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61" r:id="rId3"/>
    <p:sldId id="263" r:id="rId4"/>
    <p:sldId id="264" r:id="rId5"/>
    <p:sldId id="262" r:id="rId6"/>
    <p:sldId id="265" r:id="rId7"/>
    <p:sldId id="267" r:id="rId8"/>
    <p:sldId id="271" r:id="rId9"/>
    <p:sldId id="272" r:id="rId10"/>
    <p:sldId id="273" r:id="rId11"/>
    <p:sldId id="274" r:id="rId12"/>
    <p:sldId id="275" r:id="rId13"/>
    <p:sldId id="277" r:id="rId14"/>
    <p:sldId id="278" r:id="rId15"/>
    <p:sldId id="279" r:id="rId16"/>
    <p:sldId id="280" r:id="rId17"/>
    <p:sldId id="281" r:id="rId18"/>
    <p:sldId id="260" r:id="rId19"/>
    <p:sldId id="268" r:id="rId20"/>
    <p:sldId id="269" r:id="rId21"/>
    <p:sldId id="276" r:id="rId22"/>
    <p:sldId id="282" r:id="rId23"/>
    <p:sldId id="266"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5256"/>
  </p:normalViewPr>
  <p:slideViewPr>
    <p:cSldViewPr snapToGrid="0" snapToObjects="1">
      <p:cViewPr varScale="1">
        <p:scale>
          <a:sx n="92" d="100"/>
          <a:sy n="92" d="100"/>
        </p:scale>
        <p:origin x="126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0A590B-CE59-F442-859C-4370D31EB8B4}" type="datetimeFigureOut">
              <a:rPr lang="en-US" smtClean="0"/>
              <a:t>8/21/2018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195EDF-C480-7540-B88A-9DDAFB21E3D1}" type="slidenum">
              <a:rPr lang="en-US" smtClean="0"/>
              <a:t>‹#›</a:t>
            </a:fld>
            <a:endParaRPr lang="en-US"/>
          </a:p>
        </p:txBody>
      </p:sp>
    </p:spTree>
    <p:extLst>
      <p:ext uri="{BB962C8B-B14F-4D97-AF65-F5344CB8AC3E}">
        <p14:creationId xmlns:p14="http://schemas.microsoft.com/office/powerpoint/2010/main" val="143550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195EDF-C480-7540-B88A-9DDAFB21E3D1}" type="slidenum">
              <a:rPr lang="en-US" smtClean="0"/>
              <a:t>12</a:t>
            </a:fld>
            <a:endParaRPr lang="en-US"/>
          </a:p>
        </p:txBody>
      </p:sp>
    </p:spTree>
    <p:extLst>
      <p:ext uri="{BB962C8B-B14F-4D97-AF65-F5344CB8AC3E}">
        <p14:creationId xmlns:p14="http://schemas.microsoft.com/office/powerpoint/2010/main" val="20971223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smtClean="0"/>
              <a:t>Titelstijl van model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446C117F-5CCF-4837-BE5F-2B92066CAFAF}"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smtClean="0"/>
              <a:t>Titelstijl van model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84EB90BD-B6CE-46B7-997F-7313B992CCDC}"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smtClean="0"/>
              <a:t>Titelstijl van model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CDB9D11F-B188-461D-B23F-39381795C052}"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smtClean="0"/>
              <a:t>Titelstijl van model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52E6D8D9-55A2-4063-B0F3-121F44549695}"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smtClean="0"/>
              <a:t>Titelstijl van model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D4B24536-994D-4021-A283-9F449C0DB509}" type="datetimeFigureOut">
              <a:rPr lang="en-US" dirty="0"/>
              <a:t>8/21/2018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smtClean="0"/>
              <a:t>Titelstijl van model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3CBBBB78-C96F-47B7-AB17-D852CA960AC9}" type="datetimeFigureOut">
              <a:rPr lang="en-US" dirty="0"/>
              <a:t>8/21/2018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smtClean="0"/>
              <a:t>Titelstijl van model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smtClean="0"/>
              <a:t>Titelstijl van model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8/21/2018</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smtClean="0"/>
              <a:t>Titelstijl van model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30578ACC-22D6-47C1-A373-4FD133E34F3C}" type="datetimeFigureOut">
              <a:rPr lang="en-US" dirty="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smtClean="0"/>
              <a:t>Titelstijl van model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Content Placeholder 3"/>
          <p:cNvSpPr>
            <a:spLocks noGrp="1"/>
          </p:cNvSpPr>
          <p:nvPr>
            <p:ph sz="half" idx="2"/>
          </p:nvPr>
        </p:nvSpPr>
        <p:spPr>
          <a:xfrm>
            <a:off x="680322" y="3030008"/>
            <a:ext cx="4698355" cy="2906179"/>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8/21/2018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Titelstijl van model bewerken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8/21/2018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8/21/2018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smtClean="0"/>
              <a:t>Titelstijl van model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E331444B-B92B-4E27-8C94-BB93EAF5CB18}"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363EFA5E-FA76-400D-B3DC-F0BA90E6D107}" type="datetimeFigureOut">
              <a:rPr lang="en-US" dirty="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smtClean="0"/>
              <a:t>Titelstijl van model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8/21/2018</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mailto:wise@lists.wise-community.or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community.jisc.ac.uk/blogs/regulatory-developments" TargetMode="External"/><Relationship Id="rId7" Type="http://schemas.openxmlformats.org/officeDocument/2006/relationships/hyperlink" Target="https://eur-lex.europa.eu/legal-content/EN/TXT/PDF/?uri=CELEX:32016R0679" TargetMode="External"/><Relationship Id="rId2" Type="http://schemas.openxmlformats.org/officeDocument/2006/relationships/hyperlink" Target="https://eventr.geant.org/events/2731" TargetMode="External"/><Relationship Id="rId1" Type="http://schemas.openxmlformats.org/officeDocument/2006/relationships/slideLayout" Target="../slideLayouts/slideLayout2.xml"/><Relationship Id="rId6" Type="http://schemas.openxmlformats.org/officeDocument/2006/relationships/hyperlink" Target="https://ico.org.uk/for-organisations/data-protection-reform/" TargetMode="External"/><Relationship Id="rId5" Type="http://schemas.openxmlformats.org/officeDocument/2006/relationships/hyperlink" Target="https://edpb.europa.eu/" TargetMode="External"/><Relationship Id="rId4" Type="http://schemas.openxmlformats.org/officeDocument/2006/relationships/hyperlink" Target="https://script-ed.org/article/incident-response-protecting-individual-rights-under-the-general-data-protection-regula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WISE Workshop</a:t>
            </a:r>
            <a:br>
              <a:rPr lang="nl-NL" dirty="0" smtClean="0"/>
            </a:br>
            <a:r>
              <a:rPr lang="nl-NL" sz="4000" dirty="0" smtClean="0"/>
              <a:t>Data Protection</a:t>
            </a:r>
            <a:endParaRPr lang="nl-NL" dirty="0"/>
          </a:p>
        </p:txBody>
      </p:sp>
      <p:sp>
        <p:nvSpPr>
          <p:cNvPr id="3" name="Ondertitel 2"/>
          <p:cNvSpPr>
            <a:spLocks noGrp="1"/>
          </p:cNvSpPr>
          <p:nvPr>
            <p:ph type="subTitle" idx="1"/>
          </p:nvPr>
        </p:nvSpPr>
        <p:spPr>
          <a:xfrm>
            <a:off x="680322" y="4394039"/>
            <a:ext cx="8144134" cy="1622448"/>
          </a:xfrm>
        </p:spPr>
        <p:txBody>
          <a:bodyPr>
            <a:normAutofit/>
          </a:bodyPr>
          <a:lstStyle/>
          <a:p>
            <a:r>
              <a:rPr lang="en-US" b="1" i="1" dirty="0" smtClean="0"/>
              <a:t>WISE Information Security for Collaborating </a:t>
            </a:r>
            <a:r>
              <a:rPr lang="en-US" b="1" i="1" dirty="0" smtClean="0"/>
              <a:t>E-Infrastructures</a:t>
            </a:r>
          </a:p>
          <a:p>
            <a:r>
              <a:rPr lang="en-US" b="1" i="1" smtClean="0"/>
              <a:t>NSF Summit 2018</a:t>
            </a:r>
            <a:endParaRPr lang="nl-NL" dirty="0" smtClean="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61395" y="5628077"/>
            <a:ext cx="1382528" cy="785666"/>
          </a:xfrm>
          <a:prstGeom prst="rect">
            <a:avLst/>
          </a:prstGeom>
        </p:spPr>
      </p:pic>
      <p:sp>
        <p:nvSpPr>
          <p:cNvPr id="7" name="TextBox 6"/>
          <p:cNvSpPr txBox="1"/>
          <p:nvPr/>
        </p:nvSpPr>
        <p:spPr>
          <a:xfrm>
            <a:off x="10461395" y="6285444"/>
            <a:ext cx="1568058" cy="246221"/>
          </a:xfrm>
          <a:prstGeom prst="rect">
            <a:avLst/>
          </a:prstGeom>
          <a:noFill/>
        </p:spPr>
        <p:txBody>
          <a:bodyPr wrap="none" rtlCol="0">
            <a:spAutoFit/>
          </a:bodyPr>
          <a:lstStyle/>
          <a:p>
            <a:r>
              <a:rPr lang="en-GB" sz="1000" dirty="0" smtClean="0"/>
              <a:t>https://aarc-project.eu</a:t>
            </a:r>
            <a:endParaRPr lang="en-GB" sz="1000" dirty="0"/>
          </a:p>
        </p:txBody>
      </p:sp>
      <p:sp>
        <p:nvSpPr>
          <p:cNvPr id="9" name="Text Placeholder 1"/>
          <p:cNvSpPr txBox="1">
            <a:spLocks/>
          </p:cNvSpPr>
          <p:nvPr/>
        </p:nvSpPr>
        <p:spPr>
          <a:xfrm>
            <a:off x="1175331" y="6016487"/>
            <a:ext cx="6795911" cy="375289"/>
          </a:xfrm>
          <a:prstGeom prst="rect">
            <a:avLst/>
          </a:prstGeom>
        </p:spPr>
        <p:txBody>
          <a:bodyPr vert="horz" lIns="91440" tIns="45720" rIns="91440" bIns="45720" rtlCol="0" anchor="ctr">
            <a:normAutofit/>
          </a:bodyPr>
          <a:lstStyle>
            <a:defPPr>
              <a:defRPr lang="en-US"/>
            </a:defPPr>
            <a:lvl1pPr marL="0" algn="l"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Uros </a:t>
            </a:r>
            <a:r>
              <a:rPr lang="en-GB" dirty="0" err="1" smtClean="0"/>
              <a:t>Stevanovic</a:t>
            </a:r>
            <a:r>
              <a:rPr lang="en-GB" dirty="0" smtClean="0"/>
              <a:t> - KIT</a:t>
            </a:r>
          </a:p>
        </p:txBody>
      </p:sp>
    </p:spTree>
    <p:extLst>
      <p:ext uri="{BB962C8B-B14F-4D97-AF65-F5344CB8AC3E}">
        <p14:creationId xmlns:p14="http://schemas.microsoft.com/office/powerpoint/2010/main" val="10071419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User’s rights</a:t>
            </a:r>
            <a:endParaRPr lang="en-US" dirty="0"/>
          </a:p>
        </p:txBody>
      </p:sp>
      <p:sp>
        <p:nvSpPr>
          <p:cNvPr id="3" name="Content Placeholder 2"/>
          <p:cNvSpPr>
            <a:spLocks noGrp="1"/>
          </p:cNvSpPr>
          <p:nvPr>
            <p:ph idx="1"/>
          </p:nvPr>
        </p:nvSpPr>
        <p:spPr>
          <a:xfrm>
            <a:off x="236319" y="2543768"/>
            <a:ext cx="5917906" cy="3599316"/>
          </a:xfrm>
        </p:spPr>
        <p:txBody>
          <a:bodyPr>
            <a:normAutofit/>
          </a:bodyPr>
          <a:lstStyle/>
          <a:p>
            <a:r>
              <a:rPr lang="en-US" dirty="0" smtClean="0"/>
              <a:t>Information </a:t>
            </a:r>
            <a:r>
              <a:rPr lang="en-US" dirty="0"/>
              <a:t>(about processing</a:t>
            </a:r>
            <a:r>
              <a:rPr lang="en-US" dirty="0" smtClean="0"/>
              <a:t>)</a:t>
            </a:r>
            <a:endParaRPr lang="en-US" dirty="0"/>
          </a:p>
          <a:p>
            <a:r>
              <a:rPr lang="en-US" dirty="0"/>
              <a:t>Subject Access (about their data) </a:t>
            </a:r>
            <a:endParaRPr lang="en-US" dirty="0" smtClean="0"/>
          </a:p>
          <a:p>
            <a:pPr lvl="1"/>
            <a:r>
              <a:rPr lang="en-US" dirty="0" smtClean="0"/>
              <a:t>Correct </a:t>
            </a:r>
            <a:r>
              <a:rPr lang="en-US" dirty="0"/>
              <a:t>wrong/incomplete </a:t>
            </a:r>
            <a:r>
              <a:rPr lang="en-US" dirty="0" smtClean="0"/>
              <a:t>data</a:t>
            </a:r>
            <a:endParaRPr lang="en-US" dirty="0"/>
          </a:p>
          <a:p>
            <a:r>
              <a:rPr lang="en-US" dirty="0" smtClean="0"/>
              <a:t>Data Portability</a:t>
            </a:r>
          </a:p>
          <a:p>
            <a:pPr lvl="1"/>
            <a:r>
              <a:rPr lang="en-US" dirty="0" smtClean="0"/>
              <a:t>Is </a:t>
            </a:r>
            <a:r>
              <a:rPr lang="en-US" dirty="0"/>
              <a:t>this (limited) SAR + digital format? </a:t>
            </a:r>
            <a:endParaRPr lang="en-US" dirty="0" smtClean="0"/>
          </a:p>
          <a:p>
            <a:r>
              <a:rPr lang="en-US" dirty="0" smtClean="0"/>
              <a:t>Automated </a:t>
            </a:r>
            <a:r>
              <a:rPr lang="en-US" dirty="0"/>
              <a:t>decision </a:t>
            </a:r>
            <a:r>
              <a:rPr lang="en-US" dirty="0" smtClean="0"/>
              <a:t>making</a:t>
            </a:r>
          </a:p>
          <a:p>
            <a:pPr lvl="1"/>
            <a:r>
              <a:rPr lang="en-US" dirty="0" smtClean="0"/>
              <a:t> </a:t>
            </a:r>
            <a:r>
              <a:rPr lang="en-US" dirty="0"/>
              <a:t>Can insist on human intervention</a:t>
            </a:r>
          </a:p>
          <a:p>
            <a:r>
              <a:rPr lang="en-US" dirty="0"/>
              <a:t>Restrict processing</a:t>
            </a:r>
          </a:p>
        </p:txBody>
      </p:sp>
      <p:sp>
        <p:nvSpPr>
          <p:cNvPr id="4" name="Content Placeholder 2"/>
          <p:cNvSpPr txBox="1">
            <a:spLocks/>
          </p:cNvSpPr>
          <p:nvPr/>
        </p:nvSpPr>
        <p:spPr>
          <a:xfrm>
            <a:off x="5309754" y="2593743"/>
            <a:ext cx="6407131" cy="35993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r>
              <a:rPr lang="en-US" dirty="0" smtClean="0"/>
              <a:t>Rectification</a:t>
            </a:r>
          </a:p>
          <a:p>
            <a:pPr lvl="1"/>
            <a:r>
              <a:rPr lang="en-US" dirty="0" smtClean="0"/>
              <a:t>Correct wrong data</a:t>
            </a:r>
            <a:endParaRPr lang="en-US" dirty="0"/>
          </a:p>
          <a:p>
            <a:r>
              <a:rPr lang="en-US" dirty="0" smtClean="0"/>
              <a:t>Erasure</a:t>
            </a:r>
          </a:p>
          <a:p>
            <a:pPr lvl="1"/>
            <a:r>
              <a:rPr lang="en-US" dirty="0" smtClean="0"/>
              <a:t>If there’s no need for further processing (or there was none in the first place)</a:t>
            </a:r>
          </a:p>
          <a:p>
            <a:r>
              <a:rPr lang="en-US" dirty="0" smtClean="0"/>
              <a:t>Objection</a:t>
            </a:r>
          </a:p>
          <a:p>
            <a:pPr lvl="1"/>
            <a:r>
              <a:rPr lang="en-US" dirty="0" smtClean="0"/>
              <a:t>Depends on legal basis for processing</a:t>
            </a:r>
          </a:p>
          <a:p>
            <a:pPr lvl="1"/>
            <a:r>
              <a:rPr lang="en-US" dirty="0" smtClean="0">
                <a:sym typeface="Wingdings" panose="05000000000000000000" pitchFamily="2" charset="2"/>
              </a:rPr>
              <a:t> Assess users’ rights/interests with Service’s one</a:t>
            </a:r>
            <a:endParaRPr lang="en-US" dirty="0"/>
          </a:p>
        </p:txBody>
      </p:sp>
    </p:spTree>
    <p:extLst>
      <p:ext uri="{BB962C8B-B14F-4D97-AF65-F5344CB8AC3E}">
        <p14:creationId xmlns:p14="http://schemas.microsoft.com/office/powerpoint/2010/main" val="21395691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a:t>
            </a:r>
            <a:endParaRPr lang="en-US" dirty="0"/>
          </a:p>
        </p:txBody>
      </p:sp>
      <p:sp>
        <p:nvSpPr>
          <p:cNvPr id="3" name="Content Placeholder 2"/>
          <p:cNvSpPr>
            <a:spLocks noGrp="1"/>
          </p:cNvSpPr>
          <p:nvPr>
            <p:ph idx="1"/>
          </p:nvPr>
        </p:nvSpPr>
        <p:spPr>
          <a:xfrm>
            <a:off x="680321" y="2336872"/>
            <a:ext cx="9613861" cy="4292527"/>
          </a:xfrm>
        </p:spPr>
        <p:txBody>
          <a:bodyPr>
            <a:normAutofit lnSpcReduction="10000"/>
          </a:bodyPr>
          <a:lstStyle/>
          <a:p>
            <a:r>
              <a:rPr lang="en-US" dirty="0"/>
              <a:t>Security</a:t>
            </a:r>
          </a:p>
          <a:p>
            <a:r>
              <a:rPr lang="en-US" dirty="0"/>
              <a:t>Must use </a:t>
            </a:r>
            <a:r>
              <a:rPr lang="en-US" dirty="0" err="1"/>
              <a:t>organisational</a:t>
            </a:r>
            <a:r>
              <a:rPr lang="en-US" dirty="0"/>
              <a:t> &amp; technical measures to protect data</a:t>
            </a:r>
          </a:p>
          <a:p>
            <a:pPr lvl="1"/>
            <a:r>
              <a:rPr lang="en-US" dirty="0" smtClean="0"/>
              <a:t>E.g</a:t>
            </a:r>
            <a:r>
              <a:rPr lang="en-US" dirty="0"/>
              <a:t>. (GDPR text) encryption, pseudonyms, authorisation, exercises</a:t>
            </a:r>
            <a:r>
              <a:rPr lang="en-US" dirty="0" smtClean="0"/>
              <a:t>, etc.</a:t>
            </a:r>
            <a:endParaRPr lang="en-US" dirty="0"/>
          </a:p>
          <a:p>
            <a:pPr lvl="1"/>
            <a:r>
              <a:rPr lang="en-US" dirty="0" smtClean="0"/>
              <a:t>Risk-based</a:t>
            </a:r>
            <a:r>
              <a:rPr lang="en-US" dirty="0"/>
              <a:t>, expected to develop as technology does</a:t>
            </a:r>
          </a:p>
          <a:p>
            <a:pPr lvl="1"/>
            <a:r>
              <a:rPr lang="en-US" dirty="0" smtClean="0"/>
              <a:t>Data </a:t>
            </a:r>
            <a:r>
              <a:rPr lang="en-US" dirty="0"/>
              <a:t>Protection by Design</a:t>
            </a:r>
          </a:p>
          <a:p>
            <a:r>
              <a:rPr lang="en-US" dirty="0"/>
              <a:t>Breach notification (</a:t>
            </a:r>
            <a:r>
              <a:rPr lang="en-US" dirty="0" err="1"/>
              <a:t>Unauthorised</a:t>
            </a:r>
            <a:r>
              <a:rPr lang="en-US" dirty="0"/>
              <a:t>/accidental loss, alteration, disclosure </a:t>
            </a:r>
            <a:r>
              <a:rPr lang="en-US" dirty="0" smtClean="0"/>
              <a:t>or access </a:t>
            </a:r>
            <a:r>
              <a:rPr lang="en-US" dirty="0"/>
              <a:t>to personal data)</a:t>
            </a:r>
          </a:p>
          <a:p>
            <a:pPr lvl="1"/>
            <a:r>
              <a:rPr lang="en-US" dirty="0" smtClean="0"/>
              <a:t>To </a:t>
            </a:r>
            <a:r>
              <a:rPr lang="en-US" dirty="0"/>
              <a:t>regulator, within 72 hours, if risk to rights &amp; freedoms</a:t>
            </a:r>
          </a:p>
          <a:p>
            <a:pPr lvl="1"/>
            <a:r>
              <a:rPr lang="en-US" dirty="0" smtClean="0"/>
              <a:t>To </a:t>
            </a:r>
            <a:r>
              <a:rPr lang="en-US" dirty="0"/>
              <a:t>individuals, without delay, if high risk to rights &amp; </a:t>
            </a:r>
            <a:r>
              <a:rPr lang="en-US" dirty="0" smtClean="0"/>
              <a:t>freedoms</a:t>
            </a:r>
          </a:p>
          <a:p>
            <a:r>
              <a:rPr lang="en-US" dirty="0" smtClean="0"/>
              <a:t>Incident response and security </a:t>
            </a:r>
            <a:r>
              <a:rPr lang="en-US" dirty="0" smtClean="0">
                <a:sym typeface="Wingdings" panose="05000000000000000000" pitchFamily="2" charset="2"/>
              </a:rPr>
              <a:t> actively encouraged</a:t>
            </a:r>
            <a:endParaRPr lang="en-US" dirty="0" smtClean="0"/>
          </a:p>
          <a:p>
            <a:r>
              <a:rPr lang="en-US" dirty="0" smtClean="0"/>
              <a:t>Security failures and failing to report may cause two separate fines (2%/10mil. </a:t>
            </a:r>
            <a:r>
              <a:rPr lang="en-US" dirty="0"/>
              <a:t>e</a:t>
            </a:r>
            <a:r>
              <a:rPr lang="en-US" dirty="0" smtClean="0"/>
              <a:t>ach)</a:t>
            </a:r>
            <a:endParaRPr lang="en-US" dirty="0"/>
          </a:p>
        </p:txBody>
      </p:sp>
    </p:spTree>
    <p:extLst>
      <p:ext uri="{BB962C8B-B14F-4D97-AF65-F5344CB8AC3E}">
        <p14:creationId xmlns:p14="http://schemas.microsoft.com/office/powerpoint/2010/main" val="24648246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basis</a:t>
            </a:r>
            <a:endParaRPr lang="en-US" dirty="0"/>
          </a:p>
        </p:txBody>
      </p:sp>
      <p:sp>
        <p:nvSpPr>
          <p:cNvPr id="3" name="Content Placeholder 2"/>
          <p:cNvSpPr>
            <a:spLocks noGrp="1"/>
          </p:cNvSpPr>
          <p:nvPr>
            <p:ph idx="1"/>
          </p:nvPr>
        </p:nvSpPr>
        <p:spPr/>
        <p:txBody>
          <a:bodyPr>
            <a:normAutofit/>
          </a:bodyPr>
          <a:lstStyle/>
          <a:p>
            <a:r>
              <a:rPr lang="en-US" dirty="0"/>
              <a:t>Six bases available</a:t>
            </a:r>
          </a:p>
          <a:p>
            <a:pPr lvl="1"/>
            <a:r>
              <a:rPr lang="en-US" dirty="0" smtClean="0"/>
              <a:t>Necessary </a:t>
            </a:r>
            <a:r>
              <a:rPr lang="en-US" dirty="0"/>
              <a:t>for: contract, law, life, public interest, legitimate interest</a:t>
            </a:r>
          </a:p>
          <a:p>
            <a:pPr lvl="1"/>
            <a:r>
              <a:rPr lang="en-US" dirty="0" smtClean="0"/>
              <a:t>Consent </a:t>
            </a:r>
            <a:r>
              <a:rPr lang="en-US" dirty="0"/>
              <a:t>(may imply not “necessary”?)</a:t>
            </a:r>
          </a:p>
          <a:p>
            <a:pPr lvl="1"/>
            <a:r>
              <a:rPr lang="en-US" dirty="0" smtClean="0"/>
              <a:t>Different </a:t>
            </a:r>
            <a:r>
              <a:rPr lang="en-US" dirty="0"/>
              <a:t>duties, rights, notice requirements for each</a:t>
            </a:r>
          </a:p>
          <a:p>
            <a:r>
              <a:rPr lang="en-US" dirty="0"/>
              <a:t>Complex activities/services may well use more than one, e.g.</a:t>
            </a:r>
          </a:p>
          <a:p>
            <a:pPr lvl="1"/>
            <a:r>
              <a:rPr lang="en-US" dirty="0" smtClean="0"/>
              <a:t>Can’t </a:t>
            </a:r>
            <a:r>
              <a:rPr lang="en-US" dirty="0"/>
              <a:t>provide service without it (contract)</a:t>
            </a:r>
          </a:p>
          <a:p>
            <a:pPr lvl="1"/>
            <a:r>
              <a:rPr lang="en-US" dirty="0" smtClean="0"/>
              <a:t>Can’t </a:t>
            </a:r>
            <a:r>
              <a:rPr lang="en-US" dirty="0"/>
              <a:t>secure service without it (legitimate interest)</a:t>
            </a:r>
          </a:p>
          <a:p>
            <a:pPr lvl="1"/>
            <a:r>
              <a:rPr lang="en-US" dirty="0" smtClean="0"/>
              <a:t>Additional (non-stopping) features (consent</a:t>
            </a:r>
            <a:r>
              <a:rPr lang="en-US" dirty="0"/>
              <a:t>)</a:t>
            </a:r>
          </a:p>
        </p:txBody>
      </p:sp>
    </p:spTree>
    <p:extLst>
      <p:ext uri="{BB962C8B-B14F-4D97-AF65-F5344CB8AC3E}">
        <p14:creationId xmlns:p14="http://schemas.microsoft.com/office/powerpoint/2010/main" val="3348856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Legitimate interest</a:t>
            </a:r>
            <a:endParaRPr lang="en-US" dirty="0"/>
          </a:p>
        </p:txBody>
      </p:sp>
      <p:sp>
        <p:nvSpPr>
          <p:cNvPr id="3" name="Content Placeholder 2"/>
          <p:cNvSpPr>
            <a:spLocks noGrp="1"/>
          </p:cNvSpPr>
          <p:nvPr>
            <p:ph idx="1"/>
          </p:nvPr>
        </p:nvSpPr>
        <p:spPr/>
        <p:txBody>
          <a:bodyPr>
            <a:normAutofit fontScale="92500" lnSpcReduction="10000"/>
          </a:bodyPr>
          <a:lstStyle/>
          <a:p>
            <a:r>
              <a:rPr lang="en-US" dirty="0"/>
              <a:t>Informing the user</a:t>
            </a:r>
          </a:p>
          <a:p>
            <a:r>
              <a:rPr lang="en-US" dirty="0"/>
              <a:t>Performing a balancing test, i.e. the stronger the legitimate interest and the less harm the processing does to the interest of the data subject, the greater the likelihood the activity will be lawful</a:t>
            </a:r>
          </a:p>
          <a:p>
            <a:r>
              <a:rPr lang="en-US" dirty="0"/>
              <a:t>Examples: attribute release has a positive impact on a user (accessing the service); security incidents are legitimate interests for a service provider</a:t>
            </a:r>
          </a:p>
          <a:p>
            <a:r>
              <a:rPr lang="en-US" dirty="0"/>
              <a:t>User may object to processing, however, with “compelling legitimate grounds” processing may continue</a:t>
            </a:r>
          </a:p>
          <a:p>
            <a:r>
              <a:rPr lang="en-US" dirty="0"/>
              <a:t>Legitimate interest should NOT be treated as a last resort, nor be automatically applied</a:t>
            </a:r>
          </a:p>
          <a:p>
            <a:endParaRPr lang="en-US" dirty="0"/>
          </a:p>
        </p:txBody>
      </p:sp>
    </p:spTree>
    <p:extLst>
      <p:ext uri="{BB962C8B-B14F-4D97-AF65-F5344CB8AC3E}">
        <p14:creationId xmlns:p14="http://schemas.microsoft.com/office/powerpoint/2010/main" val="31959345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Release of personal data outside the EU</a:t>
            </a:r>
          </a:p>
        </p:txBody>
      </p:sp>
      <p:sp>
        <p:nvSpPr>
          <p:cNvPr id="3" name="Content Placeholder 2"/>
          <p:cNvSpPr>
            <a:spLocks noGrp="1"/>
          </p:cNvSpPr>
          <p:nvPr>
            <p:ph idx="1"/>
          </p:nvPr>
        </p:nvSpPr>
        <p:spPr>
          <a:xfrm>
            <a:off x="680321" y="2139445"/>
            <a:ext cx="9613861" cy="4552300"/>
          </a:xfrm>
        </p:spPr>
        <p:txBody>
          <a:bodyPr>
            <a:normAutofit fontScale="92500" lnSpcReduction="20000"/>
          </a:bodyPr>
          <a:lstStyle/>
          <a:p>
            <a:r>
              <a:rPr lang="en-US" dirty="0"/>
              <a:t>Recognized countries (Andorra, Isle of Man, Argentina, etc.) – not many, US is not recognized</a:t>
            </a:r>
          </a:p>
          <a:p>
            <a:r>
              <a:rPr lang="en-US" dirty="0"/>
              <a:t>Several possible conditions for transfer:</a:t>
            </a:r>
          </a:p>
          <a:p>
            <a:pPr lvl="1"/>
            <a:r>
              <a:rPr lang="en-US" dirty="0"/>
              <a:t>User needs to be informed of the safeguards</a:t>
            </a:r>
          </a:p>
          <a:p>
            <a:pPr lvl="1"/>
            <a:r>
              <a:rPr lang="en-US" dirty="0"/>
              <a:t>Custom exchange model needs an explicit approval from a data protection authority</a:t>
            </a:r>
          </a:p>
          <a:p>
            <a:pPr lvl="1"/>
            <a:r>
              <a:rPr lang="en-US" dirty="0"/>
              <a:t>“Binding Corporate Rules” (BCR)</a:t>
            </a:r>
          </a:p>
          <a:p>
            <a:pPr lvl="1"/>
            <a:r>
              <a:rPr lang="en-US" dirty="0"/>
              <a:t>“Standard Data Protection Clauses”</a:t>
            </a:r>
          </a:p>
          <a:p>
            <a:pPr lvl="1"/>
            <a:r>
              <a:rPr lang="en-US" dirty="0"/>
              <a:t>“Approved Codes of Conduct</a:t>
            </a:r>
            <a:r>
              <a:rPr lang="en-US" dirty="0" smtClean="0"/>
              <a:t>”</a:t>
            </a:r>
          </a:p>
          <a:p>
            <a:pPr lvl="1"/>
            <a:r>
              <a:rPr lang="en-US" dirty="0" smtClean="0"/>
              <a:t>Compelling legitimate interest*</a:t>
            </a:r>
            <a:endParaRPr lang="en-US" dirty="0"/>
          </a:p>
          <a:p>
            <a:r>
              <a:rPr lang="en-US" dirty="0"/>
              <a:t>Explicit user consent – an option, user needs to be informed of the risks, potential issues</a:t>
            </a:r>
          </a:p>
          <a:p>
            <a:r>
              <a:rPr lang="en-US" dirty="0"/>
              <a:t>“Safe Harbor” – invalidated by ECJ in 2015, no adequate protection</a:t>
            </a:r>
          </a:p>
          <a:p>
            <a:r>
              <a:rPr lang="en-US" dirty="0"/>
              <a:t>“EU-US Privacy Shield” – not applicable to research environment, potential similar issues as with the “Safe Harbor”</a:t>
            </a:r>
          </a:p>
          <a:p>
            <a:endParaRPr lang="en-US" dirty="0"/>
          </a:p>
        </p:txBody>
      </p:sp>
    </p:spTree>
    <p:extLst>
      <p:ext uri="{BB962C8B-B14F-4D97-AF65-F5344CB8AC3E}">
        <p14:creationId xmlns:p14="http://schemas.microsoft.com/office/powerpoint/2010/main" val="31558334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Federated AAI</a:t>
            </a:r>
            <a:endParaRPr lang="en-US" dirty="0"/>
          </a:p>
        </p:txBody>
      </p:sp>
      <p:sp>
        <p:nvSpPr>
          <p:cNvPr id="3" name="Content Placeholder 2"/>
          <p:cNvSpPr>
            <a:spLocks noGrp="1"/>
          </p:cNvSpPr>
          <p:nvPr>
            <p:ph idx="1"/>
          </p:nvPr>
        </p:nvSpPr>
        <p:spPr/>
        <p:txBody>
          <a:bodyPr/>
          <a:lstStyle/>
          <a:p>
            <a:r>
              <a:rPr lang="en-US" dirty="0" smtClean="0"/>
              <a:t>Data minimisation is built-in</a:t>
            </a:r>
          </a:p>
          <a:p>
            <a:pPr lvl="1"/>
            <a:r>
              <a:rPr lang="en-US" dirty="0" smtClean="0"/>
              <a:t>Necessary attributes, pseudonyms, anonymization, etc.</a:t>
            </a:r>
          </a:p>
          <a:p>
            <a:r>
              <a:rPr lang="en-US" dirty="0" smtClean="0"/>
              <a:t>Legitimate interest basis applies</a:t>
            </a:r>
          </a:p>
          <a:p>
            <a:pPr lvl="1"/>
            <a:r>
              <a:rPr lang="en-US" dirty="0" smtClean="0"/>
              <a:t>Info is necessary to provide a service</a:t>
            </a:r>
          </a:p>
          <a:p>
            <a:pPr lvl="1"/>
            <a:r>
              <a:rPr lang="en-US" dirty="0" smtClean="0"/>
              <a:t>Transfer outside EU*</a:t>
            </a:r>
          </a:p>
          <a:p>
            <a:r>
              <a:rPr lang="en-US" dirty="0" smtClean="0"/>
              <a:t>Consent</a:t>
            </a:r>
          </a:p>
          <a:p>
            <a:pPr lvl="1"/>
            <a:r>
              <a:rPr lang="en-US" dirty="0" smtClean="0"/>
              <a:t>For additional data (not necessary to provide a service)</a:t>
            </a:r>
          </a:p>
          <a:p>
            <a:pPr lvl="1"/>
            <a:endParaRPr lang="en-US" dirty="0"/>
          </a:p>
        </p:txBody>
      </p:sp>
    </p:spTree>
    <p:extLst>
      <p:ext uri="{BB962C8B-B14F-4D97-AF65-F5344CB8AC3E}">
        <p14:creationId xmlns:p14="http://schemas.microsoft.com/office/powerpoint/2010/main" val="2180229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response and security</a:t>
            </a:r>
            <a:endParaRPr lang="en-US" dirty="0"/>
          </a:p>
        </p:txBody>
      </p:sp>
      <p:sp>
        <p:nvSpPr>
          <p:cNvPr id="3" name="Content Placeholder 2"/>
          <p:cNvSpPr>
            <a:spLocks noGrp="1"/>
          </p:cNvSpPr>
          <p:nvPr>
            <p:ph idx="1"/>
          </p:nvPr>
        </p:nvSpPr>
        <p:spPr/>
        <p:txBody>
          <a:bodyPr/>
          <a:lstStyle/>
          <a:p>
            <a:r>
              <a:rPr lang="en-US" dirty="0" smtClean="0"/>
              <a:t>Recital 49</a:t>
            </a:r>
          </a:p>
          <a:p>
            <a:pPr lvl="1"/>
            <a:r>
              <a:rPr lang="en-US" dirty="0" smtClean="0"/>
              <a:t>Necessary, proportionate</a:t>
            </a:r>
          </a:p>
          <a:p>
            <a:pPr lvl="1"/>
            <a:r>
              <a:rPr lang="en-US" dirty="0" smtClean="0"/>
              <a:t>Resisting accidents or malicious activity, ensuring availability, integrity, confidentiality</a:t>
            </a:r>
          </a:p>
          <a:p>
            <a:pPr lvl="1"/>
            <a:r>
              <a:rPr lang="en-US" dirty="0" smtClean="0"/>
              <a:t>Public authorities, CERTs, CSIRTs </a:t>
            </a:r>
          </a:p>
          <a:p>
            <a:r>
              <a:rPr lang="en-US" dirty="0" smtClean="0"/>
              <a:t>Necessary for breach notification</a:t>
            </a:r>
          </a:p>
          <a:p>
            <a:r>
              <a:rPr lang="en-US" dirty="0" smtClean="0"/>
              <a:t>Balancing interests (users vs services)</a:t>
            </a:r>
          </a:p>
          <a:p>
            <a:r>
              <a:rPr lang="en-US" dirty="0" smtClean="0"/>
              <a:t>Compatible with current practices</a:t>
            </a:r>
          </a:p>
          <a:p>
            <a:endParaRPr lang="en-US" dirty="0"/>
          </a:p>
        </p:txBody>
      </p:sp>
    </p:spTree>
    <p:extLst>
      <p:ext uri="{BB962C8B-B14F-4D97-AF65-F5344CB8AC3E}">
        <p14:creationId xmlns:p14="http://schemas.microsoft.com/office/powerpoint/2010/main" val="8297535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a:t>
            </a:r>
            <a:endParaRPr lang="en-US" dirty="0"/>
          </a:p>
        </p:txBody>
      </p:sp>
      <p:sp>
        <p:nvSpPr>
          <p:cNvPr id="3" name="Content Placeholder 2"/>
          <p:cNvSpPr>
            <a:spLocks noGrp="1"/>
          </p:cNvSpPr>
          <p:nvPr>
            <p:ph idx="1"/>
          </p:nvPr>
        </p:nvSpPr>
        <p:spPr/>
        <p:txBody>
          <a:bodyPr/>
          <a:lstStyle/>
          <a:p>
            <a:r>
              <a:rPr lang="en-US" dirty="0" smtClean="0"/>
              <a:t>Data Protection Code of Conduct</a:t>
            </a:r>
          </a:p>
          <a:p>
            <a:r>
              <a:rPr lang="en-US" dirty="0" smtClean="0"/>
              <a:t>Data Protection Impact Assessment</a:t>
            </a:r>
            <a:endParaRPr lang="en-US" dirty="0"/>
          </a:p>
        </p:txBody>
      </p:sp>
    </p:spTree>
    <p:extLst>
      <p:ext uri="{BB962C8B-B14F-4D97-AF65-F5344CB8AC3E}">
        <p14:creationId xmlns:p14="http://schemas.microsoft.com/office/powerpoint/2010/main" val="115205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Thank</a:t>
            </a:r>
            <a:r>
              <a:rPr lang="nl-NL" dirty="0" smtClean="0"/>
              <a:t> </a:t>
            </a:r>
            <a:r>
              <a:rPr lang="nl-NL" dirty="0" err="1" smtClean="0"/>
              <a:t>you</a:t>
            </a:r>
            <a:endParaRPr lang="nl-NL" dirty="0"/>
          </a:p>
        </p:txBody>
      </p:sp>
      <p:sp>
        <p:nvSpPr>
          <p:cNvPr id="3" name="Content Placeholder 2"/>
          <p:cNvSpPr>
            <a:spLocks noGrp="1"/>
          </p:cNvSpPr>
          <p:nvPr>
            <p:ph idx="1"/>
          </p:nvPr>
        </p:nvSpPr>
        <p:spPr/>
        <p:txBody>
          <a:bodyPr>
            <a:normAutofit/>
          </a:bodyPr>
          <a:lstStyle/>
          <a:p>
            <a:pPr marL="0" indent="0" algn="ctr">
              <a:buNone/>
            </a:pPr>
            <a:endParaRPr lang="en-US" sz="3600" dirty="0" smtClean="0"/>
          </a:p>
          <a:p>
            <a:pPr marL="0" indent="0" algn="ctr">
              <a:buNone/>
            </a:pPr>
            <a:r>
              <a:rPr lang="en-US" sz="4000" dirty="0" smtClean="0"/>
              <a:t>Questions?</a:t>
            </a:r>
          </a:p>
          <a:p>
            <a:pPr marL="0" indent="0" algn="ctr">
              <a:buNone/>
            </a:pPr>
            <a:r>
              <a:rPr lang="en-US" sz="4000" dirty="0">
                <a:hlinkClick r:id="rId2"/>
              </a:rPr>
              <a:t>wise@lists.wise-</a:t>
            </a:r>
            <a:r>
              <a:rPr lang="en-US" sz="4000" dirty="0" smtClean="0">
                <a:hlinkClick r:id="rId2"/>
              </a:rPr>
              <a:t>community.org</a:t>
            </a:r>
            <a:r>
              <a:rPr lang="en-US" sz="4000" dirty="0" smtClean="0"/>
              <a:t> </a:t>
            </a:r>
          </a:p>
          <a:p>
            <a:pPr marL="0" indent="0" algn="ctr">
              <a:buNone/>
            </a:pPr>
            <a:endParaRPr lang="en-US" sz="3600" dirty="0" smtClean="0"/>
          </a:p>
        </p:txBody>
      </p:sp>
    </p:spTree>
    <p:extLst>
      <p:ext uri="{BB962C8B-B14F-4D97-AF65-F5344CB8AC3E}">
        <p14:creationId xmlns:p14="http://schemas.microsoft.com/office/powerpoint/2010/main" val="8425214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terms</a:t>
            </a:r>
            <a:endParaRPr lang="en-US" dirty="0"/>
          </a:p>
        </p:txBody>
      </p:sp>
      <p:sp>
        <p:nvSpPr>
          <p:cNvPr id="3" name="Content Placeholder 2"/>
          <p:cNvSpPr>
            <a:spLocks noGrp="1"/>
          </p:cNvSpPr>
          <p:nvPr>
            <p:ph idx="1"/>
          </p:nvPr>
        </p:nvSpPr>
        <p:spPr>
          <a:xfrm>
            <a:off x="680321" y="2098964"/>
            <a:ext cx="9613861" cy="4571999"/>
          </a:xfrm>
        </p:spPr>
        <p:txBody>
          <a:bodyPr>
            <a:normAutofit fontScale="85000" lnSpcReduction="20000"/>
          </a:bodyPr>
          <a:lstStyle/>
          <a:p>
            <a:r>
              <a:rPr lang="en-US" dirty="0"/>
              <a:t>Personal data</a:t>
            </a:r>
          </a:p>
          <a:p>
            <a:pPr lvl="1"/>
            <a:r>
              <a:rPr lang="en-US" dirty="0"/>
              <a:t>Article 4(1) - Any information relating to an identified or identifiable natural person (‘data subject’), </a:t>
            </a:r>
            <a:r>
              <a:rPr lang="en-US" dirty="0" err="1"/>
              <a:t>i.e</a:t>
            </a:r>
            <a:r>
              <a:rPr lang="en-US" dirty="0"/>
              <a:t> name, IP address, email, geolocation, identifier to physical, gender, mental, economic etc. identity</a:t>
            </a:r>
          </a:p>
          <a:p>
            <a:r>
              <a:rPr lang="en-US" dirty="0"/>
              <a:t>Processing</a:t>
            </a:r>
          </a:p>
          <a:p>
            <a:pPr lvl="1"/>
            <a:r>
              <a:rPr lang="en-US" dirty="0"/>
              <a:t>Article 4(2) – any operation or set of operations which is performed on personal data or on sets of personal data, whether or not by automated means, i.e. collection, recording, organisation, structuring, storage, etc.</a:t>
            </a:r>
          </a:p>
          <a:p>
            <a:r>
              <a:rPr lang="en-US" dirty="0"/>
              <a:t>Data Controllers and Data Processing</a:t>
            </a:r>
          </a:p>
          <a:p>
            <a:pPr lvl="1"/>
            <a:r>
              <a:rPr lang="en-US" dirty="0"/>
              <a:t>Article 4(7) – Data controller is any person (natural or legal) or entity that decides for which purpose personal data is processed</a:t>
            </a:r>
          </a:p>
          <a:p>
            <a:pPr lvl="1"/>
            <a:r>
              <a:rPr lang="en-US" dirty="0"/>
              <a:t>Article 4(8) – Data processor is any person (natural or legal) who process the data on behalf of the controller</a:t>
            </a:r>
          </a:p>
          <a:p>
            <a:pPr lvl="1"/>
            <a:r>
              <a:rPr lang="en-US" dirty="0"/>
              <a:t>Data controller is the responsible party that must ensure that all processing of personal data complies with the GDPR</a:t>
            </a:r>
          </a:p>
          <a:p>
            <a:r>
              <a:rPr lang="en-US" dirty="0"/>
              <a:t>In the case of research communities, data controllers are most common</a:t>
            </a:r>
          </a:p>
          <a:p>
            <a:r>
              <a:rPr lang="en-US" dirty="0"/>
              <a:t>Joint controllers – Article 26(1): “two or more controllers jointly determine the purposes and means of processing</a:t>
            </a:r>
            <a:r>
              <a:rPr lang="en-US" dirty="0" smtClean="0"/>
              <a:t>”</a:t>
            </a:r>
            <a:endParaRPr lang="en-US" dirty="0"/>
          </a:p>
        </p:txBody>
      </p:sp>
    </p:spTree>
    <p:extLst>
      <p:ext uri="{BB962C8B-B14F-4D97-AF65-F5344CB8AC3E}">
        <p14:creationId xmlns:p14="http://schemas.microsoft.com/office/powerpoint/2010/main" val="1667334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Data Protection Regulation</a:t>
            </a:r>
            <a:endParaRPr lang="en-US" dirty="0"/>
          </a:p>
        </p:txBody>
      </p:sp>
      <p:sp>
        <p:nvSpPr>
          <p:cNvPr id="3" name="Content Placeholder 2"/>
          <p:cNvSpPr>
            <a:spLocks noGrp="1"/>
          </p:cNvSpPr>
          <p:nvPr>
            <p:ph idx="1"/>
          </p:nvPr>
        </p:nvSpPr>
        <p:spPr>
          <a:xfrm>
            <a:off x="451722" y="2336873"/>
            <a:ext cx="6458234" cy="3599316"/>
          </a:xfrm>
        </p:spPr>
        <p:txBody>
          <a:bodyPr/>
          <a:lstStyle/>
          <a:p>
            <a:r>
              <a:rPr lang="en-US" dirty="0"/>
              <a:t>General Data Protection Regulation (GDPR)</a:t>
            </a:r>
          </a:p>
          <a:p>
            <a:r>
              <a:rPr lang="en-US" dirty="0"/>
              <a:t>Adopted 14</a:t>
            </a:r>
            <a:r>
              <a:rPr lang="en-US" baseline="30000" dirty="0"/>
              <a:t>th</a:t>
            </a:r>
            <a:r>
              <a:rPr lang="en-US" dirty="0"/>
              <a:t> April 2016, </a:t>
            </a:r>
            <a:r>
              <a:rPr lang="en-US" dirty="0" smtClean="0"/>
              <a:t>went into </a:t>
            </a:r>
            <a:r>
              <a:rPr lang="en-US" dirty="0"/>
              <a:t>force 25</a:t>
            </a:r>
            <a:r>
              <a:rPr lang="en-US" baseline="30000" dirty="0"/>
              <a:t>th</a:t>
            </a:r>
            <a:r>
              <a:rPr lang="en-US" dirty="0"/>
              <a:t> May 2018</a:t>
            </a:r>
          </a:p>
          <a:p>
            <a:r>
              <a:rPr lang="en-US" dirty="0"/>
              <a:t>Legally binding for all Member States, without the need for parliament </a:t>
            </a:r>
            <a:r>
              <a:rPr lang="en-US" dirty="0" smtClean="0"/>
              <a:t>ratification</a:t>
            </a:r>
          </a:p>
          <a:p>
            <a:r>
              <a:rPr lang="en-US" dirty="0" smtClean="0"/>
              <a:t>Replaces </a:t>
            </a:r>
            <a:r>
              <a:rPr lang="en-US" dirty="0"/>
              <a:t>Data Protection Directive (1995/46/EC)</a:t>
            </a:r>
          </a:p>
          <a:p>
            <a:pPr lvl="1"/>
            <a:r>
              <a:rPr lang="en-US" dirty="0" smtClean="0"/>
              <a:t>~</a:t>
            </a:r>
            <a:r>
              <a:rPr lang="en-US" dirty="0"/>
              <a:t>3x longer</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5761" y="2700346"/>
            <a:ext cx="5314286" cy="3523809"/>
          </a:xfrm>
          <a:prstGeom prst="rect">
            <a:avLst/>
          </a:prstGeom>
        </p:spPr>
      </p:pic>
    </p:spTree>
    <p:extLst>
      <p:ext uri="{BB962C8B-B14F-4D97-AF65-F5344CB8AC3E}">
        <p14:creationId xmlns:p14="http://schemas.microsoft.com/office/powerpoint/2010/main" val="25983863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for data processing, ensured by data controller</a:t>
            </a:r>
          </a:p>
        </p:txBody>
      </p:sp>
      <p:sp>
        <p:nvSpPr>
          <p:cNvPr id="3" name="Content Placeholder 2"/>
          <p:cNvSpPr>
            <a:spLocks noGrp="1"/>
          </p:cNvSpPr>
          <p:nvPr>
            <p:ph idx="1"/>
          </p:nvPr>
        </p:nvSpPr>
        <p:spPr>
          <a:xfrm>
            <a:off x="680321" y="2336873"/>
            <a:ext cx="9613861" cy="4261354"/>
          </a:xfrm>
        </p:spPr>
        <p:txBody>
          <a:bodyPr>
            <a:normAutofit fontScale="85000" lnSpcReduction="10000"/>
          </a:bodyPr>
          <a:lstStyle/>
          <a:p>
            <a:r>
              <a:rPr lang="en-US" dirty="0"/>
              <a:t>Personal data must be processed legally and fairly</a:t>
            </a:r>
          </a:p>
          <a:p>
            <a:r>
              <a:rPr lang="en-US" dirty="0"/>
              <a:t>It must be collected for explicit and legitimate purposes and used accordingly</a:t>
            </a:r>
          </a:p>
          <a:p>
            <a:r>
              <a:rPr lang="en-US" dirty="0"/>
              <a:t>It must be adequate, relevant and not excessive, updated when necessary</a:t>
            </a:r>
          </a:p>
          <a:p>
            <a:r>
              <a:rPr lang="en-US" dirty="0"/>
              <a:t>Data controllers must ensure that data subjects can rectify, remove or block incorrect data about themselves</a:t>
            </a:r>
          </a:p>
          <a:p>
            <a:r>
              <a:rPr lang="en-US" dirty="0"/>
              <a:t>Data that identifies individuals (personal data) must not be kept any longer than strictly necessary</a:t>
            </a:r>
          </a:p>
          <a:p>
            <a:r>
              <a:rPr lang="en-US" dirty="0"/>
              <a:t>Data controllers must protect personal data against accidental or unlawful destruction, loss, alteration and disclosure, particularly when processing involves data transmission over networks. They shall implement the appropriate security measures</a:t>
            </a:r>
          </a:p>
          <a:p>
            <a:r>
              <a:rPr lang="en-US" dirty="0"/>
              <a:t>These protection measures must ensure a level of protection appropriate to the data</a:t>
            </a:r>
          </a:p>
          <a:p>
            <a:endParaRPr lang="en-US" dirty="0"/>
          </a:p>
        </p:txBody>
      </p:sp>
    </p:spTree>
    <p:extLst>
      <p:ext uri="{BB962C8B-B14F-4D97-AF65-F5344CB8AC3E}">
        <p14:creationId xmlns:p14="http://schemas.microsoft.com/office/powerpoint/2010/main" val="22518435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Release of personal data to third parties</a:t>
            </a:r>
          </a:p>
        </p:txBody>
      </p:sp>
      <p:sp>
        <p:nvSpPr>
          <p:cNvPr id="3" name="Content Placeholder 2"/>
          <p:cNvSpPr>
            <a:spLocks noGrp="1"/>
          </p:cNvSpPr>
          <p:nvPr>
            <p:ph idx="1"/>
          </p:nvPr>
        </p:nvSpPr>
        <p:spPr>
          <a:xfrm>
            <a:off x="436418" y="2067792"/>
            <a:ext cx="10941627" cy="4790208"/>
          </a:xfrm>
        </p:spPr>
        <p:txBody>
          <a:bodyPr>
            <a:normAutofit fontScale="92500" lnSpcReduction="20000"/>
          </a:bodyPr>
          <a:lstStyle/>
          <a:p>
            <a:r>
              <a:rPr lang="en-US" dirty="0" smtClean="0"/>
              <a:t>Transfer of </a:t>
            </a:r>
            <a:r>
              <a:rPr lang="en-US" dirty="0"/>
              <a:t>personal data within the infrastructure </a:t>
            </a:r>
            <a:r>
              <a:rPr lang="en-US" dirty="0" smtClean="0">
                <a:sym typeface="Wingdings" panose="05000000000000000000" pitchFamily="2" charset="2"/>
              </a:rPr>
              <a:t> </a:t>
            </a:r>
            <a:r>
              <a:rPr lang="en-US" dirty="0" smtClean="0"/>
              <a:t>“</a:t>
            </a:r>
            <a:r>
              <a:rPr lang="en-US" dirty="0"/>
              <a:t>release” of personal data to a third party (this makes almost all entities data controllers)</a:t>
            </a:r>
          </a:p>
          <a:p>
            <a:pPr lvl="1"/>
            <a:r>
              <a:rPr lang="en-US" dirty="0"/>
              <a:t>Log files, accounting records, community membership information</a:t>
            </a:r>
          </a:p>
          <a:p>
            <a:r>
              <a:rPr lang="en-US" dirty="0"/>
              <a:t>Consent is a viable option, with caveats </a:t>
            </a:r>
            <a:endParaRPr lang="en-US" dirty="0" smtClean="0"/>
          </a:p>
          <a:p>
            <a:r>
              <a:rPr lang="en-US" dirty="0" smtClean="0"/>
              <a:t>Legitimate </a:t>
            </a:r>
            <a:r>
              <a:rPr lang="en-US" dirty="0"/>
              <a:t>interest - Article 6.1(f) “in effect requires a balancing of the legitimate interests of the controller, or any third parties to whom the data are disclosed, against the interests or fundamental rights of the data subject” (Opinion 06/2014, Article 29 Data Protection Working Party) </a:t>
            </a:r>
          </a:p>
          <a:p>
            <a:r>
              <a:rPr lang="en-US" dirty="0"/>
              <a:t>Release of personal data is permitted (using legitimate interest), under certain safeguards:</a:t>
            </a:r>
          </a:p>
          <a:p>
            <a:pPr lvl="1"/>
            <a:r>
              <a:rPr lang="en-US" dirty="0"/>
              <a:t>Informing the user</a:t>
            </a:r>
          </a:p>
          <a:p>
            <a:pPr lvl="1"/>
            <a:r>
              <a:rPr lang="en-US" dirty="0"/>
              <a:t>Performing a balancing </a:t>
            </a:r>
            <a:r>
              <a:rPr lang="en-US" dirty="0" smtClean="0"/>
              <a:t>test</a:t>
            </a:r>
          </a:p>
          <a:p>
            <a:pPr lvl="1"/>
            <a:r>
              <a:rPr lang="en-US" dirty="0" smtClean="0"/>
              <a:t>Examples</a:t>
            </a:r>
            <a:r>
              <a:rPr lang="en-US" dirty="0"/>
              <a:t>: attribute release has a positive impact on a user (accessing the service); security incidents are legitimate interests for a service provider</a:t>
            </a:r>
          </a:p>
          <a:p>
            <a:pPr lvl="1"/>
            <a:r>
              <a:rPr lang="en-US" dirty="0"/>
              <a:t>User may object to processing, however, with “compelling legitimate grounds” processing may continue</a:t>
            </a:r>
          </a:p>
          <a:p>
            <a:pPr lvl="1"/>
            <a:r>
              <a:rPr lang="en-US" dirty="0"/>
              <a:t>Legitimate interest should NOT be treated as a last resort, nor be automatically </a:t>
            </a:r>
            <a:r>
              <a:rPr lang="en-US" dirty="0" smtClean="0"/>
              <a:t>applied</a:t>
            </a:r>
          </a:p>
        </p:txBody>
      </p:sp>
    </p:spTree>
    <p:extLst>
      <p:ext uri="{BB962C8B-B14F-4D97-AF65-F5344CB8AC3E}">
        <p14:creationId xmlns:p14="http://schemas.microsoft.com/office/powerpoint/2010/main" val="132800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Further grounds for transfer of data outside of EU</a:t>
            </a:r>
          </a:p>
        </p:txBody>
      </p:sp>
      <p:sp>
        <p:nvSpPr>
          <p:cNvPr id="3" name="Content Placeholder 2"/>
          <p:cNvSpPr>
            <a:spLocks noGrp="1"/>
          </p:cNvSpPr>
          <p:nvPr>
            <p:ph idx="1"/>
          </p:nvPr>
        </p:nvSpPr>
        <p:spPr>
          <a:xfrm>
            <a:off x="680321" y="2336873"/>
            <a:ext cx="9613861" cy="4344482"/>
          </a:xfrm>
        </p:spPr>
        <p:txBody>
          <a:bodyPr>
            <a:normAutofit fontScale="85000" lnSpcReduction="20000"/>
          </a:bodyPr>
          <a:lstStyle/>
          <a:p>
            <a:r>
              <a:rPr lang="en-US" dirty="0"/>
              <a:t>Consent (Rec. 111, Art. 49(1)(a), (3) )</a:t>
            </a:r>
          </a:p>
          <a:p>
            <a:pPr lvl="1"/>
            <a:r>
              <a:rPr lang="en-US" dirty="0"/>
              <a:t>“Explicit consent” (vs “informed consent” – difference not yet clear, possibly no practical difference)</a:t>
            </a:r>
          </a:p>
          <a:p>
            <a:pPr lvl="1"/>
            <a:r>
              <a:rPr lang="en-US" dirty="0"/>
              <a:t>User have to be informed of all the risks and safeguards</a:t>
            </a:r>
          </a:p>
          <a:p>
            <a:pPr lvl="1"/>
            <a:r>
              <a:rPr lang="en-US" dirty="0"/>
              <a:t>In case of dispute, organisation needs to prove that the user was informed</a:t>
            </a:r>
          </a:p>
          <a:p>
            <a:r>
              <a:rPr lang="en-US" dirty="0"/>
              <a:t>Certification</a:t>
            </a:r>
          </a:p>
          <a:p>
            <a:pPr lvl="1"/>
            <a:r>
              <a:rPr lang="en-US" dirty="0"/>
              <a:t>Introduced by the GDRP, similar to </a:t>
            </a:r>
            <a:r>
              <a:rPr lang="en-US" dirty="0" err="1"/>
              <a:t>CoCo</a:t>
            </a:r>
            <a:r>
              <a:rPr lang="en-US" dirty="0"/>
              <a:t>, limited duration after which re-certification is needed </a:t>
            </a:r>
          </a:p>
          <a:p>
            <a:r>
              <a:rPr lang="en-US" dirty="0"/>
              <a:t>Ad hoc clauses</a:t>
            </a:r>
          </a:p>
          <a:p>
            <a:pPr lvl="1"/>
            <a:r>
              <a:rPr lang="en-US" dirty="0"/>
              <a:t>Between data exporter and data importer, preapproved by the DPA</a:t>
            </a:r>
          </a:p>
          <a:p>
            <a:r>
              <a:rPr lang="en-US" dirty="0"/>
              <a:t>Controllers’ compelling legitimate interest</a:t>
            </a:r>
          </a:p>
          <a:p>
            <a:pPr lvl="1"/>
            <a:r>
              <a:rPr lang="en-US" dirty="0"/>
              <a:t>If none of the others apply</a:t>
            </a:r>
          </a:p>
          <a:p>
            <a:pPr lvl="1"/>
            <a:r>
              <a:rPr lang="en-US" dirty="0"/>
              <a:t>Transfer is not repetitive, limited number of data </a:t>
            </a:r>
            <a:r>
              <a:rPr lang="en-US" dirty="0" smtClean="0"/>
              <a:t>(may be viable solution)</a:t>
            </a:r>
          </a:p>
          <a:p>
            <a:pPr lvl="1"/>
            <a:r>
              <a:rPr lang="en-US" dirty="0" smtClean="0"/>
              <a:t>Informing </a:t>
            </a:r>
            <a:r>
              <a:rPr lang="en-US" dirty="0"/>
              <a:t>the DPA </a:t>
            </a:r>
            <a:r>
              <a:rPr lang="en-US" dirty="0" smtClean="0"/>
              <a:t>(per </a:t>
            </a:r>
            <a:r>
              <a:rPr lang="en-US" dirty="0"/>
              <a:t>each </a:t>
            </a:r>
            <a:r>
              <a:rPr lang="en-US" dirty="0" smtClean="0"/>
              <a:t>transfer is unclear) </a:t>
            </a:r>
          </a:p>
          <a:p>
            <a:pPr lvl="1"/>
            <a:r>
              <a:rPr lang="en-US" dirty="0" smtClean="0"/>
              <a:t>Limited in scope, unclear practical use</a:t>
            </a:r>
          </a:p>
          <a:p>
            <a:r>
              <a:rPr lang="en-US" dirty="0" smtClean="0"/>
              <a:t>Public </a:t>
            </a:r>
            <a:r>
              <a:rPr lang="en-US" dirty="0"/>
              <a:t>interest, public registers, etc.</a:t>
            </a:r>
          </a:p>
        </p:txBody>
      </p:sp>
    </p:spTree>
    <p:extLst>
      <p:ext uri="{BB962C8B-B14F-4D97-AF65-F5344CB8AC3E}">
        <p14:creationId xmlns:p14="http://schemas.microsoft.com/office/powerpoint/2010/main" val="4251448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680321" y="2336872"/>
            <a:ext cx="9613861" cy="4334091"/>
          </a:xfrm>
        </p:spPr>
        <p:txBody>
          <a:bodyPr>
            <a:normAutofit/>
          </a:bodyPr>
          <a:lstStyle/>
          <a:p>
            <a:r>
              <a:rPr lang="en-US" dirty="0" smtClean="0"/>
              <a:t>Andrew Cormack:</a:t>
            </a:r>
          </a:p>
          <a:p>
            <a:pPr lvl="1"/>
            <a:r>
              <a:rPr lang="en-US" dirty="0">
                <a:hlinkClick r:id="rId2"/>
              </a:rPr>
              <a:t>https://</a:t>
            </a:r>
            <a:r>
              <a:rPr lang="en-US" dirty="0" smtClean="0">
                <a:hlinkClick r:id="rId2"/>
              </a:rPr>
              <a:t>eventr.geant.org/events/2731</a:t>
            </a:r>
            <a:endParaRPr lang="en-US" dirty="0" smtClean="0"/>
          </a:p>
          <a:p>
            <a:pPr lvl="1"/>
            <a:r>
              <a:rPr lang="en-US" dirty="0">
                <a:hlinkClick r:id="rId3"/>
              </a:rPr>
              <a:t>https://</a:t>
            </a:r>
            <a:r>
              <a:rPr lang="en-US" dirty="0" smtClean="0">
                <a:hlinkClick r:id="rId3"/>
              </a:rPr>
              <a:t>community.jisc.ac.uk/blogs/regulatory-developments</a:t>
            </a:r>
            <a:endParaRPr lang="en-US" dirty="0" smtClean="0"/>
          </a:p>
          <a:p>
            <a:pPr lvl="1"/>
            <a:r>
              <a:rPr lang="en-US" dirty="0">
                <a:hlinkClick r:id="rId4"/>
              </a:rPr>
              <a:t>https://script-ed.org/article/incident-response-protecting-individual-rights-under-the-general-data-protection-regulation</a:t>
            </a:r>
            <a:r>
              <a:rPr lang="en-US" dirty="0" smtClean="0">
                <a:hlinkClick r:id="rId4"/>
              </a:rPr>
              <a:t>/</a:t>
            </a:r>
            <a:endParaRPr lang="en-US" dirty="0" smtClean="0"/>
          </a:p>
          <a:p>
            <a:r>
              <a:rPr lang="en-US" dirty="0">
                <a:hlinkClick r:id="rId5"/>
              </a:rPr>
              <a:t>https://edpb.europa.eu</a:t>
            </a:r>
            <a:r>
              <a:rPr lang="en-US" dirty="0" smtClean="0">
                <a:hlinkClick r:id="rId5"/>
              </a:rPr>
              <a:t>/</a:t>
            </a:r>
            <a:endParaRPr lang="en-US" dirty="0" smtClean="0"/>
          </a:p>
          <a:p>
            <a:r>
              <a:rPr lang="en-US" dirty="0" smtClean="0">
                <a:hlinkClick r:id="rId6"/>
              </a:rPr>
              <a:t>https</a:t>
            </a:r>
            <a:r>
              <a:rPr lang="en-US" dirty="0">
                <a:hlinkClick r:id="rId6"/>
              </a:rPr>
              <a:t>://ico.org.uk/for-organisations/data-protection-reform</a:t>
            </a:r>
            <a:r>
              <a:rPr lang="en-US" dirty="0" smtClean="0">
                <a:hlinkClick r:id="rId6"/>
              </a:rPr>
              <a:t>/</a:t>
            </a:r>
            <a:endParaRPr lang="en-US" dirty="0" smtClean="0"/>
          </a:p>
          <a:p>
            <a:r>
              <a:rPr lang="en-US" dirty="0">
                <a:hlinkClick r:id="rId7"/>
              </a:rPr>
              <a:t>https://eur-lex.europa.eu/legal-content/EN/TXT/PDF/?</a:t>
            </a:r>
            <a:r>
              <a:rPr lang="en-US" dirty="0" smtClean="0">
                <a:hlinkClick r:id="rId7"/>
              </a:rPr>
              <a:t>uri=CELEX:32016R0679</a:t>
            </a:r>
            <a:r>
              <a:rPr lang="en-US" dirty="0" smtClean="0"/>
              <a:t> </a:t>
            </a:r>
          </a:p>
          <a:p>
            <a:pPr lvl="1"/>
            <a:endParaRPr lang="en-US" dirty="0"/>
          </a:p>
        </p:txBody>
      </p:sp>
    </p:spTree>
    <p:extLst>
      <p:ext uri="{BB962C8B-B14F-4D97-AF65-F5344CB8AC3E}">
        <p14:creationId xmlns:p14="http://schemas.microsoft.com/office/powerpoint/2010/main" val="3467821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However..</a:t>
            </a:r>
            <a:endParaRPr lang="en-US" dirty="0"/>
          </a:p>
        </p:txBody>
      </p:sp>
      <p:sp>
        <p:nvSpPr>
          <p:cNvPr id="3" name="Content Placeholder 2"/>
          <p:cNvSpPr>
            <a:spLocks noGrp="1"/>
          </p:cNvSpPr>
          <p:nvPr>
            <p:ph idx="1"/>
          </p:nvPr>
        </p:nvSpPr>
        <p:spPr/>
        <p:txBody>
          <a:bodyPr/>
          <a:lstStyle/>
          <a:p>
            <a:r>
              <a:rPr lang="en-US" dirty="0" smtClean="0"/>
              <a:t>GDPR is not </a:t>
            </a:r>
            <a:r>
              <a:rPr lang="en-US" i="1" dirty="0" smtClean="0"/>
              <a:t>finished</a:t>
            </a:r>
            <a:r>
              <a:rPr lang="en-US" dirty="0" smtClean="0"/>
              <a:t>…</a:t>
            </a:r>
          </a:p>
          <a:p>
            <a:r>
              <a:rPr lang="en-US" dirty="0" smtClean="0"/>
              <a:t>Certain areas left to individual states (e.g. genetic data, biometric data)</a:t>
            </a:r>
          </a:p>
          <a:p>
            <a:r>
              <a:rPr lang="en-US" dirty="0" err="1" smtClean="0"/>
              <a:t>Guidances</a:t>
            </a:r>
            <a:r>
              <a:rPr lang="en-US" dirty="0" smtClean="0"/>
              <a:t> yet to be issued (e.g. cloud)</a:t>
            </a:r>
          </a:p>
          <a:p>
            <a:r>
              <a:rPr lang="en-US" dirty="0" err="1" smtClean="0"/>
              <a:t>ePrivacy</a:t>
            </a:r>
            <a:r>
              <a:rPr lang="en-US" dirty="0" smtClean="0"/>
              <a:t> regulation is not yet finished</a:t>
            </a:r>
          </a:p>
          <a:p>
            <a:r>
              <a:rPr lang="en-US" dirty="0" smtClean="0"/>
              <a:t>Uncertainty/change/contradiction </a:t>
            </a:r>
            <a:r>
              <a:rPr lang="en-US" dirty="0"/>
              <a:t>well beyond May 2018</a:t>
            </a:r>
            <a:endParaRPr lang="en-US" dirty="0" smtClean="0"/>
          </a:p>
          <a:p>
            <a:endParaRPr lang="en-US" dirty="0"/>
          </a:p>
        </p:txBody>
      </p:sp>
    </p:spTree>
    <p:extLst>
      <p:ext uri="{BB962C8B-B14F-4D97-AF65-F5344CB8AC3E}">
        <p14:creationId xmlns:p14="http://schemas.microsoft.com/office/powerpoint/2010/main" val="6171385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a:t>
            </a:r>
            <a:endParaRPr lang="en-US" dirty="0"/>
          </a:p>
        </p:txBody>
      </p:sp>
      <p:sp>
        <p:nvSpPr>
          <p:cNvPr id="3" name="Content Placeholder 2"/>
          <p:cNvSpPr>
            <a:spLocks noGrp="1"/>
          </p:cNvSpPr>
          <p:nvPr>
            <p:ph idx="1"/>
          </p:nvPr>
        </p:nvSpPr>
        <p:spPr/>
        <p:txBody>
          <a:bodyPr/>
          <a:lstStyle/>
          <a:p>
            <a:r>
              <a:rPr lang="en-US" dirty="0" smtClean="0"/>
              <a:t>One is processing personal data? If so, GDPR applies</a:t>
            </a:r>
          </a:p>
          <a:p>
            <a:pPr lvl="1"/>
            <a:r>
              <a:rPr lang="en-US" dirty="0" smtClean="0"/>
              <a:t>MAC/IP address (dynamic, too), RFID tags, etc.</a:t>
            </a:r>
          </a:p>
          <a:p>
            <a:pPr lvl="1"/>
            <a:r>
              <a:rPr lang="en-US" dirty="0" smtClean="0"/>
              <a:t>Per use record may contain personal data</a:t>
            </a:r>
          </a:p>
          <a:p>
            <a:r>
              <a:rPr lang="en-US" dirty="0" err="1" smtClean="0"/>
              <a:t>ePrivacy</a:t>
            </a:r>
            <a:r>
              <a:rPr lang="en-US" dirty="0" smtClean="0"/>
              <a:t> Regulation covers all data related to communication</a:t>
            </a:r>
          </a:p>
          <a:p>
            <a:pPr lvl="1"/>
            <a:r>
              <a:rPr lang="en-US" dirty="0" smtClean="0"/>
              <a:t>Headers, content, GPS location</a:t>
            </a:r>
          </a:p>
          <a:p>
            <a:pPr lvl="1"/>
            <a:r>
              <a:rPr lang="en-US" dirty="0" smtClean="0"/>
              <a:t>Even non personal data</a:t>
            </a:r>
          </a:p>
        </p:txBody>
      </p:sp>
    </p:spTree>
    <p:extLst>
      <p:ext uri="{BB962C8B-B14F-4D97-AF65-F5344CB8AC3E}">
        <p14:creationId xmlns:p14="http://schemas.microsoft.com/office/powerpoint/2010/main" val="2715954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GDPR changes</a:t>
            </a:r>
            <a:endParaRPr lang="en-US" dirty="0"/>
          </a:p>
        </p:txBody>
      </p:sp>
      <p:sp>
        <p:nvSpPr>
          <p:cNvPr id="3" name="Content Placeholder 2"/>
          <p:cNvSpPr>
            <a:spLocks noGrp="1"/>
          </p:cNvSpPr>
          <p:nvPr>
            <p:ph idx="1"/>
          </p:nvPr>
        </p:nvSpPr>
        <p:spPr>
          <a:xfrm>
            <a:off x="680321" y="2171700"/>
            <a:ext cx="9613861" cy="4416135"/>
          </a:xfrm>
        </p:spPr>
        <p:txBody>
          <a:bodyPr>
            <a:normAutofit lnSpcReduction="10000"/>
          </a:bodyPr>
          <a:lstStyle/>
          <a:p>
            <a:r>
              <a:rPr lang="en-US" dirty="0"/>
              <a:t>Apply to the processing of personal data by controllers and processors in the EU, regardless where it takes place</a:t>
            </a:r>
          </a:p>
          <a:p>
            <a:r>
              <a:rPr lang="en-US" dirty="0"/>
              <a:t>Penalties – up to 4% of annual global turnover or 20M€ (whichever is greater)</a:t>
            </a:r>
          </a:p>
          <a:p>
            <a:r>
              <a:rPr lang="en-US" dirty="0"/>
              <a:t>Consent – conditions are strengthened (clear and plain language, explicitly related to the processing, easy to withdraw)</a:t>
            </a:r>
          </a:p>
          <a:p>
            <a:r>
              <a:rPr lang="en-US" dirty="0"/>
              <a:t>Breach notification</a:t>
            </a:r>
          </a:p>
          <a:p>
            <a:r>
              <a:rPr lang="en-US" dirty="0"/>
              <a:t>Privacy by design</a:t>
            </a:r>
          </a:p>
          <a:p>
            <a:r>
              <a:rPr lang="en-US" dirty="0"/>
              <a:t>Right to access</a:t>
            </a:r>
          </a:p>
          <a:p>
            <a:r>
              <a:rPr lang="en-US" dirty="0"/>
              <a:t>Data Protection Officers</a:t>
            </a:r>
          </a:p>
          <a:p>
            <a:r>
              <a:rPr lang="en-US" dirty="0" smtClean="0"/>
              <a:t>Right </a:t>
            </a:r>
            <a:r>
              <a:rPr lang="en-US" dirty="0"/>
              <a:t>to be forgotten</a:t>
            </a:r>
          </a:p>
          <a:p>
            <a:endParaRPr lang="en-US" dirty="0"/>
          </a:p>
        </p:txBody>
      </p:sp>
    </p:spTree>
    <p:extLst>
      <p:ext uri="{BB962C8B-B14F-4D97-AF65-F5344CB8AC3E}">
        <p14:creationId xmlns:p14="http://schemas.microsoft.com/office/powerpoint/2010/main" val="36717615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GDPR changes</a:t>
            </a:r>
            <a:endParaRPr lang="en-US" dirty="0"/>
          </a:p>
        </p:txBody>
      </p:sp>
      <p:sp>
        <p:nvSpPr>
          <p:cNvPr id="3" name="Content Placeholder 2"/>
          <p:cNvSpPr>
            <a:spLocks noGrp="1"/>
          </p:cNvSpPr>
          <p:nvPr>
            <p:ph idx="1"/>
          </p:nvPr>
        </p:nvSpPr>
        <p:spPr>
          <a:xfrm>
            <a:off x="680321" y="2171700"/>
            <a:ext cx="9613861" cy="4416135"/>
          </a:xfrm>
        </p:spPr>
        <p:txBody>
          <a:bodyPr>
            <a:normAutofit lnSpcReduction="10000"/>
          </a:bodyPr>
          <a:lstStyle/>
          <a:p>
            <a:r>
              <a:rPr lang="en-US" dirty="0"/>
              <a:t>Apply to the processing of personal data by controllers and processors in the EU, regardless where it takes place</a:t>
            </a:r>
          </a:p>
          <a:p>
            <a:r>
              <a:rPr lang="en-US" dirty="0"/>
              <a:t>Penalties – up to 4% of annual global turnover or 20M€ (whichever is greater)</a:t>
            </a:r>
          </a:p>
          <a:p>
            <a:r>
              <a:rPr lang="en-US" dirty="0"/>
              <a:t>Consent – conditions are strengthened (clear and plain language, explicitly related to the processing, easy to withdraw)</a:t>
            </a:r>
          </a:p>
          <a:p>
            <a:r>
              <a:rPr lang="en-US" dirty="0"/>
              <a:t>Breach notification</a:t>
            </a:r>
          </a:p>
          <a:p>
            <a:r>
              <a:rPr lang="en-US" dirty="0"/>
              <a:t>Privacy by design</a:t>
            </a:r>
          </a:p>
          <a:p>
            <a:r>
              <a:rPr lang="en-US" dirty="0"/>
              <a:t>Right to access</a:t>
            </a:r>
          </a:p>
          <a:p>
            <a:r>
              <a:rPr lang="en-US" dirty="0"/>
              <a:t>Data Protection Officers</a:t>
            </a:r>
          </a:p>
          <a:p>
            <a:r>
              <a:rPr lang="en-US" dirty="0" smtClean="0"/>
              <a:t>Right </a:t>
            </a:r>
            <a:r>
              <a:rPr lang="en-US" dirty="0"/>
              <a:t>to be forgotten</a:t>
            </a:r>
          </a:p>
          <a:p>
            <a:endParaRPr lang="en-US" dirty="0"/>
          </a:p>
        </p:txBody>
      </p:sp>
      <p:sp>
        <p:nvSpPr>
          <p:cNvPr id="4" name="TextBox 3"/>
          <p:cNvSpPr txBox="1"/>
          <p:nvPr/>
        </p:nvSpPr>
        <p:spPr>
          <a:xfrm>
            <a:off x="3190009" y="5007489"/>
            <a:ext cx="8166018" cy="954107"/>
          </a:xfrm>
          <a:prstGeom prst="rect">
            <a:avLst/>
          </a:prstGeom>
          <a:solidFill>
            <a:schemeClr val="bg2"/>
          </a:solidFill>
        </p:spPr>
        <p:txBody>
          <a:bodyPr wrap="none" rtlCol="0">
            <a:spAutoFit/>
          </a:bodyPr>
          <a:lstStyle/>
          <a:p>
            <a:r>
              <a:rPr lang="en-US" sz="2800" dirty="0" smtClean="0"/>
              <a:t>DPD: Which personal data are we processing?</a:t>
            </a:r>
          </a:p>
          <a:p>
            <a:r>
              <a:rPr lang="en-US" sz="2800" dirty="0" smtClean="0"/>
              <a:t>GDPR: Why are we processing that personal data?</a:t>
            </a:r>
            <a:endParaRPr lang="en-US" sz="2800" dirty="0"/>
          </a:p>
        </p:txBody>
      </p:sp>
    </p:spTree>
    <p:extLst>
      <p:ext uri="{BB962C8B-B14F-4D97-AF65-F5344CB8AC3E}">
        <p14:creationId xmlns:p14="http://schemas.microsoft.com/office/powerpoint/2010/main" val="74620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Accountability</a:t>
            </a:r>
            <a:endParaRPr lang="en-US" dirty="0"/>
          </a:p>
        </p:txBody>
      </p:sp>
      <p:sp>
        <p:nvSpPr>
          <p:cNvPr id="3" name="Content Placeholder 2"/>
          <p:cNvSpPr>
            <a:spLocks noGrp="1"/>
          </p:cNvSpPr>
          <p:nvPr>
            <p:ph idx="1"/>
          </p:nvPr>
        </p:nvSpPr>
        <p:spPr/>
        <p:txBody>
          <a:bodyPr>
            <a:normAutofit/>
          </a:bodyPr>
          <a:lstStyle/>
          <a:p>
            <a:r>
              <a:rPr lang="en-US" dirty="0" smtClean="0"/>
              <a:t>Need </a:t>
            </a:r>
            <a:r>
              <a:rPr lang="en-US" dirty="0"/>
              <a:t>to understand/document</a:t>
            </a:r>
          </a:p>
          <a:p>
            <a:pPr lvl="1"/>
            <a:r>
              <a:rPr lang="en-US" dirty="0" smtClean="0"/>
              <a:t>What </a:t>
            </a:r>
            <a:r>
              <a:rPr lang="en-US" dirty="0"/>
              <a:t>you’re processing, why, where, how long for, who may obtain it</a:t>
            </a:r>
          </a:p>
          <a:p>
            <a:pPr lvl="1"/>
            <a:r>
              <a:rPr lang="en-US" dirty="0" smtClean="0"/>
              <a:t>Risks</a:t>
            </a:r>
            <a:r>
              <a:rPr lang="en-US" dirty="0"/>
              <a:t>, and how they are managed</a:t>
            </a:r>
          </a:p>
          <a:p>
            <a:pPr lvl="1"/>
            <a:r>
              <a:rPr lang="en-US" dirty="0" smtClean="0"/>
              <a:t>Information lifecycles</a:t>
            </a:r>
            <a:endParaRPr lang="en-US" dirty="0"/>
          </a:p>
          <a:p>
            <a:pPr lvl="1"/>
            <a:r>
              <a:rPr lang="en-US" dirty="0" smtClean="0"/>
              <a:t>How </a:t>
            </a:r>
            <a:r>
              <a:rPr lang="en-US" dirty="0"/>
              <a:t>users can monitor processing of their data</a:t>
            </a:r>
          </a:p>
          <a:p>
            <a:r>
              <a:rPr lang="en-US" dirty="0"/>
              <a:t>Different legal bases =&gt; different notices, duties and user rights</a:t>
            </a:r>
          </a:p>
          <a:p>
            <a:r>
              <a:rPr lang="en-US" dirty="0"/>
              <a:t>If required, appoint a Data Protection Officer</a:t>
            </a:r>
          </a:p>
          <a:p>
            <a:pPr lvl="1"/>
            <a:r>
              <a:rPr lang="en-US" dirty="0" smtClean="0"/>
              <a:t>Public </a:t>
            </a:r>
            <a:r>
              <a:rPr lang="en-US" dirty="0"/>
              <a:t>authorities (i.e. bodies with special legal powers), or</a:t>
            </a:r>
          </a:p>
          <a:p>
            <a:pPr lvl="1"/>
            <a:r>
              <a:rPr lang="en-US" dirty="0" smtClean="0"/>
              <a:t>Core </a:t>
            </a:r>
            <a:r>
              <a:rPr lang="en-US" dirty="0"/>
              <a:t>activities involve large-scale monitoring/SPD of individuals</a:t>
            </a:r>
          </a:p>
        </p:txBody>
      </p:sp>
    </p:spTree>
    <p:extLst>
      <p:ext uri="{BB962C8B-B14F-4D97-AF65-F5344CB8AC3E}">
        <p14:creationId xmlns:p14="http://schemas.microsoft.com/office/powerpoint/2010/main" val="1262607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Data Protection by </a:t>
            </a:r>
            <a:r>
              <a:rPr lang="en-US" dirty="0" smtClean="0"/>
              <a:t>Design/Default</a:t>
            </a:r>
            <a:endParaRPr lang="en-US" dirty="0"/>
          </a:p>
        </p:txBody>
      </p:sp>
      <p:sp>
        <p:nvSpPr>
          <p:cNvPr id="3" name="Content Placeholder 2"/>
          <p:cNvSpPr>
            <a:spLocks noGrp="1"/>
          </p:cNvSpPr>
          <p:nvPr>
            <p:ph idx="1"/>
          </p:nvPr>
        </p:nvSpPr>
        <p:spPr/>
        <p:txBody>
          <a:bodyPr/>
          <a:lstStyle/>
          <a:p>
            <a:r>
              <a:rPr lang="en-US" dirty="0" smtClean="0"/>
              <a:t>Data </a:t>
            </a:r>
            <a:r>
              <a:rPr lang="en-US" dirty="0"/>
              <a:t>protection considered early in system/process design</a:t>
            </a:r>
          </a:p>
          <a:p>
            <a:pPr lvl="1"/>
            <a:r>
              <a:rPr lang="en-US" dirty="0" smtClean="0"/>
              <a:t>Data </a:t>
            </a:r>
            <a:r>
              <a:rPr lang="en-US" dirty="0"/>
              <a:t>minimisation, </a:t>
            </a:r>
            <a:r>
              <a:rPr lang="en-US" dirty="0" err="1"/>
              <a:t>anonymisation</a:t>
            </a:r>
            <a:r>
              <a:rPr lang="en-US" dirty="0"/>
              <a:t>, pseudonyms, etc</a:t>
            </a:r>
            <a:r>
              <a:rPr lang="en-US" dirty="0" smtClean="0"/>
              <a:t>.</a:t>
            </a:r>
          </a:p>
          <a:p>
            <a:pPr lvl="1"/>
            <a:endParaRPr lang="en-US" dirty="0" smtClean="0"/>
          </a:p>
          <a:p>
            <a:r>
              <a:rPr lang="en-US" dirty="0" smtClean="0"/>
              <a:t>Formal </a:t>
            </a:r>
            <a:r>
              <a:rPr lang="en-US" dirty="0"/>
              <a:t>Data Protection Impact Assessments (DPIA)</a:t>
            </a:r>
          </a:p>
          <a:p>
            <a:pPr lvl="1"/>
            <a:r>
              <a:rPr lang="en-US" dirty="0" smtClean="0"/>
              <a:t>Required </a:t>
            </a:r>
            <a:r>
              <a:rPr lang="en-US" dirty="0"/>
              <a:t>for large-scale/risky processing</a:t>
            </a:r>
          </a:p>
          <a:p>
            <a:pPr lvl="1"/>
            <a:r>
              <a:rPr lang="en-US" dirty="0" smtClean="0"/>
              <a:t>Identify </a:t>
            </a:r>
            <a:r>
              <a:rPr lang="en-US" dirty="0"/>
              <a:t>risks to individuals (not the organisation), mitigate, </a:t>
            </a:r>
            <a:r>
              <a:rPr lang="en-US" dirty="0" smtClean="0"/>
              <a:t>assess</a:t>
            </a:r>
          </a:p>
          <a:p>
            <a:pPr lvl="1"/>
            <a:r>
              <a:rPr lang="en-US" dirty="0"/>
              <a:t>DPA approval needed if high risks remain</a:t>
            </a:r>
          </a:p>
        </p:txBody>
      </p:sp>
    </p:spTree>
    <p:extLst>
      <p:ext uri="{BB962C8B-B14F-4D97-AF65-F5344CB8AC3E}">
        <p14:creationId xmlns:p14="http://schemas.microsoft.com/office/powerpoint/2010/main" val="54415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Consent</a:t>
            </a:r>
          </a:p>
        </p:txBody>
      </p:sp>
      <p:sp>
        <p:nvSpPr>
          <p:cNvPr id="3" name="Content Placeholder 2"/>
          <p:cNvSpPr>
            <a:spLocks noGrp="1"/>
          </p:cNvSpPr>
          <p:nvPr>
            <p:ph idx="1"/>
          </p:nvPr>
        </p:nvSpPr>
        <p:spPr/>
        <p:txBody>
          <a:bodyPr>
            <a:normAutofit/>
          </a:bodyPr>
          <a:lstStyle/>
          <a:p>
            <a:r>
              <a:rPr lang="en-US" dirty="0" smtClean="0"/>
              <a:t>New</a:t>
            </a:r>
            <a:r>
              <a:rPr lang="en-US" dirty="0"/>
              <a:t>, tighter, conditions for consent to be valid</a:t>
            </a:r>
          </a:p>
          <a:p>
            <a:pPr lvl="1"/>
            <a:r>
              <a:rPr lang="en-US" dirty="0" smtClean="0"/>
              <a:t>Free</a:t>
            </a:r>
            <a:r>
              <a:rPr lang="en-US" dirty="0"/>
              <a:t>, informed, positive action, revocable (as easily) at any time</a:t>
            </a:r>
          </a:p>
          <a:p>
            <a:pPr lvl="1"/>
            <a:r>
              <a:rPr lang="en-US" dirty="0" smtClean="0"/>
              <a:t>In </a:t>
            </a:r>
            <a:r>
              <a:rPr lang="en-US" dirty="0"/>
              <a:t>particular: </a:t>
            </a:r>
            <a:r>
              <a:rPr lang="en-US" b="1" dirty="0"/>
              <a:t>not</a:t>
            </a:r>
            <a:r>
              <a:rPr lang="en-US" dirty="0"/>
              <a:t> a condition of service, </a:t>
            </a:r>
            <a:r>
              <a:rPr lang="en-US" b="1" dirty="0"/>
              <a:t>not</a:t>
            </a:r>
            <a:r>
              <a:rPr lang="en-US" dirty="0"/>
              <a:t> under compulsion</a:t>
            </a:r>
          </a:p>
          <a:p>
            <a:r>
              <a:rPr lang="en-US" dirty="0"/>
              <a:t>Must keep records of consent</a:t>
            </a:r>
          </a:p>
          <a:p>
            <a:pPr lvl="1"/>
            <a:r>
              <a:rPr lang="en-US" dirty="0" smtClean="0"/>
              <a:t>Who</a:t>
            </a:r>
            <a:r>
              <a:rPr lang="en-US" dirty="0"/>
              <a:t>, when, how, to what</a:t>
            </a:r>
          </a:p>
          <a:p>
            <a:r>
              <a:rPr lang="en-US" dirty="0"/>
              <a:t>Designed to be hard to obtain/manage (“reduce overuse”)</a:t>
            </a:r>
          </a:p>
          <a:p>
            <a:pPr lvl="1"/>
            <a:r>
              <a:rPr lang="en-US" dirty="0" smtClean="0"/>
              <a:t>Likely </a:t>
            </a:r>
            <a:r>
              <a:rPr lang="en-US" dirty="0"/>
              <a:t>to have to consider other legal </a:t>
            </a:r>
            <a:r>
              <a:rPr lang="en-US" dirty="0" smtClean="0"/>
              <a:t>bases</a:t>
            </a:r>
            <a:endParaRPr lang="en-US" dirty="0"/>
          </a:p>
        </p:txBody>
      </p:sp>
    </p:spTree>
    <p:extLst>
      <p:ext uri="{BB962C8B-B14F-4D97-AF65-F5344CB8AC3E}">
        <p14:creationId xmlns:p14="http://schemas.microsoft.com/office/powerpoint/2010/main" val="468695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j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7111</TotalTime>
  <Words>1784</Words>
  <Application>Microsoft Office PowerPoint</Application>
  <PresentationFormat>Widescreen</PresentationFormat>
  <Paragraphs>201</Paragraphs>
  <Slides>23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Trebuchet MS</vt:lpstr>
      <vt:lpstr>Wingdings</vt:lpstr>
      <vt:lpstr>Berlijn</vt:lpstr>
      <vt:lpstr>WISE Workshop Data Protection</vt:lpstr>
      <vt:lpstr>General Data Protection Regulation</vt:lpstr>
      <vt:lpstr>However..</vt:lpstr>
      <vt:lpstr>Application</vt:lpstr>
      <vt:lpstr>GDPR changes</vt:lpstr>
      <vt:lpstr>GDPR changes</vt:lpstr>
      <vt:lpstr>Accountability</vt:lpstr>
      <vt:lpstr>Data Protection by Design/Default</vt:lpstr>
      <vt:lpstr>Consent</vt:lpstr>
      <vt:lpstr>User’s rights</vt:lpstr>
      <vt:lpstr>Security</vt:lpstr>
      <vt:lpstr>Legal basis</vt:lpstr>
      <vt:lpstr>Legitimate interest</vt:lpstr>
      <vt:lpstr>Release of personal data outside the EU</vt:lpstr>
      <vt:lpstr>Federated AAI</vt:lpstr>
      <vt:lpstr>Incident response and security</vt:lpstr>
      <vt:lpstr>Next</vt:lpstr>
      <vt:lpstr>Thank you</vt:lpstr>
      <vt:lpstr>Legal terms</vt:lpstr>
      <vt:lpstr>Rules for data processing, ensured by data controller</vt:lpstr>
      <vt:lpstr>Release of personal data to third parties</vt:lpstr>
      <vt:lpstr>Further grounds for transfer of data outside of EU</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Alf Moens</dc:creator>
  <cp:lastModifiedBy>uros</cp:lastModifiedBy>
  <cp:revision>78</cp:revision>
  <dcterms:created xsi:type="dcterms:W3CDTF">2016-01-22T15:44:02Z</dcterms:created>
  <dcterms:modified xsi:type="dcterms:W3CDTF">2018-08-21T15:56:17Z</dcterms:modified>
</cp:coreProperties>
</file>