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72" r:id="rId4"/>
    <p:sldId id="273" r:id="rId5"/>
    <p:sldId id="279" r:id="rId6"/>
    <p:sldId id="274" r:id="rId7"/>
    <p:sldId id="275" r:id="rId8"/>
    <p:sldId id="276" r:id="rId9"/>
    <p:sldId id="277" r:id="rId10"/>
    <p:sldId id="278" r:id="rId11"/>
    <p:sldId id="281" r:id="rId12"/>
    <p:sldId id="282" r:id="rId13"/>
    <p:sldId id="283" r:id="rId14"/>
    <p:sldId id="284" r:id="rId15"/>
    <p:sldId id="28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5256"/>
  </p:normalViewPr>
  <p:slideViewPr>
    <p:cSldViewPr snapToGrid="0" snapToObjects="1">
      <p:cViewPr varScale="1">
        <p:scale>
          <a:sx n="92" d="100"/>
          <a:sy n="92" d="100"/>
        </p:scale>
        <p:origin x="126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A590B-CE59-F442-859C-4370D31EB8B4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95EDF-C480-7540-B88A-9DDAFB21E3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0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95EDF-C480-7540-B88A-9DDAFB21E3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31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wise@lists.wise-community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WISE Workshop</a:t>
            </a:r>
            <a:br>
              <a:rPr lang="nl-NL" dirty="0" smtClean="0"/>
            </a:br>
            <a:r>
              <a:rPr lang="nl-NL" dirty="0" smtClean="0"/>
              <a:t>Policy Development Kit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22448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WISE Information Security for Collaborating </a:t>
            </a:r>
            <a:r>
              <a:rPr lang="en-US" b="1" i="1" dirty="0" smtClean="0"/>
              <a:t>E-Infrastructures</a:t>
            </a:r>
          </a:p>
          <a:p>
            <a:r>
              <a:rPr lang="en-US" b="1" i="1" dirty="0" smtClean="0"/>
              <a:t>NSF Summit 2018</a:t>
            </a:r>
            <a:endParaRPr lang="nl-NL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1395" y="5628077"/>
            <a:ext cx="1382528" cy="785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61395" y="6285444"/>
            <a:ext cx="15680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https://aarc-project.eu</a:t>
            </a:r>
            <a:endParaRPr lang="en-GB" sz="1000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1175331" y="6016487"/>
            <a:ext cx="6795911" cy="375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Uros </a:t>
            </a:r>
            <a:r>
              <a:rPr lang="en-GB" dirty="0" err="1" smtClean="0"/>
              <a:t>Stevanovic</a:t>
            </a:r>
            <a:r>
              <a:rPr lang="en-GB" dirty="0" smtClean="0"/>
              <a:t> - KIT</a:t>
            </a:r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Level Infrastructure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766" y="1963882"/>
            <a:ext cx="6863479" cy="482138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Top policy regulating activities and duties with all participants (with other policies</a:t>
            </a:r>
            <a:r>
              <a:rPr lang="en-US" dirty="0" smtClean="0"/>
              <a:t>..)</a:t>
            </a:r>
          </a:p>
          <a:p>
            <a:r>
              <a:rPr lang="en-US" dirty="0"/>
              <a:t>EGI Top Policy served as an </a:t>
            </a:r>
            <a:r>
              <a:rPr lang="en-US" dirty="0" smtClean="0"/>
              <a:t>input</a:t>
            </a:r>
          </a:p>
          <a:p>
            <a:pPr marL="0" indent="0">
              <a:buNone/>
            </a:pPr>
            <a:r>
              <a:rPr lang="en-US" dirty="0" smtClean="0"/>
              <a:t>Content:</a:t>
            </a:r>
          </a:p>
          <a:p>
            <a:r>
              <a:rPr lang="en-US" dirty="0" smtClean="0"/>
              <a:t>Definitions</a:t>
            </a:r>
            <a:endParaRPr lang="en-US" dirty="0"/>
          </a:p>
          <a:p>
            <a:pPr lvl="1"/>
            <a:r>
              <a:rPr lang="en-US" dirty="0"/>
              <a:t>Objectives</a:t>
            </a:r>
          </a:p>
          <a:p>
            <a:pPr lvl="1"/>
            <a:r>
              <a:rPr lang="en-US" dirty="0"/>
              <a:t>Scope</a:t>
            </a:r>
          </a:p>
          <a:p>
            <a:r>
              <a:rPr lang="en-US" dirty="0" smtClean="0"/>
              <a:t> </a:t>
            </a:r>
            <a:r>
              <a:rPr lang="en-US" dirty="0"/>
              <a:t>Roles and </a:t>
            </a:r>
            <a:r>
              <a:rPr lang="en-US" dirty="0" smtClean="0"/>
              <a:t>Responsibilities</a:t>
            </a:r>
          </a:p>
          <a:p>
            <a:pPr lvl="1"/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Security Contacts</a:t>
            </a:r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Sanctions</a:t>
            </a:r>
          </a:p>
          <a:p>
            <a:r>
              <a:rPr lang="en-US" dirty="0" smtClean="0"/>
              <a:t>Exceptions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328" y="2079800"/>
            <a:ext cx="4430022" cy="470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6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 Management Policy Template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766" y="1963882"/>
            <a:ext cx="6863479" cy="482138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Management of community users</a:t>
            </a:r>
          </a:p>
          <a:p>
            <a:r>
              <a:rPr lang="en-US" dirty="0"/>
              <a:t>EGI as a source</a:t>
            </a:r>
          </a:p>
          <a:p>
            <a:pPr marL="0" indent="0">
              <a:buNone/>
            </a:pPr>
            <a:r>
              <a:rPr lang="en-US" dirty="0" smtClean="0"/>
              <a:t>Content:</a:t>
            </a:r>
            <a:endParaRPr lang="en-US" dirty="0"/>
          </a:p>
          <a:p>
            <a:r>
              <a:rPr lang="en-US" dirty="0"/>
              <a:t>Definitions</a:t>
            </a:r>
          </a:p>
          <a:p>
            <a:r>
              <a:rPr lang="en-US" dirty="0"/>
              <a:t>Users (meaning and obligations)</a:t>
            </a:r>
          </a:p>
          <a:p>
            <a:r>
              <a:rPr lang="en-US" dirty="0"/>
              <a:t>Community manager and other roles</a:t>
            </a:r>
          </a:p>
          <a:p>
            <a:r>
              <a:rPr lang="en-US" dirty="0"/>
              <a:t>Community</a:t>
            </a:r>
          </a:p>
          <a:p>
            <a:pPr lvl="1"/>
            <a:r>
              <a:rPr lang="en-US" dirty="0"/>
              <a:t>Aims and purposes</a:t>
            </a:r>
          </a:p>
          <a:p>
            <a:pPr lvl="1"/>
            <a:r>
              <a:rPr lang="en-US" dirty="0"/>
              <a:t>Membership</a:t>
            </a:r>
          </a:p>
          <a:p>
            <a:pPr lvl="1"/>
            <a:r>
              <a:rPr lang="en-US" dirty="0"/>
              <a:t>Membership Life Cycle</a:t>
            </a:r>
          </a:p>
          <a:p>
            <a:r>
              <a:rPr lang="en-US" dirty="0"/>
              <a:t>Data protection</a:t>
            </a:r>
          </a:p>
          <a:p>
            <a:r>
              <a:rPr lang="en-US" dirty="0"/>
              <a:t>Traceability</a:t>
            </a:r>
          </a:p>
          <a:p>
            <a:r>
              <a:rPr lang="en-US" dirty="0"/>
              <a:t>Registry and registration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080" y="2079800"/>
            <a:ext cx="4408517" cy="470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2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Acceptable Authentication Assurance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766" y="1963882"/>
            <a:ext cx="6863479" cy="4821382"/>
          </a:xfrm>
        </p:spPr>
        <p:txBody>
          <a:bodyPr>
            <a:normAutofit/>
          </a:bodyPr>
          <a:lstStyle/>
          <a:p>
            <a:r>
              <a:rPr lang="en-US" dirty="0"/>
              <a:t>Defining the required form and values </a:t>
            </a:r>
            <a:r>
              <a:rPr lang="en-US" dirty="0" smtClean="0"/>
              <a:t>for assurance</a:t>
            </a:r>
            <a:endParaRPr lang="en-US" dirty="0"/>
          </a:p>
          <a:p>
            <a:r>
              <a:rPr lang="en-US" dirty="0" smtClean="0"/>
              <a:t>R&amp;S</a:t>
            </a:r>
            <a:r>
              <a:rPr lang="en-US" dirty="0"/>
              <a:t>, IGTF, REFEDS</a:t>
            </a:r>
          </a:p>
          <a:p>
            <a:pPr marL="0" indent="0">
              <a:buNone/>
            </a:pPr>
            <a:r>
              <a:rPr lang="en-US" dirty="0"/>
              <a:t>Content:</a:t>
            </a:r>
          </a:p>
          <a:p>
            <a:r>
              <a:rPr lang="en-US" dirty="0" smtClean="0"/>
              <a:t>Defining </a:t>
            </a:r>
            <a:r>
              <a:rPr lang="en-US" dirty="0"/>
              <a:t>approved authentication sources</a:t>
            </a:r>
          </a:p>
          <a:p>
            <a:r>
              <a:rPr lang="en-US" dirty="0" smtClean="0"/>
              <a:t>Operational </a:t>
            </a:r>
            <a:r>
              <a:rPr lang="en-US" dirty="0"/>
              <a:t>matters</a:t>
            </a:r>
          </a:p>
          <a:p>
            <a:r>
              <a:rPr lang="en-US" dirty="0" smtClean="0"/>
              <a:t>More </a:t>
            </a:r>
            <a:r>
              <a:rPr lang="en-US" dirty="0"/>
              <a:t>specific policies (if necessary)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080" y="2088522"/>
            <a:ext cx="4408517" cy="468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Acceptable Use Policy (AUP)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766" y="1963882"/>
            <a:ext cx="6863479" cy="4821382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Presented to the user</a:t>
            </a:r>
          </a:p>
          <a:p>
            <a:r>
              <a:rPr lang="en-US" dirty="0" smtClean="0"/>
              <a:t> </a:t>
            </a:r>
            <a:r>
              <a:rPr lang="en-US" dirty="0"/>
              <a:t>User must accept it before accessing </a:t>
            </a:r>
            <a:r>
              <a:rPr lang="en-US" dirty="0" smtClean="0"/>
              <a:t>the services</a:t>
            </a:r>
            <a:endParaRPr lang="en-US" dirty="0"/>
          </a:p>
          <a:p>
            <a:r>
              <a:rPr lang="en-US" dirty="0" smtClean="0"/>
              <a:t>Defining </a:t>
            </a:r>
            <a:r>
              <a:rPr lang="en-US" dirty="0"/>
              <a:t>the goal and purpose of </a:t>
            </a:r>
            <a:r>
              <a:rPr lang="en-US" dirty="0" smtClean="0"/>
              <a:t>the community/infrastructure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Content:</a:t>
            </a:r>
          </a:p>
          <a:p>
            <a:r>
              <a:rPr lang="en-US" dirty="0" smtClean="0"/>
              <a:t>User </a:t>
            </a:r>
            <a:r>
              <a:rPr lang="en-US" dirty="0"/>
              <a:t>declaration</a:t>
            </a:r>
          </a:p>
          <a:p>
            <a:pPr lvl="1"/>
            <a:r>
              <a:rPr lang="en-US" dirty="0" smtClean="0"/>
              <a:t>Mostly </a:t>
            </a:r>
            <a:r>
              <a:rPr lang="en-US" dirty="0"/>
              <a:t>expectations and obligations that user </a:t>
            </a:r>
            <a:r>
              <a:rPr lang="en-US" dirty="0" smtClean="0"/>
              <a:t>is taking </a:t>
            </a:r>
            <a:r>
              <a:rPr lang="en-US" dirty="0"/>
              <a:t>on itself when using the </a:t>
            </a:r>
            <a:r>
              <a:rPr lang="en-US" dirty="0" smtClean="0"/>
              <a:t>resources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080" y="2104759"/>
            <a:ext cx="4408517" cy="465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2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766" y="1963882"/>
            <a:ext cx="6863479" cy="482138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Privacy policy presented to the user</a:t>
            </a:r>
          </a:p>
          <a:p>
            <a:r>
              <a:rPr lang="en-US" dirty="0" smtClean="0"/>
              <a:t>Info </a:t>
            </a:r>
            <a:r>
              <a:rPr lang="en-US" dirty="0"/>
              <a:t>about processing of the user’s personal </a:t>
            </a:r>
            <a:r>
              <a:rPr lang="en-US" dirty="0" smtClean="0"/>
              <a:t>data</a:t>
            </a:r>
          </a:p>
          <a:p>
            <a:r>
              <a:rPr lang="en-US" dirty="0"/>
              <a:t>Per service (including Main Privacy Policy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Content:</a:t>
            </a:r>
          </a:p>
          <a:p>
            <a:r>
              <a:rPr lang="en-US" dirty="0"/>
              <a:t>Which data are collected?</a:t>
            </a:r>
          </a:p>
          <a:p>
            <a:r>
              <a:rPr lang="en-US" dirty="0" smtClean="0"/>
              <a:t>For </a:t>
            </a:r>
            <a:r>
              <a:rPr lang="en-US" dirty="0"/>
              <a:t>what purpose?</a:t>
            </a:r>
          </a:p>
          <a:p>
            <a:r>
              <a:rPr lang="en-US" dirty="0" smtClean="0"/>
              <a:t>DPO</a:t>
            </a:r>
            <a:r>
              <a:rPr lang="en-US" dirty="0"/>
              <a:t>? Contact?</a:t>
            </a:r>
          </a:p>
          <a:p>
            <a:r>
              <a:rPr lang="en-US" dirty="0" smtClean="0"/>
              <a:t>Jurisdiction</a:t>
            </a:r>
            <a:r>
              <a:rPr lang="en-US" dirty="0"/>
              <a:t>?</a:t>
            </a:r>
          </a:p>
          <a:p>
            <a:r>
              <a:rPr lang="en-US" dirty="0" smtClean="0"/>
              <a:t>Legal </a:t>
            </a:r>
            <a:r>
              <a:rPr lang="en-US" dirty="0"/>
              <a:t>basis?</a:t>
            </a:r>
          </a:p>
          <a:p>
            <a:r>
              <a:rPr lang="en-US" dirty="0" smtClean="0"/>
              <a:t>Disclosure </a:t>
            </a:r>
            <a:r>
              <a:rPr lang="en-US" dirty="0"/>
              <a:t>of data?</a:t>
            </a:r>
          </a:p>
          <a:p>
            <a:r>
              <a:rPr lang="en-US" dirty="0" smtClean="0"/>
              <a:t>Access</a:t>
            </a:r>
            <a:r>
              <a:rPr lang="en-US" dirty="0"/>
              <a:t>, </a:t>
            </a:r>
            <a:r>
              <a:rPr lang="en-US" dirty="0" smtClean="0"/>
              <a:t>remedies</a:t>
            </a:r>
          </a:p>
          <a:p>
            <a:r>
              <a:rPr lang="en-US" dirty="0" smtClean="0"/>
              <a:t>Retention</a:t>
            </a:r>
          </a:p>
          <a:p>
            <a:r>
              <a:rPr lang="en-US" dirty="0" smtClean="0"/>
              <a:t>DP </a:t>
            </a:r>
            <a:r>
              <a:rPr lang="en-US" dirty="0" err="1" smtClean="0"/>
              <a:t>CoCo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738" y="2104759"/>
            <a:ext cx="4373200" cy="465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6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Response </a:t>
            </a:r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766" y="1963882"/>
            <a:ext cx="6863479" cy="482138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Description of the procedure how to handle </a:t>
            </a:r>
            <a:r>
              <a:rPr lang="en-US" dirty="0" smtClean="0"/>
              <a:t>an incident </a:t>
            </a:r>
            <a:r>
              <a:rPr lang="en-US" dirty="0"/>
              <a:t>response</a:t>
            </a:r>
          </a:p>
          <a:p>
            <a:r>
              <a:rPr lang="en-US" dirty="0" smtClean="0"/>
              <a:t>Duties </a:t>
            </a:r>
            <a:r>
              <a:rPr lang="en-US" dirty="0"/>
              <a:t>and </a:t>
            </a:r>
            <a:r>
              <a:rPr lang="en-US" dirty="0" smtClean="0"/>
              <a:t>responsibilities</a:t>
            </a:r>
          </a:p>
          <a:p>
            <a:pPr marL="0" indent="0">
              <a:buNone/>
            </a:pPr>
            <a:r>
              <a:rPr lang="en-US" dirty="0" smtClean="0"/>
              <a:t>Content:</a:t>
            </a:r>
          </a:p>
          <a:p>
            <a:r>
              <a:rPr lang="en-US" dirty="0"/>
              <a:t>Procedure for Infrastructure Services:</a:t>
            </a:r>
          </a:p>
          <a:p>
            <a:pPr lvl="1"/>
            <a:r>
              <a:rPr lang="en-US" dirty="0" smtClean="0"/>
              <a:t>Timely </a:t>
            </a:r>
            <a:r>
              <a:rPr lang="en-US" dirty="0"/>
              <a:t>reporting</a:t>
            </a:r>
          </a:p>
          <a:p>
            <a:pPr lvl="1"/>
            <a:r>
              <a:rPr lang="en-US" dirty="0"/>
              <a:t>Suspension, investigation</a:t>
            </a:r>
          </a:p>
          <a:p>
            <a:pPr lvl="1"/>
            <a:r>
              <a:rPr lang="en-US" dirty="0"/>
              <a:t>Sharing of necessary info</a:t>
            </a:r>
          </a:p>
          <a:p>
            <a:r>
              <a:rPr lang="en-US" dirty="0" smtClean="0"/>
              <a:t>Procedure </a:t>
            </a:r>
            <a:r>
              <a:rPr lang="en-US" dirty="0"/>
              <a:t>for the Infrastructure </a:t>
            </a:r>
            <a:r>
              <a:rPr lang="en-US" dirty="0" smtClean="0"/>
              <a:t>Security Contact:</a:t>
            </a:r>
          </a:p>
          <a:p>
            <a:pPr lvl="1"/>
            <a:r>
              <a:rPr lang="en-US" dirty="0" smtClean="0"/>
              <a:t>Assisting </a:t>
            </a:r>
            <a:r>
              <a:rPr lang="en-US" dirty="0"/>
              <a:t>the participants</a:t>
            </a:r>
          </a:p>
          <a:p>
            <a:pPr lvl="1"/>
            <a:r>
              <a:rPr lang="en-US" dirty="0"/>
              <a:t>Reporting the incident, notifications</a:t>
            </a:r>
          </a:p>
          <a:p>
            <a:pPr lvl="1"/>
            <a:r>
              <a:rPr lang="en-US" dirty="0"/>
              <a:t>Suspension, investigation</a:t>
            </a:r>
          </a:p>
          <a:p>
            <a:pPr lvl="1"/>
            <a:r>
              <a:rPr lang="en-US" dirty="0"/>
              <a:t>Corrective actions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738" y="2113981"/>
            <a:ext cx="4373200" cy="463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6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4000" dirty="0" smtClean="0"/>
              <a:t>Questions?</a:t>
            </a:r>
          </a:p>
          <a:p>
            <a:pPr marL="0" indent="0" algn="ctr">
              <a:buNone/>
            </a:pPr>
            <a:r>
              <a:rPr lang="en-US" sz="4000" dirty="0">
                <a:hlinkClick r:id="rId2"/>
              </a:rPr>
              <a:t>wise@lists.wise-</a:t>
            </a:r>
            <a:r>
              <a:rPr lang="en-US" sz="4000" dirty="0" smtClean="0">
                <a:hlinkClick r:id="rId2"/>
              </a:rPr>
              <a:t>community.org</a:t>
            </a:r>
            <a:r>
              <a:rPr lang="en-US" sz="4000" dirty="0" smtClean="0"/>
              <a:t> </a:t>
            </a:r>
          </a:p>
          <a:p>
            <a:pPr marL="0" indent="0" algn="ctr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241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development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Establishing an Infrastructure (or Community) requires clear rules for security, membership management, data protection, etc.</a:t>
            </a:r>
          </a:p>
          <a:p>
            <a:r>
              <a:rPr lang="en-US" dirty="0" smtClean="0"/>
              <a:t>Rules </a:t>
            </a:r>
            <a:r>
              <a:rPr lang="en-US" dirty="0" smtClean="0">
                <a:sym typeface="Wingdings" panose="05000000000000000000" pitchFamily="2" charset="2"/>
              </a:rPr>
              <a:t> Policies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Policies provide: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Trust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Manage and govern Infrastructure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Legal compliance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AARC (and WISE) intends to provide templates, instructions</a:t>
            </a:r>
            <a:r>
              <a:rPr lang="en-US" smtClean="0">
                <a:sym typeface="Wingdings" panose="05000000000000000000" pitchFamily="2" charset="2"/>
              </a:rPr>
              <a:t>, trainings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321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impact on Infrastructure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and operational considerations, early consideration</a:t>
            </a:r>
          </a:p>
          <a:p>
            <a:r>
              <a:rPr lang="en-US" dirty="0" smtClean="0"/>
              <a:t>Possible impact points:</a:t>
            </a:r>
          </a:p>
          <a:p>
            <a:pPr lvl="1"/>
            <a:r>
              <a:rPr lang="en-US" dirty="0" smtClean="0"/>
              <a:t>Data protection, minimisation, storage, retrieval and deletion, fine grained access control</a:t>
            </a:r>
          </a:p>
          <a:p>
            <a:pPr lvl="1"/>
            <a:r>
              <a:rPr lang="en-US" dirty="0" smtClean="0"/>
              <a:t>Displaying policies during workflows (AUP, Privacy Policies)</a:t>
            </a:r>
          </a:p>
          <a:p>
            <a:pPr lvl="1"/>
            <a:r>
              <a:rPr lang="en-US" dirty="0" smtClean="0"/>
              <a:t>Limiting access, appropriate assurance</a:t>
            </a:r>
          </a:p>
          <a:p>
            <a:pPr lvl="1"/>
            <a:r>
              <a:rPr lang="en-US" dirty="0" smtClean="0"/>
              <a:t>Traceability</a:t>
            </a:r>
          </a:p>
          <a:p>
            <a:pPr lvl="1"/>
            <a:r>
              <a:rPr lang="en-US" dirty="0" smtClean="0"/>
              <a:t>User management (suspend, deletion, revoking credentials)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1389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policies?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8214297" cy="3599316"/>
          </a:xfrm>
        </p:spPr>
        <p:txBody>
          <a:bodyPr/>
          <a:lstStyle/>
          <a:p>
            <a:r>
              <a:rPr lang="en-US" dirty="0" smtClean="0"/>
              <a:t>SCI paper (</a:t>
            </a:r>
            <a:r>
              <a:rPr lang="en-US" i="1" dirty="0" smtClean="0"/>
              <a:t>A </a:t>
            </a:r>
            <a:r>
              <a:rPr lang="en-US" i="1" dirty="0"/>
              <a:t>Trust Framework for Security </a:t>
            </a:r>
            <a:r>
              <a:rPr lang="en-US" i="1" dirty="0" smtClean="0"/>
              <a:t>Collaboration among Infrastructures)</a:t>
            </a:r>
          </a:p>
          <a:p>
            <a:r>
              <a:rPr lang="en-US" dirty="0"/>
              <a:t>SNCTFI (</a:t>
            </a:r>
            <a:r>
              <a:rPr lang="en-US" i="1" dirty="0"/>
              <a:t>Scalable Negotiator for a Community </a:t>
            </a:r>
            <a:r>
              <a:rPr lang="en-US" i="1" dirty="0" smtClean="0"/>
              <a:t>Trust Framework </a:t>
            </a:r>
            <a:r>
              <a:rPr lang="en-US" i="1" dirty="0"/>
              <a:t>in Federated </a:t>
            </a:r>
            <a:r>
              <a:rPr lang="en-US" i="1" dirty="0" smtClean="0"/>
              <a:t>Infrastructures)</a:t>
            </a:r>
          </a:p>
          <a:p>
            <a:pPr lvl="1"/>
            <a:r>
              <a:rPr lang="en-US" dirty="0" smtClean="0"/>
              <a:t>Top level policy</a:t>
            </a:r>
          </a:p>
          <a:p>
            <a:pPr lvl="2"/>
            <a:r>
              <a:rPr lang="en-US" dirty="0" smtClean="0"/>
              <a:t>Operational Security</a:t>
            </a:r>
          </a:p>
          <a:p>
            <a:pPr lvl="2"/>
            <a:r>
              <a:rPr lang="en-US" dirty="0" smtClean="0"/>
              <a:t>Membership management</a:t>
            </a:r>
          </a:p>
          <a:p>
            <a:pPr lvl="2"/>
            <a:r>
              <a:rPr lang="en-US" dirty="0" smtClean="0"/>
              <a:t>Data protection</a:t>
            </a:r>
          </a:p>
          <a:p>
            <a:r>
              <a:rPr lang="en-US" dirty="0" smtClean="0"/>
              <a:t>Consider current best practices (EGI, CERN, ELIXIR, </a:t>
            </a:r>
            <a:r>
              <a:rPr lang="en-US" dirty="0" err="1" smtClean="0"/>
              <a:t>TrustedCI</a:t>
            </a:r>
            <a:r>
              <a:rPr lang="en-US" dirty="0" smtClean="0"/>
              <a:t>, etc.)</a:t>
            </a:r>
          </a:p>
          <a:p>
            <a:endParaRPr lang="en-US" i="1" dirty="0"/>
          </a:p>
        </p:txBody>
      </p:sp>
      <p:grpSp>
        <p:nvGrpSpPr>
          <p:cNvPr id="7" name="Group 6"/>
          <p:cNvGrpSpPr/>
          <p:nvPr/>
        </p:nvGrpSpPr>
        <p:grpSpPr>
          <a:xfrm>
            <a:off x="8167260" y="2795155"/>
            <a:ext cx="4384963" cy="3033537"/>
            <a:chOff x="7533409" y="2743200"/>
            <a:chExt cx="4384963" cy="3033537"/>
          </a:xfrm>
        </p:grpSpPr>
        <p:sp>
          <p:nvSpPr>
            <p:cNvPr id="6" name="Rectangle 5"/>
            <p:cNvSpPr/>
            <p:nvPr/>
          </p:nvSpPr>
          <p:spPr>
            <a:xfrm>
              <a:off x="8011391" y="2743200"/>
              <a:ext cx="3356264" cy="3033537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image4.png"/>
            <p:cNvPicPr/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7533409" y="2743200"/>
              <a:ext cx="4384963" cy="3033537"/>
            </a:xfrm>
            <a:prstGeom prst="rect">
              <a:avLst/>
            </a:prstGeom>
            <a:noFill/>
            <a:ln/>
          </p:spPr>
        </p:pic>
      </p:grpSp>
    </p:spTree>
    <p:extLst>
      <p:ext uri="{BB962C8B-B14F-4D97-AF65-F5344CB8AC3E}">
        <p14:creationId xmlns:p14="http://schemas.microsoft.com/office/powerpoint/2010/main" val="91843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– main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Operational </a:t>
            </a:r>
            <a:r>
              <a:rPr lang="en-US" dirty="0"/>
              <a:t>Security</a:t>
            </a:r>
          </a:p>
          <a:p>
            <a:r>
              <a:rPr lang="en-US" dirty="0"/>
              <a:t>Incident Response</a:t>
            </a:r>
          </a:p>
          <a:p>
            <a:r>
              <a:rPr lang="en-US" dirty="0"/>
              <a:t>Traceability</a:t>
            </a:r>
          </a:p>
          <a:p>
            <a:r>
              <a:rPr lang="en-US" dirty="0"/>
              <a:t>Participant Responsibilities</a:t>
            </a:r>
          </a:p>
          <a:p>
            <a:pPr lvl="1"/>
            <a:r>
              <a:rPr lang="en-US" dirty="0"/>
              <a:t>Individual users</a:t>
            </a:r>
          </a:p>
          <a:p>
            <a:pPr lvl="1"/>
            <a:r>
              <a:rPr lang="en-US" dirty="0"/>
              <a:t>Collections of users</a:t>
            </a:r>
          </a:p>
          <a:p>
            <a:pPr lvl="1"/>
            <a:r>
              <a:rPr lang="en-US" dirty="0"/>
              <a:t>Resource providers, service operators</a:t>
            </a:r>
          </a:p>
          <a:p>
            <a:r>
              <a:rPr lang="en-US" dirty="0"/>
              <a:t>Legal issues and Management procedures</a:t>
            </a:r>
          </a:p>
          <a:p>
            <a:r>
              <a:rPr lang="en-US" dirty="0"/>
              <a:t>Protection and processing of Personal Data/Personally </a:t>
            </a:r>
            <a:r>
              <a:rPr lang="en-US" dirty="0" smtClean="0"/>
              <a:t>Identifiable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768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– SNCTFI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29055"/>
            <a:ext cx="10656161" cy="3599316"/>
          </a:xfrm>
        </p:spPr>
        <p:txBody>
          <a:bodyPr/>
          <a:lstStyle/>
          <a:p>
            <a:r>
              <a:rPr lang="en-US" dirty="0"/>
              <a:t>Operational and policy requirements to establish </a:t>
            </a:r>
            <a:r>
              <a:rPr lang="en-US" b="1" dirty="0"/>
              <a:t>trust</a:t>
            </a:r>
            <a:r>
              <a:rPr lang="en-US" dirty="0"/>
              <a:t> between sources of identities (e.g. </a:t>
            </a:r>
            <a:r>
              <a:rPr lang="en-US" dirty="0" err="1"/>
              <a:t>IdPs</a:t>
            </a:r>
            <a:r>
              <a:rPr lang="en-US" dirty="0"/>
              <a:t>) and services connected via SP-</a:t>
            </a:r>
            <a:r>
              <a:rPr lang="en-US" dirty="0" err="1"/>
              <a:t>IdP</a:t>
            </a:r>
            <a:r>
              <a:rPr lang="en-US" dirty="0"/>
              <a:t> proxy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861" y="2945140"/>
            <a:ext cx="7383080" cy="3708021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131990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BPA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704" y="372918"/>
            <a:ext cx="8284478" cy="6381173"/>
          </a:xfr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6136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SNCTFI &lt;-&gt; Policy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593" y="1999340"/>
            <a:ext cx="9613861" cy="3599316"/>
          </a:xfrm>
        </p:spPr>
        <p:txBody>
          <a:bodyPr>
            <a:normAutofit/>
          </a:bodyPr>
          <a:lstStyle/>
          <a:p>
            <a:r>
              <a:rPr lang="en-US" sz="1800" kern="0" dirty="0"/>
              <a:t>The </a:t>
            </a:r>
            <a:r>
              <a:rPr lang="en-US" sz="1800" kern="0" dirty="0" smtClean="0"/>
              <a:t>GÉANT </a:t>
            </a:r>
            <a:r>
              <a:rPr lang="en-US" sz="1800" kern="0" dirty="0"/>
              <a:t>Data Protection Code of Conduct (CoCov2)</a:t>
            </a:r>
          </a:p>
          <a:p>
            <a:r>
              <a:rPr lang="en-US" sz="1800" kern="0" dirty="0"/>
              <a:t>The Research and Scholarship Entity Category (R&amp;S)</a:t>
            </a:r>
          </a:p>
          <a:p>
            <a:r>
              <a:rPr lang="en-US" sz="1800" kern="0" dirty="0"/>
              <a:t>The Security Incident Response Framework for Federated Identity (</a:t>
            </a:r>
            <a:r>
              <a:rPr lang="en-US" sz="1800" kern="0" dirty="0" err="1"/>
              <a:t>Sirtfi</a:t>
            </a:r>
            <a:r>
              <a:rPr lang="en-US" sz="1800" kern="0" dirty="0"/>
              <a:t>)</a:t>
            </a:r>
          </a:p>
          <a:p>
            <a:endParaRPr lang="en-US" sz="2000" dirty="0"/>
          </a:p>
        </p:txBody>
      </p:sp>
      <p:pic>
        <p:nvPicPr>
          <p:cNvPr id="4" name="image8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023755" y="3034145"/>
            <a:ext cx="9168244" cy="3823855"/>
          </a:xfrm>
          <a:prstGeom prst="rect">
            <a:avLst/>
          </a:prstGeom>
          <a:solidFill>
            <a:schemeClr val="tx1"/>
          </a:solidFill>
          <a:ln/>
        </p:spPr>
      </p:pic>
    </p:spTree>
    <p:extLst>
      <p:ext uri="{BB962C8B-B14F-4D97-AF65-F5344CB8AC3E}">
        <p14:creationId xmlns:p14="http://schemas.microsoft.com/office/powerpoint/2010/main" val="384164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</a:t>
            </a:r>
            <a:endParaRPr lang="en-US" dirty="0"/>
          </a:p>
        </p:txBody>
      </p:sp>
      <p:pic>
        <p:nvPicPr>
          <p:cNvPr id="4" name="image6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57401" y="1974274"/>
            <a:ext cx="7502235" cy="4779818"/>
          </a:xfrm>
          <a:prstGeom prst="rect">
            <a:avLst/>
          </a:prstGeom>
          <a:solidFill>
            <a:schemeClr val="tx1"/>
          </a:solidFill>
          <a:ln/>
        </p:spPr>
      </p:pic>
    </p:spTree>
    <p:extLst>
      <p:ext uri="{BB962C8B-B14F-4D97-AF65-F5344CB8AC3E}">
        <p14:creationId xmlns:p14="http://schemas.microsoft.com/office/powerpoint/2010/main" val="30367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5827</TotalTime>
  <Words>544</Words>
  <Application>Microsoft Office PowerPoint</Application>
  <PresentationFormat>Widescreen</PresentationFormat>
  <Paragraphs>120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Trebuchet MS</vt:lpstr>
      <vt:lpstr>Wingdings</vt:lpstr>
      <vt:lpstr>Berlijn</vt:lpstr>
      <vt:lpstr>WISE Workshop Policy Development Kit</vt:lpstr>
      <vt:lpstr>Policy development kit</vt:lpstr>
      <vt:lpstr>Policy impact on Infrastructure operation</vt:lpstr>
      <vt:lpstr>Which policies?</vt:lpstr>
      <vt:lpstr>SCI – main points</vt:lpstr>
      <vt:lpstr>Current status – SNCTFI</vt:lpstr>
      <vt:lpstr>BPA</vt:lpstr>
      <vt:lpstr>SNCTFI &lt;-&gt; Policy Frameworks</vt:lpstr>
      <vt:lpstr>Policies</vt:lpstr>
      <vt:lpstr>Top Level Infrastructure Policy</vt:lpstr>
      <vt:lpstr>Membership Management Policy Template</vt:lpstr>
      <vt:lpstr>Acceptable Authentication Assurance Policy</vt:lpstr>
      <vt:lpstr>Acceptable Use Policy (AUP)</vt:lpstr>
      <vt:lpstr>Privacy Policy</vt:lpstr>
      <vt:lpstr>Incident Response Procedure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Alf Moens</dc:creator>
  <cp:lastModifiedBy>uros</cp:lastModifiedBy>
  <cp:revision>71</cp:revision>
  <dcterms:created xsi:type="dcterms:W3CDTF">2016-01-22T15:44:02Z</dcterms:created>
  <dcterms:modified xsi:type="dcterms:W3CDTF">2018-08-21T15:55:38Z</dcterms:modified>
</cp:coreProperties>
</file>