
<file path=[Content_Types].xml><?xml version="1.0" encoding="utf-8"?>
<Types xmlns="http://schemas.openxmlformats.org/package/2006/content-types">
  <Default Extension="xml" ContentType="application/xml"/>
  <Default Extension="svg" ContentType="image/svg+xml"/>
  <Default Extension="wmf" ContentType="image/x-wmf"/>
  <Default Extension="bin" ContentType="application/vnd.openxmlformats-officedocument.oleObject"/>
  <Default Extension="rels" ContentType="application/vnd.openxmlformats-package.relationships+xml"/>
  <Default Extension="jpeg" ContentType="image/jpeg"/>
  <Default Extension="png" ContentType="image/png"/>
  <Override PartName="/ppt/notesSlides/notesSlide18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Slides/notesSlide19.xml" ContentType="application/vnd.openxmlformats-officedocument.presentationml.notesSlide+xml"/>
  <Override PartName="/customXml/itemProps3.xml" ContentType="application/vnd.openxmlformats-officedocument.customXmlProperties+xml"/>
  <Override PartName="/ppt/notesSlides/notesSlide11.xml" ContentType="application/vnd.openxmlformats-officedocument.presentationml.notesSlide+xml"/>
  <Override PartName="/ppt/slides/slide10.xml" ContentType="application/vnd.openxmlformats-officedocument.presentationml.slide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ppt/slides/slide3.xml" ContentType="application/vnd.openxmlformats-officedocument.presentationml.slide+xml"/>
  <Override PartName="/customXml/itemProps4.xml" ContentType="application/vnd.openxmlformats-officedocument.customXmlProperties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theme/theme2.xml" ContentType="application/vnd.openxmlformats-officedocument.them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8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notesSlides/notesSlide6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.xml" ContentType="application/vnd.openxmlformats-officedocument.presentationml.notesSlide+xml"/>
  <Override PartName="/ppt/presentation.xml" ContentType="application/vnd.openxmlformats-officedocument.presentationml.presentation.main+xml"/>
  <Override PartName="/ppt/notesSlides/notesSlide7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notesMasterIdLst>
    <p:notesMasterId r:id="rId2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5143500" type="screen16x9"/>
  <p:notesSz cx="6858000" cy="9144000"/>
  <p:defaultTextStyle>
    <a:defPPr>
      <a:defRPr lang="en-US"/>
    </a:defPPr>
    <a:lvl1pPr marL="0" algn="l" defTabSz="685800" rtl="0">
      <a:defRPr sz="135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>
      <a:defRPr sz="135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>
      <a:defRPr sz="135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>
      <a:defRPr sz="135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>
      <a:defRPr sz="135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>
      <a:defRPr sz="135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>
      <a:defRPr sz="135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>
      <a:defRPr sz="135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>
      <a:defRPr sz="135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61" d="100"/>
          <a:sy n="161" d="100"/>
        </p:scale>
        <p:origin x="496" y="200"/>
      </p:cViewPr>
      <p:guideLst>
        <p:guide pos="162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 /><Relationship Id="rId25" Type="http://schemas.openxmlformats.org/officeDocument/2006/relationships/tableStyles" Target="tableStyles.xml" /><Relationship Id="rId26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636881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2216652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41D8A83-A817-41E3-A602-3B517E18334E}" type="datetimeFigureOut">
              <a:rPr lang="en-GB"/>
              <a:t>17/06/2025</a:t>
            </a:fld>
            <a:endParaRPr lang="en-GB"/>
          </a:p>
        </p:txBody>
      </p:sp>
      <p:sp>
        <p:nvSpPr>
          <p:cNvPr id="631941846" name="Slide Image Placeholder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GB"/>
          </a:p>
        </p:txBody>
      </p:sp>
      <p:sp>
        <p:nvSpPr>
          <p:cNvPr id="726689411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1654907942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24459875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CBC110B-1C27-4A5B-8007-E6BF4BB6C5F7}" type="slidenum">
              <a:rPr lang="en-GB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>
      <a:defRPr sz="9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>
      <a:defRPr sz="9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>
      <a:defRPr sz="9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>
      <a:defRPr sz="9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>
      <a:defRPr sz="9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>
      <a:defRPr sz="9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>
      <a:defRPr sz="9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>
      <a:defRPr sz="9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>
      <a:defRPr sz="9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 ?>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 ?>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7640512-DA7B-E012-C414-C673705DA39A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8742396" name="Google Shape;72;g36164cd0d2b_0_6:notes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475963" name="Google Shape;73;g36164cd0d2b_0_6:notes"/>
          <p:cNvSpPr txBox="1"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270050482" name="Google Shape;74;g36164cd0d2b_0_6:notes"/>
          <p:cNvSpPr txBox="1">
            <a:spLocks noGrp="1"/>
          </p:cNvSpPr>
          <p:nvPr>
            <p:ph type="sldNum" idx="12"/>
          </p:nvPr>
        </p:nvSpPr>
        <p:spPr bwMode="auto"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8052516" name="Google Shape;113;g36164cd0d2b_0_46:notes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57345" name="Google Shape;114;g36164cd0d2b_0_46:notes"/>
          <p:cNvSpPr txBox="1"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540383665" name="Google Shape;115;g36164cd0d2b_0_46:notes"/>
          <p:cNvSpPr txBox="1">
            <a:spLocks noGrp="1"/>
          </p:cNvSpPr>
          <p:nvPr>
            <p:ph type="sldNum" idx="12"/>
          </p:nvPr>
        </p:nvSpPr>
        <p:spPr bwMode="auto"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8577193" name="Google Shape;124;g36164cd0d2b_0_56:notes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0938856" name="Google Shape;125;g36164cd0d2b_0_56:notes"/>
          <p:cNvSpPr txBox="1"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978663196" name="Google Shape;126;g36164cd0d2b_0_56:notes"/>
          <p:cNvSpPr txBox="1">
            <a:spLocks noGrp="1"/>
          </p:cNvSpPr>
          <p:nvPr>
            <p:ph type="sldNum" idx="12"/>
          </p:nvPr>
        </p:nvSpPr>
        <p:spPr bwMode="auto"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4808230" name="Google Shape;139;g36164cd0d2b_0_70:notes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886934" name="Google Shape;140;g36164cd0d2b_0_70:notes"/>
          <p:cNvSpPr txBox="1"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664024762" name="Google Shape;141;g36164cd0d2b_0_70:notes"/>
          <p:cNvSpPr txBox="1">
            <a:spLocks noGrp="1"/>
          </p:cNvSpPr>
          <p:nvPr>
            <p:ph type="sldNum" idx="12"/>
          </p:nvPr>
        </p:nvSpPr>
        <p:spPr bwMode="auto"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0093234" name="Google Shape;147;g36164cd0d2b_0_77:notes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719189" name="Google Shape;148;g36164cd0d2b_0_77:notes"/>
          <p:cNvSpPr txBox="1"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151892483" name="Google Shape;149;g36164cd0d2b_0_77:notes"/>
          <p:cNvSpPr txBox="1">
            <a:spLocks noGrp="1"/>
          </p:cNvSpPr>
          <p:nvPr>
            <p:ph type="sldNum" idx="12"/>
          </p:nvPr>
        </p:nvSpPr>
        <p:spPr bwMode="auto"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6DD7B1B-1F99-0077-E405-C4868B78FC5A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C32DDB1-8025-832A-8523-EE1E1D5BB4A3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DCCF4A9-CC3B-1FBF-081A-E7BF8C9ACD04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6DBD557-4291-62AC-CDCC-54558E436485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E1296DB-9B91-8D0E-AC1F-92162D328B6F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8D41D91-F0BE-2357-705C-671100648CC0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95114E6-B62B-AF18-F0D3-B79B919D8E3B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B46C8F3-E0EB-6DEE-A9BE-EB77E3EAED49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AF698CF-17F6-196A-CEC1-E3C3085B87FE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B9AC7F1-B1C9-61A8-BD7C-333008E46112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4DA6BF5-B4C0-ED84-DA3C-A1153762D487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51419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7752158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09086217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9CBC110B-1C27-4A5B-8007-E6BF4BB6C5F7}" type="slidenum">
              <a:rPr lang="en-GB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3D0380E-1462-C436-1A31-2614D8B8072E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itle Slide">
    <p:bg>
      <p:bgPr shadeToTitle="0">
        <a:solidFill>
          <a:schemeClr val="bg1">
            <a:alpha val="0"/>
          </a:schemeClr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94445912" name="Picture 17" descr="A colorful swirly circle on a blue background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98337133" name="Text Placeholder 4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460601" y="3317146"/>
            <a:ext cx="3822700" cy="237388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E3B400"/>
                </a:solidFill>
              </a:defRPr>
            </a:lvl1pPr>
          </a:lstStyle>
          <a:p>
            <a:pPr lvl="0">
              <a:defRPr/>
            </a:pPr>
            <a:r>
              <a:rPr lang="en-US"/>
              <a:t>Presenter</a:t>
            </a:r>
            <a:endParaRPr/>
          </a:p>
        </p:txBody>
      </p:sp>
      <p:sp>
        <p:nvSpPr>
          <p:cNvPr id="252671501" name="Text Placeholder 10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460602" y="2442175"/>
            <a:ext cx="5044588" cy="545199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en-US"/>
              <a:t>Subtitle</a:t>
            </a:r>
            <a:endParaRPr/>
          </a:p>
        </p:txBody>
      </p:sp>
      <p:sp>
        <p:nvSpPr>
          <p:cNvPr id="1226073365" name="Text Placehold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466907" y="1672929"/>
            <a:ext cx="5000704" cy="709965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en-US"/>
              <a:t>Title</a:t>
            </a:r>
            <a:endParaRPr/>
          </a:p>
        </p:txBody>
      </p:sp>
      <p:sp>
        <p:nvSpPr>
          <p:cNvPr id="1815612511" name="Text Placeholder 6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460601" y="3601634"/>
            <a:ext cx="3752453" cy="22922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E3B400"/>
                </a:solidFill>
              </a:defRPr>
            </a:lvl1pPr>
          </a:lstStyle>
          <a:p>
            <a:pPr lvl="0">
              <a:defRPr/>
            </a:pPr>
            <a:r>
              <a:rPr lang="en-US"/>
              <a:t>Location</a:t>
            </a:r>
            <a:endParaRPr lang="en-GB"/>
          </a:p>
        </p:txBody>
      </p:sp>
      <p:sp>
        <p:nvSpPr>
          <p:cNvPr id="1560427569" name="Text Placeholder 6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460601" y="3814701"/>
            <a:ext cx="3752453" cy="23738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E3B400"/>
                </a:solidFill>
              </a:defRPr>
            </a:lvl1pPr>
          </a:lstStyle>
          <a:p>
            <a:pPr lvl="0">
              <a:defRPr/>
            </a:pPr>
            <a:r>
              <a:rPr lang="en-US"/>
              <a:t>Date</a:t>
            </a:r>
            <a:endParaRPr lang="en-GB"/>
          </a:p>
        </p:txBody>
      </p:sp>
      <p:pic>
        <p:nvPicPr>
          <p:cNvPr id="1714940907" name="Picture 6" descr="A black background with white text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20835" y="4492489"/>
            <a:ext cx="1507657" cy="321239"/>
          </a:xfrm>
          <a:prstGeom prst="rect">
            <a:avLst/>
          </a:prstGeom>
        </p:spPr>
      </p:pic>
      <p:pic>
        <p:nvPicPr>
          <p:cNvPr id="107969991" name="Picture 8" descr="A black and white logo&#10;&#10;Description automatically generated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503731" y="4426116"/>
            <a:ext cx="762024" cy="330830"/>
          </a:xfrm>
          <a:prstGeom prst="rect">
            <a:avLst/>
          </a:prstGeom>
        </p:spPr>
      </p:pic>
      <p:pic>
        <p:nvPicPr>
          <p:cNvPr id="650994609" name="Picture 13" descr="A black background with white text and colorful letters&#10;&#10;Description automatically generated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512640" y="301261"/>
            <a:ext cx="1688014" cy="9485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1_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6024143" name="Rectangle 3"/>
          <p:cNvSpPr/>
          <p:nvPr userDrawn="1"/>
        </p:nvSpPr>
        <p:spPr bwMode="auto">
          <a:xfrm>
            <a:off x="0" y="4340267"/>
            <a:ext cx="9144000" cy="824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12263514" name="Content Placeholder 2"/>
          <p:cNvSpPr>
            <a:spLocks noGrp="1"/>
          </p:cNvSpPr>
          <p:nvPr>
            <p:ph idx="1"/>
          </p:nvPr>
        </p:nvSpPr>
        <p:spPr bwMode="auto">
          <a:xfrm>
            <a:off x="350201" y="964417"/>
            <a:ext cx="8439238" cy="3601320"/>
          </a:xfrm>
        </p:spPr>
        <p:txBody>
          <a:bodyPr/>
          <a:lstStyle>
            <a:lvl1pPr>
              <a:defRPr sz="1600">
                <a:solidFill>
                  <a:srgbClr val="18355E"/>
                </a:solidFill>
                <a:latin typeface="Arial"/>
                <a:cs typeface="Arial"/>
              </a:defRPr>
            </a:lvl1pPr>
            <a:lvl2pPr>
              <a:defRPr sz="1400">
                <a:solidFill>
                  <a:srgbClr val="18355E"/>
                </a:solidFill>
                <a:latin typeface="Arial"/>
                <a:cs typeface="Arial"/>
              </a:defRPr>
            </a:lvl2pPr>
            <a:lvl3pPr>
              <a:defRPr sz="1200">
                <a:solidFill>
                  <a:srgbClr val="18355E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18355E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18355E"/>
                </a:solidFill>
                <a:latin typeface="Arial"/>
                <a:cs typeface="Arial"/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1564352878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rgbClr val="E63961"/>
                </a:solidFill>
              </a:defRPr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471485935" name="Picture 7" descr="A colorful background with lines&#10;&#10;Description automatically generated with medium confidence"/>
          <p:cNvPicPr>
            <a:picLocks noChangeAspect="1"/>
          </p:cNvPicPr>
          <p:nvPr userDrawn="1"/>
        </p:nvPicPr>
        <p:blipFill>
          <a:blip r:embed="rId2"/>
          <a:srcRect l="-4589" t="67861" r="4588" b="1"/>
          <a:stretch/>
        </p:blipFill>
        <p:spPr bwMode="auto">
          <a:xfrm>
            <a:off x="0" y="4755599"/>
            <a:ext cx="9144000" cy="412398"/>
          </a:xfrm>
          <a:prstGeom prst="rect">
            <a:avLst/>
          </a:prstGeom>
          <a:solidFill>
            <a:srgbClr val="18355E"/>
          </a:solidFill>
        </p:spPr>
      </p:pic>
      <p:sp>
        <p:nvSpPr>
          <p:cNvPr id="564497274" name="Slide Number Placeholder 4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825515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pPr>
              <a:defRPr/>
            </a:pPr>
            <a:fld id="{9E7CA0F2-EE66-4F60-8C00-E0BE38E7AEC5}" type="slidenum">
              <a:rPr lang="en-GB"/>
              <a:t>‹#›</a:t>
            </a:fld>
            <a:endParaRPr lang="en-GB"/>
          </a:p>
        </p:txBody>
      </p:sp>
      <p:pic>
        <p:nvPicPr>
          <p:cNvPr id="716308364" name="Picture 8" descr="A black background with white text and colorful letters&#10;&#10;Description automatically generated"/>
          <p:cNvPicPr>
            <a:picLocks noChangeAspect="1"/>
          </p:cNvPicPr>
          <p:nvPr userDrawn="1"/>
        </p:nvPicPr>
        <p:blipFill>
          <a:blip r:embed="rId3"/>
          <a:srcRect l="0" t="0" r="0" b="43243"/>
          <a:stretch/>
        </p:blipFill>
        <p:spPr bwMode="auto">
          <a:xfrm>
            <a:off x="350201" y="4818216"/>
            <a:ext cx="861109" cy="2746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0075861" name="Content Placeholder 2"/>
          <p:cNvSpPr>
            <a:spLocks noGrp="1"/>
          </p:cNvSpPr>
          <p:nvPr>
            <p:ph idx="1"/>
          </p:nvPr>
        </p:nvSpPr>
        <p:spPr bwMode="auto">
          <a:xfrm>
            <a:off x="350201" y="964417"/>
            <a:ext cx="8439238" cy="3357062"/>
          </a:xfrm>
        </p:spPr>
        <p:txBody>
          <a:bodyPr/>
          <a:lstStyle>
            <a:lvl1pPr>
              <a:defRPr sz="1600">
                <a:solidFill>
                  <a:srgbClr val="1C2C4F"/>
                </a:solidFill>
                <a:latin typeface="Arial"/>
                <a:cs typeface="Arial"/>
              </a:defRPr>
            </a:lvl1pPr>
            <a:lvl2pPr>
              <a:defRPr sz="1400">
                <a:solidFill>
                  <a:srgbClr val="1C2C4F"/>
                </a:solidFill>
                <a:latin typeface="Arial"/>
                <a:cs typeface="Arial"/>
              </a:defRPr>
            </a:lvl2pPr>
            <a:lvl3pPr>
              <a:defRPr sz="1200">
                <a:solidFill>
                  <a:srgbClr val="1C2C4F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1C2C4F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1C2C4F"/>
                </a:solidFill>
                <a:latin typeface="Arial"/>
                <a:cs typeface="Arial"/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608794927" name="Slide Number Placeholder 4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63378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pPr>
              <a:defRPr/>
            </a:pPr>
            <a:fld id="{9E7CA0F2-EE66-4F60-8C00-E0BE38E7AEC5}" type="slidenum">
              <a:rPr lang="en-GB"/>
              <a:t>‹#›</a:t>
            </a:fld>
            <a:endParaRPr lang="en-GB"/>
          </a:p>
        </p:txBody>
      </p:sp>
      <p:sp>
        <p:nvSpPr>
          <p:cNvPr id="54883741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Closing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35112820" name="Picture 3" descr="A colorful swirly circle on a blue background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375191622" name="Picture 6" descr="A black background with white text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20835" y="4492489"/>
            <a:ext cx="1507657" cy="321239"/>
          </a:xfrm>
          <a:prstGeom prst="rect">
            <a:avLst/>
          </a:prstGeom>
        </p:spPr>
      </p:pic>
      <p:pic>
        <p:nvPicPr>
          <p:cNvPr id="1721131780" name="Picture 7" descr="A black and white logo&#10;&#10;Description automatically generated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503731" y="4426116"/>
            <a:ext cx="762024" cy="3308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blank" preserve="0" showMasterPhAnim="0" showMasterSp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7734047" name="Google Shape;61;p14"/>
          <p:cNvSpPr txBox="1">
            <a:spLocks noGrp="1"/>
          </p:cNvSpPr>
          <p:nvPr>
            <p:ph type="title"/>
          </p:nvPr>
        </p:nvSpPr>
        <p:spPr bwMode="auto">
          <a:xfrm>
            <a:off x="340894" y="292719"/>
            <a:ext cx="7042800" cy="5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270"/>
              </a:buClr>
              <a:buSzPts val="1800"/>
              <a:buFont typeface="Calibri"/>
              <a:buNone/>
              <a:defRPr sz="1800" b="1" cap="none">
                <a:solidFill>
                  <a:srgbClr val="1F4270"/>
                </a:solidFill>
                <a:latin typeface="Calibri"/>
                <a:ea typeface="Calibri"/>
                <a:cs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97211165" name="Google Shape;62;p14"/>
          <p:cNvSpPr txBox="1">
            <a:spLocks noGrp="1"/>
          </p:cNvSpPr>
          <p:nvPr>
            <p:ph type="sldNum" idx="12"/>
          </p:nvPr>
        </p:nvSpPr>
        <p:spPr bwMode="auto">
          <a:xfrm>
            <a:off x="8589506" y="4876615"/>
            <a:ext cx="427200" cy="2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0" marR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79987817" name="Google Shape;63;p14"/>
          <p:cNvSpPr txBox="1">
            <a:spLocks noGrp="1"/>
          </p:cNvSpPr>
          <p:nvPr>
            <p:ph type="body" idx="1"/>
          </p:nvPr>
        </p:nvSpPr>
        <p:spPr bwMode="auto">
          <a:xfrm>
            <a:off x="628650" y="1369218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14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E4E79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E4E79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E4E79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E4E79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10146162" name="Picture 10" descr="A colorful background with lines&#10;&#10;Description automatically generated with medium confidence"/>
          <p:cNvPicPr>
            <a:picLocks noChangeAspect="1"/>
          </p:cNvPicPr>
          <p:nvPr userDrawn="1"/>
        </p:nvPicPr>
        <p:blipFill>
          <a:blip r:embed="rId7"/>
          <a:srcRect l="-4589" t="45774" r="4588" b="0"/>
          <a:stretch/>
        </p:blipFill>
        <p:spPr bwMode="auto">
          <a:xfrm>
            <a:off x="0" y="4465908"/>
            <a:ext cx="9144000" cy="695825"/>
          </a:xfrm>
          <a:prstGeom prst="rect">
            <a:avLst/>
          </a:prstGeom>
          <a:solidFill>
            <a:srgbClr val="18355E"/>
          </a:solidFill>
        </p:spPr>
      </p:pic>
      <p:sp>
        <p:nvSpPr>
          <p:cNvPr id="103797384" name="Title Placeholder 1"/>
          <p:cNvSpPr>
            <a:spLocks noGrp="1"/>
          </p:cNvSpPr>
          <p:nvPr>
            <p:ph type="title"/>
          </p:nvPr>
        </p:nvSpPr>
        <p:spPr bwMode="auto">
          <a:xfrm>
            <a:off x="350201" y="131562"/>
            <a:ext cx="8439238" cy="69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Slide Title</a:t>
            </a:r>
            <a:endParaRPr lang="en-GB"/>
          </a:p>
        </p:txBody>
      </p:sp>
      <p:sp>
        <p:nvSpPr>
          <p:cNvPr id="108197517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0201" y="964414"/>
            <a:ext cx="8439238" cy="3306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465105285" name="Slide Number Placeholder 4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69244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pPr>
              <a:defRPr/>
            </a:pPr>
            <a:fld id="{9E7CA0F2-EE66-4F60-8C00-E0BE38E7AEC5}" type="slidenum">
              <a:rPr lang="en-GB"/>
              <a:t>‹#›</a:t>
            </a:fld>
            <a:endParaRPr lang="en-GB"/>
          </a:p>
        </p:txBody>
      </p:sp>
      <p:pic>
        <p:nvPicPr>
          <p:cNvPr id="1505012001" name="Picture 6" descr="A black background with white text and colorful letters&#10;&#10;Description automatically generated"/>
          <p:cNvPicPr>
            <a:picLocks noChangeAspect="1"/>
          </p:cNvPicPr>
          <p:nvPr userDrawn="1"/>
        </p:nvPicPr>
        <p:blipFill>
          <a:blip r:embed="rId8"/>
          <a:srcRect l="0" t="0" r="0" b="23527"/>
          <a:stretch/>
        </p:blipFill>
        <p:spPr bwMode="auto">
          <a:xfrm>
            <a:off x="350202" y="4598129"/>
            <a:ext cx="977558" cy="4200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1"/>
  <p:txStyles>
    <p:titleStyle>
      <a:lvl1pPr algn="l" defTabSz="685800" rtl="0">
        <a:lnSpc>
          <a:spcPct val="90000"/>
        </a:lnSpc>
        <a:spcBef>
          <a:spcPts val="0"/>
        </a:spcBef>
        <a:buNone/>
        <a:defRPr sz="2000" b="1">
          <a:solidFill>
            <a:srgbClr val="E63961"/>
          </a:solidFill>
          <a:latin typeface="Arial"/>
          <a:ea typeface="Verdana"/>
          <a:cs typeface="Arial"/>
        </a:defRPr>
      </a:lvl1pPr>
    </p:titleStyle>
    <p:bodyStyle>
      <a:lvl1pPr marL="171450" indent="-171450" algn="l" defTabSz="685800" rtl="0">
        <a:lnSpc>
          <a:spcPct val="90000"/>
        </a:lnSpc>
        <a:spcBef>
          <a:spcPts val="750"/>
        </a:spcBef>
        <a:buFont typeface="Arial"/>
        <a:buChar char="•"/>
        <a:defRPr sz="1600">
          <a:solidFill>
            <a:srgbClr val="18355E"/>
          </a:solidFill>
          <a:latin typeface="Arial"/>
          <a:ea typeface="Verdana"/>
          <a:cs typeface="Arial"/>
        </a:defRPr>
      </a:lvl1pPr>
      <a:lvl2pPr marL="514350" indent="-171450" algn="l" defTabSz="685800" rtl="0">
        <a:lnSpc>
          <a:spcPct val="90000"/>
        </a:lnSpc>
        <a:spcBef>
          <a:spcPts val="375"/>
        </a:spcBef>
        <a:buFont typeface="Arial"/>
        <a:buChar char="•"/>
        <a:defRPr sz="1400">
          <a:solidFill>
            <a:srgbClr val="18355E"/>
          </a:solidFill>
          <a:latin typeface="Arial"/>
          <a:ea typeface="Verdana"/>
          <a:cs typeface="Arial"/>
        </a:defRPr>
      </a:lvl2pPr>
      <a:lvl3pPr marL="857250" indent="-171450" algn="l" defTabSz="685800" rtl="0">
        <a:lnSpc>
          <a:spcPct val="90000"/>
        </a:lnSpc>
        <a:spcBef>
          <a:spcPts val="375"/>
        </a:spcBef>
        <a:buFont typeface="Arial"/>
        <a:buChar char="•"/>
        <a:defRPr sz="1200">
          <a:solidFill>
            <a:srgbClr val="18355E"/>
          </a:solidFill>
          <a:latin typeface="Arial"/>
          <a:ea typeface="Verdana"/>
          <a:cs typeface="Arial"/>
        </a:defRPr>
      </a:lvl3pPr>
      <a:lvl4pPr marL="1200150" indent="-171450" algn="l" defTabSz="685800" rtl="0">
        <a:lnSpc>
          <a:spcPct val="90000"/>
        </a:lnSpc>
        <a:spcBef>
          <a:spcPts val="375"/>
        </a:spcBef>
        <a:buFont typeface="Arial"/>
        <a:buChar char="•"/>
        <a:defRPr sz="1200">
          <a:solidFill>
            <a:srgbClr val="18355E"/>
          </a:solidFill>
          <a:latin typeface="Arial"/>
          <a:ea typeface="Verdana"/>
          <a:cs typeface="Arial"/>
        </a:defRPr>
      </a:lvl4pPr>
      <a:lvl5pPr marL="1543050" indent="-171450" algn="l" defTabSz="685800" rtl="0">
        <a:lnSpc>
          <a:spcPct val="90000"/>
        </a:lnSpc>
        <a:spcBef>
          <a:spcPts val="375"/>
        </a:spcBef>
        <a:buFont typeface="Arial"/>
        <a:buChar char="•"/>
        <a:defRPr sz="1200">
          <a:solidFill>
            <a:srgbClr val="18355E"/>
          </a:solidFill>
          <a:latin typeface="Arial"/>
          <a:ea typeface="Verdana"/>
          <a:cs typeface="Arial"/>
        </a:defRPr>
      </a:lvl5pPr>
      <a:lvl6pPr marL="1885950" indent="-171450" algn="l" defTabSz="685800" rtl="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media1.sv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media2.sv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3860391" name="Text Placeholder 1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16464154" name="Text Placeholder 7"/>
          <p:cNvSpPr>
            <a:spLocks noGrp="1"/>
          </p:cNvSpPr>
          <p:nvPr>
            <p:ph type="body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eduGAIN</a:t>
            </a:r>
            <a:r>
              <a:rPr lang="en-US"/>
              <a:t> Town Hall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1033974514" name="Text Placeholder 6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eduGAIN</a:t>
            </a:r>
            <a:r>
              <a:rPr lang="en-US"/>
              <a:t> strategy – Enhance Trust </a:t>
            </a:r>
            <a:endParaRPr/>
          </a:p>
        </p:txBody>
      </p:sp>
      <p:sp>
        <p:nvSpPr>
          <p:cNvPr id="903590122" name="Text Placeholder 3"/>
          <p:cNvSpPr>
            <a:spLocks noGrp="1"/>
          </p:cNvSpPr>
          <p:nvPr>
            <p:ph type="body" sz="quarter" idx="12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340889512" name="Text Placeholder 8"/>
          <p:cNvSpPr>
            <a:spLocks noGrp="1"/>
          </p:cNvSpPr>
          <p:nvPr>
            <p:ph type="body" sz="quarter" idx="18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67863425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86600" y="4633913"/>
            <a:ext cx="2057400" cy="274637"/>
          </a:xfrm>
        </p:spPr>
        <p:txBody>
          <a:bodyPr/>
          <a:lstStyle/>
          <a:p>
            <a:pPr>
              <a:defRPr/>
            </a:pPr>
            <a:fld id="{9E7CA0F2-EE66-4F60-8C00-E0BE38E7AEC5}" type="slidenum">
              <a:rPr lang="en-GB"/>
              <a:t>1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84563096" name="Google Shape;76;p16"/>
          <p:cNvSpPr txBox="1">
            <a:spLocks noGrp="1"/>
          </p:cNvSpPr>
          <p:nvPr>
            <p:ph type="title"/>
          </p:nvPr>
        </p:nvSpPr>
        <p:spPr bwMode="auto"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/>
              <a:t>Federation Security Contacts</a:t>
            </a:r>
            <a:endParaRPr/>
          </a:p>
        </p:txBody>
      </p:sp>
      <p:grpSp>
        <p:nvGrpSpPr>
          <p:cNvPr id="1299675425" name="Google Shape;77;p16"/>
          <p:cNvGrpSpPr/>
          <p:nvPr/>
        </p:nvGrpSpPr>
        <p:grpSpPr bwMode="auto">
          <a:xfrm>
            <a:off x="-169162" y="1206900"/>
            <a:ext cx="2221670" cy="2056369"/>
            <a:chOff x="466173" y="1851975"/>
            <a:chExt cx="2108846" cy="1735479"/>
          </a:xfrm>
        </p:grpSpPr>
        <p:sp>
          <p:nvSpPr>
            <p:cNvPr id="78" name="Google Shape;78;p16"/>
            <p:cNvSpPr/>
            <p:nvPr/>
          </p:nvSpPr>
          <p:spPr bwMode="auto">
            <a:xfrm>
              <a:off x="902781" y="3080265"/>
              <a:ext cx="1534500" cy="133500"/>
            </a:xfrm>
            <a:prstGeom prst="rect">
              <a:avLst/>
            </a:prstGeom>
            <a:solidFill>
              <a:srgbClr val="307A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79" name="Google Shape;79;p16"/>
            <p:cNvSpPr txBox="1"/>
            <p:nvPr/>
          </p:nvSpPr>
          <p:spPr bwMode="auto">
            <a:xfrm>
              <a:off x="466173" y="3216054"/>
              <a:ext cx="8712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4999"/>
                </a:lnSpc>
                <a:spcBef>
                  <a:spcPts val="0"/>
                </a:spcBef>
                <a:spcAft>
                  <a:spcPts val="1600"/>
                </a:spcAft>
                <a:buNone/>
                <a:defRPr/>
              </a:pPr>
              <a:r>
                <a:rPr lang="en-GB" sz="1200" b="1">
                  <a:latin typeface="Roboto"/>
                  <a:ea typeface="Roboto"/>
                  <a:cs typeface="Roboto"/>
                </a:rPr>
                <a:t>2018</a:t>
              </a:r>
              <a:endParaRPr sz="1200" b="1">
                <a:latin typeface="Roboto"/>
                <a:ea typeface="Roboto"/>
                <a:cs typeface="Roboto"/>
              </a:endParaRPr>
            </a:p>
          </p:txBody>
        </p:sp>
        <p:grpSp>
          <p:nvGrpSpPr>
            <p:cNvPr id="80" name="Google Shape;80;p16"/>
            <p:cNvGrpSpPr/>
            <p:nvPr/>
          </p:nvGrpSpPr>
          <p:grpSpPr bwMode="auto">
            <a:xfrm>
              <a:off x="851208" y="2800855"/>
              <a:ext cx="92400" cy="411825"/>
              <a:chOff x="845575" y="2563700"/>
              <a:chExt cx="92400" cy="411825"/>
            </a:xfrm>
          </p:grpSpPr>
          <p:cxnSp>
            <p:nvCxnSpPr>
              <p:cNvPr id="81" name="Google Shape;81;p16"/>
              <p:cNvCxnSpPr/>
              <p:nvPr/>
            </p:nvCxnSpPr>
            <p:spPr bwMode="auto">
              <a:xfrm>
                <a:off x="891775" y="2616125"/>
                <a:ext cx="0" cy="359399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82" name="Google Shape;82;p16"/>
              <p:cNvSpPr/>
              <p:nvPr/>
            </p:nvSpPr>
            <p:spPr bwMode="auto"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/>
              </a:p>
            </p:txBody>
          </p:sp>
        </p:grpSp>
        <p:sp>
          <p:nvSpPr>
            <p:cNvPr id="83" name="Google Shape;83;p16"/>
            <p:cNvSpPr txBox="1"/>
            <p:nvPr/>
          </p:nvSpPr>
          <p:spPr bwMode="auto">
            <a:xfrm>
              <a:off x="793320" y="1851975"/>
              <a:ext cx="1781700" cy="9437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  <a:defRPr/>
              </a:pPr>
              <a:r>
                <a:rPr lang="en-GB" sz="900" b="1">
                  <a:solidFill>
                    <a:schemeClr val="dk1"/>
                  </a:solidFill>
                  <a:latin typeface="Roboto"/>
                  <a:ea typeface="Roboto"/>
                  <a:cs typeface="Roboto"/>
                </a:rPr>
                <a:t>Security Contact established</a:t>
              </a: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  <a:defRPr/>
              </a:pP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  <a:defRPr/>
              </a:pPr>
              <a:r>
                <a:rPr lang="en-GB" sz="900">
                  <a:solidFill>
                    <a:schemeClr val="dk1"/>
                  </a:solidFill>
                  <a:latin typeface="Roboto"/>
                  <a:ea typeface="Roboto"/>
                  <a:cs typeface="Roboto"/>
                </a:rPr>
                <a:t>eduGAIN Steering Group approves the introduction of a security contact for federations.</a:t>
              </a:r>
              <a:endParaRPr sz="900" b="1">
                <a:latin typeface="Roboto"/>
                <a:ea typeface="Roboto"/>
                <a:cs typeface="Roboto"/>
              </a:endParaRPr>
            </a:p>
          </p:txBody>
        </p:sp>
      </p:grpSp>
      <p:grpSp>
        <p:nvGrpSpPr>
          <p:cNvPr id="1279662750" name="Google Shape;84;p16"/>
          <p:cNvGrpSpPr/>
          <p:nvPr/>
        </p:nvGrpSpPr>
        <p:grpSpPr bwMode="auto">
          <a:xfrm>
            <a:off x="1522265" y="2215737"/>
            <a:ext cx="2142763" cy="2053579"/>
            <a:chOff x="2071705" y="2703387"/>
            <a:chExt cx="2033947" cy="1733124"/>
          </a:xfrm>
        </p:grpSpPr>
        <p:sp>
          <p:nvSpPr>
            <p:cNvPr id="85" name="Google Shape;85;p16"/>
            <p:cNvSpPr/>
            <p:nvPr/>
          </p:nvSpPr>
          <p:spPr bwMode="auto">
            <a:xfrm>
              <a:off x="2437281" y="3080265"/>
              <a:ext cx="1534500" cy="133500"/>
            </a:xfrm>
            <a:prstGeom prst="rect">
              <a:avLst/>
            </a:prstGeom>
            <a:solidFill>
              <a:srgbClr val="0942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sp>
          <p:nvSpPr>
            <p:cNvPr id="86" name="Google Shape;86;p16"/>
            <p:cNvSpPr txBox="1"/>
            <p:nvPr/>
          </p:nvSpPr>
          <p:spPr bwMode="auto">
            <a:xfrm>
              <a:off x="2323952" y="3492711"/>
              <a:ext cx="1781700" cy="9437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  <a:defRPr/>
              </a:pPr>
              <a:r>
                <a:rPr lang="en-GB" sz="900" b="1">
                  <a:solidFill>
                    <a:schemeClr val="dk1"/>
                  </a:solidFill>
                  <a:latin typeface="Roboto"/>
                  <a:ea typeface="Roboto"/>
                  <a:cs typeface="Roboto"/>
                </a:rPr>
                <a:t>Communication Challenge</a:t>
              </a: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  <a:defRPr/>
              </a:pP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  <a:defRPr/>
              </a:pPr>
              <a:r>
                <a:rPr lang="en-GB" sz="900">
                  <a:solidFill>
                    <a:schemeClr val="dk1"/>
                  </a:solidFill>
                  <a:latin typeface="Roboto"/>
                  <a:ea typeface="Roboto"/>
                  <a:cs typeface="Roboto"/>
                </a:rPr>
                <a:t>eduGAIN Security Team runs its first communication challenge to gauge availability and response time of federations’ security contacts.</a:t>
              </a: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1600"/>
                </a:spcBef>
                <a:spcAft>
                  <a:spcPts val="1600"/>
                </a:spcAft>
                <a:buNone/>
                <a:defRPr/>
              </a:pPr>
              <a:endParaRPr sz="900" b="1">
                <a:latin typeface="Roboto"/>
                <a:ea typeface="Roboto"/>
                <a:cs typeface="Roboto"/>
              </a:endParaRPr>
            </a:p>
          </p:txBody>
        </p:sp>
        <p:sp>
          <p:nvSpPr>
            <p:cNvPr id="87" name="Google Shape;87;p16"/>
            <p:cNvSpPr txBox="1"/>
            <p:nvPr/>
          </p:nvSpPr>
          <p:spPr bwMode="auto">
            <a:xfrm>
              <a:off x="2071705" y="2703387"/>
              <a:ext cx="745799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4999"/>
                </a:lnSpc>
                <a:spcBef>
                  <a:spcPts val="0"/>
                </a:spcBef>
                <a:spcAft>
                  <a:spcPts val="1600"/>
                </a:spcAft>
                <a:buNone/>
                <a:defRPr/>
              </a:pPr>
              <a:r>
                <a:rPr lang="en-GB" sz="1200" b="1">
                  <a:latin typeface="Roboto"/>
                  <a:ea typeface="Roboto"/>
                  <a:cs typeface="Roboto"/>
                </a:rPr>
                <a:t>2020</a:t>
              </a:r>
              <a:endParaRPr sz="1200" b="1">
                <a:latin typeface="Roboto"/>
                <a:ea typeface="Roboto"/>
                <a:cs typeface="Roboto"/>
              </a:endParaRPr>
            </a:p>
          </p:txBody>
        </p:sp>
        <p:grpSp>
          <p:nvGrpSpPr>
            <p:cNvPr id="88" name="Google Shape;88;p16"/>
            <p:cNvGrpSpPr/>
            <p:nvPr/>
          </p:nvGrpSpPr>
          <p:grpSpPr bwMode="auto">
            <a:xfrm rot="10800000">
              <a:off x="2395183" y="3080258"/>
              <a:ext cx="92400" cy="411825"/>
              <a:chOff x="2070100" y="2563700"/>
              <a:chExt cx="92400" cy="411825"/>
            </a:xfrm>
          </p:grpSpPr>
          <p:cxnSp>
            <p:nvCxnSpPr>
              <p:cNvPr id="89" name="Google Shape;89;p16"/>
              <p:cNvCxnSpPr/>
              <p:nvPr/>
            </p:nvCxnSpPr>
            <p:spPr bwMode="auto">
              <a:xfrm>
                <a:off x="2116300" y="2616125"/>
                <a:ext cx="0" cy="359399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0" name="Google Shape;90;p16"/>
              <p:cNvSpPr/>
              <p:nvPr/>
            </p:nvSpPr>
            <p:spPr bwMode="auto"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/>
              </a:p>
            </p:txBody>
          </p:sp>
        </p:grpSp>
      </p:grpSp>
      <p:grpSp>
        <p:nvGrpSpPr>
          <p:cNvPr id="151123516" name="Google Shape;91;p16"/>
          <p:cNvGrpSpPr/>
          <p:nvPr/>
        </p:nvGrpSpPr>
        <p:grpSpPr bwMode="auto">
          <a:xfrm>
            <a:off x="3177526" y="1206900"/>
            <a:ext cx="2117050" cy="2056356"/>
            <a:chOff x="3642907" y="1851975"/>
            <a:chExt cx="2009540" cy="1735467"/>
          </a:xfrm>
        </p:grpSpPr>
        <p:sp>
          <p:nvSpPr>
            <p:cNvPr id="92" name="Google Shape;92;p16"/>
            <p:cNvSpPr/>
            <p:nvPr/>
          </p:nvSpPr>
          <p:spPr bwMode="auto">
            <a:xfrm>
              <a:off x="3971778" y="3080265"/>
              <a:ext cx="1534500" cy="133500"/>
            </a:xfrm>
            <a:prstGeom prst="rect">
              <a:avLst/>
            </a:prstGeom>
            <a:solidFill>
              <a:srgbClr val="307A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grpSp>
          <p:nvGrpSpPr>
            <p:cNvPr id="93" name="Google Shape;93;p16"/>
            <p:cNvGrpSpPr/>
            <p:nvPr/>
          </p:nvGrpSpPr>
          <p:grpSpPr bwMode="auto">
            <a:xfrm>
              <a:off x="3924544" y="2800855"/>
              <a:ext cx="92400" cy="411825"/>
              <a:chOff x="845575" y="2563700"/>
              <a:chExt cx="92400" cy="411825"/>
            </a:xfrm>
          </p:grpSpPr>
          <p:cxnSp>
            <p:nvCxnSpPr>
              <p:cNvPr id="94" name="Google Shape;94;p16"/>
              <p:cNvCxnSpPr/>
              <p:nvPr/>
            </p:nvCxnSpPr>
            <p:spPr bwMode="auto">
              <a:xfrm>
                <a:off x="891775" y="2616125"/>
                <a:ext cx="0" cy="359399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5" name="Google Shape;95;p16"/>
              <p:cNvSpPr/>
              <p:nvPr/>
            </p:nvSpPr>
            <p:spPr bwMode="auto"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/>
              </a:p>
            </p:txBody>
          </p:sp>
        </p:grpSp>
        <p:sp>
          <p:nvSpPr>
            <p:cNvPr id="96" name="Google Shape;96;p16"/>
            <p:cNvSpPr txBox="1"/>
            <p:nvPr/>
          </p:nvSpPr>
          <p:spPr bwMode="auto">
            <a:xfrm>
              <a:off x="3642907" y="3216043"/>
              <a:ext cx="6927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4999"/>
                </a:lnSpc>
                <a:spcBef>
                  <a:spcPts val="0"/>
                </a:spcBef>
                <a:spcAft>
                  <a:spcPts val="1600"/>
                </a:spcAft>
                <a:buNone/>
                <a:defRPr/>
              </a:pPr>
              <a:r>
                <a:rPr lang="en-GB" sz="1200" b="1">
                  <a:latin typeface="Roboto"/>
                  <a:ea typeface="Roboto"/>
                  <a:cs typeface="Roboto"/>
                </a:rPr>
                <a:t>2021</a:t>
              </a:r>
              <a:endParaRPr sz="1200" b="1">
                <a:latin typeface="Roboto"/>
                <a:ea typeface="Roboto"/>
                <a:cs typeface="Roboto"/>
              </a:endParaRPr>
            </a:p>
          </p:txBody>
        </p:sp>
        <p:sp>
          <p:nvSpPr>
            <p:cNvPr id="97" name="Google Shape;97;p16"/>
            <p:cNvSpPr txBox="1"/>
            <p:nvPr/>
          </p:nvSpPr>
          <p:spPr bwMode="auto">
            <a:xfrm>
              <a:off x="3870747" y="1851975"/>
              <a:ext cx="1781700" cy="9437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900" b="1">
                  <a:latin typeface="Roboto"/>
                  <a:ea typeface="Roboto"/>
                  <a:cs typeface="Roboto"/>
                </a:rPr>
                <a:t>First incident on a global scale</a:t>
              </a:r>
              <a:endParaRPr sz="900" b="1"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900" b="1"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  <a:defRPr/>
              </a:pPr>
              <a:r>
                <a:rPr lang="en-GB" sz="900">
                  <a:latin typeface="Roboto"/>
                  <a:ea typeface="Roboto"/>
                  <a:cs typeface="Roboto"/>
                </a:rPr>
                <a:t>eduGAIN Security Team managed an incident covering 37 countries and 427 organizations.</a:t>
              </a:r>
              <a:endParaRPr sz="900" b="1">
                <a:latin typeface="Roboto"/>
                <a:ea typeface="Roboto"/>
                <a:cs typeface="Roboto"/>
              </a:endParaRPr>
            </a:p>
          </p:txBody>
        </p:sp>
      </p:grpSp>
      <p:grpSp>
        <p:nvGrpSpPr>
          <p:cNvPr id="726398118" name="Google Shape;98;p16"/>
          <p:cNvGrpSpPr/>
          <p:nvPr/>
        </p:nvGrpSpPr>
        <p:grpSpPr bwMode="auto">
          <a:xfrm>
            <a:off x="4745537" y="2215737"/>
            <a:ext cx="2128975" cy="2053579"/>
            <a:chOff x="5131289" y="2703387"/>
            <a:chExt cx="2020859" cy="1733124"/>
          </a:xfrm>
        </p:grpSpPr>
        <p:sp>
          <p:nvSpPr>
            <p:cNvPr id="99" name="Google Shape;99;p16"/>
            <p:cNvSpPr/>
            <p:nvPr/>
          </p:nvSpPr>
          <p:spPr bwMode="auto">
            <a:xfrm>
              <a:off x="5506276" y="3080265"/>
              <a:ext cx="1534500" cy="133500"/>
            </a:xfrm>
            <a:prstGeom prst="rect">
              <a:avLst/>
            </a:prstGeom>
            <a:solidFill>
              <a:srgbClr val="0942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grpSp>
          <p:nvGrpSpPr>
            <p:cNvPr id="100" name="Google Shape;100;p16"/>
            <p:cNvGrpSpPr/>
            <p:nvPr/>
          </p:nvGrpSpPr>
          <p:grpSpPr bwMode="auto">
            <a:xfrm rot="10800000">
              <a:off x="5455515" y="3080258"/>
              <a:ext cx="92400" cy="411825"/>
              <a:chOff x="2070100" y="2563700"/>
              <a:chExt cx="92400" cy="411825"/>
            </a:xfrm>
          </p:grpSpPr>
          <p:cxnSp>
            <p:nvCxnSpPr>
              <p:cNvPr id="101" name="Google Shape;101;p16"/>
              <p:cNvCxnSpPr/>
              <p:nvPr/>
            </p:nvCxnSpPr>
            <p:spPr bwMode="auto">
              <a:xfrm>
                <a:off x="2116300" y="2616125"/>
                <a:ext cx="0" cy="359399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2" name="Google Shape;102;p16"/>
              <p:cNvSpPr/>
              <p:nvPr/>
            </p:nvSpPr>
            <p:spPr bwMode="auto"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/>
              </a:p>
            </p:txBody>
          </p:sp>
        </p:grpSp>
        <p:sp>
          <p:nvSpPr>
            <p:cNvPr id="103" name="Google Shape;103;p16"/>
            <p:cNvSpPr txBox="1"/>
            <p:nvPr/>
          </p:nvSpPr>
          <p:spPr bwMode="auto">
            <a:xfrm>
              <a:off x="5131289" y="2703387"/>
              <a:ext cx="745799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4999"/>
                </a:lnSpc>
                <a:spcBef>
                  <a:spcPts val="0"/>
                </a:spcBef>
                <a:spcAft>
                  <a:spcPts val="1600"/>
                </a:spcAft>
                <a:buNone/>
                <a:defRPr/>
              </a:pPr>
              <a:r>
                <a:rPr lang="en-GB" sz="1200" b="1">
                  <a:latin typeface="Roboto"/>
                  <a:ea typeface="Roboto"/>
                  <a:cs typeface="Roboto"/>
                </a:rPr>
                <a:t>2023</a:t>
              </a:r>
              <a:endParaRPr sz="1200" b="1">
                <a:latin typeface="Roboto"/>
                <a:ea typeface="Roboto"/>
                <a:cs typeface="Roboto"/>
              </a:endParaRPr>
            </a:p>
          </p:txBody>
        </p:sp>
        <p:sp>
          <p:nvSpPr>
            <p:cNvPr id="104" name="Google Shape;104;p16"/>
            <p:cNvSpPr txBox="1"/>
            <p:nvPr/>
          </p:nvSpPr>
          <p:spPr bwMode="auto">
            <a:xfrm>
              <a:off x="5370447" y="3492711"/>
              <a:ext cx="1781700" cy="9437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  <a:defRPr/>
              </a:pPr>
              <a:r>
                <a:rPr lang="en-GB" sz="900" b="1">
                  <a:solidFill>
                    <a:schemeClr val="dk1"/>
                  </a:solidFill>
                  <a:latin typeface="Roboto"/>
                  <a:ea typeface="Roboto"/>
                  <a:cs typeface="Roboto"/>
                </a:rPr>
                <a:t>60%+ coverage</a:t>
              </a: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  <a:defRPr/>
              </a:pP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  <a:defRPr/>
              </a:pPr>
              <a:r>
                <a:rPr lang="en-GB" sz="900">
                  <a:solidFill>
                    <a:schemeClr val="dk1"/>
                  </a:solidFill>
                  <a:latin typeface="Roboto"/>
                  <a:ea typeface="Roboto"/>
                  <a:cs typeface="Roboto"/>
                </a:rPr>
                <a:t>Security contacts coverage reached 60% of eduGAIN Participants with 48 Federations out of 78 that provided a security contact.</a:t>
              </a:r>
              <a:endParaRPr sz="900" b="1">
                <a:latin typeface="Roboto"/>
                <a:ea typeface="Roboto"/>
                <a:cs typeface="Roboto"/>
              </a:endParaRPr>
            </a:p>
          </p:txBody>
        </p:sp>
      </p:grpSp>
      <p:grpSp>
        <p:nvGrpSpPr>
          <p:cNvPr id="415550066" name="Google Shape;105;p16"/>
          <p:cNvGrpSpPr/>
          <p:nvPr/>
        </p:nvGrpSpPr>
        <p:grpSpPr bwMode="auto">
          <a:xfrm>
            <a:off x="6367644" y="1206891"/>
            <a:ext cx="2670525" cy="2056365"/>
            <a:chOff x="6671021" y="1851968"/>
            <a:chExt cx="2534907" cy="1735476"/>
          </a:xfrm>
        </p:grpSpPr>
        <p:sp>
          <p:nvSpPr>
            <p:cNvPr id="106" name="Google Shape;106;p16"/>
            <p:cNvSpPr/>
            <p:nvPr/>
          </p:nvSpPr>
          <p:spPr bwMode="auto">
            <a:xfrm>
              <a:off x="7040783" y="3080265"/>
              <a:ext cx="2105700" cy="133500"/>
            </a:xfrm>
            <a:prstGeom prst="rect">
              <a:avLst/>
            </a:prstGeom>
            <a:solidFill>
              <a:srgbClr val="307A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/>
            </a:p>
          </p:txBody>
        </p:sp>
        <p:grpSp>
          <p:nvGrpSpPr>
            <p:cNvPr id="107" name="Google Shape;107;p16"/>
            <p:cNvGrpSpPr/>
            <p:nvPr/>
          </p:nvGrpSpPr>
          <p:grpSpPr bwMode="auto">
            <a:xfrm>
              <a:off x="6994658" y="2800855"/>
              <a:ext cx="92400" cy="411825"/>
              <a:chOff x="845575" y="2563700"/>
              <a:chExt cx="92400" cy="411825"/>
            </a:xfrm>
          </p:grpSpPr>
          <p:cxnSp>
            <p:nvCxnSpPr>
              <p:cNvPr id="108" name="Google Shape;108;p16"/>
              <p:cNvCxnSpPr/>
              <p:nvPr/>
            </p:nvCxnSpPr>
            <p:spPr bwMode="auto">
              <a:xfrm>
                <a:off x="891775" y="2616125"/>
                <a:ext cx="0" cy="359399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9" name="Google Shape;109;p16"/>
              <p:cNvSpPr/>
              <p:nvPr/>
            </p:nvSpPr>
            <p:spPr bwMode="auto"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/>
              </a:p>
            </p:txBody>
          </p:sp>
        </p:grpSp>
        <p:sp>
          <p:nvSpPr>
            <p:cNvPr id="110" name="Google Shape;110;p16"/>
            <p:cNvSpPr txBox="1"/>
            <p:nvPr/>
          </p:nvSpPr>
          <p:spPr bwMode="auto">
            <a:xfrm>
              <a:off x="6671021" y="3216043"/>
              <a:ext cx="745799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4999"/>
                </a:lnSpc>
                <a:spcBef>
                  <a:spcPts val="0"/>
                </a:spcBef>
                <a:spcAft>
                  <a:spcPts val="1600"/>
                </a:spcAft>
                <a:buNone/>
                <a:defRPr/>
              </a:pPr>
              <a:r>
                <a:rPr lang="en-GB" sz="1200" b="1">
                  <a:latin typeface="Roboto"/>
                  <a:ea typeface="Roboto"/>
                  <a:cs typeface="Roboto"/>
                </a:rPr>
                <a:t>2025</a:t>
              </a:r>
              <a:endParaRPr sz="1200" b="1">
                <a:latin typeface="Roboto"/>
                <a:ea typeface="Roboto"/>
                <a:cs typeface="Roboto"/>
              </a:endParaRPr>
            </a:p>
          </p:txBody>
        </p:sp>
        <p:sp>
          <p:nvSpPr>
            <p:cNvPr id="111" name="Google Shape;111;p16"/>
            <p:cNvSpPr txBox="1"/>
            <p:nvPr/>
          </p:nvSpPr>
          <p:spPr bwMode="auto">
            <a:xfrm>
              <a:off x="6939729" y="1851968"/>
              <a:ext cx="2266200" cy="9437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900" b="1">
                  <a:latin typeface="Roboto"/>
                  <a:ea typeface="Roboto"/>
                  <a:cs typeface="Roboto"/>
                </a:rPr>
                <a:t>eSC approves mandatory security contact</a:t>
              </a:r>
              <a:endParaRPr sz="900" b="1"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900" b="1">
                <a:latin typeface="Roboto"/>
                <a:ea typeface="Roboto"/>
                <a:cs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  <a:defRPr/>
              </a:pPr>
              <a:r>
                <a:rPr lang="en-GB" sz="900">
                  <a:latin typeface="Roboto"/>
                  <a:ea typeface="Roboto"/>
                  <a:cs typeface="Roboto"/>
                </a:rPr>
                <a:t>eduGAIN Steering Committee approves the proposal to make security contact mandatory for eduGAIN Participants.</a:t>
              </a:r>
              <a:endParaRPr sz="900" b="1">
                <a:latin typeface="Roboto"/>
                <a:ea typeface="Roboto"/>
                <a:cs typeface="Robot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31517105" name="Google Shape;117;p17"/>
          <p:cNvSpPr txBox="1">
            <a:spLocks noGrp="1"/>
          </p:cNvSpPr>
          <p:nvPr>
            <p:ph type="title"/>
          </p:nvPr>
        </p:nvSpPr>
        <p:spPr bwMode="auto"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/>
              <a:t>eduGAIN Participants Security Contact - principles</a:t>
            </a:r>
            <a:endParaRPr/>
          </a:p>
        </p:txBody>
      </p:sp>
      <p:sp>
        <p:nvSpPr>
          <p:cNvPr id="500099595" name="Google Shape;118;p17"/>
          <p:cNvSpPr txBox="1">
            <a:spLocks noGrp="1"/>
          </p:cNvSpPr>
          <p:nvPr>
            <p:ph type="sldNum" idx="12"/>
          </p:nvPr>
        </p:nvSpPr>
        <p:spPr bwMode="auto">
          <a:xfrm>
            <a:off x="8589506" y="4762315"/>
            <a:ext cx="427200" cy="240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00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fld id="{00000000-1234-1234-1234-123412341234}" type="slidenum">
              <a:rPr lang="en-GB" sz="2000"/>
              <a:t>11</a:t>
            </a:fld>
            <a:endParaRPr sz="2000"/>
          </a:p>
        </p:txBody>
      </p:sp>
      <p:sp>
        <p:nvSpPr>
          <p:cNvPr id="1815855613" name="Google Shape;119;p17"/>
          <p:cNvSpPr/>
          <p:nvPr/>
        </p:nvSpPr>
        <p:spPr bwMode="auto">
          <a:xfrm>
            <a:off x="834994" y="3584982"/>
            <a:ext cx="7225200" cy="8499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20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Establish a baseline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64864332" name="Google Shape;120;p17"/>
          <p:cNvSpPr/>
          <p:nvPr/>
        </p:nvSpPr>
        <p:spPr bwMode="auto">
          <a:xfrm>
            <a:off x="1172944" y="2605801"/>
            <a:ext cx="6549300" cy="8499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20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Reuse Sirtfi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65065986" name="Google Shape;121;p17"/>
          <p:cNvSpPr/>
          <p:nvPr/>
        </p:nvSpPr>
        <p:spPr bwMode="auto">
          <a:xfrm>
            <a:off x="1850419" y="1626620"/>
            <a:ext cx="5194500" cy="8499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20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Recommendations vs requirements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05306575" name="Google Shape;122;p17"/>
          <p:cNvSpPr/>
          <p:nvPr/>
        </p:nvSpPr>
        <p:spPr bwMode="auto">
          <a:xfrm>
            <a:off x="2247431" y="752739"/>
            <a:ext cx="4400400" cy="744600"/>
          </a:xfrm>
          <a:prstGeom prst="roundRect">
            <a:avLst>
              <a:gd name="adj" fmla="val 16667"/>
            </a:avLst>
          </a:prstGeom>
          <a:solidFill>
            <a:srgbClr val="9900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20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eduGAIN</a:t>
            </a:r>
            <a:r>
              <a:rPr lang="en-GB" sz="20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 Security Incident Response Handbook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50083180" name="Google Shape;128;p18"/>
          <p:cNvSpPr/>
          <p:nvPr/>
        </p:nvSpPr>
        <p:spPr bwMode="auto">
          <a:xfrm>
            <a:off x="150863" y="1970720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NREN/Federation CSIRT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40954544" name="Google Shape;129;p18"/>
          <p:cNvSpPr txBox="1">
            <a:spLocks noGrp="1"/>
          </p:cNvSpPr>
          <p:nvPr>
            <p:ph type="title"/>
          </p:nvPr>
        </p:nvSpPr>
        <p:spPr bwMode="auto"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/>
              <a:t>eduGAIN Participants Security Contact - details</a:t>
            </a:r>
            <a:endParaRPr/>
          </a:p>
        </p:txBody>
      </p:sp>
      <p:sp>
        <p:nvSpPr>
          <p:cNvPr id="1233941904" name="Google Shape;130;p18"/>
          <p:cNvSpPr txBox="1">
            <a:spLocks noGrp="1"/>
          </p:cNvSpPr>
          <p:nvPr>
            <p:ph type="sldNum" idx="12"/>
          </p:nvPr>
        </p:nvSpPr>
        <p:spPr bwMode="auto">
          <a:xfrm>
            <a:off x="8589506" y="4876615"/>
            <a:ext cx="427200" cy="240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2029677950" name="Google Shape;131;p18"/>
          <p:cNvSpPr txBox="1">
            <a:spLocks noGrp="1"/>
          </p:cNvSpPr>
          <p:nvPr>
            <p:ph type="body" idx="1"/>
          </p:nvPr>
        </p:nvSpPr>
        <p:spPr bwMode="auto">
          <a:xfrm>
            <a:off x="2411850" y="1024607"/>
            <a:ext cx="6103500" cy="3329699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85000" lnSpcReduction="10000"/>
          </a:bodyPr>
          <a:lstStyle/>
          <a:p>
            <a:pPr marL="342900" lvl="0" indent="-217963" algn="l" rtl="0">
              <a:lnSpc>
                <a:spcPct val="114999"/>
              </a:lnSpc>
              <a:spcBef>
                <a:spcPts val="800"/>
              </a:spcBef>
              <a:spcAft>
                <a:spcPts val="0"/>
              </a:spcAft>
              <a:buSzPct val="64285"/>
              <a:buAutoNum type="arabicPeriod"/>
              <a:defRPr/>
            </a:pPr>
            <a:r>
              <a:rPr lang="en-GB" sz="1400"/>
              <a:t>It is recommended to use a dedicated email address for the security contact, personal email addresses are discouraged.</a:t>
            </a:r>
            <a:endParaRPr sz="1400"/>
          </a:p>
          <a:p>
            <a:pPr marL="342900" lvl="0" indent="-217963" algn="l" rtl="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  <a:defRPr/>
            </a:pPr>
            <a:r>
              <a:rPr lang="en-GB" sz="1400"/>
              <a:t>You are encouraged to provide a URL pointing to your incident handling process if available.</a:t>
            </a:r>
            <a:endParaRPr sz="1400"/>
          </a:p>
          <a:p>
            <a:pPr marL="342900" lvl="0" indent="-217963" algn="l" rtl="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  <a:defRPr/>
            </a:pPr>
            <a:r>
              <a:rPr lang="en-GB" sz="1400"/>
              <a:t>Where possible, use the NREN's security function (local CERT/CSIRT). We will also accept specific security capability for the federation service, if the organization has a proper procedure to deal with the communication.</a:t>
            </a:r>
            <a:endParaRPr sz="1400"/>
          </a:p>
          <a:p>
            <a:pPr marL="342900" lvl="0" indent="-217963" algn="l" rtl="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  <a:defRPr/>
            </a:pPr>
            <a:r>
              <a:rPr lang="en-GB" sz="1400"/>
              <a:t>In case of federated security incident possibly related to eduGAIN entities, notify the [eduGAIN-CSIRT] as required by the eduGAIN Incident Security Response Handbook [eduGAIN-SIRH].</a:t>
            </a:r>
            <a:endParaRPr sz="1400"/>
          </a:p>
          <a:p>
            <a:pPr marL="342900" lvl="0" indent="-217963" algn="l" rtl="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  <a:defRPr/>
            </a:pPr>
            <a:r>
              <a:rPr lang="en-GB" sz="1400"/>
              <a:t>Respond to requests for assistance with a security incident from the eduGAIN CSIRT or other eduGAIN Participants in a timely manner. </a:t>
            </a:r>
            <a:endParaRPr sz="1400"/>
          </a:p>
          <a:p>
            <a:pPr marL="342900" lvl="0" indent="-217963" algn="l" rtl="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  <a:defRPr/>
            </a:pPr>
            <a:r>
              <a:rPr lang="en-GB" sz="1400"/>
              <a:t>Respect the Traffic Light Protocol [TLP] information disclosure policy and use it during incident response communications (ref. https://www.first.org/tlp).</a:t>
            </a:r>
            <a:endParaRPr sz="1400"/>
          </a:p>
          <a:p>
            <a:pPr marL="342900" lvl="0" indent="-217963" algn="l" rtl="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  <a:defRPr/>
            </a:pPr>
            <a:r>
              <a:rPr lang="en-GB" sz="1400"/>
              <a:t>The contact needs to expect that the eduGAIN CSIRT runs periodic communication checks which need to be handled as any other incident response communication.</a:t>
            </a:r>
            <a:endParaRPr sz="1400"/>
          </a:p>
        </p:txBody>
      </p:sp>
      <p:sp>
        <p:nvSpPr>
          <p:cNvPr id="911110062" name="Google Shape;132;p18"/>
          <p:cNvSpPr/>
          <p:nvPr/>
        </p:nvSpPr>
        <p:spPr bwMode="auto">
          <a:xfrm>
            <a:off x="150863" y="1024607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Dedicated email address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12483604" name="Google Shape;133;p18"/>
          <p:cNvSpPr/>
          <p:nvPr/>
        </p:nvSpPr>
        <p:spPr bwMode="auto">
          <a:xfrm>
            <a:off x="150863" y="1497663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Attach policy if available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59194014" name="Google Shape;134;p18"/>
          <p:cNvSpPr/>
          <p:nvPr/>
        </p:nvSpPr>
        <p:spPr bwMode="auto">
          <a:xfrm>
            <a:off x="150863" y="2443776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eduGAIN CSIRT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11471069" name="Google Shape;135;p18"/>
          <p:cNvSpPr/>
          <p:nvPr/>
        </p:nvSpPr>
        <p:spPr bwMode="auto">
          <a:xfrm>
            <a:off x="150863" y="2916832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Incident Response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61164603" name="Google Shape;136;p18"/>
          <p:cNvSpPr/>
          <p:nvPr/>
        </p:nvSpPr>
        <p:spPr bwMode="auto">
          <a:xfrm>
            <a:off x="150863" y="3389888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TLP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01149002" name="Google Shape;137;p18"/>
          <p:cNvSpPr/>
          <p:nvPr/>
        </p:nvSpPr>
        <p:spPr bwMode="auto">
          <a:xfrm>
            <a:off x="150863" y="3862945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Communication Challenges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6568596" name="Google Shape;143;p19"/>
          <p:cNvSpPr txBox="1">
            <a:spLocks noGrp="1"/>
          </p:cNvSpPr>
          <p:nvPr>
            <p:ph type="title"/>
          </p:nvPr>
        </p:nvSpPr>
        <p:spPr bwMode="auto"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/>
              <a:t>eduGAIN Participants Security Contact - deployment</a:t>
            </a:r>
            <a:endParaRPr/>
          </a:p>
        </p:txBody>
      </p:sp>
      <p:sp>
        <p:nvSpPr>
          <p:cNvPr id="916838890" name="Google Shape;144;p19"/>
          <p:cNvSpPr txBox="1">
            <a:spLocks noGrp="1"/>
          </p:cNvSpPr>
          <p:nvPr>
            <p:ph type="sldNum" idx="12"/>
          </p:nvPr>
        </p:nvSpPr>
        <p:spPr bwMode="auto">
          <a:xfrm>
            <a:off x="8589506" y="4876615"/>
            <a:ext cx="427200" cy="240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fld id="{00000000-1234-1234-1234-123412341234}" type="slidenum">
              <a:rPr lang="en-GB"/>
              <a:t>13</a:t>
            </a:fld>
            <a:endParaRPr/>
          </a:p>
        </p:txBody>
      </p:sp>
      <p:graphicFrame>
        <p:nvGraphicFramePr>
          <p:cNvPr id="1756651587" name="Google Shape;145;p19"/>
          <p:cNvGraphicFramePr>
            <a:graphicFrameLocks xmlns:a="http://schemas.openxmlformats.org/drawingml/2006/main"/>
          </p:cNvGraphicFramePr>
          <p:nvPr/>
        </p:nvGraphicFramePr>
        <p:xfrm>
          <a:off x="714375" y="996607"/>
          <a:ext cx="7715250" cy="3315875"/>
        </p:xfrm>
        <a:graphic>
          <a:graphicData uri="http://schemas.openxmlformats.org/drawingml/2006/table">
            <a:tbl>
              <a:tblPr firstRow="0" firstCol="0" lastRow="0" lastCol="0" bandRow="0" bandCol="0">
                <a:noFill/>
              </a:tblPr>
              <a:tblGrid>
                <a:gridCol w="2914850"/>
                <a:gridCol w="4800400"/>
              </a:tblGrid>
              <a:tr h="564875">
                <a:tc>
                  <a:txBody>
                    <a:bodyPr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 b="1">
                          <a:solidFill>
                            <a:schemeClr val="lt1"/>
                          </a:solidFill>
                        </a:rPr>
                        <a:t>When</a:t>
                      </a:r>
                      <a:endParaRPr sz="1500" b="1">
                        <a:solidFill>
                          <a:schemeClr val="lt1"/>
                        </a:solidFill>
                      </a:endParaRPr>
                    </a:p>
                  </a:txBody>
                  <a:tcPr marL="68575" marR="68575" marT="68575" marB="68575" anchor="ctr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  <a:solidFill>
                      <a:srgbClr val="1E4E79"/>
                    </a:solidFill>
                  </a:tcPr>
                </a:tc>
                <a:tc>
                  <a:txBody>
                    <a:bodyPr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 b="1">
                          <a:solidFill>
                            <a:schemeClr val="lt1"/>
                          </a:solidFill>
                        </a:rPr>
                        <a:t>What</a:t>
                      </a:r>
                      <a:endParaRPr sz="1500" b="1">
                        <a:solidFill>
                          <a:schemeClr val="lt1"/>
                        </a:solidFill>
                      </a:endParaRPr>
                    </a:p>
                  </a:txBody>
                  <a:tcPr marL="68575" marR="68575" marT="68575" marB="68575" anchor="ctr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  <a:solidFill>
                      <a:srgbClr val="1E4E79"/>
                    </a:solidFill>
                  </a:tcPr>
                </a:tc>
              </a:tr>
              <a:tr h="677150">
                <a:tc>
                  <a:txBody>
                    <a:bodyPr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/>
                        <a:t>June 2025</a:t>
                      </a:r>
                      <a:endParaRPr sz="1500"/>
                    </a:p>
                  </a:txBody>
                  <a:tcPr marL="68575" marR="68575" marT="68575" marB="68575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/>
                        <a:t>Provide the </a:t>
                      </a:r>
                      <a:r>
                        <a:rPr lang="en-GB" sz="1500" b="1"/>
                        <a:t>requirements for the security contacts</a:t>
                      </a:r>
                      <a:r>
                        <a:rPr lang="en-GB" sz="1500"/>
                        <a:t> to all eduGAIN Participants.</a:t>
                      </a:r>
                      <a:endParaRPr sz="1500"/>
                    </a:p>
                  </a:txBody>
                  <a:tcPr marL="68575" marR="68575" marT="68575" marB="68575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</a:tcPr>
                </a:tc>
              </a:tr>
              <a:tr h="681650">
                <a:tc>
                  <a:txBody>
                    <a:bodyPr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/>
                        <a:t>July-November 2025</a:t>
                      </a:r>
                      <a:endParaRPr sz="1500"/>
                    </a:p>
                  </a:txBody>
                  <a:tcPr marL="68575" marR="68575" marT="68575" marB="68575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/>
                        <a:t>Participants must provide a </a:t>
                      </a:r>
                      <a:r>
                        <a:rPr lang="en-GB" sz="1500" b="1"/>
                        <a:t>federation security contact</a:t>
                      </a:r>
                      <a:r>
                        <a:rPr lang="en-GB" sz="1500"/>
                        <a:t>.</a:t>
                      </a:r>
                      <a:endParaRPr sz="1500"/>
                    </a:p>
                  </a:txBody>
                  <a:tcPr marL="68575" marR="68575" marT="68575" marB="68575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</a:tcPr>
                </a:tc>
              </a:tr>
              <a:tr h="673325">
                <a:tc>
                  <a:txBody>
                    <a:bodyPr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/>
                        <a:t>November 2025</a:t>
                      </a:r>
                      <a:endParaRPr sz="1500"/>
                    </a:p>
                  </a:txBody>
                  <a:tcPr marL="68575" marR="68575" marT="68575" marB="68575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/>
                        <a:t>Participants can ask for an </a:t>
                      </a:r>
                      <a:r>
                        <a:rPr lang="en-GB" sz="1500" b="1"/>
                        <a:t>extension period</a:t>
                      </a:r>
                      <a:r>
                        <a:rPr lang="en-GB" sz="1500"/>
                        <a:t> of two months.</a:t>
                      </a:r>
                      <a:endParaRPr sz="1500"/>
                    </a:p>
                  </a:txBody>
                  <a:tcPr marL="68575" marR="68575" marT="68575" marB="68575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</a:tcPr>
                </a:tc>
              </a:tr>
              <a:tr h="718875">
                <a:tc>
                  <a:txBody>
                    <a:bodyPr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/>
                        <a:t>December 2026 - January 2026</a:t>
                      </a:r>
                      <a:endParaRPr sz="1500"/>
                    </a:p>
                  </a:txBody>
                  <a:tcPr marL="68575" marR="68575" marT="68575" marB="68575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</a:tcPr>
                </a:tc>
                <a:tc>
                  <a:txBody>
                    <a:bodyPr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en-GB" sz="1500" b="1"/>
                        <a:t>Enforce the deadline</a:t>
                      </a:r>
                      <a:r>
                        <a:rPr lang="en-GB" sz="1500"/>
                        <a:t>: apply the suspension process to non respondent participants.</a:t>
                      </a:r>
                      <a:endParaRPr sz="1500"/>
                    </a:p>
                  </a:txBody>
                  <a:tcPr marL="68575" marR="68575" marT="68575" marB="68575">
                    <a:lnL w="38100" algn="ctr">
                      <a:solidFill>
                        <a:srgbClr val="425E9B"/>
                      </a:solidFill>
                    </a:lnL>
                    <a:lnR w="38100" algn="ctr">
                      <a:solidFill>
                        <a:srgbClr val="425E9B"/>
                      </a:solidFill>
                    </a:lnR>
                    <a:lnT w="38100" algn="ctr">
                      <a:solidFill>
                        <a:srgbClr val="425E9B"/>
                      </a:solidFill>
                    </a:lnT>
                    <a:lnB w="38100" algn="ctr">
                      <a:solidFill>
                        <a:srgbClr val="425E9B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4989880" name="Google Shape;151;p20"/>
          <p:cNvSpPr txBox="1">
            <a:spLocks noGrp="1"/>
          </p:cNvSpPr>
          <p:nvPr>
            <p:ph type="title"/>
          </p:nvPr>
        </p:nvSpPr>
        <p:spPr bwMode="auto"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/>
              <a:t>eduGAIN Participants Security Contact - future plans</a:t>
            </a:r>
            <a:endParaRPr/>
          </a:p>
        </p:txBody>
      </p:sp>
      <p:sp>
        <p:nvSpPr>
          <p:cNvPr id="473196768" name="Google Shape;152;p20"/>
          <p:cNvSpPr txBox="1">
            <a:spLocks noGrp="1"/>
          </p:cNvSpPr>
          <p:nvPr>
            <p:ph type="sldNum" idx="12"/>
          </p:nvPr>
        </p:nvSpPr>
        <p:spPr bwMode="auto">
          <a:xfrm>
            <a:off x="8589506" y="4876615"/>
            <a:ext cx="427200" cy="240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fld id="{00000000-1234-1234-1234-123412341234}" type="slidenum">
              <a:rPr lang="en-GB"/>
              <a:t>14</a:t>
            </a:fld>
            <a:endParaRPr/>
          </a:p>
        </p:txBody>
      </p:sp>
      <p:sp>
        <p:nvSpPr>
          <p:cNvPr id="474068263" name="Google Shape;153;p20"/>
          <p:cNvSpPr txBox="1">
            <a:spLocks noGrp="1"/>
          </p:cNvSpPr>
          <p:nvPr>
            <p:ph type="body" idx="1"/>
          </p:nvPr>
        </p:nvSpPr>
        <p:spPr bwMode="auto">
          <a:xfrm>
            <a:off x="628650" y="1027313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>
              <a:defRPr/>
            </a:pPr>
            <a:r>
              <a:rPr lang="en-GB"/>
              <a:t>Recommendations -&gt; Requirements (dedicated email address, provide a response time, etc)</a:t>
            </a:r>
            <a:endParaRPr lang="en-GB" sz="1200"/>
          </a:p>
          <a:p>
            <a:pPr>
              <a:defRPr/>
            </a:pPr>
            <a:r>
              <a:rPr lang="en-GB"/>
              <a:t>Incident response process</a:t>
            </a:r>
            <a:endParaRPr lang="en-GB" sz="1200"/>
          </a:p>
          <a:p>
            <a:pPr>
              <a:defRPr/>
            </a:pPr>
            <a:r>
              <a:rPr lang="en-GB"/>
              <a:t>Accreditation process</a:t>
            </a:r>
            <a:endParaRPr lang="en-GB" sz="1200"/>
          </a:p>
          <a:p>
            <a:pPr lvl="1">
              <a:defRPr/>
            </a:pPr>
            <a:r>
              <a:rPr lang="en-US"/>
              <a:t>Trusted Introducer (or FIRST, equivalent) </a:t>
            </a:r>
            <a:r>
              <a:rPr lang="en-US"/>
              <a:t>listed </a:t>
            </a:r>
            <a:r>
              <a:rPr lang="en-GB"/>
              <a:t>and accredi</a:t>
            </a:r>
            <a:r>
              <a:rPr lang="en-US"/>
              <a:t>tation process</a:t>
            </a:r>
            <a:endParaRPr lang="en-GB" sz="1100"/>
          </a:p>
          <a:p>
            <a:pPr>
              <a:defRPr/>
            </a:pPr>
            <a:r>
              <a:rPr lang="en-GB"/>
              <a:t>Community building</a:t>
            </a:r>
            <a:endParaRPr lang="en-GB" sz="1200"/>
          </a:p>
          <a:p>
            <a:pPr lvl="1">
              <a:defRPr/>
            </a:pPr>
            <a:r>
              <a:rPr lang="en-GB"/>
              <a:t>Mailing list for security contacts, information sharing, community events</a:t>
            </a:r>
            <a:endParaRPr lang="en-GB" sz="1100"/>
          </a:p>
          <a:p>
            <a:pPr>
              <a:defRPr/>
            </a:pPr>
            <a:r>
              <a:rPr lang="en-GB"/>
              <a:t>Annual check </a:t>
            </a:r>
            <a:endParaRPr lang="en-GB" sz="12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7585726" name="Text Placeholder 1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48068863" name="Text Placeholder 7"/>
          <p:cNvSpPr>
            <a:spLocks noGrp="1"/>
          </p:cNvSpPr>
          <p:nvPr>
            <p:ph type="body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705454334" name="Text Placeholder 6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Annual check</a:t>
            </a:r>
            <a:endParaRPr/>
          </a:p>
        </p:txBody>
      </p:sp>
      <p:sp>
        <p:nvSpPr>
          <p:cNvPr id="455450184" name="Text Placeholder 3"/>
          <p:cNvSpPr>
            <a:spLocks noGrp="1"/>
          </p:cNvSpPr>
          <p:nvPr>
            <p:ph type="body" sz="quarter" idx="12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416235908" name="Text Placeholder 8"/>
          <p:cNvSpPr>
            <a:spLocks noGrp="1"/>
          </p:cNvSpPr>
          <p:nvPr>
            <p:ph type="body" sz="quarter" idx="18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647441466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86600" y="4633913"/>
            <a:ext cx="2057400" cy="274637"/>
          </a:xfrm>
        </p:spPr>
        <p:txBody>
          <a:bodyPr/>
          <a:lstStyle/>
          <a:p>
            <a:pPr>
              <a:defRPr/>
            </a:pPr>
            <a:fld id="{9E7CA0F2-EE66-4F60-8C00-E0BE38E7AEC5}" type="slidenum">
              <a:rPr lang="en-GB"/>
              <a:t>15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32327379" name="Content Placeholder 5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/>
              <a:t>Up to date contact information</a:t>
            </a:r>
            <a:endParaRPr/>
          </a:p>
          <a:p>
            <a:pPr lvl="1">
              <a:defRPr/>
            </a:pPr>
            <a:r>
              <a:rPr lang="en-US"/>
              <a:t>Deputy &amp; delegate</a:t>
            </a:r>
            <a:endParaRPr/>
          </a:p>
          <a:p>
            <a:pPr lvl="1">
              <a:defRPr/>
            </a:pPr>
            <a:r>
              <a:rPr lang="en-US"/>
              <a:t>General contact email</a:t>
            </a:r>
            <a:endParaRPr/>
          </a:p>
          <a:p>
            <a:pPr lvl="1">
              <a:defRPr/>
            </a:pPr>
            <a:r>
              <a:rPr lang="en-US"/>
              <a:t>Security contact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Track Policy and MRPS changes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Around November – December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Same tooling as security contact </a:t>
            </a:r>
            <a:endParaRPr/>
          </a:p>
          <a:p>
            <a:pPr marL="0" indent="0">
              <a:buNone/>
              <a:defRPr/>
            </a:pPr>
            <a:endParaRPr lang="en-US"/>
          </a:p>
        </p:txBody>
      </p:sp>
      <p:sp>
        <p:nvSpPr>
          <p:cNvPr id="679866750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E7CA0F2-EE66-4F60-8C00-E0BE38E7AEC5}" type="slidenum">
              <a:rPr lang="en-GB"/>
              <a:t>16</a:t>
            </a:fld>
            <a:endParaRPr lang="en-GB"/>
          </a:p>
        </p:txBody>
      </p:sp>
      <p:sp>
        <p:nvSpPr>
          <p:cNvPr id="1734970841" name="Title 4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Annual check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7920147" name="Text Placeholder 1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91237782" name="Text Placeholder 7"/>
          <p:cNvSpPr>
            <a:spLocks noGrp="1"/>
          </p:cNvSpPr>
          <p:nvPr>
            <p:ph type="body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801758937" name="Text Placeholder 6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Strategy – Future plans</a:t>
            </a:r>
            <a:endParaRPr/>
          </a:p>
        </p:txBody>
      </p:sp>
      <p:sp>
        <p:nvSpPr>
          <p:cNvPr id="1497515036" name="Text Placeholder 3"/>
          <p:cNvSpPr>
            <a:spLocks noGrp="1"/>
          </p:cNvSpPr>
          <p:nvPr>
            <p:ph type="body" sz="quarter" idx="12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493849903" name="Text Placeholder 8"/>
          <p:cNvSpPr>
            <a:spLocks noGrp="1"/>
          </p:cNvSpPr>
          <p:nvPr>
            <p:ph type="body" sz="quarter" idx="18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455135338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86600" y="4633913"/>
            <a:ext cx="2057400" cy="274637"/>
          </a:xfrm>
        </p:spPr>
        <p:txBody>
          <a:bodyPr/>
          <a:lstStyle/>
          <a:p>
            <a:pPr>
              <a:defRPr/>
            </a:pPr>
            <a:fld id="{9E7CA0F2-EE66-4F60-8C00-E0BE38E7AEC5}" type="slidenum">
              <a:rPr lang="en-GB"/>
              <a:t>17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13286736" name="Content Placeholder 5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>
              <a:defRPr/>
            </a:pPr>
            <a:r>
              <a:rPr lang="en-GB"/>
              <a:t> Create a Trust Framework. </a:t>
            </a:r>
            <a:endParaRPr/>
          </a:p>
          <a:p>
            <a:pPr lvl="1">
              <a:defRPr/>
            </a:pPr>
            <a:r>
              <a:rPr lang="en-GB"/>
              <a:t>Working group to "reverse engineer" </a:t>
            </a:r>
            <a:r>
              <a:rPr lang="en-GB"/>
              <a:t>eduGAIN</a:t>
            </a:r>
            <a:r>
              <a:rPr lang="en-GB"/>
              <a:t> SAML profile and define whether we need an umbrella for SAML and OIDC requirements. </a:t>
            </a:r>
            <a:endParaRPr/>
          </a:p>
          <a:p>
            <a:pPr lvl="1">
              <a:defRPr/>
            </a:pPr>
            <a:endParaRPr lang="en-GB"/>
          </a:p>
          <a:p>
            <a:pPr>
              <a:defRPr/>
            </a:pPr>
            <a:r>
              <a:rPr lang="en-GB"/>
              <a:t>Consult with community on timeline to introduce individual entity filtering </a:t>
            </a:r>
            <a:endParaRPr/>
          </a:p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Implement security, privacy and assurance requirements in SAML profile and roadmap for adoption. </a:t>
            </a:r>
            <a:endParaRPr/>
          </a:p>
          <a:p>
            <a:pPr marL="0" indent="0">
              <a:buNone/>
              <a:defRPr/>
            </a:pPr>
            <a:endParaRPr lang="en-GB"/>
          </a:p>
          <a:p>
            <a:pPr>
              <a:defRPr/>
            </a:pPr>
            <a:r>
              <a:rPr lang="en-GB"/>
              <a:t>Consider tooling requirements to check and monitor the above. </a:t>
            </a:r>
            <a:endParaRPr/>
          </a:p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Stakeholder engagement document</a:t>
            </a:r>
            <a:endParaRPr/>
          </a:p>
          <a:p>
            <a:pPr>
              <a:defRPr/>
            </a:pPr>
            <a:endParaRPr lang="en-GB"/>
          </a:p>
          <a:p>
            <a:pPr>
              <a:defRPr/>
            </a:pPr>
            <a:endParaRPr lang="en-US"/>
          </a:p>
        </p:txBody>
      </p:sp>
      <p:sp>
        <p:nvSpPr>
          <p:cNvPr id="932022925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E7CA0F2-EE66-4F60-8C00-E0BE38E7AEC5}" type="slidenum">
              <a:rPr lang="en-GB"/>
              <a:t>18</a:t>
            </a:fld>
            <a:endParaRPr lang="en-GB"/>
          </a:p>
        </p:txBody>
      </p:sp>
      <p:sp>
        <p:nvSpPr>
          <p:cNvPr id="349859075" name="Title 4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Strategy – Future plans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6028570" name="Text Placeholder 7"/>
          <p:cNvSpPr txBox="1"/>
          <p:nvPr/>
        </p:nvSpPr>
        <p:spPr bwMode="auto">
          <a:xfrm>
            <a:off x="610930" y="2447997"/>
            <a:ext cx="5793498" cy="426330"/>
          </a:xfrm>
          <a:prstGeom prst="rect">
            <a:avLst/>
          </a:prstGeom>
        </p:spPr>
        <p:txBody>
          <a:bodyPr anchor="ctr"/>
          <a:lstStyle>
            <a:lvl1pPr marL="0" indent="0" algn="l" defTabSz="685800" rtl="0">
              <a:lnSpc>
                <a:spcPct val="90000"/>
              </a:lnSpc>
              <a:spcBef>
                <a:spcPts val="750"/>
              </a:spcBef>
              <a:buFont typeface="Arial"/>
              <a:buNone/>
              <a:defRPr sz="16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1pPr>
            <a:lvl2pPr marL="5143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2pPr>
            <a:lvl3pPr marL="8572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3pPr>
            <a:lvl4pPr marL="12001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4pPr>
            <a:lvl5pPr marL="15430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5pPr>
            <a:lvl6pPr marL="18859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>
                <a:solidFill>
                  <a:schemeClr val="bg1"/>
                </a:solidFill>
              </a:rPr>
              <a:t>Any questions?</a:t>
            </a:r>
            <a:endParaRPr/>
          </a:p>
        </p:txBody>
      </p:sp>
      <p:sp>
        <p:nvSpPr>
          <p:cNvPr id="1308516202" name="Text Placeholder 6"/>
          <p:cNvSpPr txBox="1"/>
          <p:nvPr/>
        </p:nvSpPr>
        <p:spPr bwMode="auto">
          <a:xfrm>
            <a:off x="555228" y="1852204"/>
            <a:ext cx="5981102" cy="765524"/>
          </a:xfrm>
          <a:prstGeom prst="rect">
            <a:avLst/>
          </a:prstGeom>
        </p:spPr>
        <p:txBody>
          <a:bodyPr/>
          <a:lstStyle>
            <a:lvl1pPr marL="0" indent="0" algn="l" defTabSz="685800" rtl="0">
              <a:lnSpc>
                <a:spcPct val="90000"/>
              </a:lnSpc>
              <a:spcBef>
                <a:spcPts val="750"/>
              </a:spcBef>
              <a:buFont typeface="Arial"/>
              <a:buNone/>
              <a:defRPr sz="16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1pPr>
            <a:lvl2pPr marL="5143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2pPr>
            <a:lvl3pPr marL="8572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3pPr>
            <a:lvl4pPr marL="12001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4pPr>
            <a:lvl5pPr marL="15430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>
                <a:solidFill>
                  <a:srgbClr val="414140"/>
                </a:solidFill>
                <a:latin typeface="Arial"/>
                <a:ea typeface="Verdana"/>
                <a:cs typeface="Arial"/>
              </a:defRPr>
            </a:lvl5pPr>
            <a:lvl6pPr marL="18859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000">
                <a:solidFill>
                  <a:schemeClr val="accent4"/>
                </a:solidFill>
              </a:rPr>
              <a:t>Thank you</a:t>
            </a:r>
            <a:endParaRPr/>
          </a:p>
        </p:txBody>
      </p:sp>
      <p:sp>
        <p:nvSpPr>
          <p:cNvPr id="1415696953" name="Text Placeholder 4"/>
          <p:cNvSpPr txBox="1"/>
          <p:nvPr/>
        </p:nvSpPr>
        <p:spPr bwMode="auto">
          <a:xfrm>
            <a:off x="610930" y="3470165"/>
            <a:ext cx="3795964" cy="2631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>
              <a:lnSpc>
                <a:spcPct val="90000"/>
              </a:lnSpc>
              <a:spcBef>
                <a:spcPts val="750"/>
              </a:spcBef>
              <a:buFont typeface="Arial"/>
              <a:buNone/>
              <a:defRPr sz="1400" b="0">
                <a:solidFill>
                  <a:srgbClr val="E3B400"/>
                </a:solidFill>
                <a:latin typeface="Arial"/>
                <a:ea typeface="Verdana"/>
                <a:cs typeface="Arial"/>
              </a:defRPr>
            </a:lvl1pPr>
            <a:lvl2pPr marL="5143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>
                <a:solidFill>
                  <a:srgbClr val="18355E"/>
                </a:solidFill>
                <a:latin typeface="Arial"/>
                <a:ea typeface="Verdana"/>
                <a:cs typeface="Arial"/>
              </a:defRPr>
            </a:lvl2pPr>
            <a:lvl3pPr marL="8572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>
                <a:solidFill>
                  <a:srgbClr val="18355E"/>
                </a:solidFill>
                <a:latin typeface="Arial"/>
                <a:ea typeface="Verdana"/>
                <a:cs typeface="Arial"/>
              </a:defRPr>
            </a:lvl3pPr>
            <a:lvl4pPr marL="12001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>
                <a:solidFill>
                  <a:srgbClr val="18355E"/>
                </a:solidFill>
                <a:latin typeface="Arial"/>
                <a:ea typeface="Verdana"/>
                <a:cs typeface="Arial"/>
              </a:defRPr>
            </a:lvl4pPr>
            <a:lvl5pPr marL="15430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200">
                <a:solidFill>
                  <a:srgbClr val="18355E"/>
                </a:solidFill>
                <a:latin typeface="Arial"/>
                <a:ea typeface="Verdana"/>
                <a:cs typeface="Arial"/>
              </a:defRPr>
            </a:lvl5pPr>
            <a:lvl6pPr marL="18859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Presenter email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6490970" name="Content Placeholder 5"/>
          <p:cNvSpPr>
            <a:spLocks noGrp="1"/>
          </p:cNvSpPr>
          <p:nvPr>
            <p:ph idx="1"/>
          </p:nvPr>
        </p:nvSpPr>
        <p:spPr bwMode="auto"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800"/>
              <a:t>Enhance Trust </a:t>
            </a:r>
            <a:endParaRPr/>
          </a:p>
          <a:p>
            <a:pPr>
              <a:defRPr/>
            </a:pPr>
            <a:endParaRPr lang="en-US" sz="1800"/>
          </a:p>
          <a:p>
            <a:pPr>
              <a:defRPr/>
            </a:pPr>
            <a:r>
              <a:rPr lang="en-US" sz="1800"/>
              <a:t>Security contact</a:t>
            </a:r>
            <a:endParaRPr/>
          </a:p>
          <a:p>
            <a:pPr>
              <a:defRPr/>
            </a:pPr>
            <a:endParaRPr lang="en-US" sz="1800"/>
          </a:p>
          <a:p>
            <a:pPr>
              <a:defRPr/>
            </a:pPr>
            <a:r>
              <a:rPr lang="en-US" sz="1800"/>
              <a:t>Annual check</a:t>
            </a:r>
            <a:endParaRPr/>
          </a:p>
          <a:p>
            <a:pPr>
              <a:defRPr/>
            </a:pPr>
            <a:endParaRPr lang="en-US" sz="1800"/>
          </a:p>
          <a:p>
            <a:pPr>
              <a:defRPr/>
            </a:pPr>
            <a:r>
              <a:rPr lang="en-US" sz="1800"/>
              <a:t>Future plans</a:t>
            </a:r>
            <a:endParaRPr/>
          </a:p>
        </p:txBody>
      </p:sp>
      <p:sp>
        <p:nvSpPr>
          <p:cNvPr id="1463392556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9E7CA0F2-EE66-4F60-8C00-E0BE38E7AEC5}" type="slidenum">
              <a:rPr lang="en-GB"/>
              <a:t>2</a:t>
            </a:fld>
            <a:endParaRPr lang="en-GB"/>
          </a:p>
        </p:txBody>
      </p:sp>
      <p:sp>
        <p:nvSpPr>
          <p:cNvPr id="500969217" name="Title 4"/>
          <p:cNvSpPr>
            <a:spLocks noGrp="1"/>
          </p:cNvSpPr>
          <p:nvPr>
            <p:ph type="title"/>
          </p:nvPr>
        </p:nvSpPr>
        <p:spPr bwMode="auto">
          <a:xfrm>
            <a:off x="350201" y="131562"/>
            <a:ext cx="8439238" cy="6958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/>
              <a:t>Agenda</a:t>
            </a:r>
            <a:endParaRPr/>
          </a:p>
        </p:txBody>
      </p:sp>
      <p:pic>
        <p:nvPicPr>
          <p:cNvPr id="2049343405" name="Picture 3" descr="A qr code with a black background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929152" y="822021"/>
            <a:ext cx="2417894" cy="26219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10876127" name="Content Placeholder 5"/>
          <p:cNvSpPr>
            <a:spLocks noGrp="1"/>
          </p:cNvSpPr>
          <p:nvPr>
            <p:ph idx="1"/>
          </p:nvPr>
        </p:nvSpPr>
        <p:spPr bwMode="auto"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/>
              <a:t>During 2023 there was an </a:t>
            </a:r>
            <a:r>
              <a:rPr lang="en-GB"/>
              <a:t>eduGAIN</a:t>
            </a:r>
            <a:r>
              <a:rPr lang="en-GB"/>
              <a:t> working group looking in to the future of </a:t>
            </a:r>
            <a:r>
              <a:rPr lang="en-GB"/>
              <a:t>eduGAIN</a:t>
            </a:r>
            <a:r>
              <a:rPr lang="en-GB"/>
              <a:t> and where we want to go</a:t>
            </a:r>
            <a:endParaRPr lang="en-GB" sz="1800"/>
          </a:p>
          <a:p>
            <a:pPr>
              <a:defRPr/>
            </a:pPr>
            <a:endParaRPr lang="en-GB" sz="1800"/>
          </a:p>
          <a:p>
            <a:pPr>
              <a:defRPr/>
            </a:pPr>
            <a:r>
              <a:rPr lang="en-GB"/>
              <a:t>One of the results in the report was we need to enhance Trust in </a:t>
            </a:r>
            <a:r>
              <a:rPr lang="en-GB"/>
              <a:t>eduGAIN</a:t>
            </a:r>
            <a:r>
              <a:rPr lang="en-GB"/>
              <a:t>, but how?</a:t>
            </a:r>
            <a:endParaRPr lang="en-GB" sz="1800"/>
          </a:p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The </a:t>
            </a:r>
            <a:r>
              <a:rPr lang="en-GB"/>
              <a:t>eduGAIN</a:t>
            </a:r>
            <a:r>
              <a:rPr lang="en-GB"/>
              <a:t> SC chair, vice chair, the </a:t>
            </a:r>
            <a:r>
              <a:rPr lang="en-GB"/>
              <a:t>eduGAIN</a:t>
            </a:r>
            <a:r>
              <a:rPr lang="en-GB"/>
              <a:t> secretariat and the T&amp;I WP leaders of the GN5-2 project prepare policy discussions for the Steering Committee</a:t>
            </a:r>
            <a:endParaRPr lang="en-GB" sz="1800"/>
          </a:p>
          <a:p>
            <a:pPr>
              <a:defRPr/>
            </a:pPr>
            <a:endParaRPr lang="en-GB" sz="1800"/>
          </a:p>
          <a:p>
            <a:pPr>
              <a:defRPr/>
            </a:pPr>
            <a:r>
              <a:rPr lang="en-GB"/>
              <a:t>During 2024-25 the SC has discussed how to enhance trust</a:t>
            </a:r>
            <a:endParaRPr lang="en-GB" sz="1800"/>
          </a:p>
          <a:p>
            <a:pPr>
              <a:defRPr/>
            </a:pPr>
            <a:endParaRPr lang="en-US" sz="1800"/>
          </a:p>
        </p:txBody>
      </p:sp>
      <p:sp>
        <p:nvSpPr>
          <p:cNvPr id="170646177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9E7CA0F2-EE66-4F60-8C00-E0BE38E7AEC5}" type="slidenum">
              <a:rPr lang="en-GB"/>
              <a:t>3</a:t>
            </a:fld>
            <a:endParaRPr lang="en-GB"/>
          </a:p>
        </p:txBody>
      </p:sp>
      <p:sp>
        <p:nvSpPr>
          <p:cNvPr id="1166050342" name="Title 4"/>
          <p:cNvSpPr>
            <a:spLocks noGrp="1"/>
          </p:cNvSpPr>
          <p:nvPr>
            <p:ph type="title"/>
          </p:nvPr>
        </p:nvSpPr>
        <p:spPr bwMode="auto">
          <a:xfrm>
            <a:off x="350201" y="131562"/>
            <a:ext cx="8439238" cy="6958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/>
              <a:t>eduGAIN</a:t>
            </a:r>
            <a:r>
              <a:rPr lang="en-US"/>
              <a:t> Futures whitepaper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1701992" name="Content Placeholder 5"/>
          <p:cNvSpPr>
            <a:spLocks noGrp="1"/>
          </p:cNvSpPr>
          <p:nvPr>
            <p:ph idx="1"/>
          </p:nvPr>
        </p:nvSpPr>
        <p:spPr bwMode="auto">
          <a:xfrm>
            <a:off x="350201" y="964417"/>
            <a:ext cx="6598990" cy="335706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GB"/>
          </a:p>
          <a:p>
            <a:pPr marL="0" indent="0">
              <a:buNone/>
              <a:defRPr/>
            </a:pPr>
            <a:endParaRPr lang="en-GB"/>
          </a:p>
          <a:p>
            <a:pPr marL="0" indent="0">
              <a:buNone/>
              <a:defRPr/>
            </a:pPr>
            <a:endParaRPr lang="en-GB"/>
          </a:p>
          <a:p>
            <a:pPr marL="0" indent="0">
              <a:buNone/>
              <a:defRPr/>
            </a:pPr>
            <a:r>
              <a:rPr lang="en-GB"/>
              <a:t>eduGAIN</a:t>
            </a:r>
            <a:r>
              <a:rPr lang="en-GB"/>
              <a:t> connects research and education identity federations through the delivery of a metadata exchange point and foundational trust framework. </a:t>
            </a:r>
            <a:endParaRPr/>
          </a:p>
          <a:p>
            <a:pPr marL="0" indent="0">
              <a:buNone/>
              <a:defRPr/>
            </a:pPr>
            <a:br>
              <a:rPr lang="en-GB"/>
            </a:br>
            <a:r>
              <a:rPr lang="en-GB"/>
              <a:t>This creates the ability for organisations to connect to international services without the need to join multiple identity federations and facilitates resource access for the Research and Education community in a secure, and privacy-preserving manner.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373090976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9E7CA0F2-EE66-4F60-8C00-E0BE38E7AEC5}" type="slidenum">
              <a:rPr lang="en-GB"/>
              <a:t>4</a:t>
            </a:fld>
            <a:endParaRPr lang="en-GB"/>
          </a:p>
        </p:txBody>
      </p:sp>
      <p:sp>
        <p:nvSpPr>
          <p:cNvPr id="334021532" name="Title 4"/>
          <p:cNvSpPr>
            <a:spLocks noGrp="1"/>
          </p:cNvSpPr>
          <p:nvPr>
            <p:ph type="title"/>
          </p:nvPr>
        </p:nvSpPr>
        <p:spPr bwMode="auto">
          <a:xfrm>
            <a:off x="350201" y="131562"/>
            <a:ext cx="8439238" cy="6958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/>
              <a:t>Strategy – Mission Statement</a:t>
            </a:r>
            <a:endParaRPr/>
          </a:p>
        </p:txBody>
      </p:sp>
      <p:pic>
        <p:nvPicPr>
          <p:cNvPr id="1494170537" name="Graphic 1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 bwMode="auto">
          <a:xfrm>
            <a:off x="7210097" y="827389"/>
            <a:ext cx="1579342" cy="15793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3207303" name="Content Placeholder 5"/>
          <p:cNvSpPr>
            <a:spLocks noGrp="1"/>
          </p:cNvSpPr>
          <p:nvPr>
            <p:ph idx="1"/>
          </p:nvPr>
        </p:nvSpPr>
        <p:spPr bwMode="auto">
          <a:xfrm>
            <a:off x="2190448" y="964417"/>
            <a:ext cx="6598990" cy="335706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GB"/>
              <a:t>To be the globally trusted infrastructure for Research and Education identity federations. </a:t>
            </a:r>
            <a:endParaRPr/>
          </a:p>
          <a:p>
            <a:pPr marL="0" indent="0">
              <a:buNone/>
              <a:defRPr/>
            </a:pPr>
            <a:br>
              <a:rPr lang="en-GB"/>
            </a:br>
            <a:r>
              <a:rPr lang="en-GB"/>
              <a:t>To reach this goal, </a:t>
            </a:r>
            <a:r>
              <a:rPr lang="en-GB"/>
              <a:t>eduGAIN</a:t>
            </a:r>
            <a:r>
              <a:rPr lang="en-GB"/>
              <a:t> will provide authentic, accurate and interoperable metadata and extend its trust framework to enable secure, trustworthy and fit for purpose international federated transactions.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1212201347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9E7CA0F2-EE66-4F60-8C00-E0BE38E7AEC5}" type="slidenum">
              <a:rPr lang="en-GB"/>
              <a:t>5</a:t>
            </a:fld>
            <a:endParaRPr lang="en-GB"/>
          </a:p>
        </p:txBody>
      </p:sp>
      <p:sp>
        <p:nvSpPr>
          <p:cNvPr id="1260394429" name="Title 4"/>
          <p:cNvSpPr>
            <a:spLocks noGrp="1"/>
          </p:cNvSpPr>
          <p:nvPr>
            <p:ph type="title"/>
          </p:nvPr>
        </p:nvSpPr>
        <p:spPr bwMode="auto">
          <a:xfrm>
            <a:off x="350201" y="131562"/>
            <a:ext cx="8439238" cy="6958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/>
              <a:t>Strategy – Vision Statement</a:t>
            </a:r>
            <a:endParaRPr/>
          </a:p>
        </p:txBody>
      </p:sp>
      <p:pic>
        <p:nvPicPr>
          <p:cNvPr id="1231156608" name="Graphic 1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 bwMode="auto">
          <a:xfrm>
            <a:off x="350201" y="2753710"/>
            <a:ext cx="1422461" cy="14224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7212465" name="Content Placeholder 5"/>
          <p:cNvSpPr>
            <a:spLocks noGrp="1"/>
          </p:cNvSpPr>
          <p:nvPr>
            <p:ph idx="1"/>
          </p:nvPr>
        </p:nvSpPr>
        <p:spPr bwMode="auto"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800"/>
              <a:t>Open standards</a:t>
            </a:r>
            <a:endParaRPr/>
          </a:p>
          <a:p>
            <a:pPr>
              <a:defRPr/>
            </a:pPr>
            <a:r>
              <a:rPr lang="en-US" sz="1800"/>
              <a:t>Transparency</a:t>
            </a:r>
            <a:endParaRPr/>
          </a:p>
          <a:p>
            <a:pPr>
              <a:defRPr/>
            </a:pPr>
            <a:r>
              <a:rPr lang="en-US" sz="1800"/>
              <a:t>Digital equity</a:t>
            </a:r>
            <a:endParaRPr/>
          </a:p>
          <a:p>
            <a:pPr>
              <a:defRPr/>
            </a:pPr>
            <a:r>
              <a:rPr lang="en-US" sz="1800"/>
              <a:t>Neutrality</a:t>
            </a:r>
            <a:endParaRPr/>
          </a:p>
          <a:p>
            <a:pPr>
              <a:defRPr/>
            </a:pPr>
            <a:r>
              <a:rPr lang="en-US" sz="1800"/>
              <a:t>Trust</a:t>
            </a:r>
            <a:endParaRPr/>
          </a:p>
        </p:txBody>
      </p:sp>
      <p:sp>
        <p:nvSpPr>
          <p:cNvPr id="1006637315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9E7CA0F2-EE66-4F60-8C00-E0BE38E7AEC5}" type="slidenum">
              <a:rPr lang="en-GB"/>
              <a:t>6</a:t>
            </a:fld>
            <a:endParaRPr lang="en-GB"/>
          </a:p>
        </p:txBody>
      </p:sp>
      <p:sp>
        <p:nvSpPr>
          <p:cNvPr id="1917039054" name="Title 4"/>
          <p:cNvSpPr>
            <a:spLocks noGrp="1"/>
          </p:cNvSpPr>
          <p:nvPr>
            <p:ph type="title"/>
          </p:nvPr>
        </p:nvSpPr>
        <p:spPr bwMode="auto">
          <a:xfrm>
            <a:off x="350201" y="131562"/>
            <a:ext cx="8439238" cy="6958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/>
              <a:t>Strategy – Core values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41901614" name="Content Placeholder 5"/>
          <p:cNvSpPr>
            <a:spLocks noGrp="1"/>
          </p:cNvSpPr>
          <p:nvPr>
            <p:ph idx="1"/>
          </p:nvPr>
        </p:nvSpPr>
        <p:spPr bwMode="auto"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eduGAIN</a:t>
            </a:r>
            <a:r>
              <a:rPr lang="en-GB"/>
              <a:t> is seen as a trustworthy framework, meeting the basic standards of security, authenticity, accuracy and interoperability expected within single sign-on transactions as defined in the REFEDS Baseline Expectations. 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eduGAIN</a:t>
            </a:r>
            <a:r>
              <a:rPr lang="en-GB"/>
              <a:t> holds its member federations to the same standards as itself and each other. 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eduGAIN</a:t>
            </a:r>
            <a:r>
              <a:rPr lang="en-GB"/>
              <a:t> is representative of the trust and identity needs of the global Research and Education community. 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eduGAIN</a:t>
            </a:r>
            <a:r>
              <a:rPr lang="en-GB"/>
              <a:t> provides its members with tools and services that help them meet the success factors defined above.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eduGAIN</a:t>
            </a:r>
            <a:r>
              <a:rPr lang="en-GB"/>
              <a:t> members are fully engaged in service governance and development in a clear and transparent process.</a:t>
            </a:r>
            <a:endParaRPr/>
          </a:p>
        </p:txBody>
      </p:sp>
      <p:sp>
        <p:nvSpPr>
          <p:cNvPr id="767379485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9E7CA0F2-EE66-4F60-8C00-E0BE38E7AEC5}" type="slidenum">
              <a:rPr lang="en-GB"/>
              <a:t>7</a:t>
            </a:fld>
            <a:endParaRPr lang="en-GB"/>
          </a:p>
        </p:txBody>
      </p:sp>
      <p:sp>
        <p:nvSpPr>
          <p:cNvPr id="166286602" name="Title 4"/>
          <p:cNvSpPr>
            <a:spLocks noGrp="1"/>
          </p:cNvSpPr>
          <p:nvPr>
            <p:ph type="title"/>
          </p:nvPr>
        </p:nvSpPr>
        <p:spPr bwMode="auto">
          <a:xfrm>
            <a:off x="350201" y="131562"/>
            <a:ext cx="8439238" cy="6958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/>
              <a:t>Strategy – Success factors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01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01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016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016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016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3301844" name="Content Placeholder 5"/>
          <p:cNvSpPr>
            <a:spLocks noGrp="1"/>
          </p:cNvSpPr>
          <p:nvPr>
            <p:ph idx="1"/>
          </p:nvPr>
        </p:nvSpPr>
        <p:spPr bwMode="auto"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Improve the consistency and reliability of information held about identity federations to meet authenticity, accuracy, and security requirements. 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Improve the interoperability between and across identity federations.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Improve the baseline standards for security, data protection and assurance across all entities published to </a:t>
            </a:r>
            <a:r>
              <a:rPr lang="en-GB"/>
              <a:t>eduGAIN</a:t>
            </a:r>
            <a:r>
              <a:rPr lang="en-GB"/>
              <a:t>.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Decrease the number of non-compliant entities in </a:t>
            </a:r>
            <a:r>
              <a:rPr lang="en-GB"/>
              <a:t>eduGAIN</a:t>
            </a:r>
            <a:r>
              <a:rPr lang="en-GB"/>
              <a:t> and take action against compliance issues. 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Provide greater transparency and clarity to consumers of federation metadata as to the expected level of assurance and compliance of entities. 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Ensure that core </a:t>
            </a:r>
            <a:r>
              <a:rPr lang="en-GB"/>
              <a:t>eduGAIN</a:t>
            </a:r>
            <a:r>
              <a:rPr lang="en-GB"/>
              <a:t> operations are maintained, resourced and appropriately funded and able to operate in a resilient manner.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GB"/>
              <a:t>Ensure that </a:t>
            </a:r>
            <a:r>
              <a:rPr lang="en-GB"/>
              <a:t>eduGAIN</a:t>
            </a:r>
            <a:r>
              <a:rPr lang="en-GB"/>
              <a:t> policies and processes are fit for purpose and enforced.</a:t>
            </a:r>
            <a:endParaRPr/>
          </a:p>
        </p:txBody>
      </p:sp>
      <p:sp>
        <p:nvSpPr>
          <p:cNvPr id="1409699694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9E7CA0F2-EE66-4F60-8C00-E0BE38E7AEC5}" type="slidenum">
              <a:rPr lang="en-GB"/>
              <a:t>8</a:t>
            </a:fld>
            <a:endParaRPr lang="en-GB"/>
          </a:p>
        </p:txBody>
      </p:sp>
      <p:sp>
        <p:nvSpPr>
          <p:cNvPr id="687671579" name="Title 4"/>
          <p:cNvSpPr>
            <a:spLocks noGrp="1"/>
          </p:cNvSpPr>
          <p:nvPr>
            <p:ph type="title"/>
          </p:nvPr>
        </p:nvSpPr>
        <p:spPr bwMode="auto">
          <a:xfrm>
            <a:off x="350201" y="131562"/>
            <a:ext cx="8439238" cy="6958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/>
              <a:t>Strategy – Goals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4429393" name="Text Placeholder 1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79027289" name="Text Placeholder 7"/>
          <p:cNvSpPr>
            <a:spLocks noGrp="1"/>
          </p:cNvSpPr>
          <p:nvPr>
            <p:ph type="body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27975595" name="Text Placeholder 6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Security contacts</a:t>
            </a:r>
            <a:endParaRPr/>
          </a:p>
        </p:txBody>
      </p:sp>
      <p:sp>
        <p:nvSpPr>
          <p:cNvPr id="1264809832" name="Text Placeholder 3"/>
          <p:cNvSpPr>
            <a:spLocks noGrp="1"/>
          </p:cNvSpPr>
          <p:nvPr>
            <p:ph type="body" sz="quarter" idx="12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44053708" name="Text Placeholder 8"/>
          <p:cNvSpPr>
            <a:spLocks noGrp="1"/>
          </p:cNvSpPr>
          <p:nvPr>
            <p:ph type="body" sz="quarter" idx="18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108416872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86600" y="4633913"/>
            <a:ext cx="2057400" cy="274637"/>
          </a:xfrm>
        </p:spPr>
        <p:txBody>
          <a:bodyPr/>
          <a:lstStyle/>
          <a:p>
            <a:pPr>
              <a:defRPr/>
            </a:pPr>
            <a:fld id="{9E7CA0F2-EE66-4F60-8C00-E0BE38E7AEC5}" type="slidenum">
              <a:rPr lang="en-GB"/>
              <a:t>9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customXml/_rels/item1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1.xml"/></Relationships>
</file>

<file path=customXml/_rels/item2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2.xml"/></Relationships>
</file>

<file path=customXml/_rels/item3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3.xml"/></Relationships>
</file>

<file path=customXml/_rels/item4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This value indicates the number of saves or revisions. The application is responsible for updating this value after each revision.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Props1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www.w3.org/2001/XMLSchema-instance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e7019c98-23ef-46f8-8434-cfd3a3bc7393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  <ds:schemaRef ds:uri="http://www.w3.org/2001/XMLSchema-instan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0</TotalTime>
  <Words>0</Words>
  <Application>ONLYOFFICE/9.0.4.50</Application>
  <PresentationFormat>On-screen Show (4:3)</PresentationFormat>
  <Paragraphs>0</Paragraphs>
  <Slides>19</Slides>
  <Notes>19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DANTE</Company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/>
  <cp:revision>173</cp:revision>
  <dcterms:created xsi:type="dcterms:W3CDTF">2015-04-29T14:13:57Z</dcterms:created>
  <dcterms:modified xsi:type="dcterms:W3CDTF">2025-09-17T08:43:35Z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