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_rels/presentation.xml.rels" ContentType="application/vnd.openxmlformats-package.relationships+xml"/>
  <Override PartName="/ppt/media/image8.png" ContentType="image/png"/>
  <Override PartName="/ppt/media/image7.png" ContentType="image/png"/>
  <Override PartName="/ppt/media/hdphoto5.wdp" ContentType="image/vnd.ms-photo"/>
  <Override PartName="/ppt/media/image10.png" ContentType="image/png"/>
  <Override PartName="/ppt/media/image9.png" ContentType="image/png"/>
  <Override PartName="/ppt/media/image1.tif" ContentType="image/tiff"/>
  <Override PartName="/ppt/media/image11.png" ContentType="image/png"/>
  <Override PartName="/ppt/media/image2.png" ContentType="image/png"/>
  <Override PartName="/ppt/media/image5.png" ContentType="image/png"/>
  <Override PartName="/ppt/media/hdphoto3.wdp" ContentType="image/vnd.ms-photo"/>
  <Override PartName="/ppt/media/hdphoto1.wdp" ContentType="image/vnd.ms-photo"/>
  <Override PartName="/ppt/media/image3.png" ContentType="image/png"/>
  <Override PartName="/ppt/media/image6.png" ContentType="image/png"/>
  <Override PartName="/ppt/media/hdphoto4.wdp" ContentType="image/vnd.ms-photo"/>
  <Override PartName="/ppt/media/hdphoto2.wdp" ContentType="image/vnd.ms-photo"/>
  <Override PartName="/ppt/media/image4.png" ContentType="image/png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<Relationship Id="rId3" Type="http://schemas.openxmlformats.org/officeDocument/2006/relationships/image" Target="../media/image9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<Relationship Id="rId3" Type="http://schemas.openxmlformats.org/officeDocument/2006/relationships/hyperlink" Target="http://www.grnet.gr/" TargetMode="External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6" Type="http://schemas.openxmlformats.org/officeDocument/2006/relationships/image" Target="../media/image3.png"/><Relationship Id="rId7" Type="http://schemas.microsoft.com/office/2007/relationships/hdphoto" Target="../media/hdphoto2.wdp"/><Relationship Id="rId8" Type="http://schemas.openxmlformats.org/officeDocument/2006/relationships/image" Target="../media/image4.png"/><Relationship Id="rId9" Type="http://schemas.microsoft.com/office/2007/relationships/hdphoto" Target="../media/hdphoto3.wdp"/><Relationship Id="rId10" Type="http://schemas.openxmlformats.org/officeDocument/2006/relationships/image" Target="../media/image5.png"/><Relationship Id="rId11" Type="http://schemas.microsoft.com/office/2007/relationships/hdphoto" Target="../media/hdphoto4.wdp"/><Relationship Id="rId12" Type="http://schemas.openxmlformats.org/officeDocument/2006/relationships/image" Target="../media/image6.png"/><Relationship Id="rId13" Type="http://schemas.microsoft.com/office/2007/relationships/hdphoto" Target="../media/hdphoto5.wdp"/><Relationship Id="rId14" Type="http://schemas.openxmlformats.org/officeDocument/2006/relationships/image" Target="../media/image7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<Relationship Id="rId3" Type="http://schemas.openxmlformats.org/officeDocument/2006/relationships/hyperlink" Target="http://www.grnet.gr/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8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wo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544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Click to edit Master title style</a:t>
            </a:r>
            <a:endParaRPr b="0" lang="el-GR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6568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Edit Master text styles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Second level</a:t>
            </a:r>
            <a:endParaRPr b="0" lang="el-GR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0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Third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Fourth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Fifth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4572000" y="1825560"/>
            <a:ext cx="394200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Edit Master text </a:t>
            </a:r>
            <a:r>
              <a:rPr b="0" lang="en-US" sz="2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styles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Second level</a:t>
            </a:r>
            <a:endParaRPr b="0" lang="el-GR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0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Third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Fourth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Fifth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6458040" y="6313320"/>
            <a:ext cx="20196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3029040" y="6313320"/>
            <a:ext cx="308484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6"/>
          <p:cNvSpPr>
            <a:spLocks noGrp="1"/>
          </p:cNvSpPr>
          <p:nvPr>
            <p:ph type="body"/>
          </p:nvPr>
        </p:nvSpPr>
        <p:spPr>
          <a:xfrm>
            <a:off x="461160" y="6313320"/>
            <a:ext cx="239472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0" algn="just" defTabSz="914400">
              <a:lnSpc>
                <a:spcPct val="90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en-US" sz="1200" strike="noStrike" u="none">
                <a:solidFill>
                  <a:schemeClr val="dk1">
                    <a:lumMod val="50000"/>
                    <a:lumOff val="50000"/>
                  </a:schemeClr>
                </a:solidFill>
                <a:effectLst/>
                <a:uFillTx/>
                <a:latin typeface="Arial"/>
              </a:rPr>
              <a:t>17 April 2019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1_Title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544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Click to edit Master title style</a:t>
            </a:r>
            <a:endParaRPr b="0" lang="el-GR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sldNum" idx="1"/>
          </p:nvPr>
        </p:nvSpPr>
        <p:spPr>
          <a:xfrm>
            <a:off x="6458040" y="6356520"/>
            <a:ext cx="20559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algn="l" pos="0"/>
              </a:tabLst>
            </a:pPr>
            <a:fld id="{35BC06FB-0C5F-439C-8E3C-AF082A5289F4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Arial"/>
              </a:rPr>
              <a:t>&lt;number&gt;</a:t>
            </a:fld>
            <a:endParaRPr b="0" lang="el-G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544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Edit Master text styles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Second level</a:t>
            </a:r>
            <a:endParaRPr b="0" lang="el-GR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0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Third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Fourth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Fifth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1_With Project/funding Bann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544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Click to edit Master title style</a:t>
            </a:r>
            <a:endParaRPr b="0" lang="el-GR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544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Edit Master text styles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Second level</a:t>
            </a:r>
            <a:endParaRPr b="0" lang="el-GR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0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Third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Fourth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Fifth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65960" y="6313320"/>
            <a:ext cx="381132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1888560" y="6313320"/>
            <a:ext cx="25110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61160" y="6313320"/>
            <a:ext cx="11610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Κείμενο Παρουσίασης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607320"/>
            <a:ext cx="8228160" cy="1141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Master title style</a:t>
            </a:r>
            <a:endParaRPr b="0" lang="el-GR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84752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Master text styles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level</a:t>
            </a:r>
            <a:endParaRPr b="0" lang="el-GR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dt" idx="2"/>
          </p:nvPr>
        </p:nvSpPr>
        <p:spPr>
          <a:xfrm>
            <a:off x="457200" y="648180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chemeClr val="dk1">
                    <a:tint val="75000"/>
                    <a:lumMod val="50000"/>
                    <a:lumOff val="50000"/>
                  </a:schemeClr>
                </a:solidFill>
                <a:effectLst/>
                <a:uFillTx/>
                <a:latin typeface="Arial Narrow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trike="noStrike" u="none">
                <a:solidFill>
                  <a:schemeClr val="dk1">
                    <a:tint val="75000"/>
                    <a:lumMod val="50000"/>
                    <a:lumOff val="50000"/>
                  </a:schemeClr>
                </a:solidFill>
                <a:effectLst/>
                <a:uFillTx/>
                <a:latin typeface="Arial Narrow"/>
              </a:rPr>
              <a:t>&lt;date/time&gt;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ftr" idx="3"/>
          </p:nvPr>
        </p:nvSpPr>
        <p:spPr>
          <a:xfrm>
            <a:off x="3406680" y="649296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el-GR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l-GR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sldNum" idx="4"/>
          </p:nvPr>
        </p:nvSpPr>
        <p:spPr>
          <a:xfrm>
            <a:off x="8628480" y="6492960"/>
            <a:ext cx="51408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algn="l" pos="0"/>
              </a:tabLst>
            </a:pPr>
            <a:fld id="{C077875F-D746-4165-85E8-E41C9CB82016}" type="slidenum">
              <a:rPr b="0" lang="en-US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Arial"/>
              </a:rPr>
              <a:t>&lt;number&gt;</a:t>
            </a:fld>
            <a:endParaRPr b="0" lang="el-GR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544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Click to edit Master title style</a:t>
            </a:r>
            <a:endParaRPr b="0" lang="el-GR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544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Edit Master text styles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Second level</a:t>
            </a:r>
            <a:endParaRPr b="0" lang="el-GR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0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Third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Fourth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Fifth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6458040" y="6313320"/>
            <a:ext cx="20196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3029040" y="6313320"/>
            <a:ext cx="308484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461160" y="6313320"/>
            <a:ext cx="239472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0" algn="just" defTabSz="914400">
              <a:lnSpc>
                <a:spcPct val="90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en-US" sz="1200" strike="noStrike" u="none">
                <a:solidFill>
                  <a:schemeClr val="dk1">
                    <a:lumMod val="50000"/>
                    <a:lumOff val="50000"/>
                  </a:schemeClr>
                </a:solidFill>
                <a:effectLst/>
                <a:uFillTx/>
                <a:latin typeface="Arial"/>
              </a:rPr>
              <a:t>17 April 2019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With Project/funding Bann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544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Click to edit Master title style</a:t>
            </a:r>
            <a:endParaRPr b="0" lang="el-GR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544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Edit Master text styles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Second level</a:t>
            </a:r>
            <a:endParaRPr b="0" lang="el-GR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0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Third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Fourth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Fifth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65960" y="6313320"/>
            <a:ext cx="381132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1888560" y="6313320"/>
            <a:ext cx="25110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6" name="PlaceHolder 5"/>
          <p:cNvSpPr>
            <a:spLocks noGrp="1"/>
          </p:cNvSpPr>
          <p:nvPr>
            <p:ph type="body"/>
          </p:nvPr>
        </p:nvSpPr>
        <p:spPr>
          <a:xfrm>
            <a:off x="461160" y="6313320"/>
            <a:ext cx="11610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UBJECT DIVID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8" name="TextBox 11"/>
          <p:cNvSpPr/>
          <p:nvPr/>
        </p:nvSpPr>
        <p:spPr>
          <a:xfrm>
            <a:off x="-88920" y="5618160"/>
            <a:ext cx="9297000" cy="1291320"/>
          </a:xfrm>
          <a:prstGeom prst="rect">
            <a:avLst/>
          </a:prstGeom>
          <a:solidFill>
            <a:srgbClr val="fbbd7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endParaRPr b="0" lang="el-GR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457200">
              <a:lnSpc>
                <a:spcPct val="100000"/>
              </a:lnSpc>
            </a:pPr>
            <a:endParaRPr b="0" lang="el-GR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9" name="Rectangle 8"/>
          <p:cNvSpPr/>
          <p:nvPr/>
        </p:nvSpPr>
        <p:spPr>
          <a:xfrm>
            <a:off x="-91440" y="-93960"/>
            <a:ext cx="9297000" cy="5711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Arial"/>
            </a:endParaRPr>
          </a:p>
        </p:txBody>
      </p:sp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14160" y="5655600"/>
            <a:ext cx="7885440" cy="1216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2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Click to edit Master title style</a:t>
            </a:r>
            <a:endParaRPr b="0" lang="el-GR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1" name="Picture 6" descr=""/>
          <p:cNvPicPr/>
          <p:nvPr/>
        </p:nvPicPr>
        <p:blipFill>
          <a:blip r:embed="rId3"/>
          <a:stretch/>
        </p:blipFill>
        <p:spPr>
          <a:xfrm>
            <a:off x="7201080" y="332280"/>
            <a:ext cx="1552320" cy="670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16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544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Click to edit Master title style</a:t>
            </a:r>
            <a:endParaRPr b="0" lang="el-GR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458040" y="6313320"/>
            <a:ext cx="20196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3029040" y="6313320"/>
            <a:ext cx="308484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" name="PlaceHolder 4"/>
          <p:cNvSpPr>
            <a:spLocks noGrp="1"/>
          </p:cNvSpPr>
          <p:nvPr>
            <p:ph type="body"/>
          </p:nvPr>
        </p:nvSpPr>
        <p:spPr>
          <a:xfrm>
            <a:off x="461160" y="6313320"/>
            <a:ext cx="239472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0" algn="just" defTabSz="914400">
              <a:lnSpc>
                <a:spcPct val="90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en-US" sz="1200" strike="noStrike" u="none">
                <a:solidFill>
                  <a:schemeClr val="dk1">
                    <a:lumMod val="50000"/>
                    <a:lumOff val="50000"/>
                  </a:schemeClr>
                </a:solidFill>
                <a:effectLst/>
                <a:uFillTx/>
                <a:latin typeface="Arial"/>
              </a:rPr>
              <a:t>17 April 2019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FINAL COV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" name="Rectangle 8"/>
          <p:cNvSpPr/>
          <p:nvPr/>
        </p:nvSpPr>
        <p:spPr>
          <a:xfrm>
            <a:off x="-26640" y="4375440"/>
            <a:ext cx="9177840" cy="2609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Arial"/>
            </a:endParaRPr>
          </a:p>
        </p:txBody>
      </p:sp>
      <p:sp>
        <p:nvSpPr>
          <p:cNvPr id="14" name="Rectangle 9"/>
          <p:cNvSpPr/>
          <p:nvPr/>
        </p:nvSpPr>
        <p:spPr>
          <a:xfrm>
            <a:off x="6668280" y="4672440"/>
            <a:ext cx="2270880" cy="52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1" lang="en-US" sz="1400" strike="noStrike" u="sng">
                <a:solidFill>
                  <a:srgbClr val="0563c1"/>
                </a:solidFill>
                <a:effectLst/>
                <a:uFillTx/>
                <a:latin typeface="Arial"/>
                <a:hlinkClick r:id="rId3"/>
              </a:rPr>
              <a:t>www.grnet.gr</a:t>
            </a:r>
            <a:r>
              <a:rPr b="1" lang="en-US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 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1" lang="en-US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info@grnet.gr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Rectangle 10"/>
          <p:cNvSpPr/>
          <p:nvPr/>
        </p:nvSpPr>
        <p:spPr>
          <a:xfrm>
            <a:off x="6871680" y="5535000"/>
            <a:ext cx="197604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el-GR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  </a:t>
            </a:r>
            <a:r>
              <a:rPr b="0" lang="en-US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grnet_gr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" name="Rectangle 11"/>
          <p:cNvSpPr/>
          <p:nvPr/>
        </p:nvSpPr>
        <p:spPr>
          <a:xfrm>
            <a:off x="6957720" y="6085080"/>
            <a:ext cx="197604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en-US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    grnet edyte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" name="Rectangle 12"/>
          <p:cNvSpPr/>
          <p:nvPr/>
        </p:nvSpPr>
        <p:spPr>
          <a:xfrm>
            <a:off x="6914520" y="5826960"/>
            <a:ext cx="197604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en-US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grnet sa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" name="Rectangle 13"/>
          <p:cNvSpPr/>
          <p:nvPr/>
        </p:nvSpPr>
        <p:spPr>
          <a:xfrm>
            <a:off x="6908040" y="5247720"/>
            <a:ext cx="197604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en-US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grnet.gr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9" name="Picture 2" descr="cid:image012.png@01D4E570.4E9F7D40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7243920" y="5299560"/>
            <a:ext cx="217800" cy="217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" name="Picture 3" descr="cid:image013.png@01D4E570.4E9F7D40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7243920" y="5610240"/>
            <a:ext cx="217800" cy="217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" name="Picture 4" descr="cid:image014.png@01D4E570.4E9F7D40"/>
          <p:cNvPicPr/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7243920" y="6162120"/>
            <a:ext cx="217800" cy="217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" name="Picture 5" descr="cid:image015.png@01D4E570.4E9F7D40"/>
          <p:cNvPicPr/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7243920" y="5893200"/>
            <a:ext cx="217800" cy="217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3" name="Rectangle 18"/>
          <p:cNvSpPr/>
          <p:nvPr/>
        </p:nvSpPr>
        <p:spPr>
          <a:xfrm>
            <a:off x="6815520" y="3805920"/>
            <a:ext cx="1976040" cy="73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1" lang="el-GR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ΕΝΗΜΕΡΩΘΕΙΤΕ 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1" lang="el-GR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ΑΚΟΛΟΥΘΗΣΤΕ ΜΑΣ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" name="Picture 19" descr=""/>
          <p:cNvPicPr/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7247880" y="6433560"/>
            <a:ext cx="217800" cy="214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" name="Rectangle 20"/>
          <p:cNvSpPr/>
          <p:nvPr/>
        </p:nvSpPr>
        <p:spPr>
          <a:xfrm>
            <a:off x="6908040" y="6361560"/>
            <a:ext cx="197604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en-US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grnet.gr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" name="Rectangle 21"/>
          <p:cNvSpPr/>
          <p:nvPr/>
        </p:nvSpPr>
        <p:spPr>
          <a:xfrm>
            <a:off x="237240" y="531360"/>
            <a:ext cx="7009560" cy="706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1" lang="el-GR" sz="20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Εθνικό Δίκτυο Υποδομών Τεχνολογίας και Έρευνας</a:t>
            </a:r>
            <a:r>
              <a:rPr b="1" lang="en-US" sz="20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 A.E.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1" lang="el-GR" sz="20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ΕΔΥΤΕ Α.Ε. - </a:t>
            </a:r>
            <a:r>
              <a:rPr b="1" lang="en-US" sz="20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GRNET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" name="Picture 1" descr=""/>
          <p:cNvPicPr/>
          <p:nvPr/>
        </p:nvPicPr>
        <p:blipFill>
          <a:blip r:embed="rId14"/>
          <a:stretch/>
        </p:blipFill>
        <p:spPr>
          <a:xfrm>
            <a:off x="130680" y="2021040"/>
            <a:ext cx="6782400" cy="4762440"/>
          </a:xfrm>
          <a:prstGeom prst="rect">
            <a:avLst/>
          </a:prstGeom>
          <a:noFill/>
          <a:ln w="0"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Q&amp;A and Contact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66920" y="2277000"/>
            <a:ext cx="8228160" cy="1141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l-GR" sz="36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Τέλος παρουσίασης/Ευχαριστούμε</a:t>
            </a:r>
            <a:br>
              <a:rPr sz="3600"/>
            </a:br>
            <a:r>
              <a:rPr b="0" lang="en-US" sz="36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xyz@grnet.gr</a:t>
            </a:r>
            <a:endParaRPr b="0" lang="el-GR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792440" y="4236840"/>
            <a:ext cx="5484960" cy="803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Q&amp;A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" name="Rectangle 4"/>
          <p:cNvSpPr/>
          <p:nvPr/>
        </p:nvSpPr>
        <p:spPr>
          <a:xfrm>
            <a:off x="1935720" y="6250680"/>
            <a:ext cx="2270880" cy="52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1" lang="en-US" sz="1400" strike="noStrike" u="sng">
                <a:solidFill>
                  <a:srgbClr val="0563c1"/>
                </a:solidFill>
                <a:effectLst/>
                <a:uFillTx/>
                <a:latin typeface="Arial"/>
                <a:hlinkClick r:id="rId3"/>
              </a:rPr>
              <a:t>www.grnet.gr</a:t>
            </a:r>
            <a:r>
              <a:rPr b="1" lang="en-US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 info@grnet.gr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Rectangle 5"/>
          <p:cNvSpPr/>
          <p:nvPr/>
        </p:nvSpPr>
        <p:spPr>
          <a:xfrm>
            <a:off x="5101920" y="6459120"/>
            <a:ext cx="107640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el-GR" sz="1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  </a:t>
            </a:r>
            <a:r>
              <a:rPr b="0" lang="en-US" sz="1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grnet_gr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" name="Rectangle 6"/>
          <p:cNvSpPr/>
          <p:nvPr/>
        </p:nvSpPr>
        <p:spPr>
          <a:xfrm>
            <a:off x="6899040" y="6457680"/>
            <a:ext cx="115884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en-US" sz="1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    grnet edet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Rectangle 7"/>
          <p:cNvSpPr/>
          <p:nvPr/>
        </p:nvSpPr>
        <p:spPr>
          <a:xfrm>
            <a:off x="6066720" y="6453360"/>
            <a:ext cx="105624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en-US" sz="1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grnet sa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" name="Rectangle 8"/>
          <p:cNvSpPr/>
          <p:nvPr/>
        </p:nvSpPr>
        <p:spPr>
          <a:xfrm>
            <a:off x="3792600" y="6449040"/>
            <a:ext cx="197604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en-US" sz="1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grnet.gr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6" name="Picture 2" descr="cid:image012.png@01D4E570.4E9F7D40"/>
          <p:cNvPicPr/>
          <p:nvPr/>
        </p:nvPicPr>
        <p:blipFill>
          <a:blip r:embed="rId4"/>
          <a:stretch/>
        </p:blipFill>
        <p:spPr>
          <a:xfrm>
            <a:off x="4264200" y="6501960"/>
            <a:ext cx="217800" cy="217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7" name="Picture 3" descr="cid:image013.png@01D4E570.4E9F7D40"/>
          <p:cNvPicPr/>
          <p:nvPr/>
        </p:nvPicPr>
        <p:blipFill>
          <a:blip r:embed="rId5"/>
          <a:stretch/>
        </p:blipFill>
        <p:spPr>
          <a:xfrm>
            <a:off x="5157000" y="6503400"/>
            <a:ext cx="217800" cy="217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8" name="Picture 4" descr="cid:image014.png@01D4E570.4E9F7D40"/>
          <p:cNvPicPr/>
          <p:nvPr/>
        </p:nvPicPr>
        <p:blipFill>
          <a:blip r:embed="rId6"/>
          <a:stretch/>
        </p:blipFill>
        <p:spPr>
          <a:xfrm>
            <a:off x="6999120" y="6503400"/>
            <a:ext cx="217800" cy="217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9" name="Picture 5" descr="cid:image015.png@01D4E570.4E9F7D40"/>
          <p:cNvPicPr/>
          <p:nvPr/>
        </p:nvPicPr>
        <p:blipFill>
          <a:blip r:embed="rId7"/>
          <a:stretch/>
        </p:blipFill>
        <p:spPr>
          <a:xfrm>
            <a:off x="6069960" y="6501960"/>
            <a:ext cx="217800" cy="217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0" name="Rectangle 13"/>
          <p:cNvSpPr/>
          <p:nvPr/>
        </p:nvSpPr>
        <p:spPr>
          <a:xfrm>
            <a:off x="104760" y="6250680"/>
            <a:ext cx="1976040" cy="52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1" lang="el-GR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ΕΝΗΜΕΡΩΘΕΙΤΕ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1" lang="el-GR" sz="1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ΑΚΟΛΟΥΘΗΣΤΕ ΜΑΣ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1" name="Picture 14" descr=""/>
          <p:cNvPicPr/>
          <p:nvPr/>
        </p:nvPicPr>
        <p:blipFill>
          <a:blip r:embed="rId8"/>
          <a:stretch/>
        </p:blipFill>
        <p:spPr>
          <a:xfrm>
            <a:off x="8005680" y="6512400"/>
            <a:ext cx="217800" cy="214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2" name="Rectangle 15"/>
          <p:cNvSpPr/>
          <p:nvPr/>
        </p:nvSpPr>
        <p:spPr>
          <a:xfrm>
            <a:off x="8055360" y="6465960"/>
            <a:ext cx="91476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en-US" sz="1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grnet.gr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 Layou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544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Click to edit Master title style</a:t>
            </a:r>
            <a:endParaRPr b="0" lang="el-GR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458040" y="6313320"/>
            <a:ext cx="20196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029040" y="6313320"/>
            <a:ext cx="308484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461160" y="6313320"/>
            <a:ext cx="239472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1_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body"/>
          </p:nvPr>
        </p:nvSpPr>
        <p:spPr>
          <a:xfrm>
            <a:off x="6458040" y="6313320"/>
            <a:ext cx="20196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029040" y="6313320"/>
            <a:ext cx="308484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1160" y="6313320"/>
            <a:ext cx="239472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160" cy="1143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WITH PAGE NUMB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544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Click to edit Master title style</a:t>
            </a:r>
            <a:endParaRPr b="0" lang="el-GR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544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Edit Master text styles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Second level</a:t>
            </a:r>
            <a:endParaRPr b="0" lang="el-GR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20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Third level</a:t>
            </a:r>
            <a:endParaRPr b="0" lang="el-GR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Fourth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ff9933"/>
              </a:buClr>
              <a:buFont typeface="Wingdings" charset="2"/>
              <a:buChar char=""/>
            </a:pP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Fifth level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458040" y="6313320"/>
            <a:ext cx="20196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Outline 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i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h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O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u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i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n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i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x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h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O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u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i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n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n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h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O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u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i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n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 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e</a:t>
            </a: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3029040" y="6313320"/>
            <a:ext cx="308484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body"/>
          </p:nvPr>
        </p:nvSpPr>
        <p:spPr>
          <a:xfrm>
            <a:off x="461160" y="6313320"/>
            <a:ext cx="239472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560" cy="2386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60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Click to </a:t>
            </a:r>
            <a:r>
              <a:rPr b="0" lang="en-US" sz="60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edit </a:t>
            </a:r>
            <a:r>
              <a:rPr b="0" lang="en-US" sz="60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Master </a:t>
            </a:r>
            <a:r>
              <a:rPr b="0" lang="en-US" sz="60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title style</a:t>
            </a:r>
            <a:endParaRPr b="0" lang="el-GR" sz="6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458040" y="6313320"/>
            <a:ext cx="20196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3029040" y="6313320"/>
            <a:ext cx="308484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1160" y="6313320"/>
            <a:ext cx="239472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0" algn="just" defTabSz="914400">
              <a:lnSpc>
                <a:spcPct val="90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en-US" sz="1200" strike="noStrike" u="none">
                <a:solidFill>
                  <a:schemeClr val="dk1">
                    <a:lumMod val="50000"/>
                    <a:lumOff val="50000"/>
                  </a:schemeClr>
                </a:solidFill>
                <a:effectLst/>
                <a:uFillTx/>
                <a:latin typeface="Arial"/>
              </a:rPr>
              <a:t>17 April 2019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1_Custom Layou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9" descr=""/>
          <p:cNvPicPr/>
          <p:nvPr/>
        </p:nvPicPr>
        <p:blipFill>
          <a:blip r:embed="rId2"/>
          <a:stretch/>
        </p:blipFill>
        <p:spPr>
          <a:xfrm>
            <a:off x="-27720" y="0"/>
            <a:ext cx="9198000" cy="6856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544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Click to edit Master title style</a:t>
            </a:r>
            <a:endParaRPr b="0" lang="el-GR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458040" y="6313320"/>
            <a:ext cx="201960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3029040" y="6313320"/>
            <a:ext cx="308484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1160" y="6313320"/>
            <a:ext cx="239472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25000" lnSpcReduction="19999"/>
          </a:bodyPr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  <a:endParaRPr b="0" lang="el-GR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hyperlink" Target="http://www.grnet.gr" TargetMode="External"/><Relationship Id="rId2" Type="http://schemas.openxmlformats.org/officeDocument/2006/relationships/hyperlink" Target="mailto:info@grnet.gr" TargetMode="External"/><Relationship Id="rId3" Type="http://schemas.openxmlformats.org/officeDocument/2006/relationships/slideLayout" Target="../slideLayouts/slideLayout10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hyperlink" Target="http://www.gr-ix.gr/" TargetMode="External"/><Relationship Id="rId2" Type="http://schemas.openxmlformats.org/officeDocument/2006/relationships/slideLayout" Target="../slideLayouts/slideLayout10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://www.gr-ix.gr/" TargetMode="External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0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hyperlink" Target="https://www.hpc.grnet.gr/" TargetMode="External"/><Relationship Id="rId2" Type="http://schemas.openxmlformats.org/officeDocument/2006/relationships/hyperlink" Target="http://www.gr-ix.gr/" TargetMode="External"/><Relationship Id="rId3" Type="http://schemas.openxmlformats.org/officeDocument/2006/relationships/slideLayout" Target="../slideLayouts/slideLayout10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212"/>
          <p:cNvSpPr/>
          <p:nvPr/>
        </p:nvSpPr>
        <p:spPr>
          <a:xfrm>
            <a:off x="2952000" y="648000"/>
            <a:ext cx="3382920" cy="95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23rd SIG-NOC</a:t>
            </a:r>
            <a:br>
              <a:rPr sz="2800"/>
            </a:b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13-14 Oct 2025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TextBox 1"/>
          <p:cNvSpPr/>
          <p:nvPr/>
        </p:nvSpPr>
        <p:spPr>
          <a:xfrm>
            <a:off x="1594080" y="1929600"/>
            <a:ext cx="6384960" cy="41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GRNET NOC Flash Presentation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Antonis Lioumis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Head of GRNET Network Team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alioumis@grnet.gr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  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Box 231"/>
          <p:cNvSpPr/>
          <p:nvPr/>
        </p:nvSpPr>
        <p:spPr>
          <a:xfrm>
            <a:off x="936000" y="1296000"/>
            <a:ext cx="7630920" cy="447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Nornir framework for configuration management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692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Pure Python environment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692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Multi threading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692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Better error handling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692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Successor of Ansible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Orchestration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28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Stackstorm currently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28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WFO evaluation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28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For Automated workflows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28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Netbox as source of truth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28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Custom scripts for assigning resources and delivering services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5" name="TextBox 230"/>
          <p:cNvSpPr/>
          <p:nvPr/>
        </p:nvSpPr>
        <p:spPr>
          <a:xfrm>
            <a:off x="2952000" y="648000"/>
            <a:ext cx="3382920" cy="57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Network Automation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Box 232"/>
          <p:cNvSpPr/>
          <p:nvPr/>
        </p:nvSpPr>
        <p:spPr>
          <a:xfrm>
            <a:off x="792000" y="648000"/>
            <a:ext cx="6550920" cy="88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Network Management and Monitoring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7" name="TextBox 233"/>
          <p:cNvSpPr/>
          <p:nvPr/>
        </p:nvSpPr>
        <p:spPr>
          <a:xfrm>
            <a:off x="936000" y="1296000"/>
            <a:ext cx="7630920" cy="475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Based on open source tooling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Icinga/thruck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Arial" charset="2"/>
              <a:buChar char="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Alerting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Telemetry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Arial" charset="2"/>
              <a:buChar char="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Telegraf, Grafana, InfluxDB stack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Arial" charset="2"/>
              <a:buChar char="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Alerting on incidents (link full, prefix drop, etc)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1904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IXP manager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Arial" charset="2"/>
              <a:buChar char="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Managing GR-IX members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1904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In house DB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Arial" charset="2"/>
              <a:buChar char="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Manging GRNET members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Box 234"/>
          <p:cNvSpPr/>
          <p:nvPr/>
        </p:nvSpPr>
        <p:spPr>
          <a:xfrm>
            <a:off x="2952000" y="648000"/>
            <a:ext cx="3382920" cy="57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DDoS Mitigation 1/2</a:t>
            </a: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	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9" name="TextBox 235"/>
          <p:cNvSpPr/>
          <p:nvPr/>
        </p:nvSpPr>
        <p:spPr>
          <a:xfrm>
            <a:off x="936000" y="1296000"/>
            <a:ext cx="7630920" cy="5027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Currently in house solution based on open source tooling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Akvorado as flow detector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Sampling on border routers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Flow enrichment (BMP, Clickhouse, GEOIP DBs) 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Set of thresholds applied 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In case of violation bgp flowspec rules applied on border routers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SYN, SYN-ACK, RST, ACK, UDP, HTTP/HTTPS detection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Mitigated Attack types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SYN Flood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Reflection Amplification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Actions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Alerting (slack, mail)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Rate limit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Reporting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Autodeletion of rules when attack ends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Box 236"/>
          <p:cNvSpPr/>
          <p:nvPr/>
        </p:nvSpPr>
        <p:spPr>
          <a:xfrm>
            <a:off x="2952000" y="648000"/>
            <a:ext cx="3382920" cy="95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DDoS Mitigation 2/2</a:t>
            </a: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	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1" name="TextBox 237"/>
          <p:cNvSpPr/>
          <p:nvPr/>
        </p:nvSpPr>
        <p:spPr>
          <a:xfrm>
            <a:off x="936000" y="1296000"/>
            <a:ext cx="7630920" cy="496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 Golden services (gov.gr) use of Cloudflare Magic Transit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Firewall on Demand (fod.grnet.gr)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UI for members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Apply their ruleset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Box 238"/>
          <p:cNvSpPr/>
          <p:nvPr/>
        </p:nvSpPr>
        <p:spPr>
          <a:xfrm>
            <a:off x="792000" y="648000"/>
            <a:ext cx="6550920" cy="57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  <a:tab algn="l" pos="457200"/>
                <a:tab algn="l" pos="914400"/>
                <a:tab algn="l" pos="1371600"/>
                <a:tab algn="l" pos="1828800"/>
                <a:tab algn="l" pos="2286000"/>
                <a:tab algn="l" pos="2743200"/>
                <a:tab algn="l" pos="3200400"/>
                <a:tab algn="l" pos="3657600"/>
                <a:tab algn="l" pos="4114800"/>
                <a:tab algn="l" pos="4572000"/>
                <a:tab algn="l" pos="5029200"/>
                <a:tab algn="l" pos="5486400"/>
                <a:tab algn="l" pos="5943600"/>
                <a:tab algn="l" pos="6400800"/>
                <a:tab algn="l" pos="6858000"/>
                <a:tab algn="l" pos="7315200"/>
                <a:tab algn="l" pos="7772400"/>
                <a:tab algn="l" pos="8229600"/>
                <a:tab algn="l" pos="8686800"/>
                <a:tab algn="l" pos="9144000"/>
              </a:tabLst>
            </a:pPr>
            <a:r>
              <a:rPr b="0" lang="en-US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NOC communication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3" name="TextBox 239"/>
          <p:cNvSpPr/>
          <p:nvPr/>
        </p:nvSpPr>
        <p:spPr>
          <a:xfrm>
            <a:off x="936000" y="1296000"/>
            <a:ext cx="7630920" cy="496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Intra-communication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Slack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Jira for troubleticketing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Mail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Phone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Inter communication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Autocreated Mailing lists with member NOCs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Mainly helpdesk team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Phone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Documentation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Wiki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"/>
          <p:cNvSpPr/>
          <p:nvPr/>
        </p:nvSpPr>
        <p:spPr>
          <a:xfrm>
            <a:off x="382320" y="1247760"/>
            <a:ext cx="8341200" cy="624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	</a:t>
            </a:r>
            <a:r>
              <a:rPr b="0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	</a:t>
            </a:r>
            <a:r>
              <a:rPr b="0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	</a:t>
            </a:r>
            <a:r>
              <a:rPr b="0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THANK YOU!</a:t>
            </a:r>
            <a:br>
              <a:rPr sz="4000"/>
            </a:br>
            <a:r>
              <a:rPr b="0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	</a:t>
            </a:r>
            <a:r>
              <a:rPr b="0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	</a:t>
            </a:r>
            <a:r>
              <a:rPr b="0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	</a:t>
            </a:r>
            <a:r>
              <a:rPr b="0" lang="en-US" sz="4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questions???</a:t>
            </a:r>
            <a:endParaRPr b="0" lang="el-GR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1800" strike="noStrike" u="sng">
                <a:solidFill>
                  <a:schemeClr val="dk1"/>
                </a:solidFill>
                <a:effectLst/>
                <a:uFillTx/>
                <a:latin typeface="Arial"/>
                <a:hlinkClick r:id="rId1"/>
              </a:rPr>
              <a:t>www.grnet.gr</a:t>
            </a:r>
            <a:br>
              <a:rPr sz="1800"/>
            </a:br>
            <a:r>
              <a:rPr b="0" lang="en-US" sz="1800" strike="noStrike" u="sng">
                <a:solidFill>
                  <a:schemeClr val="dk1"/>
                </a:solidFill>
                <a:effectLst/>
                <a:uFillTx/>
                <a:latin typeface="Arial"/>
                <a:hlinkClick r:id="rId2"/>
              </a:rPr>
              <a:t>info@grnet.gr</a:t>
            </a:r>
            <a:br>
              <a:rPr sz="1800"/>
            </a:b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f: grnet.gr</a:t>
            </a:r>
            <a:br>
              <a:rPr sz="1800"/>
            </a:b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X: grnet_gr</a:t>
            </a:r>
            <a:br>
              <a:rPr sz="1800"/>
            </a:b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L: grnet sa</a:t>
            </a:r>
            <a:br>
              <a:rPr sz="1800"/>
            </a:b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YT: grnet edyte</a:t>
            </a:r>
            <a:br>
              <a:rPr sz="1800"/>
            </a:b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Inst: grnet.gr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Box 212"/>
          <p:cNvSpPr/>
          <p:nvPr/>
        </p:nvSpPr>
        <p:spPr>
          <a:xfrm>
            <a:off x="2952000" y="648000"/>
            <a:ext cx="3382920" cy="57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Who we are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TextBox 213"/>
          <p:cNvSpPr/>
          <p:nvPr/>
        </p:nvSpPr>
        <p:spPr>
          <a:xfrm>
            <a:off x="936000" y="1296000"/>
            <a:ext cx="7630920" cy="567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spcBef>
                <a:spcPts val="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GRNET S.A. – National Infrastructures for Research and Technology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Operating since 1998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Under the supervision of the Ministry of Digital Governance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GEANT member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57"/>
              </a:spcBef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Connecting Educational and Research Community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Networking, cloud computing, HPC, data management services and e-Infrastructures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Providing services to all Greek Citizens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Hosting public facing services (gov.gr)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Supporting digital transformation of Greece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Providing public health services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Connecting all public hospitals 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Supporting the interconnection of Greek IT companies 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Greek Internet Exchange administrator (</a:t>
            </a: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  <a:hlinkClick r:id="rId1"/>
              </a:rPr>
              <a:t>www.gr-ix.gr</a:t>
            </a: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EURO-IX members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2"/>
          <p:cNvSpPr/>
          <p:nvPr/>
        </p:nvSpPr>
        <p:spPr>
          <a:xfrm>
            <a:off x="2952000" y="648000"/>
            <a:ext cx="33829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Who we are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TextBox 3"/>
          <p:cNvSpPr/>
          <p:nvPr/>
        </p:nvSpPr>
        <p:spPr>
          <a:xfrm>
            <a:off x="936000" y="1296000"/>
            <a:ext cx="7630920" cy="499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spcBef>
                <a:spcPts val="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GRNET S.A. – National Infrastructures for Research and Technology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spcBef>
                <a:spcPts val="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Operating since 1998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spcBef>
                <a:spcPts val="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Under the supervision of the Ministry of Digital Governance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spcBef>
                <a:spcPts val="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GEANT member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57"/>
              </a:spcBef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Connecting Educational and Research Community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Networking, cloud computing, HPC, data management services and e-Infrastructures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Providing services to all Greek Citizens (gov.gr)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Supporting digital transformation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Public health services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Connecting public hospitals 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Greek Internet Exchange administrator (</a:t>
            </a:r>
            <a:r>
              <a:rPr b="0" lang="el-GR" sz="1800" strike="noStrike" u="none">
                <a:solidFill>
                  <a:srgbClr val="0563c1"/>
                </a:solidFill>
                <a:effectLst/>
                <a:uFillTx/>
                <a:latin typeface="Arial"/>
                <a:ea typeface="Noto Sans CJK SC"/>
                <a:hlinkClick r:id="rId1"/>
              </a:rPr>
              <a:t>www.gr-ix.gr</a:t>
            </a: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EURO-IX members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9" name="Picture 1" descr=""/>
          <p:cNvPicPr/>
          <p:nvPr/>
        </p:nvPicPr>
        <p:blipFill>
          <a:blip r:embed="rId2"/>
          <a:srcRect l="0" t="0" r="6999" b="0"/>
          <a:stretch/>
        </p:blipFill>
        <p:spPr>
          <a:xfrm>
            <a:off x="-61560" y="1335240"/>
            <a:ext cx="9221760" cy="5683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0" name="PlaceHolder 3"/>
          <p:cNvSpPr/>
          <p:nvPr/>
        </p:nvSpPr>
        <p:spPr>
          <a:xfrm>
            <a:off x="186840" y="1368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el-GR" sz="32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Numbers</a:t>
            </a:r>
            <a:endParaRPr b="0" lang="el-GR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1" name="TextBox 4"/>
          <p:cNvSpPr/>
          <p:nvPr/>
        </p:nvSpPr>
        <p:spPr>
          <a:xfrm>
            <a:off x="3296880" y="1116720"/>
            <a:ext cx="1630440" cy="981720"/>
          </a:xfrm>
          <a:prstGeom prst="ellipse">
            <a:avLst/>
          </a:prstGeom>
          <a:solidFill>
            <a:srgbClr val="8db3e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1" lang="el-GR" sz="20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10</a:t>
            </a:r>
            <a:r>
              <a:rPr b="1" lang="en-US" sz="20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,000 Km</a:t>
            </a:r>
            <a:r>
              <a:rPr b="1" lang="el-GR" sz="12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 fiber</a:t>
            </a:r>
            <a:r>
              <a:rPr b="0" lang="en-US" sz="10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 </a:t>
            </a:r>
            <a:endParaRPr b="0" lang="el-GR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Text Box 1"/>
          <p:cNvSpPr/>
          <p:nvPr/>
        </p:nvSpPr>
        <p:spPr>
          <a:xfrm>
            <a:off x="7826760" y="2818440"/>
            <a:ext cx="1033560" cy="922320"/>
          </a:xfrm>
          <a:prstGeom prst="ellipse">
            <a:avLst/>
          </a:prstGeom>
          <a:solidFill>
            <a:srgbClr val="8eb4e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24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50 </a:t>
            </a:r>
            <a:endParaRPr b="0" lang="el-GR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1" lang="el-GR" sz="14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Cities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3" name="Text Box 4"/>
          <p:cNvSpPr/>
          <p:nvPr/>
        </p:nvSpPr>
        <p:spPr>
          <a:xfrm>
            <a:off x="5324040" y="930240"/>
            <a:ext cx="1107000" cy="904680"/>
          </a:xfrm>
          <a:prstGeom prst="ellipse">
            <a:avLst/>
          </a:prstGeom>
          <a:solidFill>
            <a:srgbClr val="8eb4e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20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500K</a:t>
            </a:r>
            <a:r>
              <a:rPr b="1" lang="el-GR" sz="12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.</a:t>
            </a:r>
            <a:r>
              <a:rPr b="1" lang="en-US" sz="14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 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1" lang="el-GR" sz="14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users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4" name="Rectangle 1"/>
          <p:cNvSpPr/>
          <p:nvPr/>
        </p:nvSpPr>
        <p:spPr>
          <a:xfrm>
            <a:off x="4928760" y="622440"/>
            <a:ext cx="914256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90000" rIns="90000" tIns="45000" bIns="45000" anchor="ctr">
            <a:spAutoFit/>
          </a:bodyPr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15" name="Text Box 6"/>
          <p:cNvSpPr/>
          <p:nvPr/>
        </p:nvSpPr>
        <p:spPr>
          <a:xfrm>
            <a:off x="7548120" y="4043880"/>
            <a:ext cx="1504080" cy="1137960"/>
          </a:xfrm>
          <a:prstGeom prst="ellipse">
            <a:avLst/>
          </a:prstGeom>
          <a:solidFill>
            <a:srgbClr val="8eb4e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&gt;150 Members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TextBox 5"/>
          <p:cNvSpPr/>
          <p:nvPr/>
        </p:nvSpPr>
        <p:spPr>
          <a:xfrm>
            <a:off x="7137000" y="1518120"/>
            <a:ext cx="1107000" cy="946800"/>
          </a:xfrm>
          <a:prstGeom prst="ellipse">
            <a:avLst/>
          </a:prstGeom>
          <a:solidFill>
            <a:srgbClr val="8eb4e3"/>
          </a:solidFill>
          <a:ln w="25400">
            <a:solidFill>
              <a:srgbClr val="8eb4e3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1" lang="en-US" sz="2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340</a:t>
            </a: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 </a:t>
            </a:r>
            <a:br>
              <a:rPr sz="1100"/>
            </a:br>
            <a:r>
              <a:rPr b="1" lang="en-US" sz="14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PoPs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Text Box 7"/>
          <p:cNvSpPr/>
          <p:nvPr/>
        </p:nvSpPr>
        <p:spPr>
          <a:xfrm>
            <a:off x="7544880" y="5298840"/>
            <a:ext cx="1315440" cy="1137960"/>
          </a:xfrm>
          <a:prstGeom prst="ellipse">
            <a:avLst/>
          </a:prstGeom>
          <a:solidFill>
            <a:srgbClr val="8eb4e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4 </a:t>
            </a:r>
            <a:r>
              <a:rPr b="0" lang="en-US" sz="16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 </a:t>
            </a:r>
            <a:br>
              <a:rPr sz="1200"/>
            </a:br>
            <a:r>
              <a:rPr b="1" lang="en-US" sz="1400" strike="noStrike" u="none">
                <a:solidFill>
                  <a:srgbClr val="002060"/>
                </a:solidFill>
                <a:effectLst/>
                <a:uFillTx/>
                <a:latin typeface="Arial Narrow"/>
                <a:ea typeface="Times New Roman"/>
              </a:rPr>
              <a:t>Data Centers</a:t>
            </a:r>
            <a:endParaRPr b="0" lang="el-GR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214"/>
          <p:cNvSpPr/>
          <p:nvPr/>
        </p:nvSpPr>
        <p:spPr>
          <a:xfrm>
            <a:off x="2952000" y="648000"/>
            <a:ext cx="3382920" cy="52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NOC Structure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TextBox 215"/>
          <p:cNvSpPr/>
          <p:nvPr/>
        </p:nvSpPr>
        <p:spPr>
          <a:xfrm>
            <a:off x="936000" y="1296000"/>
            <a:ext cx="7630920" cy="476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Directorate of Reliability Engineering (GRE)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SRE (Service Reliability Engineer Team)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NRE (Network Reliability Engineer Team)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Includes Optical and Network teams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Infrastructure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HPC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IT security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AAI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GR-IX (Greek Internet Exchange)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Helpdesk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Box 216"/>
          <p:cNvSpPr/>
          <p:nvPr/>
        </p:nvSpPr>
        <p:spPr>
          <a:xfrm>
            <a:off x="2952000" y="648000"/>
            <a:ext cx="3382920" cy="52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Services (brief)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TextBox 217"/>
          <p:cNvSpPr/>
          <p:nvPr/>
        </p:nvSpPr>
        <p:spPr>
          <a:xfrm>
            <a:off x="936000" y="1296000"/>
            <a:ext cx="7630920" cy="468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Network services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L2/L3 connectivity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1/10Gbps (soon 100Gbps, 400Gbps capable)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Internet Access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Two upstreams (GEANT, PCCW)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Three exit points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Private Cloud Services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VIMA, okeanos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88884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KVM/ganeti based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Future Openstack deployments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Special projects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Copernicus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Noto Sans CJK SC"/>
              </a:rPr>
              <a:t>ARIS HPC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/>
          </p:nvPr>
        </p:nvSpPr>
        <p:spPr>
          <a:xfrm>
            <a:off x="3029040" y="6313320"/>
            <a:ext cx="308484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61160" y="6313320"/>
            <a:ext cx="239472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4" name="Picture 25" descr=""/>
          <p:cNvPicPr/>
          <p:nvPr/>
        </p:nvPicPr>
        <p:blipFill>
          <a:blip r:embed="rId1"/>
          <a:stretch/>
        </p:blipFill>
        <p:spPr>
          <a:xfrm>
            <a:off x="-78840" y="569520"/>
            <a:ext cx="6727320" cy="628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5" name="Rectangle 9"/>
          <p:cNvSpPr/>
          <p:nvPr/>
        </p:nvSpPr>
        <p:spPr>
          <a:xfrm>
            <a:off x="5146200" y="1768320"/>
            <a:ext cx="3917160" cy="158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lvl="1" marL="743040" indent="-285840" defTabSz="457200">
              <a:lnSpc>
                <a:spcPct val="90000"/>
              </a:lnSpc>
              <a:buClr>
                <a:srgbClr val="ed7d31"/>
              </a:buClr>
              <a:buFont typeface="Wingdings" charset="2"/>
              <a:buChar char=""/>
            </a:pPr>
            <a:r>
              <a:rPr b="0" lang="el-GR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Fiber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57480" indent="-343080" defTabSz="457200">
              <a:lnSpc>
                <a:spcPct val="90000"/>
              </a:lnSpc>
              <a:buClr>
                <a:srgbClr val="ed7d31"/>
              </a:buClr>
              <a:buFont typeface="Wingdings" charset="2"/>
              <a:buChar char=""/>
            </a:pPr>
            <a:r>
              <a:rPr b="0" lang="el-GR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15years lease (</a:t>
            </a: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IRU)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57480" indent="-343080" defTabSz="457200">
              <a:lnSpc>
                <a:spcPct val="90000"/>
              </a:lnSpc>
              <a:buClr>
                <a:srgbClr val="ed7d31"/>
              </a:buClr>
              <a:buFont typeface="Wingdings" charset="2"/>
              <a:buChar char=""/>
            </a:pPr>
            <a:r>
              <a:rPr b="0" lang="el-GR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10,</a:t>
            </a: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000</a:t>
            </a:r>
            <a:r>
              <a:rPr b="0" lang="el-GR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 km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57480" indent="-343080" defTabSz="457200">
              <a:lnSpc>
                <a:spcPct val="90000"/>
              </a:lnSpc>
              <a:buClr>
                <a:srgbClr val="ed7d31"/>
              </a:buClr>
              <a:buFont typeface="Wingdings" charset="2"/>
              <a:buChar char=""/>
            </a:pPr>
            <a:r>
              <a:rPr b="0" lang="el-GR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Metro network in Athens and Thessaloniki</a:t>
            </a:r>
            <a:r>
              <a:rPr b="0" lang="en-US" sz="1800" strike="noStrike" u="none">
                <a:solidFill>
                  <a:srgbClr val="002060"/>
                </a:solidFill>
                <a:effectLst/>
                <a:uFillTx/>
                <a:latin typeface="Arial Narrow"/>
              </a:rPr>
              <a:t> 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6" name="Title Placeholder 2"/>
          <p:cNvSpPr/>
          <p:nvPr/>
        </p:nvSpPr>
        <p:spPr>
          <a:xfrm>
            <a:off x="158760" y="231120"/>
            <a:ext cx="8228160" cy="6418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el-GR" sz="24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GRNET network</a:t>
            </a:r>
            <a:endParaRPr b="0" lang="el-GR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7" name="TextBox 1"/>
          <p:cNvSpPr/>
          <p:nvPr/>
        </p:nvSpPr>
        <p:spPr>
          <a:xfrm>
            <a:off x="41400" y="5452920"/>
            <a:ext cx="2497320" cy="977760"/>
          </a:xfrm>
          <a:prstGeom prst="roundRect">
            <a:avLst>
              <a:gd name="adj" fmla="val 16667"/>
            </a:avLst>
          </a:prstGeom>
          <a:solidFill>
            <a:schemeClr val="accent1">
              <a:lumMod val="75000"/>
              <a:alpha val="78000"/>
            </a:schemeClr>
          </a:solidFill>
          <a:ln w="0">
            <a:solidFill>
              <a:srgbClr val="8497b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1" lang="el-GR" sz="2400" strike="noStrike" u="none">
                <a:solidFill>
                  <a:schemeClr val="lt1"/>
                </a:solidFill>
                <a:effectLst/>
                <a:uFillTx/>
                <a:latin typeface="Arial"/>
              </a:rPr>
              <a:t>Backbone</a:t>
            </a:r>
            <a:endParaRPr b="0" lang="el-GR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1" lang="el-GR" sz="1400" strike="noStrike" u="none">
                <a:solidFill>
                  <a:schemeClr val="lt1"/>
                </a:solidFill>
                <a:effectLst/>
                <a:uFillTx/>
                <a:latin typeface="Arial"/>
              </a:rPr>
              <a:t>Interconnecting Members</a:t>
            </a:r>
            <a:endParaRPr b="0" lang="el-GR" sz="1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el-GR" sz="1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7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Box 224"/>
          <p:cNvSpPr/>
          <p:nvPr/>
        </p:nvSpPr>
        <p:spPr>
          <a:xfrm>
            <a:off x="2952000" y="648000"/>
            <a:ext cx="3382920" cy="57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Infrastructure 1/2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9" name="TextBox 225"/>
          <p:cNvSpPr/>
          <p:nvPr/>
        </p:nvSpPr>
        <p:spPr>
          <a:xfrm>
            <a:off x="936000" y="1296000"/>
            <a:ext cx="7630920" cy="365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Nation wide DWDM network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15 year fiber lease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Connecting all major cities of Greece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IP/MPLS network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Based on DWDM and dark fiber connections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4 Datacenters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EVPN/VXLAN based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HPC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ARIS (</a:t>
            </a:r>
            <a:r>
              <a:rPr b="0" lang="el-GR" sz="1800" strike="noStrike" u="none">
                <a:solidFill>
                  <a:srgbClr val="0563c1"/>
                </a:solidFill>
                <a:effectLst/>
                <a:uFillTx/>
                <a:latin typeface="Arial"/>
                <a:hlinkClick r:id="rId1"/>
              </a:rPr>
              <a:t>https://www.hpc.grnet.gr/</a:t>
            </a: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Soon to host Daedalus HPC (AI Factory)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Greek Internet Exchange (GR-IX, </a:t>
            </a:r>
            <a:r>
              <a:rPr b="0" lang="el-GR" sz="1800" strike="noStrike" u="none">
                <a:solidFill>
                  <a:srgbClr val="0563c1"/>
                </a:solidFill>
                <a:effectLst/>
                <a:uFillTx/>
                <a:latin typeface="Arial"/>
                <a:hlinkClick r:id="rId2"/>
              </a:rPr>
              <a:t>www.gr-ix.gr</a:t>
            </a: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Box 226"/>
          <p:cNvSpPr/>
          <p:nvPr/>
        </p:nvSpPr>
        <p:spPr>
          <a:xfrm>
            <a:off x="2952000" y="648000"/>
            <a:ext cx="3382920" cy="57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Infrastructure 2/2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1" name="TextBox 227"/>
          <p:cNvSpPr/>
          <p:nvPr/>
        </p:nvSpPr>
        <p:spPr>
          <a:xfrm>
            <a:off x="936000" y="1296000"/>
            <a:ext cx="7630920" cy="365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New equipment expected 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Replaces all IP/MPLS, DWDM, DC network and DC compute infrastructure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Challenges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Migration optical and network equipment at the same time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Cloud services migration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Tooling migration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New architecture considerations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Introduce Segment Routing instead of LDP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EVPN support instead of VPLS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Box 228"/>
          <p:cNvSpPr/>
          <p:nvPr/>
        </p:nvSpPr>
        <p:spPr>
          <a:xfrm>
            <a:off x="792000" y="648000"/>
            <a:ext cx="6550920" cy="52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l-GR" sz="2800" strike="noStrike" u="none">
                <a:solidFill>
                  <a:srgbClr val="002060"/>
                </a:solidFill>
                <a:effectLst/>
                <a:uFillTx/>
                <a:latin typeface="Arial"/>
              </a:rPr>
              <a:t>GRNET Core Network</a:t>
            </a:r>
            <a:endParaRPr b="0" lang="el-GR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3" name="TextBox 229"/>
          <p:cNvSpPr/>
          <p:nvPr/>
        </p:nvSpPr>
        <p:spPr>
          <a:xfrm>
            <a:off x="936000" y="1296000"/>
            <a:ext cx="7630920" cy="310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IP/MPLS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Currently Juniper based (MX, EX series)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~150 access switches (EX series)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75 mpls routers (MX series)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3 IP/border routers (MX series)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Data center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Currently Juniper Based (QFX series)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8 spines (QFX10k)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164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l-GR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92 leaves (QFX5100)</a:t>
            </a: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l-GR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advTm="18000" p14:dur="4000"/>
    </mc:Choice>
    <mc:Fallback>
      <p:transition spd="slow" advTm="18000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 pitchFamily="0" charset="1"/>
        <a:ea typeface=""/>
        <a:cs typeface=""/>
      </a:majorFont>
      <a:minorFont>
        <a:latin typeface="Arial" panose="020B06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Application>LibreOffice/25.2.6.2$Linux_X86_64 LibreOffice_project/520$Build-2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2018-10-01T12:56:06Z</dcterms:created>
  <dc:creator>ArtemisPsarianou</dc:creator>
  <dc:description/>
  <dc:language>el-GR</dc:language>
  <cp:lastModifiedBy>Antonis Lioumis</cp:lastModifiedBy>
  <cp:lastPrinted>2019-04-12T10:40:57Z</cp:lastPrinted>
  <dcterms:modified xsi:type="dcterms:W3CDTF">2025-10-14T09:39:02Z</dcterms:modified>
  <cp:revision>94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1</vt:i4>
  </property>
  <property fmtid="{D5CDD505-2E9C-101B-9397-08002B2CF9AE}" pid="3" name="Notes">
    <vt:i4>2</vt:i4>
  </property>
  <property fmtid="{D5CDD505-2E9C-101B-9397-08002B2CF9AE}" pid="4" name="PresentationFormat">
    <vt:lpwstr>On-screen Show (4:3)</vt:lpwstr>
  </property>
  <property fmtid="{D5CDD505-2E9C-101B-9397-08002B2CF9AE}" pid="5" name="Slides">
    <vt:i4>15</vt:i4>
  </property>
</Properties>
</file>