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PT Sans Narrow"/>
      <p:regular r:id="rId25"/>
      <p:bold r:id="rId26"/>
    </p:embeddedFont>
    <p:embeddedFont>
      <p:font typeface="Barlow"/>
      <p:regular r:id="rId27"/>
      <p:bold r:id="rId28"/>
      <p:italic r:id="rId29"/>
      <p:boldItalic r:id="rId30"/>
    </p:embeddedFont>
    <p:embeddedFont>
      <p:font typeface="Open Sans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TSansNarrow-bold.fntdata"/><Relationship Id="rId25" Type="http://schemas.openxmlformats.org/officeDocument/2006/relationships/font" Target="fonts/PTSansNarrow-regular.fntdata"/><Relationship Id="rId28" Type="http://schemas.openxmlformats.org/officeDocument/2006/relationships/font" Target="fonts/Barlow-bold.fntdata"/><Relationship Id="rId27" Type="http://schemas.openxmlformats.org/officeDocument/2006/relationships/font" Target="fonts/Barlow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Barlow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regular.fntdata"/><Relationship Id="rId30" Type="http://schemas.openxmlformats.org/officeDocument/2006/relationships/font" Target="fonts/Barlow-boldItalic.fntdata"/><Relationship Id="rId11" Type="http://schemas.openxmlformats.org/officeDocument/2006/relationships/slide" Target="slides/slide6.xml"/><Relationship Id="rId33" Type="http://schemas.openxmlformats.org/officeDocument/2006/relationships/font" Target="fonts/OpenSans-italic.fntdata"/><Relationship Id="rId10" Type="http://schemas.openxmlformats.org/officeDocument/2006/relationships/slide" Target="slides/slide5.xml"/><Relationship Id="rId32" Type="http://schemas.openxmlformats.org/officeDocument/2006/relationships/font" Target="fonts/OpenSans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OpenSans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85fd2c3ae8_1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85fd2c3ae8_1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85fd2c3ae8_1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85fd2c3ae8_1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85fd2c3ae8_1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85fd2c3ae8_1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85fd2c3ae8_1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85fd2c3ae8_1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860b3ed6d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860b3ed6d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85fd2c3ae8_1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85fd2c3ae8_1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85fd2c3ae8_1_9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85fd2c3ae8_1_9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860b3ed6da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860b3ed6da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860b3ed6da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3860b3ed6d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860b3ed6da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860b3ed6da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85fd2c3ae8_1_2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85fd2c3ae8_1_2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85fd2c3ae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85fd2c3ae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860b3ed6d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860b3ed6d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85fd2c3ae8_1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85fd2c3ae8_1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85fd2c3ae8_1_9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85fd2c3ae8_1_9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85fd2c3ae8_1_9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85fd2c3ae8_1_9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85fd2c3ae8_1_9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85fd2c3ae8_1_9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85fd2c3ae8_1_9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85fd2c3ae8_1_9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6.png"/><Relationship Id="rId5" Type="http://schemas.openxmlformats.org/officeDocument/2006/relationships/image" Target="../media/image12.png"/><Relationship Id="rId6" Type="http://schemas.openxmlformats.org/officeDocument/2006/relationships/image" Target="../media/image8.png"/><Relationship Id="rId7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Relationship Id="rId4" Type="http://schemas.openxmlformats.org/officeDocument/2006/relationships/hyperlink" Target="https://www.gna-g.net/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mailto:gren-mapping-wg@lists.nordu.net" TargetMode="External"/><Relationship Id="rId4" Type="http://schemas.openxmlformats.org/officeDocument/2006/relationships/hyperlink" Target="https://drive.google.com/drive/folders/1aRmY391bMvMBqHu6dPa_FnzUhMXIutT1?usp=sharing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hyperlink" Target="mailto:gustavo.araujo@rnp.br" TargetMode="External"/><Relationship Id="rId4" Type="http://schemas.openxmlformats.org/officeDocument/2006/relationships/hyperlink" Target="mailto:gren-mapping-wg@lists.nordu.net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5.jpg"/><Relationship Id="rId5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hyperlink" Target="https://ca-map.apps.canarie.ca/" TargetMode="External"/><Relationship Id="rId6" Type="http://schemas.openxmlformats.org/officeDocument/2006/relationships/hyperlink" Target="https://grenmap.rnp.b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GREN Map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SIG-NOC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Gustavo Araújo - RNP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/>
              <a:t>gustavo.araujo@rnp.br</a:t>
            </a:r>
            <a:endParaRPr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GREN Map WC</a:t>
            </a:r>
            <a:endParaRPr/>
          </a:p>
        </p:txBody>
      </p:sp>
      <p:pic>
        <p:nvPicPr>
          <p:cNvPr descr="Documento com preenchimento sólido" id="145" name="Google Shape;14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1892" y="1578892"/>
            <a:ext cx="1583554" cy="1556986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2"/>
          <p:cNvSpPr txBox="1"/>
          <p:nvPr/>
        </p:nvSpPr>
        <p:spPr>
          <a:xfrm>
            <a:off x="539725" y="3108090"/>
            <a:ext cx="1866900" cy="63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250" lIns="76500" spcFirstLastPara="1" rIns="76500" wrap="square" tIns="3825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Standard data format</a:t>
            </a:r>
            <a:endParaRPr sz="1506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7" name="Google Shape;147;p22"/>
          <p:cNvGrpSpPr/>
          <p:nvPr/>
        </p:nvGrpSpPr>
        <p:grpSpPr>
          <a:xfrm>
            <a:off x="3561009" y="1761896"/>
            <a:ext cx="1810020" cy="1441264"/>
            <a:chOff x="1511174" y="3945181"/>
            <a:chExt cx="2215989" cy="1785952"/>
          </a:xfrm>
        </p:grpSpPr>
        <p:grpSp>
          <p:nvGrpSpPr>
            <p:cNvPr id="148" name="Google Shape;148;p22"/>
            <p:cNvGrpSpPr/>
            <p:nvPr/>
          </p:nvGrpSpPr>
          <p:grpSpPr>
            <a:xfrm>
              <a:off x="1511174" y="4022163"/>
              <a:ext cx="693451" cy="1544984"/>
              <a:chOff x="1405323" y="4022125"/>
              <a:chExt cx="915688" cy="1788383"/>
            </a:xfrm>
          </p:grpSpPr>
          <p:pic>
            <p:nvPicPr>
              <p:cNvPr descr="Banco de dados com preenchimento sólido" id="149" name="Google Shape;149;p22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406611" y="4022125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descr="Banco de dados estrutura de tópicos" id="150" name="Google Shape;150;p22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1405323" y="4896108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descr="Banco de dados com preenchimento sólido" id="151" name="Google Shape;151;p2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512712" y="3945181"/>
              <a:ext cx="1214451" cy="17859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eta para Direita com preenchimento sólido" id="152" name="Google Shape;152;p2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072217" y="3987800"/>
              <a:ext cx="649817" cy="9249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eta para Direita com preenchimento sólido" id="153" name="Google Shape;153;p2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072216" y="4749799"/>
              <a:ext cx="649817" cy="92498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4" name="Google Shape;154;p22"/>
          <p:cNvSpPr txBox="1"/>
          <p:nvPr/>
        </p:nvSpPr>
        <p:spPr>
          <a:xfrm>
            <a:off x="2940689" y="3107069"/>
            <a:ext cx="3084300" cy="63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250" lIns="76500" spcFirstLastPara="1" rIns="76500" wrap="square" tIns="382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8"/>
              <a:buFont typeface="Arial"/>
              <a:buNone/>
            </a:pPr>
            <a:r>
              <a:rPr lang="pt-BR" sz="200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Storage and sharing</a:t>
            </a:r>
            <a:endParaRPr sz="2008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8"/>
              <a:buFont typeface="Arial"/>
              <a:buNone/>
            </a:pPr>
            <a:r>
              <a:rPr lang="pt-BR" sz="200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system</a:t>
            </a:r>
            <a:endParaRPr sz="1506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nternet com preenchimento sólido" id="155" name="Google Shape;155;p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37263" y="1407113"/>
            <a:ext cx="2067021" cy="2067021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2"/>
          <p:cNvSpPr txBox="1"/>
          <p:nvPr/>
        </p:nvSpPr>
        <p:spPr>
          <a:xfrm>
            <a:off x="6590353" y="3098447"/>
            <a:ext cx="1964400" cy="63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250" lIns="76500" spcFirstLastPara="1" rIns="76500" wrap="square" tIns="382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8"/>
              <a:buFont typeface="Arial"/>
              <a:buNone/>
            </a:pPr>
            <a:r>
              <a:rPr lang="pt-BR" sz="2008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Data visualization</a:t>
            </a:r>
            <a:endParaRPr sz="1506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GREN Map WC</a:t>
            </a:r>
            <a:endParaRPr/>
          </a:p>
        </p:txBody>
      </p:sp>
      <p:pic>
        <p:nvPicPr>
          <p:cNvPr descr="Interface gráfica do usuário, Texto&#10;&#10;Descrição gerada automaticamente" id="162" name="Google Shape;16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24237"/>
            <a:ext cx="8801100" cy="332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>
            <p:ph type="title"/>
          </p:nvPr>
        </p:nvSpPr>
        <p:spPr>
          <a:xfrm>
            <a:off x="311700" y="4540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GREN Map WC</a:t>
            </a:r>
            <a:endParaRPr/>
          </a:p>
        </p:txBody>
      </p:sp>
      <p:pic>
        <p:nvPicPr>
          <p:cNvPr descr="Banco de dados com preenchimento sólido" id="168" name="Google Shape;16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3183" y="4146811"/>
            <a:ext cx="567317" cy="6394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69" name="Google Shape;169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4320001">
            <a:off x="5900900" y="2338632"/>
            <a:ext cx="532380" cy="748749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/>
          <p:nvPr/>
        </p:nvSpPr>
        <p:spPr>
          <a:xfrm>
            <a:off x="5883533" y="3458355"/>
            <a:ext cx="18729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350" lIns="76750" spcFirstLastPara="1" rIns="76750" wrap="square" tIns="383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175"/>
              <a:buFont typeface="Arial"/>
              <a:buNone/>
            </a:pP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RNP</a:t>
            </a:r>
            <a:endParaRPr sz="151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Banco de dados com preenchimento sólido" id="171" name="Google Shape;17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8326" y="1683643"/>
            <a:ext cx="567317" cy="6394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72" name="Google Shape;172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6539991">
            <a:off x="6384892" y="2341820"/>
            <a:ext cx="532378" cy="7487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nco de dados com preenchimento sólido" id="173" name="Google Shape;17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67366" y="2902601"/>
            <a:ext cx="567374" cy="639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nco de dados com preenchimento sólido" id="174" name="Google Shape;17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36643" y="2902601"/>
            <a:ext cx="567374" cy="639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4"/>
          <p:cNvSpPr txBox="1"/>
          <p:nvPr/>
        </p:nvSpPr>
        <p:spPr>
          <a:xfrm>
            <a:off x="5113490" y="3494169"/>
            <a:ext cx="18729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350" lIns="76750" spcFirstLastPara="1" rIns="76750" wrap="square" tIns="383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175"/>
              <a:buFont typeface="Arial"/>
              <a:buNone/>
            </a:pP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RUENA</a:t>
            </a:r>
            <a:endParaRPr b="1" sz="151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4"/>
          <p:cNvSpPr txBox="1"/>
          <p:nvPr/>
        </p:nvSpPr>
        <p:spPr>
          <a:xfrm>
            <a:off x="4682200" y="2259757"/>
            <a:ext cx="18729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350" lIns="76750" spcFirstLastPara="1" rIns="76750" wrap="square" tIns="383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175"/>
              <a:buFont typeface="Arial"/>
              <a:buNone/>
            </a:pP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AmLight</a:t>
            </a:r>
            <a:endParaRPr sz="151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24"/>
          <p:cNvSpPr txBox="1"/>
          <p:nvPr/>
        </p:nvSpPr>
        <p:spPr>
          <a:xfrm>
            <a:off x="5056001" y="1034378"/>
            <a:ext cx="18729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350" lIns="76750" spcFirstLastPara="1" rIns="76750" wrap="square" tIns="383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175"/>
              <a:buFont typeface="Arial"/>
              <a:buNone/>
            </a:pP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GREN</a:t>
            </a:r>
            <a:endParaRPr sz="151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Banco de dados estrutura de tópicos" id="178" name="Google Shape;178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01023" y="454019"/>
            <a:ext cx="567374" cy="639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nco de dados com preenchimento sólido" id="179" name="Google Shape;17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0780" y="1683861"/>
            <a:ext cx="567374" cy="639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4"/>
          <p:cNvSpPr txBox="1"/>
          <p:nvPr/>
        </p:nvSpPr>
        <p:spPr>
          <a:xfrm>
            <a:off x="5460519" y="2260032"/>
            <a:ext cx="18729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350" lIns="76750" spcFirstLastPara="1" rIns="76750" wrap="square" tIns="383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175"/>
              <a:buFont typeface="Arial"/>
              <a:buNone/>
            </a:pP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RedClara</a:t>
            </a:r>
            <a:endParaRPr b="1" sz="151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eta para Direita com preenchimento sólido" id="181" name="Google Shape;181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6840002">
            <a:off x="5979215" y="1114718"/>
            <a:ext cx="532432" cy="7488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82" name="Google Shape;182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3900009">
            <a:off x="5494694" y="1111370"/>
            <a:ext cx="532378" cy="74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4"/>
          <p:cNvSpPr txBox="1"/>
          <p:nvPr/>
        </p:nvSpPr>
        <p:spPr>
          <a:xfrm>
            <a:off x="6803820" y="4405700"/>
            <a:ext cx="18729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350" lIns="76750" spcFirstLastPara="1" rIns="76750" wrap="square" tIns="383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588"/>
              </a:spcBef>
              <a:spcAft>
                <a:spcPts val="0"/>
              </a:spcAft>
              <a:buClr>
                <a:srgbClr val="2F5496"/>
              </a:buClr>
              <a:buSzPts val="1175"/>
              <a:buFont typeface="Arial"/>
              <a:buNone/>
            </a:pP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SREN</a:t>
            </a:r>
            <a:endParaRPr b="1" sz="1175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4"/>
          <p:cNvSpPr txBox="1"/>
          <p:nvPr/>
        </p:nvSpPr>
        <p:spPr>
          <a:xfrm>
            <a:off x="6278233" y="1968473"/>
            <a:ext cx="18729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350" lIns="76750" spcFirstLastPara="1" rIns="76750" wrap="square" tIns="383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588"/>
              </a:spcBef>
              <a:spcAft>
                <a:spcPts val="0"/>
              </a:spcAft>
              <a:buClr>
                <a:srgbClr val="2F5496"/>
              </a:buClr>
              <a:buSzPts val="1175"/>
              <a:buFont typeface="Arial"/>
              <a:buNone/>
            </a:pP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PREN</a:t>
            </a:r>
            <a:endParaRPr sz="1175">
              <a:solidFill>
                <a:schemeClr val="accent1"/>
              </a:solidFill>
            </a:endParaRPr>
          </a:p>
        </p:txBody>
      </p:sp>
      <p:sp>
        <p:nvSpPr>
          <p:cNvPr id="185" name="Google Shape;185;p24"/>
          <p:cNvSpPr txBox="1"/>
          <p:nvPr/>
        </p:nvSpPr>
        <p:spPr>
          <a:xfrm>
            <a:off x="6146758" y="707653"/>
            <a:ext cx="18729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350" lIns="76750" spcFirstLastPara="1" rIns="76750" wrap="square" tIns="383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588"/>
              </a:spcBef>
              <a:spcAft>
                <a:spcPts val="0"/>
              </a:spcAft>
              <a:buClr>
                <a:srgbClr val="2F5496"/>
              </a:buClr>
              <a:buSzPts val="1175"/>
              <a:buFont typeface="Arial"/>
              <a:buNone/>
            </a:pP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GRE</a:t>
            </a: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endParaRPr b="1" sz="1175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4"/>
          <p:cNvSpPr txBox="1"/>
          <p:nvPr/>
        </p:nvSpPr>
        <p:spPr>
          <a:xfrm>
            <a:off x="5504983" y="4767868"/>
            <a:ext cx="18729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350" lIns="76750" spcFirstLastPara="1" rIns="76750" wrap="square" tIns="383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175"/>
              <a:buFont typeface="Arial"/>
              <a:buNone/>
            </a:pP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Rede Rio</a:t>
            </a:r>
            <a:endParaRPr b="1" sz="1175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Banco de dados com preenchimento sólido" id="187" name="Google Shape;18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31025" y="4146811"/>
            <a:ext cx="567317" cy="639436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4"/>
          <p:cNvSpPr txBox="1"/>
          <p:nvPr/>
        </p:nvSpPr>
        <p:spPr>
          <a:xfrm>
            <a:off x="6282824" y="4767868"/>
            <a:ext cx="18729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350" lIns="76750" spcFirstLastPara="1" rIns="76750" wrap="square" tIns="383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175"/>
              <a:buFont typeface="Arial"/>
              <a:buNone/>
            </a:pP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MetroPOA</a:t>
            </a:r>
            <a:endParaRPr b="1" sz="1175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eta para Direita com preenchimento sólido" id="189" name="Google Shape;189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6539991">
            <a:off x="6817025" y="3595011"/>
            <a:ext cx="532378" cy="7487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90" name="Google Shape;190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4320001">
            <a:off x="6333033" y="3591823"/>
            <a:ext cx="532380" cy="748749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4"/>
          <p:cNvSpPr txBox="1"/>
          <p:nvPr/>
        </p:nvSpPr>
        <p:spPr>
          <a:xfrm>
            <a:off x="6720495" y="3089764"/>
            <a:ext cx="18729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350" lIns="76750" spcFirstLastPara="1" rIns="76750" wrap="square" tIns="3835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588"/>
              </a:spcBef>
              <a:spcAft>
                <a:spcPts val="0"/>
              </a:spcAft>
              <a:buClr>
                <a:srgbClr val="2F5496"/>
              </a:buClr>
              <a:buSzPts val="1175"/>
              <a:buFont typeface="Arial"/>
              <a:buNone/>
            </a:pPr>
            <a:r>
              <a:rPr b="1" lang="pt-BR" sz="1175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NREN</a:t>
            </a:r>
            <a:endParaRPr b="1" sz="1175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24"/>
          <p:cNvSpPr txBox="1"/>
          <p:nvPr>
            <p:ph idx="1" type="body"/>
          </p:nvPr>
        </p:nvSpPr>
        <p:spPr>
          <a:xfrm>
            <a:off x="311700" y="1152475"/>
            <a:ext cx="45852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Barlow"/>
              <a:buChar char="❏"/>
            </a:pPr>
            <a:r>
              <a:rPr lang="pt-BR" sz="2000">
                <a:latin typeface="Barlow"/>
                <a:ea typeface="Barlow"/>
                <a:cs typeface="Barlow"/>
                <a:sym typeface="Barlow"/>
              </a:rPr>
              <a:t>Hierarchical data sharing system</a:t>
            </a:r>
            <a:endParaRPr sz="2000">
              <a:latin typeface="Barlow"/>
              <a:ea typeface="Barlow"/>
              <a:cs typeface="Barlow"/>
              <a:sym typeface="Barlow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Barlow"/>
              <a:buChar char="❏"/>
            </a:pPr>
            <a:r>
              <a:rPr lang="pt-BR" sz="2000">
                <a:latin typeface="Barlow"/>
                <a:ea typeface="Barlow"/>
                <a:cs typeface="Barlow"/>
                <a:sym typeface="Barlow"/>
              </a:rPr>
              <a:t>The advantage of this approach is that each network is responsible for keeping only its data up to date</a:t>
            </a:r>
            <a:endParaRPr sz="2000"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GREN Map WC</a:t>
            </a:r>
            <a:endParaRPr/>
          </a:p>
        </p:txBody>
      </p:sp>
      <p:sp>
        <p:nvSpPr>
          <p:cNvPr id="198" name="Google Shape;198;p2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/>
              <a:t>The Opportunity:</a:t>
            </a:r>
            <a:r>
              <a:rPr lang="pt-BR"/>
              <a:t> What if we evolve from a group focused on one tool to a </a:t>
            </a:r>
            <a:r>
              <a:rPr i="1" lang="pt-BR"/>
              <a:t>collaboration hub</a:t>
            </a:r>
            <a:r>
              <a:rPr lang="pt-BR"/>
              <a:t> that enables various initiatives?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GREN Map WC</a:t>
            </a:r>
            <a:endParaRPr/>
          </a:p>
        </p:txBody>
      </p:sp>
      <p:sp>
        <p:nvSpPr>
          <p:cNvPr id="204" name="Google Shape;204;p2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/>
              <a:t>The Opportunity:</a:t>
            </a:r>
            <a:r>
              <a:rPr lang="pt-BR"/>
              <a:t> What if we evolve from a group focused on one tool to a </a:t>
            </a:r>
            <a:r>
              <a:rPr i="1" lang="pt-BR"/>
              <a:t>collaboration hub</a:t>
            </a:r>
            <a:r>
              <a:rPr lang="pt-BR"/>
              <a:t> that enables various initiatives?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pt-BR"/>
              <a:t>The New Vision:</a:t>
            </a:r>
            <a:r>
              <a:rPr lang="pt-BR"/>
              <a:t> Working group focused on generating value through real </a:t>
            </a:r>
            <a:r>
              <a:rPr i="1" lang="pt-BR"/>
              <a:t>proofs of concept</a:t>
            </a:r>
            <a:r>
              <a:rPr lang="pt-BR"/>
              <a:t>, learning, and adapting based on them.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6"/>
          <p:cNvSpPr/>
          <p:nvPr/>
        </p:nvSpPr>
        <p:spPr>
          <a:xfrm>
            <a:off x="646288" y="2870607"/>
            <a:ext cx="2752500" cy="936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100">
                <a:solidFill>
                  <a:schemeClr val="lt1"/>
                </a:solidFill>
              </a:rPr>
              <a:t>Empowering Working Groups:</a:t>
            </a:r>
            <a:r>
              <a:rPr lang="pt-BR" sz="1100">
                <a:solidFill>
                  <a:schemeClr val="lt1"/>
                </a:solidFill>
              </a:rPr>
              <a:t> Assisting other working groups in building their own customized network maps.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6" name="Google Shape;206;p26"/>
          <p:cNvSpPr/>
          <p:nvPr/>
        </p:nvSpPr>
        <p:spPr>
          <a:xfrm>
            <a:off x="3604713" y="2835032"/>
            <a:ext cx="2752500" cy="936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100">
                <a:solidFill>
                  <a:schemeClr val="lt1"/>
                </a:solidFill>
              </a:rPr>
              <a:t>GRENML Repositories: Creating shared GRENML repositories to facilitate data exchange and collaboration among working groups.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Google Shape;207;p26"/>
          <p:cNvSpPr/>
          <p:nvPr/>
        </p:nvSpPr>
        <p:spPr>
          <a:xfrm>
            <a:off x="2355538" y="3845795"/>
            <a:ext cx="2752500" cy="936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100">
                <a:solidFill>
                  <a:schemeClr val="lt1"/>
                </a:solidFill>
              </a:rPr>
              <a:t>Secure Data Sharing Guidelines: </a:t>
            </a:r>
            <a:r>
              <a:rPr lang="pt-BR" sz="1100">
                <a:solidFill>
                  <a:schemeClr val="lt1"/>
                </a:solidFill>
              </a:rPr>
              <a:t>Developing clear guidelines to ensure the secure and responsible sharing of network data.</a:t>
            </a:r>
            <a:endParaRPr sz="1100">
              <a:solidFill>
                <a:schemeClr val="lt1"/>
              </a:solidFill>
            </a:endParaRPr>
          </a:p>
        </p:txBody>
      </p:sp>
      <p:sp>
        <p:nvSpPr>
          <p:cNvPr id="208" name="Google Shape;208;p26"/>
          <p:cNvSpPr/>
          <p:nvPr/>
        </p:nvSpPr>
        <p:spPr>
          <a:xfrm>
            <a:off x="5745213" y="3845807"/>
            <a:ext cx="2752500" cy="936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100">
                <a:solidFill>
                  <a:schemeClr val="lt1"/>
                </a:solidFill>
              </a:rPr>
              <a:t>Exploring Visualization Tools: </a:t>
            </a:r>
            <a:r>
              <a:rPr lang="pt-BR" sz="1100">
                <a:solidFill>
                  <a:schemeClr val="lt1"/>
                </a:solidFill>
              </a:rPr>
              <a:t>Researching and presenting new tools to help build advanced and innovative network visualizations.</a:t>
            </a:r>
            <a:endParaRPr sz="1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Security </a:t>
            </a:r>
            <a:r>
              <a:rPr lang="pt-BR"/>
              <a:t>Guidelines</a:t>
            </a:r>
            <a:r>
              <a:rPr lang="pt-BR"/>
              <a:t> for Data Sharing - Draft</a:t>
            </a:r>
            <a:endParaRPr/>
          </a:p>
        </p:txBody>
      </p:sp>
      <p:sp>
        <p:nvSpPr>
          <p:cNvPr id="214" name="Google Shape;214;p2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pt-BR"/>
              <a:t>1. Data provided will be public. Do not include any data that should not be public.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pt-BR"/>
              <a:t>2. The geo-position of infrastructure (PoPs, equipment) should be obfuscated.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pt-BR"/>
              <a:t>3. Due to DDoS security concerns, carefully consider if you want to provide link capacity values for core infrastructure.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pt-BR"/>
              <a:t>4. It is not recommended to include capacity on links to end nodes / institutions (due to DDoS security concerns).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pt-BR"/>
              <a:t>5. Consider whether infrastructure details are necessary e.g. multiple routers/switches in one location should be consolidated to a single generic node. Infrastructure details should not include equipment type or vendor name.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On going proof of concepts</a:t>
            </a:r>
            <a:endParaRPr/>
          </a:p>
        </p:txBody>
      </p:sp>
      <p:pic>
        <p:nvPicPr>
          <p:cNvPr id="220" name="Google Shape;22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512" y="1055000"/>
            <a:ext cx="7812977" cy="3456324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8"/>
          <p:cNvSpPr txBox="1"/>
          <p:nvPr/>
        </p:nvSpPr>
        <p:spPr>
          <a:xfrm>
            <a:off x="3334657" y="4511322"/>
            <a:ext cx="2474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https://www.gna-g.net/</a:t>
            </a:r>
            <a:endParaRPr sz="1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On going proof of concepts</a:t>
            </a:r>
            <a:endParaRPr/>
          </a:p>
        </p:txBody>
      </p:sp>
      <p:pic>
        <p:nvPicPr>
          <p:cNvPr id="227" name="Google Shape;22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0200" y="1152425"/>
            <a:ext cx="6463606" cy="368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How to contribute and propose a new PoC</a:t>
            </a:r>
            <a:endParaRPr/>
          </a:p>
        </p:txBody>
      </p:sp>
      <p:sp>
        <p:nvSpPr>
          <p:cNvPr id="233" name="Google Shape;233;p3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pt-BR"/>
              <a:t>To propose a new map or demonstration, email us at </a:t>
            </a:r>
            <a:r>
              <a:rPr lang="pt-BR" u="sng">
                <a:solidFill>
                  <a:schemeClr val="hlink"/>
                </a:solidFill>
                <a:hlinkClick r:id="rId3"/>
              </a:rPr>
              <a:t>gren-mapping-wg@lists.nordu.net</a:t>
            </a:r>
            <a:r>
              <a:rPr lang="pt-BR"/>
              <a:t>. Please describe the purpose of your project and the data you would require. We will then schedule a meeting to discuss how we can help.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❏"/>
            </a:pPr>
            <a:r>
              <a:rPr lang="pt-BR"/>
              <a:t>GREN Map WC Drive: </a:t>
            </a:r>
            <a:r>
              <a:rPr lang="pt-BR" u="sng">
                <a:solidFill>
                  <a:schemeClr val="hlink"/>
                </a:solidFill>
                <a:hlinkClick r:id="rId4"/>
              </a:rPr>
              <a:t>https://drive.google.com/drive/folders/1aRmY391bMvMBqHu6dPa_FnzUhMXIutT1?usp=sharing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1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Thanks! Questions?</a:t>
            </a:r>
            <a:endParaRPr/>
          </a:p>
        </p:txBody>
      </p:sp>
      <p:sp>
        <p:nvSpPr>
          <p:cNvPr id="239" name="Google Shape;239;p31"/>
          <p:cNvSpPr txBox="1"/>
          <p:nvPr/>
        </p:nvSpPr>
        <p:spPr>
          <a:xfrm>
            <a:off x="519075" y="2847025"/>
            <a:ext cx="4530000" cy="20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Gustavo Araújo</a:t>
            </a: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gustavo.araujo@rnp.br</a:t>
            </a: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u="sng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gren-mapping-wg@lists.nordu.net</a:t>
            </a: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Open Sans"/>
                <a:ea typeface="Open Sans"/>
                <a:cs typeface="Open Sans"/>
                <a:sym typeface="Open Sans"/>
              </a:rPr>
              <a:t>Summary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Context and Mapping </a:t>
            </a:r>
            <a:r>
              <a:rPr lang="pt-BR" sz="2400"/>
              <a:t>Initiatives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Challenges Faced by Mapping Iniciatives 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GREN Map WC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On going proof of concepts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How to </a:t>
            </a:r>
            <a:r>
              <a:rPr lang="pt-BR" sz="2400"/>
              <a:t>contribute</a:t>
            </a:r>
            <a:r>
              <a:rPr lang="pt-BR" sz="2400"/>
              <a:t> and </a:t>
            </a:r>
            <a:r>
              <a:rPr lang="pt-BR" sz="2400"/>
              <a:t>propose</a:t>
            </a:r>
            <a:r>
              <a:rPr lang="pt-BR" sz="2400"/>
              <a:t> a new PoC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Context of mapping </a:t>
            </a:r>
            <a:r>
              <a:rPr lang="pt-BR"/>
              <a:t>initiatives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1152475"/>
            <a:ext cx="49404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rlow"/>
              <a:buChar char="❏"/>
            </a:pPr>
            <a:r>
              <a:rPr lang="pt-BR">
                <a:latin typeface="Barlow"/>
                <a:ea typeface="Barlow"/>
                <a:cs typeface="Barlow"/>
                <a:sym typeface="Barlow"/>
              </a:rPr>
              <a:t>Network topology is an important part of an NREN's identity</a:t>
            </a:r>
            <a:endParaRPr>
              <a:latin typeface="Barlow"/>
              <a:ea typeface="Barlow"/>
              <a:cs typeface="Barlow"/>
              <a:sym typeface="Barlow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rlow"/>
              <a:buChar char="❏"/>
            </a:pPr>
            <a:r>
              <a:rPr lang="pt-BR">
                <a:latin typeface="Barlow"/>
                <a:ea typeface="Barlow"/>
                <a:cs typeface="Barlow"/>
                <a:sym typeface="Barlow"/>
              </a:rPr>
              <a:t>Several initiatives have been created to graphically demonstrate the reach of networks</a:t>
            </a:r>
            <a:endParaRPr>
              <a:latin typeface="Barlow"/>
              <a:ea typeface="Barlow"/>
              <a:cs typeface="Barlow"/>
              <a:sym typeface="Barlow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rlow"/>
              <a:buChar char="❏"/>
            </a:pPr>
            <a:r>
              <a:rPr lang="pt-BR">
                <a:latin typeface="Barlow"/>
                <a:ea typeface="Barlow"/>
                <a:cs typeface="Barlow"/>
                <a:sym typeface="Barlow"/>
              </a:rPr>
              <a:t>However, maps quickly become outdated and the process of updating them can be costly</a:t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descr="Uma imagem contendo Mapa&#10;&#10;Descrição gerada automaticamente" id="80" name="Google Shape;8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28625" y="683400"/>
            <a:ext cx="2738692" cy="334645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itado, água, cachorro, praia&#10;&#10;Descrição gerada automaticamente" id="81" name="Google Shape;81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06459" y="3480901"/>
            <a:ext cx="2160940" cy="10879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pa&#10;&#10;Descrição gerada automaticamente" id="82" name="Google Shape;82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30660" y="1257615"/>
            <a:ext cx="1898326" cy="149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Challenges Faced by Mapping Iniciatives</a:t>
            </a:r>
            <a:endParaRPr/>
          </a:p>
        </p:txBody>
      </p:sp>
      <p:sp>
        <p:nvSpPr>
          <p:cNvPr id="88" name="Google Shape;88;p16"/>
          <p:cNvSpPr/>
          <p:nvPr/>
        </p:nvSpPr>
        <p:spPr>
          <a:xfrm>
            <a:off x="237325" y="1871775"/>
            <a:ext cx="2752500" cy="936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100">
                <a:solidFill>
                  <a:schemeClr val="lt1"/>
                </a:solidFill>
              </a:rPr>
              <a:t>Data Heterogeneity:</a:t>
            </a:r>
            <a:r>
              <a:rPr lang="pt-BR" sz="1100">
                <a:solidFill>
                  <a:schemeClr val="lt1"/>
                </a:solidFill>
              </a:rPr>
              <a:t> Each NREN maintains topology data in its own unique format, creating significant integration barriers.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Google Shape;89;p16"/>
          <p:cNvSpPr/>
          <p:nvPr/>
        </p:nvSpPr>
        <p:spPr>
          <a:xfrm>
            <a:off x="3195750" y="1871775"/>
            <a:ext cx="2752500" cy="936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100">
                <a:solidFill>
                  <a:schemeClr val="lt1"/>
                </a:solidFill>
              </a:rPr>
              <a:t>Lack of a Common Standard: </a:t>
            </a:r>
            <a:r>
              <a:rPr lang="pt-BR" sz="1100">
                <a:solidFill>
                  <a:schemeClr val="lt1"/>
                </a:solidFill>
              </a:rPr>
              <a:t>Absence of a formalized, universal data model to represent and exchange network topology information consistently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p16"/>
          <p:cNvSpPr/>
          <p:nvPr/>
        </p:nvSpPr>
        <p:spPr>
          <a:xfrm>
            <a:off x="237325" y="3067225"/>
            <a:ext cx="2752500" cy="936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100">
                <a:solidFill>
                  <a:schemeClr val="lt1"/>
                </a:solidFill>
              </a:rPr>
              <a:t>Unified Visualization Platform:</a:t>
            </a:r>
            <a:r>
              <a:rPr lang="pt-BR" sz="1100">
                <a:solidFill>
                  <a:schemeClr val="lt1"/>
                </a:solidFill>
              </a:rPr>
              <a:t> Requirement for a reference visualization tool to consume and display the consolidated network map in a clear and interactive way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" name="Google Shape;91;p16"/>
          <p:cNvSpPr/>
          <p:nvPr/>
        </p:nvSpPr>
        <p:spPr>
          <a:xfrm>
            <a:off x="3195750" y="3031650"/>
            <a:ext cx="2752500" cy="936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100">
                <a:solidFill>
                  <a:schemeClr val="lt1"/>
                </a:solidFill>
              </a:rPr>
              <a:t>Centralized Repository:</a:t>
            </a:r>
            <a:r>
              <a:rPr lang="pt-BR" sz="1100">
                <a:solidFill>
                  <a:schemeClr val="lt1"/>
                </a:solidFill>
              </a:rPr>
              <a:t> Requirement for a central, scalable repository to house complex and varied network data from around the world.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Google Shape;92;p16"/>
          <p:cNvSpPr/>
          <p:nvPr/>
        </p:nvSpPr>
        <p:spPr>
          <a:xfrm>
            <a:off x="6154175" y="1871763"/>
            <a:ext cx="2752500" cy="936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100">
                <a:solidFill>
                  <a:schemeClr val="lt1"/>
                </a:solidFill>
              </a:rPr>
              <a:t>Automation for Data Handling:</a:t>
            </a:r>
            <a:r>
              <a:rPr lang="pt-BR" sz="1100">
                <a:solidFill>
                  <a:schemeClr val="lt1"/>
                </a:solidFill>
              </a:rPr>
              <a:t> Need for automated tools to efficiently collect data from heterogeneous sources and transform it into a standardized, usable format.</a:t>
            </a:r>
            <a:endParaRPr b="1" sz="1100">
              <a:solidFill>
                <a:schemeClr val="lt1"/>
              </a:solidFill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6154175" y="3031650"/>
            <a:ext cx="2752500" cy="936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100">
                <a:solidFill>
                  <a:schemeClr val="lt1"/>
                </a:solidFill>
              </a:rPr>
              <a:t>Secure Data Sharing Framework:</a:t>
            </a:r>
            <a:r>
              <a:rPr lang="pt-BR" sz="1100">
                <a:solidFill>
                  <a:schemeClr val="lt1"/>
                </a:solidFill>
              </a:rPr>
              <a:t> Establishing clear rules, guidelines, and security protocols to govern how network data is shared, ensuring privacy and integrity.</a:t>
            </a:r>
            <a:endParaRPr b="1" sz="1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Challenges Faced by Mapping Iniciatives</a:t>
            </a:r>
            <a:endParaRPr/>
          </a:p>
        </p:txBody>
      </p:sp>
      <p:sp>
        <p:nvSpPr>
          <p:cNvPr id="99" name="Google Shape;99;p17"/>
          <p:cNvSpPr/>
          <p:nvPr/>
        </p:nvSpPr>
        <p:spPr>
          <a:xfrm>
            <a:off x="5277200" y="1152425"/>
            <a:ext cx="2154900" cy="1215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highly detailed map that shows the physical topology, displaying various network parameters for each link.</a:t>
            </a:r>
            <a:endParaRPr sz="1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Challenges Faced by Mapping Iniciatives</a:t>
            </a:r>
            <a:endParaRPr/>
          </a:p>
        </p:txBody>
      </p:sp>
      <p:sp>
        <p:nvSpPr>
          <p:cNvPr id="105" name="Google Shape;105;p18"/>
          <p:cNvSpPr/>
          <p:nvPr/>
        </p:nvSpPr>
        <p:spPr>
          <a:xfrm>
            <a:off x="5277200" y="1152425"/>
            <a:ext cx="2154900" cy="1215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highly detailed map that shows the physical topology, displaying various network parameters for each link.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06" name="Google Shape;106;p18"/>
          <p:cNvSpPr/>
          <p:nvPr/>
        </p:nvSpPr>
        <p:spPr>
          <a:xfrm>
            <a:off x="1929625" y="1548625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high-level, visually appealing map suitable for presentations to executives, government officials, etc.</a:t>
            </a:r>
            <a:endParaRPr sz="1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Challenges Faced by Mapping Iniciatives</a:t>
            </a:r>
            <a:endParaRPr/>
          </a:p>
        </p:txBody>
      </p:sp>
      <p:sp>
        <p:nvSpPr>
          <p:cNvPr id="112" name="Google Shape;112;p19"/>
          <p:cNvSpPr/>
          <p:nvPr/>
        </p:nvSpPr>
        <p:spPr>
          <a:xfrm>
            <a:off x="5277200" y="1152425"/>
            <a:ext cx="2154900" cy="1215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highly detailed map that shows the physical topology, displaying various network parameters for each link.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13" name="Google Shape;113;p19"/>
          <p:cNvSpPr/>
          <p:nvPr/>
        </p:nvSpPr>
        <p:spPr>
          <a:xfrm>
            <a:off x="1929625" y="1548625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high-level, visually appealing map suitable for presentations to executives, government officials, etc.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14" name="Google Shape;114;p19"/>
          <p:cNvSpPr/>
          <p:nvPr/>
        </p:nvSpPr>
        <p:spPr>
          <a:xfrm>
            <a:off x="4417825" y="2400975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highly detailed map that shows the physical topology, </a:t>
            </a:r>
            <a:r>
              <a:rPr b="1" lang="pt-BR" sz="1000"/>
              <a:t>but only visible to some persons</a:t>
            </a:r>
            <a:endParaRPr b="1" sz="1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Challenges Faced by Mapping Iniciatives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0"/>
          <p:cNvSpPr/>
          <p:nvPr/>
        </p:nvSpPr>
        <p:spPr>
          <a:xfrm>
            <a:off x="5277200" y="1152425"/>
            <a:ext cx="2154900" cy="1215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highly detailed map that shows the physical topology, displaying various network parameters for each link.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21" name="Google Shape;121;p20"/>
          <p:cNvSpPr/>
          <p:nvPr/>
        </p:nvSpPr>
        <p:spPr>
          <a:xfrm>
            <a:off x="1929625" y="1548625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high-level, visually appealing map suitable for presentations to executives, government officials, etc.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22" name="Google Shape;122;p20"/>
          <p:cNvSpPr/>
          <p:nvPr/>
        </p:nvSpPr>
        <p:spPr>
          <a:xfrm>
            <a:off x="4457150" y="2400975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highly detailed map that shows the physical topology, </a:t>
            </a:r>
            <a:r>
              <a:rPr b="1" lang="pt-BR" sz="1000"/>
              <a:t>but only visible to some persons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23" name="Google Shape;123;p20"/>
          <p:cNvSpPr/>
          <p:nvPr/>
        </p:nvSpPr>
        <p:spPr>
          <a:xfrm>
            <a:off x="134550" y="2514050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We need a live logical topology map that displays BGP peering sessions and real-time traffic flow between member institutions and international transit providers.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24" name="Google Shape;124;p20"/>
          <p:cNvSpPr/>
          <p:nvPr/>
        </p:nvSpPr>
        <p:spPr>
          <a:xfrm>
            <a:off x="3362025" y="519400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detailed Layer 1 map showing the physical fiber paths, including DWDM channels and amplifier sites connecting our Points of Presence (PoPs).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25" name="Google Shape;125;p20"/>
          <p:cNvSpPr/>
          <p:nvPr/>
        </p:nvSpPr>
        <p:spPr>
          <a:xfrm>
            <a:off x="6798050" y="2126775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high-level, visually appealing map suitable for presentations to executives, government officials, etc.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26" name="Google Shape;126;p20"/>
          <p:cNvSpPr/>
          <p:nvPr/>
        </p:nvSpPr>
        <p:spPr>
          <a:xfrm>
            <a:off x="3014050" y="2680275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need a high-level, polished map for the Ministry of Education, highlighting all connected universities, research centers, and schools to demonstrate our national reach.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27" name="Google Shape;127;p20"/>
          <p:cNvSpPr/>
          <p:nvPr/>
        </p:nvSpPr>
        <p:spPr>
          <a:xfrm>
            <a:off x="4023700" y="1472100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"I would like an interactive map showing all network equipment by location, allowing us to filter by vendor, model, and software version for asset management.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28" name="Google Shape;128;p20"/>
          <p:cNvSpPr/>
          <p:nvPr/>
        </p:nvSpPr>
        <p:spPr>
          <a:xfrm>
            <a:off x="5503350" y="3325175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I would like a thematic map that shows the available bandwidth capacity across our backbone, using a color gradient to indicate upgrade priorities for the next fiscal year.</a:t>
            </a:r>
            <a:endParaRPr sz="1000">
              <a:solidFill>
                <a:srgbClr val="000000"/>
              </a:solidFill>
            </a:endParaRPr>
          </a:p>
        </p:txBody>
      </p:sp>
      <p:sp>
        <p:nvSpPr>
          <p:cNvPr id="129" name="Google Shape;129;p20"/>
          <p:cNvSpPr/>
          <p:nvPr/>
        </p:nvSpPr>
        <p:spPr>
          <a:xfrm>
            <a:off x="1629025" y="3170850"/>
            <a:ext cx="2340900" cy="1377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/>
              <a:t>We need a simple, clean map for our public website that visualizes the main redundant fiber rings ensuring high availability for our member institutions.</a:t>
            </a:r>
            <a:endParaRPr sz="1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GREN Map WC</a:t>
            </a:r>
            <a:endParaRPr/>
          </a:p>
        </p:txBody>
      </p: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311700" y="1266325"/>
            <a:ext cx="42603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D</a:t>
            </a:r>
            <a:r>
              <a:rPr lang="pt-BR"/>
              <a:t>evelop a data standard for topology representation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Develop tools to help with the data transition/translation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Develop a distributed database system to store and manage this information and consolidate it on a single node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Develop a reference visualization</a:t>
            </a:r>
            <a:endParaRPr/>
          </a:p>
        </p:txBody>
      </p:sp>
      <p:pic>
        <p:nvPicPr>
          <p:cNvPr id="136" name="Google Shape;13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33547" y="955824"/>
            <a:ext cx="2949112" cy="1531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98204" y="2887449"/>
            <a:ext cx="2499238" cy="1508549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1"/>
          <p:cNvSpPr txBox="1"/>
          <p:nvPr/>
        </p:nvSpPr>
        <p:spPr>
          <a:xfrm>
            <a:off x="4933550" y="2486925"/>
            <a:ext cx="2949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6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https://ca-map.apps.canarie.ca/</a:t>
            </a:r>
            <a:endParaRPr sz="1200"/>
          </a:p>
        </p:txBody>
      </p:sp>
      <p:sp>
        <p:nvSpPr>
          <p:cNvPr id="139" name="Google Shape;139;p21"/>
          <p:cNvSpPr txBox="1"/>
          <p:nvPr/>
        </p:nvSpPr>
        <p:spPr>
          <a:xfrm>
            <a:off x="6510483" y="4395997"/>
            <a:ext cx="2474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https://grenmap.rnp.br/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