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8" r:id="rId2"/>
    <p:sldId id="272" r:id="rId3"/>
    <p:sldId id="270" r:id="rId4"/>
    <p:sldId id="271" r:id="rId5"/>
    <p:sldId id="284" r:id="rId6"/>
    <p:sldId id="273" r:id="rId7"/>
    <p:sldId id="285" r:id="rId8"/>
    <p:sldId id="286" r:id="rId9"/>
    <p:sldId id="287" r:id="rId10"/>
    <p:sldId id="276" r:id="rId11"/>
    <p:sldId id="290" r:id="rId12"/>
    <p:sldId id="291" r:id="rId13"/>
    <p:sldId id="292" r:id="rId14"/>
    <p:sldId id="293" r:id="rId15"/>
    <p:sldId id="294" r:id="rId16"/>
    <p:sldId id="283" r:id="rId17"/>
    <p:sldId id="296" r:id="rId18"/>
    <p:sldId id="274" r:id="rId19"/>
    <p:sldId id="282" r:id="rId20"/>
    <p:sldId id="288" r:id="rId21"/>
    <p:sldId id="295" r:id="rId22"/>
    <p:sldId id="297" r:id="rId23"/>
    <p:sldId id="298" r:id="rId24"/>
    <p:sldId id="267" r:id="rId25"/>
  </p:sldIdLst>
  <p:sldSz cx="9144000" cy="5143500" type="screen16x9"/>
  <p:notesSz cx="9144000" cy="5143500"/>
  <p:defaultTextStyle>
    <a:defPPr>
      <a:defRPr lang="pl-PL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02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5" d="100"/>
          <a:sy n="205" d="100"/>
        </p:scale>
        <p:origin x="52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3EB90-8EE0-44B8-A36B-A34C1A96BFCE}" type="datetimeFigureOut">
              <a:rPr lang="pl-PL" smtClean="0"/>
              <a:t>10.10.2025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AB72D-E5DE-4E96-ACE7-51A9E5EDB9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4447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8AB72D-E5DE-4E96-ACE7-51A9E5EDB97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020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8AB72D-E5DE-4E96-ACE7-51A9E5EDB976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2711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01 PIONIER- s - tyt - PL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 bwMode="auto">
          <a:xfrm>
            <a:off x="251520" y="1649261"/>
            <a:ext cx="8568952" cy="12856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</a:defRPr>
            </a:lvl1pPr>
          </a:lstStyle>
          <a:p>
            <a:pPr>
              <a:defRPr/>
            </a:pPr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 bwMode="auto">
          <a:xfrm>
            <a:off x="251520" y="3022357"/>
            <a:ext cx="8568952" cy="1085069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txBody>
          <a:bodyPr>
            <a:normAutofit/>
          </a:bodyPr>
          <a:lstStyle>
            <a:lvl1pPr marL="0" indent="0" algn="l">
              <a:buNone/>
              <a:defRPr sz="1400" b="1">
                <a:ln>
                  <a:noFill/>
                </a:ln>
                <a:solidFill>
                  <a:schemeClr val="bg1"/>
                </a:solidFill>
                <a:latin typeface="Open Sans Light"/>
                <a:ea typeface="Open Sans Light"/>
                <a:cs typeface="Open Sans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pl-PL"/>
              <a:t>Kliknij, aby edytować styl wzorca podtytułu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01 PIONIER- s - tyt - PL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 bwMode="auto">
          <a:xfrm>
            <a:off x="1887794" y="1649261"/>
            <a:ext cx="6932677" cy="128566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</a:defRPr>
            </a:lvl1pPr>
          </a:lstStyle>
          <a:p>
            <a:pPr>
              <a:defRPr/>
            </a:pPr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 bwMode="auto">
          <a:xfrm>
            <a:off x="1887794" y="3022357"/>
            <a:ext cx="6932678" cy="1085069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txBody>
          <a:bodyPr>
            <a:normAutofit/>
          </a:bodyPr>
          <a:lstStyle>
            <a:lvl1pPr marL="0" indent="0" algn="l">
              <a:buNone/>
              <a:defRPr sz="1400" b="1">
                <a:ln>
                  <a:noFill/>
                </a:ln>
                <a:solidFill>
                  <a:schemeClr val="bg1"/>
                </a:solidFill>
                <a:latin typeface="Open Sans Light"/>
                <a:ea typeface="Open Sans Light"/>
                <a:cs typeface="Open Sans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pl-PL"/>
              <a:t>Kliknij, aby edytować styl wzorca podtytułu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01 PIONIER- s - tyt - A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2 PIONIER- s - wew - PL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 bwMode="auto">
          <a:xfrm>
            <a:off x="2367116" y="81117"/>
            <a:ext cx="6507943" cy="545690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l">
              <a:defRPr sz="2000" b="1">
                <a:solidFill>
                  <a:schemeClr val="bg1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</a:defRPr>
            </a:lvl1pPr>
          </a:lstStyle>
          <a:p>
            <a:pPr>
              <a:defRPr/>
            </a:pPr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 bwMode="auto">
          <a:xfrm>
            <a:off x="244797" y="1566581"/>
            <a:ext cx="8640960" cy="32316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tx1"/>
                </a:solidFill>
                <a:latin typeface="Open Sans Light"/>
                <a:ea typeface="Open Sans Light"/>
                <a:cs typeface="Open Sans Light"/>
              </a:defRPr>
            </a:lvl1pPr>
            <a:lvl2pPr>
              <a:defRPr sz="1200">
                <a:solidFill>
                  <a:schemeClr val="tx1"/>
                </a:solidFill>
                <a:latin typeface="Open Sans Light"/>
                <a:ea typeface="Open Sans Light"/>
                <a:cs typeface="Open Sans Light"/>
              </a:defRPr>
            </a:lvl2pPr>
            <a:lvl3pPr>
              <a:defRPr sz="1200">
                <a:solidFill>
                  <a:schemeClr val="tx1"/>
                </a:solidFill>
                <a:latin typeface="Open Sans Light"/>
                <a:ea typeface="Open Sans Light"/>
                <a:cs typeface="Open Sans Light"/>
              </a:defRPr>
            </a:lvl3pPr>
            <a:lvl4pPr>
              <a:defRPr sz="1200">
                <a:solidFill>
                  <a:schemeClr val="tx1"/>
                </a:solidFill>
                <a:latin typeface="Open Sans Light"/>
                <a:ea typeface="Open Sans Light"/>
                <a:cs typeface="Open Sans Light"/>
              </a:defRPr>
            </a:lvl4pPr>
            <a:lvl5pPr>
              <a:defRPr sz="1200">
                <a:solidFill>
                  <a:schemeClr val="tx1"/>
                </a:solidFill>
                <a:latin typeface="Open Sans Light"/>
                <a:ea typeface="Open Sans Light"/>
                <a:cs typeface="Open Sans Light"/>
              </a:defRPr>
            </a:lvl5pPr>
          </a:lstStyle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  <a:p>
            <a:pPr lvl="3">
              <a:defRPr/>
            </a:pPr>
            <a:r>
              <a:rPr lang="pl-PL"/>
              <a:t>Czwarty poziom</a:t>
            </a:r>
            <a:endParaRPr/>
          </a:p>
          <a:p>
            <a:pPr lvl="4">
              <a:defRPr/>
            </a:pPr>
            <a:r>
              <a:rPr lang="pl-PL"/>
              <a:t>Piąty poziom</a:t>
            </a:r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10"/>
          </p:nvPr>
        </p:nvSpPr>
        <p:spPr bwMode="auto">
          <a:xfrm>
            <a:off x="244797" y="897140"/>
            <a:ext cx="8630262" cy="3048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latin typeface="Open Sans SemiBold"/>
                <a:ea typeface="Open Sans SemiBold"/>
                <a:cs typeface="Open Sans SemiBold"/>
              </a:defRPr>
            </a:lvl1pPr>
          </a:lstStyle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02 PIONIER- s - wew - PL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 bwMode="auto">
          <a:xfrm>
            <a:off x="2367116" y="81117"/>
            <a:ext cx="6507943" cy="545690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r">
              <a:defRPr sz="2000" b="1">
                <a:solidFill>
                  <a:schemeClr val="bg1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</a:defRPr>
            </a:lvl1pPr>
          </a:lstStyle>
          <a:p>
            <a:pPr>
              <a:defRPr/>
            </a:pPr>
            <a:r>
              <a:rPr lang="en-US" noProof="0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 bwMode="auto">
          <a:xfrm>
            <a:off x="244797" y="1566581"/>
            <a:ext cx="8640960" cy="32316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rgbClr val="515151"/>
                </a:solidFill>
                <a:latin typeface="Open Sans Light"/>
                <a:ea typeface="Open Sans Light"/>
                <a:cs typeface="Open Sans Light"/>
              </a:defRPr>
            </a:lvl1pPr>
            <a:lvl2pPr>
              <a:defRPr sz="1200">
                <a:solidFill>
                  <a:srgbClr val="515151"/>
                </a:solidFill>
                <a:latin typeface="Open Sans Light"/>
                <a:ea typeface="Open Sans Light"/>
                <a:cs typeface="Open Sans Light"/>
              </a:defRPr>
            </a:lvl2pPr>
            <a:lvl3pPr>
              <a:defRPr sz="1200">
                <a:solidFill>
                  <a:srgbClr val="515151"/>
                </a:solidFill>
                <a:latin typeface="Open Sans Light"/>
                <a:ea typeface="Open Sans Light"/>
                <a:cs typeface="Open Sans Light"/>
              </a:defRPr>
            </a:lvl3pPr>
            <a:lvl4pPr>
              <a:defRPr sz="1200">
                <a:solidFill>
                  <a:srgbClr val="515151"/>
                </a:solidFill>
                <a:latin typeface="Open Sans Light"/>
                <a:ea typeface="Open Sans Light"/>
                <a:cs typeface="Open Sans Light"/>
              </a:defRPr>
            </a:lvl4pPr>
            <a:lvl5pPr>
              <a:defRPr sz="1200">
                <a:solidFill>
                  <a:srgbClr val="515151"/>
                </a:solidFill>
                <a:latin typeface="Open Sans Light"/>
                <a:ea typeface="Open Sans Light"/>
                <a:cs typeface="Open Sans Light"/>
              </a:defRPr>
            </a:lvl5pPr>
          </a:lstStyle>
          <a:p>
            <a:pPr lvl="0">
              <a:defRPr/>
            </a:pPr>
            <a:r>
              <a:rPr lang="en-US" noProof="0" dirty="0" err="1"/>
              <a:t>Kliknij</a:t>
            </a:r>
            <a:r>
              <a:rPr lang="en-US" noProof="0" dirty="0"/>
              <a:t>, aby </a:t>
            </a:r>
            <a:r>
              <a:rPr lang="en-US" noProof="0" dirty="0" err="1"/>
              <a:t>edytować</a:t>
            </a:r>
            <a:r>
              <a:rPr lang="en-US" noProof="0" dirty="0"/>
              <a:t> style </a:t>
            </a:r>
            <a:r>
              <a:rPr lang="en-US" noProof="0" dirty="0" err="1"/>
              <a:t>wzorca</a:t>
            </a:r>
            <a:r>
              <a:rPr lang="en-US" noProof="0" dirty="0"/>
              <a:t> </a:t>
            </a:r>
            <a:r>
              <a:rPr lang="en-US" noProof="0" dirty="0" err="1"/>
              <a:t>tekstu</a:t>
            </a:r>
            <a:endParaRPr lang="en-US" noProof="0" dirty="0"/>
          </a:p>
          <a:p>
            <a:pPr lvl="1">
              <a:defRPr/>
            </a:pPr>
            <a:r>
              <a:rPr lang="en-US" noProof="0" dirty="0" err="1"/>
              <a:t>Drugi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2">
              <a:defRPr/>
            </a:pPr>
            <a:r>
              <a:rPr lang="en-US" noProof="0" dirty="0" err="1"/>
              <a:t>Trzeci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3">
              <a:defRPr/>
            </a:pPr>
            <a:r>
              <a:rPr lang="en-US" noProof="0" dirty="0" err="1"/>
              <a:t>Czwarty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  <a:p>
            <a:pPr lvl="4">
              <a:defRPr/>
            </a:pPr>
            <a:r>
              <a:rPr lang="en-US" noProof="0" dirty="0" err="1"/>
              <a:t>Piąty</a:t>
            </a:r>
            <a:r>
              <a:rPr lang="en-US" noProof="0" dirty="0"/>
              <a:t> </a:t>
            </a:r>
            <a:r>
              <a:rPr lang="en-US" noProof="0" dirty="0" err="1"/>
              <a:t>poziom</a:t>
            </a:r>
            <a:endParaRPr lang="en-US" noProof="0" dirty="0"/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10"/>
          </p:nvPr>
        </p:nvSpPr>
        <p:spPr bwMode="auto">
          <a:xfrm>
            <a:off x="244797" y="897140"/>
            <a:ext cx="8630262" cy="3048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</a:defRPr>
            </a:lvl1pPr>
          </a:lstStyle>
          <a:p>
            <a:pPr lvl="0">
              <a:defRPr/>
            </a:pPr>
            <a:r>
              <a:rPr lang="en-US" noProof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01 PIONIER- s - tyt - A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8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18" Type="http://schemas.openxmlformats.org/officeDocument/2006/relationships/image" Target="../media/image32.png"/><Relationship Id="rId26" Type="http://schemas.openxmlformats.org/officeDocument/2006/relationships/image" Target="../media/image40.png"/><Relationship Id="rId3" Type="http://schemas.openxmlformats.org/officeDocument/2006/relationships/image" Target="../media/image17.svg"/><Relationship Id="rId21" Type="http://schemas.openxmlformats.org/officeDocument/2006/relationships/image" Target="../media/image35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17" Type="http://schemas.openxmlformats.org/officeDocument/2006/relationships/image" Target="../media/image31.svg"/><Relationship Id="rId25" Type="http://schemas.openxmlformats.org/officeDocument/2006/relationships/image" Target="../media/image39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24" Type="http://schemas.openxmlformats.org/officeDocument/2006/relationships/image" Target="../media/image38.png"/><Relationship Id="rId5" Type="http://schemas.openxmlformats.org/officeDocument/2006/relationships/image" Target="../media/image19.svg"/><Relationship Id="rId15" Type="http://schemas.openxmlformats.org/officeDocument/2006/relationships/image" Target="../media/image29.svg"/><Relationship Id="rId23" Type="http://schemas.openxmlformats.org/officeDocument/2006/relationships/image" Target="../media/image37.svg"/><Relationship Id="rId10" Type="http://schemas.openxmlformats.org/officeDocument/2006/relationships/image" Target="../media/image24.png"/><Relationship Id="rId19" Type="http://schemas.openxmlformats.org/officeDocument/2006/relationships/image" Target="../media/image33.sv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DB8FEA-1F0D-4A06-AEEE-FC5B32633C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/>
              <a:t>Maat</a:t>
            </a:r>
            <a:r>
              <a:rPr lang="pl-PL" dirty="0"/>
              <a:t> – PIONIER Source of </a:t>
            </a:r>
            <a:r>
              <a:rPr lang="pl-PL" dirty="0" err="1"/>
              <a:t>Truth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4DD308C-13AC-4036-87D2-3D90F8B9F0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Tomasz Szewczyk</a:t>
            </a:r>
          </a:p>
          <a:p>
            <a:r>
              <a:rPr lang="pl-PL" dirty="0"/>
              <a:t>Poznańskie </a:t>
            </a:r>
            <a:r>
              <a:rPr lang="pl-PL"/>
              <a:t>Centrum Superkomputerowo-Sieciowe</a:t>
            </a:r>
          </a:p>
          <a:p>
            <a:br>
              <a:rPr lang="pl-PL" dirty="0"/>
            </a:br>
            <a:r>
              <a:rPr lang="pl-PL" dirty="0"/>
              <a:t>23rd SIG-NOC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5500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2671019" cy="3231679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Administrative (technical) purposes only</a:t>
            </a:r>
          </a:p>
          <a:p>
            <a:endParaRPr lang="en-US" dirty="0"/>
          </a:p>
          <a:p>
            <a:r>
              <a:rPr lang="en-US" dirty="0"/>
              <a:t>Quick browsing of database objects</a:t>
            </a:r>
          </a:p>
          <a:p>
            <a:endParaRPr lang="en-US" dirty="0"/>
          </a:p>
          <a:p>
            <a:r>
              <a:rPr lang="en-US" dirty="0"/>
              <a:t>Manual editing of selected objects</a:t>
            </a:r>
          </a:p>
          <a:p>
            <a:pPr lvl="1"/>
            <a:endParaRPr lang="en-US" dirty="0"/>
          </a:p>
          <a:p>
            <a:r>
              <a:rPr lang="en-US" dirty="0"/>
              <a:t>Fix missing entries or references for manually defined objects or properties on infrastructure</a:t>
            </a:r>
          </a:p>
          <a:p>
            <a:pPr lvl="1"/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B9547A94-56BB-489B-AAFF-3BC84C9E4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495" y="1203598"/>
            <a:ext cx="6048708" cy="33223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3763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2815035" cy="3231679"/>
          </a:xfrm>
        </p:spPr>
        <p:txBody>
          <a:bodyPr/>
          <a:lstStyle/>
          <a:p>
            <a:r>
              <a:rPr lang="en-US" dirty="0"/>
              <a:t>Resources and Services tabs</a:t>
            </a:r>
          </a:p>
          <a:p>
            <a:endParaRPr lang="en-US" dirty="0"/>
          </a:p>
          <a:p>
            <a:r>
              <a:rPr lang="en-US" dirty="0"/>
              <a:t>Category pane</a:t>
            </a:r>
          </a:p>
          <a:p>
            <a:endParaRPr lang="en-US" dirty="0"/>
          </a:p>
          <a:p>
            <a:r>
              <a:rPr lang="en-US" dirty="0"/>
              <a:t>Tabular list of objects</a:t>
            </a:r>
          </a:p>
          <a:p>
            <a:endParaRPr lang="en-US" dirty="0"/>
          </a:p>
          <a:p>
            <a:pPr lvl="1"/>
            <a:r>
              <a:rPr lang="en-US" dirty="0"/>
              <a:t>Text search</a:t>
            </a:r>
          </a:p>
          <a:p>
            <a:pPr lvl="1"/>
            <a:r>
              <a:rPr lang="en-US" dirty="0"/>
              <a:t>Filtering</a:t>
            </a:r>
          </a:p>
          <a:p>
            <a:pPr lvl="1"/>
            <a:r>
              <a:rPr lang="en-US" dirty="0"/>
              <a:t>Property display selector</a:t>
            </a:r>
          </a:p>
          <a:p>
            <a:pPr lvl="1"/>
            <a:endParaRPr lang="en-US" dirty="0"/>
          </a:p>
          <a:p>
            <a:r>
              <a:rPr lang="en-US" dirty="0"/>
              <a:t>JSON object overview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ECF244F-405C-47CF-8F95-B37C70C34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855" y="1049566"/>
            <a:ext cx="5618939" cy="3610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wias klamrowy otwierający 5">
            <a:extLst>
              <a:ext uri="{FF2B5EF4-FFF2-40B4-BE49-F238E27FC236}">
                <a16:creationId xmlns:a16="http://schemas.microsoft.com/office/drawing/2014/main" id="{0CF4C3AE-686A-49A5-8BC8-C78926FC2B46}"/>
              </a:ext>
            </a:extLst>
          </p:cNvPr>
          <p:cNvSpPr/>
          <p:nvPr/>
        </p:nvSpPr>
        <p:spPr>
          <a:xfrm rot="5400000">
            <a:off x="4506465" y="506349"/>
            <a:ext cx="106925" cy="1008112"/>
          </a:xfrm>
          <a:prstGeom prst="leftBrace">
            <a:avLst>
              <a:gd name="adj1" fmla="val 81821"/>
              <a:gd name="adj2" fmla="val 50000"/>
            </a:avLst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6A45E566-50F2-4E54-B426-67A612077977}"/>
              </a:ext>
            </a:extLst>
          </p:cNvPr>
          <p:cNvSpPr txBox="1"/>
          <p:nvPr/>
        </p:nvSpPr>
        <p:spPr>
          <a:xfrm>
            <a:off x="4199887" y="780212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>
                <a:solidFill>
                  <a:srgbClr val="C00000"/>
                </a:solidFill>
              </a:rPr>
              <a:t>@type</a:t>
            </a:r>
          </a:p>
        </p:txBody>
      </p:sp>
      <p:sp>
        <p:nvSpPr>
          <p:cNvPr id="8" name="Nawias klamrowy otwierający 7">
            <a:extLst>
              <a:ext uri="{FF2B5EF4-FFF2-40B4-BE49-F238E27FC236}">
                <a16:creationId xmlns:a16="http://schemas.microsoft.com/office/drawing/2014/main" id="{5F787262-20F2-4099-B8A8-538BF87BA4AC}"/>
              </a:ext>
            </a:extLst>
          </p:cNvPr>
          <p:cNvSpPr/>
          <p:nvPr/>
        </p:nvSpPr>
        <p:spPr>
          <a:xfrm>
            <a:off x="3210766" y="1682238"/>
            <a:ext cx="137097" cy="1321560"/>
          </a:xfrm>
          <a:prstGeom prst="leftBrace">
            <a:avLst>
              <a:gd name="adj1" fmla="val 81821"/>
              <a:gd name="adj2" fmla="val 50000"/>
            </a:avLst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95336B24-3FC7-462F-A596-7C111CB0D240}"/>
              </a:ext>
            </a:extLst>
          </p:cNvPr>
          <p:cNvSpPr txBox="1"/>
          <p:nvPr/>
        </p:nvSpPr>
        <p:spPr>
          <a:xfrm rot="16200000">
            <a:off x="2750699" y="2242990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 err="1">
                <a:solidFill>
                  <a:srgbClr val="C00000"/>
                </a:solidFill>
              </a:rPr>
              <a:t>category</a:t>
            </a:r>
            <a:endParaRPr lang="pl-PL" sz="7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19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4327203" cy="3231679"/>
          </a:xfrm>
        </p:spPr>
        <p:txBody>
          <a:bodyPr/>
          <a:lstStyle/>
          <a:p>
            <a:r>
              <a:rPr lang="en-US" dirty="0"/>
              <a:t>Object attributes overview and editing</a:t>
            </a:r>
          </a:p>
          <a:p>
            <a:endParaRPr lang="en-US" dirty="0"/>
          </a:p>
          <a:p>
            <a:r>
              <a:rPr lang="en-US" dirty="0"/>
              <a:t>Define new attributes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Schema validation applied by Maat API</a:t>
            </a:r>
          </a:p>
          <a:p>
            <a:endParaRPr lang="en-US" dirty="0"/>
          </a:p>
          <a:p>
            <a:r>
              <a:rPr lang="en-US" dirty="0"/>
              <a:t>Dynamic links to referenced objects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7D7C9665-7D8A-45A5-96D8-E4E8FBCEE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786328"/>
            <a:ext cx="3886795" cy="4299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2689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3247083" cy="3231679"/>
          </a:xfrm>
        </p:spPr>
        <p:txBody>
          <a:bodyPr/>
          <a:lstStyle/>
          <a:p>
            <a:r>
              <a:rPr lang="en-US" dirty="0"/>
              <a:t>Automatic creation of new references between objects</a:t>
            </a:r>
          </a:p>
          <a:p>
            <a:endParaRPr lang="en-US" dirty="0"/>
          </a:p>
          <a:p>
            <a:pPr lvl="1"/>
            <a:r>
              <a:rPr lang="en-US" dirty="0"/>
              <a:t>“backward reference” (</a:t>
            </a:r>
            <a:r>
              <a:rPr lang="en-US" dirty="0" err="1">
                <a:latin typeface="Consolas" panose="020B0609020204030204" pitchFamily="49" charset="0"/>
              </a:rPr>
              <a:t>bref</a:t>
            </a:r>
            <a:r>
              <a:rPr lang="en-US" dirty="0">
                <a:latin typeface="Consolas" panose="020B0609020204030204" pitchFamily="49" charset="0"/>
              </a:rPr>
              <a:t>:</a:t>
            </a:r>
            <a:r>
              <a:rPr lang="en-US" dirty="0"/>
              <a:t>) defined in Maat GUI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Automatic reference (</a:t>
            </a:r>
            <a:r>
              <a:rPr lang="en-US" dirty="0">
                <a:latin typeface="Consolas" panose="020B0609020204030204" pitchFamily="49" charset="0"/>
              </a:rPr>
              <a:t>ref:</a:t>
            </a:r>
            <a:r>
              <a:rPr lang="en-US" dirty="0"/>
              <a:t>) from target object created by Maat API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7D7C9665-7D8A-45A5-96D8-E4E8FBCEE6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7013" y="1201994"/>
            <a:ext cx="5453661" cy="36020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4462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4327203" cy="3231679"/>
          </a:xfrm>
        </p:spPr>
        <p:txBody>
          <a:bodyPr/>
          <a:lstStyle/>
          <a:p>
            <a:r>
              <a:rPr lang="en-US" dirty="0"/>
              <a:t>JSON format overview and editing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7D7C9665-7D8A-45A5-96D8-E4E8FBCEE6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3340" y="897140"/>
            <a:ext cx="5311635" cy="40508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954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47794-FDB0-4047-BD46-46AF8ED3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6D8E1B-6BE1-4AC0-B7CC-2C3A1E0C9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3607123" cy="3231679"/>
          </a:xfrm>
        </p:spPr>
        <p:txBody>
          <a:bodyPr/>
          <a:lstStyle/>
          <a:p>
            <a:r>
              <a:rPr lang="en-US" dirty="0"/>
              <a:t>Boost single source of truth development</a:t>
            </a:r>
          </a:p>
          <a:p>
            <a:endParaRPr lang="en-US" dirty="0"/>
          </a:p>
          <a:p>
            <a:pPr lvl="1"/>
            <a:r>
              <a:rPr lang="en-US" dirty="0"/>
              <a:t>Add (develop) new services and resources not yet supported by workflows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Include emergency fixes or  changes for services and resources which are not yet supported by workflows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Allow “atomic” automation and orchestration approach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6F5927-5A70-4D94-9C33-DAD76FD466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GUI</a:t>
            </a: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7D7C9665-7D8A-45A5-96D8-E4E8FBCEE6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3340" y="1628014"/>
            <a:ext cx="5311635" cy="2589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0512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EC3787-1084-4AAE-A52E-ACFA6D091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CHANGELOG</a:t>
            </a:r>
            <a:endParaRPr lang="pl-PL" dirty="0"/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EAC2E1DD-1531-4E76-BFBF-C5319B356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218896"/>
            <a:ext cx="8095020" cy="36571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32D72F-A087-4C26-81A6-007FC0084E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Maat </a:t>
            </a:r>
            <a:r>
              <a:rPr lang="en-US" dirty="0" err="1"/>
              <a:t>EventListener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3329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EC3787-1084-4AAE-A52E-ACFA6D091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CHANGELOG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32D72F-A087-4C26-81A6-007FC0084E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Mattermost</a:t>
            </a:r>
            <a:r>
              <a:rPr lang="en-US" dirty="0"/>
              <a:t> integration</a:t>
            </a:r>
            <a:endParaRPr lang="pl-PL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02BB4B12-9D8B-443F-9084-C298CFB34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4399211" cy="3231679"/>
          </a:xfrm>
        </p:spPr>
        <p:txBody>
          <a:bodyPr/>
          <a:lstStyle/>
          <a:p>
            <a:r>
              <a:rPr lang="en-US" dirty="0"/>
              <a:t>Interface between </a:t>
            </a:r>
            <a:r>
              <a:rPr lang="en-US" dirty="0" err="1"/>
              <a:t>Mattermost</a:t>
            </a:r>
            <a:r>
              <a:rPr lang="en-US" dirty="0"/>
              <a:t> channel and Maat database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Quick lookup for services, resources and parameters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Errbot</a:t>
            </a:r>
            <a:r>
              <a:rPr lang="en-US" dirty="0"/>
              <a:t> based </a:t>
            </a:r>
          </a:p>
          <a:p>
            <a:pPr lvl="1"/>
            <a:endParaRPr lang="en-US" dirty="0"/>
          </a:p>
          <a:p>
            <a:pPr lvl="1"/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9038E758-25FE-4B49-8409-80D0E6DEA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023" y="843558"/>
            <a:ext cx="3970901" cy="4218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FE9F5556-F766-4B8B-9B30-9B40A82DFC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571750"/>
            <a:ext cx="432047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398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52C234-6918-411C-957B-CBBEE61A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ED4132-D2F8-4895-8763-9511542C8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Generalized workflows for use across multiple networks</a:t>
            </a:r>
          </a:p>
          <a:p>
            <a:endParaRPr lang="en-US" dirty="0"/>
          </a:p>
          <a:p>
            <a:pPr lvl="1"/>
            <a:r>
              <a:rPr lang="en-US" dirty="0"/>
              <a:t>PIONIER</a:t>
            </a:r>
          </a:p>
          <a:p>
            <a:pPr lvl="1"/>
            <a:r>
              <a:rPr lang="en-US" dirty="0"/>
              <a:t>GP4L</a:t>
            </a:r>
          </a:p>
          <a:p>
            <a:endParaRPr lang="en-US" dirty="0"/>
          </a:p>
          <a:p>
            <a:r>
              <a:rPr lang="en-US" dirty="0"/>
              <a:t>GÉANT LSO</a:t>
            </a:r>
          </a:p>
          <a:p>
            <a:endParaRPr lang="en-US" dirty="0"/>
          </a:p>
          <a:p>
            <a:pPr lvl="1"/>
            <a:r>
              <a:rPr lang="en-US" dirty="0"/>
              <a:t>configuration changes on devices (resources)</a:t>
            </a:r>
          </a:p>
          <a:p>
            <a:pPr lvl="1"/>
            <a:r>
              <a:rPr lang="en-US" dirty="0"/>
              <a:t>Ansible playbooks</a:t>
            </a:r>
          </a:p>
          <a:p>
            <a:pPr lvl="1"/>
            <a:r>
              <a:rPr lang="en-US" dirty="0"/>
              <a:t>Jinja templates</a:t>
            </a:r>
          </a:p>
          <a:p>
            <a:endParaRPr lang="en-US" dirty="0"/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FBE1A27-1401-4F8B-ACC1-88F8AEB07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Apache Airflow and GEANT LSO</a:t>
            </a:r>
            <a:endParaRPr lang="pl-PL" dirty="0"/>
          </a:p>
        </p:txBody>
      </p:sp>
      <p:pic>
        <p:nvPicPr>
          <p:cNvPr id="9" name="Symbol zastępczy zawartości 25">
            <a:extLst>
              <a:ext uri="{FF2B5EF4-FFF2-40B4-BE49-F238E27FC236}">
                <a16:creationId xmlns:a16="http://schemas.microsoft.com/office/drawing/2014/main" id="{062B1156-4366-457A-B59B-1EC5FC1B5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72" b="11426"/>
          <a:stretch/>
        </p:blipFill>
        <p:spPr bwMode="auto">
          <a:xfrm>
            <a:off x="258440" y="4614798"/>
            <a:ext cx="8640763" cy="504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0859D9D5-3BDD-44C9-B7F7-E647B5F99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5" y="3135866"/>
            <a:ext cx="6319283" cy="14182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279003FB-2FDA-4124-9745-D0BBD46AC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741" y="1635646"/>
            <a:ext cx="2606797" cy="11957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61C86429-E968-4F1C-B510-BDB817DCF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1994" y="3135866"/>
            <a:ext cx="528836" cy="205152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7296BC37-548C-4ACD-A542-30576B867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243" y="4620106"/>
            <a:ext cx="528836" cy="20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9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322E54-A867-4C20-BD18-C96D67F7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WORKFLOWS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C801290-96C9-4396-9145-B27559201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Predefined forms for specific workflows</a:t>
            </a:r>
          </a:p>
          <a:p>
            <a:endParaRPr lang="en-US" dirty="0"/>
          </a:p>
          <a:p>
            <a:r>
              <a:rPr lang="en-US" dirty="0"/>
              <a:t>Existing data </a:t>
            </a:r>
            <a:r>
              <a:rPr lang="en-US" dirty="0" err="1"/>
              <a:t>retrived</a:t>
            </a:r>
            <a:r>
              <a:rPr lang="en-US" dirty="0"/>
              <a:t> from Maat</a:t>
            </a:r>
          </a:p>
          <a:p>
            <a:endParaRPr lang="en-US" dirty="0"/>
          </a:p>
          <a:p>
            <a:pPr lvl="1"/>
            <a:r>
              <a:rPr lang="en-US" dirty="0"/>
              <a:t>Devices</a:t>
            </a:r>
          </a:p>
          <a:p>
            <a:pPr lvl="1"/>
            <a:r>
              <a:rPr lang="en-US" dirty="0"/>
              <a:t>Interfaces</a:t>
            </a:r>
          </a:p>
          <a:p>
            <a:pPr lvl="1"/>
            <a:r>
              <a:rPr lang="en-US" dirty="0"/>
              <a:t>Identifiers</a:t>
            </a:r>
          </a:p>
          <a:p>
            <a:pPr lvl="1"/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2BF945D-B3A6-4ACE-8C7B-D04BAA83AD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Data/information acquisition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F114827E-1494-4CF9-95C3-823A1D294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897140"/>
            <a:ext cx="3222939" cy="3302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44593096-5C5E-42EC-93B0-6DFC91401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1755499"/>
            <a:ext cx="2852429" cy="3327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903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6BFB8F-ABA1-4C2B-9F81-1EB23BF9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INFRASTRUCTURE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A73413-6FF5-44FF-9F9B-9DAF783C1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4225340" cy="3231679"/>
          </a:xfrm>
        </p:spPr>
        <p:txBody>
          <a:bodyPr/>
          <a:lstStyle/>
          <a:p>
            <a:r>
              <a:rPr lang="en-US" dirty="0"/>
              <a:t>21 MANs including 5 HPC</a:t>
            </a:r>
            <a:r>
              <a:rPr lang="pl-PL" dirty="0"/>
              <a:t> </a:t>
            </a:r>
            <a:r>
              <a:rPr lang="en-US" dirty="0"/>
              <a:t>centers</a:t>
            </a:r>
          </a:p>
          <a:p>
            <a:endParaRPr lang="en-US" dirty="0"/>
          </a:p>
          <a:p>
            <a:r>
              <a:rPr lang="en-US" dirty="0"/>
              <a:t>Optical DWDM transmission based on own fibers</a:t>
            </a:r>
          </a:p>
          <a:p>
            <a:endParaRPr lang="en-US" dirty="0"/>
          </a:p>
          <a:p>
            <a:r>
              <a:rPr lang="en-US" dirty="0"/>
              <a:t>MPLS based packet network</a:t>
            </a:r>
          </a:p>
          <a:p>
            <a:endParaRPr lang="en-US" dirty="0"/>
          </a:p>
          <a:p>
            <a:r>
              <a:rPr lang="en-US" dirty="0"/>
              <a:t>Transmission</a:t>
            </a:r>
            <a:r>
              <a:rPr lang="pl-PL" dirty="0"/>
              <a:t> </a:t>
            </a:r>
            <a:r>
              <a:rPr lang="en-US" dirty="0"/>
              <a:t>interfaces</a:t>
            </a:r>
          </a:p>
          <a:p>
            <a:endParaRPr lang="en-US" dirty="0"/>
          </a:p>
          <a:p>
            <a:pPr lvl="1"/>
            <a:r>
              <a:rPr lang="en-US" dirty="0"/>
              <a:t>10Gbps</a:t>
            </a:r>
          </a:p>
          <a:p>
            <a:pPr lvl="1"/>
            <a:r>
              <a:rPr lang="en-US" dirty="0"/>
              <a:t>100Gbps</a:t>
            </a:r>
          </a:p>
          <a:p>
            <a:pPr lvl="1"/>
            <a:r>
              <a:rPr lang="en-US" dirty="0"/>
              <a:t>400Gbps</a:t>
            </a:r>
          </a:p>
          <a:p>
            <a:pPr lvl="1"/>
            <a:r>
              <a:rPr lang="en-US" dirty="0"/>
              <a:t>800Gbps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665AD06-42AD-49EE-9F3A-2FB809F6B1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Environment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84B307C-7A22-4411-B9AB-BCA5B80B3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137" y="816023"/>
            <a:ext cx="4673863" cy="424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65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6CDB0A-6768-4FA9-B41B-5ABEA4D5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E1589AE-679B-4405-AB53-0B962A829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3103067" cy="3231679"/>
          </a:xfrm>
        </p:spPr>
        <p:txBody>
          <a:bodyPr/>
          <a:lstStyle/>
          <a:p>
            <a:r>
              <a:rPr lang="en-US" dirty="0"/>
              <a:t>Basing on Maat information verify if service is implementable on given set of resources</a:t>
            </a:r>
          </a:p>
          <a:p>
            <a:endParaRPr lang="en-US" dirty="0"/>
          </a:p>
          <a:p>
            <a:r>
              <a:rPr lang="en-US" dirty="0"/>
              <a:t>Update Maat database </a:t>
            </a:r>
          </a:p>
          <a:p>
            <a:endParaRPr lang="en-US" dirty="0"/>
          </a:p>
          <a:p>
            <a:r>
              <a:rPr lang="en-US" dirty="0"/>
              <a:t>Prepare inventory and set of parameters for LSO</a:t>
            </a:r>
          </a:p>
          <a:p>
            <a:endParaRPr lang="en-US" dirty="0"/>
          </a:p>
          <a:p>
            <a:r>
              <a:rPr lang="en-US" dirty="0"/>
              <a:t>Collect implementation </a:t>
            </a:r>
            <a:r>
              <a:rPr lang="en-US" dirty="0" err="1"/>
              <a:t>resuls</a:t>
            </a:r>
            <a:endParaRPr lang="en-US" dirty="0"/>
          </a:p>
          <a:p>
            <a:endParaRPr lang="en-US" dirty="0"/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71B8D46-4203-4B36-9786-6C21331A56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Apache Airflow and GEANT LSO</a:t>
            </a: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F935BA9-F49E-46E0-84B4-F76E456F8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258" y="1779662"/>
            <a:ext cx="5619801" cy="27034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1040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52C234-6918-411C-957B-CBBEE61A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ED4132-D2F8-4895-8763-9511542C8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Airflow </a:t>
            </a:r>
            <a:r>
              <a:rPr lang="en-US" dirty="0" err="1"/>
              <a:t>Mattermost</a:t>
            </a:r>
            <a:r>
              <a:rPr lang="en-US" dirty="0"/>
              <a:t> integration DAG</a:t>
            </a:r>
          </a:p>
          <a:p>
            <a:endParaRPr lang="en-US" dirty="0"/>
          </a:p>
          <a:p>
            <a:pPr lvl="1"/>
            <a:r>
              <a:rPr lang="en-US" dirty="0"/>
              <a:t>LSO input </a:t>
            </a:r>
          </a:p>
          <a:p>
            <a:pPr lvl="1"/>
            <a:r>
              <a:rPr lang="en-US" dirty="0"/>
              <a:t>LSO callback </a:t>
            </a:r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FBE1A27-1401-4F8B-ACC1-88F8AEB07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Apache Airflow and GEANT LSO</a:t>
            </a:r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E2E4D72-B110-4EB0-BE8F-0E76BE83FF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 t="190" r="457" b="690"/>
          <a:stretch/>
        </p:blipFill>
        <p:spPr>
          <a:xfrm>
            <a:off x="4644009" y="841375"/>
            <a:ext cx="4309492" cy="4234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E4A5F0C0-39C0-4A66-BD10-D25265DC1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6" y="2499743"/>
            <a:ext cx="4401606" cy="2576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Łącznik prosty ze strzałką 24">
            <a:extLst>
              <a:ext uri="{FF2B5EF4-FFF2-40B4-BE49-F238E27FC236}">
                <a16:creationId xmlns:a16="http://schemas.microsoft.com/office/drawing/2014/main" id="{3E28A044-06AD-4B46-B134-558F248ABCD2}"/>
              </a:ext>
            </a:extLst>
          </p:cNvPr>
          <p:cNvCxnSpPr>
            <a:cxnSpLocks/>
          </p:cNvCxnSpPr>
          <p:nvPr/>
        </p:nvCxnSpPr>
        <p:spPr>
          <a:xfrm flipH="1">
            <a:off x="7308304" y="4490124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C84D97EB-6FB3-49A0-848B-1AD0C224BAB1}"/>
              </a:ext>
            </a:extLst>
          </p:cNvPr>
          <p:cNvSpPr txBox="1"/>
          <p:nvPr/>
        </p:nvSpPr>
        <p:spPr>
          <a:xfrm>
            <a:off x="8244408" y="4443958"/>
            <a:ext cx="57606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Playbook name</a:t>
            </a:r>
            <a:endParaRPr lang="pl-PL" sz="600" dirty="0"/>
          </a:p>
        </p:txBody>
      </p:sp>
      <p:cxnSp>
        <p:nvCxnSpPr>
          <p:cNvPr id="30" name="Łącznik prosty ze strzałką 29">
            <a:extLst>
              <a:ext uri="{FF2B5EF4-FFF2-40B4-BE49-F238E27FC236}">
                <a16:creationId xmlns:a16="http://schemas.microsoft.com/office/drawing/2014/main" id="{5A6BFB31-ACC2-4D4A-818C-E08E6AF54F6B}"/>
              </a:ext>
            </a:extLst>
          </p:cNvPr>
          <p:cNvCxnSpPr>
            <a:cxnSpLocks/>
          </p:cNvCxnSpPr>
          <p:nvPr/>
        </p:nvCxnSpPr>
        <p:spPr>
          <a:xfrm flipH="1">
            <a:off x="7308304" y="4181989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92B397BB-3E90-4BA9-A385-1429740F7AA8}"/>
              </a:ext>
            </a:extLst>
          </p:cNvPr>
          <p:cNvSpPr txBox="1"/>
          <p:nvPr/>
        </p:nvSpPr>
        <p:spPr>
          <a:xfrm>
            <a:off x="8244408" y="4135823"/>
            <a:ext cx="57606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vendor name</a:t>
            </a:r>
            <a:endParaRPr lang="pl-PL" sz="600" dirty="0"/>
          </a:p>
        </p:txBody>
      </p: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id="{85A4F0F3-8B18-456B-9A74-DD6D423458A4}"/>
              </a:ext>
            </a:extLst>
          </p:cNvPr>
          <p:cNvCxnSpPr>
            <a:cxnSpLocks/>
          </p:cNvCxnSpPr>
          <p:nvPr/>
        </p:nvCxnSpPr>
        <p:spPr>
          <a:xfrm flipH="1">
            <a:off x="7308304" y="3579862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6CA0A9B7-5B39-4399-82F2-AABFE26FE96E}"/>
              </a:ext>
            </a:extLst>
          </p:cNvPr>
          <p:cNvSpPr txBox="1"/>
          <p:nvPr/>
        </p:nvSpPr>
        <p:spPr>
          <a:xfrm>
            <a:off x="8244408" y="3533696"/>
            <a:ext cx="57606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model name</a:t>
            </a:r>
            <a:endParaRPr lang="pl-PL" sz="600" dirty="0"/>
          </a:p>
        </p:txBody>
      </p: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EF131522-1B33-4AAB-AB40-8C86C400C9F4}"/>
              </a:ext>
            </a:extLst>
          </p:cNvPr>
          <p:cNvCxnSpPr>
            <a:cxnSpLocks/>
          </p:cNvCxnSpPr>
          <p:nvPr/>
        </p:nvCxnSpPr>
        <p:spPr>
          <a:xfrm flipH="1">
            <a:off x="7308304" y="3124927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7EE05F6D-C62C-4E64-B24B-EB14A1DD4B21}"/>
              </a:ext>
            </a:extLst>
          </p:cNvPr>
          <p:cNvSpPr txBox="1"/>
          <p:nvPr/>
        </p:nvSpPr>
        <p:spPr>
          <a:xfrm>
            <a:off x="8244408" y="3078761"/>
            <a:ext cx="57606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SAP parameters</a:t>
            </a:r>
            <a:endParaRPr lang="pl-PL" sz="600" dirty="0"/>
          </a:p>
        </p:txBody>
      </p:sp>
      <p:cxnSp>
        <p:nvCxnSpPr>
          <p:cNvPr id="36" name="Łącznik prosty ze strzałką 35">
            <a:extLst>
              <a:ext uri="{FF2B5EF4-FFF2-40B4-BE49-F238E27FC236}">
                <a16:creationId xmlns:a16="http://schemas.microsoft.com/office/drawing/2014/main" id="{96A7722D-A7F7-474F-82F6-F308E421FCDD}"/>
              </a:ext>
            </a:extLst>
          </p:cNvPr>
          <p:cNvCxnSpPr>
            <a:cxnSpLocks/>
          </p:cNvCxnSpPr>
          <p:nvPr/>
        </p:nvCxnSpPr>
        <p:spPr>
          <a:xfrm flipH="1">
            <a:off x="7452320" y="2924694"/>
            <a:ext cx="648072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8BC22C7D-B118-4D4D-B036-F12C5A391643}"/>
              </a:ext>
            </a:extLst>
          </p:cNvPr>
          <p:cNvSpPr txBox="1"/>
          <p:nvPr/>
        </p:nvSpPr>
        <p:spPr>
          <a:xfrm>
            <a:off x="8244408" y="2878528"/>
            <a:ext cx="57606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SAP referenced interface</a:t>
            </a:r>
            <a:endParaRPr lang="pl-PL" sz="600" dirty="0"/>
          </a:p>
        </p:txBody>
      </p: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id="{0AF18099-6CCB-4A1A-AAAF-16766F96D427}"/>
              </a:ext>
            </a:extLst>
          </p:cNvPr>
          <p:cNvCxnSpPr>
            <a:cxnSpLocks/>
          </p:cNvCxnSpPr>
          <p:nvPr/>
        </p:nvCxnSpPr>
        <p:spPr>
          <a:xfrm flipH="1">
            <a:off x="7308304" y="2139702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20499446-2E20-4A56-B320-59CE1A745EA1}"/>
              </a:ext>
            </a:extLst>
          </p:cNvPr>
          <p:cNvSpPr txBox="1"/>
          <p:nvPr/>
        </p:nvSpPr>
        <p:spPr>
          <a:xfrm>
            <a:off x="8244408" y="2093536"/>
            <a:ext cx="648072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service parameters</a:t>
            </a:r>
            <a:endParaRPr lang="pl-PL" sz="600" dirty="0"/>
          </a:p>
        </p:txBody>
      </p: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47B97106-C043-4794-B37C-E282FD668DA7}"/>
              </a:ext>
            </a:extLst>
          </p:cNvPr>
          <p:cNvCxnSpPr>
            <a:cxnSpLocks/>
          </p:cNvCxnSpPr>
          <p:nvPr/>
        </p:nvCxnSpPr>
        <p:spPr>
          <a:xfrm flipH="1">
            <a:off x="7308304" y="1757717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ole tekstowe 41">
            <a:extLst>
              <a:ext uri="{FF2B5EF4-FFF2-40B4-BE49-F238E27FC236}">
                <a16:creationId xmlns:a16="http://schemas.microsoft.com/office/drawing/2014/main" id="{6EB0B9E7-16C6-47E5-9B79-BF9570B945C1}"/>
              </a:ext>
            </a:extLst>
          </p:cNvPr>
          <p:cNvSpPr txBox="1"/>
          <p:nvPr/>
        </p:nvSpPr>
        <p:spPr>
          <a:xfrm>
            <a:off x="8244408" y="1711551"/>
            <a:ext cx="648072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playbook command</a:t>
            </a:r>
            <a:endParaRPr lang="pl-PL" sz="600" dirty="0"/>
          </a:p>
        </p:txBody>
      </p: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1D2D28A8-5853-4BD6-BD66-5888A430DA22}"/>
              </a:ext>
            </a:extLst>
          </p:cNvPr>
          <p:cNvCxnSpPr>
            <a:cxnSpLocks/>
          </p:cNvCxnSpPr>
          <p:nvPr/>
        </p:nvCxnSpPr>
        <p:spPr>
          <a:xfrm flipH="1">
            <a:off x="7308304" y="1872088"/>
            <a:ext cx="792088" cy="0"/>
          </a:xfrm>
          <a:prstGeom prst="straightConnector1">
            <a:avLst/>
          </a:prstGeom>
          <a:ln>
            <a:solidFill>
              <a:srgbClr val="C00000"/>
            </a:solidFill>
            <a:headEnd w="sm" len="sm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ole tekstowe 43">
            <a:extLst>
              <a:ext uri="{FF2B5EF4-FFF2-40B4-BE49-F238E27FC236}">
                <a16:creationId xmlns:a16="http://schemas.microsoft.com/office/drawing/2014/main" id="{0DF68811-697B-4782-A72D-EF1119574438}"/>
              </a:ext>
            </a:extLst>
          </p:cNvPr>
          <p:cNvSpPr txBox="1"/>
          <p:nvPr/>
        </p:nvSpPr>
        <p:spPr>
          <a:xfrm>
            <a:off x="8244408" y="1825922"/>
            <a:ext cx="57606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/>
              <a:t>ansible role</a:t>
            </a:r>
            <a:endParaRPr lang="pl-PL" sz="600" dirty="0"/>
          </a:p>
        </p:txBody>
      </p:sp>
    </p:spTree>
    <p:extLst>
      <p:ext uri="{BB962C8B-B14F-4D97-AF65-F5344CB8AC3E}">
        <p14:creationId xmlns:p14="http://schemas.microsoft.com/office/powerpoint/2010/main" val="1473325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38C958-F1F9-474E-A948-31BEF7E5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CC6EA1-8528-4A41-A120-972D37C63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Maat / </a:t>
            </a:r>
            <a:r>
              <a:rPr lang="en-US" dirty="0" err="1"/>
              <a:t>SSoT</a:t>
            </a:r>
            <a:r>
              <a:rPr lang="en-US" dirty="0"/>
              <a:t> objects</a:t>
            </a:r>
          </a:p>
          <a:p>
            <a:endParaRPr lang="en-US" dirty="0"/>
          </a:p>
          <a:p>
            <a:pPr lvl="1"/>
            <a:r>
              <a:rPr lang="en-US" dirty="0"/>
              <a:t>Resources – </a:t>
            </a:r>
            <a:r>
              <a:rPr lang="en-US" sz="11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1 400+</a:t>
            </a:r>
          </a:p>
          <a:p>
            <a:pPr lvl="2"/>
            <a:r>
              <a:rPr lang="en-US" sz="1100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1 300+ </a:t>
            </a:r>
            <a:r>
              <a:rPr lang="en-US" dirty="0"/>
              <a:t>interface</a:t>
            </a:r>
          </a:p>
          <a:p>
            <a:pPr lvl="2"/>
            <a:r>
              <a:rPr lang="en-US" sz="1100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45</a:t>
            </a:r>
            <a:r>
              <a:rPr lang="en-US" dirty="0"/>
              <a:t> </a:t>
            </a:r>
            <a:r>
              <a:rPr lang="en-US" dirty="0" err="1"/>
              <a:t>device.router</a:t>
            </a:r>
            <a:endParaRPr lang="en-US" dirty="0"/>
          </a:p>
          <a:p>
            <a:pPr lvl="2"/>
            <a:r>
              <a:rPr lang="en-US" b="1" dirty="0"/>
              <a:t>50+</a:t>
            </a:r>
            <a:r>
              <a:rPr lang="en-US" dirty="0"/>
              <a:t> customer</a:t>
            </a:r>
          </a:p>
          <a:p>
            <a:pPr lvl="1"/>
            <a:r>
              <a:rPr lang="en-US" dirty="0"/>
              <a:t>Services – </a:t>
            </a:r>
            <a:r>
              <a:rPr lang="en-US" sz="11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1 374</a:t>
            </a:r>
          </a:p>
          <a:p>
            <a:pPr lvl="2"/>
            <a:r>
              <a:rPr lang="en-US" sz="1100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~370 </a:t>
            </a:r>
            <a:r>
              <a:rPr lang="en-US" dirty="0"/>
              <a:t>l2.circuit</a:t>
            </a:r>
          </a:p>
          <a:p>
            <a:pPr lvl="2"/>
            <a:r>
              <a:rPr lang="en-US" b="1" dirty="0"/>
              <a:t>2</a:t>
            </a:r>
            <a:r>
              <a:rPr lang="en-US" dirty="0"/>
              <a:t> l2.evpn</a:t>
            </a:r>
          </a:p>
          <a:p>
            <a:pPr lvl="2"/>
            <a:r>
              <a:rPr lang="en-US" b="1" dirty="0"/>
              <a:t>2</a:t>
            </a:r>
            <a:r>
              <a:rPr lang="en-US" dirty="0"/>
              <a:t> l3.vrf</a:t>
            </a:r>
          </a:p>
          <a:p>
            <a:pPr lvl="2"/>
            <a:r>
              <a:rPr lang="en-US" sz="1100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50+</a:t>
            </a:r>
            <a:r>
              <a:rPr lang="en-US" dirty="0"/>
              <a:t> </a:t>
            </a:r>
            <a:r>
              <a:rPr lang="en-US" dirty="0" err="1"/>
              <a:t>network.core.links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Airflow</a:t>
            </a:r>
          </a:p>
          <a:p>
            <a:pPr lvl="1"/>
            <a:r>
              <a:rPr lang="en-US" b="1" dirty="0"/>
              <a:t>330+</a:t>
            </a:r>
            <a:r>
              <a:rPr lang="en-US" dirty="0"/>
              <a:t> DAG runs</a:t>
            </a:r>
          </a:p>
          <a:p>
            <a:pPr lvl="1"/>
            <a:r>
              <a:rPr lang="en-US" b="1" dirty="0"/>
              <a:t>1930</a:t>
            </a:r>
            <a:r>
              <a:rPr lang="en-US" dirty="0"/>
              <a:t> task states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1BB1438-1486-4179-80F1-AE5EDEB2BC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Usage statistics</a:t>
            </a:r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B83F9C1F-9906-468E-8C4B-BD0C3ABA9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232" y="2067694"/>
            <a:ext cx="5652119" cy="1881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9562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01A5B8-5EC8-4CC8-BC28-F1D74601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244EADF-40AF-43BD-9187-1B7749D8A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New workflows development</a:t>
            </a:r>
          </a:p>
          <a:p>
            <a:endParaRPr lang="en-US" dirty="0"/>
          </a:p>
          <a:p>
            <a:pPr lvl="1"/>
            <a:r>
              <a:rPr lang="en-US" dirty="0"/>
              <a:t>EVPN</a:t>
            </a:r>
          </a:p>
          <a:p>
            <a:pPr lvl="2"/>
            <a:r>
              <a:rPr lang="en-US" dirty="0" err="1"/>
              <a:t>vlan</a:t>
            </a:r>
            <a:r>
              <a:rPr lang="en-US" dirty="0"/>
              <a:t>-based</a:t>
            </a:r>
          </a:p>
          <a:p>
            <a:pPr lvl="2"/>
            <a:r>
              <a:rPr lang="en-US" dirty="0" err="1"/>
              <a:t>vlan</a:t>
            </a:r>
            <a:r>
              <a:rPr lang="en-US" dirty="0"/>
              <a:t>-bundle</a:t>
            </a:r>
          </a:p>
          <a:p>
            <a:pPr lvl="2"/>
            <a:r>
              <a:rPr lang="en-US" dirty="0" err="1"/>
              <a:t>vlan</a:t>
            </a:r>
            <a:r>
              <a:rPr lang="en-US" dirty="0"/>
              <a:t>-aware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Network configuration consistency verification</a:t>
            </a:r>
          </a:p>
          <a:p>
            <a:pPr lvl="1"/>
            <a:r>
              <a:rPr lang="en-US" dirty="0"/>
              <a:t>VRF</a:t>
            </a:r>
          </a:p>
          <a:p>
            <a:pPr lvl="1"/>
            <a:r>
              <a:rPr lang="en-US" dirty="0"/>
              <a:t>Ingres bandwidth control on SAPs</a:t>
            </a:r>
          </a:p>
          <a:p>
            <a:pPr lvl="2"/>
            <a:r>
              <a:rPr lang="en-US" dirty="0"/>
              <a:t>Maat UI ready</a:t>
            </a:r>
          </a:p>
          <a:p>
            <a:pPr lvl="1"/>
            <a:endParaRPr lang="en-US" dirty="0"/>
          </a:p>
          <a:p>
            <a:r>
              <a:rPr lang="en-US" dirty="0"/>
              <a:t>Enabling user roles and Maat object access filtering</a:t>
            </a:r>
          </a:p>
          <a:p>
            <a:endParaRPr lang="en-US" dirty="0"/>
          </a:p>
          <a:p>
            <a:pPr lvl="1"/>
            <a:r>
              <a:rPr lang="en-US" dirty="0"/>
              <a:t>Development finished</a:t>
            </a:r>
          </a:p>
          <a:p>
            <a:pPr lvl="1"/>
            <a:r>
              <a:rPr lang="en-US" dirty="0"/>
              <a:t>Lab testing phase</a:t>
            </a:r>
          </a:p>
          <a:p>
            <a:pPr lvl="1"/>
            <a:endParaRPr lang="en-US" dirty="0"/>
          </a:p>
          <a:p>
            <a:r>
              <a:rPr lang="en-US" dirty="0"/>
              <a:t>The use of LLM for advanced data search functionality and user interaction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C7FAC10-FF9E-4FF8-8493-733555F85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Future works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7744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B12822DC-2DDC-478D-82E1-8FF1B434688C}"/>
              </a:ext>
            </a:extLst>
          </p:cNvPr>
          <p:cNvSpPr txBox="1"/>
          <p:nvPr/>
        </p:nvSpPr>
        <p:spPr>
          <a:xfrm>
            <a:off x="899592" y="4958834"/>
            <a:ext cx="813690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0" i="0" dirty="0">
                <a:solidFill>
                  <a:srgbClr val="3F4350"/>
                </a:solidFill>
                <a:effectLst/>
                <a:latin typeface="Open Sans" pitchFamily="2" charset="0"/>
              </a:rPr>
              <a:t>The scientific work is published for the realization of the international project co-financed by Polish Ministry of Science and Higher Education from financial resources of the </a:t>
            </a:r>
            <a:r>
              <a:rPr lang="en-US" sz="600" b="0" i="0" dirty="0" err="1">
                <a:solidFill>
                  <a:srgbClr val="3F4350"/>
                </a:solidFill>
                <a:effectLst/>
                <a:latin typeface="Open Sans" pitchFamily="2" charset="0"/>
              </a:rPr>
              <a:t>programme</a:t>
            </a:r>
            <a:r>
              <a:rPr lang="en-US" sz="600" b="0" i="0" dirty="0">
                <a:solidFill>
                  <a:srgbClr val="3F4350"/>
                </a:solidFill>
                <a:effectLst/>
                <a:latin typeface="Open Sans" pitchFamily="2" charset="0"/>
              </a:rPr>
              <a:t> entitled "PMW”</a:t>
            </a:r>
            <a:endParaRPr lang="pl-PL" sz="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1BA8C12A-8F47-40B3-8A9E-92012263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INFRASTRUCTURE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6CEB21D7-53A9-45DC-8CBE-C00693CE7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4687243" cy="323167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Many </a:t>
            </a:r>
            <a:r>
              <a:rPr lang="en-US" b="1" dirty="0"/>
              <a:t>different</a:t>
            </a:r>
            <a:r>
              <a:rPr lang="en-US" dirty="0"/>
              <a:t> software and hardware platforms, even if they come from the same vendor</a:t>
            </a:r>
          </a:p>
          <a:p>
            <a:endParaRPr lang="en-US" dirty="0"/>
          </a:p>
          <a:p>
            <a:pPr lvl="1"/>
            <a:r>
              <a:rPr lang="en-US" dirty="0" err="1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JunOS</a:t>
            </a:r>
            <a:endParaRPr lang="en-US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 lvl="1"/>
            <a:endParaRPr lang="en-US" dirty="0"/>
          </a:p>
          <a:p>
            <a:pPr lvl="2"/>
            <a:r>
              <a:rPr lang="en-US" dirty="0"/>
              <a:t>MX304</a:t>
            </a:r>
          </a:p>
          <a:p>
            <a:pPr lvl="3"/>
            <a:r>
              <a:rPr lang="en-US" dirty="0"/>
              <a:t>Juniper </a:t>
            </a:r>
            <a:r>
              <a:rPr lang="en-US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Trio6</a:t>
            </a:r>
          </a:p>
          <a:p>
            <a:pPr lvl="3"/>
            <a:endParaRPr lang="en-US" dirty="0"/>
          </a:p>
          <a:p>
            <a:pPr lvl="1"/>
            <a:r>
              <a:rPr lang="en-US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Junos EVO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PTX10001-36MR</a:t>
            </a:r>
          </a:p>
          <a:p>
            <a:pPr lvl="3"/>
            <a:r>
              <a:rPr lang="en-US" dirty="0"/>
              <a:t>Juniper </a:t>
            </a:r>
            <a:r>
              <a:rPr lang="en-US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Express4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ACX 7100 series</a:t>
            </a:r>
          </a:p>
          <a:p>
            <a:pPr lvl="3"/>
            <a:r>
              <a:rPr lang="en-US" dirty="0"/>
              <a:t>Broadcom </a:t>
            </a:r>
            <a:r>
              <a:rPr lang="en-US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Jericho2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ACX 7024</a:t>
            </a:r>
          </a:p>
          <a:p>
            <a:pPr lvl="3"/>
            <a:r>
              <a:rPr lang="en-US" dirty="0"/>
              <a:t>Broadcom </a:t>
            </a:r>
            <a:r>
              <a:rPr lang="en-US" dirty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Qumran-2U</a:t>
            </a:r>
          </a:p>
          <a:p>
            <a:pPr lvl="3"/>
            <a:endParaRPr lang="en-US" dirty="0"/>
          </a:p>
          <a:p>
            <a:r>
              <a:rPr lang="en-US" dirty="0"/>
              <a:t>Avoid mistakes for repetitive instances</a:t>
            </a:r>
          </a:p>
          <a:p>
            <a:endParaRPr lang="en-US" dirty="0"/>
          </a:p>
          <a:p>
            <a:r>
              <a:rPr lang="en-US" dirty="0"/>
              <a:t>Use valid(</a:t>
            </a:r>
            <a:r>
              <a:rPr lang="en-US" dirty="0" err="1"/>
              <a:t>ated</a:t>
            </a:r>
            <a:r>
              <a:rPr lang="en-US" dirty="0"/>
              <a:t>) configuration for given platform</a:t>
            </a:r>
          </a:p>
          <a:p>
            <a:endParaRPr lang="en-US" dirty="0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2014822E-63FF-4DC0-9C1D-8719FCD615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Need</a:t>
            </a:r>
            <a:r>
              <a:rPr lang="pl-PL" dirty="0"/>
              <a:t> for automation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66459DEB-A907-4B62-9541-44B70838A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986054"/>
            <a:ext cx="4131250" cy="3961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430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02BF6E-2CFC-4249-9A50-2A2BE6230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/>
              <a:t>SERVICES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34C461-75E9-4257-B414-E47B45FB7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Wide set of services</a:t>
            </a:r>
          </a:p>
          <a:p>
            <a:endParaRPr lang="en-US" dirty="0"/>
          </a:p>
          <a:p>
            <a:pPr lvl="1"/>
            <a:r>
              <a:rPr lang="en-US" dirty="0"/>
              <a:t>Internet access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MPLS based 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Virtual networks (VRFs)</a:t>
            </a:r>
          </a:p>
          <a:p>
            <a:pPr lvl="3"/>
            <a:r>
              <a:rPr lang="en-US" dirty="0"/>
              <a:t>Unicast</a:t>
            </a:r>
          </a:p>
          <a:p>
            <a:pPr lvl="3"/>
            <a:r>
              <a:rPr lang="en-US" dirty="0"/>
              <a:t>Multicast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Point to point circuits</a:t>
            </a:r>
          </a:p>
          <a:p>
            <a:pPr lvl="3"/>
            <a:r>
              <a:rPr lang="en-US" dirty="0"/>
              <a:t>BGP based</a:t>
            </a:r>
          </a:p>
          <a:p>
            <a:pPr lvl="3"/>
            <a:r>
              <a:rPr lang="en-US" dirty="0"/>
              <a:t>LDP based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EVPN</a:t>
            </a:r>
          </a:p>
          <a:p>
            <a:endParaRPr lang="en-US" dirty="0"/>
          </a:p>
          <a:p>
            <a:r>
              <a:rPr lang="en-US" dirty="0"/>
              <a:t>Demanding users with different needs</a:t>
            </a:r>
          </a:p>
          <a:p>
            <a:endParaRPr lang="en-US" dirty="0"/>
          </a:p>
          <a:p>
            <a:r>
              <a:rPr lang="en-US" dirty="0"/>
              <a:t>Atomic development and deployment</a:t>
            </a:r>
          </a:p>
          <a:p>
            <a:endParaRPr lang="en-US" dirty="0"/>
          </a:p>
          <a:p>
            <a:r>
              <a:rPr lang="en-US" dirty="0"/>
              <a:t>Generic solution and tools for future development</a:t>
            </a:r>
          </a:p>
          <a:p>
            <a:pPr lvl="1"/>
            <a:endParaRPr lang="en-US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BF4D457-B66E-4D75-88A1-BC009A4F6F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Need for orchestration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724A7E2-59CD-43C6-9164-65713E2C3A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17442" b="16400"/>
          <a:stretch/>
        </p:blipFill>
        <p:spPr>
          <a:xfrm>
            <a:off x="5678986" y="2249833"/>
            <a:ext cx="3449369" cy="233814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FAA9A0F8-4BEB-4156-8D99-53719916B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257" y="2390921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0CEEB644-D05C-4D3B-A5F3-401D8B5FF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6263" y="1720087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5D3DC627-E9C5-4223-B78F-6B269D79A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6263" y="2166689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02557FD2-94EA-43FC-A2D0-B5121263A1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5257" y="1491630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A4F911F4-A434-48AB-8F12-BAD6CD4A16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249" y="2166689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6064A600-D96C-4C07-96DB-299323C043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1720087"/>
            <a:ext cx="361175" cy="35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245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D1C33B-3C83-4F51-967E-CEC8E316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E46C5D-5448-4575-8DD4-E659677EB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Resources and services modeling in Maat</a:t>
            </a:r>
          </a:p>
          <a:p>
            <a:endParaRPr lang="en-US" dirty="0"/>
          </a:p>
          <a:p>
            <a:pPr lvl="1"/>
            <a:r>
              <a:rPr lang="en-US" dirty="0"/>
              <a:t>Describe resources and services</a:t>
            </a:r>
          </a:p>
          <a:p>
            <a:pPr lvl="1"/>
            <a:r>
              <a:rPr lang="en-US" dirty="0"/>
              <a:t>Avoid data duplication</a:t>
            </a:r>
          </a:p>
          <a:p>
            <a:endParaRPr lang="en-US" dirty="0"/>
          </a:p>
          <a:p>
            <a:r>
              <a:rPr lang="en-US" dirty="0"/>
              <a:t>Workflows</a:t>
            </a:r>
          </a:p>
          <a:p>
            <a:endParaRPr lang="en-US" dirty="0"/>
          </a:p>
          <a:p>
            <a:pPr lvl="1"/>
            <a:r>
              <a:rPr lang="en-US" dirty="0"/>
              <a:t>Collect user input</a:t>
            </a:r>
          </a:p>
          <a:p>
            <a:pPr lvl="1"/>
            <a:r>
              <a:rPr lang="en-US" dirty="0"/>
              <a:t>Interact with Maat via REST API</a:t>
            </a:r>
          </a:p>
          <a:p>
            <a:pPr lvl="2"/>
            <a:r>
              <a:rPr lang="en-US" dirty="0"/>
              <a:t>Read existing data</a:t>
            </a:r>
          </a:p>
          <a:p>
            <a:pPr lvl="2"/>
            <a:r>
              <a:rPr lang="en-US" dirty="0"/>
              <a:t>Create new object</a:t>
            </a:r>
          </a:p>
          <a:p>
            <a:pPr lvl="2"/>
            <a:r>
              <a:rPr lang="en-US" dirty="0"/>
              <a:t>Modify existing objects</a:t>
            </a:r>
          </a:p>
          <a:p>
            <a:pPr lvl="1"/>
            <a:r>
              <a:rPr lang="en-US" dirty="0"/>
              <a:t>Control implementation on devices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Changelog</a:t>
            </a:r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ADE021B-37C1-4B29-8571-5D71084DDB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2" name="Grafika 21">
            <a:extLst>
              <a:ext uri="{FF2B5EF4-FFF2-40B4-BE49-F238E27FC236}">
                <a16:creationId xmlns:a16="http://schemas.microsoft.com/office/drawing/2014/main" id="{5D3DD131-BE88-450F-A364-8E88372B9F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5976" y="3126518"/>
            <a:ext cx="577379" cy="557854"/>
          </a:xfrm>
          <a:prstGeom prst="rect">
            <a:avLst/>
          </a:prstGeom>
        </p:spPr>
      </p:pic>
      <p:pic>
        <p:nvPicPr>
          <p:cNvPr id="24" name="Grafika 23">
            <a:extLst>
              <a:ext uri="{FF2B5EF4-FFF2-40B4-BE49-F238E27FC236}">
                <a16:creationId xmlns:a16="http://schemas.microsoft.com/office/drawing/2014/main" id="{1CDE29CC-548E-4B3E-BFF6-0FBC882C24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86446" y="1284647"/>
            <a:ext cx="352603" cy="361644"/>
          </a:xfrm>
          <a:prstGeom prst="rect">
            <a:avLst/>
          </a:prstGeom>
        </p:spPr>
      </p:pic>
      <p:pic>
        <p:nvPicPr>
          <p:cNvPr id="28" name="Grafika 27">
            <a:extLst>
              <a:ext uri="{FF2B5EF4-FFF2-40B4-BE49-F238E27FC236}">
                <a16:creationId xmlns:a16="http://schemas.microsoft.com/office/drawing/2014/main" id="{F3D801DA-BC43-4504-9EB3-B8779D7138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20876" y="1990969"/>
            <a:ext cx="609785" cy="638518"/>
          </a:xfrm>
          <a:prstGeom prst="rect">
            <a:avLst/>
          </a:prstGeom>
        </p:spPr>
      </p:pic>
      <p:pic>
        <p:nvPicPr>
          <p:cNvPr id="30" name="Grafika 29">
            <a:extLst>
              <a:ext uri="{FF2B5EF4-FFF2-40B4-BE49-F238E27FC236}">
                <a16:creationId xmlns:a16="http://schemas.microsoft.com/office/drawing/2014/main" id="{C1CE6AF5-0AA6-4180-B323-3C4F404A58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49990" y="1284647"/>
            <a:ext cx="391270" cy="397228"/>
          </a:xfrm>
          <a:prstGeom prst="rect">
            <a:avLst/>
          </a:prstGeom>
        </p:spPr>
      </p:pic>
      <p:pic>
        <p:nvPicPr>
          <p:cNvPr id="32" name="Grafika 31">
            <a:extLst>
              <a:ext uri="{FF2B5EF4-FFF2-40B4-BE49-F238E27FC236}">
                <a16:creationId xmlns:a16="http://schemas.microsoft.com/office/drawing/2014/main" id="{603178FE-DCB3-4336-97DF-CC94484A77F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15785" y="3219822"/>
            <a:ext cx="532751" cy="557854"/>
          </a:xfrm>
          <a:prstGeom prst="rect">
            <a:avLst/>
          </a:prstGeom>
        </p:spPr>
      </p:pic>
      <p:pic>
        <p:nvPicPr>
          <p:cNvPr id="36" name="Grafika 35">
            <a:extLst>
              <a:ext uri="{FF2B5EF4-FFF2-40B4-BE49-F238E27FC236}">
                <a16:creationId xmlns:a16="http://schemas.microsoft.com/office/drawing/2014/main" id="{56E4CBDE-A8F1-43C1-98F0-1630AF76E9B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92280" y="3160368"/>
            <a:ext cx="540970" cy="563510"/>
          </a:xfrm>
          <a:prstGeom prst="rect">
            <a:avLst/>
          </a:prstGeom>
        </p:spPr>
      </p:pic>
      <p:pic>
        <p:nvPicPr>
          <p:cNvPr id="40" name="Grafika 39">
            <a:extLst>
              <a:ext uri="{FF2B5EF4-FFF2-40B4-BE49-F238E27FC236}">
                <a16:creationId xmlns:a16="http://schemas.microsoft.com/office/drawing/2014/main" id="{7A6DFD68-C67A-402E-8346-5E902D97C6F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14492" y="4155926"/>
            <a:ext cx="616169" cy="638517"/>
          </a:xfrm>
          <a:prstGeom prst="rect">
            <a:avLst/>
          </a:prstGeom>
        </p:spPr>
      </p:pic>
      <p:sp>
        <p:nvSpPr>
          <p:cNvPr id="51" name="Strzałka: wygięta 50">
            <a:extLst>
              <a:ext uri="{FF2B5EF4-FFF2-40B4-BE49-F238E27FC236}">
                <a16:creationId xmlns:a16="http://schemas.microsoft.com/office/drawing/2014/main" id="{41C7B5F5-AF2B-4D82-B4F9-6D65C969CC00}"/>
              </a:ext>
            </a:extLst>
          </p:cNvPr>
          <p:cNvSpPr/>
          <p:nvPr/>
        </p:nvSpPr>
        <p:spPr>
          <a:xfrm>
            <a:off x="4537523" y="2133098"/>
            <a:ext cx="791664" cy="747980"/>
          </a:xfrm>
          <a:prstGeom prst="bentArrow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2" name="Strzałka: wygięta 51">
            <a:extLst>
              <a:ext uri="{FF2B5EF4-FFF2-40B4-BE49-F238E27FC236}">
                <a16:creationId xmlns:a16="http://schemas.microsoft.com/office/drawing/2014/main" id="{6FCF87E9-E769-495C-8740-C5C20EA34759}"/>
              </a:ext>
            </a:extLst>
          </p:cNvPr>
          <p:cNvSpPr/>
          <p:nvPr/>
        </p:nvSpPr>
        <p:spPr>
          <a:xfrm rot="5400000">
            <a:off x="6754506" y="2245725"/>
            <a:ext cx="791664" cy="747980"/>
          </a:xfrm>
          <a:prstGeom prst="ben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3" name="Strzałka: wygięta 52">
            <a:extLst>
              <a:ext uri="{FF2B5EF4-FFF2-40B4-BE49-F238E27FC236}">
                <a16:creationId xmlns:a16="http://schemas.microsoft.com/office/drawing/2014/main" id="{F4409D79-627C-48B1-919A-A56C10FDBCB5}"/>
              </a:ext>
            </a:extLst>
          </p:cNvPr>
          <p:cNvSpPr/>
          <p:nvPr/>
        </p:nvSpPr>
        <p:spPr>
          <a:xfrm rot="10800000">
            <a:off x="6660232" y="4011910"/>
            <a:ext cx="791664" cy="747980"/>
          </a:xfrm>
          <a:prstGeom prst="ben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4" name="Strzałka: wygięta 53">
            <a:extLst>
              <a:ext uri="{FF2B5EF4-FFF2-40B4-BE49-F238E27FC236}">
                <a16:creationId xmlns:a16="http://schemas.microsoft.com/office/drawing/2014/main" id="{7D33D047-2F8F-418D-A9AC-C7CACBFB6527}"/>
              </a:ext>
            </a:extLst>
          </p:cNvPr>
          <p:cNvSpPr/>
          <p:nvPr/>
        </p:nvSpPr>
        <p:spPr>
          <a:xfrm rot="16200000">
            <a:off x="4439706" y="3911571"/>
            <a:ext cx="791664" cy="747980"/>
          </a:xfrm>
          <a:prstGeom prst="bentArrow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5" name="Strzałka: w dół 54">
            <a:extLst>
              <a:ext uri="{FF2B5EF4-FFF2-40B4-BE49-F238E27FC236}">
                <a16:creationId xmlns:a16="http://schemas.microsoft.com/office/drawing/2014/main" id="{46037414-962D-4C51-A4F1-ECAFE52D68A4}"/>
              </a:ext>
            </a:extLst>
          </p:cNvPr>
          <p:cNvSpPr/>
          <p:nvPr/>
        </p:nvSpPr>
        <p:spPr>
          <a:xfrm rot="5400000">
            <a:off x="7847039" y="3279358"/>
            <a:ext cx="356291" cy="532751"/>
          </a:xfrm>
          <a:prstGeom prst="downArrow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6" name="Strzałka: w dół 55">
            <a:extLst>
              <a:ext uri="{FF2B5EF4-FFF2-40B4-BE49-F238E27FC236}">
                <a16:creationId xmlns:a16="http://schemas.microsoft.com/office/drawing/2014/main" id="{3AA7D0B7-6B95-4775-8961-DCBD2BD87A4F}"/>
              </a:ext>
            </a:extLst>
          </p:cNvPr>
          <p:cNvSpPr/>
          <p:nvPr/>
        </p:nvSpPr>
        <p:spPr>
          <a:xfrm rot="2252310">
            <a:off x="6084168" y="1714801"/>
            <a:ext cx="146493" cy="258604"/>
          </a:xfrm>
          <a:prstGeom prst="downArrow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Strzałka: w dół 56">
            <a:extLst>
              <a:ext uri="{FF2B5EF4-FFF2-40B4-BE49-F238E27FC236}">
                <a16:creationId xmlns:a16="http://schemas.microsoft.com/office/drawing/2014/main" id="{F6100B93-31A5-4D49-92AD-03B70C1C4D90}"/>
              </a:ext>
            </a:extLst>
          </p:cNvPr>
          <p:cNvSpPr/>
          <p:nvPr/>
        </p:nvSpPr>
        <p:spPr>
          <a:xfrm rot="19347690" flipV="1">
            <a:off x="5557522" y="1696768"/>
            <a:ext cx="146493" cy="258604"/>
          </a:xfrm>
          <a:prstGeom prst="downArrow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1" name="Strzałka: wygięta 60">
            <a:extLst>
              <a:ext uri="{FF2B5EF4-FFF2-40B4-BE49-F238E27FC236}">
                <a16:creationId xmlns:a16="http://schemas.microsoft.com/office/drawing/2014/main" id="{3DFD10FB-F045-4E98-A0C6-A4892BC8059A}"/>
              </a:ext>
            </a:extLst>
          </p:cNvPr>
          <p:cNvSpPr/>
          <p:nvPr/>
        </p:nvSpPr>
        <p:spPr>
          <a:xfrm rot="16200000">
            <a:off x="5801487" y="2902920"/>
            <a:ext cx="791664" cy="747980"/>
          </a:xfrm>
          <a:prstGeom prst="bent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63" name="Grafika 62">
            <a:extLst>
              <a:ext uri="{FF2B5EF4-FFF2-40B4-BE49-F238E27FC236}">
                <a16:creationId xmlns:a16="http://schemas.microsoft.com/office/drawing/2014/main" id="{5147B019-344A-4EB3-8A9B-9455AFA6BF3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273613" y="1365195"/>
            <a:ext cx="256929" cy="270452"/>
          </a:xfrm>
          <a:prstGeom prst="rect">
            <a:avLst/>
          </a:prstGeom>
        </p:spPr>
      </p:pic>
      <p:pic>
        <p:nvPicPr>
          <p:cNvPr id="65" name="Grafika 64">
            <a:extLst>
              <a:ext uri="{FF2B5EF4-FFF2-40B4-BE49-F238E27FC236}">
                <a16:creationId xmlns:a16="http://schemas.microsoft.com/office/drawing/2014/main" id="{BA8A6B96-3047-4E54-A432-5AE5824EA71B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081348" y="1729670"/>
            <a:ext cx="668873" cy="138356"/>
          </a:xfrm>
          <a:prstGeom prst="rect">
            <a:avLst/>
          </a:prstGeom>
        </p:spPr>
      </p:pic>
      <p:pic>
        <p:nvPicPr>
          <p:cNvPr id="67" name="Grafika 66">
            <a:extLst>
              <a:ext uri="{FF2B5EF4-FFF2-40B4-BE49-F238E27FC236}">
                <a16:creationId xmlns:a16="http://schemas.microsoft.com/office/drawing/2014/main" id="{CB82825B-3FCE-4B34-B1D6-6F58F3AE406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654651" y="2651081"/>
            <a:ext cx="531090" cy="154704"/>
          </a:xfrm>
          <a:prstGeom prst="rect">
            <a:avLst/>
          </a:prstGeom>
        </p:spPr>
      </p:pic>
      <p:pic>
        <p:nvPicPr>
          <p:cNvPr id="69" name="Grafika 68">
            <a:extLst>
              <a:ext uri="{FF2B5EF4-FFF2-40B4-BE49-F238E27FC236}">
                <a16:creationId xmlns:a16="http://schemas.microsoft.com/office/drawing/2014/main" id="{EBB30F92-95D0-4213-95D1-6CCE967420E2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061562" y="3740841"/>
            <a:ext cx="177551" cy="177551"/>
          </a:xfrm>
          <a:prstGeom prst="rect">
            <a:avLst/>
          </a:prstGeom>
        </p:spPr>
      </p:pic>
      <p:pic>
        <p:nvPicPr>
          <p:cNvPr id="71" name="Obraz 70">
            <a:extLst>
              <a:ext uri="{FF2B5EF4-FFF2-40B4-BE49-F238E27FC236}">
                <a16:creationId xmlns:a16="http://schemas.microsoft.com/office/drawing/2014/main" id="{382E1B1D-EC0B-4813-82A1-1192EE7CAF91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4357" b="39792"/>
          <a:stretch/>
        </p:blipFill>
        <p:spPr>
          <a:xfrm>
            <a:off x="7308304" y="3765482"/>
            <a:ext cx="370225" cy="142014"/>
          </a:xfrm>
          <a:prstGeom prst="rect">
            <a:avLst/>
          </a:prstGeom>
          <a:solidFill>
            <a:srgbClr val="280274"/>
          </a:solidFill>
        </p:spPr>
      </p:pic>
      <p:pic>
        <p:nvPicPr>
          <p:cNvPr id="74" name="Obraz 73">
            <a:extLst>
              <a:ext uri="{FF2B5EF4-FFF2-40B4-BE49-F238E27FC236}">
                <a16:creationId xmlns:a16="http://schemas.microsoft.com/office/drawing/2014/main" id="{8F4C2BA8-7086-494B-9F5D-0045506CFEB4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21" y="1287767"/>
            <a:ext cx="261915" cy="154813"/>
          </a:xfrm>
          <a:prstGeom prst="rect">
            <a:avLst/>
          </a:prstGeom>
        </p:spPr>
      </p:pic>
      <p:pic>
        <p:nvPicPr>
          <p:cNvPr id="76" name="Grafika 75">
            <a:extLst>
              <a:ext uri="{FF2B5EF4-FFF2-40B4-BE49-F238E27FC236}">
                <a16:creationId xmlns:a16="http://schemas.microsoft.com/office/drawing/2014/main" id="{AA0E1F27-3CDA-4C66-9C67-3DCA32DB5A4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860031" y="1482754"/>
            <a:ext cx="393895" cy="6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9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D433B214-F330-4A0E-9D68-3A1A90B06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19424"/>
            <a:ext cx="7884368" cy="386927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1CF41FB7-3BEE-4853-AA7B-CD9B4968C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RESOURCES AND SERVICES MODELING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BC78CFB-3BE0-49F7-895D-ADC025177F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TMF </a:t>
            </a:r>
            <a:r>
              <a:rPr lang="pl-PL" dirty="0" err="1"/>
              <a:t>based</a:t>
            </a:r>
            <a:r>
              <a:rPr lang="pl-PL" dirty="0"/>
              <a:t> </a:t>
            </a:r>
            <a:r>
              <a:rPr lang="pl-PL" dirty="0" err="1"/>
              <a:t>resources</a:t>
            </a:r>
            <a:r>
              <a:rPr lang="pl-PL" dirty="0"/>
              <a:t> and services </a:t>
            </a:r>
            <a:r>
              <a:rPr lang="pl-PL" dirty="0" err="1"/>
              <a:t>models</a:t>
            </a:r>
            <a:r>
              <a:rPr lang="pl-PL" dirty="0"/>
              <a:t>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0120A58-2B79-4D2F-A65D-0C47EB55BB34}"/>
              </a:ext>
            </a:extLst>
          </p:cNvPr>
          <p:cNvSpPr/>
          <p:nvPr/>
        </p:nvSpPr>
        <p:spPr>
          <a:xfrm>
            <a:off x="2051720" y="2283718"/>
            <a:ext cx="1152128" cy="1152128"/>
          </a:xfrm>
          <a:prstGeom prst="rect">
            <a:avLst/>
          </a:prstGeom>
          <a:noFill/>
          <a:ln w="0">
            <a:solidFill>
              <a:srgbClr val="FFC000">
                <a:alpha val="20000"/>
              </a:srgb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A076CF0B-0E32-4B74-A16B-47D1BE6F6894}"/>
              </a:ext>
            </a:extLst>
          </p:cNvPr>
          <p:cNvSpPr/>
          <p:nvPr/>
        </p:nvSpPr>
        <p:spPr>
          <a:xfrm>
            <a:off x="3491880" y="1219424"/>
            <a:ext cx="1296144" cy="2432446"/>
          </a:xfrm>
          <a:prstGeom prst="rect">
            <a:avLst/>
          </a:prstGeom>
          <a:noFill/>
          <a:ln w="0">
            <a:solidFill>
              <a:srgbClr val="FFC000">
                <a:alpha val="20000"/>
              </a:srgb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180FE32B-0B5C-4189-8893-013D5751D1E0}"/>
              </a:ext>
            </a:extLst>
          </p:cNvPr>
          <p:cNvSpPr/>
          <p:nvPr/>
        </p:nvSpPr>
        <p:spPr>
          <a:xfrm>
            <a:off x="5940152" y="1498134"/>
            <a:ext cx="1080120" cy="1073616"/>
          </a:xfrm>
          <a:prstGeom prst="rect">
            <a:avLst/>
          </a:prstGeom>
          <a:noFill/>
          <a:ln w="0">
            <a:solidFill>
              <a:srgbClr val="FFC000">
                <a:alpha val="20000"/>
              </a:srgb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2A4DCE46-93F7-4A54-A843-3EF4F1F92D3E}"/>
              </a:ext>
            </a:extLst>
          </p:cNvPr>
          <p:cNvSpPr/>
          <p:nvPr/>
        </p:nvSpPr>
        <p:spPr>
          <a:xfrm>
            <a:off x="5972368" y="3895718"/>
            <a:ext cx="1080120" cy="829767"/>
          </a:xfrm>
          <a:prstGeom prst="rect">
            <a:avLst/>
          </a:prstGeom>
          <a:noFill/>
          <a:ln w="0">
            <a:solidFill>
              <a:srgbClr val="FFC000">
                <a:alpha val="20000"/>
              </a:srgb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8395FBC-E7D2-4A75-A3B6-3BD521FBBA95}"/>
              </a:ext>
            </a:extLst>
          </p:cNvPr>
          <p:cNvSpPr/>
          <p:nvPr/>
        </p:nvSpPr>
        <p:spPr>
          <a:xfrm>
            <a:off x="4499992" y="3895717"/>
            <a:ext cx="1080120" cy="829767"/>
          </a:xfrm>
          <a:prstGeom prst="rect">
            <a:avLst/>
          </a:prstGeom>
          <a:noFill/>
          <a:ln w="0">
            <a:solidFill>
              <a:srgbClr val="FFC000">
                <a:alpha val="20000"/>
              </a:srgb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Symbol zastępczy zawartości 29">
            <a:extLst>
              <a:ext uri="{FF2B5EF4-FFF2-40B4-BE49-F238E27FC236}">
                <a16:creationId xmlns:a16="http://schemas.microsoft.com/office/drawing/2014/main" id="{B9C04CAD-6B19-486A-953E-2EAEC01E6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31" name="Symbol zastępczy zawartości 27">
            <a:extLst>
              <a:ext uri="{FF2B5EF4-FFF2-40B4-BE49-F238E27FC236}">
                <a16:creationId xmlns:a16="http://schemas.microsoft.com/office/drawing/2014/main" id="{D0BD0DCE-329C-4115-BC8B-3AF57D87C7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7127" y="843558"/>
            <a:ext cx="672076" cy="1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8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DF5D8D-569A-4ED5-8D0F-BA8C6C282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8F8067-4102-4D58-AF5F-A743F858F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5119291" cy="32316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@type – Service</a:t>
            </a:r>
          </a:p>
          <a:p>
            <a:endParaRPr lang="en-US" dirty="0"/>
          </a:p>
          <a:p>
            <a:r>
              <a:rPr lang="en-US" dirty="0"/>
              <a:t>category</a:t>
            </a:r>
          </a:p>
          <a:p>
            <a:endParaRPr lang="en-US" dirty="0"/>
          </a:p>
          <a:p>
            <a:pPr lvl="1"/>
            <a:r>
              <a:rPr lang="en-US" dirty="0"/>
              <a:t>l2.circuit</a:t>
            </a:r>
          </a:p>
          <a:p>
            <a:pPr lvl="1"/>
            <a:r>
              <a:rPr lang="en-US" dirty="0"/>
              <a:t>l2.circuit.sap</a:t>
            </a:r>
          </a:p>
          <a:p>
            <a:pPr lvl="1"/>
            <a:endParaRPr lang="en-US" dirty="0"/>
          </a:p>
          <a:p>
            <a:r>
              <a:rPr lang="en-US" dirty="0" err="1"/>
              <a:t>serviceCharacteristic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Parameters specific to service instance</a:t>
            </a:r>
          </a:p>
          <a:p>
            <a:pPr lvl="1"/>
            <a:endParaRPr lang="en-US" dirty="0"/>
          </a:p>
          <a:p>
            <a:r>
              <a:rPr lang="en-US" dirty="0"/>
              <a:t>references</a:t>
            </a:r>
          </a:p>
          <a:p>
            <a:endParaRPr lang="en-US" dirty="0"/>
          </a:p>
          <a:p>
            <a:pPr lvl="1"/>
            <a:r>
              <a:rPr lang="en-US" dirty="0" err="1"/>
              <a:t>serviceRelationship</a:t>
            </a:r>
            <a:endParaRPr lang="en-US" dirty="0"/>
          </a:p>
          <a:p>
            <a:pPr lvl="1"/>
            <a:r>
              <a:rPr lang="en-US" dirty="0" err="1"/>
              <a:t>resourceRelationshp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identifier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Register for available identifiers (</a:t>
            </a:r>
            <a:r>
              <a:rPr lang="en-US" dirty="0" err="1"/>
              <a:t>eg.</a:t>
            </a:r>
            <a:r>
              <a:rPr lang="en-US" dirty="0"/>
              <a:t> virtual circuit id, </a:t>
            </a:r>
            <a:r>
              <a:rPr lang="en-US" dirty="0" err="1"/>
              <a:t>vrf</a:t>
            </a:r>
            <a:r>
              <a:rPr lang="en-US" dirty="0"/>
              <a:t> target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CAA750D-70F4-4542-850B-9AFE540300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Ethernet point to point circuits (E-LINE)</a:t>
            </a: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4433397-63BB-46A3-8DBF-DCFB0E894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22" y="1201994"/>
            <a:ext cx="5225643" cy="3596266"/>
          </a:xfrm>
          <a:prstGeom prst="rect">
            <a:avLst/>
          </a:prstGeom>
        </p:spPr>
      </p:pic>
      <p:pic>
        <p:nvPicPr>
          <p:cNvPr id="8" name="Symbol zastępczy zawartości 27">
            <a:extLst>
              <a:ext uri="{FF2B5EF4-FFF2-40B4-BE49-F238E27FC236}">
                <a16:creationId xmlns:a16="http://schemas.microsoft.com/office/drawing/2014/main" id="{363A6FFC-9470-420A-9E59-8BF93779B3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7127" y="843558"/>
            <a:ext cx="672076" cy="1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6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878983-E21A-4D07-8B2D-296B144CD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C46DE1-F3F6-4572-9A89-BDCFFF33C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7" y="1566581"/>
            <a:ext cx="3535115" cy="32316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@type – Service</a:t>
            </a:r>
          </a:p>
          <a:p>
            <a:endParaRPr lang="en-US" dirty="0"/>
          </a:p>
          <a:p>
            <a:r>
              <a:rPr lang="en-US" dirty="0"/>
              <a:t>category</a:t>
            </a:r>
          </a:p>
          <a:p>
            <a:endParaRPr lang="en-US" dirty="0"/>
          </a:p>
          <a:p>
            <a:pPr lvl="1"/>
            <a:r>
              <a:rPr lang="en-US" dirty="0"/>
              <a:t>l2.evpn</a:t>
            </a:r>
          </a:p>
          <a:p>
            <a:pPr lvl="1"/>
            <a:r>
              <a:rPr lang="en-US" dirty="0"/>
              <a:t>l2.evpn.bd</a:t>
            </a:r>
          </a:p>
          <a:p>
            <a:pPr lvl="1"/>
            <a:r>
              <a:rPr lang="en-US" dirty="0"/>
              <a:t>l2.evpn.sap</a:t>
            </a:r>
          </a:p>
          <a:p>
            <a:pPr lvl="1"/>
            <a:endParaRPr lang="en-US" dirty="0"/>
          </a:p>
          <a:p>
            <a:r>
              <a:rPr lang="en-US" dirty="0" err="1"/>
              <a:t>serviceCharacteristic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Parameters specific to service instance</a:t>
            </a:r>
          </a:p>
          <a:p>
            <a:pPr lvl="1"/>
            <a:endParaRPr lang="en-US" dirty="0"/>
          </a:p>
          <a:p>
            <a:r>
              <a:rPr lang="en-US" dirty="0"/>
              <a:t>references</a:t>
            </a:r>
          </a:p>
          <a:p>
            <a:endParaRPr lang="en-US" dirty="0"/>
          </a:p>
          <a:p>
            <a:pPr lvl="1"/>
            <a:r>
              <a:rPr lang="en-US" dirty="0" err="1"/>
              <a:t>serviceRelationship</a:t>
            </a:r>
            <a:endParaRPr lang="en-US" dirty="0"/>
          </a:p>
          <a:p>
            <a:pPr lvl="1"/>
            <a:r>
              <a:rPr lang="en-US" dirty="0" err="1"/>
              <a:t>resourceRelationshp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esi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Ethernet segment identifiers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3A37BFF-7388-4398-9D13-ADBE032C0D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EVPN</a:t>
            </a:r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17BB15AE-C3F9-44A6-88F6-9F22208DC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019777"/>
            <a:ext cx="5407323" cy="4144261"/>
          </a:xfrm>
          <a:prstGeom prst="rect">
            <a:avLst/>
          </a:prstGeom>
        </p:spPr>
      </p:pic>
      <p:pic>
        <p:nvPicPr>
          <p:cNvPr id="9" name="Symbol zastępczy zawartości 27">
            <a:extLst>
              <a:ext uri="{FF2B5EF4-FFF2-40B4-BE49-F238E27FC236}">
                <a16:creationId xmlns:a16="http://schemas.microsoft.com/office/drawing/2014/main" id="{90C12283-529B-4CFC-B171-C87860F90E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7127" y="843558"/>
            <a:ext cx="672076" cy="1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17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672E8C-9F8D-488E-A9AE-C0B17D95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RESOURCES AND SERVICES MODELING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5E8DAD6-D291-49AC-8185-E67B69B6E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@type – Service</a:t>
            </a:r>
          </a:p>
          <a:p>
            <a:endParaRPr lang="en-US" dirty="0"/>
          </a:p>
          <a:p>
            <a:r>
              <a:rPr lang="en-US" dirty="0"/>
              <a:t>Category</a:t>
            </a:r>
          </a:p>
          <a:p>
            <a:endParaRPr lang="en-US" dirty="0"/>
          </a:p>
          <a:p>
            <a:pPr lvl="1"/>
            <a:r>
              <a:rPr lang="en-US" dirty="0"/>
              <a:t>l3.vrf</a:t>
            </a:r>
          </a:p>
          <a:p>
            <a:pPr lvl="1"/>
            <a:r>
              <a:rPr lang="en-US" dirty="0"/>
              <a:t>l3.vrf.sap</a:t>
            </a:r>
          </a:p>
          <a:p>
            <a:pPr lvl="1"/>
            <a:endParaRPr lang="en-US" dirty="0"/>
          </a:p>
          <a:p>
            <a:r>
              <a:rPr lang="en-US" dirty="0" err="1"/>
              <a:t>serviceCharacteristic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Parameters specific to service instance</a:t>
            </a:r>
          </a:p>
          <a:p>
            <a:pPr lvl="1"/>
            <a:endParaRPr lang="en-US" dirty="0"/>
          </a:p>
          <a:p>
            <a:r>
              <a:rPr lang="en-US" dirty="0"/>
              <a:t>References</a:t>
            </a:r>
          </a:p>
          <a:p>
            <a:endParaRPr lang="en-US" dirty="0"/>
          </a:p>
          <a:p>
            <a:pPr lvl="1"/>
            <a:r>
              <a:rPr lang="en-US" dirty="0" err="1"/>
              <a:t>serviceRelationship</a:t>
            </a:r>
            <a:endParaRPr lang="en-US" dirty="0"/>
          </a:p>
          <a:p>
            <a:pPr lvl="1"/>
            <a:r>
              <a:rPr lang="en-US" dirty="0" err="1"/>
              <a:t>resourceRelationshp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protocol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signaling protocol enabled for service instance (BGP, OSPF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identifier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Register for available identifiers (</a:t>
            </a:r>
            <a:r>
              <a:rPr lang="en-US" dirty="0" err="1"/>
              <a:t>eg.</a:t>
            </a:r>
            <a:r>
              <a:rPr lang="en-US" dirty="0"/>
              <a:t> Virtual circuit id, </a:t>
            </a:r>
            <a:r>
              <a:rPr lang="en-US" dirty="0" err="1"/>
              <a:t>vrf</a:t>
            </a:r>
            <a:r>
              <a:rPr lang="en-US" dirty="0"/>
              <a:t> target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93066A3-4310-420A-9C39-CD76B3E0B7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VRF</a:t>
            </a: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656F74A4-2194-4E26-9FAD-EC6B1D7A7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544" y="1203598"/>
            <a:ext cx="5418470" cy="3432696"/>
          </a:xfrm>
          <a:prstGeom prst="rect">
            <a:avLst/>
          </a:prstGeom>
        </p:spPr>
      </p:pic>
      <p:pic>
        <p:nvPicPr>
          <p:cNvPr id="7" name="Symbol zastępczy zawartości 27">
            <a:extLst>
              <a:ext uri="{FF2B5EF4-FFF2-40B4-BE49-F238E27FC236}">
                <a16:creationId xmlns:a16="http://schemas.microsoft.com/office/drawing/2014/main" id="{47F2B796-342A-4070-8767-98630DE166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7127" y="994685"/>
            <a:ext cx="672076" cy="1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21011"/>
      </p:ext>
    </p:extLst>
  </p:cSld>
  <p:clrMapOvr>
    <a:masterClrMapping/>
  </p:clrMapOvr>
</p:sld>
</file>

<file path=ppt/theme/theme1.xml><?xml version="1.0" encoding="utf-8"?>
<a:theme xmlns:a="http://schemas.openxmlformats.org/drawingml/2006/main" name="PCSS - PSNC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Pakiet 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0">
    <wetp:webextensionref xmlns:r="http://schemas.openxmlformats.org/officeDocument/2006/relationships" r:id="rId1"/>
  </wetp:taskpane>
  <wetp:taskpane dockstate="right" visibility="0" width="525" row="1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398E982A-D10B-44BA-AA74-E5D97CD5B8D2}">
  <we:reference id="wa104379997" version="3.0.0.0" store="pl-PL" storeType="OMEX"/>
  <we:alternateReferences>
    <we:reference id="wa104379997" version="3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9275381B-C592-44FC-A6D4-7070819566DD}">
  <we:reference id="wa104381139" version="1.0.0.0" store="pl-PL" storeType="OMEX"/>
  <we:alternateReferences>
    <we:reference id="wa104381139" version="1.0.0.0" store="WA10438113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9661</TotalTime>
  <Words>780</Words>
  <Application>Microsoft Office PowerPoint</Application>
  <DocSecurity>0</DocSecurity>
  <PresentationFormat>Pokaz na ekranie (16:9)</PresentationFormat>
  <Paragraphs>297</Paragraphs>
  <Slides>24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1" baseType="lpstr">
      <vt:lpstr>Arial</vt:lpstr>
      <vt:lpstr>Calibri</vt:lpstr>
      <vt:lpstr>Consolas</vt:lpstr>
      <vt:lpstr>Open Sans</vt:lpstr>
      <vt:lpstr>Open Sans Light</vt:lpstr>
      <vt:lpstr>Open Sans SemiBold</vt:lpstr>
      <vt:lpstr>PCSS - PSNC</vt:lpstr>
      <vt:lpstr>Maat – PIONIER Source of Truth</vt:lpstr>
      <vt:lpstr>INFRASTRUCTURE</vt:lpstr>
      <vt:lpstr>INFRASTRUCTURE</vt:lpstr>
      <vt:lpstr>SERVICES</vt:lpstr>
      <vt:lpstr>HOW IT WORKS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RESOURCES AND SERVICES MODELING</vt:lpstr>
      <vt:lpstr>CHANGELOG</vt:lpstr>
      <vt:lpstr>CHANGELOG</vt:lpstr>
      <vt:lpstr>WORKFLOWS</vt:lpstr>
      <vt:lpstr>WORKFLOWS</vt:lpstr>
      <vt:lpstr>WORKFLOWS</vt:lpstr>
      <vt:lpstr>WORKFLOWS</vt:lpstr>
      <vt:lpstr>SUMMARY</vt:lpstr>
      <vt:lpstr>SUMMARY</vt:lpstr>
      <vt:lpstr>Prezentacja programu PowerPoint</vt:lpstr>
    </vt:vector>
  </TitlesOfParts>
  <Manager/>
  <Company>Microsoft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subject/>
  <dc:creator>DELL</dc:creator>
  <cp:keywords/>
  <dc:description/>
  <cp:lastModifiedBy>tomeks</cp:lastModifiedBy>
  <cp:revision>215</cp:revision>
  <dcterms:created xsi:type="dcterms:W3CDTF">2012-08-16T11:50:54Z</dcterms:created>
  <dcterms:modified xsi:type="dcterms:W3CDTF">2025-10-10T15:24:38Z</dcterms:modified>
  <cp:category/>
  <dc:identifier/>
  <cp:contentStatus/>
  <dc:language/>
  <cp:version/>
</cp:coreProperties>
</file>