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jpeg" ContentType="image/jpeg"/>
  <Override PartName="/ppt/media/image3.png" ContentType="image/png"/>
  <Override PartName="/ppt/media/image4.png" ContentType="image/png"/>
  <Override PartName="/ppt/media/image5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36"/>
          <p:cNvSpPr/>
          <p:nvPr/>
        </p:nvSpPr>
        <p:spPr>
          <a:xfrm>
            <a:off x="10831680" y="6556320"/>
            <a:ext cx="1263960" cy="30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jngimar@hi.is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Text Box 38"/>
          <p:cNvSpPr/>
          <p:nvPr/>
        </p:nvSpPr>
        <p:spPr>
          <a:xfrm flipH="1">
            <a:off x="6320520" y="6095880"/>
            <a:ext cx="244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is-IS" sz="2400" spc="-1" strike="noStrike">
              <a:solidFill>
                <a:srgbClr val="3365fb"/>
              </a:solidFill>
              <a:latin typeface="Times New Roman"/>
              <a:ea typeface="DejaVu Sans"/>
            </a:endParaRPr>
          </a:p>
        </p:txBody>
      </p:sp>
      <p:pic>
        <p:nvPicPr>
          <p:cNvPr id="2" name="Picture 77" descr=""/>
          <p:cNvPicPr/>
          <p:nvPr/>
        </p:nvPicPr>
        <p:blipFill>
          <a:blip r:embed="rId2"/>
          <a:stretch/>
        </p:blipFill>
        <p:spPr>
          <a:xfrm>
            <a:off x="0" y="6407280"/>
            <a:ext cx="3259080" cy="448920"/>
          </a:xfrm>
          <a:prstGeom prst="rect">
            <a:avLst/>
          </a:prstGeom>
          <a:ln w="0">
            <a:noFill/>
          </a:ln>
        </p:spPr>
      </p:pic>
      <p:sp>
        <p:nvSpPr>
          <p:cNvPr id="3" name="Rectangle 78"/>
          <p:cNvSpPr/>
          <p:nvPr/>
        </p:nvSpPr>
        <p:spPr>
          <a:xfrm>
            <a:off x="4523400" y="6554520"/>
            <a:ext cx="4850640" cy="30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ctr"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NCW2025 Copenhagen 8 – 11</a:t>
            </a:r>
            <a:r>
              <a:rPr b="1" lang="en-US" sz="1400" spc="-1" strike="noStrike" baseline="30000">
                <a:solidFill>
                  <a:srgbClr val="003399"/>
                </a:solidFill>
                <a:latin typeface="Arial"/>
                <a:ea typeface="DejaVu Sans"/>
              </a:rPr>
              <a:t>th</a:t>
            </a:r>
            <a:r>
              <a:rPr b="1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 of September 2025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6"/>
          <p:cNvSpPr/>
          <p:nvPr/>
        </p:nvSpPr>
        <p:spPr>
          <a:xfrm>
            <a:off x="10832400" y="6556320"/>
            <a:ext cx="1263960" cy="30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jngimar@hi.is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Text Box 38"/>
          <p:cNvSpPr/>
          <p:nvPr/>
        </p:nvSpPr>
        <p:spPr>
          <a:xfrm flipH="1">
            <a:off x="6320520" y="6095880"/>
            <a:ext cx="244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is-IS" sz="2400" spc="-1" strike="noStrike">
              <a:solidFill>
                <a:srgbClr val="3365fb"/>
              </a:solidFill>
              <a:latin typeface="Times New Roman"/>
              <a:ea typeface="DejaVu Sans"/>
            </a:endParaRPr>
          </a:p>
        </p:txBody>
      </p:sp>
      <p:pic>
        <p:nvPicPr>
          <p:cNvPr id="44" name="Picture 77" descr=""/>
          <p:cNvPicPr/>
          <p:nvPr/>
        </p:nvPicPr>
        <p:blipFill>
          <a:blip r:embed="rId2"/>
          <a:stretch/>
        </p:blipFill>
        <p:spPr>
          <a:xfrm>
            <a:off x="0" y="6407280"/>
            <a:ext cx="3259080" cy="448920"/>
          </a:xfrm>
          <a:prstGeom prst="rect">
            <a:avLst/>
          </a:prstGeom>
          <a:ln w="0">
            <a:noFill/>
          </a:ln>
        </p:spPr>
      </p:pic>
      <p:sp>
        <p:nvSpPr>
          <p:cNvPr id="45" name="Rectangle 78"/>
          <p:cNvSpPr/>
          <p:nvPr/>
        </p:nvSpPr>
        <p:spPr>
          <a:xfrm>
            <a:off x="4677840" y="6554520"/>
            <a:ext cx="4549680" cy="30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ctr"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NCW2025 Copenhagen 8 – 11</a:t>
            </a:r>
            <a:r>
              <a:rPr b="1" lang="en-US" sz="1400" spc="-1" strike="noStrike" baseline="30000">
                <a:solidFill>
                  <a:srgbClr val="003399"/>
                </a:solidFill>
                <a:latin typeface="Arial"/>
                <a:ea typeface="DejaVu Sans"/>
              </a:rPr>
              <a:t>th</a:t>
            </a:r>
            <a:r>
              <a:rPr b="1" lang="en-US" sz="1400" spc="-1" strike="noStrike">
                <a:solidFill>
                  <a:srgbClr val="003399"/>
                </a:solidFill>
                <a:latin typeface="Arial"/>
                <a:ea typeface="DejaVu Sans"/>
              </a:rPr>
              <a:t> of September 2025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s://rhnet.is/english/" TargetMode="External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s://rhnet.is/traffic-map.html" TargetMode="External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hyperlink" Target="https://rhnet.is/" TargetMode="External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1698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is-IS" sz="5400" spc="-1" strike="noStrike">
                <a:solidFill>
                  <a:srgbClr val="3365fb"/>
                </a:solidFill>
                <a:latin typeface="Arial"/>
              </a:rPr>
              <a:t>RHnet</a:t>
            </a:r>
            <a:br>
              <a:rPr sz="4400"/>
            </a:br>
            <a:r>
              <a:rPr b="1" lang="en-US" sz="3200" spc="-1" strike="noStrike">
                <a:solidFill>
                  <a:srgbClr val="3365fb"/>
                </a:solidFill>
                <a:latin typeface="Arial"/>
              </a:rPr>
              <a:t>The Icelandic research and university network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1143000" y="2468880"/>
            <a:ext cx="9904320" cy="3766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indent="0"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rgbClr val="164ade"/>
                </a:solidFill>
                <a:latin typeface="Times New Roman"/>
              </a:rPr>
              <a:t>NORDUnet and RHnet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en-US" sz="3200" spc="-1" strike="noStrike">
                <a:solidFill>
                  <a:srgbClr val="164ade"/>
                </a:solidFill>
                <a:latin typeface="Times New Roman"/>
              </a:rPr>
              <a:t>NOC collaboration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i="1" lang="en-US" sz="3200" spc="-1" strike="noStrike">
                <a:solidFill>
                  <a:srgbClr val="164ade"/>
                </a:solidFill>
                <a:latin typeface="Times New Roman"/>
              </a:rPr>
              <a:t>What to do when you have no one to run your NOC?</a:t>
            </a:r>
            <a:br>
              <a:rPr sz="3200"/>
            </a:br>
            <a:r>
              <a:rPr b="1" i="1" lang="en-US" sz="3200" spc="-1" strike="noStrike">
                <a:solidFill>
                  <a:srgbClr val="164ade"/>
                </a:solidFill>
                <a:latin typeface="Times New Roman"/>
              </a:rPr>
              <a:t>”Who you gonna call?”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ine 5"/>
          <p:cNvSpPr/>
          <p:nvPr/>
        </p:nvSpPr>
        <p:spPr>
          <a:xfrm>
            <a:off x="0" y="1699920"/>
            <a:ext cx="12191760" cy="360"/>
          </a:xfrm>
          <a:prstGeom prst="line">
            <a:avLst/>
          </a:prstGeom>
          <a:ln w="38100">
            <a:solidFill>
              <a:srgbClr val="37a53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ctr" anchorCtr="1">
            <a:noAutofit/>
          </a:bodyPr>
          <a:p>
            <a:endParaRPr b="0" lang="is-IS" sz="4400" spc="-1" strike="noStrike">
              <a:solidFill>
                <a:srgbClr val="3365fb"/>
              </a:solidFill>
              <a:latin typeface="Times New Roman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Conclusion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is in a way entering a new era – RHnet 2.0?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has come to the attention of decision makers, as an oportunity for broader service scope for the constituency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need for RHnet to be more than just ISP has been acknowledged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This has in many ways brought RHnet closer to NORDUnet and Nordic collaboration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114120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4400" spc="-1" strike="noStrike">
                <a:solidFill>
                  <a:srgbClr val="3365fb"/>
                </a:solidFill>
                <a:latin typeface="Times New Roman"/>
              </a:rPr>
              <a:t>End of presentation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1886040" y="3068640"/>
            <a:ext cx="8418240" cy="1222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Thank you for your attention!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is-IS" sz="3200" spc="-1" strike="noStrike">
                <a:solidFill>
                  <a:srgbClr val="000000"/>
                </a:solidFill>
                <a:latin typeface="Wingdings"/>
              </a:rPr>
              <a:t>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- overview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29afff"/>
              </a:buClr>
              <a:buSzPct val="75000"/>
              <a:buFont typeface="Symbol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– Rannsókna og háskólanet Íslands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Established </a:t>
            </a:r>
            <a:r>
              <a:rPr b="0" lang="en-US" sz="3200" spc="-1" strike="noStrike" u="sng">
                <a:solidFill>
                  <a:srgbClr val="ff0000"/>
                </a:solidFill>
                <a:uFillTx/>
                <a:latin typeface="Times New Roman"/>
                <a:hlinkClick r:id="rId2"/>
              </a:rPr>
              <a:t>2001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14 Universities and research institutions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University of Iceland holds 85% of the shares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full time employee + 1 part time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Working closely with University of Icelands IT department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overview of network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" descr="">
            <a:hlinkClick r:id="rId2"/>
          </p:cNvPr>
          <p:cNvPicPr/>
          <p:nvPr/>
        </p:nvPicPr>
        <p:blipFill>
          <a:blip r:embed="rId3"/>
          <a:stretch/>
        </p:blipFill>
        <p:spPr>
          <a:xfrm>
            <a:off x="2190600" y="717840"/>
            <a:ext cx="7638480" cy="6139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- NOC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29afff"/>
              </a:buClr>
              <a:buSzPct val="75000"/>
              <a:buFont typeface="Symbol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– NOC center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Developed by part time employee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Run and maintained by same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Open source and script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RHnet’s web / </a:t>
            </a:r>
            <a:r>
              <a:rPr b="0" lang="en-US" sz="3200" spc="-1" strike="noStrike" u="sng">
                <a:solidFill>
                  <a:srgbClr val="ff0000"/>
                </a:solidFill>
                <a:uFillTx/>
                <a:latin typeface="Times New Roman"/>
                <a:hlinkClick r:id="rId2"/>
              </a:rPr>
              <a:t>NOC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Link/connection monitoring done by autostatus, Smokeping, SNMP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Challenges in 2024 and 2025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29afff"/>
              </a:buClr>
              <a:buSzPct val="75000"/>
              <a:buFont typeface="Symbol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– Changes in staff 2024/2025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2024 part time employee quits/retires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NOC becomes orphaned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2025 full time employee quits/retires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NREN becomes orphaned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 plan in place to replace them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Plan B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29afff"/>
              </a:buClr>
              <a:buSzPct val="75000"/>
              <a:buFont typeface="Symbol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&amp; NORDUnet collaboration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Informal agreement/contract signed 2024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Work started in August to figure out the scope of the collaboration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RHnets representative in the collaboration could not commit to the task, due to workload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University of Iceland hosts RHnets equipment and had to relocate both offices and datacenter in 2025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Plan B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29afff"/>
              </a:buClr>
              <a:buSzPct val="75000"/>
              <a:buFont typeface="Symbol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RHnet &amp; NORDUnet collaboration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Work to commence on 1. of October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Initial task is to set up new servers to run NORDUnets NOC system located in Iceland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NORDUnet NOC will take care of monitoring equipment, traffic, environment etc.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Employees from University of Iceland’s IT department will be hands and feet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Plan B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5715000" y="3224160"/>
            <a:ext cx="6497640" cy="3574800"/>
          </a:xfrm>
          <a:prstGeom prst="rect">
            <a:avLst/>
          </a:prstGeom>
          <a:ln w="0">
            <a:noFill/>
          </a:ln>
        </p:spPr>
      </p:pic>
      <p:pic>
        <p:nvPicPr>
          <p:cNvPr id="101" name="" descr=""/>
          <p:cNvPicPr/>
          <p:nvPr/>
        </p:nvPicPr>
        <p:blipFill>
          <a:blip r:embed="rId3"/>
          <a:stretch/>
        </p:blipFill>
        <p:spPr>
          <a:xfrm>
            <a:off x="0" y="685800"/>
            <a:ext cx="7162560" cy="3324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0320" cy="690480"/>
          </a:xfrm>
          <a:prstGeom prst="rect">
            <a:avLst/>
          </a:prstGeom>
          <a:blipFill rotWithShape="0">
            <a:blip r:embed="rId1"/>
            <a:tile tx="0" ty="0" sx="100000" sy="100000" algn="tl"/>
          </a:blipFill>
          <a:ln w="0">
            <a:noFill/>
          </a:ln>
        </p:spPr>
        <p:txBody>
          <a:bodyPr numCol="1" spcCol="0" lIns="90360" rIns="90360" tIns="44280" bIns="4428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s-IS" sz="2800" spc="-1" strike="noStrike">
                <a:solidFill>
                  <a:srgbClr val="004e7e"/>
                </a:solidFill>
                <a:latin typeface="Times New Roman"/>
              </a:rPr>
              <a:t>RHnet – What have we learned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822960" y="995760"/>
            <a:ext cx="10059120" cy="5311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360" rIns="90360" tIns="44280" bIns="4428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Never start a project like this unprepared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Dedicate manpower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985680" indent="-285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/>
              <a:buChar char="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See this as an oportunity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formalise procedures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get around to do the things you always delayed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document and document and document some more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learn new things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6_intlc">
  <a:themeElements>
    <a:clrScheme name="">
      <a:dk1>
        <a:srgbClr val="000000"/>
      </a:dk1>
      <a:lt1>
        <a:srgbClr val="ffffff"/>
      </a:lt1>
      <a:dk2>
        <a:srgbClr val="29afff"/>
      </a:dk2>
      <a:lt2>
        <a:srgbClr val="00619c"/>
      </a:lt2>
      <a:accent1>
        <a:srgbClr val="00ff00"/>
      </a:accent1>
      <a:accent2>
        <a:srgbClr val="ff7f00"/>
      </a:accent2>
      <a:accent3>
        <a:srgbClr val="ffffff"/>
      </a:accent3>
      <a:accent4>
        <a:srgbClr val="000000"/>
      </a:accent4>
      <a:accent5>
        <a:srgbClr val="aaffaa"/>
      </a:accent5>
      <a:accent6>
        <a:srgbClr val="e77200"/>
      </a:accent6>
      <a:hlink>
        <a:srgbClr val="ff0000"/>
      </a:hlink>
      <a:folHlink>
        <a:srgbClr val="82d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intlc">
  <a:themeElements>
    <a:clrScheme name="">
      <a:dk1>
        <a:srgbClr val="000000"/>
      </a:dk1>
      <a:lt1>
        <a:srgbClr val="ffffff"/>
      </a:lt1>
      <a:dk2>
        <a:srgbClr val="29afff"/>
      </a:dk2>
      <a:lt2>
        <a:srgbClr val="00619c"/>
      </a:lt2>
      <a:accent1>
        <a:srgbClr val="00ff00"/>
      </a:accent1>
      <a:accent2>
        <a:srgbClr val="ff7f00"/>
      </a:accent2>
      <a:accent3>
        <a:srgbClr val="ffffff"/>
      </a:accent3>
      <a:accent4>
        <a:srgbClr val="000000"/>
      </a:accent4>
      <a:accent5>
        <a:srgbClr val="aaffaa"/>
      </a:accent5>
      <a:accent6>
        <a:srgbClr val="e77200"/>
      </a:accent6>
      <a:hlink>
        <a:srgbClr val="ff0000"/>
      </a:hlink>
      <a:folHlink>
        <a:srgbClr val="82d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2767</TotalTime>
  <Application>LibreOffice/7.4.7.2$Linux_X86_64 LibreOffice_project/40$Build-2</Application>
  <AppVersion>15.0000</AppVersion>
  <Words>759</Words>
  <Paragraphs>94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2019-09-16T18:59:52Z</dcterms:created>
  <dc:creator>Notandi</dc:creator>
  <dc:description/>
  <dc:language>en-US</dc:language>
  <cp:lastModifiedBy/>
  <cp:lastPrinted>2019-09-19T18:21:05Z</cp:lastPrinted>
  <dcterms:modified xsi:type="dcterms:W3CDTF">2025-09-11T08:53:33Z</dcterms:modified>
  <cp:revision>89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5</vt:i4>
  </property>
  <property fmtid="{D5CDD505-2E9C-101B-9397-08002B2CF9AE}" pid="3" name="PresentationFormat">
    <vt:lpwstr>Widescreen</vt:lpwstr>
  </property>
  <property fmtid="{D5CDD505-2E9C-101B-9397-08002B2CF9AE}" pid="4" name="Slides">
    <vt:i4>12</vt:i4>
  </property>
</Properties>
</file>