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5143500" type="screen16x9"/>
  <p:notesSz cx="6858000" cy="9144000"/>
  <p:defaultTextStyle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2" d="100"/>
          <a:sy n="152" d="100"/>
        </p:scale>
        <p:origin x="754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c:style val="2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rgbClr val="00BF6F"/>
            </a:solidFill>
          </c:spPr>
          <c:invertIfNegative val="0"/>
          <c:cat>
            <c:strRef>
              <c:f>Sheet1!$A$2:$A$2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Sheet1!$B$2:$B$2</c:f>
              <c:numCache>
                <c:formatCode>0.00%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66-4BE6-B96B-D93AAC017CA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507CB6"/>
            </a:solidFill>
          </c:spPr>
          <c:invertIfNegative val="0"/>
          <c:cat>
            <c:strRef>
              <c:f>Sheet1!$A$2:$A$2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Sheet1!$C$2:$C$2</c:f>
              <c:numCache>
                <c:formatCode>0.00%</c:formatCode>
                <c:ptCount val="1"/>
                <c:pt idx="0">
                  <c:v>8.3299999999999999E-2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066-4BE6-B96B-D93AAC017CA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rgbClr val="F9BE00"/>
            </a:solidFill>
          </c:spPr>
          <c:invertIfNegative val="0"/>
          <c:cat>
            <c:strRef>
              <c:f>Sheet1!$A$2:$A$2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Sheet1!$D$2:$D$2</c:f>
              <c:numCache>
                <c:formatCode>0.00%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066-4BE6-B96B-D93AAC017CA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rgbClr val="6BC8CD"/>
            </a:solidFill>
          </c:spPr>
          <c:invertIfNegative val="0"/>
          <c:cat>
            <c:strRef>
              <c:f>Sheet1!$A$2:$A$2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Sheet1!$E$2:$E$2</c:f>
              <c:numCache>
                <c:formatCode>0.00%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066-4BE6-B96B-D93AAC017CA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rgbClr val="FF8B4F"/>
            </a:solidFill>
          </c:spPr>
          <c:invertIfNegative val="0"/>
          <c:cat>
            <c:strRef>
              <c:f>Sheet1!$A$2:$A$2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Sheet1!$F$2:$F$2</c:f>
              <c:numCache>
                <c:formatCode>0.00%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066-4BE6-B96B-D93AAC017CAB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6</c:v>
                </c:pt>
              </c:strCache>
            </c:strRef>
          </c:tx>
          <c:spPr>
            <a:solidFill>
              <a:srgbClr val="7D5E90"/>
            </a:solidFill>
          </c:spPr>
          <c:invertIfNegative val="0"/>
          <c:cat>
            <c:strRef>
              <c:f>Sheet1!$A$2:$A$2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Sheet1!$G$2:$G$2</c:f>
              <c:numCache>
                <c:formatCode>0.00%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066-4BE6-B96B-D93AAC017CAB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7</c:v>
                </c:pt>
              </c:strCache>
            </c:strRef>
          </c:tx>
          <c:spPr>
            <a:solidFill>
              <a:srgbClr val="D25F90"/>
            </a:solidFill>
          </c:spPr>
          <c:invertIfNegative val="0"/>
          <c:cat>
            <c:strRef>
              <c:f>Sheet1!$A$2:$A$2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Sheet1!$H$2:$H$2</c:f>
              <c:numCache>
                <c:formatCode>0.00%</c:formatCode>
                <c:ptCount val="1"/>
                <c:pt idx="0">
                  <c:v>8.3299999999999999E-2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066-4BE6-B96B-D93AAC017CAB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8</c:v>
                </c:pt>
              </c:strCache>
            </c:strRef>
          </c:tx>
          <c:spPr>
            <a:solidFill>
              <a:srgbClr val="C7B879"/>
            </a:solidFill>
          </c:spPr>
          <c:invertIfNegative val="0"/>
          <c:cat>
            <c:strRef>
              <c:f>Sheet1!$A$2:$A$2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Sheet1!$I$2:$I$2</c:f>
              <c:numCache>
                <c:formatCode>0.00%</c:formatCode>
                <c:ptCount val="1"/>
                <c:pt idx="0">
                  <c:v>0.16669999999999999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066-4BE6-B96B-D93AAC017CAB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9</c:v>
                </c:pt>
              </c:strCache>
            </c:strRef>
          </c:tx>
          <c:spPr>
            <a:solidFill>
              <a:srgbClr val="DB4D5C"/>
            </a:solidFill>
          </c:spPr>
          <c:invertIfNegative val="0"/>
          <c:cat>
            <c:strRef>
              <c:f>Sheet1!$A$2:$A$2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Sheet1!$J$2:$J$2</c:f>
              <c:numCache>
                <c:formatCode>0.00%</c:formatCode>
                <c:ptCount val="1"/>
                <c:pt idx="0">
                  <c:v>0.33329999999999999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066-4BE6-B96B-D93AAC017CAB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10</c:v>
                </c:pt>
              </c:strCache>
            </c:strRef>
          </c:tx>
          <c:spPr>
            <a:solidFill>
              <a:srgbClr val="768086"/>
            </a:solidFill>
          </c:spPr>
          <c:invertIfNegative val="0"/>
          <c:cat>
            <c:strRef>
              <c:f>Sheet1!$A$2:$A$2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Sheet1!$K$2:$K$2</c:f>
              <c:numCache>
                <c:formatCode>0.00%</c:formatCode>
                <c:ptCount val="1"/>
                <c:pt idx="0">
                  <c:v>0.33329999999999999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066-4BE6-B96B-D93AAC017C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68027336"/>
        <c:axId val="2113994440"/>
      </c:barChart>
      <c:catAx>
        <c:axId val="206802733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low"/>
        <c:spPr>
          <a:ln>
            <a:solidFill>
              <a:srgbClr val="7F7F7F"/>
            </a:solidFill>
          </a:ln>
        </c:spPr>
        <c:txPr>
          <a:bodyPr/>
          <a:lstStyle/>
          <a:p>
            <a:pPr>
              <a:defRPr sz="1000" b="0">
                <a:solidFill>
                  <a:srgbClr val="7F7F7F"/>
                </a:solidFill>
              </a:defRPr>
            </a:pPr>
            <a:endParaRPr lang="en-US"/>
          </a:p>
        </c:txPr>
        <c:crossAx val="2113994440"/>
        <c:crosses val="autoZero"/>
        <c:auto val="1"/>
        <c:lblAlgn val="ctr"/>
        <c:lblOffset val="100"/>
        <c:noMultiLvlLbl val="0"/>
      </c:catAx>
      <c:valAx>
        <c:axId val="2113994440"/>
        <c:scaling>
          <c:orientation val="minMax"/>
          <c:max val="1"/>
          <c:min val="0"/>
        </c:scaling>
        <c:delete val="0"/>
        <c:axPos val="b"/>
        <c:numFmt formatCode="0%" sourceLinked="0"/>
        <c:majorTickMark val="out"/>
        <c:minorTickMark val="none"/>
        <c:tickLblPos val="nextTo"/>
        <c:spPr>
          <a:ln>
            <a:solidFill>
              <a:srgbClr val="7F7F7F"/>
            </a:solidFill>
          </a:ln>
        </c:spPr>
        <c:txPr>
          <a:bodyPr/>
          <a:lstStyle/>
          <a:p>
            <a:pPr>
              <a:defRPr sz="1000" b="0">
                <a:solidFill>
                  <a:srgbClr val="7F7F7F"/>
                </a:solidFill>
              </a:defRPr>
            </a:pPr>
            <a:endParaRPr lang="en-US"/>
          </a:p>
        </c:txPr>
        <c:crossAx val="2068027336"/>
        <c:crosses val="max"/>
        <c:crossBetween val="between"/>
      </c:valAx>
    </c:plotArea>
    <c:legend>
      <c:legendPos val="b"/>
      <c:overlay val="0"/>
      <c:txPr>
        <a:bodyPr/>
        <a:lstStyle/>
        <a:p>
          <a:pPr>
            <a:defRPr sz="1200" b="0">
              <a:solidFill>
                <a:srgbClr val="7F7F7F"/>
              </a:solidFill>
            </a:defRPr>
          </a:pPr>
          <a:endParaRPr lang="en-US"/>
        </a:p>
      </c:txPr>
    </c:legend>
    <c:plotVisOnly val="1"/>
    <c:dispBlanksAs val="gap"/>
    <c:showDLblsOverMax val="1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c:style val="2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 </c:v>
                </c:pt>
              </c:strCache>
            </c:strRef>
          </c:tx>
          <c:spPr>
            <a:solidFill>
              <a:srgbClr val="00BF6F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00BF6F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1-422D-4C21-8A14-2D2E3D9214D1}"/>
              </c:ext>
            </c:extLst>
          </c:dPt>
          <c:dPt>
            <c:idx val="1"/>
            <c:invertIfNegative val="0"/>
            <c:bubble3D val="0"/>
            <c:spPr>
              <a:solidFill>
                <a:srgbClr val="507CB6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3-422D-4C21-8A14-2D2E3D9214D1}"/>
              </c:ext>
            </c:extLst>
          </c:dPt>
          <c:dPt>
            <c:idx val="2"/>
            <c:invertIfNegative val="0"/>
            <c:bubble3D val="0"/>
            <c:spPr>
              <a:solidFill>
                <a:srgbClr val="F9BE00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5-422D-4C21-8A14-2D2E3D9214D1}"/>
              </c:ext>
            </c:extLst>
          </c:dPt>
          <c:dPt>
            <c:idx val="3"/>
            <c:invertIfNegative val="0"/>
            <c:bubble3D val="0"/>
            <c:spPr>
              <a:solidFill>
                <a:srgbClr val="6BC8CD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7-422D-4C21-8A14-2D2E3D9214D1}"/>
              </c:ext>
            </c:extLst>
          </c:dPt>
          <c:dPt>
            <c:idx val="4"/>
            <c:invertIfNegative val="0"/>
            <c:bubble3D val="0"/>
            <c:spPr>
              <a:solidFill>
                <a:srgbClr val="FF8B4F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9-422D-4C21-8A14-2D2E3D9214D1}"/>
              </c:ext>
            </c:extLst>
          </c:dPt>
          <c:dPt>
            <c:idx val="5"/>
            <c:invertIfNegative val="0"/>
            <c:bubble3D val="0"/>
            <c:spPr>
              <a:solidFill>
                <a:srgbClr val="7D5E90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B-422D-4C21-8A14-2D2E3D9214D1}"/>
              </c:ext>
            </c:extLst>
          </c:dPt>
          <c:cat>
            <c:strRef>
              <c:f>Sheet1!$A$2:$A$7</c:f>
              <c:strCache>
                <c:ptCount val="6"/>
                <c:pt idx="0">
                  <c:v>Airplane</c:v>
                </c:pt>
                <c:pt idx="1">
                  <c:v>Train</c:v>
                </c:pt>
                <c:pt idx="2">
                  <c:v>Car</c:v>
                </c:pt>
                <c:pt idx="3">
                  <c:v>Ferry</c:v>
                </c:pt>
                <c:pt idx="4">
                  <c:v>Bus</c:v>
                </c:pt>
                <c:pt idx="5">
                  <c:v>Other</c:v>
                </c:pt>
              </c:strCache>
            </c:strRef>
          </c:cat>
          <c:val>
            <c:numRef>
              <c:f>Sheet1!$B$2:$B$7</c:f>
              <c:numCache>
                <c:formatCode>0.00%</c:formatCode>
                <c:ptCount val="6"/>
                <c:pt idx="0">
                  <c:v>0.75</c:v>
                </c:pt>
                <c:pt idx="1">
                  <c:v>0.25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22D-4C21-8A14-2D2E3D9214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2068027336"/>
        <c:axId val="2113994440"/>
      </c:barChart>
      <c:catAx>
        <c:axId val="206802733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low"/>
        <c:spPr>
          <a:ln>
            <a:solidFill>
              <a:srgbClr val="7F7F7F"/>
            </a:solidFill>
          </a:ln>
        </c:spPr>
        <c:txPr>
          <a:bodyPr/>
          <a:lstStyle/>
          <a:p>
            <a:pPr>
              <a:defRPr sz="1000" b="0">
                <a:solidFill>
                  <a:srgbClr val="7F7F7F"/>
                </a:solidFill>
              </a:defRPr>
            </a:pPr>
            <a:endParaRPr lang="en-US"/>
          </a:p>
        </c:txPr>
        <c:crossAx val="2113994440"/>
        <c:crosses val="autoZero"/>
        <c:auto val="1"/>
        <c:lblAlgn val="ctr"/>
        <c:lblOffset val="100"/>
        <c:noMultiLvlLbl val="0"/>
      </c:catAx>
      <c:valAx>
        <c:axId val="2113994440"/>
        <c:scaling>
          <c:orientation val="minMax"/>
          <c:max val="1"/>
          <c:min val="0"/>
        </c:scaling>
        <c:delete val="0"/>
        <c:axPos val="b"/>
        <c:numFmt formatCode="0%" sourceLinked="0"/>
        <c:majorTickMark val="out"/>
        <c:minorTickMark val="none"/>
        <c:tickLblPos val="nextTo"/>
        <c:spPr>
          <a:ln>
            <a:solidFill>
              <a:srgbClr val="7F7F7F"/>
            </a:solidFill>
          </a:ln>
        </c:spPr>
        <c:txPr>
          <a:bodyPr/>
          <a:lstStyle/>
          <a:p>
            <a:pPr>
              <a:defRPr sz="1000" b="0">
                <a:solidFill>
                  <a:srgbClr val="7F7F7F"/>
                </a:solidFill>
              </a:defRPr>
            </a:pPr>
            <a:endParaRPr lang="en-US"/>
          </a:p>
        </c:txPr>
        <c:crossAx val="2068027336"/>
        <c:crosses val="max"/>
        <c:crossBetween val="between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c:style val="2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 </c:v>
                </c:pt>
              </c:strCache>
            </c:strRef>
          </c:tx>
          <c:spPr>
            <a:solidFill>
              <a:srgbClr val="00BF6F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00BF6F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1-B8DB-4599-9B7A-0A89F4921CDD}"/>
              </c:ext>
            </c:extLst>
          </c:dPt>
          <c:dPt>
            <c:idx val="1"/>
            <c:invertIfNegative val="0"/>
            <c:bubble3D val="0"/>
            <c:spPr>
              <a:solidFill>
                <a:srgbClr val="507CB6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3-B8DB-4599-9B7A-0A89F4921CDD}"/>
              </c:ext>
            </c:extLst>
          </c:dPt>
          <c:dPt>
            <c:idx val="2"/>
            <c:invertIfNegative val="0"/>
            <c:bubble3D val="0"/>
            <c:spPr>
              <a:solidFill>
                <a:srgbClr val="F9BE00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5-B8DB-4599-9B7A-0A89F4921CDD}"/>
              </c:ext>
            </c:extLst>
          </c:dPt>
          <c:dPt>
            <c:idx val="3"/>
            <c:invertIfNegative val="0"/>
            <c:bubble3D val="0"/>
            <c:spPr>
              <a:solidFill>
                <a:srgbClr val="6BC8CD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7-B8DB-4599-9B7A-0A89F4921CDD}"/>
              </c:ext>
            </c:extLst>
          </c:dPt>
          <c:dPt>
            <c:idx val="4"/>
            <c:invertIfNegative val="0"/>
            <c:bubble3D val="0"/>
            <c:spPr>
              <a:solidFill>
                <a:srgbClr val="FF8B4F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9-B8DB-4599-9B7A-0A89F4921CDD}"/>
              </c:ext>
            </c:extLst>
          </c:dPt>
          <c:dPt>
            <c:idx val="5"/>
            <c:invertIfNegative val="0"/>
            <c:bubble3D val="0"/>
            <c:spPr>
              <a:solidFill>
                <a:srgbClr val="7D5E90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B-B8DB-4599-9B7A-0A89F4921CDD}"/>
              </c:ext>
            </c:extLst>
          </c:dPt>
          <c:dPt>
            <c:idx val="6"/>
            <c:invertIfNegative val="0"/>
            <c:bubble3D val="0"/>
            <c:spPr>
              <a:solidFill>
                <a:srgbClr val="D25F90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D-B8DB-4599-9B7A-0A89F4921CDD}"/>
              </c:ext>
            </c:extLst>
          </c:dPt>
          <c:cat>
            <c:strRef>
              <c:f>Sheet1!$A$2:$A$8</c:f>
              <c:strCache>
                <c:ptCount val="7"/>
                <c:pt idx="0">
                  <c:v>Email announcement through mailing list</c:v>
                </c:pt>
                <c:pt idx="1">
                  <c:v>GÉANT Connect article or newsletter</c:v>
                </c:pt>
                <c:pt idx="2">
                  <c:v>GÉANT social media</c:v>
                </c:pt>
                <c:pt idx="3">
                  <c:v>GÉANT project newsletter</c:v>
                </c:pt>
                <c:pt idx="4">
                  <c:v>Indico events page</c:v>
                </c:pt>
                <c:pt idx="5">
                  <c:v>Word of mouth</c:v>
                </c:pt>
                <c:pt idx="6">
                  <c:v>Other</c:v>
                </c:pt>
              </c:strCache>
            </c:strRef>
          </c:cat>
          <c:val>
            <c:numRef>
              <c:f>Sheet1!$B$2:$B$8</c:f>
              <c:numCache>
                <c:formatCode>0.00%</c:formatCode>
                <c:ptCount val="7"/>
                <c:pt idx="0">
                  <c:v>0.41670000000000001</c:v>
                </c:pt>
                <c:pt idx="1">
                  <c:v>0</c:v>
                </c:pt>
                <c:pt idx="2">
                  <c:v>0</c:v>
                </c:pt>
                <c:pt idx="3">
                  <c:v>8.3299999999999999E-2</c:v>
                </c:pt>
                <c:pt idx="4">
                  <c:v>8.3299999999999999E-2</c:v>
                </c:pt>
                <c:pt idx="5">
                  <c:v>0.33329999999999999</c:v>
                </c:pt>
                <c:pt idx="6">
                  <c:v>8.3299999999999999E-2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B8DB-4599-9B7A-0A89F4921C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2068027336"/>
        <c:axId val="2113994440"/>
      </c:barChart>
      <c:catAx>
        <c:axId val="206802733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low"/>
        <c:spPr>
          <a:ln>
            <a:solidFill>
              <a:srgbClr val="7F7F7F"/>
            </a:solidFill>
          </a:ln>
        </c:spPr>
        <c:txPr>
          <a:bodyPr/>
          <a:lstStyle/>
          <a:p>
            <a:pPr>
              <a:defRPr sz="1000" b="0">
                <a:solidFill>
                  <a:srgbClr val="7F7F7F"/>
                </a:solidFill>
              </a:defRPr>
            </a:pPr>
            <a:endParaRPr lang="en-US"/>
          </a:p>
        </c:txPr>
        <c:crossAx val="2113994440"/>
        <c:crosses val="autoZero"/>
        <c:auto val="1"/>
        <c:lblAlgn val="ctr"/>
        <c:lblOffset val="100"/>
        <c:noMultiLvlLbl val="0"/>
      </c:catAx>
      <c:valAx>
        <c:axId val="2113994440"/>
        <c:scaling>
          <c:orientation val="minMax"/>
          <c:max val="1"/>
          <c:min val="0"/>
        </c:scaling>
        <c:delete val="0"/>
        <c:axPos val="b"/>
        <c:numFmt formatCode="0%" sourceLinked="0"/>
        <c:majorTickMark val="out"/>
        <c:minorTickMark val="none"/>
        <c:tickLblPos val="nextTo"/>
        <c:spPr>
          <a:ln>
            <a:solidFill>
              <a:srgbClr val="7F7F7F"/>
            </a:solidFill>
          </a:ln>
        </c:spPr>
        <c:txPr>
          <a:bodyPr/>
          <a:lstStyle/>
          <a:p>
            <a:pPr>
              <a:defRPr sz="1000" b="0">
                <a:solidFill>
                  <a:srgbClr val="7F7F7F"/>
                </a:solidFill>
              </a:defRPr>
            </a:pPr>
            <a:endParaRPr lang="en-US"/>
          </a:p>
        </c:txPr>
        <c:crossAx val="2068027336"/>
        <c:crosses val="max"/>
        <c:crossBetween val="between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136" y="80645"/>
            <a:ext cx="8229600" cy="54871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Master title style (only changes made to the parent slide will be reflected in the app)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48FB-E956-2048-9E74-C69E7CAA26C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252A03B-2D42-4DAE-8460-CF96145A8DF0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15136" y="1005080"/>
            <a:ext cx="8229600" cy="3569013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Master text style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B14CF1-AB9B-4870-9E5C-AD8F31C7F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3322" y="627419"/>
            <a:ext cx="8229600" cy="23971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Master text style</a:t>
            </a:r>
            <a:endParaRPr lang="en-GB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E39551A5-770E-3978-ED85-9963EA0819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7400" y="4811867"/>
            <a:ext cx="633937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ubtitle 1">
            <a:extLst>
              <a:ext uri="{FF2B5EF4-FFF2-40B4-BE49-F238E27FC236}">
                <a16:creationId xmlns:a16="http://schemas.microsoft.com/office/drawing/2014/main" id="{598A6424-24D4-9A7A-503B-1810D9718646}"/>
              </a:ext>
            </a:extLst>
          </p:cNvPr>
          <p:cNvSpPr txBox="1">
            <a:spLocks/>
          </p:cNvSpPr>
          <p:nvPr userDrawn="1"/>
        </p:nvSpPr>
        <p:spPr>
          <a:xfrm>
            <a:off x="44110" y="4880795"/>
            <a:ext cx="1050635" cy="1602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rgbClr val="7C878E"/>
                </a:solidFill>
                <a:latin typeface="Helvetica Neue"/>
                <a:cs typeface="Helvetica Neue"/>
              </a:rPr>
              <a:t>Powered by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8D6880F-98FC-C70E-7434-35DAC835CC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610" y="4835992"/>
            <a:ext cx="1213734" cy="295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44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256494" y="2494609"/>
            <a:ext cx="7787252" cy="1234730"/>
          </a:xfrm>
        </p:spPr>
        <p:txBody>
          <a:bodyPr anchor="b">
            <a:normAutofit/>
          </a:bodyPr>
          <a:lstStyle>
            <a:lvl1pPr marL="0" indent="0">
              <a:buNone/>
              <a:defRPr sz="3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style (only changes made to the parent slide will be reflected in the app)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266162" y="3729038"/>
            <a:ext cx="2938463" cy="385762"/>
          </a:xfrm>
        </p:spPr>
        <p:txBody>
          <a:bodyPr>
            <a:normAutofit/>
          </a:bodyPr>
          <a:lstStyle>
            <a:lvl1pPr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slide subtitle style</a:t>
            </a:r>
          </a:p>
        </p:txBody>
      </p:sp>
      <p:sp>
        <p:nvSpPr>
          <p:cNvPr id="5" name="Subtitle 1">
            <a:extLst>
              <a:ext uri="{FF2B5EF4-FFF2-40B4-BE49-F238E27FC236}">
                <a16:creationId xmlns:a16="http://schemas.microsoft.com/office/drawing/2014/main" id="{B397FB30-D0E6-47F8-D354-616B0E20A00C}"/>
              </a:ext>
            </a:extLst>
          </p:cNvPr>
          <p:cNvSpPr txBox="1">
            <a:spLocks/>
          </p:cNvSpPr>
          <p:nvPr userDrawn="1"/>
        </p:nvSpPr>
        <p:spPr>
          <a:xfrm>
            <a:off x="3389891" y="4862023"/>
            <a:ext cx="1050635" cy="1602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rgbClr val="FFFFFF"/>
                </a:solidFill>
                <a:latin typeface="Helvetica Neue"/>
                <a:cs typeface="Helvetica Neue"/>
              </a:rPr>
              <a:t>Powered by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4C1F35-7934-3723-FBBD-74C99BCA9C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014" y="4791407"/>
            <a:ext cx="1381743" cy="3365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ponse 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93F9-7B30-274B-BFFF-492683631E4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1403" y="3639393"/>
            <a:ext cx="4576388" cy="350837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Master text style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 hasCustomPrompt="1"/>
          </p:nvPr>
        </p:nvSpPr>
        <p:spPr>
          <a:xfrm>
            <a:off x="204788" y="2334751"/>
            <a:ext cx="8229600" cy="857250"/>
          </a:xfrm>
        </p:spPr>
        <p:txBody>
          <a:bodyPr/>
          <a:lstStyle/>
          <a:p>
            <a:r>
              <a:rPr lang="en-US" dirty="0"/>
              <a:t>Master title style (only changes made to the parent slide will be reflected in the app)</a:t>
            </a: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204788" y="3158633"/>
            <a:ext cx="3859212" cy="280987"/>
          </a:xfrm>
        </p:spPr>
        <p:txBody>
          <a:bodyPr/>
          <a:lstStyle>
            <a:lvl2pPr marL="4763" indent="0">
              <a:buNone/>
              <a:defRPr sz="160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defRPr>
            </a:lvl2pPr>
          </a:lstStyle>
          <a:p>
            <a:pPr lvl="1"/>
            <a:r>
              <a:rPr lang="en-US" dirty="0"/>
              <a:t>Total Responses style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211403" y="4047840"/>
            <a:ext cx="4576388" cy="350837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Master text style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DF05C82-1244-9CA3-984A-2EEF32F796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7400" y="4811867"/>
            <a:ext cx="630601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ubtitle 1">
            <a:extLst>
              <a:ext uri="{FF2B5EF4-FFF2-40B4-BE49-F238E27FC236}">
                <a16:creationId xmlns:a16="http://schemas.microsoft.com/office/drawing/2014/main" id="{95CE0200-F192-0824-3C26-E467CCA0AF48}"/>
              </a:ext>
            </a:extLst>
          </p:cNvPr>
          <p:cNvSpPr txBox="1">
            <a:spLocks/>
          </p:cNvSpPr>
          <p:nvPr userDrawn="1"/>
        </p:nvSpPr>
        <p:spPr>
          <a:xfrm>
            <a:off x="44110" y="4880795"/>
            <a:ext cx="1050635" cy="1602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rgbClr val="7C878E"/>
                </a:solidFill>
                <a:latin typeface="Helvetica Neue"/>
                <a:cs typeface="Helvetica Neue"/>
              </a:rPr>
              <a:t>Powered by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AE7EF1-F906-EB3F-7B2E-99EE2BAA37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610" y="4835992"/>
            <a:ext cx="1213734" cy="295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83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136" y="80645"/>
            <a:ext cx="8229600" cy="581143"/>
          </a:xfrm>
        </p:spPr>
        <p:txBody>
          <a:bodyPr/>
          <a:lstStyle/>
          <a:p>
            <a:r>
              <a:rPr lang="en-US" dirty="0"/>
              <a:t>Master title style (only changes made to the parent slide will be reflected in the app)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22570" y="666350"/>
            <a:ext cx="5332506" cy="249144"/>
          </a:xfrm>
        </p:spPr>
        <p:txBody>
          <a:bodyPr/>
          <a:lstStyle/>
          <a:p>
            <a:pPr lvl="0"/>
            <a:r>
              <a:rPr lang="en-US" dirty="0"/>
              <a:t>Master text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48FB-E956-2048-9E74-C69E7CAA26C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9FE2B938-E785-E802-7A9A-5AD4FEF608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93976" y="4811867"/>
            <a:ext cx="630279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ubtitle 1">
            <a:extLst>
              <a:ext uri="{FF2B5EF4-FFF2-40B4-BE49-F238E27FC236}">
                <a16:creationId xmlns:a16="http://schemas.microsoft.com/office/drawing/2014/main" id="{13756DC3-62A3-EAD0-0902-502D886CC750}"/>
              </a:ext>
            </a:extLst>
          </p:cNvPr>
          <p:cNvSpPr txBox="1">
            <a:spLocks/>
          </p:cNvSpPr>
          <p:nvPr userDrawn="1"/>
        </p:nvSpPr>
        <p:spPr>
          <a:xfrm>
            <a:off x="44110" y="4880795"/>
            <a:ext cx="1050635" cy="1602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rgbClr val="7C878E"/>
                </a:solidFill>
                <a:latin typeface="Helvetica Neue"/>
                <a:cs typeface="Helvetica Neue"/>
              </a:rPr>
              <a:t>Powered by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750C52-00F9-42B7-9AC0-F5417C88D4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610" y="4835992"/>
            <a:ext cx="1213734" cy="295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240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5136" y="270516"/>
            <a:ext cx="8229600" cy="39127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570" y="666350"/>
            <a:ext cx="5332506" cy="249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67076" y="4815076"/>
            <a:ext cx="62603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defRPr>
            </a:lvl1pPr>
          </a:lstStyle>
          <a:p>
            <a:fld id="{A88B48FB-E956-2048-9E74-C69E7CAA26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7FE218-D8C1-4598-C115-912209DA1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8920" y="4811866"/>
            <a:ext cx="6380992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875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1" r:id="rId3"/>
    <p:sldLayoutId id="2147483675" r:id="rId4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000" kern="1200">
          <a:solidFill>
            <a:schemeClr val="bg1">
              <a:lumMod val="50000"/>
            </a:schemeClr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GÉANT SIG-ISM Post Meeting Survey</a:t>
            </a:r>
          </a:p>
          <a:p>
            <a:r>
              <a:rPr lang="en-GB"/>
              <a:t>Madrid</a:t>
            </a:r>
            <a:r>
              <a:rPr lang="en-GB" dirty="0"/>
              <a:t>; 7-8 October 2025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Q1: Overall, how would you rate this event from a scale of 1 to 10?</a:t>
            </a:r>
            <a:endParaRPr dirty="0"/>
          </a:p>
        </p:txBody>
      </p:sp>
      <p:sp>
        <p:nvSpPr>
          <p:cNvPr id="3" name="Title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Answered: 12   Skipped: 1</a:t>
            </a:r>
            <a:endParaRPr dirty="0"/>
          </a:p>
        </p:txBody>
      </p:sp>
      <p:graphicFrame>
        <p:nvGraphicFramePr>
          <p:cNvPr id="4" name="Chart Placeholder"/>
          <p:cNvGraphicFramePr>
            <a:graphicFrameLocks noGrp="1"/>
          </p:cNvGraphicFramePr>
          <p:nvPr/>
        </p:nvGraphicFramePr>
        <p:xfrm>
          <a:off x="1097280" y="1049658"/>
          <a:ext cx="6998677" cy="3569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Q1: Overall, how would you rate this event from a scale of 1 to 10?</a:t>
            </a:r>
            <a:endParaRPr dirty="0"/>
          </a:p>
        </p:txBody>
      </p:sp>
      <p:sp>
        <p:nvSpPr>
          <p:cNvPr id="3" name="Title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Answered: 12   Skipped: 1</a:t>
            </a:r>
            <a:endParaRPr dirty="0"/>
          </a:p>
        </p:txBody>
      </p:sp>
      <p:graphicFrame>
        <p:nvGraphicFramePr>
          <p:cNvPr id="4" name="Table Placeholder"/>
          <p:cNvGraphicFramePr>
            <a:graphicFrameLocks/>
          </p:cNvGraphicFramePr>
          <p:nvPr/>
        </p:nvGraphicFramePr>
        <p:xfrm>
          <a:off x="961534" y="1390848"/>
          <a:ext cx="6999993" cy="201168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538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84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84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84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84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84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846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846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3846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3846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3846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3846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38461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81820">
                <a:tc>
                  <a:txBody>
                    <a:bodyPr/>
                    <a:lstStyle/>
                    <a:p>
                      <a:pPr algn="l"/>
                      <a:endParaRPr lang="en-US" sz="1400" dirty="0"/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7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9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TOTAL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WEIGHTED AVERAGE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998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0.00%
0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8.33%
1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0.00%
0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0.00%
0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0.00%
0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0.00%
0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8.33%
1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16.67%
2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33.33%
4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33.33%
4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12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8.42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Q3: What is the mode of transportation you used to get to the meeting’s location?</a:t>
            </a:r>
            <a:endParaRPr dirty="0"/>
          </a:p>
        </p:txBody>
      </p:sp>
      <p:sp>
        <p:nvSpPr>
          <p:cNvPr id="3" name="Title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Answered: 12   Skipped: 1</a:t>
            </a:r>
            <a:endParaRPr dirty="0"/>
          </a:p>
        </p:txBody>
      </p:sp>
      <p:graphicFrame>
        <p:nvGraphicFramePr>
          <p:cNvPr id="4" name="Chart Placeholder"/>
          <p:cNvGraphicFramePr>
            <a:graphicFrameLocks noGrp="1"/>
          </p:cNvGraphicFramePr>
          <p:nvPr/>
        </p:nvGraphicFramePr>
        <p:xfrm>
          <a:off x="1097280" y="1049658"/>
          <a:ext cx="6998677" cy="3569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Q3: What is the mode of transportation you used to get to the meeting’s location?</a:t>
            </a:r>
            <a:endParaRPr dirty="0"/>
          </a:p>
        </p:txBody>
      </p:sp>
      <p:sp>
        <p:nvSpPr>
          <p:cNvPr id="3" name="Title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Answered: 12   Skipped: 1</a:t>
            </a:r>
            <a:endParaRPr dirty="0"/>
          </a:p>
        </p:txBody>
      </p:sp>
      <p:graphicFrame>
        <p:nvGraphicFramePr>
          <p:cNvPr id="4" name="Table Placeholder"/>
          <p:cNvGraphicFramePr>
            <a:graphicFrameLocks/>
          </p:cNvGraphicFramePr>
          <p:nvPr/>
        </p:nvGraphicFramePr>
        <p:xfrm>
          <a:off x="961534" y="1390848"/>
          <a:ext cx="6999999" cy="2817588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2333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33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33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182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ANSWER CHOICES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RESPONSES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998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Airplane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75.00%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9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7998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Train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25.00%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998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Car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0.00%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7998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Ferry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0.00%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7998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Bus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0.00%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7998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Other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0.00%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82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TOTAL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12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Q4: How did you find out about this event/meeting?</a:t>
            </a:r>
            <a:endParaRPr dirty="0"/>
          </a:p>
        </p:txBody>
      </p:sp>
      <p:sp>
        <p:nvSpPr>
          <p:cNvPr id="3" name="Title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Answered: 12   Skipped: 1</a:t>
            </a:r>
            <a:endParaRPr dirty="0"/>
          </a:p>
        </p:txBody>
      </p:sp>
      <p:graphicFrame>
        <p:nvGraphicFramePr>
          <p:cNvPr id="4" name="Chart Placeholder"/>
          <p:cNvGraphicFramePr>
            <a:graphicFrameLocks noGrp="1"/>
          </p:cNvGraphicFramePr>
          <p:nvPr/>
        </p:nvGraphicFramePr>
        <p:xfrm>
          <a:off x="1097280" y="1049658"/>
          <a:ext cx="6998677" cy="3569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Q4: How did you find out about this event/meeting?</a:t>
            </a:r>
            <a:endParaRPr dirty="0"/>
          </a:p>
        </p:txBody>
      </p:sp>
      <p:sp>
        <p:nvSpPr>
          <p:cNvPr id="3" name="Title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Answered: 12   Skipped: 1</a:t>
            </a:r>
            <a:endParaRPr dirty="0"/>
          </a:p>
        </p:txBody>
      </p:sp>
      <p:graphicFrame>
        <p:nvGraphicFramePr>
          <p:cNvPr id="4" name="Table Placeholder"/>
          <p:cNvGraphicFramePr>
            <a:graphicFrameLocks/>
          </p:cNvGraphicFramePr>
          <p:nvPr/>
        </p:nvGraphicFramePr>
        <p:xfrm>
          <a:off x="961534" y="1390848"/>
          <a:ext cx="6999999" cy="336399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2333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33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33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182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ANSWER CHOICES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RESPONSES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998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Email announcement through mailing list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41.67%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0" cmpd="sng">
                      <a:noFill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7998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GÉANT Connect article or newsletter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0.00%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998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GÉANT social media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0.00%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7998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GÉANT project newsletter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8.33%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7998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Indico events page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8.33%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7998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Word of mouth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33.33%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7998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Other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8.33%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182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TOTAL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12</a:t>
                      </a:r>
                    </a:p>
                  </a:txBody>
                  <a:tcPr>
                    <a:lnL w="0" cmpd="sng">
                      <a:noFill/>
                    </a:lnL>
                    <a:lnR w="0" cmpd="sng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0" cmpd="sng">
                      <a:noFill/>
                      <a:prstDash val="solid"/>
                    </a:lnTlToBr>
                    <a:lnBlToTr w="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ata slides">
  <a:themeElements>
    <a:clrScheme name="Custom 93">
      <a:dk1>
        <a:srgbClr val="333333"/>
      </a:dk1>
      <a:lt1>
        <a:sysClr val="window" lastClr="FFFFFF"/>
      </a:lt1>
      <a:dk2>
        <a:srgbClr val="666666"/>
      </a:dk2>
      <a:lt2>
        <a:srgbClr val="EEECE1"/>
      </a:lt2>
      <a:accent1>
        <a:srgbClr val="00BF6F"/>
      </a:accent1>
      <a:accent2>
        <a:srgbClr val="507CB6"/>
      </a:accent2>
      <a:accent3>
        <a:srgbClr val="F9BE00"/>
      </a:accent3>
      <a:accent4>
        <a:srgbClr val="6BC8CD"/>
      </a:accent4>
      <a:accent5>
        <a:srgbClr val="EA854B"/>
      </a:accent5>
      <a:accent6>
        <a:srgbClr val="7D5E8F"/>
      </a:accent6>
      <a:hlink>
        <a:srgbClr val="31859C"/>
      </a:hlink>
      <a:folHlink>
        <a:srgbClr val="31859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276</Words>
  <Application>Microsoft Office PowerPoint</Application>
  <PresentationFormat>On-screen Show (16:9)</PresentationFormat>
  <Paragraphs>86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Helvetica Neue</vt:lpstr>
      <vt:lpstr>Data slides</vt:lpstr>
      <vt:lpstr>PowerPoint Presentation</vt:lpstr>
      <vt:lpstr>Q1: Overall, how would you rate this event from a scale of 1 to 10?</vt:lpstr>
      <vt:lpstr>Q1: Overall, how would you rate this event from a scale of 1 to 10?</vt:lpstr>
      <vt:lpstr>Q3: What is the mode of transportation you used to get to the meeting’s location?</vt:lpstr>
      <vt:lpstr>Q3: What is the mode of transportation you used to get to the meeting’s location?</vt:lpstr>
      <vt:lpstr>Q4: How did you find out about this event/meeting?</vt:lpstr>
      <vt:lpstr>Q4: How did you find out about this event/meeting?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Annette Aylward</dc:creator>
  <cp:lastModifiedBy>Annette Aylward</cp:lastModifiedBy>
  <cp:revision>2</cp:revision>
  <dcterms:modified xsi:type="dcterms:W3CDTF">2025-11-04T15:24:35Z</dcterms:modified>
</cp:coreProperties>
</file>