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3"/>
  </p:notesMasterIdLst>
  <p:handoutMasterIdLst>
    <p:handoutMasterId r:id="rId14"/>
  </p:handoutMasterIdLst>
  <p:sldIdLst>
    <p:sldId id="286" r:id="rId5"/>
    <p:sldId id="377" r:id="rId6"/>
    <p:sldId id="266" r:id="rId7"/>
    <p:sldId id="312" r:id="rId8"/>
    <p:sldId id="313" r:id="rId9"/>
    <p:sldId id="376" r:id="rId10"/>
    <p:sldId id="318" r:id="rId11"/>
    <p:sldId id="2303" r:id="rId12"/>
  </p:sldIdLst>
  <p:sldSz cx="12192000" cy="6858000"/>
  <p:notesSz cx="6858000" cy="9144000"/>
  <p:defaultTextStyle>
    <a:defPPr>
      <a:defRPr lang="de-DE"/>
    </a:defPPr>
    <a:lvl1pPr marL="0" indent="0" algn="l" defTabSz="914400" rtl="0" eaLnBrk="1" latinLnBrk="0" hangingPunct="1">
      <a:lnSpc>
        <a:spcPct val="114000"/>
      </a:lnSpc>
      <a:spcBef>
        <a:spcPts val="0"/>
      </a:spcBef>
      <a:buFont typeface="+mj-lt"/>
      <a:buNone/>
      <a:defRPr sz="1700" kern="1200" spc="40" baseline="0">
        <a:solidFill>
          <a:schemeClr val="accent1"/>
        </a:solidFill>
        <a:latin typeface="+mn-lt"/>
        <a:ea typeface="+mn-ea"/>
        <a:cs typeface="+mn-cs"/>
      </a:defRPr>
    </a:lvl1pPr>
    <a:lvl2pPr marL="187200" indent="-187200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2pPr>
    <a:lvl3pPr marL="460800" indent="-185738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3pPr>
    <a:lvl4pPr marL="734400" indent="-187200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4pPr>
    <a:lvl5pPr marL="1008000" indent="-187200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5pPr>
    <a:lvl6pPr marL="25146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9718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4290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8862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1D59513-D93E-6ED3-BB6F-94A19D71B690}" name="Sebastian Sigloch" initials="SS" userId="S::sebastian.sigloch@switch.ch::10eb4245-ddeb-4939-ac6d-b0021b6d5cc4" providerId="AD"/>
  <p188:author id="{2658D4D9-DC74-F91C-9161-225643D2E75A}" name="Kevin Chavarria" initials="" userId="S::kevin.chavarria@switch.ch::f551be6c-0169-425f-bad1-41e9aab9f00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878C"/>
    <a:srgbClr val="B4B9BE"/>
    <a:srgbClr val="FF66FF"/>
    <a:srgbClr val="FFFFFF"/>
    <a:srgbClr val="F1F3F3"/>
    <a:srgbClr val="E5EAE9"/>
    <a:srgbClr val="E1D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A453CB-818D-3D83-5E47-36046216D12C}" v="2" dt="2025-10-20T13:21:33.364"/>
    <p1510:client id="{A9FD11EA-CF29-204C-9EE5-D821B85FCCBE}" v="279" dt="2025-10-20T13:15:44.345"/>
  </p1510:revLst>
</p1510:revInfo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069"/>
    <p:restoredTop sz="94694"/>
  </p:normalViewPr>
  <p:slideViewPr>
    <p:cSldViewPr snapToGrid="0">
      <p:cViewPr varScale="1">
        <p:scale>
          <a:sx n="121" d="100"/>
          <a:sy n="121" d="100"/>
        </p:scale>
        <p:origin x="3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20.10.25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20.10.25</a:t>
            </a:fld>
            <a:endParaRPr lang="de-CH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9878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99241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51954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46351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de-CH"/>
              <a:t>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D08D-C304-4487-A3C7-F6DDA37DC167}" type="datetime1">
              <a:rPr lang="de-CH" smtClean="0"/>
              <a:t>20.10.25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761999" y="1465200"/>
            <a:ext cx="10671175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Inhalt hinzufügen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F82A-F25D-403A-9DF1-5F893A9FC756}" type="datetime1">
              <a:rPr lang="de-CH" smtClean="0"/>
              <a:t>20.10.25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3" y="1465200"/>
            <a:ext cx="4068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Inhalt hinzufügen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303912" y="1465200"/>
            <a:ext cx="4320479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Inhalt hinzufügen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BC3AC7-219E-4C67-AEDA-C67A12A69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6344-03B1-42A7-B4DC-431787A21E7E}" type="datetime1">
              <a:rPr lang="de-CH" smtClean="0"/>
              <a:t>20.10.25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7782AC2-B1F9-49B1-8F1C-175BF9874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18625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7482"/>
            <a:ext cx="3059112" cy="455234"/>
          </a:xfrm>
        </p:spPr>
        <p:txBody>
          <a:bodyPr/>
          <a:lstStyle/>
          <a:p>
            <a:r>
              <a:rPr lang="de-CH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3" y="1463675"/>
            <a:ext cx="3059112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Inhalt hinzufügen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BC3AC7-219E-4C67-AEDA-C67A12A69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6344-03B1-42A7-B4DC-431787A21E7E}" type="datetime1">
              <a:rPr lang="de-CH" smtClean="0"/>
              <a:t>20.10.25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7782AC2-B1F9-49B1-8F1C-175BF9874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4BB19A02-9F78-B0D9-D808-14818586DA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03812" y="417482"/>
            <a:ext cx="7026188" cy="60679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15673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7482"/>
            <a:ext cx="5221286" cy="455234"/>
          </a:xfrm>
        </p:spPr>
        <p:txBody>
          <a:bodyPr/>
          <a:lstStyle/>
          <a:p>
            <a:r>
              <a:rPr lang="de-CH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2" y="1463675"/>
            <a:ext cx="5221287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Inhalt hinzufügen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BC3AC7-219E-4C67-AEDA-C67A12A69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6344-03B1-42A7-B4DC-431787A21E7E}" type="datetime1">
              <a:rPr lang="de-CH" smtClean="0"/>
              <a:t>20.10.25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7782AC2-B1F9-49B1-8F1C-175BF9874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4BB19A02-9F78-B0D9-D808-14818586DA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34224" y="417482"/>
            <a:ext cx="4295775" cy="60679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1031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3" y="1463675"/>
            <a:ext cx="3150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Inhalt hinzufügen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394226" y="1463675"/>
            <a:ext cx="3150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Inhalt hinzufügen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BC3AC7-219E-4C67-AEDA-C67A12A69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6344-03B1-42A7-B4DC-431787A21E7E}" type="datetime1">
              <a:rPr lang="de-CH" smtClean="0"/>
              <a:t>20.10.25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7782AC2-B1F9-49B1-8F1C-175BF9874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10" name="Inhaltsplatzhalter 3">
            <a:extLst>
              <a:ext uri="{FF2B5EF4-FFF2-40B4-BE49-F238E27FC236}">
                <a16:creationId xmlns:a16="http://schemas.microsoft.com/office/drawing/2014/main" id="{5C0EB5F1-CBCA-1E0F-1063-1ED70E651FBE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8028038" y="1463675"/>
            <a:ext cx="3150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/>
              <a:t>Inhalt hinzufügen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9082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2E68E26-7F4F-4535-B40E-2CA6F150D559}" type="datetime1">
              <a:rPr lang="de-CH" smtClean="0"/>
              <a:t>20.10.25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mit Fläche 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947F82A-F25D-403A-9DF1-5F893A9FC756}" type="datetime1">
              <a:rPr lang="de-CH" smtClean="0"/>
              <a:pPr/>
              <a:t>20.10.25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B2C9A8B-67C5-ECAB-7E43-E8F6D9FBEC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223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/>
              <a:t>«Zitat»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500" b="1" spc="0" baseline="0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/>
              <a:t>Vorname Name</a:t>
            </a:r>
            <a:br>
              <a:rPr lang="de-CH" noProof="0"/>
            </a:br>
            <a:r>
              <a:rPr lang="de-CH" noProof="0"/>
              <a:t>Funktion</a:t>
            </a:r>
          </a:p>
        </p:txBody>
      </p:sp>
    </p:spTree>
    <p:extLst>
      <p:ext uri="{BB962C8B-B14F-4D97-AF65-F5344CB8AC3E}">
        <p14:creationId xmlns:p14="http://schemas.microsoft.com/office/powerpoint/2010/main" val="3221898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mit Fläche ro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C947F82A-F25D-403A-9DF1-5F893A9FC756}" type="datetime1">
              <a:rPr lang="de-CH" smtClean="0"/>
              <a:pPr/>
              <a:t>20.10.25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B2C9A8B-67C5-ECAB-7E43-E8F6D9FBEC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223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/>
              <a:t>«Zitat»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500" b="1" spc="0" baseline="0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/>
              <a:t>Vorname Name</a:t>
            </a:r>
            <a:br>
              <a:rPr lang="de-CH" noProof="0"/>
            </a:br>
            <a:r>
              <a:rPr lang="de-CH" noProof="0"/>
              <a:t>Funktion</a:t>
            </a:r>
          </a:p>
        </p:txBody>
      </p:sp>
    </p:spTree>
    <p:extLst>
      <p:ext uri="{BB962C8B-B14F-4D97-AF65-F5344CB8AC3E}">
        <p14:creationId xmlns:p14="http://schemas.microsoft.com/office/powerpoint/2010/main" val="2340071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mit Fläche grau">
    <p:bg>
      <p:bgPr>
        <a:solidFill>
          <a:srgbClr val="828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7600"/>
            <a:ext cx="10672762" cy="45523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82878C"/>
                </a:solidFill>
              </a:defRPr>
            </a:lvl1pPr>
          </a:lstStyle>
          <a:p>
            <a:fld id="{C947F82A-F25D-403A-9DF1-5F893A9FC756}" type="datetime1">
              <a:rPr lang="de-CH" smtClean="0"/>
              <a:pPr/>
              <a:t>20.10.25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82878C"/>
                </a:solidFill>
              </a:defRPr>
            </a:lvl1pPr>
          </a:lstStyle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82878C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B2C9A8B-67C5-ECAB-7E43-E8F6D9FBEC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223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/>
              <a:t>«Zitat»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500" b="1" spc="0" baseline="0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/>
              <a:t>Vorname Name</a:t>
            </a:r>
            <a:br>
              <a:rPr lang="de-CH" noProof="0"/>
            </a:br>
            <a:r>
              <a:rPr lang="de-CH" noProof="0"/>
              <a:t>Funktion</a:t>
            </a:r>
          </a:p>
        </p:txBody>
      </p:sp>
    </p:spTree>
    <p:extLst>
      <p:ext uri="{BB962C8B-B14F-4D97-AF65-F5344CB8AC3E}">
        <p14:creationId xmlns:p14="http://schemas.microsoft.com/office/powerpoint/2010/main" val="29359572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CH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F82A-F25D-403A-9DF1-5F893A9FC756}" type="datetime1">
              <a:rPr lang="de-CH" smtClean="0"/>
              <a:t>20.10.25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accent6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/>
              <a:t>«Zitat»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500" b="1" spc="0" baseline="0">
                <a:solidFill>
                  <a:schemeClr val="accent6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/>
              <a:t>Vorname Name</a:t>
            </a:r>
            <a:br>
              <a:rPr lang="de-CH" noProof="0"/>
            </a:br>
            <a:r>
              <a:rPr lang="de-CH" noProof="0"/>
              <a:t>Funktion</a:t>
            </a:r>
          </a:p>
        </p:txBody>
      </p:sp>
    </p:spTree>
    <p:extLst>
      <p:ext uri="{BB962C8B-B14F-4D97-AF65-F5344CB8AC3E}">
        <p14:creationId xmlns:p14="http://schemas.microsoft.com/office/powerpoint/2010/main" val="913443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Verlauf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D08D-C304-4487-A3C7-F6DDA37DC167}" type="datetime1">
              <a:rPr lang="de-CH" smtClean="0"/>
              <a:t>20.10.25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pic>
        <p:nvPicPr>
          <p:cNvPr id="7" name="Grafik 6" descr="Ein Bild, das Blau, Farbigkeit, violett, Flieder enthält.&#10;&#10;Automatisch generierte Beschreibung">
            <a:extLst>
              <a:ext uri="{FF2B5EF4-FFF2-40B4-BE49-F238E27FC236}">
                <a16:creationId xmlns:a16="http://schemas.microsoft.com/office/drawing/2014/main" id="{9BBA911A-C395-9FED-C0C0-38ECB54919D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"/>
            <a:ext cx="12192000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de-CH"/>
              <a:t>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de-CH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49518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Titel hinzufügen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BC3AC7-219E-4C67-AEDA-C67A12A69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6344-03B1-42A7-B4DC-431787A21E7E}" type="datetime1">
              <a:rPr lang="de-CH" smtClean="0"/>
              <a:t>20.10.25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7782AC2-B1F9-49B1-8F1C-175BF9874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18557E05-7F2C-EC5C-4135-858F11FFAAE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0413" y="1463675"/>
            <a:ext cx="2203239" cy="2231641"/>
          </a:xfrm>
        </p:spPr>
        <p:txBody>
          <a:bodyPr/>
          <a:lstStyle>
            <a:lvl1pPr>
              <a:lnSpc>
                <a:spcPct val="122000"/>
              </a:lnSpc>
              <a:defRPr sz="1000" b="0" spc="0" baseline="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/>
              <a:t>Vorname Name</a:t>
            </a:r>
            <a:br>
              <a:rPr lang="de-DE"/>
            </a:br>
            <a:r>
              <a:rPr lang="de-DE"/>
              <a:t>Geschäftsführer</a:t>
            </a:r>
            <a:endParaRPr lang="de-CH"/>
          </a:p>
        </p:txBody>
      </p:sp>
      <p:sp>
        <p:nvSpPr>
          <p:cNvPr id="13" name="Textplatzhalter 11">
            <a:extLst>
              <a:ext uri="{FF2B5EF4-FFF2-40B4-BE49-F238E27FC236}">
                <a16:creationId xmlns:a16="http://schemas.microsoft.com/office/drawing/2014/main" id="{A450B49A-8249-F2B8-D31F-D65D2338503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90481" y="1463674"/>
            <a:ext cx="2203239" cy="2231641"/>
          </a:xfrm>
        </p:spPr>
        <p:txBody>
          <a:bodyPr/>
          <a:lstStyle>
            <a:lvl1pPr>
              <a:lnSpc>
                <a:spcPct val="122000"/>
              </a:lnSpc>
              <a:defRPr sz="1000" b="0" spc="0" baseline="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/>
              <a:t>Vorname Name</a:t>
            </a:r>
            <a:br>
              <a:rPr lang="de-DE"/>
            </a:br>
            <a:r>
              <a:rPr lang="de-DE"/>
              <a:t>Geschäftsführer</a:t>
            </a:r>
            <a:endParaRPr lang="de-CH"/>
          </a:p>
        </p:txBody>
      </p:sp>
      <p:sp>
        <p:nvSpPr>
          <p:cNvPr id="14" name="Textplatzhalter 11">
            <a:extLst>
              <a:ext uri="{FF2B5EF4-FFF2-40B4-BE49-F238E27FC236}">
                <a16:creationId xmlns:a16="http://schemas.microsoft.com/office/drawing/2014/main" id="{749D0275-7F74-E27B-BA38-6CADE8FE5E7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20549" y="1463340"/>
            <a:ext cx="2203239" cy="2231641"/>
          </a:xfrm>
        </p:spPr>
        <p:txBody>
          <a:bodyPr/>
          <a:lstStyle>
            <a:lvl1pPr>
              <a:lnSpc>
                <a:spcPct val="122000"/>
              </a:lnSpc>
              <a:defRPr sz="1000" b="0" spc="0" baseline="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/>
              <a:t>Vorname Name</a:t>
            </a:r>
            <a:br>
              <a:rPr lang="de-DE"/>
            </a:br>
            <a:r>
              <a:rPr lang="de-DE"/>
              <a:t>Geschäftsführer</a:t>
            </a:r>
            <a:endParaRPr lang="de-CH"/>
          </a:p>
        </p:txBody>
      </p:sp>
      <p:sp>
        <p:nvSpPr>
          <p:cNvPr id="15" name="Textplatzhalter 11">
            <a:extLst>
              <a:ext uri="{FF2B5EF4-FFF2-40B4-BE49-F238E27FC236}">
                <a16:creationId xmlns:a16="http://schemas.microsoft.com/office/drawing/2014/main" id="{877B0405-2CB0-D228-DB64-FC12DFD3066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950616" y="1463675"/>
            <a:ext cx="2203239" cy="2231641"/>
          </a:xfrm>
        </p:spPr>
        <p:txBody>
          <a:bodyPr/>
          <a:lstStyle>
            <a:lvl1pPr>
              <a:lnSpc>
                <a:spcPct val="122000"/>
              </a:lnSpc>
              <a:defRPr sz="1000" b="0" spc="0" baseline="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/>
              <a:t>Vorname Name</a:t>
            </a:r>
            <a:br>
              <a:rPr lang="de-DE"/>
            </a:br>
            <a:r>
              <a:rPr lang="de-DE"/>
              <a:t>Geschäftsführer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33426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1956-685E-45EB-8598-10C5C7DA00AE}" type="datetime1">
              <a:rPr lang="de-CH" smtClean="0"/>
              <a:t>20.10.25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53F1956-685E-45EB-8598-10C5C7DA00AE}" type="datetime1">
              <a:rPr lang="de-CH" smtClean="0"/>
              <a:pPr/>
              <a:t>20.10.25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E8C0188-0D07-F4FD-A26B-8CFA1F35BC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073" y="2896907"/>
            <a:ext cx="3520800" cy="1032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336313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6B92-AF1C-4ED6-80D3-0FE0D73F5141}" type="datetime1">
              <a:rPr lang="de-CH" smtClean="0"/>
              <a:t>20.10.25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Verlauf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D08D-C304-4487-A3C7-F6DDA37DC167}" type="datetime1">
              <a:rPr lang="de-CH" smtClean="0"/>
              <a:t>20.10.25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BBA911A-C395-9FED-C0C0-38ECB54919D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5"/>
            <a:ext cx="12191999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de-CH"/>
              <a:t>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de-CH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242217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Verlauf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D08D-C304-4487-A3C7-F6DDA37DC167}" type="datetime1">
              <a:rPr lang="de-CH" smtClean="0"/>
              <a:t>20.10.25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BBA911A-C395-9FED-C0C0-38ECB54919D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4"/>
            <a:ext cx="12191999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de-CH"/>
              <a:t>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de-CH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5429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de-CH"/>
              <a:t>Kapiteltitel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F82A-F25D-403A-9DF1-5F893A9FC756}" type="datetime1">
              <a:rPr lang="de-CH" smtClean="0"/>
              <a:t>20.10.25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32589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Verlauf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F82A-F25D-403A-9DF1-5F893A9FC756}" type="datetime1">
              <a:rPr lang="de-CH" smtClean="0"/>
              <a:t>20.10.25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5B43B05-B273-2F1A-4CB5-C9D7B5E6ECA1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93"/>
            <a:ext cx="12193200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de-CH"/>
              <a:t>Kapiteltitel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3705322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Verlauf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F82A-F25D-403A-9DF1-5F893A9FC756}" type="datetime1">
              <a:rPr lang="de-CH" smtClean="0"/>
              <a:t>20.10.25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5B43B05-B273-2F1A-4CB5-C9D7B5E6ECA1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4"/>
            <a:ext cx="12191999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de-CH"/>
              <a:t>Kapiteltitel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2364894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mi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F82A-F25D-403A-9DF1-5F893A9FC756}" type="datetime1">
              <a:rPr lang="de-CH" smtClean="0"/>
              <a:t>20.10.25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5B43B05-B273-2F1A-4CB5-C9D7B5E6EC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600"/>
            <a:ext cx="12191997" cy="685760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accent1"/>
                </a:solidFill>
              </a:defRPr>
            </a:lvl1pPr>
          </a:lstStyle>
          <a:p>
            <a:r>
              <a:rPr lang="de-CH"/>
              <a:t>Kapiteltitel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3643164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F82A-F25D-403A-9DF1-5F893A9FC756}" type="datetime1">
              <a:rPr lang="de-CH" smtClean="0"/>
              <a:t>20.10.25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4C3CF3C3-6115-7A52-D73D-9536B1222A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accent1"/>
                </a:solidFill>
              </a:defRPr>
            </a:lvl1pPr>
          </a:lstStyle>
          <a:p>
            <a:r>
              <a:rPr lang="de-CH"/>
              <a:t>Kapiteltitel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1863269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5CD1AD84-A9C6-68C4-8681-94E52B08CB37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3939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60413" y="417482"/>
            <a:ext cx="10672762" cy="45523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CH"/>
              <a:t>Headline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61999" y="1466056"/>
            <a:ext cx="10671175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/>
              <a:t>Inhalt hinzufügen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230258" y="6341418"/>
            <a:ext cx="1189348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136AF8F5-5366-425B-957E-C39572BD0B57}" type="datetime1">
              <a:rPr lang="de-CH" smtClean="0"/>
              <a:t>20.10.25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07568" y="6341418"/>
            <a:ext cx="6914678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84701" y="6341418"/>
            <a:ext cx="745299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C703539-8E35-D069-DBD5-3A4DCC125A4D}"/>
              </a:ext>
            </a:extLst>
          </p:cNvPr>
          <p:cNvSpPr txBox="1"/>
          <p:nvPr userDrawn="1"/>
        </p:nvSpPr>
        <p:spPr>
          <a:xfrm rot="5400000">
            <a:off x="11394044" y="5941110"/>
            <a:ext cx="1753783" cy="615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CH" sz="400" spc="40" baseline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6" r:id="rId2"/>
    <p:sldLayoutId id="2147483667" r:id="rId3"/>
    <p:sldLayoutId id="2147483668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59" r:id="rId10"/>
    <p:sldLayoutId id="2147483661" r:id="rId11"/>
    <p:sldLayoutId id="2147483680" r:id="rId12"/>
    <p:sldLayoutId id="2147483681" r:id="rId13"/>
    <p:sldLayoutId id="2147483669" r:id="rId14"/>
    <p:sldLayoutId id="2147483665" r:id="rId15"/>
    <p:sldLayoutId id="2147483671" r:id="rId16"/>
    <p:sldLayoutId id="2147483672" r:id="rId17"/>
    <p:sldLayoutId id="2147483674" r:id="rId18"/>
    <p:sldLayoutId id="2147483673" r:id="rId19"/>
    <p:sldLayoutId id="2147483682" r:id="rId20"/>
    <p:sldLayoutId id="2147483663" r:id="rId21"/>
    <p:sldLayoutId id="2147483683" r:id="rId22"/>
    <p:sldLayoutId id="2147483664" r:id="rId23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4000"/>
        </a:lnSpc>
        <a:spcBef>
          <a:spcPts val="0"/>
        </a:spcBef>
        <a:buFont typeface="+mj-lt"/>
        <a:buNone/>
        <a:defRPr sz="1700" kern="1200" spc="40" baseline="0">
          <a:solidFill>
            <a:schemeClr val="accent1"/>
          </a:solidFill>
          <a:latin typeface="+mn-lt"/>
          <a:ea typeface="+mn-ea"/>
          <a:cs typeface="+mn-cs"/>
        </a:defRPr>
      </a:lvl1pPr>
      <a:lvl2pPr marL="1872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2pPr>
      <a:lvl3pPr marL="460800" indent="-185738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3pPr>
      <a:lvl4pPr marL="7344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4pPr>
      <a:lvl5pPr marL="10080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indent="0" algn="l" defTabSz="914400" rtl="0" eaLnBrk="1" latinLnBrk="0" hangingPunct="1">
        <a:lnSpc>
          <a:spcPct val="114000"/>
        </a:lnSpc>
        <a:spcBef>
          <a:spcPts val="0"/>
        </a:spcBef>
        <a:buFont typeface="+mj-lt"/>
        <a:buNone/>
        <a:defRPr sz="1700" kern="1200" spc="40" baseline="0">
          <a:solidFill>
            <a:schemeClr val="accent1"/>
          </a:solidFill>
          <a:latin typeface="+mn-lt"/>
          <a:ea typeface="+mn-ea"/>
          <a:cs typeface="+mn-cs"/>
        </a:defRPr>
      </a:lvl1pPr>
      <a:lvl2pPr marL="1872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2pPr>
      <a:lvl3pPr marL="460800" indent="-185738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3pPr>
      <a:lvl4pPr marL="7344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4pPr>
      <a:lvl5pPr marL="10080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9" userDrawn="1">
          <p15:clr>
            <a:srgbClr val="A4A3A4"/>
          </p15:clr>
        </p15:guide>
        <p15:guide id="2" pos="7202" userDrawn="1">
          <p15:clr>
            <a:srgbClr val="A4A3A4"/>
          </p15:clr>
        </p15:guide>
        <p15:guide id="3" orient="horz" pos="3884" userDrawn="1">
          <p15:clr>
            <a:srgbClr val="A4A3A4"/>
          </p15:clr>
        </p15:guide>
        <p15:guide id="4" orient="horz" pos="922" userDrawn="1">
          <p15:clr>
            <a:srgbClr val="A4A3A4"/>
          </p15:clr>
        </p15:guide>
        <p15:guide id="5" orient="horz" pos="262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39FFB7-D0C7-B030-FB9E-747A97F1DA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800" dirty="0"/>
              <a:t>When to Pivot: </a:t>
            </a:r>
            <a:br>
              <a:rPr lang="en-GB" sz="4800" dirty="0"/>
            </a:br>
            <a:r>
              <a:rPr lang="en-GB" sz="4800" dirty="0"/>
              <a:t>Lessons from Legacy Services to a New Cloud for Research &amp; Education</a:t>
            </a:r>
            <a:endParaRPr lang="de-CH" sz="480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07719E6-25D7-2E79-202E-3028083C1B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/>
              <a:t>Kevin Chavarría – Cloud </a:t>
            </a:r>
            <a:r>
              <a:rPr lang="de-CH" err="1"/>
              <a:t>Product</a:t>
            </a:r>
            <a:r>
              <a:rPr lang="de-CH"/>
              <a:t> Manager </a:t>
            </a:r>
          </a:p>
          <a:p>
            <a:r>
              <a:rPr lang="de-CH"/>
              <a:t>SIG-MSP</a:t>
            </a:r>
          </a:p>
          <a:p>
            <a:r>
              <a:rPr lang="de-CH"/>
              <a:t>Version 1, </a:t>
            </a:r>
            <a:r>
              <a:rPr lang="de-CH" err="1"/>
              <a:t>October</a:t>
            </a:r>
            <a:r>
              <a:rPr lang="de-CH"/>
              <a:t> 23, 2025</a:t>
            </a:r>
          </a:p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21929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3F2B25-CAEB-53ED-EC73-75B43B70AE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02DB1A-FE46-52CF-06AE-7ECEF5BCB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Legacy Challenges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909748D-687D-6431-8050-C56C9DF464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9" y="1465200"/>
            <a:ext cx="9922702" cy="1322067"/>
          </a:xfrm>
        </p:spPr>
        <p:txBody>
          <a:bodyPr/>
          <a:lstStyle/>
          <a:p>
            <a:r>
              <a:rPr lang="en-GB" sz="2000" dirty="0"/>
              <a:t>When we launched compute, object storage, and Kubernetes services in 2019, they were aimed at small use cases: professors, students, customers with small workloads, and internal applications and innovation projects at Switch.</a:t>
            </a:r>
          </a:p>
          <a:p>
            <a:endParaRPr lang="en-GB" sz="2000" dirty="0"/>
          </a:p>
          <a:p>
            <a:pPr marL="0" lvl="1" indent="0">
              <a:buNone/>
            </a:pPr>
            <a:endParaRPr lang="en-GB" sz="1800" b="1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D84FD79-3E13-4516-F72C-0FC74E25D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61B7AB-8EBF-FC54-A963-EA61FC0E92B9}"/>
              </a:ext>
            </a:extLst>
          </p:cNvPr>
          <p:cNvSpPr txBox="1"/>
          <p:nvPr/>
        </p:nvSpPr>
        <p:spPr>
          <a:xfrm>
            <a:off x="760413" y="3172858"/>
            <a:ext cx="5288948" cy="207588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lvl="1" indent="0">
              <a:buNone/>
            </a:pPr>
            <a:r>
              <a:rPr lang="en-GB" sz="2000" b="1" dirty="0"/>
              <a:t>But then …</a:t>
            </a:r>
          </a:p>
          <a:p>
            <a:pPr marL="0" lvl="1" indent="0">
              <a:buNone/>
            </a:pPr>
            <a:endParaRPr lang="en-GB" sz="2000" b="1" dirty="0"/>
          </a:p>
          <a:p>
            <a:pPr lvl="1"/>
            <a:r>
              <a:rPr lang="en-GB" sz="2000" dirty="0"/>
              <a:t>The market needs changed</a:t>
            </a:r>
          </a:p>
          <a:p>
            <a:pPr lvl="1"/>
            <a:r>
              <a:rPr lang="en-GB" sz="2000" dirty="0"/>
              <a:t>Our community needs changed</a:t>
            </a:r>
          </a:p>
          <a:p>
            <a:pPr lvl="1"/>
            <a:r>
              <a:rPr lang="en-GB" sz="2000" dirty="0"/>
              <a:t>And our services were not easy to scale up</a:t>
            </a:r>
          </a:p>
          <a:p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739142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Legacy Challenges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9" y="1465200"/>
            <a:ext cx="9922702" cy="1322067"/>
          </a:xfrm>
        </p:spPr>
        <p:txBody>
          <a:bodyPr/>
          <a:lstStyle/>
          <a:p>
            <a:r>
              <a:rPr lang="en-GB" sz="2000" b="1" dirty="0"/>
              <a:t>Why didn’t they scale?</a:t>
            </a:r>
          </a:p>
          <a:p>
            <a:endParaRPr lang="en-GB" sz="2000" b="1" dirty="0"/>
          </a:p>
          <a:p>
            <a:pPr marL="0" lvl="1" indent="0">
              <a:buNone/>
            </a:pPr>
            <a:endParaRPr lang="en-GB" sz="1800" b="1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929B29-9635-13C7-FFA2-35B1D5225D38}"/>
              </a:ext>
            </a:extLst>
          </p:cNvPr>
          <p:cNvSpPr txBox="1"/>
          <p:nvPr/>
        </p:nvSpPr>
        <p:spPr>
          <a:xfrm>
            <a:off x="760413" y="2236424"/>
            <a:ext cx="9614683" cy="244868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lvl="1" indent="0">
              <a:buNone/>
            </a:pPr>
            <a:endParaRPr lang="en-GB" sz="2400" b="1" dirty="0"/>
          </a:p>
          <a:p>
            <a:pPr lvl="1"/>
            <a:r>
              <a:rPr lang="en-GB" sz="2000" dirty="0"/>
              <a:t>We tried to do everything ourselves (data centre, support, service development)</a:t>
            </a:r>
          </a:p>
          <a:p>
            <a:pPr lvl="1"/>
            <a:r>
              <a:rPr lang="en-GB" sz="2000" dirty="0"/>
              <a:t>Limited resources, small teams, slow hardware upgrades</a:t>
            </a:r>
          </a:p>
          <a:p>
            <a:pPr lvl="1"/>
            <a:r>
              <a:rPr lang="en-GB" sz="2000" dirty="0"/>
              <a:t>Infrastructure outdated for bigger workloads</a:t>
            </a:r>
          </a:p>
          <a:p>
            <a:pPr lvl="1"/>
            <a:r>
              <a:rPr lang="en-GB" sz="2000" dirty="0"/>
              <a:t>Pricing models didn’t cover costs</a:t>
            </a:r>
          </a:p>
          <a:p>
            <a:pPr lvl="1"/>
            <a:r>
              <a:rPr lang="en-GB" sz="2000" dirty="0"/>
              <a:t>Slow customer adoption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267771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90C046-7798-2CD7-B1B5-155FE64A38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C9F267-DC4E-1FA5-193D-3474677B4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pivot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C486A48-2E96-63FC-7889-00BB583816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9" y="1465200"/>
            <a:ext cx="9922702" cy="1264553"/>
          </a:xfrm>
        </p:spPr>
        <p:txBody>
          <a:bodyPr/>
          <a:lstStyle/>
          <a:p>
            <a:r>
              <a:rPr lang="en-GB" sz="2000" dirty="0"/>
              <a:t>Our Foundation Council tasked Switch to setup a cloud platform to provide economically priced services but with services that can scale with big projects and future roadmaps.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B30D49-1840-FA08-9CCB-D74B6389A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3C09B5-9632-E07F-7EDC-752FC292D667}"/>
              </a:ext>
            </a:extLst>
          </p:cNvPr>
          <p:cNvSpPr txBox="1"/>
          <p:nvPr/>
        </p:nvSpPr>
        <p:spPr>
          <a:xfrm>
            <a:off x="760413" y="2729753"/>
            <a:ext cx="9891810" cy="30802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000" b="1" dirty="0"/>
              <a:t>What changed this time?</a:t>
            </a:r>
          </a:p>
          <a:p>
            <a:endParaRPr lang="en-GB" sz="2000" b="1" dirty="0"/>
          </a:p>
          <a:p>
            <a:pPr lvl="1"/>
            <a:r>
              <a:rPr lang="en-GB" sz="2000" dirty="0"/>
              <a:t>We still buy the hardware, but outsource data centre ops &amp; support</a:t>
            </a:r>
          </a:p>
          <a:p>
            <a:pPr lvl="1"/>
            <a:r>
              <a:rPr lang="en-GB" sz="2000" dirty="0"/>
              <a:t>Brought in experts for service development</a:t>
            </a:r>
          </a:p>
          <a:p>
            <a:pPr lvl="1"/>
            <a:r>
              <a:rPr lang="en-GB" sz="2000" dirty="0"/>
              <a:t>Larger teams, bigger investment, agile ways of working</a:t>
            </a:r>
          </a:p>
          <a:p>
            <a:pPr lvl="1"/>
            <a:r>
              <a:rPr lang="en-GB" sz="2000" dirty="0"/>
              <a:t>Pricing aligned with industry standards, transparent and community-focused</a:t>
            </a:r>
          </a:p>
          <a:p>
            <a:pPr lvl="1"/>
            <a:r>
              <a:rPr lang="en-GB" sz="2000" dirty="0"/>
              <a:t>Adopted a true product mindset, guided by the product vision and customer needs</a:t>
            </a:r>
          </a:p>
          <a:p>
            <a:pPr lvl="1"/>
            <a:r>
              <a:rPr lang="en-GB" sz="2000" dirty="0"/>
              <a:t>Cloud Working Group for co-creation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76129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E2FA7B-3D06-035A-0688-2FA74DCD07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3F00F3-318B-FAB7-D1CC-6F84F480E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vision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820B85-374C-F9BD-6091-EBCEBC0A0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9" y="1465200"/>
            <a:ext cx="7920000" cy="936477"/>
          </a:xfrm>
        </p:spPr>
        <p:txBody>
          <a:bodyPr/>
          <a:lstStyle/>
          <a:p>
            <a:r>
              <a:rPr lang="en-GB" sz="2000" dirty="0"/>
              <a:t>Our community is clear about what they expect from Switch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FF592F-A9A4-F902-55DF-4EB53D60E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D972DA-45E0-67B4-0939-910569434702}"/>
              </a:ext>
            </a:extLst>
          </p:cNvPr>
          <p:cNvSpPr txBox="1"/>
          <p:nvPr/>
        </p:nvSpPr>
        <p:spPr>
          <a:xfrm>
            <a:off x="760413" y="2401677"/>
            <a:ext cx="9578263" cy="277762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000" b="1" dirty="0"/>
              <a:t>A cloud …</a:t>
            </a:r>
          </a:p>
          <a:p>
            <a:endParaRPr lang="en-GB" sz="2000" b="1" dirty="0"/>
          </a:p>
          <a:p>
            <a:pPr lvl="1"/>
            <a:r>
              <a:rPr lang="en-GB" sz="2000" dirty="0"/>
              <a:t>Where they have full control over their resources</a:t>
            </a:r>
          </a:p>
          <a:p>
            <a:pPr lvl="1"/>
            <a:r>
              <a:rPr lang="en-GB" sz="2000" dirty="0"/>
              <a:t>Where they can influence the product roadmap and co-create new capabilities</a:t>
            </a:r>
          </a:p>
          <a:p>
            <a:pPr lvl="1"/>
            <a:r>
              <a:rPr lang="en-GB" sz="2000" dirty="0"/>
              <a:t>Where pricing is transparent and easy to understand</a:t>
            </a:r>
          </a:p>
          <a:p>
            <a:pPr lvl="1"/>
            <a:r>
              <a:rPr lang="en-GB" sz="2000" dirty="0"/>
              <a:t>Where they can store research data and manage sensitive information securely</a:t>
            </a:r>
          </a:p>
          <a:p>
            <a:pPr lvl="1"/>
            <a:r>
              <a:rPr lang="en-GB" sz="2000" dirty="0"/>
              <a:t>That serves as a platform for teaching, experimentation, and AI innovation</a:t>
            </a:r>
          </a:p>
          <a:p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1983326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17F3AC-9435-C80C-2A75-7124AF44C7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B35D92CC-197A-7F22-04FC-7D70EB34A8CD}"/>
              </a:ext>
            </a:extLst>
          </p:cNvPr>
          <p:cNvSpPr/>
          <p:nvPr/>
        </p:nvSpPr>
        <p:spPr>
          <a:xfrm>
            <a:off x="8334984" y="1510686"/>
            <a:ext cx="2180616" cy="4502316"/>
          </a:xfrm>
          <a:prstGeom prst="roundRect">
            <a:avLst>
              <a:gd name="adj" fmla="val 6093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/>
              <a:t>Management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86542C-E61A-6CF0-96A8-BFC9EAA99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6</a:t>
            </a:fld>
            <a:endParaRPr lang="de-CH" noProof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26CEE6-F5DD-94EF-B492-68211F81C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Switch Cloud Portfolio  </a:t>
            </a:r>
            <a:r>
              <a:rPr lang="en-US" sz="2400"/>
              <a:t>Roadmap: Today</a:t>
            </a:r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7F105340-7764-0A53-1277-AA9BC55ECEBA}"/>
              </a:ext>
            </a:extLst>
          </p:cNvPr>
          <p:cNvSpPr/>
          <p:nvPr/>
        </p:nvSpPr>
        <p:spPr>
          <a:xfrm>
            <a:off x="758825" y="1514154"/>
            <a:ext cx="7391400" cy="57607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/>
              <a:t>Secure Entry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9EEA4FB-586D-DC21-39BD-A3F7B8380C31}"/>
              </a:ext>
            </a:extLst>
          </p:cNvPr>
          <p:cNvSpPr/>
          <p:nvPr/>
        </p:nvSpPr>
        <p:spPr>
          <a:xfrm>
            <a:off x="8534400" y="2013421"/>
            <a:ext cx="1755648" cy="420624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Portal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B8E53A7-BA20-65E1-EE62-04E92C51C4C5}"/>
              </a:ext>
            </a:extLst>
          </p:cNvPr>
          <p:cNvSpPr/>
          <p:nvPr/>
        </p:nvSpPr>
        <p:spPr>
          <a:xfrm>
            <a:off x="2435225" y="1591878"/>
            <a:ext cx="1752600" cy="4206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Firewall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6B15233-00B9-F46D-AEE4-F3EC08BC0394}"/>
              </a:ext>
            </a:extLst>
          </p:cNvPr>
          <p:cNvSpPr/>
          <p:nvPr/>
        </p:nvSpPr>
        <p:spPr>
          <a:xfrm>
            <a:off x="4372584" y="1591878"/>
            <a:ext cx="1755648" cy="4206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Web Application</a:t>
            </a:r>
            <a:br>
              <a:rPr lang="en-US" sz="1200"/>
            </a:br>
            <a:r>
              <a:rPr lang="en-US" sz="1200"/>
              <a:t>Firewall (WAF)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9884E14-C0F3-9D95-CFC0-E9A3A6D1F1D7}"/>
              </a:ext>
            </a:extLst>
          </p:cNvPr>
          <p:cNvSpPr/>
          <p:nvPr/>
        </p:nvSpPr>
        <p:spPr>
          <a:xfrm>
            <a:off x="6312991" y="1591878"/>
            <a:ext cx="1755648" cy="4206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API Gateway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BDBA249-B0A0-01B9-4C5F-85DFB282955F}"/>
              </a:ext>
            </a:extLst>
          </p:cNvPr>
          <p:cNvSpPr/>
          <p:nvPr/>
        </p:nvSpPr>
        <p:spPr>
          <a:xfrm>
            <a:off x="758825" y="2167950"/>
            <a:ext cx="7391400" cy="57607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/>
              <a:t>Load Balancing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EA25D471-639E-830A-EE72-A0F7D78EDFCF}"/>
              </a:ext>
            </a:extLst>
          </p:cNvPr>
          <p:cNvSpPr/>
          <p:nvPr/>
        </p:nvSpPr>
        <p:spPr>
          <a:xfrm>
            <a:off x="2435225" y="2245674"/>
            <a:ext cx="1752600" cy="4206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Network Load Balancer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A7D4865-D2D4-C77B-92FE-40A66285EDED}"/>
              </a:ext>
            </a:extLst>
          </p:cNvPr>
          <p:cNvSpPr/>
          <p:nvPr/>
        </p:nvSpPr>
        <p:spPr>
          <a:xfrm>
            <a:off x="4372584" y="2245674"/>
            <a:ext cx="1755648" cy="4206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Application Load Balancer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B9A096E-86EE-725E-3CF6-854476A6C286}"/>
              </a:ext>
            </a:extLst>
          </p:cNvPr>
          <p:cNvSpPr/>
          <p:nvPr/>
        </p:nvSpPr>
        <p:spPr>
          <a:xfrm>
            <a:off x="6312991" y="2245674"/>
            <a:ext cx="1755648" cy="4206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Global Load Balancer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67CC4E3-304C-AB68-138B-7B0A61DBD33B}"/>
              </a:ext>
            </a:extLst>
          </p:cNvPr>
          <p:cNvSpPr/>
          <p:nvPr/>
        </p:nvSpPr>
        <p:spPr>
          <a:xfrm>
            <a:off x="759790" y="2821746"/>
            <a:ext cx="7391400" cy="57607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/>
              <a:t>Containers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0A25A7DF-968F-D8F4-F5DD-71C50C60DB12}"/>
              </a:ext>
            </a:extLst>
          </p:cNvPr>
          <p:cNvSpPr/>
          <p:nvPr/>
        </p:nvSpPr>
        <p:spPr>
          <a:xfrm>
            <a:off x="2436190" y="2899470"/>
            <a:ext cx="1752600" cy="420624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Kubernetes</a:t>
            </a:r>
            <a:endParaRPr lang="en-US" sz="60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371F700-6264-3D44-8837-70924E19E7A3}"/>
              </a:ext>
            </a:extLst>
          </p:cNvPr>
          <p:cNvSpPr/>
          <p:nvPr/>
        </p:nvSpPr>
        <p:spPr>
          <a:xfrm>
            <a:off x="4373549" y="2899470"/>
            <a:ext cx="1755648" cy="4206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Confidential Containers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8AA4B06-D5EC-297A-BDEF-C2BB8290BA5A}"/>
              </a:ext>
            </a:extLst>
          </p:cNvPr>
          <p:cNvSpPr/>
          <p:nvPr/>
        </p:nvSpPr>
        <p:spPr>
          <a:xfrm>
            <a:off x="6313956" y="2899470"/>
            <a:ext cx="1755648" cy="4206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Serverless Containers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9B62CE6-AE00-1FC1-D826-B15181E65330}"/>
              </a:ext>
            </a:extLst>
          </p:cNvPr>
          <p:cNvSpPr/>
          <p:nvPr/>
        </p:nvSpPr>
        <p:spPr>
          <a:xfrm>
            <a:off x="758825" y="3475542"/>
            <a:ext cx="7391400" cy="57607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/>
              <a:t>Compute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B181DFE-199F-A1AB-7A8A-4907BFC24F0C}"/>
              </a:ext>
            </a:extLst>
          </p:cNvPr>
          <p:cNvSpPr/>
          <p:nvPr/>
        </p:nvSpPr>
        <p:spPr>
          <a:xfrm>
            <a:off x="2435225" y="3553266"/>
            <a:ext cx="1752600" cy="420624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Virtual Machines (VMs)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81F8C1E-1223-F9B6-5D9F-94B1EDEC6B4F}"/>
              </a:ext>
            </a:extLst>
          </p:cNvPr>
          <p:cNvSpPr/>
          <p:nvPr/>
        </p:nvSpPr>
        <p:spPr>
          <a:xfrm>
            <a:off x="4372584" y="3553266"/>
            <a:ext cx="1755648" cy="4206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Confidential VMs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40AE32CF-A114-E8E6-7F91-F3DBA992B1F5}"/>
              </a:ext>
            </a:extLst>
          </p:cNvPr>
          <p:cNvSpPr/>
          <p:nvPr/>
        </p:nvSpPr>
        <p:spPr>
          <a:xfrm>
            <a:off x="6312991" y="3553266"/>
            <a:ext cx="1755648" cy="4206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GPU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87B7CB5-99A4-E3D8-8A0B-85CF685AD515}"/>
              </a:ext>
            </a:extLst>
          </p:cNvPr>
          <p:cNvSpPr/>
          <p:nvPr/>
        </p:nvSpPr>
        <p:spPr>
          <a:xfrm>
            <a:off x="758825" y="4129338"/>
            <a:ext cx="7391400" cy="57607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/>
              <a:t>Storage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A9CA2B9-F52F-22C2-7495-D77CB2112C6A}"/>
              </a:ext>
            </a:extLst>
          </p:cNvPr>
          <p:cNvSpPr/>
          <p:nvPr/>
        </p:nvSpPr>
        <p:spPr>
          <a:xfrm>
            <a:off x="2435225" y="4207062"/>
            <a:ext cx="1752600" cy="420624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Block Storage</a:t>
            </a:r>
            <a:br>
              <a:rPr lang="en-US" sz="1200"/>
            </a:br>
            <a:r>
              <a:rPr lang="en-US" sz="600"/>
              <a:t>(Storage for AI workload in H1 2026)</a:t>
            </a:r>
            <a:endParaRPr lang="en-US" sz="1200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CC74142-1AE9-9EC6-55D8-DE284FA6F30E}"/>
              </a:ext>
            </a:extLst>
          </p:cNvPr>
          <p:cNvSpPr/>
          <p:nvPr/>
        </p:nvSpPr>
        <p:spPr>
          <a:xfrm>
            <a:off x="4372584" y="4207062"/>
            <a:ext cx="1755648" cy="420624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S3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DA67E13B-E073-ACD5-AA78-72714957B88D}"/>
              </a:ext>
            </a:extLst>
          </p:cNvPr>
          <p:cNvSpPr/>
          <p:nvPr/>
        </p:nvSpPr>
        <p:spPr>
          <a:xfrm>
            <a:off x="6312991" y="4207062"/>
            <a:ext cx="1755648" cy="4206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Databases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8E84674-0C80-7BD6-9505-7D602745543B}"/>
              </a:ext>
            </a:extLst>
          </p:cNvPr>
          <p:cNvSpPr/>
          <p:nvPr/>
        </p:nvSpPr>
        <p:spPr>
          <a:xfrm>
            <a:off x="758825" y="4783134"/>
            <a:ext cx="7391400" cy="57607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/>
              <a:t>Network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16CAE25D-61D0-3BB9-3C9B-25B672F47AF1}"/>
              </a:ext>
            </a:extLst>
          </p:cNvPr>
          <p:cNvSpPr/>
          <p:nvPr/>
        </p:nvSpPr>
        <p:spPr>
          <a:xfrm>
            <a:off x="2435225" y="4860858"/>
            <a:ext cx="1752600" cy="4206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VPC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2B570B82-53DF-6147-85A9-B396A5080675}"/>
              </a:ext>
            </a:extLst>
          </p:cNvPr>
          <p:cNvSpPr/>
          <p:nvPr/>
        </p:nvSpPr>
        <p:spPr>
          <a:xfrm>
            <a:off x="4372584" y="4860858"/>
            <a:ext cx="1755648" cy="4206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DNS &amp; Certificate Management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53A76A7-DCE7-C173-2DDF-DEE9A61F366C}"/>
              </a:ext>
            </a:extLst>
          </p:cNvPr>
          <p:cNvSpPr/>
          <p:nvPr/>
        </p:nvSpPr>
        <p:spPr>
          <a:xfrm>
            <a:off x="6312991" y="4860858"/>
            <a:ext cx="1755648" cy="4206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VPN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9DE62A3-7F61-1DAB-A967-E1C4EC28CD59}"/>
              </a:ext>
            </a:extLst>
          </p:cNvPr>
          <p:cNvSpPr/>
          <p:nvPr/>
        </p:nvSpPr>
        <p:spPr>
          <a:xfrm>
            <a:off x="758825" y="5436930"/>
            <a:ext cx="7391400" cy="57607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/>
              <a:t>Infrastructure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EBD2A05B-9A72-304E-F7ED-52D294FD770C}"/>
              </a:ext>
            </a:extLst>
          </p:cNvPr>
          <p:cNvSpPr/>
          <p:nvPr/>
        </p:nvSpPr>
        <p:spPr>
          <a:xfrm>
            <a:off x="2435225" y="5514654"/>
            <a:ext cx="1752600" cy="420624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Switch LAN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8208CE04-D4E0-D581-0A4E-C3DF1E1E0C8E}"/>
              </a:ext>
            </a:extLst>
          </p:cNvPr>
          <p:cNvSpPr/>
          <p:nvPr/>
        </p:nvSpPr>
        <p:spPr>
          <a:xfrm>
            <a:off x="4372584" y="5514654"/>
            <a:ext cx="1755648" cy="420624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Tier IV Datacenters in Switzerland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39739B85-E4D2-6F44-6C8A-E9488CE58297}"/>
              </a:ext>
            </a:extLst>
          </p:cNvPr>
          <p:cNvSpPr/>
          <p:nvPr/>
        </p:nvSpPr>
        <p:spPr>
          <a:xfrm>
            <a:off x="6312991" y="5514654"/>
            <a:ext cx="1755648" cy="4206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2 Regions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896F0FF2-3C5B-0358-BDE7-3ED1831C622E}"/>
              </a:ext>
            </a:extLst>
          </p:cNvPr>
          <p:cNvSpPr/>
          <p:nvPr/>
        </p:nvSpPr>
        <p:spPr>
          <a:xfrm>
            <a:off x="8534400" y="2596282"/>
            <a:ext cx="1755648" cy="4206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Budget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3B4801E-FAD8-C5C8-C876-C56721948AC0}"/>
              </a:ext>
            </a:extLst>
          </p:cNvPr>
          <p:cNvSpPr/>
          <p:nvPr/>
        </p:nvSpPr>
        <p:spPr>
          <a:xfrm>
            <a:off x="8539701" y="3179143"/>
            <a:ext cx="1755648" cy="4206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GitLab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D8D08385-F3FF-D846-541D-DC325E64F01A}"/>
              </a:ext>
            </a:extLst>
          </p:cNvPr>
          <p:cNvSpPr/>
          <p:nvPr/>
        </p:nvSpPr>
        <p:spPr>
          <a:xfrm>
            <a:off x="8534400" y="3762004"/>
            <a:ext cx="1755648" cy="4206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Observability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605103FB-5131-4391-E57A-73526E407C85}"/>
              </a:ext>
            </a:extLst>
          </p:cNvPr>
          <p:cNvSpPr/>
          <p:nvPr/>
        </p:nvSpPr>
        <p:spPr>
          <a:xfrm>
            <a:off x="8534400" y="4344865"/>
            <a:ext cx="1755648" cy="4206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Secrets Management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2C91BA79-8CC0-BB7D-6822-4A24378FCCA4}"/>
              </a:ext>
            </a:extLst>
          </p:cNvPr>
          <p:cNvSpPr/>
          <p:nvPr/>
        </p:nvSpPr>
        <p:spPr>
          <a:xfrm>
            <a:off x="8534400" y="4927726"/>
            <a:ext cx="1755648" cy="4206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Security Operations Center (SOC)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FDF39B7D-317D-7C1C-0C18-B6E213397033}"/>
              </a:ext>
            </a:extLst>
          </p:cNvPr>
          <p:cNvSpPr/>
          <p:nvPr/>
        </p:nvSpPr>
        <p:spPr>
          <a:xfrm>
            <a:off x="8534400" y="5510588"/>
            <a:ext cx="1755648" cy="4206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Backup &amp; Disaster Recovery (DR)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C121A4-EF81-DD92-9E63-CAB5D74B52CA}"/>
              </a:ext>
            </a:extLst>
          </p:cNvPr>
          <p:cNvSpPr/>
          <p:nvPr/>
        </p:nvSpPr>
        <p:spPr>
          <a:xfrm rot="2700000">
            <a:off x="10535949" y="375024"/>
            <a:ext cx="2209800" cy="32630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/>
              <a:t>October 2025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1601B5FF-C2AD-150C-BEF4-2840A3CCAA44}"/>
              </a:ext>
            </a:extLst>
          </p:cNvPr>
          <p:cNvSpPr/>
          <p:nvPr/>
        </p:nvSpPr>
        <p:spPr>
          <a:xfrm>
            <a:off x="758825" y="6171594"/>
            <a:ext cx="1752600" cy="420624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Available today</a:t>
            </a:r>
          </a:p>
        </p:txBody>
      </p:sp>
    </p:spTree>
    <p:extLst>
      <p:ext uri="{BB962C8B-B14F-4D97-AF65-F5344CB8AC3E}">
        <p14:creationId xmlns:p14="http://schemas.microsoft.com/office/powerpoint/2010/main" val="3967999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DFD66D-8B54-51C9-720F-383C26CA58C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7</a:t>
            </a:fld>
            <a:endParaRPr lang="de-CH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23B19B6-32D6-6F9B-AFB3-4A227BC4C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2D6AC310-304C-9000-4603-9E82FBBB422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" r="1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99956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Picture 4">
            <a:extLst>
              <a:ext uri="{FF2B5EF4-FFF2-40B4-BE49-F238E27FC236}">
                <a16:creationId xmlns:a16="http://schemas.microsoft.com/office/drawing/2014/main" id="{86980530-C687-E5F1-B95E-7AE6C88E0461}"/>
              </a:ext>
            </a:extLst>
          </p:cNvPr>
          <p:cNvSpPr/>
          <p:nvPr/>
        </p:nvSpPr>
        <p:spPr>
          <a:xfrm>
            <a:off x="7219552" y="3790181"/>
            <a:ext cx="514747" cy="1372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855923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Benutzerdefiniertes Design">
  <a:themeElements>
    <a:clrScheme name="Switch 2">
      <a:dk1>
        <a:sysClr val="windowText" lastClr="000000"/>
      </a:dk1>
      <a:lt1>
        <a:sysClr val="window" lastClr="FFFFFF"/>
      </a:lt1>
      <a:dk2>
        <a:srgbClr val="4B4B4B"/>
      </a:dk2>
      <a:lt2>
        <a:srgbClr val="E0E0E0"/>
      </a:lt2>
      <a:accent1>
        <a:srgbClr val="002864"/>
      </a:accent1>
      <a:accent2>
        <a:srgbClr val="FFAA00"/>
      </a:accent2>
      <a:accent3>
        <a:srgbClr val="6EC8E1"/>
      </a:accent3>
      <a:accent4>
        <a:srgbClr val="285F82"/>
      </a:accent4>
      <a:accent5>
        <a:srgbClr val="A05AF5"/>
      </a:accent5>
      <a:accent6>
        <a:srgbClr val="FF4B4B"/>
      </a:accent6>
      <a:hlink>
        <a:srgbClr val="000000"/>
      </a:hlink>
      <a:folHlink>
        <a:srgbClr val="000000"/>
      </a:folHlink>
    </a:clrScheme>
    <a:fontScheme name="Swit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AD093668-97C6-ED48-AC13-95FE9E63CC98}" vid="{62D5D339-CAFB-D044-9886-6F1DFF8E15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0450FD904330499DC62092C9A6FCBF" ma:contentTypeVersion="20" ma:contentTypeDescription="Create a new document." ma:contentTypeScope="" ma:versionID="e74a6ab8a16004bc0cab14b0a0897360">
  <xsd:schema xmlns:xsd="http://www.w3.org/2001/XMLSchema" xmlns:xs="http://www.w3.org/2001/XMLSchema" xmlns:p="http://schemas.microsoft.com/office/2006/metadata/properties" xmlns:ns1="http://schemas.microsoft.com/sharepoint/v3" xmlns:ns2="ae1168fa-7e2d-4dd3-aa76-02298c837078" xmlns:ns3="ce6e7350-bdd5-44b7-bb3b-cf2d117aa816" targetNamespace="http://schemas.microsoft.com/office/2006/metadata/properties" ma:root="true" ma:fieldsID="799c876c3a6365d84ab31f60e4ea4112" ns1:_="" ns2:_="" ns3:_="">
    <xsd:import namespace="http://schemas.microsoft.com/sharepoint/v3"/>
    <xsd:import namespace="ae1168fa-7e2d-4dd3-aa76-02298c837078"/>
    <xsd:import namespace="ce6e7350-bdd5-44b7-bb3b-cf2d117aa8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3:SharedWithUsers" minOccurs="0"/>
                <xsd:element ref="ns3:SharedWithDetails" minOccurs="0"/>
                <xsd:element ref="ns2:Datum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6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7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1168fa-7e2d-4dd3-aa76-02298c83707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bc6c1ad4-3663-4c82-bd69-14e6c1fed01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Datum" ma:index="24" nillable="true" ma:displayName="Datum" ma:format="DateTime" ma:internalName="Datum">
      <xsd:simpleType>
        <xsd:restriction base="dms:DateTime"/>
      </xsd:simple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6e7350-bdd5-44b7-bb3b-cf2d117aa816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045cd8a-7456-40e9-8893-a9ee1ded395c}" ma:internalName="TaxCatchAll" ma:showField="CatchAllData" ma:web="ce6e7350-bdd5-44b7-bb3b-cf2d117aa8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e6e7350-bdd5-44b7-bb3b-cf2d117aa816" xsi:nil="true"/>
    <lcf76f155ced4ddcb4097134ff3c332f xmlns="ae1168fa-7e2d-4dd3-aa76-02298c837078">
      <Terms xmlns="http://schemas.microsoft.com/office/infopath/2007/PartnerControls"/>
    </lcf76f155ced4ddcb4097134ff3c332f>
    <Datum xmlns="ae1168fa-7e2d-4dd3-aa76-02298c837078" xsi:nil="true"/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1354489-072B-4C8D-A995-EDE831E2B2EF}">
  <ds:schemaRefs>
    <ds:schemaRef ds:uri="ae1168fa-7e2d-4dd3-aa76-02298c837078"/>
    <ds:schemaRef ds:uri="ce6e7350-bdd5-44b7-bb3b-cf2d117aa81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ce6e7350-bdd5-44b7-bb3b-cf2d117aa816"/>
    <ds:schemaRef ds:uri="http://www.w3.org/XML/1998/namespace"/>
    <ds:schemaRef ds:uri="ae1168fa-7e2d-4dd3-aa76-02298c837078"/>
    <ds:schemaRef ds:uri="http://schemas.microsoft.com/sharepoint/v3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91</TotalTime>
  <Words>405</Words>
  <Application>Microsoft Macintosh PowerPoint</Application>
  <PresentationFormat>Widescreen</PresentationFormat>
  <Paragraphs>87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Arial</vt:lpstr>
      <vt:lpstr>Benutzerdefiniertes Design</vt:lpstr>
      <vt:lpstr>When to Pivot:  Lessons from Legacy Services to a New Cloud for Research &amp; Education</vt:lpstr>
      <vt:lpstr>Legacy Challenges</vt:lpstr>
      <vt:lpstr>Legacy Challenges</vt:lpstr>
      <vt:lpstr>The pivot</vt:lpstr>
      <vt:lpstr>The vision</vt:lpstr>
      <vt:lpstr>Switch Cloud Portfolio  Roadmap: Today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Price Models</dc:title>
  <dc:creator>Geert Hoevenaars</dc:creator>
  <dc:description>erstellt durch Vorlagenbauer.ch</dc:description>
  <cp:lastModifiedBy>Kevin Chavarria</cp:lastModifiedBy>
  <cp:revision>5</cp:revision>
  <cp:lastPrinted>2024-03-11T11:20:47Z</cp:lastPrinted>
  <dcterms:created xsi:type="dcterms:W3CDTF">2024-03-11T09:40:17Z</dcterms:created>
  <dcterms:modified xsi:type="dcterms:W3CDTF">2025-10-20T13:28:13Z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0x010100140450FD904330499DC62092C9A6FCBF</vt:lpwstr>
  </property>
  <property fmtid="{D5CDD505-2E9C-101B-9397-08002B2CF9AE}" pid="3" name="MediaServiceImageTags">
    <vt:lpwstr/>
  </property>
  <property fmtid="{D5CDD505-2E9C-101B-9397-08002B2CF9AE}" pid="4" name="MSIP_Label_e5d45f1b-bd49-4758-aadb-0fb229309946_Enabled">
    <vt:lpwstr>true</vt:lpwstr>
  </property>
  <property fmtid="{D5CDD505-2E9C-101B-9397-08002B2CF9AE}" pid="5" name="MSIP_Label_e5d45f1b-bd49-4758-aadb-0fb229309946_SetDate">
    <vt:lpwstr>2024-03-11T09:40:09Z</vt:lpwstr>
  </property>
  <property fmtid="{D5CDD505-2E9C-101B-9397-08002B2CF9AE}" pid="6" name="MSIP_Label_e5d45f1b-bd49-4758-aadb-0fb229309946_Method">
    <vt:lpwstr>Privileged</vt:lpwstr>
  </property>
  <property fmtid="{D5CDD505-2E9C-101B-9397-08002B2CF9AE}" pid="7" name="MSIP_Label_e5d45f1b-bd49-4758-aadb-0fb229309946_Name">
    <vt:lpwstr>Intern</vt:lpwstr>
  </property>
  <property fmtid="{D5CDD505-2E9C-101B-9397-08002B2CF9AE}" pid="8" name="MSIP_Label_e5d45f1b-bd49-4758-aadb-0fb229309946_SiteId">
    <vt:lpwstr>026057f4-2082-4f1e-8d04-3410acf953b4</vt:lpwstr>
  </property>
  <property fmtid="{D5CDD505-2E9C-101B-9397-08002B2CF9AE}" pid="9" name="MSIP_Label_e5d45f1b-bd49-4758-aadb-0fb229309946_ActionId">
    <vt:lpwstr>5816056b-1e24-4eca-a882-9eac7b90838a</vt:lpwstr>
  </property>
  <property fmtid="{D5CDD505-2E9C-101B-9397-08002B2CF9AE}" pid="10" name="MSIP_Label_e5d45f1b-bd49-4758-aadb-0fb229309946_ContentBits">
    <vt:lpwstr>0</vt:lpwstr>
  </property>
</Properties>
</file>