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9" r:id="rId2"/>
    <p:sldId id="290" r:id="rId3"/>
    <p:sldId id="293" r:id="rId4"/>
    <p:sldId id="257" r:id="rId5"/>
    <p:sldId id="285" r:id="rId6"/>
    <p:sldId id="312" r:id="rId7"/>
    <p:sldId id="313" r:id="rId8"/>
    <p:sldId id="316" r:id="rId9"/>
    <p:sldId id="314" r:id="rId10"/>
    <p:sldId id="259" r:id="rId11"/>
    <p:sldId id="311" r:id="rId12"/>
    <p:sldId id="318" r:id="rId13"/>
    <p:sldId id="268" r:id="rId14"/>
    <p:sldId id="264" r:id="rId15"/>
    <p:sldId id="315" r:id="rId16"/>
    <p:sldId id="265" r:id="rId17"/>
    <p:sldId id="262" r:id="rId18"/>
    <p:sldId id="309" r:id="rId19"/>
    <p:sldId id="31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andra Pillay" userId="0f714c42-fc62-4c7d-9d1a-fb6c502e8e6d" providerId="ADAL" clId="{35C389F3-A377-4ED3-AC4F-5F898E46F459}"/>
    <pc:docChg chg="modSld">
      <pc:chgData name="Kasandra Pillay" userId="0f714c42-fc62-4c7d-9d1a-fb6c502e8e6d" providerId="ADAL" clId="{35C389F3-A377-4ED3-AC4F-5F898E46F459}" dt="2025-10-22T12:03:09.119" v="17" actId="20577"/>
      <pc:docMkLst>
        <pc:docMk/>
      </pc:docMkLst>
      <pc:sldChg chg="modSp mod">
        <pc:chgData name="Kasandra Pillay" userId="0f714c42-fc62-4c7d-9d1a-fb6c502e8e6d" providerId="ADAL" clId="{35C389F3-A377-4ED3-AC4F-5F898E46F459}" dt="2025-10-22T12:03:09.119" v="17" actId="20577"/>
        <pc:sldMkLst>
          <pc:docMk/>
          <pc:sldMk cId="1454770890" sldId="289"/>
        </pc:sldMkLst>
        <pc:spChg chg="mod">
          <ac:chgData name="Kasandra Pillay" userId="0f714c42-fc62-4c7d-9d1a-fb6c502e8e6d" providerId="ADAL" clId="{35C389F3-A377-4ED3-AC4F-5F898E46F459}" dt="2025-10-22T12:03:09.119" v="17" actId="20577"/>
          <ac:spMkLst>
            <pc:docMk/>
            <pc:sldMk cId="1454770890" sldId="28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5CB98-494A-4F36-8330-A1575906D4B6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7700D-7F2B-4F1A-8298-B207DB732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8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160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SANReN</a:t>
            </a:r>
            <a:r>
              <a:rPr lang="en-US" dirty="0"/>
              <a:t> is a pillar of NICIS, NICIS is the consolidation of all the cyberinfrastructure initiatives of the DSTI (Department</a:t>
            </a:r>
            <a:r>
              <a:rPr lang="en-US" baseline="0" dirty="0"/>
              <a:t> of Science, Technology and Innovation)</a:t>
            </a:r>
            <a:endParaRPr lang="en-US" dirty="0"/>
          </a:p>
          <a:p>
            <a:r>
              <a:rPr lang="en-US" dirty="0" err="1"/>
              <a:t>SANReN</a:t>
            </a:r>
            <a:r>
              <a:rPr lang="en-US" baseline="0" dirty="0"/>
              <a:t>, CHPC, DIRISA – three pillars are encompassed by HCD activities (</a:t>
            </a:r>
            <a:r>
              <a:rPr lang="en-US" baseline="0" dirty="0" err="1"/>
              <a:t>eResearch</a:t>
            </a:r>
            <a:r>
              <a:rPr lang="en-US" baseline="0" dirty="0"/>
              <a:t> </a:t>
            </a:r>
            <a:r>
              <a:rPr lang="en-US" baseline="0" dirty="0" err="1"/>
              <a:t>programme</a:t>
            </a:r>
            <a:r>
              <a:rPr lang="en-US" baseline="0" dirty="0"/>
              <a:t>, </a:t>
            </a:r>
            <a:r>
              <a:rPr lang="en-US" baseline="0" dirty="0" err="1"/>
              <a:t>SANReN</a:t>
            </a:r>
            <a:r>
              <a:rPr lang="en-US" baseline="0" dirty="0"/>
              <a:t> Grant call, student competitions, training events)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US" dirty="0"/>
              <a:t>Next Generation Enterprises and Institutions (NGEI) cluster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467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US" dirty="0"/>
              <a:t>Together </a:t>
            </a:r>
            <a:r>
              <a:rPr lang="en-US" dirty="0" err="1"/>
              <a:t>SANReN</a:t>
            </a:r>
            <a:r>
              <a:rPr lang="en-US" dirty="0"/>
              <a:t> and TENET function as the South African NREN, with the roles and responsibilities of the NREN distributed between them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6956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012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474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93610-150F-F270-7CEA-9553D5BDB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138B8C-6ABA-4679-A6FB-422F1165F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C0B9A-4891-8067-B767-1AAEDDB5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3AC4B-D16C-C039-29B8-5DE5A19C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3A6DA-8D6C-392F-5C81-B784BC8C3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8D7BF-DEAB-27BC-E8D3-4A289431D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21B6A-BE43-0537-3D2B-8CB9478EF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D368D-3E89-46EF-6FD6-CC7B38353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F9C61-4AEB-D502-36FA-72371A078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70683-3686-80D2-7D99-7E86BBD8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6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087227-586F-B58A-B73B-BBB6B41B7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3766D9-FB0C-510C-6845-B6C1B467B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8A260-C25D-580B-D0D1-DF6F3A7BC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3B3CB-3ECB-FC2E-75F6-85B245E6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66B38-7894-A935-A660-426CC9AD7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37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 hasCustomPrompt="1"/>
          </p:nvPr>
        </p:nvSpPr>
        <p:spPr>
          <a:xfrm>
            <a:off x="5121613" y="2159610"/>
            <a:ext cx="691150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4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ZA" dirty="0"/>
              <a:t>Presentation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175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B16AA-1D49-C248-AD39-31BE7184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7ABE8-6BCA-DBE4-1B39-EDF18E52A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E4618-2AD0-42C0-21E1-D403E8DE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23A90-F618-ACA4-F988-EE259DAA4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1D5E5-8456-769D-2AA3-935538727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3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0EF7A-6E97-00C2-422A-ADE561A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7995D-76CB-B6F0-1E52-6C1C54631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CB201-CC62-F18C-9661-E0A511317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56DF-6EF0-8DC0-9FEC-AFE08239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5364B-CE91-7991-D007-A8275A454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4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33D3-AB77-CBB7-8C67-0EDE76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7954E-0A4B-9423-B371-4EC739805A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F8287-6AAE-5DCA-4655-8EE0197B9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2500A4-3909-62BA-28C7-93A13708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B4A7B5-FD5A-1B4C-AB7F-C7D30DC7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61909C-5615-871F-5B33-D1B84C74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2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13F58-D462-79D9-4A21-3BBC6FA27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4B534-B771-9BFD-C75A-B2D462268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4A02FF-45E9-8E09-7079-B06C50A26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765913-A2CD-3387-C6E8-6BC1256EA4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EE3F14-32E7-2AB7-8C4B-035E89ED21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AFC101-535D-4065-B224-9DD777CCA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8BFE85-BA7A-C9D3-A2A3-29E6C8D63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F2FD0C-D25F-8A51-683F-8892DDC48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3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7225A-841D-2B91-79D0-D3B8BB1EA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9E8F04-CDF1-C458-6539-35B59422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20E82-E6C9-FB1E-4B9C-DC36694BE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74BEC-8354-C4F8-A817-6BB0BDB1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F9CCF-AE7B-3CED-C013-2A3D7E09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D24E5A-F24E-8799-C6BC-C5F2240C3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1C4F1-A69E-78B7-3C24-CDD2D38F5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5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15D8-D575-1D3D-97FF-B7DACF3E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F04E-9D61-8A86-DACF-9455C9A67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4D6D6-B6EC-8D6C-85AD-54F076A79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9F7AA-A863-9977-D204-974A3C36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4FD0BA-0EA6-838C-31B6-8FD88E2F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15C7B-38DF-F690-EDF3-52B34D31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1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E9D3A-AABF-DF88-11F1-9CDAF6EDB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FAD575-F777-5103-C189-69EBA9D740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560192-AC07-5CBF-D0FC-77554639B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305B2-C6B3-48FD-FFA8-71ABC155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87643-0E25-B7C0-55FF-6D270BA76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0C0BC2-63B6-CA05-F9A1-71842573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7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0F577-87F0-6BE5-38E0-BAF2F8DC5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4B35E-FBFB-423C-1155-E61B25536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C5461-7723-FBBD-509D-623BFC3F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0D000C-7E1F-4C0B-BAAD-C0CEF6A7DB1E}" type="datetimeFigureOut">
              <a:rPr lang="en-US" smtClean="0"/>
              <a:t>10/22/2025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10644-109E-EBD4-7FD6-4826F4F18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6B0FF-0D7C-12BF-9F71-331AE8B50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0FB40C-7D0B-4108-895C-6FB99D94E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kasandra@sanren.ac.z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sanren.ac.za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atista.com/statistics/558867/number-of-mobile-internet-user-in-south-afric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nren.ac.za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sti.gov.za/" TargetMode="External"/><Relationship Id="rId5" Type="http://schemas.openxmlformats.org/officeDocument/2006/relationships/hyperlink" Target="https://www.dirisa.ac.za/" TargetMode="External"/><Relationship Id="rId4" Type="http://schemas.openxmlformats.org/officeDocument/2006/relationships/hyperlink" Target="https://www.chpc.ac.z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net.ac.za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saben.ac.za/" TargetMode="External"/><Relationship Id="rId4" Type="http://schemas.openxmlformats.org/officeDocument/2006/relationships/hyperlink" Target="https://www.sanren.ac.z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28" Type="http://schemas.openxmlformats.org/officeDocument/2006/relationships/image" Target="../media/image29.pn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Relationship Id="rId27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5;p13"/>
          <p:cNvSpPr txBox="1">
            <a:spLocks/>
          </p:cNvSpPr>
          <p:nvPr/>
        </p:nvSpPr>
        <p:spPr>
          <a:xfrm>
            <a:off x="4908884" y="1367319"/>
            <a:ext cx="7151725" cy="242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4400" b="1" dirty="0">
                <a:solidFill>
                  <a:schemeClr val="tx1"/>
                </a:solidFill>
                <a:latin typeface="Arial"/>
                <a:cs typeface="Arial"/>
                <a:sym typeface="Arial"/>
              </a:rPr>
              <a:t>SANReN Connect </a:t>
            </a: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4400" b="1" dirty="0">
                <a:solidFill>
                  <a:schemeClr val="tx1"/>
                </a:solidFill>
                <a:latin typeface="Arial"/>
                <a:cs typeface="Arial"/>
                <a:sym typeface="Arial"/>
              </a:rPr>
              <a:t>Proof of Concept (POC)</a:t>
            </a:r>
            <a:endParaRPr lang="en-US" sz="2600" b="1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000" b="1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Google Shape;85;p13"/>
          <p:cNvSpPr txBox="1">
            <a:spLocks/>
          </p:cNvSpPr>
          <p:nvPr/>
        </p:nvSpPr>
        <p:spPr>
          <a:xfrm>
            <a:off x="4908884" y="4082914"/>
            <a:ext cx="7151725" cy="1199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Dr Kasandra Pillay</a:t>
            </a: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SANReN Engineer and Project Manager</a:t>
            </a: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SIG-MSP meeting</a:t>
            </a: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1800" b="1">
                <a:solidFill>
                  <a:schemeClr val="bg1"/>
                </a:solidFill>
                <a:latin typeface="Arial"/>
                <a:cs typeface="Arial"/>
                <a:sym typeface="Arial"/>
              </a:rPr>
              <a:t>23 </a:t>
            </a:r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October 2025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70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090DA-491E-C295-508D-E5A6E6A6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DBD82-1211-1D36-CCF3-B9938ABD6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SANReN team have developed the core functionality of the SANReN Connect Proof-of-Concept (PoC) </a:t>
            </a:r>
          </a:p>
          <a:p>
            <a:r>
              <a:rPr lang="en-US" dirty="0"/>
              <a:t>Testing the service with users to evaluate the effectiveness of traffic zero-rating and performance under load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8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AC7DB-7402-16BB-D532-6F9195945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service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753527-B7E8-9EE1-73A8-5862BECB54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44"/>
          <a:stretch>
            <a:fillRect/>
          </a:stretch>
        </p:blipFill>
        <p:spPr>
          <a:xfrm>
            <a:off x="1285661" y="2378456"/>
            <a:ext cx="2651479" cy="31390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FE68E9-C998-1E07-561C-519F04341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66" y="1323245"/>
            <a:ext cx="6012373" cy="553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06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C7895-A073-1FC4-38AB-2C024C13A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to R&amp;E institutions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63DC0-F17E-D110-ECE4-257450800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Leverages economies-of-scale by purchasing a large quantity of data (at a lower price) that is shared by the national R&amp;E community</a:t>
            </a:r>
          </a:p>
          <a:p>
            <a:r>
              <a:rPr lang="en-US" dirty="0"/>
              <a:t>SANReN may negotiate on behalf of the community</a:t>
            </a:r>
          </a:p>
          <a:p>
            <a:r>
              <a:rPr lang="en-US" dirty="0"/>
              <a:t>More flexibility for institutions - no contractual obligations based on the number of students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216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CF4D3-4C7A-C3BE-73A2-B6DE88C30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for admins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C1AD1-0243-901B-E4D3-62FFCC36A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Individual institution control and monitoring:</a:t>
            </a:r>
          </a:p>
          <a:p>
            <a:r>
              <a:rPr lang="en-US" dirty="0"/>
              <a:t>Able to monitor stats</a:t>
            </a:r>
          </a:p>
          <a:p>
            <a:r>
              <a:rPr lang="en-US" dirty="0"/>
              <a:t>Activate and suspend students </a:t>
            </a:r>
          </a:p>
          <a:p>
            <a:r>
              <a:rPr lang="en-US" dirty="0"/>
              <a:t>Manage data limits</a:t>
            </a:r>
          </a:p>
          <a:p>
            <a:r>
              <a:rPr lang="en-US" dirty="0"/>
              <a:t>Manage login frequency – verification of affiliation</a:t>
            </a:r>
          </a:p>
          <a:p>
            <a:r>
              <a:rPr lang="en-US" dirty="0"/>
              <a:t>Manage bandwidth limits – premium and standard settings</a:t>
            </a:r>
          </a:p>
          <a:p>
            <a:r>
              <a:rPr lang="en-US" dirty="0"/>
              <a:t>Able to supplement their allocated free data offering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09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8E5D6-0CC5-EAA3-7A19-C9EA1DA69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957"/>
            <a:ext cx="10515600" cy="1325563"/>
          </a:xfrm>
        </p:spPr>
        <p:txBody>
          <a:bodyPr/>
          <a:lstStyle/>
          <a:p>
            <a:r>
              <a:rPr lang="en-US" dirty="0"/>
              <a:t>How does a user access the service?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44FAF4-6A43-EE3E-06A2-BBA73AA15D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783"/>
          <a:stretch>
            <a:fillRect/>
          </a:stretch>
        </p:blipFill>
        <p:spPr>
          <a:xfrm>
            <a:off x="325877" y="1262472"/>
            <a:ext cx="11695889" cy="550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6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A79F-1546-5C85-C894-D0EF819A4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 at CHPC conference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C71044-AC52-5F10-7898-850C1D0A8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023" y="1409700"/>
            <a:ext cx="3763342" cy="53482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0A6587-4B8F-A625-3FFB-322C35895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109" y="1409700"/>
            <a:ext cx="3748868" cy="534828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57669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9B734-A7FA-439B-577C-D3E9576B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observations from the POC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EA07A-7184-EC2F-3854-8A408E656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Anticipate that some users will be blocked as their institution is not registered with SAFIRE – trying to address this proactively before the launch at the CHPC conference in December</a:t>
            </a:r>
          </a:p>
          <a:p>
            <a:r>
              <a:rPr lang="en-US" dirty="0"/>
              <a:t>Some users have difficulty with use of the VPN client: outdated versions, not familiar with downloading and uploading/importing a file.</a:t>
            </a:r>
          </a:p>
        </p:txBody>
      </p:sp>
    </p:spTree>
    <p:extLst>
      <p:ext uri="{BB962C8B-B14F-4D97-AF65-F5344CB8AC3E}">
        <p14:creationId xmlns:p14="http://schemas.microsoft.com/office/powerpoint/2010/main" val="1405127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CEF13-41E9-59C8-2876-0975DA557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55BAB-D012-BD2D-89ED-6FC719F1C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Interest and ease of use</a:t>
            </a:r>
          </a:p>
          <a:p>
            <a:r>
              <a:rPr lang="en-US" dirty="0"/>
              <a:t>Usage patterns</a:t>
            </a:r>
          </a:p>
          <a:p>
            <a:r>
              <a:rPr lang="en-US" dirty="0"/>
              <a:t>Inform decisions on scaling the service </a:t>
            </a:r>
          </a:p>
          <a:p>
            <a:r>
              <a:rPr lang="en-US" dirty="0"/>
              <a:t>Refine functionality based on practical use</a:t>
            </a:r>
          </a:p>
          <a:p>
            <a:r>
              <a:rPr lang="en-US" dirty="0"/>
              <a:t>Test the service's performance under load conditions </a:t>
            </a:r>
          </a:p>
          <a:p>
            <a:r>
              <a:rPr lang="en-US" dirty="0"/>
              <a:t>Assess its ability to provide zero-rated traffic and seamless connectivity for students, regardless of their location.</a:t>
            </a:r>
          </a:p>
          <a:p>
            <a:r>
              <a:rPr lang="en-US" dirty="0"/>
              <a:t>To validate the feasibility of the solution – better costs, more network providers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604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5;p13"/>
          <p:cNvSpPr txBox="1">
            <a:spLocks/>
          </p:cNvSpPr>
          <p:nvPr/>
        </p:nvSpPr>
        <p:spPr>
          <a:xfrm>
            <a:off x="4908884" y="1367319"/>
            <a:ext cx="7151725" cy="242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ct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4400" b="1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  <a:p>
            <a:pPr marL="0" indent="0" algn="ct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4400" b="1" dirty="0">
                <a:solidFill>
                  <a:schemeClr val="tx1"/>
                </a:solidFill>
                <a:latin typeface="Arial"/>
                <a:cs typeface="Arial"/>
                <a:sym typeface="Arial"/>
              </a:rPr>
              <a:t>Thank You!</a:t>
            </a:r>
          </a:p>
          <a:p>
            <a:pPr marL="0" indent="0" algn="ct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r>
              <a:rPr lang="en-US" sz="4400" b="1" dirty="0">
                <a:solidFill>
                  <a:schemeClr val="tx1"/>
                </a:solidFill>
                <a:latin typeface="Arial"/>
                <a:cs typeface="Arial"/>
                <a:sym typeface="Arial"/>
              </a:rPr>
              <a:t>Questions?</a:t>
            </a:r>
            <a:endParaRPr lang="en-US" sz="2600" b="1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  <a:p>
            <a:pPr marL="0" indent="0" algn="r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000" b="1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  <a:p>
            <a:pPr marL="0" indent="0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Google Shape;85;p13"/>
          <p:cNvSpPr txBox="1">
            <a:spLocks/>
          </p:cNvSpPr>
          <p:nvPr/>
        </p:nvSpPr>
        <p:spPr>
          <a:xfrm>
            <a:off x="4908884" y="4082914"/>
            <a:ext cx="7151725" cy="1199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 algn="ctr">
              <a:buNone/>
            </a:pPr>
            <a:r>
              <a:rPr lang="en-US" sz="2400" i="1">
                <a:solidFill>
                  <a:schemeClr val="bg1"/>
                </a:solidFill>
                <a:hlinkClick r:id="rId3"/>
              </a:rPr>
              <a:t>kasandra@</a:t>
            </a:r>
            <a:r>
              <a:rPr lang="en-US" sz="2400" i="1" dirty="0">
                <a:solidFill>
                  <a:schemeClr val="bg1"/>
                </a:solidFill>
                <a:hlinkClick r:id="rId3"/>
              </a:rPr>
              <a:t>sanren.ac.za</a:t>
            </a:r>
            <a:endParaRPr lang="en-US" sz="2400" i="1" dirty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r>
              <a:rPr lang="en-US" sz="2400" dirty="0">
                <a:solidFill>
                  <a:schemeClr val="bg1"/>
                </a:solidFill>
                <a:hlinkClick r:id="rId4"/>
              </a:rPr>
              <a:t>https://www.sanren.ac.za/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endParaRPr lang="en-ZA" sz="2400" b="1" dirty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rgbClr val="595959"/>
              </a:buClr>
              <a:buSzPts val="1600"/>
              <a:buFont typeface="Arial"/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511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4227-198A-D754-FE37-C701FC1BF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9D5D8-16F9-5ECF-8640-06CD794B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Statista Research Department (2025) </a:t>
            </a:r>
            <a:r>
              <a:rPr lang="en-GB" i="1" dirty="0"/>
              <a:t>South Africa: mobile internet users 2020‑2029</a:t>
            </a:r>
            <a:r>
              <a:rPr lang="en-GB" dirty="0"/>
              <a:t>. 3 June. Available at:</a:t>
            </a:r>
            <a:r>
              <a:rPr lang="en-GB" dirty="0">
                <a:hlinkClick r:id="rId2"/>
              </a:rPr>
              <a:t> </a:t>
            </a:r>
            <a:r>
              <a:rPr lang="en-GB" u="sng" dirty="0">
                <a:hlinkClick r:id="rId2"/>
              </a:rPr>
              <a:t>https://www.statista.com/statistics/558867/number-of-mobile-internet-user-in-south-africa/</a:t>
            </a:r>
            <a:r>
              <a:rPr lang="en-GB" dirty="0"/>
              <a:t> (Accessed: 3 October 2025).</a:t>
            </a:r>
          </a:p>
          <a:p>
            <a:endParaRPr lang="en-GB" dirty="0"/>
          </a:p>
          <a:p>
            <a:r>
              <a:rPr lang="en-US" dirty="0"/>
              <a:t>Moyo, Dumisani &amp; </a:t>
            </a:r>
            <a:r>
              <a:rPr lang="en-US" dirty="0" err="1"/>
              <a:t>Munoriyarwa</a:t>
            </a:r>
            <a:r>
              <a:rPr lang="en-US" dirty="0"/>
              <a:t>, Allen. (2021). 'Data must fall': mobile data pricing, regulatory paralysis and citizen action in South Africa 'Data must fall': mobile data pricing, regulatory paralysis and citizen action in South Africa. Information Communication and Society. 24. 10.1080/1369118X.2020.1864003.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89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Background: NICIS</a:t>
            </a:r>
            <a:endParaRPr lang="en-ZA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0632" y="1558852"/>
            <a:ext cx="6154018" cy="4303888"/>
          </a:xfrm>
        </p:spPr>
        <p:txBody>
          <a:bodyPr/>
          <a:lstStyle/>
          <a:p>
            <a:r>
              <a:rPr lang="en-US" sz="2400" dirty="0"/>
              <a:t>National Integrated Cyberinfrastructure System (NICIS)</a:t>
            </a:r>
          </a:p>
          <a:p>
            <a:r>
              <a:rPr lang="en-US" sz="2400" dirty="0"/>
              <a:t>Structure </a:t>
            </a:r>
          </a:p>
          <a:p>
            <a:pPr lvl="1"/>
            <a:r>
              <a:rPr lang="en-US" sz="2000" dirty="0"/>
              <a:t>South African Research Network (</a:t>
            </a:r>
            <a:r>
              <a:rPr lang="en-US" sz="2000" dirty="0" err="1"/>
              <a:t>SANReN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Centre for High Performance Computing (CHPC)</a:t>
            </a:r>
          </a:p>
          <a:p>
            <a:pPr lvl="1"/>
            <a:r>
              <a:rPr lang="en-US" sz="2000" dirty="0"/>
              <a:t>Data Intensive Research Initiative of South African (DIRISA)</a:t>
            </a:r>
          </a:p>
          <a:p>
            <a:pPr lvl="1"/>
            <a:r>
              <a:rPr lang="en-US" sz="2000" dirty="0"/>
              <a:t>HCD encompasses the 3 pillars</a:t>
            </a:r>
          </a:p>
          <a:p>
            <a:r>
              <a:rPr lang="en-US" sz="2400" dirty="0"/>
              <a:t>NICIS is a hosted </a:t>
            </a:r>
            <a:r>
              <a:rPr lang="en-US" sz="2400" dirty="0" err="1"/>
              <a:t>programme</a:t>
            </a:r>
            <a:r>
              <a:rPr lang="en-US" sz="2400" dirty="0"/>
              <a:t> of the DSI</a:t>
            </a:r>
          </a:p>
          <a:p>
            <a:r>
              <a:rPr lang="en-US" sz="2400" dirty="0"/>
              <a:t>Hosted at the CSIR as a </a:t>
            </a:r>
            <a:r>
              <a:rPr lang="en-US" sz="2400" dirty="0" err="1"/>
              <a:t>centre</a:t>
            </a:r>
            <a:r>
              <a:rPr lang="en-US" sz="2400" dirty="0"/>
              <a:t> in  NGEI Cluster, Smart Society Division</a:t>
            </a:r>
          </a:p>
          <a:p>
            <a:endParaRPr lang="en-US" sz="2400" dirty="0"/>
          </a:p>
          <a:p>
            <a:endParaRPr lang="en-ZA" sz="2400" dirty="0"/>
          </a:p>
        </p:txBody>
      </p:sp>
      <p:sp>
        <p:nvSpPr>
          <p:cNvPr id="4" name="Rectangle 3"/>
          <p:cNvSpPr/>
          <p:nvPr/>
        </p:nvSpPr>
        <p:spPr>
          <a:xfrm>
            <a:off x="3158988" y="6337321"/>
            <a:ext cx="9033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Tx/>
            </a:pPr>
            <a:r>
              <a:rPr lang="en-US" sz="1200" dirty="0" err="1">
                <a:solidFill>
                  <a:sysClr val="windowText" lastClr="000000"/>
                </a:solidFill>
                <a:latin typeface="Calibri"/>
              </a:rPr>
              <a:t>SANReN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,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3"/>
              </a:rPr>
              <a:t>https://www.sanren.ac.za/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| CHPC,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4"/>
              </a:rPr>
              <a:t>https://www.chpc.ac.za/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| DIRISA,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5"/>
              </a:rPr>
              <a:t>https://www.dirisa.ac.za/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|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6"/>
              </a:rPr>
              <a:t>https://www.dsti.gov.za/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244680" y="1370014"/>
            <a:ext cx="4839128" cy="4866399"/>
            <a:chOff x="7244680" y="1370014"/>
            <a:chExt cx="4839128" cy="4866399"/>
          </a:xfrm>
        </p:grpSpPr>
        <p:sp>
          <p:nvSpPr>
            <p:cNvPr id="5" name="Rounded Rectangle 4"/>
            <p:cNvSpPr/>
            <p:nvPr/>
          </p:nvSpPr>
          <p:spPr>
            <a:xfrm>
              <a:off x="7244680" y="1370014"/>
              <a:ext cx="4839128" cy="486639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572519" y="1567595"/>
              <a:ext cx="4240241" cy="4602922"/>
              <a:chOff x="2451879" y="747921"/>
              <a:chExt cx="4240241" cy="460292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2451879" y="4735290"/>
                <a:ext cx="424024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National Integrated Cyberinfrastructure System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 (NICIS</a:t>
                </a:r>
                <a:r>
                  <a:rPr kumimoji="0" lang="en-ZA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088508" y="2171489"/>
                <a:ext cx="1775717" cy="1775717"/>
              </a:xfrm>
              <a:prstGeom prst="ellipse">
                <a:avLst/>
              </a:prstGeom>
              <a:solidFill>
                <a:srgbClr val="F79646">
                  <a:alpha val="6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269385" y="2171489"/>
                <a:ext cx="1775717" cy="1775717"/>
              </a:xfrm>
              <a:prstGeom prst="ellipse">
                <a:avLst/>
              </a:prstGeom>
              <a:solidFill>
                <a:srgbClr val="F79646">
                  <a:alpha val="6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351883" y="2745392"/>
                <a:ext cx="69762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CHPC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034174" y="2747849"/>
                <a:ext cx="82785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DIRISA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07048" y="3009591"/>
                <a:ext cx="118729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High Performance Computing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953222" y="3008858"/>
                <a:ext cx="93303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 Intensive Research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83662" y="747921"/>
                <a:ext cx="3942848" cy="3915126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027617" y="2191140"/>
                <a:ext cx="3054937" cy="23533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prstTxWarp prst="textArchDown">
                  <a:avLst>
                    <a:gd name="adj" fmla="val 702527"/>
                  </a:avLst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Human Capital Development (HCD)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672385" y="1115845"/>
                <a:ext cx="1775717" cy="1775717"/>
              </a:xfrm>
              <a:prstGeom prst="ellipse">
                <a:avLst/>
              </a:prstGeom>
              <a:solidFill>
                <a:srgbClr val="F79646">
                  <a:alpha val="6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85587" y="1335396"/>
                <a:ext cx="97674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SANReN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26130" y="1602257"/>
                <a:ext cx="1444513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ZA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High-bandwidth Network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875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South African NREN</a:t>
            </a:r>
            <a:endParaRPr lang="en-ZA" b="1" dirty="0"/>
          </a:p>
        </p:txBody>
      </p:sp>
      <p:sp>
        <p:nvSpPr>
          <p:cNvPr id="4" name="Rectangle 3"/>
          <p:cNvSpPr/>
          <p:nvPr/>
        </p:nvSpPr>
        <p:spPr>
          <a:xfrm>
            <a:off x="3158988" y="6337321"/>
            <a:ext cx="9033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Tx/>
            </a:pP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TENET,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3"/>
              </a:rPr>
              <a:t>https://www.tenet.ac.za/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| </a:t>
            </a:r>
            <a:r>
              <a:rPr lang="en-US" sz="1200" dirty="0" err="1">
                <a:solidFill>
                  <a:sysClr val="windowText" lastClr="000000"/>
                </a:solidFill>
                <a:latin typeface="Calibri"/>
              </a:rPr>
              <a:t>SANReN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,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4"/>
              </a:rPr>
              <a:t>https://www.sanren.ac.za/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| 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  <a:hlinkClick r:id="rId5"/>
              </a:rPr>
              <a:t>https://saben.ac.za/</a:t>
            </a:r>
            <a:r>
              <a:rPr lang="en-US" sz="1200" dirty="0">
                <a:solidFill>
                  <a:sysClr val="windowText" lastClr="000000"/>
                </a:solidFill>
                <a:latin typeface="Calibri"/>
              </a:rPr>
              <a:t>   </a:t>
            </a: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340093" y="1277055"/>
            <a:ext cx="11525214" cy="543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2400" dirty="0"/>
              <a:t>Structure</a:t>
            </a:r>
          </a:p>
          <a:p>
            <a:pPr lvl="1"/>
            <a:r>
              <a:rPr lang="en-US" sz="2000" dirty="0"/>
              <a:t>Roles and responsibilities of the de facto South African </a:t>
            </a:r>
          </a:p>
          <a:p>
            <a:pPr marL="571500" lvl="1" indent="0">
              <a:buNone/>
            </a:pPr>
            <a:r>
              <a:rPr lang="en-US" sz="2000" dirty="0"/>
              <a:t>	NREN are distributed between </a:t>
            </a:r>
            <a:r>
              <a:rPr lang="en-US" sz="2000" dirty="0" err="1"/>
              <a:t>SANReN</a:t>
            </a:r>
            <a:r>
              <a:rPr lang="en-US" sz="2000" dirty="0"/>
              <a:t> and TENET</a:t>
            </a:r>
          </a:p>
          <a:p>
            <a:r>
              <a:rPr lang="en-US" sz="2400" dirty="0"/>
              <a:t>Functions</a:t>
            </a:r>
          </a:p>
          <a:p>
            <a:pPr lvl="1"/>
            <a:r>
              <a:rPr lang="en-US" sz="2000" dirty="0" err="1"/>
              <a:t>SANReN</a:t>
            </a:r>
            <a:endParaRPr lang="en-US" sz="2000" dirty="0"/>
          </a:p>
          <a:p>
            <a:pPr lvl="2"/>
            <a:r>
              <a:rPr lang="en-US" sz="1600" dirty="0"/>
              <a:t>Builds the Network (network reach and capacity)</a:t>
            </a:r>
          </a:p>
          <a:p>
            <a:pPr lvl="2"/>
            <a:r>
              <a:rPr lang="en-US" sz="1600" dirty="0"/>
              <a:t>Develops Advanced Services</a:t>
            </a:r>
          </a:p>
          <a:p>
            <a:pPr lvl="1"/>
            <a:r>
              <a:rPr lang="en-US" sz="2000" dirty="0"/>
              <a:t>TENET </a:t>
            </a:r>
          </a:p>
          <a:p>
            <a:pPr lvl="2"/>
            <a:r>
              <a:rPr lang="en-US" sz="1600" dirty="0"/>
              <a:t>Operates the </a:t>
            </a:r>
            <a:r>
              <a:rPr lang="en-US" sz="1600" dirty="0" err="1"/>
              <a:t>SANReN</a:t>
            </a:r>
            <a:r>
              <a:rPr lang="en-US" sz="1600" dirty="0"/>
              <a:t> Network under terms of collaboration agreement with CSIR</a:t>
            </a:r>
          </a:p>
          <a:p>
            <a:pPr lvl="2"/>
            <a:r>
              <a:rPr lang="en-US" sz="1600" dirty="0"/>
              <a:t>Build onto the network</a:t>
            </a:r>
          </a:p>
          <a:p>
            <a:pPr lvl="2"/>
            <a:r>
              <a:rPr lang="en-US" sz="1600" dirty="0"/>
              <a:t>Host Services</a:t>
            </a:r>
          </a:p>
          <a:p>
            <a:pPr lvl="2"/>
            <a:r>
              <a:rPr lang="en-US" sz="1600" dirty="0"/>
              <a:t>Represents South African NREN at </a:t>
            </a:r>
            <a:r>
              <a:rPr lang="en-US" sz="1600" dirty="0" err="1"/>
              <a:t>UbuntuNet</a:t>
            </a:r>
            <a:r>
              <a:rPr lang="en-US" sz="1600" dirty="0"/>
              <a:t> Alliance (founding member) – Regional REN for South East Africa</a:t>
            </a:r>
          </a:p>
          <a:p>
            <a:pPr lvl="2"/>
            <a:r>
              <a:rPr lang="en-US" sz="1600" dirty="0"/>
              <a:t>SABEN – entity for the connection of TVET colleges</a:t>
            </a:r>
          </a:p>
          <a:p>
            <a:pPr marL="1028700" lvl="2" indent="0">
              <a:buNone/>
            </a:pP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7755026" y="1501859"/>
            <a:ext cx="4259396" cy="2510720"/>
            <a:chOff x="7755026" y="1501859"/>
            <a:chExt cx="4259396" cy="251072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1058711" y="3154186"/>
              <a:ext cx="0" cy="431094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2" descr="SABE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8044" y="3585280"/>
              <a:ext cx="1696378" cy="4272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55026" y="1501859"/>
              <a:ext cx="4110281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1618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18B0-D17E-16AA-23AB-10995A32B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SANReN Connect POC - What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7D307-8956-2E41-4E1D-1754BBCB5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VPN-based solution designed to provide students with zero-cost internet access, with data costs covered by SANReN.</a:t>
            </a:r>
          </a:p>
          <a:p>
            <a:r>
              <a:rPr lang="en-US" dirty="0"/>
              <a:t>Test user base: South African universities, TENET and SANReN employees </a:t>
            </a:r>
          </a:p>
        </p:txBody>
      </p:sp>
    </p:spTree>
    <p:extLst>
      <p:ext uri="{BB962C8B-B14F-4D97-AF65-F5344CB8AC3E}">
        <p14:creationId xmlns:p14="http://schemas.microsoft.com/office/powerpoint/2010/main" val="289295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South African Universities</a:t>
            </a:r>
            <a:endParaRPr lang="en-ZA" b="1" dirty="0"/>
          </a:p>
        </p:txBody>
      </p:sp>
      <p:pic>
        <p:nvPicPr>
          <p:cNvPr id="7" name="Picture 2" descr="Rhodes University, South Africa">
            <a:extLst>
              <a:ext uri="{FF2B5EF4-FFF2-40B4-BE49-F238E27FC236}">
                <a16:creationId xmlns:a16="http://schemas.microsoft.com/office/drawing/2014/main" id="{FFA21D6A-F8E0-3239-24B9-EBCD02E18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601" y="1538701"/>
            <a:ext cx="1016985" cy="107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Nelson Mandela Metropolitan University, South Africa">
            <a:extLst>
              <a:ext uri="{FF2B5EF4-FFF2-40B4-BE49-F238E27FC236}">
                <a16:creationId xmlns:a16="http://schemas.microsoft.com/office/drawing/2014/main" id="{F0E72AD4-00A5-76C6-8A3F-3C5924EEF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561" y="4650901"/>
            <a:ext cx="1533768" cy="6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University of Fort Hare, South Africa">
            <a:extLst>
              <a:ext uri="{FF2B5EF4-FFF2-40B4-BE49-F238E27FC236}">
                <a16:creationId xmlns:a16="http://schemas.microsoft.com/office/drawing/2014/main" id="{7E1E41D4-E753-C6D4-7CED-9F0F3EBC4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647" y="4381767"/>
            <a:ext cx="1364287" cy="102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Walter Sisulu University, South Africa">
            <a:extLst>
              <a:ext uri="{FF2B5EF4-FFF2-40B4-BE49-F238E27FC236}">
                <a16:creationId xmlns:a16="http://schemas.microsoft.com/office/drawing/2014/main" id="{9577D04E-C05E-4913-82E8-78B31F971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50" y="4613685"/>
            <a:ext cx="1387255" cy="55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Central University of Technology (CUT) Logo">
            <a:extLst>
              <a:ext uri="{FF2B5EF4-FFF2-40B4-BE49-F238E27FC236}">
                <a16:creationId xmlns:a16="http://schemas.microsoft.com/office/drawing/2014/main" id="{FC5AC34C-BC64-9A05-AACB-BE91FCFD2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617" y="2797773"/>
            <a:ext cx="1365251" cy="136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University of the Free State (Kovsies / UFS)">
            <a:extLst>
              <a:ext uri="{FF2B5EF4-FFF2-40B4-BE49-F238E27FC236}">
                <a16:creationId xmlns:a16="http://schemas.microsoft.com/office/drawing/2014/main" id="{F2EE7B63-F99A-FCF0-9636-304838DD6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612" y="1369308"/>
            <a:ext cx="1218825" cy="121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Tshwane University of Technology (TUT) Logo">
            <a:extLst>
              <a:ext uri="{FF2B5EF4-FFF2-40B4-BE49-F238E27FC236}">
                <a16:creationId xmlns:a16="http://schemas.microsoft.com/office/drawing/2014/main" id="{FAF9A0F5-CBE2-BC08-0A76-D16000427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17" y="2779903"/>
            <a:ext cx="1285217" cy="13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The University of Johannesburg">
            <a:extLst>
              <a:ext uri="{FF2B5EF4-FFF2-40B4-BE49-F238E27FC236}">
                <a16:creationId xmlns:a16="http://schemas.microsoft.com/office/drawing/2014/main" id="{23B83BA8-1A4D-6952-D014-7F9949DDB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103" y="2929109"/>
            <a:ext cx="1105938" cy="110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University of Pretoria">
            <a:extLst>
              <a:ext uri="{FF2B5EF4-FFF2-40B4-BE49-F238E27FC236}">
                <a16:creationId xmlns:a16="http://schemas.microsoft.com/office/drawing/2014/main" id="{477ABD96-0B32-95D0-FB7D-C938551CA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065" y="2800828"/>
            <a:ext cx="1430006" cy="143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University of the Witwatersrand">
            <a:extLst>
              <a:ext uri="{FF2B5EF4-FFF2-40B4-BE49-F238E27FC236}">
                <a16:creationId xmlns:a16="http://schemas.microsoft.com/office/drawing/2014/main" id="{C15F5779-7D17-6066-1C20-79F2F6545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461" y="4302359"/>
            <a:ext cx="654437" cy="119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The Vaal University of Technology">
            <a:extLst>
              <a:ext uri="{FF2B5EF4-FFF2-40B4-BE49-F238E27FC236}">
                <a16:creationId xmlns:a16="http://schemas.microsoft.com/office/drawing/2014/main" id="{C231FDA9-6EB0-7287-C918-80977674D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949" y="4337285"/>
            <a:ext cx="1128003" cy="112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6" descr="Durban University of Technology (DUT)">
            <a:extLst>
              <a:ext uri="{FF2B5EF4-FFF2-40B4-BE49-F238E27FC236}">
                <a16:creationId xmlns:a16="http://schemas.microsoft.com/office/drawing/2014/main" id="{24C97A2B-6176-441F-36E6-72E353FE0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103" y="1619342"/>
            <a:ext cx="1102296" cy="88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 descr="The University of KwaZulu-Natal">
            <a:extLst>
              <a:ext uri="{FF2B5EF4-FFF2-40B4-BE49-F238E27FC236}">
                <a16:creationId xmlns:a16="http://schemas.microsoft.com/office/drawing/2014/main" id="{C4D04657-F249-76D9-E140-7621CF65B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50" y="2899639"/>
            <a:ext cx="1331195" cy="133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0" descr="The Mangosuthu University of Technology (MUT)">
            <a:extLst>
              <a:ext uri="{FF2B5EF4-FFF2-40B4-BE49-F238E27FC236}">
                <a16:creationId xmlns:a16="http://schemas.microsoft.com/office/drawing/2014/main" id="{36E4A1C7-6569-0952-B454-72379B0CE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139" y="1449043"/>
            <a:ext cx="959743" cy="115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The University of Zululand (UniZulu)">
            <a:extLst>
              <a:ext uri="{FF2B5EF4-FFF2-40B4-BE49-F238E27FC236}">
                <a16:creationId xmlns:a16="http://schemas.microsoft.com/office/drawing/2014/main" id="{66C3D792-1445-7D6C-6815-12899DFAC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246" y="2899639"/>
            <a:ext cx="992769" cy="113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4" descr="The University of Limpopo (Turfloop)">
            <a:extLst>
              <a:ext uri="{FF2B5EF4-FFF2-40B4-BE49-F238E27FC236}">
                <a16:creationId xmlns:a16="http://schemas.microsoft.com/office/drawing/2014/main" id="{189A8ED9-DE99-69C6-5653-FFE1B61D7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615" y="4458113"/>
            <a:ext cx="1240751" cy="103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8" descr="University of Mpumalanga">
            <a:extLst>
              <a:ext uri="{FF2B5EF4-FFF2-40B4-BE49-F238E27FC236}">
                <a16:creationId xmlns:a16="http://schemas.microsoft.com/office/drawing/2014/main" id="{CBC28B65-7A97-F6FE-35E8-5C8ED0CCE5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8" b="22555"/>
          <a:stretch/>
        </p:blipFill>
        <p:spPr bwMode="auto">
          <a:xfrm>
            <a:off x="10280397" y="4473362"/>
            <a:ext cx="1830153" cy="102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0" descr="The North-West University">
            <a:extLst>
              <a:ext uri="{FF2B5EF4-FFF2-40B4-BE49-F238E27FC236}">
                <a16:creationId xmlns:a16="http://schemas.microsoft.com/office/drawing/2014/main" id="{7AF358CE-40A7-F77F-E569-0824AAA01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777" y="1605787"/>
            <a:ext cx="1177451" cy="82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4" descr="The University of Cape Town">
            <a:extLst>
              <a:ext uri="{FF2B5EF4-FFF2-40B4-BE49-F238E27FC236}">
                <a16:creationId xmlns:a16="http://schemas.microsoft.com/office/drawing/2014/main" id="{C502BEFA-5539-584E-0BB2-9327403A2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873" y="1386952"/>
            <a:ext cx="1392951" cy="139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6" descr="UWC Online - University of the Western Cape">
            <a:extLst>
              <a:ext uri="{FF2B5EF4-FFF2-40B4-BE49-F238E27FC236}">
                <a16:creationId xmlns:a16="http://schemas.microsoft.com/office/drawing/2014/main" id="{37DE8219-336E-C67D-F195-C5351AEC8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0" y="4337284"/>
            <a:ext cx="1206032" cy="12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8" descr="Stellenbosch University">
            <a:extLst>
              <a:ext uri="{FF2B5EF4-FFF2-40B4-BE49-F238E27FC236}">
                <a16:creationId xmlns:a16="http://schemas.microsoft.com/office/drawing/2014/main" id="{231354B8-B180-1158-2AB6-7F709E6F6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89" y="2856437"/>
            <a:ext cx="1457947" cy="148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0" descr="Cape Peninsula University of Technology (CPUT)">
            <a:extLst>
              <a:ext uri="{FF2B5EF4-FFF2-40B4-BE49-F238E27FC236}">
                <a16:creationId xmlns:a16="http://schemas.microsoft.com/office/drawing/2014/main" id="{AA7CEEAB-FC41-E73C-35E1-FD80A1267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96" y="1487775"/>
            <a:ext cx="1514937" cy="12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147" y="5722118"/>
            <a:ext cx="1525767" cy="87172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199" y="1487775"/>
            <a:ext cx="832138" cy="113985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222" y="2870307"/>
            <a:ext cx="1176505" cy="116474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71" y="5465288"/>
            <a:ext cx="1363957" cy="136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53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BA245-237A-625A-6590-D319EAF62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B96A7-F875-8ED0-9ED5-105BA66DD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be registered with SAFIRE – South African Academic Identity Federation</a:t>
            </a:r>
          </a:p>
          <a:p>
            <a:pPr marL="0" indent="0">
              <a:buNone/>
            </a:pPr>
            <a:r>
              <a:rPr lang="en-US" sz="1600" dirty="0"/>
              <a:t>i.e. Universities manage their own usernames, passwords and authentications</a:t>
            </a:r>
          </a:p>
          <a:p>
            <a:endParaRPr lang="en-US" dirty="0"/>
          </a:p>
          <a:p>
            <a:r>
              <a:rPr lang="en-US" dirty="0"/>
              <a:t>Must have a Telkom SIM card </a:t>
            </a:r>
          </a:p>
          <a:p>
            <a:pPr marL="0" indent="0">
              <a:buNone/>
            </a:pPr>
            <a:r>
              <a:rPr lang="en-US" sz="1600" dirty="0"/>
              <a:t>For the POC: Network provider selected through RFQ to provide data through Reversed billing service for 12 months</a:t>
            </a:r>
          </a:p>
          <a:p>
            <a:endParaRPr lang="en-US" dirty="0"/>
          </a:p>
          <a:p>
            <a:r>
              <a:rPr lang="en-US" dirty="0"/>
              <a:t>Must have the latest OpenVPN client</a:t>
            </a:r>
          </a:p>
        </p:txBody>
      </p:sp>
    </p:spTree>
    <p:extLst>
      <p:ext uri="{BB962C8B-B14F-4D97-AF65-F5344CB8AC3E}">
        <p14:creationId xmlns:p14="http://schemas.microsoft.com/office/powerpoint/2010/main" val="2922607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74B1-E075-D0D6-1A5D-F77F33B9A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DF70D-14DE-FFEE-B341-93EB0B8DC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GAP in existing internet solutions for education:</a:t>
            </a:r>
          </a:p>
          <a:p>
            <a:r>
              <a:rPr lang="en-US" dirty="0"/>
              <a:t>Wired SANReN network</a:t>
            </a:r>
          </a:p>
          <a:p>
            <a:r>
              <a:rPr lang="en-US" dirty="0" err="1"/>
              <a:t>eduroam</a:t>
            </a:r>
            <a:endParaRPr lang="en-US" dirty="0"/>
          </a:p>
          <a:p>
            <a:r>
              <a:rPr lang="en-US" dirty="0"/>
              <a:t>Network providers offerings</a:t>
            </a:r>
          </a:p>
          <a:p>
            <a:r>
              <a:rPr lang="en-US" dirty="0"/>
              <a:t>Buying personal data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Students may currently be disadvantaged by a lack of internet access when off campus. </a:t>
            </a:r>
          </a:p>
          <a:p>
            <a:r>
              <a:rPr lang="en-US" dirty="0"/>
              <a:t>The successful implementation of SANReN Connect will enhance the network's footprint, support education at no cost to the user – currently funded by SANReN.</a:t>
            </a:r>
          </a:p>
          <a:p>
            <a:r>
              <a:rPr lang="en-US" dirty="0"/>
              <a:t>Bridges digital divide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73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2E6F0-C1AF-D421-1340-EDC233B9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83088-04C6-8491-91AF-36D43A2A0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Data costs in South Africa have historically been known to be higher than other parts of the world.  (Moyo and </a:t>
            </a:r>
            <a:r>
              <a:rPr lang="en-GB" dirty="0" err="1"/>
              <a:t>Munoriyarwa</a:t>
            </a:r>
            <a:r>
              <a:rPr lang="en-GB" dirty="0"/>
              <a:t>, 2021)</a:t>
            </a:r>
          </a:p>
          <a:p>
            <a:endParaRPr lang="en-GB" dirty="0"/>
          </a:p>
          <a:p>
            <a:r>
              <a:rPr lang="en-GB" dirty="0"/>
              <a:t>High poverty rates - In most South African households, the money could always be used elsewhere.</a:t>
            </a:r>
          </a:p>
          <a:p>
            <a:endParaRPr lang="en-GB" dirty="0"/>
          </a:p>
          <a:p>
            <a:r>
              <a:rPr lang="en-GB" dirty="0"/>
              <a:t>According to the Statista Research Department (2025), the number of smartphone users in South Africa was forecast to continuously increase between 2024 and 2029 by 12 million users (+86.83 percent). After the ninth consecutive increasing year, the smartphone user base is estimated to reach 25.83 million users and therefore a new peak in 2029.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695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795E1-2EF7-BEA1-8BF6-C0BCB9A5E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5D0B9-6F68-04D7-3BAC-07B137416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Leveraging smartphone adoption, existing SANReN hardware resources and open-source software</a:t>
            </a:r>
          </a:p>
          <a:p>
            <a:r>
              <a:rPr lang="en-US" dirty="0"/>
              <a:t>The service reroutes student traffic destined for the internet through zero-rated SANReN Connect IP address/s. </a:t>
            </a:r>
          </a:p>
          <a:p>
            <a:r>
              <a:rPr lang="en-US" dirty="0"/>
              <a:t>Reversed billing service through South African network provider– IP address per SAFIRE IdP represented by a VPN</a:t>
            </a:r>
          </a:p>
          <a:p>
            <a:r>
              <a:rPr lang="en-US" dirty="0"/>
              <a:t>Multiple VPN servers for load balancing and redundancy</a:t>
            </a:r>
          </a:p>
          <a:p>
            <a:r>
              <a:rPr lang="en-US" dirty="0"/>
              <a:t>Extends the reach of the SANReN network, overcoming user mobility limitations of traditional campus-based connectivity solutions </a:t>
            </a:r>
          </a:p>
          <a:p>
            <a:r>
              <a:rPr lang="en-US" dirty="0"/>
              <a:t>Provides access to the SANReN network for users on their existing devices away from the University network and </a:t>
            </a:r>
            <a:r>
              <a:rPr lang="en-US" dirty="0" err="1"/>
              <a:t>eduroam</a:t>
            </a:r>
            <a:r>
              <a:rPr lang="en-US" dirty="0"/>
              <a:t> hotspots.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4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1109</Words>
  <Application>Microsoft Office PowerPoint</Application>
  <PresentationFormat>Widescreen</PresentationFormat>
  <Paragraphs>119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Office Theme</vt:lpstr>
      <vt:lpstr>PowerPoint Presentation</vt:lpstr>
      <vt:lpstr>Background: NICIS</vt:lpstr>
      <vt:lpstr>The South African NREN</vt:lpstr>
      <vt:lpstr>SANReN Connect POC - What is it?</vt:lpstr>
      <vt:lpstr>South African Universities</vt:lpstr>
      <vt:lpstr>Requirements</vt:lpstr>
      <vt:lpstr>Why?</vt:lpstr>
      <vt:lpstr>Why?</vt:lpstr>
      <vt:lpstr>How?</vt:lpstr>
      <vt:lpstr>How?</vt:lpstr>
      <vt:lpstr>Overview of the service design</vt:lpstr>
      <vt:lpstr>Advantages to R&amp;E institutions</vt:lpstr>
      <vt:lpstr>Functionality for admins</vt:lpstr>
      <vt:lpstr>How does a user access the service?</vt:lpstr>
      <vt:lpstr>Launch at CHPC conference</vt:lpstr>
      <vt:lpstr>Initial observations from the POC</vt:lpstr>
      <vt:lpstr>Next steps?</vt:lpstr>
      <vt:lpstr>PowerPoint Presentation</vt:lpstr>
      <vt:lpstr>References</vt:lpstr>
    </vt:vector>
  </TitlesOfParts>
  <Company>CSIR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Kasandra Pillay</dc:creator>
  <cp:lastModifiedBy>Kasandra Pillay</cp:lastModifiedBy>
  <cp:revision>5</cp:revision>
  <dcterms:created xsi:type="dcterms:W3CDTF">2025-09-10T07:55:09Z</dcterms:created>
  <dcterms:modified xsi:type="dcterms:W3CDTF">2025-10-22T12:03:09Z</dcterms:modified>
</cp:coreProperties>
</file>