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71" r:id="rId2"/>
    <p:sldId id="396" r:id="rId3"/>
    <p:sldId id="404" r:id="rId4"/>
    <p:sldId id="405" r:id="rId5"/>
    <p:sldId id="406" r:id="rId6"/>
    <p:sldId id="412" r:id="rId7"/>
    <p:sldId id="407" r:id="rId8"/>
    <p:sldId id="409" r:id="rId9"/>
    <p:sldId id="410" r:id="rId10"/>
    <p:sldId id="402" r:id="rId11"/>
    <p:sldId id="403" r:id="rId12"/>
    <p:sldId id="3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B3B4"/>
    <a:srgbClr val="30348F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7" autoAdjust="0"/>
    <p:restoredTop sz="96327" autoAdjust="0"/>
  </p:normalViewPr>
  <p:slideViewPr>
    <p:cSldViewPr snapToGrid="0">
      <p:cViewPr varScale="1">
        <p:scale>
          <a:sx n="117" d="100"/>
          <a:sy n="117" d="100"/>
        </p:scale>
        <p:origin x="62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7783D-A116-996E-AB01-E514F73E9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9D3776-541E-5F79-0EB6-20397C57EA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1F5DD7-D745-A432-FA7C-CB62B8829C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Narrative by Oct Board meeting</a:t>
            </a:r>
          </a:p>
          <a:p>
            <a:r>
              <a:rPr lang="en-NL" dirty="0"/>
              <a:t>CTO workshops- breakout groups, targeted questions, input for sub-goals</a:t>
            </a:r>
          </a:p>
          <a:p>
            <a:r>
              <a:rPr lang="en-NL" dirty="0"/>
              <a:t>Dec- Exec develop sub-goals</a:t>
            </a:r>
          </a:p>
          <a:p>
            <a:r>
              <a:rPr lang="en-NL" dirty="0"/>
              <a:t>Jan Exec retreat- subgoals finalised for Feb Board mtg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65FFF-E397-830E-480A-B042AE71FF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257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698797"/>
            <a:ext cx="9923105" cy="7498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baseline="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GCC Meeting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 err="1">
                <a:solidFill>
                  <a:schemeClr val="bg1"/>
                </a:solidFill>
              </a:rPr>
              <a:t>NORDUnet</a:t>
            </a:r>
            <a:r>
              <a:rPr lang="en-US" sz="2400" dirty="0">
                <a:solidFill>
                  <a:schemeClr val="bg1"/>
                </a:solidFill>
              </a:rPr>
              <a:t> office</a:t>
            </a:r>
          </a:p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1-2 October 2025</a:t>
            </a:r>
          </a:p>
          <a:p>
            <a:pPr lvl="0">
              <a:defRPr/>
            </a:pPr>
            <a:r>
              <a:rPr lang="en-US" sz="2400">
                <a:solidFill>
                  <a:schemeClr val="bg1"/>
                </a:solidFill>
              </a:rPr>
              <a:t>Slides- Dawn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Restricted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D8E52-2019-8672-5C21-E91B25272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78263-75D9-BB84-C315-C688986BE87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4062961" cy="45037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2025</a:t>
            </a:r>
          </a:p>
          <a:p>
            <a:r>
              <a:rPr lang="en-US" dirty="0"/>
              <a:t>SIG-DHD hanging on, new SC Chair. Final chance 2026</a:t>
            </a:r>
          </a:p>
          <a:p>
            <a:r>
              <a:rPr lang="en-US" dirty="0"/>
              <a:t>No more TRANSITS</a:t>
            </a:r>
          </a:p>
          <a:p>
            <a:r>
              <a:rPr lang="en-US" dirty="0"/>
              <a:t>SIG-CISS/DHD coordinator opening</a:t>
            </a:r>
          </a:p>
          <a:p>
            <a:pPr marL="0" indent="0">
              <a:buNone/>
            </a:pPr>
            <a:r>
              <a:rPr lang="en-US" dirty="0"/>
              <a:t>Unassigned mtgs:</a:t>
            </a:r>
          </a:p>
          <a:p>
            <a:r>
              <a:rPr lang="en-US" dirty="0"/>
              <a:t>SIG-</a:t>
            </a:r>
            <a:r>
              <a:rPr lang="en-US" dirty="0" err="1"/>
              <a:t>CNaaS</a:t>
            </a:r>
            <a:r>
              <a:rPr lang="en-US" dirty="0"/>
              <a:t>: 10 Nov, Utrecht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07A0E8-4397-5B71-1E7C-A57AF27B22F4}"/>
              </a:ext>
            </a:extLst>
          </p:cNvPr>
          <p:cNvSpPr txBox="1"/>
          <p:nvPr/>
        </p:nvSpPr>
        <p:spPr>
          <a:xfrm>
            <a:off x="5734182" y="1003341"/>
            <a:ext cx="55651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SIG-MSP/SIG-Marcomms: March, Lisbon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SIG-Quantum/SIG-TFN: Feb/March, Paris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SIG-NOC: TBD, most likely April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SIG-ISM: Security Days, Utrecht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SIG-AI: Mar/Apr, Madrid (backup SIKT)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SIG-Sustainability- Mar/Apr, webinar re: sustainability reporting- other SIG interest?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SIG-NGN: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TF-EDU: TNC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SIG-RED: TNC?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SIG-Procurement: TNC?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GCP workshop: when? </a:t>
            </a:r>
          </a:p>
          <a:p>
            <a:endParaRPr lang="en-US" sz="24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09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36BD5-3CE6-889E-65A1-0E50B615F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GCP check-in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8C3EE-C83D-E1FA-4295-FE8880FB69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20 Nov, 14-16:00 CET (virtual)</a:t>
            </a:r>
          </a:p>
          <a:p>
            <a:r>
              <a:rPr lang="en-GB" dirty="0"/>
              <a:t>Agenda items:</a:t>
            </a:r>
          </a:p>
          <a:p>
            <a:pPr lvl="1"/>
            <a:r>
              <a:rPr lang="en-GB" dirty="0"/>
              <a:t>GCP developments</a:t>
            </a:r>
          </a:p>
          <a:p>
            <a:pPr lvl="1"/>
            <a:r>
              <a:rPr lang="en-GB" dirty="0"/>
              <a:t>Fall meeting updates</a:t>
            </a:r>
          </a:p>
          <a:p>
            <a:pPr lvl="1"/>
            <a:r>
              <a:rPr lang="en-GB" dirty="0"/>
              <a:t>Upcoming spring meetings, synergies &amp; cross collaboration</a:t>
            </a:r>
          </a:p>
          <a:p>
            <a:pPr lvl="1"/>
            <a:r>
              <a:rPr lang="en-GB" dirty="0"/>
              <a:t>NON SIG activities?</a:t>
            </a:r>
          </a:p>
          <a:p>
            <a:pPr lvl="1"/>
            <a:r>
              <a:rPr lang="en-GB" dirty="0"/>
              <a:t>TNC26 Community Hub ideas, promotion (4 Feb call for proposals open)</a:t>
            </a:r>
          </a:p>
          <a:p>
            <a:pPr lvl="1"/>
            <a:r>
              <a:rPr lang="en-GB" dirty="0"/>
              <a:t>Sustainability ideas</a:t>
            </a:r>
          </a:p>
          <a:p>
            <a:pPr lvl="1"/>
            <a:r>
              <a:rPr lang="en-GB" dirty="0"/>
              <a:t>Standards list- still of interest?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076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9EFF5A69-4AE8-6DB1-735B-F5E2690CD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984" y="5767004"/>
            <a:ext cx="2071734" cy="4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E4095-62F0-0A81-FCAF-2CD61A674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Innovation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4BF022-9544-94A4-D1B9-42549292AC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9420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IP launch-1 October</a:t>
            </a:r>
          </a:p>
          <a:p>
            <a:r>
              <a:rPr lang="en-US" dirty="0"/>
              <a:t>Current max 50K- CONSIDER higher threshold (DRE impact at 300K)??</a:t>
            </a:r>
          </a:p>
          <a:p>
            <a:r>
              <a:rPr lang="en-US" dirty="0"/>
              <a:t>Promotion-1 Oct-1 Nov SPREAD THE WORD VIA YOUR NREN and NETWORK</a:t>
            </a:r>
          </a:p>
          <a:p>
            <a:r>
              <a:rPr lang="en-US" dirty="0"/>
              <a:t>Deadline- 14 Nov 12:00 CET</a:t>
            </a:r>
          </a:p>
          <a:p>
            <a:r>
              <a:rPr lang="en-US" dirty="0"/>
              <a:t>SME list- Requests sent, any other names to add?</a:t>
            </a:r>
          </a:p>
          <a:p>
            <a:r>
              <a:rPr lang="en-US" dirty="0"/>
              <a:t>Sub-committee review- first cut Ivana and Erik 17-21 Nov (earlier possible??)</a:t>
            </a:r>
          </a:p>
          <a:p>
            <a:r>
              <a:rPr lang="en-US" dirty="0"/>
              <a:t>SME review (indico) 24 Nov-5 Dec </a:t>
            </a:r>
          </a:p>
          <a:p>
            <a:r>
              <a:rPr lang="en-US" dirty="0"/>
              <a:t>GCC full review for final selection?? Mtg 8 Dec, 15-17:00 CET</a:t>
            </a:r>
          </a:p>
          <a:p>
            <a:r>
              <a:rPr lang="en-US" dirty="0"/>
              <a:t>Final decision- week of 8 Dec (communication to recipients, CONNECT announcement)</a:t>
            </a:r>
          </a:p>
          <a:p>
            <a:r>
              <a:rPr lang="en-US" dirty="0"/>
              <a:t>Contracting- before 31 Dec</a:t>
            </a:r>
          </a:p>
          <a:p>
            <a:r>
              <a:rPr lang="en-US" dirty="0"/>
              <a:t>Project period- Jan-Jun 2026, TNC included</a:t>
            </a:r>
          </a:p>
        </p:txBody>
      </p:sp>
    </p:spTree>
    <p:extLst>
      <p:ext uri="{BB962C8B-B14F-4D97-AF65-F5344CB8AC3E}">
        <p14:creationId xmlns:p14="http://schemas.microsoft.com/office/powerpoint/2010/main" val="26596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E89CB-E7B1-8B7F-BBF3-9151ADEE5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Strategy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C33FF-CFAF-47F4-3E34-26E1911CAF8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Strategy main components under review (Board and GA)</a:t>
            </a:r>
          </a:p>
          <a:p>
            <a:r>
              <a:rPr lang="en-GB" dirty="0"/>
              <a:t>Services and Engagement </a:t>
            </a:r>
            <a:r>
              <a:rPr lang="en-GB" dirty="0" err="1"/>
              <a:t>Substrategies</a:t>
            </a:r>
            <a:r>
              <a:rPr lang="en-GB" dirty="0"/>
              <a:t> starting point- input at SIG-MSP, CTO workshop </a:t>
            </a:r>
          </a:p>
          <a:p>
            <a:r>
              <a:rPr lang="en-GB" dirty="0" err="1"/>
              <a:t>Substrategies</a:t>
            </a:r>
            <a:r>
              <a:rPr lang="en-GB" dirty="0"/>
              <a:t> completed by January for Feb Board review</a:t>
            </a:r>
          </a:p>
          <a:p>
            <a:r>
              <a:rPr lang="en-GB" dirty="0"/>
              <a:t>Pre-approval at March GA</a:t>
            </a:r>
          </a:p>
          <a:p>
            <a:r>
              <a:rPr lang="en-GB" dirty="0"/>
              <a:t>Final approval and launch at TNC26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04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4AB1C-2D61-CACC-41D0-160015DD8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60B33-1262-71B0-7D51-0BC840CCF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621258"/>
            <a:ext cx="9894723" cy="645559"/>
          </a:xfrm>
        </p:spPr>
        <p:txBody>
          <a:bodyPr>
            <a:normAutofit/>
          </a:bodyPr>
          <a:lstStyle/>
          <a:p>
            <a:r>
              <a:rPr lang="en-US" dirty="0"/>
              <a:t>GÉANT Association Strategy Development Timeline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A29C321-EEDB-F987-DF5A-842AC99EB94A}"/>
              </a:ext>
            </a:extLst>
          </p:cNvPr>
          <p:cNvCxnSpPr>
            <a:cxnSpLocks/>
          </p:cNvCxnSpPr>
          <p:nvPr/>
        </p:nvCxnSpPr>
        <p:spPr>
          <a:xfrm flipV="1">
            <a:off x="1211104" y="4137523"/>
            <a:ext cx="8695400" cy="30625"/>
          </a:xfrm>
          <a:prstGeom prst="line">
            <a:avLst/>
          </a:prstGeom>
          <a:ln w="76200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4">
            <a:extLst>
              <a:ext uri="{FF2B5EF4-FFF2-40B4-BE49-F238E27FC236}">
                <a16:creationId xmlns:a16="http://schemas.microsoft.com/office/drawing/2014/main" id="{33E9E6FB-C29B-F277-5F57-62052DFBA140}"/>
              </a:ext>
            </a:extLst>
          </p:cNvPr>
          <p:cNvSpPr txBox="1"/>
          <p:nvPr/>
        </p:nvSpPr>
        <p:spPr>
          <a:xfrm>
            <a:off x="1218338" y="5009497"/>
            <a:ext cx="1112131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Jan 2025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 Retreat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3A253C4A-6026-75BE-7550-8CBC7D165322}"/>
              </a:ext>
            </a:extLst>
          </p:cNvPr>
          <p:cNvSpPr txBox="1"/>
          <p:nvPr/>
        </p:nvSpPr>
        <p:spPr>
          <a:xfrm>
            <a:off x="1802434" y="2905734"/>
            <a:ext cx="1319219" cy="6771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Feb 2025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 Meeting (agree process)</a:t>
            </a: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C0F0556B-8C48-C4DF-3E97-1B80CCE4A0EA}"/>
              </a:ext>
            </a:extLst>
          </p:cNvPr>
          <p:cNvSpPr txBox="1"/>
          <p:nvPr/>
        </p:nvSpPr>
        <p:spPr>
          <a:xfrm>
            <a:off x="2350309" y="4991194"/>
            <a:ext cx="1376868" cy="6771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 2025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 input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04401E73-6713-2EDD-3769-99B7A3E38F72}"/>
              </a:ext>
            </a:extLst>
          </p:cNvPr>
          <p:cNvSpPr txBox="1"/>
          <p:nvPr/>
        </p:nvSpPr>
        <p:spPr>
          <a:xfrm>
            <a:off x="3974192" y="2905734"/>
            <a:ext cx="938854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 2025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 Update</a:t>
            </a:r>
          </a:p>
        </p:txBody>
      </p:sp>
      <p:sp>
        <p:nvSpPr>
          <p:cNvPr id="11" name="TextBox 18">
            <a:extLst>
              <a:ext uri="{FF2B5EF4-FFF2-40B4-BE49-F238E27FC236}">
                <a16:creationId xmlns:a16="http://schemas.microsoft.com/office/drawing/2014/main" id="{93174DA3-6314-0E4C-663C-A2A033FD4DD0}"/>
              </a:ext>
            </a:extLst>
          </p:cNvPr>
          <p:cNvSpPr txBox="1"/>
          <p:nvPr/>
        </p:nvSpPr>
        <p:spPr>
          <a:xfrm>
            <a:off x="4474741" y="4864356"/>
            <a:ext cx="1164610" cy="6771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Jul 2025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Board/Exec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Retreat- Draft 1</a:t>
            </a:r>
          </a:p>
        </p:txBody>
      </p:sp>
      <p:sp>
        <p:nvSpPr>
          <p:cNvPr id="12" name="TextBox 19">
            <a:extLst>
              <a:ext uri="{FF2B5EF4-FFF2-40B4-BE49-F238E27FC236}">
                <a16:creationId xmlns:a16="http://schemas.microsoft.com/office/drawing/2014/main" id="{514A3A86-FBFC-8433-F380-C5BF38C8561E}"/>
              </a:ext>
            </a:extLst>
          </p:cNvPr>
          <p:cNvSpPr txBox="1"/>
          <p:nvPr/>
        </p:nvSpPr>
        <p:spPr>
          <a:xfrm>
            <a:off x="6147344" y="1972093"/>
            <a:ext cx="1000995" cy="16004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 2025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CTO Workshop consultation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 Check In/Validation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6627B2FA-C8EA-BB62-6E72-97223AE27FFC}"/>
              </a:ext>
            </a:extLst>
          </p:cNvPr>
          <p:cNvSpPr txBox="1"/>
          <p:nvPr/>
        </p:nvSpPr>
        <p:spPr>
          <a:xfrm>
            <a:off x="6670236" y="5828166"/>
            <a:ext cx="143781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 2025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Feedback collated  </a:t>
            </a: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F503347D-E19E-99AF-5E95-3973FA9D591D}"/>
              </a:ext>
            </a:extLst>
          </p:cNvPr>
          <p:cNvSpPr txBox="1"/>
          <p:nvPr/>
        </p:nvSpPr>
        <p:spPr>
          <a:xfrm>
            <a:off x="8342758" y="2906076"/>
            <a:ext cx="971396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 2026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 First Approval/Final edits</a:t>
            </a:r>
          </a:p>
        </p:txBody>
      </p:sp>
      <p:sp>
        <p:nvSpPr>
          <p:cNvPr id="15" name="TextBox 22">
            <a:extLst>
              <a:ext uri="{FF2B5EF4-FFF2-40B4-BE49-F238E27FC236}">
                <a16:creationId xmlns:a16="http://schemas.microsoft.com/office/drawing/2014/main" id="{E91A3EC1-C4D4-8066-3DD8-038F9DCF2D59}"/>
              </a:ext>
            </a:extLst>
          </p:cNvPr>
          <p:cNvSpPr txBox="1"/>
          <p:nvPr/>
        </p:nvSpPr>
        <p:spPr>
          <a:xfrm>
            <a:off x="10031933" y="4863510"/>
            <a:ext cx="1588788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 2026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 Approval/ Launch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7619C2-7832-A0EF-D40D-7DD6977B9A38}"/>
              </a:ext>
            </a:extLst>
          </p:cNvPr>
          <p:cNvCxnSpPr>
            <a:cxnSpLocks/>
          </p:cNvCxnSpPr>
          <p:nvPr/>
        </p:nvCxnSpPr>
        <p:spPr>
          <a:xfrm>
            <a:off x="1211104" y="4302510"/>
            <a:ext cx="0" cy="1122001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4185F79-ADD3-0569-FC4D-7D08B0779CA7}"/>
              </a:ext>
            </a:extLst>
          </p:cNvPr>
          <p:cNvCxnSpPr>
            <a:cxnSpLocks/>
          </p:cNvCxnSpPr>
          <p:nvPr/>
        </p:nvCxnSpPr>
        <p:spPr>
          <a:xfrm>
            <a:off x="1795084" y="2964478"/>
            <a:ext cx="0" cy="1030982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7213A9-A85D-8352-79C7-1B96AB0F3A18}"/>
              </a:ext>
            </a:extLst>
          </p:cNvPr>
          <p:cNvCxnSpPr>
            <a:cxnSpLocks/>
          </p:cNvCxnSpPr>
          <p:nvPr/>
        </p:nvCxnSpPr>
        <p:spPr>
          <a:xfrm>
            <a:off x="2330469" y="4332919"/>
            <a:ext cx="0" cy="1122001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62E40EA-5972-3C79-2021-82C813976AC3}"/>
              </a:ext>
            </a:extLst>
          </p:cNvPr>
          <p:cNvCxnSpPr>
            <a:cxnSpLocks/>
          </p:cNvCxnSpPr>
          <p:nvPr/>
        </p:nvCxnSpPr>
        <p:spPr>
          <a:xfrm>
            <a:off x="3957394" y="2964478"/>
            <a:ext cx="0" cy="1030982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A682C97-35DF-77C4-545C-5A2AC64B03E4}"/>
              </a:ext>
            </a:extLst>
          </p:cNvPr>
          <p:cNvCxnSpPr>
            <a:cxnSpLocks/>
          </p:cNvCxnSpPr>
          <p:nvPr/>
        </p:nvCxnSpPr>
        <p:spPr>
          <a:xfrm>
            <a:off x="4491628" y="4312148"/>
            <a:ext cx="0" cy="1122001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078B64F-3185-DDE8-716A-2CC5FD2834BA}"/>
              </a:ext>
            </a:extLst>
          </p:cNvPr>
          <p:cNvCxnSpPr>
            <a:cxnSpLocks/>
          </p:cNvCxnSpPr>
          <p:nvPr/>
        </p:nvCxnSpPr>
        <p:spPr>
          <a:xfrm>
            <a:off x="8277723" y="2973047"/>
            <a:ext cx="0" cy="1030982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B89A7D-29D1-571C-0910-D595E9E6E7F6}"/>
              </a:ext>
            </a:extLst>
          </p:cNvPr>
          <p:cNvCxnSpPr>
            <a:cxnSpLocks/>
          </p:cNvCxnSpPr>
          <p:nvPr/>
        </p:nvCxnSpPr>
        <p:spPr>
          <a:xfrm>
            <a:off x="9906504" y="4281523"/>
            <a:ext cx="0" cy="1030982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016AE7B2-4AF0-8F89-89BC-A37D371FF1F8}"/>
              </a:ext>
            </a:extLst>
          </p:cNvPr>
          <p:cNvSpPr/>
          <p:nvPr/>
        </p:nvSpPr>
        <p:spPr>
          <a:xfrm>
            <a:off x="1096084" y="3993523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7D609CB-D289-31B0-0461-38AD81C4719E}"/>
              </a:ext>
            </a:extLst>
          </p:cNvPr>
          <p:cNvSpPr/>
          <p:nvPr/>
        </p:nvSpPr>
        <p:spPr>
          <a:xfrm>
            <a:off x="1668808" y="4009998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67747E5-D824-4D16-43D3-33E27C8FEEFD}"/>
              </a:ext>
            </a:extLst>
          </p:cNvPr>
          <p:cNvSpPr/>
          <p:nvPr/>
        </p:nvSpPr>
        <p:spPr>
          <a:xfrm>
            <a:off x="3813394" y="3998930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C9CC7C1-0C8F-F0EF-CF8C-964C47BCFCDB}"/>
              </a:ext>
            </a:extLst>
          </p:cNvPr>
          <p:cNvSpPr/>
          <p:nvPr/>
        </p:nvSpPr>
        <p:spPr>
          <a:xfrm>
            <a:off x="4372794" y="4000222"/>
            <a:ext cx="288000" cy="28800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EB30695-5D3B-0DFF-EF5B-655C1E06850C}"/>
              </a:ext>
            </a:extLst>
          </p:cNvPr>
          <p:cNvSpPr/>
          <p:nvPr/>
        </p:nvSpPr>
        <p:spPr>
          <a:xfrm>
            <a:off x="6014202" y="4007175"/>
            <a:ext cx="288000" cy="288000"/>
          </a:xfrm>
          <a:prstGeom prst="ellipse">
            <a:avLst/>
          </a:prstGeom>
          <a:solidFill>
            <a:srgbClr val="C00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759E986-C16D-3CED-CC14-F6C046A2FEDA}"/>
              </a:ext>
            </a:extLst>
          </p:cNvPr>
          <p:cNvSpPr/>
          <p:nvPr/>
        </p:nvSpPr>
        <p:spPr>
          <a:xfrm>
            <a:off x="8120754" y="4000388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464E74F-D596-F9C0-0BFD-380764ECBBF0}"/>
              </a:ext>
            </a:extLst>
          </p:cNvPr>
          <p:cNvSpPr/>
          <p:nvPr/>
        </p:nvSpPr>
        <p:spPr>
          <a:xfrm>
            <a:off x="9757847" y="4008835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A0D7D82-93F1-414E-73CB-8F0ABA080C41}"/>
              </a:ext>
            </a:extLst>
          </p:cNvPr>
          <p:cNvSpPr/>
          <p:nvPr/>
        </p:nvSpPr>
        <p:spPr>
          <a:xfrm>
            <a:off x="2763142" y="4007175"/>
            <a:ext cx="288000" cy="288000"/>
          </a:xfrm>
          <a:prstGeom prst="ellipse">
            <a:avLst/>
          </a:prstGeom>
          <a:solidFill>
            <a:srgbClr val="C00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EE32333-2520-D5F8-25AD-F0E73F17FC0F}"/>
              </a:ext>
            </a:extLst>
          </p:cNvPr>
          <p:cNvSpPr/>
          <p:nvPr/>
        </p:nvSpPr>
        <p:spPr>
          <a:xfrm>
            <a:off x="3288774" y="4007175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0D4C01D-6429-588A-58DE-EC8F23347C31}"/>
              </a:ext>
            </a:extLst>
          </p:cNvPr>
          <p:cNvSpPr/>
          <p:nvPr/>
        </p:nvSpPr>
        <p:spPr>
          <a:xfrm>
            <a:off x="2202285" y="4007175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4A350C4-253F-5EE7-B7B4-9AAD8AB79E4D}"/>
              </a:ext>
            </a:extLst>
          </p:cNvPr>
          <p:cNvSpPr/>
          <p:nvPr/>
        </p:nvSpPr>
        <p:spPr>
          <a:xfrm>
            <a:off x="4913046" y="4000388"/>
            <a:ext cx="288000" cy="288000"/>
          </a:xfrm>
          <a:prstGeom prst="ellipse">
            <a:avLst/>
          </a:prstGeom>
          <a:solidFill>
            <a:srgbClr val="C00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9DE4C28-06CB-0755-2AE2-A3DBD2629843}"/>
              </a:ext>
            </a:extLst>
          </p:cNvPr>
          <p:cNvSpPr/>
          <p:nvPr/>
        </p:nvSpPr>
        <p:spPr>
          <a:xfrm>
            <a:off x="5488621" y="4008633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0A86D43-F527-8D41-313A-A4AAD8776CBA}"/>
              </a:ext>
            </a:extLst>
          </p:cNvPr>
          <p:cNvSpPr/>
          <p:nvPr/>
        </p:nvSpPr>
        <p:spPr>
          <a:xfrm>
            <a:off x="6529286" y="4000388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4CB8468-08FA-C544-376D-D0CBE6D43449}"/>
              </a:ext>
            </a:extLst>
          </p:cNvPr>
          <p:cNvSpPr/>
          <p:nvPr/>
        </p:nvSpPr>
        <p:spPr>
          <a:xfrm>
            <a:off x="7079717" y="4004029"/>
            <a:ext cx="288000" cy="28800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E17990D-4041-7408-11AC-14967F8C42B1}"/>
              </a:ext>
            </a:extLst>
          </p:cNvPr>
          <p:cNvSpPr/>
          <p:nvPr/>
        </p:nvSpPr>
        <p:spPr>
          <a:xfrm>
            <a:off x="7605349" y="4000388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D3A1A41-E420-0B4A-2D72-850DEA8BDA9E}"/>
              </a:ext>
            </a:extLst>
          </p:cNvPr>
          <p:cNvSpPr/>
          <p:nvPr/>
        </p:nvSpPr>
        <p:spPr>
          <a:xfrm>
            <a:off x="8675113" y="4000388"/>
            <a:ext cx="288000" cy="28800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A1083EC-1E5F-C43B-F926-642612501B3C}"/>
              </a:ext>
            </a:extLst>
          </p:cNvPr>
          <p:cNvSpPr/>
          <p:nvPr/>
        </p:nvSpPr>
        <p:spPr>
          <a:xfrm>
            <a:off x="9216457" y="4000388"/>
            <a:ext cx="288000" cy="288000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E04BE0D-7D6F-48B7-2A6A-5CBB11B072CA}"/>
              </a:ext>
            </a:extLst>
          </p:cNvPr>
          <p:cNvCxnSpPr>
            <a:cxnSpLocks/>
          </p:cNvCxnSpPr>
          <p:nvPr/>
        </p:nvCxnSpPr>
        <p:spPr>
          <a:xfrm>
            <a:off x="2907142" y="2075009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19FD85D-4DCA-8D95-CE2F-60EAD0BC43F5}"/>
              </a:ext>
            </a:extLst>
          </p:cNvPr>
          <p:cNvCxnSpPr>
            <a:cxnSpLocks/>
          </p:cNvCxnSpPr>
          <p:nvPr/>
        </p:nvCxnSpPr>
        <p:spPr>
          <a:xfrm>
            <a:off x="5051180" y="2028105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6E5AA2A-D31C-ECC9-1EA6-30316D212D1E}"/>
              </a:ext>
            </a:extLst>
          </p:cNvPr>
          <p:cNvCxnSpPr>
            <a:cxnSpLocks/>
          </p:cNvCxnSpPr>
          <p:nvPr/>
        </p:nvCxnSpPr>
        <p:spPr>
          <a:xfrm>
            <a:off x="5619500" y="4302510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D0ACB4A-E0F4-9A36-2649-49275BACFB0A}"/>
              </a:ext>
            </a:extLst>
          </p:cNvPr>
          <p:cNvCxnSpPr>
            <a:cxnSpLocks/>
          </p:cNvCxnSpPr>
          <p:nvPr/>
        </p:nvCxnSpPr>
        <p:spPr>
          <a:xfrm>
            <a:off x="6692090" y="4332919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8DFFC6D-CEA1-9EDD-7FCB-62198537E434}"/>
              </a:ext>
            </a:extLst>
          </p:cNvPr>
          <p:cNvCxnSpPr>
            <a:cxnSpLocks/>
          </p:cNvCxnSpPr>
          <p:nvPr/>
        </p:nvCxnSpPr>
        <p:spPr>
          <a:xfrm>
            <a:off x="7200630" y="2059895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BDACF67-146C-4A56-0BAC-7A24F0154727}"/>
              </a:ext>
            </a:extLst>
          </p:cNvPr>
          <p:cNvCxnSpPr>
            <a:cxnSpLocks/>
          </p:cNvCxnSpPr>
          <p:nvPr/>
        </p:nvCxnSpPr>
        <p:spPr>
          <a:xfrm>
            <a:off x="8811076" y="4332919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745DB57-796F-8A56-B909-5060D957820C}"/>
              </a:ext>
            </a:extLst>
          </p:cNvPr>
          <p:cNvCxnSpPr>
            <a:cxnSpLocks/>
          </p:cNvCxnSpPr>
          <p:nvPr/>
        </p:nvCxnSpPr>
        <p:spPr>
          <a:xfrm>
            <a:off x="9331962" y="2028105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58">
            <a:extLst>
              <a:ext uri="{FF2B5EF4-FFF2-40B4-BE49-F238E27FC236}">
                <a16:creationId xmlns:a16="http://schemas.microsoft.com/office/drawing/2014/main" id="{DAE7F8A8-BC16-80C5-F28F-C652D71B32E4}"/>
              </a:ext>
            </a:extLst>
          </p:cNvPr>
          <p:cNvSpPr txBox="1"/>
          <p:nvPr/>
        </p:nvSpPr>
        <p:spPr>
          <a:xfrm>
            <a:off x="2919848" y="2012531"/>
            <a:ext cx="1081079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Apr/May 2025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staff, community &amp; external stakeholder input</a:t>
            </a:r>
          </a:p>
        </p:txBody>
      </p:sp>
      <p:sp>
        <p:nvSpPr>
          <p:cNvPr id="48" name="TextBox 65">
            <a:extLst>
              <a:ext uri="{FF2B5EF4-FFF2-40B4-BE49-F238E27FC236}">
                <a16:creationId xmlns:a16="http://schemas.microsoft.com/office/drawing/2014/main" id="{5AB66BDF-F4DD-7C92-3749-85974DAA13A8}"/>
              </a:ext>
            </a:extLst>
          </p:cNvPr>
          <p:cNvSpPr txBox="1"/>
          <p:nvPr/>
        </p:nvSpPr>
        <p:spPr>
          <a:xfrm>
            <a:off x="3433113" y="5006777"/>
            <a:ext cx="1083566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 2025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 Update </a:t>
            </a:r>
            <a:endParaRPr kumimoji="0" lang="en-NL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7A4C137-F6EF-BB55-A4B6-7EDD6FED7DDB}"/>
              </a:ext>
            </a:extLst>
          </p:cNvPr>
          <p:cNvCxnSpPr>
            <a:cxnSpLocks/>
          </p:cNvCxnSpPr>
          <p:nvPr/>
        </p:nvCxnSpPr>
        <p:spPr>
          <a:xfrm>
            <a:off x="3433113" y="4312148"/>
            <a:ext cx="0" cy="1122001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72">
            <a:extLst>
              <a:ext uri="{FF2B5EF4-FFF2-40B4-BE49-F238E27FC236}">
                <a16:creationId xmlns:a16="http://schemas.microsoft.com/office/drawing/2014/main" id="{20E1621B-3126-7329-4561-EDB34D793D8B}"/>
              </a:ext>
            </a:extLst>
          </p:cNvPr>
          <p:cNvSpPr txBox="1"/>
          <p:nvPr/>
        </p:nvSpPr>
        <p:spPr>
          <a:xfrm>
            <a:off x="5030973" y="1993017"/>
            <a:ext cx="1103992" cy="160043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Sept 2025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All-hands consultation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GA virtual update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 update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1C89C2A-F4BD-112C-4803-F30B2EE81F1C}"/>
              </a:ext>
            </a:extLst>
          </p:cNvPr>
          <p:cNvCxnSpPr>
            <a:cxnSpLocks/>
          </p:cNvCxnSpPr>
          <p:nvPr/>
        </p:nvCxnSpPr>
        <p:spPr>
          <a:xfrm>
            <a:off x="6134965" y="2053196"/>
            <a:ext cx="0" cy="1940327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75">
            <a:extLst>
              <a:ext uri="{FF2B5EF4-FFF2-40B4-BE49-F238E27FC236}">
                <a16:creationId xmlns:a16="http://schemas.microsoft.com/office/drawing/2014/main" id="{4EA13F38-0F00-193B-C33F-8FFB89A56F32}"/>
              </a:ext>
            </a:extLst>
          </p:cNvPr>
          <p:cNvSpPr txBox="1"/>
          <p:nvPr/>
        </p:nvSpPr>
        <p:spPr>
          <a:xfrm>
            <a:off x="7200629" y="1972093"/>
            <a:ext cx="1031981" cy="67710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Jan 2026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 retreat- Draft 2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D32B9C7-709D-B672-D6F1-DA2FFCE51B11}"/>
              </a:ext>
            </a:extLst>
          </p:cNvPr>
          <p:cNvCxnSpPr>
            <a:cxnSpLocks/>
          </p:cNvCxnSpPr>
          <p:nvPr/>
        </p:nvCxnSpPr>
        <p:spPr>
          <a:xfrm>
            <a:off x="7749349" y="4332919"/>
            <a:ext cx="0" cy="1122001"/>
          </a:xfrm>
          <a:prstGeom prst="line">
            <a:avLst/>
          </a:prstGeom>
          <a:ln w="34925">
            <a:solidFill>
              <a:srgbClr val="425E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77">
            <a:extLst>
              <a:ext uri="{FF2B5EF4-FFF2-40B4-BE49-F238E27FC236}">
                <a16:creationId xmlns:a16="http://schemas.microsoft.com/office/drawing/2014/main" id="{C8AA951C-CEF9-4161-ADA4-845E280070A9}"/>
              </a:ext>
            </a:extLst>
          </p:cNvPr>
          <p:cNvSpPr txBox="1"/>
          <p:nvPr/>
        </p:nvSpPr>
        <p:spPr>
          <a:xfrm>
            <a:off x="7719881" y="4504514"/>
            <a:ext cx="1122944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Feb 2026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 Meeting (final input/ recommendation to Board)</a:t>
            </a:r>
            <a:endParaRPr kumimoji="0" lang="en-NL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Box 79">
            <a:extLst>
              <a:ext uri="{FF2B5EF4-FFF2-40B4-BE49-F238E27FC236}">
                <a16:creationId xmlns:a16="http://schemas.microsoft.com/office/drawing/2014/main" id="{29C17E7B-A0F2-070F-2B5D-3302BC325A7C}"/>
              </a:ext>
            </a:extLst>
          </p:cNvPr>
          <p:cNvSpPr txBox="1"/>
          <p:nvPr/>
        </p:nvSpPr>
        <p:spPr>
          <a:xfrm>
            <a:off x="8802632" y="5837101"/>
            <a:ext cx="1283537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Apr 2026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Final draft</a:t>
            </a:r>
          </a:p>
        </p:txBody>
      </p:sp>
      <p:sp>
        <p:nvSpPr>
          <p:cNvPr id="56" name="TextBox 81">
            <a:extLst>
              <a:ext uri="{FF2B5EF4-FFF2-40B4-BE49-F238E27FC236}">
                <a16:creationId xmlns:a16="http://schemas.microsoft.com/office/drawing/2014/main" id="{4F9B2A2A-EED7-E570-45B3-57605F5A9262}"/>
              </a:ext>
            </a:extLst>
          </p:cNvPr>
          <p:cNvSpPr txBox="1"/>
          <p:nvPr/>
        </p:nvSpPr>
        <p:spPr>
          <a:xfrm>
            <a:off x="9328745" y="1928412"/>
            <a:ext cx="1499134" cy="4924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 2026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Submit to GA</a:t>
            </a:r>
          </a:p>
        </p:txBody>
      </p:sp>
      <p:sp>
        <p:nvSpPr>
          <p:cNvPr id="57" name="TextBox 82">
            <a:extLst>
              <a:ext uri="{FF2B5EF4-FFF2-40B4-BE49-F238E27FC236}">
                <a16:creationId xmlns:a16="http://schemas.microsoft.com/office/drawing/2014/main" id="{9CA60E26-2F42-F941-010D-A0058493DE37}"/>
              </a:ext>
            </a:extLst>
          </p:cNvPr>
          <p:cNvSpPr txBox="1"/>
          <p:nvPr/>
        </p:nvSpPr>
        <p:spPr>
          <a:xfrm>
            <a:off x="5594814" y="4856353"/>
            <a:ext cx="1122944" cy="14157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Oct 2025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Board update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E5E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 CTO Workshop </a:t>
            </a:r>
          </a:p>
        </p:txBody>
      </p:sp>
      <p:sp>
        <p:nvSpPr>
          <p:cNvPr id="58" name="Right Arrow 83">
            <a:extLst>
              <a:ext uri="{FF2B5EF4-FFF2-40B4-BE49-F238E27FC236}">
                <a16:creationId xmlns:a16="http://schemas.microsoft.com/office/drawing/2014/main" id="{800B5DE7-6B04-5F80-77E1-16710279EF9C}"/>
              </a:ext>
            </a:extLst>
          </p:cNvPr>
          <p:cNvSpPr/>
          <p:nvPr/>
        </p:nvSpPr>
        <p:spPr>
          <a:xfrm>
            <a:off x="1200750" y="1144479"/>
            <a:ext cx="7834742" cy="445218"/>
          </a:xfrm>
          <a:prstGeom prst="rightArrow">
            <a:avLst/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LISTEN</a:t>
            </a:r>
          </a:p>
        </p:txBody>
      </p:sp>
      <p:sp>
        <p:nvSpPr>
          <p:cNvPr id="59" name="Right Arrow 84">
            <a:extLst>
              <a:ext uri="{FF2B5EF4-FFF2-40B4-BE49-F238E27FC236}">
                <a16:creationId xmlns:a16="http://schemas.microsoft.com/office/drawing/2014/main" id="{3808B50B-426E-AFB9-25B9-9AD5CFF0F487}"/>
              </a:ext>
            </a:extLst>
          </p:cNvPr>
          <p:cNvSpPr/>
          <p:nvPr/>
        </p:nvSpPr>
        <p:spPr>
          <a:xfrm>
            <a:off x="3824862" y="1593105"/>
            <a:ext cx="5234357" cy="484632"/>
          </a:xfrm>
          <a:prstGeom prst="rightArrow">
            <a:avLst/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SYNTHESIZE, FORMULATE, CONSULT, ITERATE</a:t>
            </a:r>
          </a:p>
        </p:txBody>
      </p:sp>
      <p:sp>
        <p:nvSpPr>
          <p:cNvPr id="60" name="Right Arrow 85">
            <a:extLst>
              <a:ext uri="{FF2B5EF4-FFF2-40B4-BE49-F238E27FC236}">
                <a16:creationId xmlns:a16="http://schemas.microsoft.com/office/drawing/2014/main" id="{CEB2220F-25A7-8B9D-E4D9-43812BD07A76}"/>
              </a:ext>
            </a:extLst>
          </p:cNvPr>
          <p:cNvSpPr/>
          <p:nvPr/>
        </p:nvSpPr>
        <p:spPr>
          <a:xfrm>
            <a:off x="10045847" y="5480485"/>
            <a:ext cx="1802544" cy="453065"/>
          </a:xfrm>
          <a:prstGeom prst="rightArrow">
            <a:avLst/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L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LAUNCH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117094C-6709-1E37-036D-5F2394FEF63B}"/>
              </a:ext>
            </a:extLst>
          </p:cNvPr>
          <p:cNvSpPr/>
          <p:nvPr/>
        </p:nvSpPr>
        <p:spPr>
          <a:xfrm>
            <a:off x="343609" y="5669922"/>
            <a:ext cx="288000" cy="278475"/>
          </a:xfrm>
          <a:prstGeom prst="ellipse">
            <a:avLst/>
          </a:prstGeom>
          <a:solidFill>
            <a:srgbClr val="FFC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0459C46-FE17-A894-4290-17967EB1ED36}"/>
              </a:ext>
            </a:extLst>
          </p:cNvPr>
          <p:cNvSpPr/>
          <p:nvPr/>
        </p:nvSpPr>
        <p:spPr>
          <a:xfrm>
            <a:off x="343792" y="6074099"/>
            <a:ext cx="288000" cy="288000"/>
          </a:xfrm>
          <a:prstGeom prst="ellipse">
            <a:avLst/>
          </a:prstGeom>
          <a:solidFill>
            <a:srgbClr val="C00000"/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5416C67-9F81-7D26-AFC1-DA7DF3E3A581}"/>
              </a:ext>
            </a:extLst>
          </p:cNvPr>
          <p:cNvSpPr/>
          <p:nvPr/>
        </p:nvSpPr>
        <p:spPr>
          <a:xfrm>
            <a:off x="343719" y="6476113"/>
            <a:ext cx="288000" cy="288000"/>
          </a:xfrm>
          <a:prstGeom prst="ellipse">
            <a:avLst/>
          </a:prstGeom>
          <a:solidFill>
            <a:schemeClr val="accent2">
              <a:lumMod val="90000"/>
              <a:lumOff val="10000"/>
            </a:schemeClr>
          </a:solidFill>
          <a:ln w="57150">
            <a:solidFill>
              <a:srgbClr val="425E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TextBox 42">
            <a:extLst>
              <a:ext uri="{FF2B5EF4-FFF2-40B4-BE49-F238E27FC236}">
                <a16:creationId xmlns:a16="http://schemas.microsoft.com/office/drawing/2014/main" id="{4F8000DD-C43F-B5CC-A8D5-C1B2A0FAFFF9}"/>
              </a:ext>
            </a:extLst>
          </p:cNvPr>
          <p:cNvSpPr txBox="1"/>
          <p:nvPr/>
        </p:nvSpPr>
        <p:spPr>
          <a:xfrm>
            <a:off x="629578" y="5677997"/>
            <a:ext cx="2619375" cy="276999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Governance meeting</a:t>
            </a:r>
          </a:p>
        </p:txBody>
      </p:sp>
      <p:sp>
        <p:nvSpPr>
          <p:cNvPr id="65" name="TextBox 44">
            <a:extLst>
              <a:ext uri="{FF2B5EF4-FFF2-40B4-BE49-F238E27FC236}">
                <a16:creationId xmlns:a16="http://schemas.microsoft.com/office/drawing/2014/main" id="{1E26EA61-DDA7-D579-B51D-5D31EE50EC9D}"/>
              </a:ext>
            </a:extLst>
          </p:cNvPr>
          <p:cNvSpPr txBox="1"/>
          <p:nvPr/>
        </p:nvSpPr>
        <p:spPr>
          <a:xfrm>
            <a:off x="646170" y="6052545"/>
            <a:ext cx="2743200" cy="276999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Input/consultation​</a:t>
            </a:r>
          </a:p>
        </p:txBody>
      </p:sp>
      <p:sp>
        <p:nvSpPr>
          <p:cNvPr id="66" name="TextBox 45">
            <a:extLst>
              <a:ext uri="{FF2B5EF4-FFF2-40B4-BE49-F238E27FC236}">
                <a16:creationId xmlns:a16="http://schemas.microsoft.com/office/drawing/2014/main" id="{F4D9B5D3-957A-064D-669B-54CFC56FC02C}"/>
              </a:ext>
            </a:extLst>
          </p:cNvPr>
          <p:cNvSpPr txBox="1"/>
          <p:nvPr/>
        </p:nvSpPr>
        <p:spPr>
          <a:xfrm>
            <a:off x="646170" y="6461511"/>
            <a:ext cx="2743200" cy="276999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E5E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Drafts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7CDF622-16DA-C806-817D-522B922B161E}"/>
              </a:ext>
            </a:extLst>
          </p:cNvPr>
          <p:cNvSpPr/>
          <p:nvPr/>
        </p:nvSpPr>
        <p:spPr>
          <a:xfrm>
            <a:off x="4733840" y="2622527"/>
            <a:ext cx="1405463" cy="73450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0766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C9078-5E9F-7555-2B8F-012F8A016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 Development-Vision and 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37C78-75AE-8383-D58D-CF085EE4A3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8984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Vision </a:t>
            </a:r>
            <a:endParaRPr lang="en-NL" sz="1400" dirty="0"/>
          </a:p>
          <a:p>
            <a:pPr marL="0" indent="0">
              <a:buNone/>
            </a:pPr>
            <a:r>
              <a:rPr lang="en-GB" dirty="0"/>
              <a:t>Powering knowledge for Europe</a:t>
            </a:r>
          </a:p>
          <a:p>
            <a:pPr marL="0" indent="0">
              <a:buNone/>
            </a:pPr>
            <a:endParaRPr lang="en-NL" sz="2000" dirty="0"/>
          </a:p>
          <a:p>
            <a:pPr marL="0" indent="0">
              <a:buNone/>
            </a:pPr>
            <a:r>
              <a:rPr lang="en-GB" b="1" dirty="0"/>
              <a:t>Mission </a:t>
            </a:r>
            <a:endParaRPr lang="en-NL" sz="1400" dirty="0"/>
          </a:p>
          <a:p>
            <a:pPr marL="0" indent="0">
              <a:buNone/>
            </a:pPr>
            <a:r>
              <a:rPr lang="en-NL" dirty="0"/>
              <a:t>Guarantee platforms for digital infrastructure and services that accelerate research, education, and innovation for a secure and competitive Europe.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581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2E94C-54F5-1876-EB2B-1D6710800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 Development-Priorities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6868F-904D-F6BA-5F3E-2EEABF1406F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Priorities</a:t>
            </a:r>
          </a:p>
          <a:p>
            <a:pPr marL="0" indent="0">
              <a:buNone/>
            </a:pPr>
            <a:endParaRPr lang="en-NL" sz="1400" dirty="0"/>
          </a:p>
          <a:p>
            <a:pPr lvl="1"/>
            <a:r>
              <a:rPr lang="en-GB" sz="2400" dirty="0"/>
              <a:t>Act as One for impactful Research and Education.</a:t>
            </a:r>
            <a:endParaRPr lang="en-NL" sz="2000" dirty="0"/>
          </a:p>
          <a:p>
            <a:pPr lvl="1"/>
            <a:r>
              <a:rPr lang="en-GB" sz="2400" dirty="0"/>
              <a:t>Strengthen networks across Europe and beyond.</a:t>
            </a:r>
            <a:endParaRPr lang="en-NL" sz="2000" dirty="0"/>
          </a:p>
          <a:p>
            <a:pPr lvl="1"/>
            <a:r>
              <a:rPr lang="en-GB" sz="2400" dirty="0"/>
              <a:t>Build a sustainable financial model for the future of our community. </a:t>
            </a:r>
            <a:endParaRPr lang="en-NL" sz="2000" dirty="0"/>
          </a:p>
          <a:p>
            <a:pPr lvl="1"/>
            <a:r>
              <a:rPr lang="en-GB" sz="2400" dirty="0"/>
              <a:t>Lead with a service-driven approach that supports scalable solutions.</a:t>
            </a:r>
            <a:endParaRPr lang="en-NL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93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6F9A-601E-E6F0-CE91-99FD8555C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 Development-Uncertainties and Transformations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B1661-DDEC-2FD6-356D-7C05E614B3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99645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L" dirty="0"/>
              <a:t>       Uncertainties:</a:t>
            </a:r>
          </a:p>
          <a:p>
            <a:pPr lvl="1"/>
            <a:r>
              <a:rPr lang="en-GB" sz="2400" dirty="0"/>
              <a:t>Geopolitical uncertainty with the risk of fragmentation.</a:t>
            </a:r>
          </a:p>
          <a:p>
            <a:pPr lvl="1"/>
            <a:r>
              <a:rPr lang="en-GB" sz="2400" dirty="0"/>
              <a:t>A diverse GÉANT community with a spectrum of needs.</a:t>
            </a:r>
          </a:p>
          <a:p>
            <a:pPr lvl="1"/>
            <a:r>
              <a:rPr lang="en-GB" sz="2400" dirty="0"/>
              <a:t>An evolving EU regulatory environment​.</a:t>
            </a:r>
          </a:p>
          <a:p>
            <a:pPr lvl="1"/>
            <a:r>
              <a:rPr lang="en-GB" sz="2400" dirty="0"/>
              <a:t>Our service portfolio must remain relevant and essential to our members and users.</a:t>
            </a:r>
          </a:p>
          <a:p>
            <a:pPr marL="457200" lvl="1" indent="0">
              <a:buNone/>
            </a:pPr>
            <a:endParaRPr lang="en-GB" sz="2400" dirty="0"/>
          </a:p>
          <a:p>
            <a:pPr marL="457200" lvl="1" indent="0">
              <a:buNone/>
            </a:pPr>
            <a:r>
              <a:rPr lang="en-GB" sz="2400" dirty="0"/>
              <a:t>Transformations:</a:t>
            </a:r>
          </a:p>
          <a:p>
            <a:pPr lvl="1"/>
            <a:r>
              <a:rPr lang="en-GB" sz="2400" dirty="0"/>
              <a:t>Facilitate and enable strong NREN collaboration.​ </a:t>
            </a:r>
            <a:endParaRPr lang="en-NL" sz="2400" dirty="0"/>
          </a:p>
          <a:p>
            <a:pPr lvl="1"/>
            <a:r>
              <a:rPr lang="en-GB" sz="2400" dirty="0"/>
              <a:t>Develop and deliver a relevant value proposition. ​ </a:t>
            </a:r>
            <a:endParaRPr lang="en-NL" sz="2400" dirty="0"/>
          </a:p>
          <a:p>
            <a:pPr lvl="1"/>
            <a:r>
              <a:rPr lang="en-GB" sz="2400" dirty="0"/>
              <a:t>Ensure organisational resilience through a sustainable business model. ​ </a:t>
            </a:r>
            <a:endParaRPr lang="en-NL" sz="2400" dirty="0"/>
          </a:p>
          <a:p>
            <a:pPr lvl="1"/>
            <a:r>
              <a:rPr lang="en-GB" sz="2400" dirty="0"/>
              <a:t>Establish and execute a common vision on services and innovation across Europe and globally.​ </a:t>
            </a:r>
            <a:endParaRPr lang="en-NL" sz="2400" dirty="0"/>
          </a:p>
          <a:p>
            <a:pPr lvl="1"/>
            <a:r>
              <a:rPr lang="en-GB" sz="2400" dirty="0"/>
              <a:t>Deliver a solid multiplier effect on EU and European investment. ​ </a:t>
            </a:r>
            <a:endParaRPr lang="en-NL" sz="2400" dirty="0"/>
          </a:p>
          <a:p>
            <a:pPr lvl="1"/>
            <a:r>
              <a:rPr lang="en-GB" sz="2400" dirty="0"/>
              <a:t>Leverage our unique position in Europe to increase visibility and influence policy. ​ </a:t>
            </a:r>
            <a:endParaRPr lang="en-NL" sz="2400" dirty="0"/>
          </a:p>
          <a:p>
            <a:pPr marL="457200" lvl="1" indent="0">
              <a:buNone/>
            </a:pPr>
            <a:br>
              <a:rPr lang="en-GB" sz="24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99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42AE1-AD3B-688B-F383-DADBA1723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3100" dirty="0"/>
              <a:t>Service Delivery and Development Sub-strategy</a:t>
            </a:r>
            <a:br>
              <a:rPr lang="en-NL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DA86D-2D5E-596F-EBD6-FB27DAC275C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Goal areas:</a:t>
            </a:r>
          </a:p>
          <a:p>
            <a:r>
              <a:rPr lang="en-GB" dirty="0"/>
              <a:t>Network Quality &amp; Reach</a:t>
            </a:r>
          </a:p>
          <a:p>
            <a:r>
              <a:rPr lang="en-GB" dirty="0"/>
              <a:t>Pan-European AAI Layer</a:t>
            </a:r>
          </a:p>
          <a:p>
            <a:r>
              <a:rPr lang="en-GB" dirty="0"/>
              <a:t>High‑Value Community Products &amp; Services</a:t>
            </a:r>
          </a:p>
          <a:p>
            <a:r>
              <a:rPr lang="en-GB" dirty="0"/>
              <a:t>R&amp;E Innovation &amp; Emerging Tech</a:t>
            </a:r>
          </a:p>
          <a:p>
            <a:r>
              <a:rPr lang="en-GB" dirty="0"/>
              <a:t>Unified Security Strategy</a:t>
            </a:r>
          </a:p>
          <a:p>
            <a:r>
              <a:rPr lang="en-GB" dirty="0"/>
              <a:t>Education as a Priority</a:t>
            </a:r>
          </a:p>
        </p:txBody>
      </p:sp>
      <p:sp>
        <p:nvSpPr>
          <p:cNvPr id="4" name="Folded Corner 3">
            <a:extLst>
              <a:ext uri="{FF2B5EF4-FFF2-40B4-BE49-F238E27FC236}">
                <a16:creationId xmlns:a16="http://schemas.microsoft.com/office/drawing/2014/main" id="{27E6E575-E45C-D398-264F-CCF3DF22A470}"/>
              </a:ext>
            </a:extLst>
          </p:cNvPr>
          <p:cNvSpPr/>
          <p:nvPr/>
        </p:nvSpPr>
        <p:spPr>
          <a:xfrm>
            <a:off x="7826828" y="4256314"/>
            <a:ext cx="1937657" cy="1404257"/>
          </a:xfrm>
          <a:prstGeom prst="foldedCorne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082069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CED39-4E8B-31AA-E5E3-3751B1872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Engagement Sub-strategy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766F6-A994-69AE-81C8-4F814A26526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Goal areas:</a:t>
            </a:r>
          </a:p>
          <a:p>
            <a:r>
              <a:rPr lang="en-GB" dirty="0"/>
              <a:t>Trusted Partner to an Engaged Membership</a:t>
            </a:r>
          </a:p>
          <a:p>
            <a:r>
              <a:rPr lang="en-GB" dirty="0"/>
              <a:t>New Users via New Business Lines</a:t>
            </a:r>
          </a:p>
          <a:p>
            <a:r>
              <a:rPr lang="en-GB" dirty="0"/>
              <a:t>Member Diversity as an Opportunity</a:t>
            </a:r>
          </a:p>
          <a:p>
            <a:r>
              <a:rPr lang="en-GB" dirty="0"/>
              <a:t>Consistent Services Marketing &amp; Brand Unification</a:t>
            </a:r>
          </a:p>
          <a:p>
            <a:r>
              <a:rPr lang="en-GB" dirty="0"/>
              <a:t>Recognised R&amp;E Influencer</a:t>
            </a:r>
          </a:p>
          <a:p>
            <a:r>
              <a:rPr lang="en-GB" dirty="0"/>
              <a:t>New Partnerships</a:t>
            </a:r>
          </a:p>
          <a:p>
            <a:r>
              <a:rPr lang="en-GB" dirty="0"/>
              <a:t>Support Global R&amp;E</a:t>
            </a:r>
          </a:p>
        </p:txBody>
      </p:sp>
      <p:sp>
        <p:nvSpPr>
          <p:cNvPr id="4" name="Folded Corner 3">
            <a:extLst>
              <a:ext uri="{FF2B5EF4-FFF2-40B4-BE49-F238E27FC236}">
                <a16:creationId xmlns:a16="http://schemas.microsoft.com/office/drawing/2014/main" id="{3BE454DA-444B-B6F2-C579-83D603ACF27C}"/>
              </a:ext>
            </a:extLst>
          </p:cNvPr>
          <p:cNvSpPr/>
          <p:nvPr/>
        </p:nvSpPr>
        <p:spPr>
          <a:xfrm>
            <a:off x="7696200" y="4588242"/>
            <a:ext cx="1937657" cy="1404257"/>
          </a:xfrm>
          <a:prstGeom prst="foldedCorne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1519941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2923</TotalTime>
  <Words>761</Words>
  <Application>Microsoft Macintosh PowerPoint</Application>
  <PresentationFormat>Widescreen</PresentationFormat>
  <Paragraphs>156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Innovation Programme</vt:lpstr>
      <vt:lpstr>GÉANT Strategy Update</vt:lpstr>
      <vt:lpstr>GÉANT Association Strategy Development Timeline</vt:lpstr>
      <vt:lpstr>Strategy Development-Vision and Mission</vt:lpstr>
      <vt:lpstr>Strategy Development-Priorities</vt:lpstr>
      <vt:lpstr>Strategy Development-Uncertainties and Transformations</vt:lpstr>
      <vt:lpstr> Service Delivery and Development Sub-strategy </vt:lpstr>
      <vt:lpstr>Engagement Sub-strategy</vt:lpstr>
      <vt:lpstr>SIG update</vt:lpstr>
      <vt:lpstr>GCP check-in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Dawn Hsu-hua Ng</cp:lastModifiedBy>
  <cp:revision>26</cp:revision>
  <dcterms:created xsi:type="dcterms:W3CDTF">2022-09-06T15:15:15Z</dcterms:created>
  <dcterms:modified xsi:type="dcterms:W3CDTF">2025-10-03T08:19:34Z</dcterms:modified>
</cp:coreProperties>
</file>