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71" r:id="rId2"/>
    <p:sldId id="422" r:id="rId3"/>
    <p:sldId id="419" r:id="rId4"/>
    <p:sldId id="410" r:id="rId5"/>
    <p:sldId id="416" r:id="rId6"/>
    <p:sldId id="411" r:id="rId7"/>
    <p:sldId id="418" r:id="rId8"/>
    <p:sldId id="421" r:id="rId9"/>
    <p:sldId id="420" r:id="rId10"/>
    <p:sldId id="423" r:id="rId11"/>
    <p:sldId id="424" r:id="rId12"/>
    <p:sldId id="417" r:id="rId13"/>
    <p:sldId id="39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9C6E"/>
    <a:srgbClr val="8EB1D1"/>
    <a:srgbClr val="365C71"/>
    <a:srgbClr val="003F5F"/>
    <a:srgbClr val="F0893B"/>
    <a:srgbClr val="1D286B"/>
    <a:srgbClr val="4B7181"/>
    <a:srgbClr val="624257"/>
    <a:srgbClr val="C3A781"/>
    <a:srgbClr val="30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87" autoAdjust="0"/>
    <p:restoredTop sz="80150" autoAdjust="0"/>
  </p:normalViewPr>
  <p:slideViewPr>
    <p:cSldViewPr snapToGrid="0">
      <p:cViewPr>
        <p:scale>
          <a:sx n="96" d="100"/>
          <a:sy n="96" d="100"/>
        </p:scale>
        <p:origin x="208" y="72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SIG-Quantum was launched in June 2025 at TNC25 in Brighton, as a collaborative forum to advance quantum technologies and shape the future of Research and Education Networks.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05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Even if today’s meeting was mostly aiming at sharing what’s happening in our community and setting a common ground for future discussion, we found it useful introducing an element of discussion, something to set the basis for our next meetings and help steering the SIG in the </a:t>
            </a:r>
            <a:r>
              <a:rPr lang="en-US"/>
              <a:t>right direction.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128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3839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62997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48622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4987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37163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212635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3864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5805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3DF798D-C606-6F40-84F1-492591DEB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19825"/>
            <a:ext cx="9390692" cy="390293"/>
          </a:xfrm>
          <a:prstGeom prst="rect">
            <a:avLst/>
          </a:prstGeom>
        </p:spPr>
        <p:txBody>
          <a:bodyPr wrap="none"/>
          <a:lstStyle>
            <a:lvl1pPr>
              <a:defRPr sz="2400" b="1" cap="all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9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90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32808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4903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49846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109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5855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11772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6" r:id="rId17"/>
    <p:sldLayoutId id="2147483677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iki.geant.org/display/SIGQ/SIG-Quantum+Homepag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black-and-white-wooden-welcome-sign-3643925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esearchoutreach.org/articles/national-physical-laboratory-driving-innovation-quantum-standard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quantnet.lbl.gov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3" y="1619457"/>
            <a:ext cx="9260107" cy="15953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SIG-Quantum online meeting - 1 December 2025</a:t>
            </a:r>
          </a:p>
          <a:p>
            <a:r>
              <a:rPr lang="en-US" dirty="0">
                <a:solidFill>
                  <a:schemeClr val="bg1"/>
                </a:solidFill>
              </a:rPr>
              <a:t>Welcome and Introduction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Domenico </a:t>
            </a:r>
            <a:r>
              <a:rPr lang="en-US" sz="2000" b="1" dirty="0" err="1">
                <a:solidFill>
                  <a:schemeClr val="bg1"/>
                </a:solidFill>
              </a:rPr>
              <a:t>Vicinanza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cap="all" dirty="0" err="1">
                <a:solidFill>
                  <a:schemeClr val="bg1"/>
                </a:solidFill>
              </a:rPr>
              <a:t>Géant</a:t>
            </a:r>
            <a:r>
              <a:rPr lang="en-US" sz="2000" cap="all" dirty="0">
                <a:solidFill>
                  <a:schemeClr val="bg1"/>
                </a:solidFill>
              </a:rPr>
              <a:t> Senior Research Engagement Manager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First SIG-Quantum Meeting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Online, 01 Dec 2025</a:t>
            </a: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D868F-E736-9450-5A48-C19CC5D4F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Roundtable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091C6-F8D6-93D4-2B6E-2913BC08F5F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Two questions for everyone (on Menti):</a:t>
            </a:r>
          </a:p>
          <a:p>
            <a:pPr lvl="1"/>
            <a:r>
              <a:rPr lang="en-GB" dirty="0"/>
              <a:t>What are the most promising </a:t>
            </a:r>
            <a:r>
              <a:rPr lang="en-GB" b="1" dirty="0"/>
              <a:t>use cases for quantum technologies</a:t>
            </a:r>
            <a:r>
              <a:rPr lang="en-GB" dirty="0"/>
              <a:t> in the research and education network context?</a:t>
            </a:r>
          </a:p>
          <a:p>
            <a:pPr lvl="1"/>
            <a:r>
              <a:rPr lang="en-GB" dirty="0"/>
              <a:t>What should be the </a:t>
            </a:r>
            <a:r>
              <a:rPr lang="en-GB" b="1" dirty="0"/>
              <a:t>primary focus areas for SIG-Quantum in its first year</a:t>
            </a:r>
            <a:r>
              <a:rPr lang="en-GB" dirty="0"/>
              <a:t>, and how do we ensure alignment with GÉANT’s broader mission?</a:t>
            </a:r>
          </a:p>
          <a:p>
            <a:r>
              <a:rPr lang="en-GB" dirty="0"/>
              <a:t>We’ll have</a:t>
            </a:r>
          </a:p>
          <a:p>
            <a:pPr lvl="1"/>
            <a:r>
              <a:rPr lang="en-US" dirty="0"/>
              <a:t>5 min to reflect and provide an answer</a:t>
            </a:r>
          </a:p>
          <a:p>
            <a:pPr lvl="1"/>
            <a:r>
              <a:rPr lang="en-US" dirty="0"/>
              <a:t>10 min discussion</a:t>
            </a:r>
          </a:p>
          <a:p>
            <a:pPr lvl="1"/>
            <a:r>
              <a:rPr lang="en-US" dirty="0"/>
              <a:t>5 min wrap-up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48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7E9F8-7AB2-BE3F-0CD2-867410940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questions (please provide an answer in the next 7 days)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9C180-3EAB-AF08-D264-6E61BC8D05B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Where do you see the </a:t>
            </a:r>
            <a:r>
              <a:rPr lang="en-GB" b="1" dirty="0"/>
              <a:t>strongest opportunities for collaboration</a:t>
            </a:r>
            <a:r>
              <a:rPr lang="en-GB" dirty="0"/>
              <a:t> between national initiatives (like </a:t>
            </a:r>
            <a:r>
              <a:rPr lang="en-GB" dirty="0" err="1"/>
              <a:t>HellasQCI</a:t>
            </a:r>
            <a:r>
              <a:rPr lang="en-GB" dirty="0"/>
              <a:t>), global projects (like QUANT-NET)?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Based on today’s talks, which </a:t>
            </a:r>
            <a:r>
              <a:rPr lang="en-GB" b="1" dirty="0"/>
              <a:t>technical challenges</a:t>
            </a:r>
            <a:r>
              <a:rPr lang="en-GB" dirty="0"/>
              <a:t> (i.e. scalability, or integration with classical networks) should SIG-Quantum prioritise?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What </a:t>
            </a:r>
            <a:r>
              <a:rPr lang="en-GB" b="1" dirty="0"/>
              <a:t>concrete deliverables or milestones</a:t>
            </a:r>
            <a:r>
              <a:rPr lang="en-GB" dirty="0"/>
              <a:t> should we set for the next 6–12 months to build momentum and demonstrate value to the wider community?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39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19782-C32D-44BF-1D1F-2914C0DAF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info or do you have a colleague who wants to join?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A3DCE-B03C-D9AD-03AA-2BEB902D82B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For more information about SIG-Quantum and how to get involved, visit: </a:t>
            </a:r>
            <a:r>
              <a:rPr lang="en-US" dirty="0">
                <a:hlinkClick r:id="rId2"/>
              </a:rPr>
              <a:t>https://wiki.geant.org/display/SIGQ/SIG-Quantum+Homepage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1026" name="Picture 2" descr="qr-code for edu.nl/ry7px">
            <a:extLst>
              <a:ext uri="{FF2B5EF4-FFF2-40B4-BE49-F238E27FC236}">
                <a16:creationId xmlns:a16="http://schemas.microsoft.com/office/drawing/2014/main" id="{2AAE9232-785E-7580-DC24-E453F37A7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672" y="3208545"/>
            <a:ext cx="2647696" cy="286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D0917C-F7F1-D773-EBD0-B508D6A2E553}"/>
              </a:ext>
            </a:extLst>
          </p:cNvPr>
          <p:cNvSpPr txBox="1"/>
          <p:nvPr/>
        </p:nvSpPr>
        <p:spPr>
          <a:xfrm>
            <a:off x="4361185" y="2585891"/>
            <a:ext cx="2816669" cy="52322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/>
              <a:t>Join SIG-Quantum</a:t>
            </a:r>
          </a:p>
        </p:txBody>
      </p:sp>
    </p:spTree>
    <p:extLst>
      <p:ext uri="{BB962C8B-B14F-4D97-AF65-F5344CB8AC3E}">
        <p14:creationId xmlns:p14="http://schemas.microsoft.com/office/powerpoint/2010/main" val="2880384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7356717" y="746625"/>
            <a:ext cx="3125802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You!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CECD9070-21D8-FA41-16AF-2D2150607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796" y="5736826"/>
            <a:ext cx="2086824" cy="4542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DF2D48-3279-CF40-B51E-D90B6335A9D6}"/>
              </a:ext>
            </a:extLst>
          </p:cNvPr>
          <p:cNvSpPr txBox="1"/>
          <p:nvPr/>
        </p:nvSpPr>
        <p:spPr>
          <a:xfrm>
            <a:off x="7470813" y="5066718"/>
            <a:ext cx="3011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Let’s stay in touch!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dom.vicinanza@geant.org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AC605A5-9984-CC7C-E3BF-170FD1D28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5" name="Content Placeholder 4" descr="A sign on a wood wall&#10;&#10;AI-generated content may be incorrect.">
            <a:extLst>
              <a:ext uri="{FF2B5EF4-FFF2-40B4-BE49-F238E27FC236}">
                <a16:creationId xmlns:a16="http://schemas.microsoft.com/office/drawing/2014/main" id="{E6942729-6823-3741-4A72-271E9C3005E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4863" t="15804" r="7387" b="19224"/>
          <a:stretch>
            <a:fillRect/>
          </a:stretch>
        </p:blipFill>
        <p:spPr>
          <a:xfrm>
            <a:off x="-1" y="463826"/>
            <a:ext cx="12192001" cy="6394173"/>
          </a:xfrm>
          <a:noFill/>
        </p:spPr>
      </p:pic>
    </p:spTree>
    <p:extLst>
      <p:ext uri="{BB962C8B-B14F-4D97-AF65-F5344CB8AC3E}">
        <p14:creationId xmlns:p14="http://schemas.microsoft.com/office/powerpoint/2010/main" val="2125059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7A4FB-9E01-FD32-B4A4-D3A6CC414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US" sz="2400" dirty="0"/>
              <a:t>https://</a:t>
            </a:r>
            <a:r>
              <a:rPr lang="en-US" sz="2400" dirty="0" err="1"/>
              <a:t>community.geant.org</a:t>
            </a:r>
            <a:r>
              <a:rPr lang="en-US" sz="2400" dirty="0"/>
              <a:t>/sig-quantum/</a:t>
            </a:r>
          </a:p>
        </p:txBody>
      </p:sp>
      <p:pic>
        <p:nvPicPr>
          <p:cNvPr id="4" name="Content Placeholder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672F917-A5D9-9185-0733-FB633286EB9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r="-1" b="12888"/>
          <a:stretch>
            <a:fillRect/>
          </a:stretch>
        </p:blipFill>
        <p:spPr>
          <a:xfrm>
            <a:off x="998895" y="1567629"/>
            <a:ext cx="9894887" cy="4503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0753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1CC7C-9A5D-264E-04CE-4DBDA7051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</p:spPr>
        <p:txBody>
          <a:bodyPr anchor="ctr">
            <a:normAutofit/>
          </a:bodyPr>
          <a:lstStyle/>
          <a:p>
            <a:r>
              <a:rPr lang="en-US" sz="2400"/>
              <a:t>Introducing SIG-Quantum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362DA-F075-1D47-6DA5-8E4E172CEB8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7763509" cy="4503737"/>
          </a:xfrm>
        </p:spPr>
        <p:txBody>
          <a:bodyPr>
            <a:normAutofit/>
          </a:bodyPr>
          <a:lstStyle/>
          <a:p>
            <a:r>
              <a:rPr lang="en-GB" b="1" dirty="0"/>
              <a:t>What:</a:t>
            </a:r>
            <a:r>
              <a:rPr lang="en-GB" dirty="0"/>
              <a:t> Open forum for the diverse community engaged in quantum technologies, across Research and Education Networks (RENs). </a:t>
            </a:r>
          </a:p>
          <a:p>
            <a:r>
              <a:rPr lang="en-GB" dirty="0"/>
              <a:t>A hub for the exchange of:</a:t>
            </a:r>
          </a:p>
          <a:p>
            <a:pPr lvl="1"/>
            <a:r>
              <a:rPr lang="en-GB" sz="2400" dirty="0"/>
              <a:t>Experiences</a:t>
            </a:r>
          </a:p>
          <a:p>
            <a:pPr lvl="1"/>
            <a:r>
              <a:rPr lang="en-GB" sz="2400" dirty="0"/>
              <a:t>Ideas</a:t>
            </a:r>
          </a:p>
          <a:p>
            <a:pPr lvl="1"/>
            <a:r>
              <a:rPr lang="en-GB" sz="2400" dirty="0"/>
              <a:t>Knowledge on the </a:t>
            </a:r>
          </a:p>
          <a:p>
            <a:pPr lvl="2"/>
            <a:r>
              <a:rPr lang="en-GB" sz="2400" dirty="0"/>
              <a:t>Development</a:t>
            </a:r>
          </a:p>
          <a:p>
            <a:pPr lvl="2"/>
            <a:r>
              <a:rPr lang="en-GB" sz="2400" dirty="0"/>
              <a:t>Deployment</a:t>
            </a:r>
          </a:p>
          <a:p>
            <a:pPr lvl="2"/>
            <a:r>
              <a:rPr lang="en-GB" sz="2400" dirty="0"/>
              <a:t>Testing</a:t>
            </a:r>
          </a:p>
          <a:p>
            <a:pPr lvl="2"/>
            <a:r>
              <a:rPr lang="en-GB" sz="2400" dirty="0"/>
              <a:t>Standardisation of quantum solutions.</a:t>
            </a:r>
          </a:p>
        </p:txBody>
      </p:sp>
      <p:pic>
        <p:nvPicPr>
          <p:cNvPr id="11" name="Picture 10" descr="A machine with a glass dome&#10;&#10;AI-generated content may be incorrect.">
            <a:extLst>
              <a:ext uri="{FF2B5EF4-FFF2-40B4-BE49-F238E27FC236}">
                <a16:creationId xmlns:a16="http://schemas.microsoft.com/office/drawing/2014/main" id="{E9A17A91-BC79-7CF4-274F-85B7E2037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7935" r="43299"/>
          <a:stretch/>
        </p:blipFill>
        <p:spPr>
          <a:xfrm>
            <a:off x="8952904" y="1567629"/>
            <a:ext cx="1940877" cy="4503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943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52294-D907-6033-6FCB-4CD1F1BD0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</p:spPr>
        <p:txBody>
          <a:bodyPr anchor="ctr">
            <a:normAutofit/>
          </a:bodyPr>
          <a:lstStyle/>
          <a:p>
            <a:r>
              <a:rPr lang="en-US" sz="2400" dirty="0"/>
              <a:t>In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16DAA-3F9F-899B-18B8-04E38D3EC03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7763509" cy="4503737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Focus Areas:</a:t>
            </a:r>
            <a:endParaRPr lang="en-GB" dirty="0"/>
          </a:p>
          <a:p>
            <a:pPr lvl="1"/>
            <a:r>
              <a:rPr lang="en-GB" sz="2400" dirty="0"/>
              <a:t>Quantum networking</a:t>
            </a:r>
          </a:p>
          <a:p>
            <a:pPr lvl="1"/>
            <a:r>
              <a:rPr lang="en-GB" sz="2400" dirty="0"/>
              <a:t>Quantum computing</a:t>
            </a:r>
          </a:p>
          <a:p>
            <a:pPr lvl="1"/>
            <a:r>
              <a:rPr lang="en-GB" sz="2400" dirty="0"/>
              <a:t>Quantum sensing</a:t>
            </a:r>
          </a:p>
          <a:p>
            <a:pPr lvl="1"/>
            <a:r>
              <a:rPr lang="en-GB" sz="2400" dirty="0"/>
              <a:t>Cryptography and communication across Research and Education Networks (RENs).</a:t>
            </a:r>
          </a:p>
          <a:p>
            <a:r>
              <a:rPr lang="en-GB" dirty="0"/>
              <a:t>Aiming at grouping:</a:t>
            </a:r>
          </a:p>
          <a:p>
            <a:pPr lvl="1"/>
            <a:r>
              <a:rPr lang="en-GB" sz="2400" dirty="0"/>
              <a:t>National Research and Education Networks (NRENs)</a:t>
            </a:r>
          </a:p>
          <a:p>
            <a:pPr lvl="1"/>
            <a:r>
              <a:rPr lang="en-GB" sz="2400" dirty="0"/>
              <a:t>Research institutes (worldwide)</a:t>
            </a:r>
          </a:p>
          <a:p>
            <a:pPr lvl="1"/>
            <a:r>
              <a:rPr lang="en-GB" sz="2400" dirty="0"/>
              <a:t>Vendors and commercial partners</a:t>
            </a:r>
          </a:p>
          <a:p>
            <a:pPr lvl="1"/>
            <a:r>
              <a:rPr lang="en-GB" sz="2400" dirty="0"/>
              <a:t>Members of the community with an interested in quantum technologies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277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FF83C-4242-0F99-CEF9-4CA47FE50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None/>
            </a:pPr>
            <a:r>
              <a:rPr lang="en-GB" b="1" dirty="0"/>
              <a:t>Role of SIG-Quantum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5CB68-1B34-7FE4-FE09-03C85771F4E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Act as a hub for</a:t>
            </a:r>
            <a:r>
              <a:rPr lang="en-GB" b="1" dirty="0"/>
              <a:t> exchanging </a:t>
            </a:r>
            <a:r>
              <a:rPr lang="en-GB" dirty="0"/>
              <a:t>ideas, experiences, and knowledge.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Facilitate</a:t>
            </a:r>
            <a:r>
              <a:rPr lang="en-GB" dirty="0"/>
              <a:t> development, deployment, testing, and standardisation of quantum solutions.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Collaborate</a:t>
            </a:r>
            <a:r>
              <a:rPr lang="en-GB" dirty="0"/>
              <a:t> on designing a coherent quantum strategy for GÉANT.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Liaise</a:t>
            </a:r>
            <a:r>
              <a:rPr lang="en-GB" dirty="0"/>
              <a:t> with similar initiatives in GÉANT sister networks worldwide.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Lead</a:t>
            </a:r>
            <a:r>
              <a:rPr lang="en-GB" dirty="0"/>
              <a:t> evaluation and testing of quantum technologies in R&amp;E networks.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 algn="ctr">
              <a:buNone/>
            </a:pPr>
            <a:r>
              <a:rPr lang="en-GB" b="1" dirty="0">
                <a:solidFill>
                  <a:srgbClr val="B89C6E"/>
                </a:solidFill>
              </a:rPr>
              <a:t>Exchange, Facilitate, Collaborate, Liaise and Lead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862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09396-F76B-8C35-37FA-D9FAE975C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Steering Committee - Coordination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D084D-EA81-57DB-AEF2-C132D54B8CF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sz="2600" b="1" dirty="0"/>
              <a:t>NRENs:</a:t>
            </a:r>
          </a:p>
          <a:p>
            <a:pPr lvl="1">
              <a:lnSpc>
                <a:spcPct val="110000"/>
              </a:lnSpc>
            </a:pPr>
            <a:r>
              <a:rPr lang="en-GB" sz="2400" dirty="0"/>
              <a:t>PSNC (Piotr </a:t>
            </a:r>
            <a:r>
              <a:rPr lang="en-GB" sz="2400" dirty="0" err="1"/>
              <a:t>Rydlichowski</a:t>
            </a:r>
            <a:r>
              <a:rPr lang="en-GB" sz="2400" dirty="0"/>
              <a:t>)</a:t>
            </a:r>
          </a:p>
          <a:p>
            <a:pPr lvl="1">
              <a:lnSpc>
                <a:spcPct val="110000"/>
              </a:lnSpc>
            </a:pPr>
            <a:r>
              <a:rPr lang="en-GB" sz="2400" dirty="0"/>
              <a:t>GRNET (Ilias </a:t>
            </a:r>
            <a:r>
              <a:rPr lang="en-GB" sz="2400" dirty="0" err="1"/>
              <a:t>Papastamatiou</a:t>
            </a:r>
            <a:r>
              <a:rPr lang="en-GB" sz="2400" dirty="0"/>
              <a:t>)</a:t>
            </a:r>
          </a:p>
          <a:p>
            <a:pPr lvl="1">
              <a:lnSpc>
                <a:spcPct val="110000"/>
              </a:lnSpc>
            </a:pPr>
            <a:r>
              <a:rPr lang="en-GB" sz="2400" dirty="0"/>
              <a:t>SURF (Wojciech Kozlowski)</a:t>
            </a:r>
            <a:endParaRPr lang="en-GB" sz="2600" dirty="0"/>
          </a:p>
          <a:p>
            <a:pPr>
              <a:lnSpc>
                <a:spcPct val="110000"/>
              </a:lnSpc>
            </a:pPr>
            <a:r>
              <a:rPr lang="en-GB" sz="2600" b="1" dirty="0"/>
              <a:t>International:</a:t>
            </a:r>
          </a:p>
          <a:p>
            <a:pPr lvl="1">
              <a:lnSpc>
                <a:spcPct val="110000"/>
              </a:lnSpc>
            </a:pPr>
            <a:r>
              <a:rPr lang="en-GB" sz="2400" dirty="0"/>
              <a:t>ESNET (Inder Monga, QUANT-NET Lab </a:t>
            </a:r>
            <a:r>
              <a:rPr lang="en-GB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https://quantnet.lbl.gov/</a:t>
            </a:r>
            <a:r>
              <a:rPr lang="en-GB" sz="2400" dirty="0"/>
              <a:t>)</a:t>
            </a:r>
            <a:endParaRPr lang="en-GB" sz="2600" dirty="0"/>
          </a:p>
          <a:p>
            <a:pPr>
              <a:lnSpc>
                <a:spcPct val="110000"/>
              </a:lnSpc>
            </a:pPr>
            <a:r>
              <a:rPr lang="en-GB" sz="2600" b="1" dirty="0"/>
              <a:t>Research:</a:t>
            </a:r>
          </a:p>
          <a:p>
            <a:pPr lvl="1">
              <a:lnSpc>
                <a:spcPct val="110000"/>
              </a:lnSpc>
            </a:pPr>
            <a:r>
              <a:rPr lang="en-GB" sz="2400" dirty="0"/>
              <a:t>CERN Quantum Technology Initiative (Michele Grossi)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GB" sz="2400" dirty="0"/>
          </a:p>
          <a:p>
            <a:pPr marL="0" indent="0">
              <a:lnSpc>
                <a:spcPct val="110000"/>
              </a:lnSpc>
              <a:buNone/>
            </a:pPr>
            <a:r>
              <a:rPr lang="en-GB" sz="2600" b="1" dirty="0"/>
              <a:t>Coordination</a:t>
            </a:r>
            <a:r>
              <a:rPr lang="en-GB" sz="2600" dirty="0"/>
              <a:t>: </a:t>
            </a:r>
            <a:r>
              <a:rPr lang="en-GB" sz="2400" dirty="0"/>
              <a:t>Dom Vicinanza and </a:t>
            </a:r>
            <a:r>
              <a:rPr lang="en-GB" sz="2400" dirty="0" err="1"/>
              <a:t>Nadelina</a:t>
            </a:r>
            <a:r>
              <a:rPr lang="en-GB" sz="2400" dirty="0"/>
              <a:t> Sandu (GÉANT)</a:t>
            </a:r>
            <a:br>
              <a:rPr lang="en-GB" sz="2400" dirty="0"/>
            </a:br>
            <a:endParaRPr lang="en-GB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987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72A55-5A12-AB54-D836-6AF0A6405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SIG-Quantum online meeting - 1 December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ECB19-28C9-79A4-4D43-4228C3D1343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Our first meeting! Aims: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Overview of current initiatives in quantum communication and networking</a:t>
            </a:r>
          </a:p>
          <a:p>
            <a:r>
              <a:rPr lang="en-GB" dirty="0"/>
              <a:t>In addition:</a:t>
            </a:r>
          </a:p>
          <a:p>
            <a:pPr lvl="1"/>
            <a:r>
              <a:rPr lang="en-GB" dirty="0"/>
              <a:t>Create space for participants to share their interests and ideas. </a:t>
            </a:r>
          </a:p>
          <a:p>
            <a:pPr lvl="1"/>
            <a:r>
              <a:rPr lang="en-GB" dirty="0"/>
              <a:t>Set the foundation for future discussions and collaborations within the group.</a:t>
            </a:r>
          </a:p>
          <a:p>
            <a:pPr lvl="1"/>
            <a:r>
              <a:rPr lang="en-GB" dirty="0"/>
              <a:t>Start a discussion around use cases, opportunities for collaboration, next steps.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368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9CEF3-7471-7B0C-EE7D-CD3E285E2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Agenda</a:t>
            </a: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82351E2-72E2-0DA4-7338-7443B21912DD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87284128"/>
              </p:ext>
            </p:extLst>
          </p:nvPr>
        </p:nvGraphicFramePr>
        <p:xfrm>
          <a:off x="998895" y="1447595"/>
          <a:ext cx="9894723" cy="5147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4495">
                  <a:extLst>
                    <a:ext uri="{9D8B030D-6E8A-4147-A177-3AD203B41FA5}">
                      <a16:colId xmlns:a16="http://schemas.microsoft.com/office/drawing/2014/main" val="3644385450"/>
                    </a:ext>
                  </a:extLst>
                </a:gridCol>
                <a:gridCol w="7480228">
                  <a:extLst>
                    <a:ext uri="{9D8B030D-6E8A-4147-A177-3AD203B41FA5}">
                      <a16:colId xmlns:a16="http://schemas.microsoft.com/office/drawing/2014/main" val="638438831"/>
                    </a:ext>
                  </a:extLst>
                </a:gridCol>
              </a:tblGrid>
              <a:tr h="46273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>
                          <a:effectLst/>
                        </a:rPr>
                        <a:t>15:00 - 15:10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Welcome and Introduction - Domenico Vicinanza (GÉANT)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>
                    <a:solidFill>
                      <a:srgbClr val="8EB1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446637"/>
                  </a:ext>
                </a:extLst>
              </a:tr>
              <a:tr h="46273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>
                          <a:effectLst/>
                        </a:rPr>
                        <a:t>15:10 - 15:30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>
                          <a:effectLst/>
                        </a:rPr>
                        <a:t>Update from WP6T1 - Susanne Naegele-Jackson (RRZE)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extLst>
                  <a:ext uri="{0D108BD9-81ED-4DB2-BD59-A6C34878D82A}">
                    <a16:rowId xmlns:a16="http://schemas.microsoft.com/office/drawing/2014/main" val="521892452"/>
                  </a:ext>
                </a:extLst>
              </a:tr>
              <a:tr h="46273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>
                          <a:effectLst/>
                        </a:rPr>
                        <a:t>15:30 - 15:45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  <a:buNone/>
                      </a:pPr>
                      <a:r>
                        <a:rPr lang="en-GB" sz="1800" kern="0" dirty="0">
                          <a:effectLst/>
                        </a:rPr>
                        <a:t>Quantum Computing for High Energy Physics: CERN perspective - Michele Grossi (CERN) 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extLst>
                  <a:ext uri="{0D108BD9-81ED-4DB2-BD59-A6C34878D82A}">
                    <a16:rowId xmlns:a16="http://schemas.microsoft.com/office/drawing/2014/main" val="3637964881"/>
                  </a:ext>
                </a:extLst>
              </a:tr>
              <a:tr h="80184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15:45 - 16:05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Quantum Communications in Europe: </a:t>
                      </a:r>
                      <a:r>
                        <a:rPr lang="en-GB" sz="1800" kern="0" dirty="0" err="1">
                          <a:effectLst/>
                        </a:rPr>
                        <a:t>EuroQCI</a:t>
                      </a:r>
                      <a:r>
                        <a:rPr lang="en-GB" sz="1800" kern="0" dirty="0">
                          <a:effectLst/>
                        </a:rPr>
                        <a:t> Deployment and the </a:t>
                      </a:r>
                      <a:r>
                        <a:rPr lang="en-GB" sz="1800" kern="0" dirty="0" err="1">
                          <a:effectLst/>
                        </a:rPr>
                        <a:t>HellasQCI</a:t>
                      </a:r>
                      <a:r>
                        <a:rPr lang="en-GB" sz="1800" kern="0" dirty="0">
                          <a:effectLst/>
                        </a:rPr>
                        <a:t> Paradigm - Ilias </a:t>
                      </a:r>
                      <a:r>
                        <a:rPr lang="en-GB" sz="1800" kern="0" dirty="0" err="1">
                          <a:effectLst/>
                        </a:rPr>
                        <a:t>Papastamatiou</a:t>
                      </a:r>
                      <a:r>
                        <a:rPr lang="en-GB" sz="1800" kern="0" dirty="0">
                          <a:effectLst/>
                        </a:rPr>
                        <a:t> (GRNET)</a:t>
                      </a:r>
                      <a:br>
                        <a:rPr lang="en-GB" sz="1800" kern="0" dirty="0">
                          <a:effectLst/>
                        </a:rPr>
                      </a:b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extLst>
                  <a:ext uri="{0D108BD9-81ED-4DB2-BD59-A6C34878D82A}">
                    <a16:rowId xmlns:a16="http://schemas.microsoft.com/office/drawing/2014/main" val="333930444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16:05 - 16:20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>
                          <a:effectLst/>
                        </a:rPr>
                        <a:t>Coffee break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extLst>
                  <a:ext uri="{0D108BD9-81ED-4DB2-BD59-A6C34878D82A}">
                    <a16:rowId xmlns:a16="http://schemas.microsoft.com/office/drawing/2014/main" val="1242300666"/>
                  </a:ext>
                </a:extLst>
              </a:tr>
              <a:tr h="63228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16:20 - 16:35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>
                          <a:effectLst/>
                        </a:rPr>
                        <a:t>From Hardware Pulses to Entangled Links: A Two-Level Control Design for Quantum Networking - Inder Monga (ESnet)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extLst>
                  <a:ext uri="{0D108BD9-81ED-4DB2-BD59-A6C34878D82A}">
                    <a16:rowId xmlns:a16="http://schemas.microsoft.com/office/drawing/2014/main" val="2237095295"/>
                  </a:ext>
                </a:extLst>
              </a:tr>
              <a:tr h="63228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16:35 - 16:50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>
                          <a:effectLst/>
                        </a:rPr>
                        <a:t>Quantum Computing and Quantum Sensing - Piotr Rydlichowski (PCSS)</a:t>
                      </a:r>
                      <a:br>
                        <a:rPr lang="en-GB" sz="1800" kern="0">
                          <a:effectLst/>
                        </a:rPr>
                      </a:b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extLst>
                  <a:ext uri="{0D108BD9-81ED-4DB2-BD59-A6C34878D82A}">
                    <a16:rowId xmlns:a16="http://schemas.microsoft.com/office/drawing/2014/main" val="1677889565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16:50 - 17:10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Roundtable discussions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extLst>
                  <a:ext uri="{0D108BD9-81ED-4DB2-BD59-A6C34878D82A}">
                    <a16:rowId xmlns:a16="http://schemas.microsoft.com/office/drawing/2014/main" val="3255132969"/>
                  </a:ext>
                </a:extLst>
              </a:tr>
              <a:tr h="46273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17:10 - 17:20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</a:rPr>
                        <a:t>Closing, meeting evaluation &amp; feedback collection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309" marR="88309" marT="61816" marB="61816"/>
                </a:tc>
                <a:extLst>
                  <a:ext uri="{0D108BD9-81ED-4DB2-BD59-A6C34878D82A}">
                    <a16:rowId xmlns:a16="http://schemas.microsoft.com/office/drawing/2014/main" val="1966243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353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17432</TotalTime>
  <Words>746</Words>
  <Application>Microsoft Macintosh PowerPoint</Application>
  <PresentationFormat>Widescreen</PresentationFormat>
  <Paragraphs>99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Arial</vt:lpstr>
      <vt:lpstr>Calibri</vt:lpstr>
      <vt:lpstr>Office Theme</vt:lpstr>
      <vt:lpstr>PowerPoint Presentation</vt:lpstr>
      <vt:lpstr>PowerPoint Presentation</vt:lpstr>
      <vt:lpstr>https://community.geant.org/sig-quantum/</vt:lpstr>
      <vt:lpstr>Introducing SIG-Quantum</vt:lpstr>
      <vt:lpstr>In scope</vt:lpstr>
      <vt:lpstr>Role of SIG-Quantum</vt:lpstr>
      <vt:lpstr>Current Steering Committee - Coordination</vt:lpstr>
      <vt:lpstr>SIG-Quantum online meeting - 1 December 2025</vt:lpstr>
      <vt:lpstr>Agenda</vt:lpstr>
      <vt:lpstr>Roundtable discussion</vt:lpstr>
      <vt:lpstr>Additional questions (please provide an answer in the next 7 days)</vt:lpstr>
      <vt:lpstr>Additional info or do you have a colleague who wants to join?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Domenico Vicinanza</cp:lastModifiedBy>
  <cp:revision>894</cp:revision>
  <dcterms:created xsi:type="dcterms:W3CDTF">2018-03-16T12:13:33Z</dcterms:created>
  <dcterms:modified xsi:type="dcterms:W3CDTF">2025-12-01T11:46:01Z</dcterms:modified>
</cp:coreProperties>
</file>