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20"/>
  </p:notesMasterIdLst>
  <p:sldIdLst>
    <p:sldId id="256" r:id="rId3"/>
    <p:sldId id="267" r:id="rId4"/>
    <p:sldId id="257" r:id="rId5"/>
    <p:sldId id="258" r:id="rId6"/>
    <p:sldId id="262" r:id="rId7"/>
    <p:sldId id="270" r:id="rId8"/>
    <p:sldId id="271" r:id="rId9"/>
    <p:sldId id="1115" r:id="rId10"/>
    <p:sldId id="1116" r:id="rId11"/>
    <p:sldId id="1105" r:id="rId12"/>
    <p:sldId id="1104" r:id="rId13"/>
    <p:sldId id="1112" r:id="rId14"/>
    <p:sldId id="1114" r:id="rId15"/>
    <p:sldId id="266" r:id="rId16"/>
    <p:sldId id="260" r:id="rId17"/>
    <p:sldId id="1113" r:id="rId18"/>
    <p:sldId id="265" r:id="rId19"/>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036F2D-CD9E-2934-ED1C-89D3B4990AC9}" name="Mario Reale" initials="MR" userId="S::mario.reale@geant.org::2999f039-4d11-41bd-9ee0-73d82905ebe2" providerId="AD"/>
  <p188:author id="{9E7EB3DD-90D1-7FA9-DE0E-36E494074096}" name="Mark van de Sanden" initials="MvdS" userId="S::mark.vandesanden@geant.org::56da800b-de5d-44dc-b942-bde76324a2c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50"/>
    <p:restoredTop sz="94599"/>
  </p:normalViewPr>
  <p:slideViewPr>
    <p:cSldViewPr>
      <p:cViewPr varScale="1">
        <p:scale>
          <a:sx n="149" d="100"/>
          <a:sy n="149" d="100"/>
        </p:scale>
        <p:origin x="272" y="1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1CCD94C2-112D-704E-8704-D9F346EB8CF5}" type="datetimeFigureOut">
              <a:rPr lang="en-US" smtClean="0"/>
              <a:t>3/16/26</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00F8CE0A-3418-3845-8510-0BB71ADC3D36}" type="slidenum">
              <a:rPr lang="en-US" smtClean="0"/>
              <a:t>‹#›</a:t>
            </a:fld>
            <a:endParaRPr lang="en-US"/>
          </a:p>
        </p:txBody>
      </p:sp>
    </p:spTree>
    <p:extLst>
      <p:ext uri="{BB962C8B-B14F-4D97-AF65-F5344CB8AC3E}">
        <p14:creationId xmlns:p14="http://schemas.microsoft.com/office/powerpoint/2010/main" val="2799473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036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2400" b="1" i="0">
                <a:solidFill>
                  <a:schemeClr val="bg1"/>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2400" b="0" i="0">
                <a:solidFill>
                  <a:srgbClr val="1E4E78"/>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rgbClr val="1E4E78"/>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4828540"/>
          </a:xfrm>
          <a:custGeom>
            <a:avLst/>
            <a:gdLst/>
            <a:ahLst/>
            <a:cxnLst/>
            <a:rect l="l" t="t" r="r" b="b"/>
            <a:pathLst>
              <a:path w="12192000" h="4828540">
                <a:moveTo>
                  <a:pt x="0" y="4828030"/>
                </a:moveTo>
                <a:lnTo>
                  <a:pt x="12191999" y="4828030"/>
                </a:lnTo>
                <a:lnTo>
                  <a:pt x="12191999" y="0"/>
                </a:lnTo>
                <a:lnTo>
                  <a:pt x="0" y="0"/>
                </a:lnTo>
                <a:lnTo>
                  <a:pt x="0" y="4828030"/>
                </a:lnTo>
                <a:close/>
              </a:path>
            </a:pathLst>
          </a:custGeom>
          <a:solidFill>
            <a:srgbClr val="30348F"/>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711198" y="0"/>
            <a:ext cx="11480801" cy="5802898"/>
          </a:xfrm>
          <a:prstGeom prst="rect">
            <a:avLst/>
          </a:prstGeom>
        </p:spPr>
      </p:pic>
      <p:sp>
        <p:nvSpPr>
          <p:cNvPr id="18" name="bg object 18"/>
          <p:cNvSpPr/>
          <p:nvPr/>
        </p:nvSpPr>
        <p:spPr>
          <a:xfrm>
            <a:off x="0" y="4828030"/>
            <a:ext cx="12192000" cy="2030095"/>
          </a:xfrm>
          <a:custGeom>
            <a:avLst/>
            <a:gdLst/>
            <a:ahLst/>
            <a:cxnLst/>
            <a:rect l="l" t="t" r="r" b="b"/>
            <a:pathLst>
              <a:path w="12192000" h="2030095">
                <a:moveTo>
                  <a:pt x="0" y="2029969"/>
                </a:moveTo>
                <a:lnTo>
                  <a:pt x="0" y="0"/>
                </a:lnTo>
                <a:lnTo>
                  <a:pt x="12191999" y="0"/>
                </a:lnTo>
                <a:lnTo>
                  <a:pt x="12191999" y="2029969"/>
                </a:lnTo>
                <a:lnTo>
                  <a:pt x="0" y="2029969"/>
                </a:lnTo>
                <a:close/>
              </a:path>
            </a:pathLst>
          </a:custGeom>
          <a:solidFill>
            <a:srgbClr val="425E9B"/>
          </a:solidFill>
        </p:spPr>
        <p:txBody>
          <a:bodyPr wrap="square" lIns="0" tIns="0" rIns="0" bIns="0" rtlCol="0"/>
          <a:lstStyle/>
          <a:p>
            <a:endParaRPr/>
          </a:p>
        </p:txBody>
      </p:sp>
      <p:pic>
        <p:nvPicPr>
          <p:cNvPr id="19" name="bg object 19"/>
          <p:cNvPicPr/>
          <p:nvPr/>
        </p:nvPicPr>
        <p:blipFill>
          <a:blip r:embed="rId3" cstate="print"/>
          <a:stretch>
            <a:fillRect/>
          </a:stretch>
        </p:blipFill>
        <p:spPr>
          <a:xfrm>
            <a:off x="852542" y="682167"/>
            <a:ext cx="1432449" cy="689697"/>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hasCustomPrompt="1"/>
          </p:nvPr>
        </p:nvSpPr>
        <p:spPr>
          <a:xfrm>
            <a:off x="449390" y="1567629"/>
            <a:ext cx="9937784" cy="4503737"/>
          </a:xfrm>
          <a:prstGeom prst="rect">
            <a:avLst/>
          </a:prstGeom>
        </p:spPr>
        <p:txBody>
          <a:bodyPr/>
          <a:lstStyle/>
          <a:p>
            <a:pPr lvl="0"/>
            <a:r>
              <a:rPr lang="en-GB" dirty="0"/>
              <a:t>Click to edit text</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919109"/>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3891853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7DAAA3E8-0FA7-39BF-D850-6A8E3E61327A}"/>
              </a:ext>
            </a:extLst>
          </p:cNvPr>
          <p:cNvSpPr>
            <a:spLocks noGrp="1"/>
          </p:cNvSpPr>
          <p:nvPr>
            <p:ph type="title"/>
          </p:nvPr>
        </p:nvSpPr>
        <p:spPr>
          <a:xfrm>
            <a:off x="449390" y="918524"/>
            <a:ext cx="9917236"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7" name="Text Placeholder 2">
            <a:extLst>
              <a:ext uri="{FF2B5EF4-FFF2-40B4-BE49-F238E27FC236}">
                <a16:creationId xmlns:a16="http://schemas.microsoft.com/office/drawing/2014/main" id="{9CF5BD04-09F3-A31E-17BC-1BCB4C02DA37}"/>
              </a:ext>
            </a:extLst>
          </p:cNvPr>
          <p:cNvSpPr>
            <a:spLocks noGrp="1"/>
          </p:cNvSpPr>
          <p:nvPr>
            <p:ph idx="1" hasCustomPrompt="1"/>
          </p:nvPr>
        </p:nvSpPr>
        <p:spPr>
          <a:xfrm>
            <a:off x="449388" y="1566391"/>
            <a:ext cx="9948059" cy="4351338"/>
          </a:xfrm>
          <a:prstGeom prst="rect">
            <a:avLst/>
          </a:prstGeom>
        </p:spPr>
        <p:txBody>
          <a:bodyPr vert="horz" lIns="91440" tIns="45720" rIns="91440" bIns="4572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9527838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rgbClr val="1E4E78"/>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3/16/26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extLst>
      <p:ext uri="{BB962C8B-B14F-4D97-AF65-F5344CB8AC3E}">
        <p14:creationId xmlns:p14="http://schemas.microsoft.com/office/powerpoint/2010/main" val="2769993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555625"/>
          </a:xfrm>
          <a:custGeom>
            <a:avLst/>
            <a:gdLst/>
            <a:ahLst/>
            <a:cxnLst/>
            <a:rect l="l" t="t" r="r" b="b"/>
            <a:pathLst>
              <a:path w="12192000" h="555625">
                <a:moveTo>
                  <a:pt x="12191999" y="555138"/>
                </a:moveTo>
                <a:lnTo>
                  <a:pt x="0" y="555138"/>
                </a:lnTo>
                <a:lnTo>
                  <a:pt x="0" y="0"/>
                </a:lnTo>
                <a:lnTo>
                  <a:pt x="12191999" y="0"/>
                </a:lnTo>
                <a:lnTo>
                  <a:pt x="12191999" y="555138"/>
                </a:lnTo>
                <a:close/>
              </a:path>
            </a:pathLst>
          </a:custGeom>
          <a:solidFill>
            <a:srgbClr val="1C286B"/>
          </a:solidFill>
        </p:spPr>
        <p:txBody>
          <a:bodyPr wrap="square" lIns="0" tIns="0" rIns="0" bIns="0" rtlCol="0"/>
          <a:lstStyle/>
          <a:p>
            <a:endParaRPr/>
          </a:p>
        </p:txBody>
      </p:sp>
      <p:sp>
        <p:nvSpPr>
          <p:cNvPr id="2" name="Holder 2"/>
          <p:cNvSpPr>
            <a:spLocks noGrp="1"/>
          </p:cNvSpPr>
          <p:nvPr>
            <p:ph type="title"/>
          </p:nvPr>
        </p:nvSpPr>
        <p:spPr>
          <a:xfrm>
            <a:off x="185450" y="59222"/>
            <a:ext cx="9055100" cy="391159"/>
          </a:xfrm>
          <a:prstGeom prst="rect">
            <a:avLst/>
          </a:prstGeom>
        </p:spPr>
        <p:txBody>
          <a:bodyPr wrap="square" lIns="0" tIns="0" rIns="0" bIns="0">
            <a:spAutoFit/>
          </a:bodyPr>
          <a:lstStyle>
            <a:lvl1pPr>
              <a:defRPr sz="2400" b="1" i="0">
                <a:solidFill>
                  <a:schemeClr val="bg1"/>
                </a:solidFill>
                <a:latin typeface="Arial"/>
                <a:cs typeface="Arial"/>
              </a:defRPr>
            </a:lvl1pPr>
          </a:lstStyle>
          <a:p>
            <a:endParaRPr/>
          </a:p>
        </p:txBody>
      </p:sp>
      <p:sp>
        <p:nvSpPr>
          <p:cNvPr id="3" name="Holder 3"/>
          <p:cNvSpPr>
            <a:spLocks noGrp="1"/>
          </p:cNvSpPr>
          <p:nvPr>
            <p:ph type="body" idx="1"/>
          </p:nvPr>
        </p:nvSpPr>
        <p:spPr>
          <a:xfrm>
            <a:off x="311800" y="1430547"/>
            <a:ext cx="10226040" cy="3025140"/>
          </a:xfrm>
          <a:prstGeom prst="rect">
            <a:avLst/>
          </a:prstGeom>
        </p:spPr>
        <p:txBody>
          <a:bodyPr wrap="square" lIns="0" tIns="0" rIns="0" bIns="0">
            <a:spAutoFit/>
          </a:bodyPr>
          <a:lstStyle>
            <a:lvl1pPr>
              <a:defRPr sz="2400" b="0" i="0">
                <a:solidFill>
                  <a:srgbClr val="1E4E78"/>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3/16/26</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90" y="918524"/>
            <a:ext cx="9917236"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9948059" cy="4351338"/>
          </a:xfrm>
          <a:prstGeom prst="rect">
            <a:avLst/>
          </a:prstGeom>
        </p:spPr>
        <p:txBody>
          <a:bodyPr vert="horz" lIns="91440" tIns="45720" rIns="91440" bIns="4572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Tree>
    <p:extLst>
      <p:ext uri="{BB962C8B-B14F-4D97-AF65-F5344CB8AC3E}">
        <p14:creationId xmlns:p14="http://schemas.microsoft.com/office/powerpoint/2010/main" val="32400041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543880/contributions/6697130/attachments/3144536/5633849/20251105_STALL_EOSC_Symposium_2025.pdf" TargetMode="Externa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mailto:sig-ciss@lists.geant.org" TargetMode="External"/><Relationship Id="rId5" Type="http://schemas.openxmlformats.org/officeDocument/2006/relationships/image" Target="../media/image27.png"/><Relationship Id="rId4" Type="http://schemas.openxmlformats.org/officeDocument/2006/relationships/hyperlink" Target="http://www.geant.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hyperlink" Target="https://community.geant.org/" TargetMode="Externa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783263" y="6668769"/>
            <a:ext cx="625475" cy="127000"/>
          </a:xfrm>
          <a:prstGeom prst="rect">
            <a:avLst/>
          </a:prstGeom>
        </p:spPr>
        <p:txBody>
          <a:bodyPr vert="horz" wrap="square" lIns="0" tIns="0" rIns="0" bIns="0" rtlCol="0">
            <a:spAutoFit/>
          </a:bodyPr>
          <a:lstStyle/>
          <a:p>
            <a:pPr>
              <a:lnSpc>
                <a:spcPts val="950"/>
              </a:lnSpc>
            </a:pPr>
            <a:r>
              <a:rPr sz="1000" spc="-40" dirty="0">
                <a:latin typeface="Arial"/>
                <a:cs typeface="Arial"/>
              </a:rPr>
              <a:t>Confidential</a:t>
            </a:r>
            <a:endParaRPr sz="1000" dirty="0">
              <a:latin typeface="Arial"/>
              <a:cs typeface="Arial"/>
            </a:endParaRPr>
          </a:p>
        </p:txBody>
      </p:sp>
      <p:grpSp>
        <p:nvGrpSpPr>
          <p:cNvPr id="3" name="object 3"/>
          <p:cNvGrpSpPr/>
          <p:nvPr/>
        </p:nvGrpSpPr>
        <p:grpSpPr>
          <a:xfrm>
            <a:off x="0" y="0"/>
            <a:ext cx="12192000" cy="6858000"/>
            <a:chOff x="0" y="0"/>
            <a:chExt cx="12192000" cy="6858000"/>
          </a:xfrm>
        </p:grpSpPr>
        <p:sp>
          <p:nvSpPr>
            <p:cNvPr id="4" name="object 4"/>
            <p:cNvSpPr/>
            <p:nvPr/>
          </p:nvSpPr>
          <p:spPr>
            <a:xfrm>
              <a:off x="0" y="0"/>
              <a:ext cx="12032615" cy="6316345"/>
            </a:xfrm>
            <a:custGeom>
              <a:avLst/>
              <a:gdLst/>
              <a:ahLst/>
              <a:cxnLst/>
              <a:rect l="l" t="t" r="r" b="b"/>
              <a:pathLst>
                <a:path w="12032615" h="6316345">
                  <a:moveTo>
                    <a:pt x="12032534" y="6315962"/>
                  </a:moveTo>
                  <a:lnTo>
                    <a:pt x="0" y="6315962"/>
                  </a:lnTo>
                  <a:lnTo>
                    <a:pt x="0" y="0"/>
                  </a:lnTo>
                  <a:lnTo>
                    <a:pt x="12032534" y="0"/>
                  </a:lnTo>
                  <a:lnTo>
                    <a:pt x="12032534" y="6315962"/>
                  </a:lnTo>
                  <a:close/>
                </a:path>
              </a:pathLst>
            </a:custGeom>
            <a:solidFill>
              <a:srgbClr val="30348F"/>
            </a:solidFill>
          </p:spPr>
          <p:txBody>
            <a:bodyPr wrap="square" lIns="0" tIns="0" rIns="0" bIns="0" rtlCol="0"/>
            <a:lstStyle/>
            <a:p>
              <a:endParaRPr dirty="0"/>
            </a:p>
          </p:txBody>
        </p:sp>
        <p:pic>
          <p:nvPicPr>
            <p:cNvPr id="5" name="object 5"/>
            <p:cNvPicPr/>
            <p:nvPr/>
          </p:nvPicPr>
          <p:blipFill>
            <a:blip r:embed="rId2" cstate="print"/>
            <a:stretch>
              <a:fillRect/>
            </a:stretch>
          </p:blipFill>
          <p:spPr>
            <a:xfrm>
              <a:off x="711198" y="0"/>
              <a:ext cx="11480801" cy="5802898"/>
            </a:xfrm>
            <a:prstGeom prst="rect">
              <a:avLst/>
            </a:prstGeom>
          </p:spPr>
        </p:pic>
        <p:sp>
          <p:nvSpPr>
            <p:cNvPr id="6" name="object 6"/>
            <p:cNvSpPr/>
            <p:nvPr/>
          </p:nvSpPr>
          <p:spPr>
            <a:xfrm>
              <a:off x="12753" y="4832210"/>
              <a:ext cx="12179300" cy="2026285"/>
            </a:xfrm>
            <a:custGeom>
              <a:avLst/>
              <a:gdLst/>
              <a:ahLst/>
              <a:cxnLst/>
              <a:rect l="l" t="t" r="r" b="b"/>
              <a:pathLst>
                <a:path w="12179300" h="2026284">
                  <a:moveTo>
                    <a:pt x="12179245" y="2025789"/>
                  </a:moveTo>
                  <a:lnTo>
                    <a:pt x="0" y="2025789"/>
                  </a:lnTo>
                  <a:lnTo>
                    <a:pt x="0" y="0"/>
                  </a:lnTo>
                  <a:lnTo>
                    <a:pt x="12179245" y="0"/>
                  </a:lnTo>
                  <a:lnTo>
                    <a:pt x="12179245" y="2025789"/>
                  </a:lnTo>
                  <a:close/>
                </a:path>
              </a:pathLst>
            </a:custGeom>
            <a:solidFill>
              <a:srgbClr val="425E9B"/>
            </a:solidFill>
          </p:spPr>
          <p:txBody>
            <a:bodyPr wrap="square" lIns="0" tIns="0" rIns="0" bIns="0" rtlCol="0"/>
            <a:lstStyle/>
            <a:p>
              <a:endParaRPr dirty="0"/>
            </a:p>
          </p:txBody>
        </p:sp>
        <p:pic>
          <p:nvPicPr>
            <p:cNvPr id="7" name="object 7"/>
            <p:cNvPicPr/>
            <p:nvPr/>
          </p:nvPicPr>
          <p:blipFill>
            <a:blip r:embed="rId3" cstate="print"/>
            <a:stretch>
              <a:fillRect/>
            </a:stretch>
          </p:blipFill>
          <p:spPr>
            <a:xfrm>
              <a:off x="852542" y="682167"/>
              <a:ext cx="1432449" cy="689697"/>
            </a:xfrm>
            <a:prstGeom prst="rect">
              <a:avLst/>
            </a:prstGeom>
          </p:spPr>
        </p:pic>
        <p:sp>
          <p:nvSpPr>
            <p:cNvPr id="8" name="object 8"/>
            <p:cNvSpPr/>
            <p:nvPr/>
          </p:nvSpPr>
          <p:spPr>
            <a:xfrm>
              <a:off x="11067757" y="5733758"/>
              <a:ext cx="1124585" cy="1124585"/>
            </a:xfrm>
            <a:custGeom>
              <a:avLst/>
              <a:gdLst/>
              <a:ahLst/>
              <a:cxnLst/>
              <a:rect l="l" t="t" r="r" b="b"/>
              <a:pathLst>
                <a:path w="1124584" h="1124584">
                  <a:moveTo>
                    <a:pt x="1124242" y="1124241"/>
                  </a:moveTo>
                  <a:lnTo>
                    <a:pt x="0" y="1124241"/>
                  </a:lnTo>
                  <a:lnTo>
                    <a:pt x="1124242" y="0"/>
                  </a:lnTo>
                  <a:lnTo>
                    <a:pt x="1124242" y="1124241"/>
                  </a:lnTo>
                  <a:close/>
                </a:path>
              </a:pathLst>
            </a:custGeom>
            <a:solidFill>
              <a:srgbClr val="FFFFFF"/>
            </a:solidFill>
          </p:spPr>
          <p:txBody>
            <a:bodyPr wrap="square" lIns="0" tIns="0" rIns="0" bIns="0" rtlCol="0"/>
            <a:lstStyle/>
            <a:p>
              <a:endParaRPr dirty="0"/>
            </a:p>
          </p:txBody>
        </p:sp>
        <p:sp>
          <p:nvSpPr>
            <p:cNvPr id="9" name="object 9"/>
            <p:cNvSpPr/>
            <p:nvPr/>
          </p:nvSpPr>
          <p:spPr>
            <a:xfrm>
              <a:off x="11054363" y="5726534"/>
              <a:ext cx="1137920" cy="1131570"/>
            </a:xfrm>
            <a:custGeom>
              <a:avLst/>
              <a:gdLst/>
              <a:ahLst/>
              <a:cxnLst/>
              <a:rect l="l" t="t" r="r" b="b"/>
              <a:pathLst>
                <a:path w="1137920" h="1131570">
                  <a:moveTo>
                    <a:pt x="1099118" y="45694"/>
                  </a:moveTo>
                  <a:lnTo>
                    <a:pt x="619911" y="45694"/>
                  </a:lnTo>
                  <a:lnTo>
                    <a:pt x="691698" y="45041"/>
                  </a:lnTo>
                  <a:lnTo>
                    <a:pt x="761516" y="43238"/>
                  </a:lnTo>
                  <a:lnTo>
                    <a:pt x="759862" y="43238"/>
                  </a:lnTo>
                  <a:lnTo>
                    <a:pt x="817210" y="40761"/>
                  </a:lnTo>
                  <a:lnTo>
                    <a:pt x="871321" y="37451"/>
                  </a:lnTo>
                  <a:lnTo>
                    <a:pt x="919924" y="33572"/>
                  </a:lnTo>
                  <a:lnTo>
                    <a:pt x="963212" y="29281"/>
                  </a:lnTo>
                  <a:lnTo>
                    <a:pt x="1001377" y="24736"/>
                  </a:lnTo>
                  <a:lnTo>
                    <a:pt x="1063108" y="15520"/>
                  </a:lnTo>
                  <a:lnTo>
                    <a:pt x="1106654" y="7188"/>
                  </a:lnTo>
                  <a:lnTo>
                    <a:pt x="1137637" y="0"/>
                  </a:lnTo>
                  <a:lnTo>
                    <a:pt x="1137637" y="6982"/>
                  </a:lnTo>
                  <a:lnTo>
                    <a:pt x="1099118" y="45694"/>
                  </a:lnTo>
                  <a:close/>
                </a:path>
                <a:path w="1137920" h="1131570">
                  <a:moveTo>
                    <a:pt x="18771" y="1131465"/>
                  </a:moveTo>
                  <a:lnTo>
                    <a:pt x="0" y="1131465"/>
                  </a:lnTo>
                  <a:lnTo>
                    <a:pt x="2119" y="1125252"/>
                  </a:lnTo>
                  <a:lnTo>
                    <a:pt x="9705" y="1101625"/>
                  </a:lnTo>
                  <a:lnTo>
                    <a:pt x="28058" y="1039198"/>
                  </a:lnTo>
                  <a:lnTo>
                    <a:pt x="38297" y="1001116"/>
                  </a:lnTo>
                  <a:lnTo>
                    <a:pt x="48890" y="958932"/>
                  </a:lnTo>
                  <a:lnTo>
                    <a:pt x="59573" y="913005"/>
                  </a:lnTo>
                  <a:lnTo>
                    <a:pt x="70082" y="863695"/>
                  </a:lnTo>
                  <a:lnTo>
                    <a:pt x="80152" y="811359"/>
                  </a:lnTo>
                  <a:lnTo>
                    <a:pt x="89517" y="756356"/>
                  </a:lnTo>
                  <a:lnTo>
                    <a:pt x="97915" y="699045"/>
                  </a:lnTo>
                  <a:lnTo>
                    <a:pt x="105079" y="639784"/>
                  </a:lnTo>
                  <a:lnTo>
                    <a:pt x="110745" y="578932"/>
                  </a:lnTo>
                  <a:lnTo>
                    <a:pt x="114648" y="516848"/>
                  </a:lnTo>
                  <a:lnTo>
                    <a:pt x="116525" y="453890"/>
                  </a:lnTo>
                  <a:lnTo>
                    <a:pt x="116109" y="390418"/>
                  </a:lnTo>
                  <a:lnTo>
                    <a:pt x="113137" y="326788"/>
                  </a:lnTo>
                  <a:lnTo>
                    <a:pt x="107343" y="263361"/>
                  </a:lnTo>
                  <a:lnTo>
                    <a:pt x="98464" y="200494"/>
                  </a:lnTo>
                  <a:lnTo>
                    <a:pt x="86233" y="138547"/>
                  </a:lnTo>
                  <a:lnTo>
                    <a:pt x="70388" y="77878"/>
                  </a:lnTo>
                  <a:lnTo>
                    <a:pt x="50662" y="18845"/>
                  </a:lnTo>
                  <a:lnTo>
                    <a:pt x="162990" y="27773"/>
                  </a:lnTo>
                  <a:lnTo>
                    <a:pt x="268080" y="34709"/>
                  </a:lnTo>
                  <a:lnTo>
                    <a:pt x="366125" y="39811"/>
                  </a:lnTo>
                  <a:lnTo>
                    <a:pt x="457317" y="43238"/>
                  </a:lnTo>
                  <a:lnTo>
                    <a:pt x="537201" y="45041"/>
                  </a:lnTo>
                  <a:lnTo>
                    <a:pt x="526914" y="45041"/>
                  </a:lnTo>
                  <a:lnTo>
                    <a:pt x="1099118" y="45694"/>
                  </a:lnTo>
                  <a:lnTo>
                    <a:pt x="18771" y="1131465"/>
                  </a:lnTo>
                  <a:close/>
                </a:path>
              </a:pathLst>
            </a:custGeom>
            <a:solidFill>
              <a:srgbClr val="30338F"/>
            </a:solidFill>
          </p:spPr>
          <p:txBody>
            <a:bodyPr wrap="square" lIns="0" tIns="0" rIns="0" bIns="0" rtlCol="0"/>
            <a:lstStyle/>
            <a:p>
              <a:endParaRPr dirty="0"/>
            </a:p>
          </p:txBody>
        </p:sp>
      </p:grpSp>
      <p:sp>
        <p:nvSpPr>
          <p:cNvPr id="10" name="object 10"/>
          <p:cNvSpPr txBox="1"/>
          <p:nvPr/>
        </p:nvSpPr>
        <p:spPr>
          <a:xfrm>
            <a:off x="762000" y="4832210"/>
            <a:ext cx="4211822" cy="1697644"/>
          </a:xfrm>
          <a:prstGeom prst="rect">
            <a:avLst/>
          </a:prstGeom>
        </p:spPr>
        <p:txBody>
          <a:bodyPr vert="horz" wrap="square" lIns="0" tIns="114935" rIns="0" bIns="0" rtlCol="0">
            <a:spAutoFit/>
          </a:bodyPr>
          <a:lstStyle/>
          <a:p>
            <a:pPr marL="12700">
              <a:lnSpc>
                <a:spcPct val="100000"/>
              </a:lnSpc>
              <a:spcBef>
                <a:spcPts val="905"/>
              </a:spcBef>
            </a:pPr>
            <a:r>
              <a:rPr sz="1600" spc="-30" dirty="0">
                <a:solidFill>
                  <a:srgbClr val="FFFFFF"/>
                </a:solidFill>
                <a:latin typeface="Arial"/>
                <a:cs typeface="Arial"/>
              </a:rPr>
              <a:t>Ma</a:t>
            </a:r>
            <a:r>
              <a:rPr lang="en-US" sz="1600" spc="-30" dirty="0">
                <a:solidFill>
                  <a:srgbClr val="FFFFFF"/>
                </a:solidFill>
                <a:latin typeface="Arial"/>
                <a:cs typeface="Arial"/>
              </a:rPr>
              <a:t>rk van de Sanden</a:t>
            </a:r>
            <a:endParaRPr sz="1600" dirty="0">
              <a:latin typeface="Arial"/>
              <a:cs typeface="Arial"/>
            </a:endParaRPr>
          </a:p>
          <a:p>
            <a:pPr marL="12700" marR="5080">
              <a:lnSpc>
                <a:spcPct val="142100"/>
              </a:lnSpc>
            </a:pPr>
            <a:r>
              <a:rPr sz="1600" spc="-30" dirty="0">
                <a:solidFill>
                  <a:srgbClr val="FFFFFF"/>
                </a:solidFill>
                <a:latin typeface="Arial"/>
                <a:cs typeface="Arial"/>
              </a:rPr>
              <a:t>Senior </a:t>
            </a:r>
            <a:r>
              <a:rPr lang="en-US" sz="1600" spc="-30" dirty="0">
                <a:solidFill>
                  <a:srgbClr val="FFFFFF"/>
                </a:solidFill>
                <a:latin typeface="Arial"/>
                <a:cs typeface="Arial"/>
              </a:rPr>
              <a:t>Manager (Data &amp; Research) </a:t>
            </a:r>
            <a:r>
              <a:rPr sz="1600" spc="-30" dirty="0">
                <a:solidFill>
                  <a:srgbClr val="FFFFFF"/>
                </a:solidFill>
                <a:latin typeface="Arial"/>
                <a:cs typeface="Arial"/>
              </a:rPr>
              <a:t>– GÈANT</a:t>
            </a:r>
            <a:endParaRPr lang="en-US" sz="1600" spc="-30" dirty="0">
              <a:solidFill>
                <a:srgbClr val="FFFFFF"/>
              </a:solidFill>
              <a:latin typeface="Arial"/>
              <a:cs typeface="Arial"/>
            </a:endParaRPr>
          </a:p>
          <a:p>
            <a:pPr marL="12700" marR="5080">
              <a:lnSpc>
                <a:spcPct val="142100"/>
              </a:lnSpc>
            </a:pPr>
            <a:r>
              <a:rPr lang="en-US" sz="1600" spc="-30" dirty="0">
                <a:solidFill>
                  <a:srgbClr val="FFFFFF"/>
                </a:solidFill>
                <a:latin typeface="Arial"/>
                <a:cs typeface="Arial"/>
              </a:rPr>
              <a:t>March 16</a:t>
            </a:r>
            <a:r>
              <a:rPr sz="1600" spc="-30" dirty="0">
                <a:solidFill>
                  <a:srgbClr val="FFFFFF"/>
                </a:solidFill>
                <a:latin typeface="Arial"/>
                <a:cs typeface="Arial"/>
              </a:rPr>
              <a:t>, 202</a:t>
            </a:r>
            <a:r>
              <a:rPr lang="en-US" sz="1600" spc="-30" dirty="0">
                <a:solidFill>
                  <a:srgbClr val="FFFFFF"/>
                </a:solidFill>
                <a:latin typeface="Arial"/>
                <a:cs typeface="Arial"/>
              </a:rPr>
              <a:t>6</a:t>
            </a:r>
            <a:r>
              <a:rPr sz="1600" spc="-30" dirty="0">
                <a:solidFill>
                  <a:srgbClr val="FFFFFF"/>
                </a:solidFill>
                <a:latin typeface="Arial"/>
                <a:cs typeface="Arial"/>
              </a:rPr>
              <a:t> - </a:t>
            </a:r>
            <a:r>
              <a:rPr lang="en-US" sz="1600" spc="-30" dirty="0">
                <a:solidFill>
                  <a:srgbClr val="FFFFFF"/>
                </a:solidFill>
                <a:latin typeface="Arial"/>
                <a:cs typeface="Arial"/>
              </a:rPr>
              <a:t>Oslo</a:t>
            </a:r>
            <a:endParaRPr sz="1600" spc="-30" dirty="0">
              <a:solidFill>
                <a:srgbClr val="FFFFFF"/>
              </a:solidFill>
              <a:latin typeface="Arial"/>
              <a:cs typeface="Arial"/>
            </a:endParaRPr>
          </a:p>
          <a:p>
            <a:pPr>
              <a:lnSpc>
                <a:spcPct val="100000"/>
              </a:lnSpc>
              <a:spcBef>
                <a:spcPts val="1570"/>
              </a:spcBef>
            </a:pPr>
            <a:endParaRPr sz="1600" dirty="0">
              <a:latin typeface="Arial"/>
              <a:cs typeface="Arial"/>
            </a:endParaRPr>
          </a:p>
          <a:p>
            <a:pPr marL="12700">
              <a:lnSpc>
                <a:spcPct val="100000"/>
              </a:lnSpc>
              <a:spcBef>
                <a:spcPts val="5"/>
              </a:spcBef>
            </a:pPr>
            <a:r>
              <a:rPr sz="1200" spc="-65" dirty="0">
                <a:solidFill>
                  <a:srgbClr val="FFFFFF"/>
                </a:solidFill>
                <a:latin typeface="Arial"/>
                <a:cs typeface="Arial"/>
              </a:rPr>
              <a:t>Public</a:t>
            </a:r>
            <a:r>
              <a:rPr sz="1200" spc="-35" dirty="0">
                <a:solidFill>
                  <a:srgbClr val="FFFFFF"/>
                </a:solidFill>
                <a:latin typeface="Arial"/>
                <a:cs typeface="Arial"/>
              </a:rPr>
              <a:t> </a:t>
            </a:r>
            <a:r>
              <a:rPr sz="1200" spc="-10" dirty="0">
                <a:solidFill>
                  <a:srgbClr val="FFFFFF"/>
                </a:solidFill>
                <a:latin typeface="Arial"/>
                <a:cs typeface="Arial"/>
              </a:rPr>
              <a:t>(PUB)</a:t>
            </a:r>
            <a:endParaRPr sz="1200" dirty="0">
              <a:latin typeface="Arial"/>
              <a:cs typeface="Arial"/>
            </a:endParaRPr>
          </a:p>
        </p:txBody>
      </p:sp>
      <p:sp>
        <p:nvSpPr>
          <p:cNvPr id="11" name="object 11"/>
          <p:cNvSpPr txBox="1"/>
          <p:nvPr/>
        </p:nvSpPr>
        <p:spPr>
          <a:xfrm>
            <a:off x="691149" y="1444143"/>
            <a:ext cx="9824451" cy="2056012"/>
          </a:xfrm>
          <a:prstGeom prst="rect">
            <a:avLst/>
          </a:prstGeom>
        </p:spPr>
        <p:txBody>
          <a:bodyPr vert="horz" wrap="square" lIns="0" tIns="12700" rIns="0" bIns="0" rtlCol="0">
            <a:spAutoFit/>
          </a:bodyPr>
          <a:lstStyle/>
          <a:p>
            <a:pPr marL="38100">
              <a:lnSpc>
                <a:spcPts val="2850"/>
              </a:lnSpc>
              <a:spcBef>
                <a:spcPts val="100"/>
              </a:spcBef>
            </a:pPr>
            <a:r>
              <a:rPr sz="2500" b="1" i="1" spc="-50" dirty="0">
                <a:solidFill>
                  <a:srgbClr val="FFFFFF"/>
                </a:solidFill>
                <a:latin typeface="Arial"/>
                <a:cs typeface="Arial"/>
              </a:rPr>
              <a:t>1</a:t>
            </a:r>
            <a:r>
              <a:rPr lang="en-US" sz="2500" b="1" i="1" spc="-50" dirty="0">
                <a:solidFill>
                  <a:srgbClr val="FFFFFF"/>
                </a:solidFill>
                <a:latin typeface="Arial"/>
                <a:cs typeface="Arial"/>
              </a:rPr>
              <a:t>7</a:t>
            </a:r>
            <a:r>
              <a:rPr sz="2475" b="1" i="1" spc="-75" baseline="31986" dirty="0">
                <a:solidFill>
                  <a:srgbClr val="FFFFFF"/>
                </a:solidFill>
                <a:latin typeface="Arial"/>
                <a:cs typeface="Arial"/>
              </a:rPr>
              <a:t>th</a:t>
            </a:r>
            <a:r>
              <a:rPr sz="2475" b="1" i="1" spc="-60" baseline="31986" dirty="0">
                <a:solidFill>
                  <a:srgbClr val="FFFFFF"/>
                </a:solidFill>
                <a:latin typeface="Arial"/>
                <a:cs typeface="Arial"/>
              </a:rPr>
              <a:t> </a:t>
            </a:r>
            <a:r>
              <a:rPr sz="2500" b="1" i="1" spc="-220" dirty="0">
                <a:solidFill>
                  <a:srgbClr val="FFFFFF"/>
                </a:solidFill>
                <a:latin typeface="Arial"/>
                <a:cs typeface="Arial"/>
              </a:rPr>
              <a:t>Special</a:t>
            </a:r>
            <a:r>
              <a:rPr sz="2500" b="1" i="1" spc="-135" dirty="0">
                <a:solidFill>
                  <a:srgbClr val="FFFFFF"/>
                </a:solidFill>
                <a:latin typeface="Arial"/>
                <a:cs typeface="Arial"/>
              </a:rPr>
              <a:t> </a:t>
            </a:r>
            <a:r>
              <a:rPr sz="2500" b="1" i="1" spc="-140" dirty="0">
                <a:solidFill>
                  <a:srgbClr val="FFFFFF"/>
                </a:solidFill>
                <a:latin typeface="Arial"/>
                <a:cs typeface="Arial"/>
              </a:rPr>
              <a:t>Interest</a:t>
            </a:r>
            <a:r>
              <a:rPr sz="2500" b="1" i="1" spc="-135" dirty="0">
                <a:solidFill>
                  <a:srgbClr val="FFFFFF"/>
                </a:solidFill>
                <a:latin typeface="Arial"/>
                <a:cs typeface="Arial"/>
              </a:rPr>
              <a:t> </a:t>
            </a:r>
            <a:r>
              <a:rPr sz="2500" b="1" i="1" spc="-25" dirty="0">
                <a:solidFill>
                  <a:srgbClr val="FFFFFF"/>
                </a:solidFill>
                <a:latin typeface="Arial"/>
                <a:cs typeface="Arial"/>
              </a:rPr>
              <a:t>Group</a:t>
            </a:r>
            <a:endParaRPr sz="2500" dirty="0">
              <a:latin typeface="Arial"/>
              <a:cs typeface="Arial"/>
            </a:endParaRPr>
          </a:p>
          <a:p>
            <a:pPr marL="396875">
              <a:lnSpc>
                <a:spcPts val="2640"/>
              </a:lnSpc>
              <a:tabLst>
                <a:tab pos="5723890" algn="l"/>
              </a:tabLst>
            </a:pPr>
            <a:r>
              <a:rPr sz="2500" b="1" i="1" spc="-225" dirty="0">
                <a:solidFill>
                  <a:srgbClr val="FFFFFF"/>
                </a:solidFill>
                <a:latin typeface="Arial"/>
                <a:cs typeface="Arial"/>
              </a:rPr>
              <a:t>on</a:t>
            </a:r>
            <a:r>
              <a:rPr sz="2500" b="1" i="1" spc="-120" dirty="0">
                <a:solidFill>
                  <a:srgbClr val="FFFFFF"/>
                </a:solidFill>
                <a:latin typeface="Arial"/>
                <a:cs typeface="Arial"/>
              </a:rPr>
              <a:t> </a:t>
            </a:r>
            <a:r>
              <a:rPr sz="2500" b="1" i="1" spc="-260" dirty="0">
                <a:solidFill>
                  <a:srgbClr val="FFFFFF"/>
                </a:solidFill>
                <a:latin typeface="Arial"/>
                <a:cs typeface="Arial"/>
              </a:rPr>
              <a:t>Cloud</a:t>
            </a:r>
            <a:r>
              <a:rPr sz="2500" b="1" i="1" spc="-120" dirty="0">
                <a:solidFill>
                  <a:srgbClr val="FFFFFF"/>
                </a:solidFill>
                <a:latin typeface="Arial"/>
                <a:cs typeface="Arial"/>
              </a:rPr>
              <a:t> </a:t>
            </a:r>
            <a:r>
              <a:rPr sz="2500" b="1" i="1" spc="-145" dirty="0">
                <a:solidFill>
                  <a:srgbClr val="FFFFFF"/>
                </a:solidFill>
                <a:latin typeface="Arial"/>
                <a:cs typeface="Arial"/>
              </a:rPr>
              <a:t>Interoperable</a:t>
            </a:r>
            <a:r>
              <a:rPr sz="2500" b="1" i="1" spc="-120" dirty="0">
                <a:solidFill>
                  <a:srgbClr val="FFFFFF"/>
                </a:solidFill>
                <a:latin typeface="Arial"/>
                <a:cs typeface="Arial"/>
              </a:rPr>
              <a:t> </a:t>
            </a:r>
            <a:r>
              <a:rPr sz="2500" b="1" i="1" spc="-150" dirty="0">
                <a:solidFill>
                  <a:srgbClr val="FFFFFF"/>
                </a:solidFill>
                <a:latin typeface="Arial"/>
                <a:cs typeface="Arial"/>
              </a:rPr>
              <a:t>Software</a:t>
            </a:r>
            <a:r>
              <a:rPr sz="2500" b="1" i="1" spc="-120" dirty="0">
                <a:solidFill>
                  <a:srgbClr val="FFFFFF"/>
                </a:solidFill>
                <a:latin typeface="Arial"/>
                <a:cs typeface="Arial"/>
              </a:rPr>
              <a:t> </a:t>
            </a:r>
            <a:r>
              <a:rPr sz="2500" b="1" i="1" spc="-275" dirty="0">
                <a:solidFill>
                  <a:srgbClr val="FFFFFF"/>
                </a:solidFill>
                <a:latin typeface="Arial"/>
                <a:cs typeface="Arial"/>
              </a:rPr>
              <a:t>Stacks</a:t>
            </a:r>
            <a:r>
              <a:rPr sz="2500" b="1" i="1" dirty="0">
                <a:solidFill>
                  <a:srgbClr val="FFFFFF"/>
                </a:solidFill>
                <a:latin typeface="Arial"/>
                <a:cs typeface="Arial"/>
              </a:rPr>
              <a:t>	</a:t>
            </a:r>
            <a:r>
              <a:rPr sz="2500" b="1" i="1" spc="-260" dirty="0">
                <a:solidFill>
                  <a:srgbClr val="FFFFFF"/>
                </a:solidFill>
                <a:latin typeface="Arial"/>
                <a:cs typeface="Arial"/>
              </a:rPr>
              <a:t>(SIG-</a:t>
            </a:r>
            <a:r>
              <a:rPr sz="2500" b="1" i="1" spc="-295" dirty="0">
                <a:solidFill>
                  <a:srgbClr val="FFFFFF"/>
                </a:solidFill>
                <a:latin typeface="Arial"/>
                <a:cs typeface="Arial"/>
              </a:rPr>
              <a:t>CISS)</a:t>
            </a:r>
            <a:endParaRPr lang="en-US" sz="2500" i="1" dirty="0">
              <a:latin typeface="Arial"/>
              <a:cs typeface="Arial"/>
            </a:endParaRPr>
          </a:p>
          <a:p>
            <a:pPr marL="396875">
              <a:lnSpc>
                <a:spcPts val="2640"/>
              </a:lnSpc>
              <a:tabLst>
                <a:tab pos="5723890" algn="l"/>
              </a:tabLst>
            </a:pPr>
            <a:endParaRPr lang="en-US" sz="2500" b="1" i="1" spc="-10" dirty="0">
              <a:solidFill>
                <a:srgbClr val="FFFFFF"/>
              </a:solidFill>
              <a:latin typeface="Arial"/>
              <a:cs typeface="Arial"/>
            </a:endParaRPr>
          </a:p>
          <a:p>
            <a:pPr marL="396875">
              <a:lnSpc>
                <a:spcPts val="2640"/>
              </a:lnSpc>
              <a:tabLst>
                <a:tab pos="5723890" algn="l"/>
              </a:tabLst>
            </a:pPr>
            <a:endParaRPr lang="en-US" sz="2500" b="1" i="1" spc="-10" dirty="0">
              <a:solidFill>
                <a:srgbClr val="FFFFFF"/>
              </a:solidFill>
              <a:latin typeface="Arial"/>
              <a:cs typeface="Arial"/>
            </a:endParaRPr>
          </a:p>
          <a:p>
            <a:pPr marL="396875">
              <a:lnSpc>
                <a:spcPts val="2640"/>
              </a:lnSpc>
              <a:tabLst>
                <a:tab pos="5723890" algn="l"/>
              </a:tabLst>
            </a:pPr>
            <a:endParaRPr lang="en-US" sz="2500" b="1" i="1" spc="-10" dirty="0">
              <a:solidFill>
                <a:srgbClr val="FFFFFF"/>
              </a:solidFill>
              <a:latin typeface="Arial"/>
              <a:cs typeface="Arial"/>
            </a:endParaRPr>
          </a:p>
          <a:p>
            <a:pPr marL="396875" algn="ctr">
              <a:lnSpc>
                <a:spcPts val="2640"/>
              </a:lnSpc>
              <a:tabLst>
                <a:tab pos="5723890" algn="l"/>
              </a:tabLst>
            </a:pPr>
            <a:r>
              <a:rPr lang="en-US" sz="3000" b="1" spc="-10" dirty="0">
                <a:solidFill>
                  <a:srgbClr val="FFFFFF"/>
                </a:solidFill>
                <a:latin typeface="Arial"/>
                <a:cs typeface="Arial"/>
              </a:rPr>
              <a:t>An i</a:t>
            </a:r>
            <a:r>
              <a:rPr sz="3000" b="1" spc="-10" dirty="0">
                <a:solidFill>
                  <a:srgbClr val="FFFFFF"/>
                </a:solidFill>
                <a:latin typeface="Arial"/>
                <a:cs typeface="Arial"/>
              </a:rPr>
              <a:t>ntr</a:t>
            </a:r>
            <a:r>
              <a:rPr lang="en-US" sz="3000" b="1" spc="-10" dirty="0">
                <a:solidFill>
                  <a:srgbClr val="FFFFFF"/>
                </a:solidFill>
                <a:latin typeface="Arial"/>
                <a:cs typeface="Arial"/>
              </a:rPr>
              <a:t>ospective discussion on the </a:t>
            </a:r>
            <a:r>
              <a:rPr sz="3000" b="1" spc="-30" dirty="0">
                <a:solidFill>
                  <a:srgbClr val="FFFFFF"/>
                </a:solidFill>
                <a:latin typeface="Arial"/>
                <a:cs typeface="Arial"/>
              </a:rPr>
              <a:t>SIG-</a:t>
            </a:r>
            <a:r>
              <a:rPr sz="3000" b="1" spc="-20" dirty="0">
                <a:solidFill>
                  <a:srgbClr val="FFFFFF"/>
                </a:solidFill>
                <a:latin typeface="Arial"/>
                <a:cs typeface="Arial"/>
              </a:rPr>
              <a:t>CISS</a:t>
            </a:r>
            <a:r>
              <a:rPr lang="en-US" sz="3000" b="1" spc="-20" dirty="0">
                <a:solidFill>
                  <a:srgbClr val="FFFFFF"/>
                </a:solidFill>
                <a:latin typeface="Arial"/>
                <a:cs typeface="Arial"/>
              </a:rPr>
              <a:t> itself</a:t>
            </a:r>
            <a:endParaRPr sz="3000" dirty="0">
              <a:latin typeface="Arial"/>
              <a:cs typeface="Arial"/>
            </a:endParaRPr>
          </a:p>
        </p:txBody>
      </p:sp>
      <p:sp>
        <p:nvSpPr>
          <p:cNvPr id="12" name="object 12"/>
          <p:cNvSpPr txBox="1"/>
          <p:nvPr/>
        </p:nvSpPr>
        <p:spPr>
          <a:xfrm>
            <a:off x="11422704" y="6423936"/>
            <a:ext cx="739775" cy="330200"/>
          </a:xfrm>
          <a:prstGeom prst="rect">
            <a:avLst/>
          </a:prstGeom>
        </p:spPr>
        <p:txBody>
          <a:bodyPr vert="horz" wrap="square" lIns="0" tIns="12700" rIns="0" bIns="0" rtlCol="0">
            <a:spAutoFit/>
          </a:bodyPr>
          <a:lstStyle/>
          <a:p>
            <a:pPr marL="38100">
              <a:lnSpc>
                <a:spcPct val="100000"/>
              </a:lnSpc>
              <a:spcBef>
                <a:spcPts val="100"/>
              </a:spcBef>
            </a:pPr>
            <a:r>
              <a:rPr sz="2000" b="1" spc="-204" dirty="0">
                <a:solidFill>
                  <a:srgbClr val="EE426C"/>
                </a:solidFill>
                <a:latin typeface="Arial"/>
                <a:cs typeface="Arial"/>
              </a:rPr>
              <a:t>GN5-</a:t>
            </a:r>
            <a:r>
              <a:rPr sz="1950" spc="-907" baseline="38461" dirty="0">
                <a:solidFill>
                  <a:srgbClr val="FFFFFF"/>
                </a:solidFill>
                <a:latin typeface="Arial"/>
                <a:cs typeface="Arial"/>
              </a:rPr>
              <a:t>1</a:t>
            </a:r>
            <a:r>
              <a:rPr sz="2000" b="1" spc="-90" dirty="0">
                <a:solidFill>
                  <a:srgbClr val="EE426C"/>
                </a:solidFill>
                <a:latin typeface="Arial"/>
                <a:cs typeface="Arial"/>
              </a:rPr>
              <a:t>2</a:t>
            </a:r>
            <a:endParaRPr sz="20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84EF1-7386-492E-56ED-5CF5752A30EE}"/>
              </a:ext>
            </a:extLst>
          </p:cNvPr>
          <p:cNvSpPr>
            <a:spLocks noGrp="1"/>
          </p:cNvSpPr>
          <p:nvPr>
            <p:ph type="title"/>
          </p:nvPr>
        </p:nvSpPr>
        <p:spPr>
          <a:xfrm>
            <a:off x="457200" y="731520"/>
            <a:ext cx="11004123" cy="430909"/>
          </a:xfrm>
        </p:spPr>
        <p:txBody>
          <a:bodyPr/>
          <a:lstStyle/>
          <a:p>
            <a:r>
              <a:rPr lang="en-US" dirty="0"/>
              <a:t>Sovereign European data layer</a:t>
            </a:r>
          </a:p>
        </p:txBody>
      </p:sp>
      <p:sp>
        <p:nvSpPr>
          <p:cNvPr id="3" name="Content Placeholder 2">
            <a:extLst>
              <a:ext uri="{FF2B5EF4-FFF2-40B4-BE49-F238E27FC236}">
                <a16:creationId xmlns:a16="http://schemas.microsoft.com/office/drawing/2014/main" id="{275EFAFF-97F2-A766-19EC-748046B8B5FC}"/>
              </a:ext>
            </a:extLst>
          </p:cNvPr>
          <p:cNvSpPr>
            <a:spLocks noGrp="1"/>
          </p:cNvSpPr>
          <p:nvPr>
            <p:ph idx="1"/>
          </p:nvPr>
        </p:nvSpPr>
        <p:spPr>
          <a:xfrm>
            <a:off x="449388" y="1334467"/>
            <a:ext cx="10540997" cy="1177722"/>
          </a:xfrm>
        </p:spPr>
        <p:txBody>
          <a:bodyPr>
            <a:normAutofit/>
          </a:bodyPr>
          <a:lstStyle/>
          <a:p>
            <a:r>
              <a:rPr lang="en-US" sz="2200"/>
              <a:t>Due to changing geopolitics, there is much emphasis on European sovereignty</a:t>
            </a:r>
          </a:p>
          <a:p>
            <a:r>
              <a:rPr lang="en-US" sz="2200"/>
              <a:t>Status in the US is dramatic, datasets are terminated, tools are discontinued, experts are laid off </a:t>
            </a:r>
          </a:p>
          <a:p>
            <a:pPr marL="0" indent="0">
              <a:buNone/>
            </a:pPr>
            <a:endParaRPr lang="en-US"/>
          </a:p>
        </p:txBody>
      </p:sp>
      <p:pic>
        <p:nvPicPr>
          <p:cNvPr id="5" name="Picture 4">
            <a:extLst>
              <a:ext uri="{FF2B5EF4-FFF2-40B4-BE49-F238E27FC236}">
                <a16:creationId xmlns:a16="http://schemas.microsoft.com/office/drawing/2014/main" id="{1BF87047-CE94-B18C-A47B-74CD9C1AC8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1909" y="3803412"/>
            <a:ext cx="4809744" cy="2688152"/>
          </a:xfrm>
          <a:prstGeom prst="rect">
            <a:avLst/>
          </a:prstGeom>
        </p:spPr>
      </p:pic>
      <p:sp>
        <p:nvSpPr>
          <p:cNvPr id="6" name="TextBox 5">
            <a:extLst>
              <a:ext uri="{FF2B5EF4-FFF2-40B4-BE49-F238E27FC236}">
                <a16:creationId xmlns:a16="http://schemas.microsoft.com/office/drawing/2014/main" id="{C65F0D1E-575D-7106-F6EF-0680C0109CDF}"/>
              </a:ext>
            </a:extLst>
          </p:cNvPr>
          <p:cNvSpPr txBox="1"/>
          <p:nvPr/>
        </p:nvSpPr>
        <p:spPr>
          <a:xfrm>
            <a:off x="7181908" y="6491564"/>
            <a:ext cx="480974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Source: EOSC Symposium 2025, </a:t>
            </a: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hlinkClick r:id="rId3"/>
              </a:rPr>
              <a:t>keynote</a:t>
            </a: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 Shelly Stall (Vice President AGU)</a:t>
            </a:r>
          </a:p>
        </p:txBody>
      </p:sp>
      <p:sp>
        <p:nvSpPr>
          <p:cNvPr id="4" name="Content Placeholder 2">
            <a:extLst>
              <a:ext uri="{FF2B5EF4-FFF2-40B4-BE49-F238E27FC236}">
                <a16:creationId xmlns:a16="http://schemas.microsoft.com/office/drawing/2014/main" id="{F2C30C04-2631-058E-B252-E3E9CF02A098}"/>
              </a:ext>
            </a:extLst>
          </p:cNvPr>
          <p:cNvSpPr txBox="1">
            <a:spLocks/>
          </p:cNvSpPr>
          <p:nvPr/>
        </p:nvSpPr>
        <p:spPr>
          <a:xfrm>
            <a:off x="439188" y="3639397"/>
            <a:ext cx="6742720" cy="31291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Leverage the capabilities and strengths of NRENs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Develop a scalable object storage layer</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GN5-2 T4.3 Pan-European Sovereign Research Data Object-Storage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GN5-2 Incubator projects: SAGE, Pan ES3</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Enterprise File Sync &amp; Share Federation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EOSC Federation build-up group on EFSS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EOSC4ALL proposal</a:t>
            </a:r>
          </a:p>
        </p:txBody>
      </p:sp>
      <p:sp>
        <p:nvSpPr>
          <p:cNvPr id="7" name="Content Placeholder 2">
            <a:extLst>
              <a:ext uri="{FF2B5EF4-FFF2-40B4-BE49-F238E27FC236}">
                <a16:creationId xmlns:a16="http://schemas.microsoft.com/office/drawing/2014/main" id="{5B9E2F24-5C6C-3302-37E3-28C4F833DCB5}"/>
              </a:ext>
            </a:extLst>
          </p:cNvPr>
          <p:cNvSpPr txBox="1">
            <a:spLocks/>
          </p:cNvSpPr>
          <p:nvPr/>
        </p:nvSpPr>
        <p:spPr>
          <a:xfrm>
            <a:off x="449388" y="2540122"/>
            <a:ext cx="10540997" cy="38303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European initiatives to rescue  research data to ensure continued access</a:t>
            </a:r>
          </a:p>
        </p:txBody>
      </p:sp>
      <p:pic>
        <p:nvPicPr>
          <p:cNvPr id="11" name="Picture 10" descr="A row of black computer servers&#10;&#10;AI-generated content may be incorrect.">
            <a:extLst>
              <a:ext uri="{FF2B5EF4-FFF2-40B4-BE49-F238E27FC236}">
                <a16:creationId xmlns:a16="http://schemas.microsoft.com/office/drawing/2014/main" id="{AF761D2D-0042-704E-4112-40A502DDEE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2108" y="3532699"/>
            <a:ext cx="4102614" cy="3235864"/>
          </a:xfrm>
          <a:prstGeom prst="rect">
            <a:avLst/>
          </a:prstGeom>
        </p:spPr>
      </p:pic>
      <p:sp>
        <p:nvSpPr>
          <p:cNvPr id="9" name="Content Placeholder 2">
            <a:extLst>
              <a:ext uri="{FF2B5EF4-FFF2-40B4-BE49-F238E27FC236}">
                <a16:creationId xmlns:a16="http://schemas.microsoft.com/office/drawing/2014/main" id="{52970016-3C10-030D-7EFA-5331D1A463F1}"/>
              </a:ext>
            </a:extLst>
          </p:cNvPr>
          <p:cNvSpPr txBox="1">
            <a:spLocks/>
          </p:cNvSpPr>
          <p:nvPr/>
        </p:nvSpPr>
        <p:spPr>
          <a:xfrm>
            <a:off x="449388" y="2966515"/>
            <a:ext cx="10540997" cy="67303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5B9BD5">
                    <a:lumMod val="50000"/>
                  </a:srgbClr>
                </a:solidFill>
                <a:effectLst/>
                <a:uLnTx/>
                <a:uFillTx/>
                <a:latin typeface="Calibri" panose="020F0502020204030204"/>
                <a:ea typeface="+mn-ea"/>
                <a:cs typeface="+mn-cs"/>
              </a:rPr>
              <a:t>Aim is to provide sovereign research data repositories better and cheaper low-level storage by leveraging pan-European economies of scale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srgbClr val="5B9BD5">
                  <a:lumMod val="50000"/>
                </a:srgbClr>
              </a:solidFill>
              <a:effectLst/>
              <a:uLnTx/>
              <a:uFillTx/>
              <a:latin typeface="Calibri" panose="020F0502020204030204"/>
              <a:ea typeface="+mn-ea"/>
              <a:cs typeface="+mn-cs"/>
            </a:endParaRPr>
          </a:p>
        </p:txBody>
      </p:sp>
      <p:pic>
        <p:nvPicPr>
          <p:cNvPr id="8" name="Picture 7" descr="A diagram of a storage system&#10;&#10;AI-generated content may be incorrect.">
            <a:extLst>
              <a:ext uri="{FF2B5EF4-FFF2-40B4-BE49-F238E27FC236}">
                <a16:creationId xmlns:a16="http://schemas.microsoft.com/office/drawing/2014/main" id="{BB4A5719-18B0-80BF-C70C-9ECCC11CD6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1813" y="3803412"/>
            <a:ext cx="5588990" cy="2965151"/>
          </a:xfrm>
          <a:prstGeom prst="rect">
            <a:avLst/>
          </a:prstGeom>
        </p:spPr>
      </p:pic>
      <p:sp>
        <p:nvSpPr>
          <p:cNvPr id="10" name="object 4" descr="$PPTXTitle">
            <a:extLst>
              <a:ext uri="{FF2B5EF4-FFF2-40B4-BE49-F238E27FC236}">
                <a16:creationId xmlns:a16="http://schemas.microsoft.com/office/drawing/2014/main" id="{6BCC44AF-29CE-5260-DC1D-65DEF1CBA1FF}"/>
              </a:ext>
            </a:extLst>
          </p:cNvPr>
          <p:cNvSpPr txBox="1">
            <a:spLocks/>
          </p:cNvSpPr>
          <p:nvPr/>
        </p:nvSpPr>
        <p:spPr>
          <a:xfrm>
            <a:off x="152400" y="51710"/>
            <a:ext cx="11101070" cy="443711"/>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dirty="0">
                <a:solidFill>
                  <a:schemeClr val="bg1"/>
                </a:solidFill>
              </a:rPr>
              <a:t>The WORLD is changing</a:t>
            </a:r>
          </a:p>
        </p:txBody>
      </p:sp>
    </p:spTree>
    <p:extLst>
      <p:ext uri="{BB962C8B-B14F-4D97-AF65-F5344CB8AC3E}">
        <p14:creationId xmlns:p14="http://schemas.microsoft.com/office/powerpoint/2010/main" val="2949535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5E97E-1488-82BB-6CBE-3940C1C6E409}"/>
              </a:ext>
            </a:extLst>
          </p:cNvPr>
          <p:cNvSpPr>
            <a:spLocks noGrp="1"/>
          </p:cNvSpPr>
          <p:nvPr>
            <p:ph type="title"/>
          </p:nvPr>
        </p:nvSpPr>
        <p:spPr>
          <a:xfrm>
            <a:off x="457200" y="731520"/>
            <a:ext cx="9917236" cy="430909"/>
          </a:xfrm>
        </p:spPr>
        <p:txBody>
          <a:bodyPr/>
          <a:lstStyle/>
          <a:p>
            <a:r>
              <a:rPr lang="en-US" dirty="0"/>
              <a:t>Why data movement is important</a:t>
            </a:r>
          </a:p>
        </p:txBody>
      </p:sp>
      <p:sp>
        <p:nvSpPr>
          <p:cNvPr id="4" name="TextBox 3">
            <a:extLst>
              <a:ext uri="{FF2B5EF4-FFF2-40B4-BE49-F238E27FC236}">
                <a16:creationId xmlns:a16="http://schemas.microsoft.com/office/drawing/2014/main" id="{DE695C66-9A89-11B9-93FA-E6858E0F7431}"/>
              </a:ext>
            </a:extLst>
          </p:cNvPr>
          <p:cNvSpPr txBox="1"/>
          <p:nvPr/>
        </p:nvSpPr>
        <p:spPr>
          <a:xfrm>
            <a:off x="235160" y="5818849"/>
            <a:ext cx="18602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Institutional level </a:t>
            </a:r>
          </a:p>
        </p:txBody>
      </p:sp>
      <p:sp>
        <p:nvSpPr>
          <p:cNvPr id="5" name="TextBox 4">
            <a:extLst>
              <a:ext uri="{FF2B5EF4-FFF2-40B4-BE49-F238E27FC236}">
                <a16:creationId xmlns:a16="http://schemas.microsoft.com/office/drawing/2014/main" id="{835A4633-7A04-D858-8819-B4E78C3C52B9}"/>
              </a:ext>
            </a:extLst>
          </p:cNvPr>
          <p:cNvSpPr txBox="1"/>
          <p:nvPr/>
        </p:nvSpPr>
        <p:spPr>
          <a:xfrm>
            <a:off x="240487" y="3964794"/>
            <a:ext cx="152246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National level </a:t>
            </a:r>
          </a:p>
        </p:txBody>
      </p:sp>
      <p:sp>
        <p:nvSpPr>
          <p:cNvPr id="6" name="TextBox 5">
            <a:extLst>
              <a:ext uri="{FF2B5EF4-FFF2-40B4-BE49-F238E27FC236}">
                <a16:creationId xmlns:a16="http://schemas.microsoft.com/office/drawing/2014/main" id="{F478611F-4F5C-F8CA-8096-BB72A5216B5C}"/>
              </a:ext>
            </a:extLst>
          </p:cNvPr>
          <p:cNvSpPr txBox="1"/>
          <p:nvPr/>
        </p:nvSpPr>
        <p:spPr>
          <a:xfrm>
            <a:off x="235160" y="2419023"/>
            <a:ext cx="16298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European level </a:t>
            </a:r>
          </a:p>
        </p:txBody>
      </p:sp>
      <p:pic>
        <p:nvPicPr>
          <p:cNvPr id="7" name="Picture 6">
            <a:extLst>
              <a:ext uri="{FF2B5EF4-FFF2-40B4-BE49-F238E27FC236}">
                <a16:creationId xmlns:a16="http://schemas.microsoft.com/office/drawing/2014/main" id="{1437EB7A-E7A1-7A6E-322D-5B71582620DC}"/>
              </a:ext>
            </a:extLst>
          </p:cNvPr>
          <p:cNvPicPr>
            <a:picLocks noChangeAspect="1"/>
          </p:cNvPicPr>
          <p:nvPr/>
        </p:nvPicPr>
        <p:blipFill>
          <a:blip r:embed="rId2"/>
          <a:stretch>
            <a:fillRect/>
          </a:stretch>
        </p:blipFill>
        <p:spPr>
          <a:xfrm>
            <a:off x="3267354" y="2385878"/>
            <a:ext cx="2708136" cy="402477"/>
          </a:xfrm>
          <a:prstGeom prst="rect">
            <a:avLst/>
          </a:prstGeom>
        </p:spPr>
      </p:pic>
      <p:pic>
        <p:nvPicPr>
          <p:cNvPr id="9" name="Picture 8" descr="A black and grey text on a black background&#10;&#10;AI-generated content may be incorrect.">
            <a:extLst>
              <a:ext uri="{FF2B5EF4-FFF2-40B4-BE49-F238E27FC236}">
                <a16:creationId xmlns:a16="http://schemas.microsoft.com/office/drawing/2014/main" id="{67AC6D00-DC1F-20A0-B6D7-AAE8E95349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6762" y="3838477"/>
            <a:ext cx="3349319" cy="543891"/>
          </a:xfrm>
          <a:prstGeom prst="rect">
            <a:avLst/>
          </a:prstGeom>
        </p:spPr>
      </p:pic>
      <p:grpSp>
        <p:nvGrpSpPr>
          <p:cNvPr id="20" name="Group 19">
            <a:extLst>
              <a:ext uri="{FF2B5EF4-FFF2-40B4-BE49-F238E27FC236}">
                <a16:creationId xmlns:a16="http://schemas.microsoft.com/office/drawing/2014/main" id="{5671B0B0-97C4-9504-B1DC-9D9BE8F1992B}"/>
              </a:ext>
            </a:extLst>
          </p:cNvPr>
          <p:cNvGrpSpPr/>
          <p:nvPr/>
        </p:nvGrpSpPr>
        <p:grpSpPr>
          <a:xfrm>
            <a:off x="3315017" y="5520546"/>
            <a:ext cx="2612809" cy="979003"/>
            <a:chOff x="4009662" y="4866279"/>
            <a:chExt cx="2612809" cy="979003"/>
          </a:xfrm>
        </p:grpSpPr>
        <p:pic>
          <p:nvPicPr>
            <p:cNvPr id="17" name="Picture 16">
              <a:extLst>
                <a:ext uri="{FF2B5EF4-FFF2-40B4-BE49-F238E27FC236}">
                  <a16:creationId xmlns:a16="http://schemas.microsoft.com/office/drawing/2014/main" id="{3DD1ED12-4D7D-45EF-5A99-04B9D5F429DC}"/>
                </a:ext>
              </a:extLst>
            </p:cNvPr>
            <p:cNvPicPr>
              <a:picLocks noChangeAspect="1"/>
            </p:cNvPicPr>
            <p:nvPr/>
          </p:nvPicPr>
          <p:blipFill>
            <a:blip r:embed="rId4"/>
            <a:stretch>
              <a:fillRect/>
            </a:stretch>
          </p:blipFill>
          <p:spPr>
            <a:xfrm>
              <a:off x="4009662" y="4866279"/>
              <a:ext cx="2167237" cy="481608"/>
            </a:xfrm>
            <a:prstGeom prst="rect">
              <a:avLst/>
            </a:prstGeom>
          </p:spPr>
        </p:pic>
        <p:pic>
          <p:nvPicPr>
            <p:cNvPr id="18" name="Picture 17">
              <a:extLst>
                <a:ext uri="{FF2B5EF4-FFF2-40B4-BE49-F238E27FC236}">
                  <a16:creationId xmlns:a16="http://schemas.microsoft.com/office/drawing/2014/main" id="{5965FAD7-11A7-8545-B3EA-6213BF00212E}"/>
                </a:ext>
              </a:extLst>
            </p:cNvPr>
            <p:cNvPicPr>
              <a:picLocks noChangeAspect="1"/>
            </p:cNvPicPr>
            <p:nvPr/>
          </p:nvPicPr>
          <p:blipFill>
            <a:blip r:embed="rId5"/>
            <a:stretch>
              <a:fillRect/>
            </a:stretch>
          </p:blipFill>
          <p:spPr>
            <a:xfrm>
              <a:off x="5197337" y="5382294"/>
              <a:ext cx="1425134" cy="462988"/>
            </a:xfrm>
            <a:prstGeom prst="rect">
              <a:avLst/>
            </a:prstGeom>
          </p:spPr>
        </p:pic>
      </p:grpSp>
      <p:cxnSp>
        <p:nvCxnSpPr>
          <p:cNvPr id="22" name="Straight Arrow Connector 21">
            <a:extLst>
              <a:ext uri="{FF2B5EF4-FFF2-40B4-BE49-F238E27FC236}">
                <a16:creationId xmlns:a16="http://schemas.microsoft.com/office/drawing/2014/main" id="{F6FFCFCA-7C92-E317-A48B-C757650D0A57}"/>
              </a:ext>
            </a:extLst>
          </p:cNvPr>
          <p:cNvCxnSpPr>
            <a:cxnSpLocks/>
          </p:cNvCxnSpPr>
          <p:nvPr/>
        </p:nvCxnSpPr>
        <p:spPr>
          <a:xfrm flipV="1">
            <a:off x="4621421" y="4477262"/>
            <a:ext cx="0" cy="91440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120B3C0-9E64-5EC8-C114-1EB53B57D9AE}"/>
              </a:ext>
            </a:extLst>
          </p:cNvPr>
          <p:cNvCxnSpPr>
            <a:cxnSpLocks/>
          </p:cNvCxnSpPr>
          <p:nvPr/>
        </p:nvCxnSpPr>
        <p:spPr>
          <a:xfrm flipV="1">
            <a:off x="4621421" y="2924077"/>
            <a:ext cx="0" cy="91440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CFD4FA2-DDBF-5E09-4C7F-79B94315D523}"/>
              </a:ext>
            </a:extLst>
          </p:cNvPr>
          <p:cNvSpPr txBox="1"/>
          <p:nvPr/>
        </p:nvSpPr>
        <p:spPr>
          <a:xfrm>
            <a:off x="4739207" y="4654477"/>
            <a:ext cx="196987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 data from institutional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Repositories to national facilities for processing</a:t>
            </a:r>
          </a:p>
        </p:txBody>
      </p:sp>
      <p:sp>
        <p:nvSpPr>
          <p:cNvPr id="27" name="TextBox 26">
            <a:extLst>
              <a:ext uri="{FF2B5EF4-FFF2-40B4-BE49-F238E27FC236}">
                <a16:creationId xmlns:a16="http://schemas.microsoft.com/office/drawing/2014/main" id="{ABE902D0-AE0E-F7C7-4577-81821F5CAA1B}"/>
              </a:ext>
            </a:extLst>
          </p:cNvPr>
          <p:cNvSpPr txBox="1"/>
          <p:nvPr/>
        </p:nvSpPr>
        <p:spPr>
          <a:xfrm>
            <a:off x="4739207" y="3054177"/>
            <a:ext cx="212662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 data from National Nodes cross-border to facilities offered by other Nodes</a:t>
            </a:r>
          </a:p>
        </p:txBody>
      </p:sp>
      <p:pic>
        <p:nvPicPr>
          <p:cNvPr id="2054" name="Picture 6" descr="Blue-Cloud contribution to the European Open Science Cloud ...">
            <a:extLst>
              <a:ext uri="{FF2B5EF4-FFF2-40B4-BE49-F238E27FC236}">
                <a16:creationId xmlns:a16="http://schemas.microsoft.com/office/drawing/2014/main" id="{F8BE86B0-314A-F14D-0D49-E5D19C0E11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002" y="1439548"/>
            <a:ext cx="2766839" cy="622538"/>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1C1E7362-CB75-517E-DA31-D1BDD5D7E721}"/>
              </a:ext>
            </a:extLst>
          </p:cNvPr>
          <p:cNvGrpSpPr/>
          <p:nvPr/>
        </p:nvGrpSpPr>
        <p:grpSpPr>
          <a:xfrm>
            <a:off x="8123047" y="5520546"/>
            <a:ext cx="865410" cy="861518"/>
            <a:chOff x="8280423" y="5249482"/>
            <a:chExt cx="865410" cy="861518"/>
          </a:xfrm>
        </p:grpSpPr>
        <p:pic>
          <p:nvPicPr>
            <p:cNvPr id="30" name="Picture 29">
              <a:extLst>
                <a:ext uri="{FF2B5EF4-FFF2-40B4-BE49-F238E27FC236}">
                  <a16:creationId xmlns:a16="http://schemas.microsoft.com/office/drawing/2014/main" id="{42B55F9E-FCAB-16AA-D105-0A28ED4A8CC9}"/>
                </a:ext>
              </a:extLst>
            </p:cNvPr>
            <p:cNvPicPr>
              <a:picLocks noChangeAspect="1"/>
            </p:cNvPicPr>
            <p:nvPr/>
          </p:nvPicPr>
          <p:blipFill>
            <a:blip r:embed="rId7"/>
            <a:stretch>
              <a:fillRect/>
            </a:stretch>
          </p:blipFill>
          <p:spPr>
            <a:xfrm>
              <a:off x="8379432" y="5648012"/>
              <a:ext cx="667392" cy="462988"/>
            </a:xfrm>
            <a:prstGeom prst="rect">
              <a:avLst/>
            </a:prstGeom>
            <a:ln>
              <a:solidFill>
                <a:schemeClr val="tx1"/>
              </a:solidFill>
            </a:ln>
          </p:spPr>
        </p:pic>
        <p:pic>
          <p:nvPicPr>
            <p:cNvPr id="2062" name="Picture 14" descr="TU Delft logo - Mediamatic">
              <a:extLst>
                <a:ext uri="{FF2B5EF4-FFF2-40B4-BE49-F238E27FC236}">
                  <a16:creationId xmlns:a16="http://schemas.microsoft.com/office/drawing/2014/main" id="{8E4DC87F-D2B5-DF4A-54DD-D3EAC939B7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80423" y="5249482"/>
              <a:ext cx="865410" cy="33793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Group 31">
            <a:extLst>
              <a:ext uri="{FF2B5EF4-FFF2-40B4-BE49-F238E27FC236}">
                <a16:creationId xmlns:a16="http://schemas.microsoft.com/office/drawing/2014/main" id="{63F113C2-88E7-C6F0-B5BA-8ABE8DA41435}"/>
              </a:ext>
            </a:extLst>
          </p:cNvPr>
          <p:cNvGrpSpPr/>
          <p:nvPr/>
        </p:nvGrpSpPr>
        <p:grpSpPr>
          <a:xfrm>
            <a:off x="7994651" y="3896261"/>
            <a:ext cx="1122201" cy="622019"/>
            <a:chOff x="8106751" y="3548649"/>
            <a:chExt cx="1122201" cy="622019"/>
          </a:xfrm>
        </p:grpSpPr>
        <p:pic>
          <p:nvPicPr>
            <p:cNvPr id="2058" name="Picture 10" descr="SURF | ICT Open">
              <a:extLst>
                <a:ext uri="{FF2B5EF4-FFF2-40B4-BE49-F238E27FC236}">
                  <a16:creationId xmlns:a16="http://schemas.microsoft.com/office/drawing/2014/main" id="{7B662343-B9C4-5F2F-3CEE-80A0935E040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7304" y="3548649"/>
              <a:ext cx="1031648" cy="515824"/>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300B049F-CD64-1ECF-65C8-94CFAFC0501D}"/>
                </a:ext>
              </a:extLst>
            </p:cNvPr>
            <p:cNvSpPr txBox="1"/>
            <p:nvPr/>
          </p:nvSpPr>
          <p:spPr>
            <a:xfrm>
              <a:off x="8106751" y="3801336"/>
              <a:ext cx="89800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Snellius</a:t>
              </a:r>
            </a:p>
          </p:txBody>
        </p:sp>
      </p:grpSp>
      <p:grpSp>
        <p:nvGrpSpPr>
          <p:cNvPr id="34" name="Group 33">
            <a:extLst>
              <a:ext uri="{FF2B5EF4-FFF2-40B4-BE49-F238E27FC236}">
                <a16:creationId xmlns:a16="http://schemas.microsoft.com/office/drawing/2014/main" id="{C95CC653-2B60-40C6-844F-031C641F0764}"/>
              </a:ext>
            </a:extLst>
          </p:cNvPr>
          <p:cNvGrpSpPr/>
          <p:nvPr/>
        </p:nvGrpSpPr>
        <p:grpSpPr>
          <a:xfrm>
            <a:off x="7974978" y="2161551"/>
            <a:ext cx="1049180" cy="882218"/>
            <a:chOff x="9317446" y="1955621"/>
            <a:chExt cx="1049180" cy="882218"/>
          </a:xfrm>
        </p:grpSpPr>
        <p:pic>
          <p:nvPicPr>
            <p:cNvPr id="2060" name="Picture 12" descr="Building EU's First Exascale Supercomputer JUPITER | Eviden">
              <a:extLst>
                <a:ext uri="{FF2B5EF4-FFF2-40B4-BE49-F238E27FC236}">
                  <a16:creationId xmlns:a16="http://schemas.microsoft.com/office/drawing/2014/main" id="{B1335B17-70E5-4C6E-F935-D60B8C78B99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17446" y="2260790"/>
              <a:ext cx="1049180" cy="57704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20A9053B-0D6D-8F84-9F57-821027D70FCA}"/>
                </a:ext>
              </a:extLst>
            </p:cNvPr>
            <p:cNvPicPr>
              <a:picLocks noChangeAspect="1"/>
            </p:cNvPicPr>
            <p:nvPr/>
          </p:nvPicPr>
          <p:blipFill>
            <a:blip r:embed="rId11"/>
            <a:stretch>
              <a:fillRect/>
            </a:stretch>
          </p:blipFill>
          <p:spPr>
            <a:xfrm>
              <a:off x="9317450" y="1955621"/>
              <a:ext cx="1049176" cy="305169"/>
            </a:xfrm>
            <a:prstGeom prst="rect">
              <a:avLst/>
            </a:prstGeom>
          </p:spPr>
        </p:pic>
      </p:grpSp>
      <p:cxnSp>
        <p:nvCxnSpPr>
          <p:cNvPr id="36" name="Straight Arrow Connector 35">
            <a:extLst>
              <a:ext uri="{FF2B5EF4-FFF2-40B4-BE49-F238E27FC236}">
                <a16:creationId xmlns:a16="http://schemas.microsoft.com/office/drawing/2014/main" id="{9B56F1DB-6B50-9F30-72F2-4376EB338868}"/>
              </a:ext>
            </a:extLst>
          </p:cNvPr>
          <p:cNvCxnSpPr>
            <a:cxnSpLocks/>
          </p:cNvCxnSpPr>
          <p:nvPr/>
        </p:nvCxnSpPr>
        <p:spPr>
          <a:xfrm flipV="1">
            <a:off x="8499568" y="4518280"/>
            <a:ext cx="0" cy="90080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2A46429-D542-E4A7-40BC-7145F1F9F73F}"/>
              </a:ext>
            </a:extLst>
          </p:cNvPr>
          <p:cNvCxnSpPr>
            <a:cxnSpLocks/>
          </p:cNvCxnSpPr>
          <p:nvPr/>
        </p:nvCxnSpPr>
        <p:spPr>
          <a:xfrm flipV="1">
            <a:off x="8499568" y="3109247"/>
            <a:ext cx="0" cy="64008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F6E31C0-4AD6-CDC7-9733-6BE7E81EA75B}"/>
              </a:ext>
            </a:extLst>
          </p:cNvPr>
          <p:cNvSpPr txBox="1"/>
          <p:nvPr/>
        </p:nvSpPr>
        <p:spPr>
          <a:xfrm>
            <a:off x="9065328" y="4772756"/>
            <a:ext cx="1535688"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Scale up from institutional to national facilities</a:t>
            </a:r>
          </a:p>
        </p:txBody>
      </p:sp>
      <p:sp>
        <p:nvSpPr>
          <p:cNvPr id="39" name="TextBox 38">
            <a:extLst>
              <a:ext uri="{FF2B5EF4-FFF2-40B4-BE49-F238E27FC236}">
                <a16:creationId xmlns:a16="http://schemas.microsoft.com/office/drawing/2014/main" id="{DE29F4B7-20FD-9692-AFB2-7EDB44519A14}"/>
              </a:ext>
            </a:extLst>
          </p:cNvPr>
          <p:cNvSpPr txBox="1"/>
          <p:nvPr/>
        </p:nvSpPr>
        <p:spPr>
          <a:xfrm>
            <a:off x="9135839" y="3198454"/>
            <a:ext cx="139466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Scale up from national to EU level</a:t>
            </a:r>
          </a:p>
        </p:txBody>
      </p:sp>
      <p:pic>
        <p:nvPicPr>
          <p:cNvPr id="2064" name="Picture 16" descr="Europe's AI Gigafactories: A Bold Bid ...">
            <a:extLst>
              <a:ext uri="{FF2B5EF4-FFF2-40B4-BE49-F238E27FC236}">
                <a16:creationId xmlns:a16="http://schemas.microsoft.com/office/drawing/2014/main" id="{F7F273FA-5C38-2881-DFA4-0EB2785CD86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485839" y="2269059"/>
            <a:ext cx="1371600" cy="768096"/>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AI Factories - EuroHPC JU">
            <a:extLst>
              <a:ext uri="{FF2B5EF4-FFF2-40B4-BE49-F238E27FC236}">
                <a16:creationId xmlns:a16="http://schemas.microsoft.com/office/drawing/2014/main" id="{2B2413D9-51DA-5079-9C1B-42E0BB9947F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23047" y="1161052"/>
            <a:ext cx="3167842" cy="104852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a:extLst>
              <a:ext uri="{FF2B5EF4-FFF2-40B4-BE49-F238E27FC236}">
                <a16:creationId xmlns:a16="http://schemas.microsoft.com/office/drawing/2014/main" id="{3918477F-83AF-8ACA-AC31-1F0929AB61CE}"/>
              </a:ext>
            </a:extLst>
          </p:cNvPr>
          <p:cNvPicPr>
            <a:picLocks noChangeAspect="1"/>
          </p:cNvPicPr>
          <p:nvPr/>
        </p:nvPicPr>
        <p:blipFill>
          <a:blip r:embed="rId14"/>
          <a:stretch>
            <a:fillRect/>
          </a:stretch>
        </p:blipFill>
        <p:spPr>
          <a:xfrm>
            <a:off x="10480975" y="3535437"/>
            <a:ext cx="1371600" cy="1370546"/>
          </a:xfrm>
          <a:prstGeom prst="rect">
            <a:avLst/>
          </a:prstGeom>
        </p:spPr>
      </p:pic>
      <p:pic>
        <p:nvPicPr>
          <p:cNvPr id="2070" name="Picture 22" descr="Visual representing all the 13 AI factory Antennas with the name and respective country flags">
            <a:extLst>
              <a:ext uri="{FF2B5EF4-FFF2-40B4-BE49-F238E27FC236}">
                <a16:creationId xmlns:a16="http://schemas.microsoft.com/office/drawing/2014/main" id="{A6C8B6E7-FD3B-2CB1-05CD-0836B790E21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480975" y="5696264"/>
            <a:ext cx="1371600" cy="685800"/>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Straight Arrow Connector 42">
            <a:extLst>
              <a:ext uri="{FF2B5EF4-FFF2-40B4-BE49-F238E27FC236}">
                <a16:creationId xmlns:a16="http://schemas.microsoft.com/office/drawing/2014/main" id="{4DC01565-5999-850D-01B6-42B57D4AF5F6}"/>
              </a:ext>
            </a:extLst>
          </p:cNvPr>
          <p:cNvCxnSpPr>
            <a:cxnSpLocks/>
          </p:cNvCxnSpPr>
          <p:nvPr/>
        </p:nvCxnSpPr>
        <p:spPr>
          <a:xfrm flipV="1">
            <a:off x="11166775" y="3109247"/>
            <a:ext cx="0" cy="45720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DF0B3AE-DE8D-6D44-C07D-2B95B3FC0CDD}"/>
              </a:ext>
            </a:extLst>
          </p:cNvPr>
          <p:cNvCxnSpPr>
            <a:cxnSpLocks/>
          </p:cNvCxnSpPr>
          <p:nvPr/>
        </p:nvCxnSpPr>
        <p:spPr>
          <a:xfrm flipV="1">
            <a:off x="11177544" y="4980768"/>
            <a:ext cx="0" cy="64008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7C4213EF-3FB7-CCBC-572A-1258ED1BF266}"/>
              </a:ext>
            </a:extLst>
          </p:cNvPr>
          <p:cNvGrpSpPr/>
          <p:nvPr/>
        </p:nvGrpSpPr>
        <p:grpSpPr>
          <a:xfrm>
            <a:off x="6709083" y="2485939"/>
            <a:ext cx="939384" cy="538609"/>
            <a:chOff x="6586781" y="1992784"/>
            <a:chExt cx="939384" cy="538609"/>
          </a:xfrm>
        </p:grpSpPr>
        <p:cxnSp>
          <p:nvCxnSpPr>
            <p:cNvPr id="45" name="Straight Arrow Connector 44">
              <a:extLst>
                <a:ext uri="{FF2B5EF4-FFF2-40B4-BE49-F238E27FC236}">
                  <a16:creationId xmlns:a16="http://schemas.microsoft.com/office/drawing/2014/main" id="{5364A1EF-E1EC-5CCC-7917-23C2B354EE81}"/>
                </a:ext>
              </a:extLst>
            </p:cNvPr>
            <p:cNvCxnSpPr>
              <a:cxnSpLocks/>
            </p:cNvCxnSpPr>
            <p:nvPr/>
          </p:nvCxnSpPr>
          <p:spPr>
            <a:xfrm>
              <a:off x="6586781" y="2269543"/>
              <a:ext cx="939384" cy="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16F8106A-E170-433B-1698-1AFDA53F4266}"/>
                </a:ext>
              </a:extLst>
            </p:cNvPr>
            <p:cNvSpPr txBox="1"/>
            <p:nvPr/>
          </p:nvSpPr>
          <p:spPr>
            <a:xfrm>
              <a:off x="6787460" y="1992784"/>
              <a:ext cx="541559" cy="5386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Data</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56" name="Group 55">
            <a:extLst>
              <a:ext uri="{FF2B5EF4-FFF2-40B4-BE49-F238E27FC236}">
                <a16:creationId xmlns:a16="http://schemas.microsoft.com/office/drawing/2014/main" id="{856DCDA1-87DF-8BAA-790B-584BF6273126}"/>
              </a:ext>
            </a:extLst>
          </p:cNvPr>
          <p:cNvGrpSpPr/>
          <p:nvPr/>
        </p:nvGrpSpPr>
        <p:grpSpPr>
          <a:xfrm>
            <a:off x="6709083" y="3824552"/>
            <a:ext cx="939384" cy="538609"/>
            <a:chOff x="6586781" y="1992784"/>
            <a:chExt cx="939384" cy="538609"/>
          </a:xfrm>
        </p:grpSpPr>
        <p:cxnSp>
          <p:nvCxnSpPr>
            <p:cNvPr id="57" name="Straight Arrow Connector 56">
              <a:extLst>
                <a:ext uri="{FF2B5EF4-FFF2-40B4-BE49-F238E27FC236}">
                  <a16:creationId xmlns:a16="http://schemas.microsoft.com/office/drawing/2014/main" id="{B7ADA048-B7E8-6D59-7185-DD31C5F8AE25}"/>
                </a:ext>
              </a:extLst>
            </p:cNvPr>
            <p:cNvCxnSpPr>
              <a:cxnSpLocks/>
            </p:cNvCxnSpPr>
            <p:nvPr/>
          </p:nvCxnSpPr>
          <p:spPr>
            <a:xfrm>
              <a:off x="6586781" y="2269543"/>
              <a:ext cx="939384" cy="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327A647-115A-7BA0-242D-7200EA43D24E}"/>
                </a:ext>
              </a:extLst>
            </p:cNvPr>
            <p:cNvSpPr txBox="1"/>
            <p:nvPr/>
          </p:nvSpPr>
          <p:spPr>
            <a:xfrm>
              <a:off x="6787460" y="1992784"/>
              <a:ext cx="541559" cy="5386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Data</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59" name="Group 58">
            <a:extLst>
              <a:ext uri="{FF2B5EF4-FFF2-40B4-BE49-F238E27FC236}">
                <a16:creationId xmlns:a16="http://schemas.microsoft.com/office/drawing/2014/main" id="{144DA8E3-7576-9B39-2814-2CB60B4E456F}"/>
              </a:ext>
            </a:extLst>
          </p:cNvPr>
          <p:cNvGrpSpPr/>
          <p:nvPr/>
        </p:nvGrpSpPr>
        <p:grpSpPr>
          <a:xfrm>
            <a:off x="6709083" y="5549544"/>
            <a:ext cx="939384" cy="538609"/>
            <a:chOff x="6586781" y="1992784"/>
            <a:chExt cx="939384" cy="538609"/>
          </a:xfrm>
        </p:grpSpPr>
        <p:cxnSp>
          <p:nvCxnSpPr>
            <p:cNvPr id="60" name="Straight Arrow Connector 59">
              <a:extLst>
                <a:ext uri="{FF2B5EF4-FFF2-40B4-BE49-F238E27FC236}">
                  <a16:creationId xmlns:a16="http://schemas.microsoft.com/office/drawing/2014/main" id="{ECEBA5F5-D8FA-D5E3-0320-A3890DD3A286}"/>
                </a:ext>
              </a:extLst>
            </p:cNvPr>
            <p:cNvCxnSpPr>
              <a:cxnSpLocks/>
            </p:cNvCxnSpPr>
            <p:nvPr/>
          </p:nvCxnSpPr>
          <p:spPr>
            <a:xfrm>
              <a:off x="6586781" y="2269543"/>
              <a:ext cx="939384" cy="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100EAC1-6A53-A453-CFC2-0C1315EFFAA0}"/>
                </a:ext>
              </a:extLst>
            </p:cNvPr>
            <p:cNvSpPr txBox="1"/>
            <p:nvPr/>
          </p:nvSpPr>
          <p:spPr>
            <a:xfrm>
              <a:off x="6787460" y="1992784"/>
              <a:ext cx="541559" cy="5386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Data</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2" name="Group 61">
            <a:extLst>
              <a:ext uri="{FF2B5EF4-FFF2-40B4-BE49-F238E27FC236}">
                <a16:creationId xmlns:a16="http://schemas.microsoft.com/office/drawing/2014/main" id="{4E2FE487-58E8-5DE3-6321-7DDBD89D0BF1}"/>
              </a:ext>
            </a:extLst>
          </p:cNvPr>
          <p:cNvGrpSpPr/>
          <p:nvPr/>
        </p:nvGrpSpPr>
        <p:grpSpPr>
          <a:xfrm rot="18900000">
            <a:off x="6704280" y="4761324"/>
            <a:ext cx="939384" cy="538609"/>
            <a:chOff x="6586781" y="1992784"/>
            <a:chExt cx="939384" cy="538609"/>
          </a:xfrm>
        </p:grpSpPr>
        <p:cxnSp>
          <p:nvCxnSpPr>
            <p:cNvPr id="63" name="Straight Arrow Connector 62">
              <a:extLst>
                <a:ext uri="{FF2B5EF4-FFF2-40B4-BE49-F238E27FC236}">
                  <a16:creationId xmlns:a16="http://schemas.microsoft.com/office/drawing/2014/main" id="{571BB962-2740-7841-8A56-99712DD0F741}"/>
                </a:ext>
              </a:extLst>
            </p:cNvPr>
            <p:cNvCxnSpPr>
              <a:cxnSpLocks/>
            </p:cNvCxnSpPr>
            <p:nvPr/>
          </p:nvCxnSpPr>
          <p:spPr>
            <a:xfrm>
              <a:off x="6586781" y="2269543"/>
              <a:ext cx="939384" cy="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48" name="TextBox 2047">
              <a:extLst>
                <a:ext uri="{FF2B5EF4-FFF2-40B4-BE49-F238E27FC236}">
                  <a16:creationId xmlns:a16="http://schemas.microsoft.com/office/drawing/2014/main" id="{A30B112E-B0B4-5580-45F4-E0055FC4E0DD}"/>
                </a:ext>
              </a:extLst>
            </p:cNvPr>
            <p:cNvSpPr txBox="1"/>
            <p:nvPr/>
          </p:nvSpPr>
          <p:spPr>
            <a:xfrm>
              <a:off x="6787460" y="1992784"/>
              <a:ext cx="541559" cy="5386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Data</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049" name="Group 2048">
            <a:extLst>
              <a:ext uri="{FF2B5EF4-FFF2-40B4-BE49-F238E27FC236}">
                <a16:creationId xmlns:a16="http://schemas.microsoft.com/office/drawing/2014/main" id="{B8BFBC70-C729-F2F3-7CF6-5BD7938D9765}"/>
              </a:ext>
            </a:extLst>
          </p:cNvPr>
          <p:cNvGrpSpPr/>
          <p:nvPr/>
        </p:nvGrpSpPr>
        <p:grpSpPr>
          <a:xfrm rot="18900000">
            <a:off x="6713166" y="3162700"/>
            <a:ext cx="939384" cy="538609"/>
            <a:chOff x="6586781" y="1992784"/>
            <a:chExt cx="939384" cy="538609"/>
          </a:xfrm>
        </p:grpSpPr>
        <p:cxnSp>
          <p:nvCxnSpPr>
            <p:cNvPr id="2050" name="Straight Arrow Connector 2049">
              <a:extLst>
                <a:ext uri="{FF2B5EF4-FFF2-40B4-BE49-F238E27FC236}">
                  <a16:creationId xmlns:a16="http://schemas.microsoft.com/office/drawing/2014/main" id="{896268C7-8B81-7BA1-C6D1-BC0CB44A3985}"/>
                </a:ext>
              </a:extLst>
            </p:cNvPr>
            <p:cNvCxnSpPr>
              <a:cxnSpLocks/>
            </p:cNvCxnSpPr>
            <p:nvPr/>
          </p:nvCxnSpPr>
          <p:spPr>
            <a:xfrm>
              <a:off x="6586781" y="2269543"/>
              <a:ext cx="939384" cy="0"/>
            </a:xfrm>
            <a:prstGeom prst="straightConnector1">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51" name="TextBox 2050">
              <a:extLst>
                <a:ext uri="{FF2B5EF4-FFF2-40B4-BE49-F238E27FC236}">
                  <a16:creationId xmlns:a16="http://schemas.microsoft.com/office/drawing/2014/main" id="{C88C7A4C-6DB6-4A4E-9262-A4C5BEA6D7AE}"/>
                </a:ext>
              </a:extLst>
            </p:cNvPr>
            <p:cNvSpPr txBox="1"/>
            <p:nvPr/>
          </p:nvSpPr>
          <p:spPr>
            <a:xfrm>
              <a:off x="6787460" y="1992784"/>
              <a:ext cx="541559" cy="53860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Move</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Data</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 name="object 4" descr="$PPTXTitle">
            <a:extLst>
              <a:ext uri="{FF2B5EF4-FFF2-40B4-BE49-F238E27FC236}">
                <a16:creationId xmlns:a16="http://schemas.microsoft.com/office/drawing/2014/main" id="{98DB0A10-EA95-EDF9-BBC1-E9709D9D9830}"/>
              </a:ext>
            </a:extLst>
          </p:cNvPr>
          <p:cNvSpPr txBox="1">
            <a:spLocks/>
          </p:cNvSpPr>
          <p:nvPr/>
        </p:nvSpPr>
        <p:spPr>
          <a:xfrm>
            <a:off x="152400" y="51710"/>
            <a:ext cx="11101070" cy="443711"/>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dirty="0">
                <a:solidFill>
                  <a:schemeClr val="bg1"/>
                </a:solidFill>
              </a:rPr>
              <a:t>The WORLD is changing</a:t>
            </a:r>
          </a:p>
        </p:txBody>
      </p:sp>
    </p:spTree>
    <p:extLst>
      <p:ext uri="{BB962C8B-B14F-4D97-AF65-F5344CB8AC3E}">
        <p14:creationId xmlns:p14="http://schemas.microsoft.com/office/powerpoint/2010/main" val="413219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6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6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07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629BC8E-2727-4E7F-09E8-6029C6D79A9F}"/>
              </a:ext>
            </a:extLst>
          </p:cNvPr>
          <p:cNvSpPr/>
          <p:nvPr/>
        </p:nvSpPr>
        <p:spPr>
          <a:xfrm>
            <a:off x="701732" y="5310889"/>
            <a:ext cx="8664102" cy="71913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Federated object storage layer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50000"/>
                </a:srgbClr>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12173A6-EA01-55D9-9A96-004F5D49B498}"/>
              </a:ext>
            </a:extLst>
          </p:cNvPr>
          <p:cNvSpPr>
            <a:spLocks noGrp="1"/>
          </p:cNvSpPr>
          <p:nvPr>
            <p:ph type="title"/>
          </p:nvPr>
        </p:nvSpPr>
        <p:spPr>
          <a:xfrm>
            <a:off x="457200" y="731520"/>
            <a:ext cx="9917236" cy="430909"/>
          </a:xfrm>
        </p:spPr>
        <p:txBody>
          <a:bodyPr/>
          <a:lstStyle/>
          <a:p>
            <a:r>
              <a:rPr lang="en-US" dirty="0"/>
              <a:t>How to build the European data layer</a:t>
            </a:r>
          </a:p>
        </p:txBody>
      </p:sp>
      <p:sp>
        <p:nvSpPr>
          <p:cNvPr id="4" name="Rounded Rectangle 3">
            <a:extLst>
              <a:ext uri="{FF2B5EF4-FFF2-40B4-BE49-F238E27FC236}">
                <a16:creationId xmlns:a16="http://schemas.microsoft.com/office/drawing/2014/main" id="{CF7D890D-E02C-032B-5B80-5CE002F27356}"/>
              </a:ext>
            </a:extLst>
          </p:cNvPr>
          <p:cNvSpPr/>
          <p:nvPr/>
        </p:nvSpPr>
        <p:spPr>
          <a:xfrm>
            <a:off x="2196615" y="5747885"/>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1</a:t>
            </a:r>
          </a:p>
        </p:txBody>
      </p:sp>
      <p:sp>
        <p:nvSpPr>
          <p:cNvPr id="5" name="Rounded Rectangle 4">
            <a:extLst>
              <a:ext uri="{FF2B5EF4-FFF2-40B4-BE49-F238E27FC236}">
                <a16:creationId xmlns:a16="http://schemas.microsoft.com/office/drawing/2014/main" id="{BCA4529D-17A0-09A7-A808-8EEC9FE26F6F}"/>
              </a:ext>
            </a:extLst>
          </p:cNvPr>
          <p:cNvSpPr/>
          <p:nvPr/>
        </p:nvSpPr>
        <p:spPr>
          <a:xfrm>
            <a:off x="3628090" y="5742231"/>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3</a:t>
            </a:r>
          </a:p>
        </p:txBody>
      </p:sp>
      <p:sp>
        <p:nvSpPr>
          <p:cNvPr id="6" name="Rounded Rectangle 5">
            <a:extLst>
              <a:ext uri="{FF2B5EF4-FFF2-40B4-BE49-F238E27FC236}">
                <a16:creationId xmlns:a16="http://schemas.microsoft.com/office/drawing/2014/main" id="{5042C643-E493-449C-8796-6DAC5BD486D0}"/>
              </a:ext>
            </a:extLst>
          </p:cNvPr>
          <p:cNvSpPr/>
          <p:nvPr/>
        </p:nvSpPr>
        <p:spPr>
          <a:xfrm>
            <a:off x="5057199" y="5747885"/>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4</a:t>
            </a:r>
          </a:p>
        </p:txBody>
      </p:sp>
      <p:sp>
        <p:nvSpPr>
          <p:cNvPr id="11" name="Rounded Rectangle 10">
            <a:extLst>
              <a:ext uri="{FF2B5EF4-FFF2-40B4-BE49-F238E27FC236}">
                <a16:creationId xmlns:a16="http://schemas.microsoft.com/office/drawing/2014/main" id="{BE122FA7-ECF3-2DC8-B45E-2800F09F0BDA}"/>
              </a:ext>
            </a:extLst>
          </p:cNvPr>
          <p:cNvSpPr/>
          <p:nvPr/>
        </p:nvSpPr>
        <p:spPr>
          <a:xfrm>
            <a:off x="701731" y="4480593"/>
            <a:ext cx="2691538" cy="71913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OCM</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50000"/>
                </a:srgbClr>
              </a:solidFill>
              <a:effectLst/>
              <a:uLnTx/>
              <a:uFillTx/>
              <a:latin typeface="Calibri" panose="020F0502020204030204"/>
              <a:ea typeface="+mn-ea"/>
              <a:cs typeface="+mn-cs"/>
            </a:endParaRPr>
          </a:p>
        </p:txBody>
      </p:sp>
      <p:sp>
        <p:nvSpPr>
          <p:cNvPr id="8" name="Rounded Rectangle 7">
            <a:extLst>
              <a:ext uri="{FF2B5EF4-FFF2-40B4-BE49-F238E27FC236}">
                <a16:creationId xmlns:a16="http://schemas.microsoft.com/office/drawing/2014/main" id="{3BDA06C6-970A-D8CE-9590-1383EC5D487F}"/>
              </a:ext>
            </a:extLst>
          </p:cNvPr>
          <p:cNvSpPr/>
          <p:nvPr/>
        </p:nvSpPr>
        <p:spPr>
          <a:xfrm>
            <a:off x="755975" y="4121028"/>
            <a:ext cx="842075"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EFSS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1</a:t>
            </a:r>
          </a:p>
        </p:txBody>
      </p:sp>
      <p:sp>
        <p:nvSpPr>
          <p:cNvPr id="16" name="Rounded Rectangle 15">
            <a:extLst>
              <a:ext uri="{FF2B5EF4-FFF2-40B4-BE49-F238E27FC236}">
                <a16:creationId xmlns:a16="http://schemas.microsoft.com/office/drawing/2014/main" id="{0504C13C-45CB-4179-E767-11788C8764D2}"/>
              </a:ext>
            </a:extLst>
          </p:cNvPr>
          <p:cNvSpPr/>
          <p:nvPr/>
        </p:nvSpPr>
        <p:spPr>
          <a:xfrm>
            <a:off x="1636795" y="4121028"/>
            <a:ext cx="842075"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EFSS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2</a:t>
            </a:r>
          </a:p>
        </p:txBody>
      </p:sp>
      <p:sp>
        <p:nvSpPr>
          <p:cNvPr id="17" name="Rounded Rectangle 16">
            <a:extLst>
              <a:ext uri="{FF2B5EF4-FFF2-40B4-BE49-F238E27FC236}">
                <a16:creationId xmlns:a16="http://schemas.microsoft.com/office/drawing/2014/main" id="{6B611363-2446-926A-CD8E-EBF407D141DD}"/>
              </a:ext>
            </a:extLst>
          </p:cNvPr>
          <p:cNvSpPr/>
          <p:nvPr/>
        </p:nvSpPr>
        <p:spPr>
          <a:xfrm>
            <a:off x="2515032" y="4121028"/>
            <a:ext cx="842075"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EFSS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a:t>
            </a:r>
          </a:p>
        </p:txBody>
      </p:sp>
      <p:sp>
        <p:nvSpPr>
          <p:cNvPr id="18" name="Rounded Rectangle 17">
            <a:extLst>
              <a:ext uri="{FF2B5EF4-FFF2-40B4-BE49-F238E27FC236}">
                <a16:creationId xmlns:a16="http://schemas.microsoft.com/office/drawing/2014/main" id="{8609C84F-0360-A014-533F-50761B2A6B1E}"/>
              </a:ext>
            </a:extLst>
          </p:cNvPr>
          <p:cNvSpPr/>
          <p:nvPr/>
        </p:nvSpPr>
        <p:spPr>
          <a:xfrm>
            <a:off x="761142" y="5747885"/>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1</a:t>
            </a:r>
          </a:p>
        </p:txBody>
      </p:sp>
      <p:pic>
        <p:nvPicPr>
          <p:cNvPr id="19" name="Picture 18">
            <a:extLst>
              <a:ext uri="{FF2B5EF4-FFF2-40B4-BE49-F238E27FC236}">
                <a16:creationId xmlns:a16="http://schemas.microsoft.com/office/drawing/2014/main" id="{6DBDE918-99FE-674C-CE31-CC198EE36D0F}"/>
              </a:ext>
            </a:extLst>
          </p:cNvPr>
          <p:cNvPicPr>
            <a:picLocks noChangeAspect="1"/>
          </p:cNvPicPr>
          <p:nvPr/>
        </p:nvPicPr>
        <p:blipFill>
          <a:blip r:embed="rId3"/>
          <a:stretch>
            <a:fillRect/>
          </a:stretch>
        </p:blipFill>
        <p:spPr>
          <a:xfrm>
            <a:off x="7215820" y="1582124"/>
            <a:ext cx="1019846" cy="1014084"/>
          </a:xfrm>
          <a:prstGeom prst="rect">
            <a:avLst/>
          </a:prstGeom>
        </p:spPr>
      </p:pic>
      <p:pic>
        <p:nvPicPr>
          <p:cNvPr id="20" name="Picture 4" descr="Visuals - EuroHPC JU">
            <a:extLst>
              <a:ext uri="{FF2B5EF4-FFF2-40B4-BE49-F238E27FC236}">
                <a16:creationId xmlns:a16="http://schemas.microsoft.com/office/drawing/2014/main" id="{55F91C29-EF2A-3DCE-F606-48FDDA9830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7714" y="1215210"/>
            <a:ext cx="1635422" cy="163845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541FB318-4492-7D39-1BC8-63D91E39E0E6}"/>
              </a:ext>
            </a:extLst>
          </p:cNvPr>
          <p:cNvPicPr>
            <a:picLocks noChangeAspect="1"/>
          </p:cNvPicPr>
          <p:nvPr/>
        </p:nvPicPr>
        <p:blipFill>
          <a:blip r:embed="rId5"/>
          <a:stretch>
            <a:fillRect/>
          </a:stretch>
        </p:blipFill>
        <p:spPr>
          <a:xfrm>
            <a:off x="1550779" y="1571665"/>
            <a:ext cx="1250188" cy="1024543"/>
          </a:xfrm>
          <a:prstGeom prst="rect">
            <a:avLst/>
          </a:prstGeom>
        </p:spPr>
      </p:pic>
      <p:sp>
        <p:nvSpPr>
          <p:cNvPr id="27" name="Rounded Rectangle 26">
            <a:extLst>
              <a:ext uri="{FF2B5EF4-FFF2-40B4-BE49-F238E27FC236}">
                <a16:creationId xmlns:a16="http://schemas.microsoft.com/office/drawing/2014/main" id="{A5C2A725-84B5-22E5-E743-375FB22869F1}"/>
              </a:ext>
            </a:extLst>
          </p:cNvPr>
          <p:cNvSpPr/>
          <p:nvPr/>
        </p:nvSpPr>
        <p:spPr>
          <a:xfrm>
            <a:off x="3515963" y="4117194"/>
            <a:ext cx="2917298" cy="719130"/>
          </a:xfrm>
          <a:prstGeom prst="roundRect">
            <a:avLst/>
          </a:prstGeom>
        </p:spPr>
        <p:style>
          <a:lnRef idx="0">
            <a:schemeClr val="accent4"/>
          </a:lnRef>
          <a:fillRef idx="3">
            <a:schemeClr val="accent4"/>
          </a:fillRef>
          <a:effectRef idx="3">
            <a:schemeClr val="accent4"/>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FDO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50000"/>
                </a:srgbClr>
              </a:solidFill>
              <a:effectLst/>
              <a:uLnTx/>
              <a:uFillTx/>
              <a:latin typeface="Calibri" panose="020F0502020204030204"/>
              <a:ea typeface="+mn-ea"/>
              <a:cs typeface="+mn-cs"/>
            </a:endParaRPr>
          </a:p>
        </p:txBody>
      </p:sp>
      <p:sp>
        <p:nvSpPr>
          <p:cNvPr id="24" name="Rounded Rectangle 23">
            <a:extLst>
              <a:ext uri="{FF2B5EF4-FFF2-40B4-BE49-F238E27FC236}">
                <a16:creationId xmlns:a16="http://schemas.microsoft.com/office/drawing/2014/main" id="{8581D081-8EDC-3A51-B24C-A27FDC829B1C}"/>
              </a:ext>
            </a:extLst>
          </p:cNvPr>
          <p:cNvSpPr/>
          <p:nvPr/>
        </p:nvSpPr>
        <p:spPr>
          <a:xfrm>
            <a:off x="3571499" y="4476759"/>
            <a:ext cx="914400"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Source 1</a:t>
            </a:r>
          </a:p>
        </p:txBody>
      </p:sp>
      <p:sp>
        <p:nvSpPr>
          <p:cNvPr id="25" name="Rounded Rectangle 24">
            <a:extLst>
              <a:ext uri="{FF2B5EF4-FFF2-40B4-BE49-F238E27FC236}">
                <a16:creationId xmlns:a16="http://schemas.microsoft.com/office/drawing/2014/main" id="{4145F04A-ADD0-7273-EB0E-8B2025FE9895}"/>
              </a:ext>
            </a:extLst>
          </p:cNvPr>
          <p:cNvSpPr/>
          <p:nvPr/>
        </p:nvSpPr>
        <p:spPr>
          <a:xfrm>
            <a:off x="4522832" y="4484426"/>
            <a:ext cx="914400"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Source 2</a:t>
            </a:r>
          </a:p>
        </p:txBody>
      </p:sp>
      <p:sp>
        <p:nvSpPr>
          <p:cNvPr id="26" name="Rounded Rectangle 25">
            <a:extLst>
              <a:ext uri="{FF2B5EF4-FFF2-40B4-BE49-F238E27FC236}">
                <a16:creationId xmlns:a16="http://schemas.microsoft.com/office/drawing/2014/main" id="{D66DE804-DDA5-00F7-4D7D-24D29B67B65A}"/>
              </a:ext>
            </a:extLst>
          </p:cNvPr>
          <p:cNvSpPr/>
          <p:nvPr/>
        </p:nvSpPr>
        <p:spPr>
          <a:xfrm>
            <a:off x="5474165" y="4476756"/>
            <a:ext cx="914400"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Source …</a:t>
            </a:r>
          </a:p>
        </p:txBody>
      </p:sp>
      <p:sp>
        <p:nvSpPr>
          <p:cNvPr id="30" name="Rounded Rectangle 29">
            <a:extLst>
              <a:ext uri="{FF2B5EF4-FFF2-40B4-BE49-F238E27FC236}">
                <a16:creationId xmlns:a16="http://schemas.microsoft.com/office/drawing/2014/main" id="{18F8CD71-C936-14E7-06B9-F30758450635}"/>
              </a:ext>
            </a:extLst>
          </p:cNvPr>
          <p:cNvSpPr/>
          <p:nvPr/>
        </p:nvSpPr>
        <p:spPr>
          <a:xfrm>
            <a:off x="6490359" y="5742231"/>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5</a:t>
            </a:r>
          </a:p>
        </p:txBody>
      </p:sp>
      <p:sp>
        <p:nvSpPr>
          <p:cNvPr id="31" name="Rounded Rectangle 30">
            <a:extLst>
              <a:ext uri="{FF2B5EF4-FFF2-40B4-BE49-F238E27FC236}">
                <a16:creationId xmlns:a16="http://schemas.microsoft.com/office/drawing/2014/main" id="{91FC8ACD-ACA0-12D2-34B4-EFE50C39871E}"/>
              </a:ext>
            </a:extLst>
          </p:cNvPr>
          <p:cNvSpPr/>
          <p:nvPr/>
        </p:nvSpPr>
        <p:spPr>
          <a:xfrm>
            <a:off x="7343547" y="4117189"/>
            <a:ext cx="792374" cy="1078695"/>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Back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up</a:t>
            </a:r>
          </a:p>
        </p:txBody>
      </p:sp>
      <p:sp>
        <p:nvSpPr>
          <p:cNvPr id="32" name="Rounded Rectangle 31">
            <a:extLst>
              <a:ext uri="{FF2B5EF4-FFF2-40B4-BE49-F238E27FC236}">
                <a16:creationId xmlns:a16="http://schemas.microsoft.com/office/drawing/2014/main" id="{00B074E3-71B5-E776-BCAF-6825CCFCAC52}"/>
              </a:ext>
            </a:extLst>
          </p:cNvPr>
          <p:cNvSpPr/>
          <p:nvPr/>
        </p:nvSpPr>
        <p:spPr>
          <a:xfrm>
            <a:off x="6490360" y="4117191"/>
            <a:ext cx="792374" cy="1078695"/>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S3</a:t>
            </a:r>
          </a:p>
        </p:txBody>
      </p:sp>
      <p:sp>
        <p:nvSpPr>
          <p:cNvPr id="33" name="Rounded Rectangle 32">
            <a:extLst>
              <a:ext uri="{FF2B5EF4-FFF2-40B4-BE49-F238E27FC236}">
                <a16:creationId xmlns:a16="http://schemas.microsoft.com/office/drawing/2014/main" id="{49991FF0-D412-4B2E-567A-DED8DE7DA822}"/>
              </a:ext>
            </a:extLst>
          </p:cNvPr>
          <p:cNvSpPr/>
          <p:nvPr/>
        </p:nvSpPr>
        <p:spPr>
          <a:xfrm>
            <a:off x="701731" y="3569032"/>
            <a:ext cx="8664102" cy="440829"/>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Data movement/orchestration workflows</a:t>
            </a:r>
          </a:p>
        </p:txBody>
      </p:sp>
      <p:sp>
        <p:nvSpPr>
          <p:cNvPr id="34" name="Rounded Rectangle 33">
            <a:extLst>
              <a:ext uri="{FF2B5EF4-FFF2-40B4-BE49-F238E27FC236}">
                <a16:creationId xmlns:a16="http://schemas.microsoft.com/office/drawing/2014/main" id="{DF827CEA-F1D5-1083-A3C5-0940456EB222}"/>
              </a:ext>
            </a:extLst>
          </p:cNvPr>
          <p:cNvSpPr/>
          <p:nvPr/>
        </p:nvSpPr>
        <p:spPr>
          <a:xfrm>
            <a:off x="701731" y="3066941"/>
            <a:ext cx="8664102" cy="44082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Scientific workflows</a:t>
            </a:r>
          </a:p>
        </p:txBody>
      </p:sp>
      <p:sp>
        <p:nvSpPr>
          <p:cNvPr id="35" name="Up-Down Arrow 34">
            <a:extLst>
              <a:ext uri="{FF2B5EF4-FFF2-40B4-BE49-F238E27FC236}">
                <a16:creationId xmlns:a16="http://schemas.microsoft.com/office/drawing/2014/main" id="{1EC0CD14-015A-794A-2EEC-2AC5977FBB89}"/>
              </a:ext>
            </a:extLst>
          </p:cNvPr>
          <p:cNvSpPr/>
          <p:nvPr/>
        </p:nvSpPr>
        <p:spPr>
          <a:xfrm>
            <a:off x="1967872" y="2611523"/>
            <a:ext cx="208001" cy="394031"/>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Up-Down Arrow 35">
            <a:extLst>
              <a:ext uri="{FF2B5EF4-FFF2-40B4-BE49-F238E27FC236}">
                <a16:creationId xmlns:a16="http://schemas.microsoft.com/office/drawing/2014/main" id="{6AB193BF-131E-2263-F6EE-148A41820F4C}"/>
              </a:ext>
            </a:extLst>
          </p:cNvPr>
          <p:cNvSpPr/>
          <p:nvPr/>
        </p:nvSpPr>
        <p:spPr>
          <a:xfrm>
            <a:off x="4871424" y="2611522"/>
            <a:ext cx="208001" cy="394031"/>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Up-Down Arrow 36">
            <a:extLst>
              <a:ext uri="{FF2B5EF4-FFF2-40B4-BE49-F238E27FC236}">
                <a16:creationId xmlns:a16="http://schemas.microsoft.com/office/drawing/2014/main" id="{95587AF4-393E-A1BB-0093-C1CED26ACED6}"/>
              </a:ext>
            </a:extLst>
          </p:cNvPr>
          <p:cNvSpPr/>
          <p:nvPr/>
        </p:nvSpPr>
        <p:spPr>
          <a:xfrm>
            <a:off x="7620413" y="2613995"/>
            <a:ext cx="208001" cy="394031"/>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ounded Rectangle 2">
            <a:extLst>
              <a:ext uri="{FF2B5EF4-FFF2-40B4-BE49-F238E27FC236}">
                <a16:creationId xmlns:a16="http://schemas.microsoft.com/office/drawing/2014/main" id="{1AB85D66-F3D1-96F3-7575-BB6B0BEEBA40}"/>
              </a:ext>
            </a:extLst>
          </p:cNvPr>
          <p:cNvSpPr/>
          <p:nvPr/>
        </p:nvSpPr>
        <p:spPr>
          <a:xfrm>
            <a:off x="3571500" y="4166071"/>
            <a:ext cx="653769" cy="280786"/>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MSCR</a:t>
            </a:r>
          </a:p>
        </p:txBody>
      </p:sp>
      <p:sp>
        <p:nvSpPr>
          <p:cNvPr id="9" name="Rounded Rectangle 8">
            <a:extLst>
              <a:ext uri="{FF2B5EF4-FFF2-40B4-BE49-F238E27FC236}">
                <a16:creationId xmlns:a16="http://schemas.microsoft.com/office/drawing/2014/main" id="{5E3CAA79-C794-EF33-BC82-423F1EB6092B}"/>
              </a:ext>
            </a:extLst>
          </p:cNvPr>
          <p:cNvSpPr/>
          <p:nvPr/>
        </p:nvSpPr>
        <p:spPr>
          <a:xfrm>
            <a:off x="4289665" y="4160417"/>
            <a:ext cx="653769" cy="280786"/>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TSs</a:t>
            </a:r>
          </a:p>
        </p:txBody>
      </p:sp>
      <p:sp>
        <p:nvSpPr>
          <p:cNvPr id="10" name="Rounded Rectangle 9">
            <a:extLst>
              <a:ext uri="{FF2B5EF4-FFF2-40B4-BE49-F238E27FC236}">
                <a16:creationId xmlns:a16="http://schemas.microsoft.com/office/drawing/2014/main" id="{AD09551C-95D4-87B1-B8E2-83706420992C}"/>
              </a:ext>
            </a:extLst>
          </p:cNvPr>
          <p:cNvSpPr/>
          <p:nvPr/>
        </p:nvSpPr>
        <p:spPr>
          <a:xfrm>
            <a:off x="5004152" y="4166071"/>
            <a:ext cx="653769" cy="280786"/>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KGs</a:t>
            </a:r>
          </a:p>
        </p:txBody>
      </p:sp>
      <p:sp>
        <p:nvSpPr>
          <p:cNvPr id="12" name="Rounded Rectangle 11">
            <a:extLst>
              <a:ext uri="{FF2B5EF4-FFF2-40B4-BE49-F238E27FC236}">
                <a16:creationId xmlns:a16="http://schemas.microsoft.com/office/drawing/2014/main" id="{E89BA2CF-1EFD-A084-9C31-7D3F35BAAE69}"/>
              </a:ext>
            </a:extLst>
          </p:cNvPr>
          <p:cNvSpPr/>
          <p:nvPr/>
        </p:nvSpPr>
        <p:spPr>
          <a:xfrm>
            <a:off x="5723815" y="4166071"/>
            <a:ext cx="653769" cy="280786"/>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PIDs</a:t>
            </a:r>
          </a:p>
        </p:txBody>
      </p:sp>
      <p:sp>
        <p:nvSpPr>
          <p:cNvPr id="13" name="Rounded Rectangle 12">
            <a:extLst>
              <a:ext uri="{FF2B5EF4-FFF2-40B4-BE49-F238E27FC236}">
                <a16:creationId xmlns:a16="http://schemas.microsoft.com/office/drawing/2014/main" id="{9370A2BC-E3F5-C5A3-BA6D-ADCBC831B252}"/>
              </a:ext>
            </a:extLst>
          </p:cNvPr>
          <p:cNvSpPr/>
          <p:nvPr/>
        </p:nvSpPr>
        <p:spPr>
          <a:xfrm>
            <a:off x="8189305" y="4117190"/>
            <a:ext cx="1104539" cy="1078695"/>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Archive</a:t>
            </a:r>
          </a:p>
        </p:txBody>
      </p:sp>
      <p:sp>
        <p:nvSpPr>
          <p:cNvPr id="22" name="Rounded Rectangle 21">
            <a:extLst>
              <a:ext uri="{FF2B5EF4-FFF2-40B4-BE49-F238E27FC236}">
                <a16:creationId xmlns:a16="http://schemas.microsoft.com/office/drawing/2014/main" id="{0F388868-F315-B571-8CB0-44E44C864C4E}"/>
              </a:ext>
            </a:extLst>
          </p:cNvPr>
          <p:cNvSpPr/>
          <p:nvPr/>
        </p:nvSpPr>
        <p:spPr>
          <a:xfrm>
            <a:off x="7917783" y="5742231"/>
            <a:ext cx="1376062" cy="719130"/>
          </a:xfrm>
          <a:prstGeom prst="roundRect">
            <a:avLst/>
          </a:prstGeom>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CEPH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Site …</a:t>
            </a:r>
          </a:p>
        </p:txBody>
      </p:sp>
      <p:sp>
        <p:nvSpPr>
          <p:cNvPr id="23" name="TextBox 22">
            <a:extLst>
              <a:ext uri="{FF2B5EF4-FFF2-40B4-BE49-F238E27FC236}">
                <a16:creationId xmlns:a16="http://schemas.microsoft.com/office/drawing/2014/main" id="{0E5637F0-D029-D305-E96A-8E5A802604B4}"/>
              </a:ext>
            </a:extLst>
          </p:cNvPr>
          <p:cNvSpPr txBox="1"/>
          <p:nvPr/>
        </p:nvSpPr>
        <p:spPr>
          <a:xfrm>
            <a:off x="9857743" y="5842337"/>
            <a:ext cx="2334257" cy="101566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MSCR = Metadata Schema and Cross-walk Registry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TSs = Terminology Service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KGs = Knowledge Graph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PIDs = DOI, Handle, ORCID, …</a:t>
            </a:r>
          </a:p>
        </p:txBody>
      </p:sp>
      <p:sp>
        <p:nvSpPr>
          <p:cNvPr id="28" name="Rectangle 27">
            <a:extLst>
              <a:ext uri="{FF2B5EF4-FFF2-40B4-BE49-F238E27FC236}">
                <a16:creationId xmlns:a16="http://schemas.microsoft.com/office/drawing/2014/main" id="{FC329CEC-16B5-62C1-F40B-C4FC74FDC1F5}"/>
              </a:ext>
            </a:extLst>
          </p:cNvPr>
          <p:cNvSpPr/>
          <p:nvPr/>
        </p:nvSpPr>
        <p:spPr>
          <a:xfrm>
            <a:off x="8792309" y="654041"/>
            <a:ext cx="3322140" cy="15048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What are NRENs doing?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Where can GEANT contribute?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white"/>
                </a:solidFill>
                <a:effectLst/>
                <a:uLnTx/>
                <a:uFillTx/>
                <a:latin typeface="Calibri" panose="020F0502020204030204"/>
                <a:ea typeface="+mn-ea"/>
                <a:cs typeface="+mn-cs"/>
              </a:rPr>
              <a:t>How can we leverage collaborations with other        e-infrastructures?</a:t>
            </a:r>
          </a:p>
        </p:txBody>
      </p:sp>
      <p:sp>
        <p:nvSpPr>
          <p:cNvPr id="14" name="object 4" descr="$PPTXTitle">
            <a:extLst>
              <a:ext uri="{FF2B5EF4-FFF2-40B4-BE49-F238E27FC236}">
                <a16:creationId xmlns:a16="http://schemas.microsoft.com/office/drawing/2014/main" id="{8B543FE4-CEC1-2F2F-E533-F760788F06B9}"/>
              </a:ext>
            </a:extLst>
          </p:cNvPr>
          <p:cNvSpPr txBox="1">
            <a:spLocks/>
          </p:cNvSpPr>
          <p:nvPr/>
        </p:nvSpPr>
        <p:spPr>
          <a:xfrm>
            <a:off x="152400" y="51710"/>
            <a:ext cx="11101070" cy="443711"/>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dirty="0">
                <a:solidFill>
                  <a:schemeClr val="bg1"/>
                </a:solidFill>
              </a:rPr>
              <a:t>European Sovereignty</a:t>
            </a:r>
          </a:p>
        </p:txBody>
      </p:sp>
    </p:spTree>
    <p:extLst>
      <p:ext uri="{BB962C8B-B14F-4D97-AF65-F5344CB8AC3E}">
        <p14:creationId xmlns:p14="http://schemas.microsoft.com/office/powerpoint/2010/main" val="56254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5" grpId="0" animBg="1"/>
      <p:bldP spid="6" grpId="0" animBg="1"/>
      <p:bldP spid="11" grpId="0" animBg="1"/>
      <p:bldP spid="8" grpId="0" animBg="1"/>
      <p:bldP spid="16" grpId="0" animBg="1"/>
      <p:bldP spid="17" grpId="0" animBg="1"/>
      <p:bldP spid="18" grpId="0" animBg="1"/>
      <p:bldP spid="27" grpId="0" animBg="1"/>
      <p:bldP spid="24" grpId="0" animBg="1"/>
      <p:bldP spid="25" grpId="0" animBg="1"/>
      <p:bldP spid="26" grpId="0" animBg="1"/>
      <p:bldP spid="30" grpId="0" animBg="1"/>
      <p:bldP spid="31" grpId="0" animBg="1"/>
      <p:bldP spid="32" grpId="0" animBg="1"/>
      <p:bldP spid="33" grpId="0" animBg="1"/>
      <p:bldP spid="34" grpId="0" animBg="1"/>
      <p:bldP spid="35" grpId="0" animBg="1"/>
      <p:bldP spid="36" grpId="0" animBg="1"/>
      <p:bldP spid="37" grpId="0" animBg="1"/>
      <p:bldP spid="3" grpId="0" animBg="1"/>
      <p:bldP spid="9" grpId="0" animBg="1"/>
      <p:bldP spid="10" grpId="0" animBg="1"/>
      <p:bldP spid="12" grpId="0" animBg="1"/>
      <p:bldP spid="13" grpId="0" animBg="1"/>
      <p:bldP spid="22" grpId="0" animBg="1"/>
      <p:bldP spid="23" grpId="0"/>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AD6EC-8F12-CF0A-03EF-ABB26A5B9A9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00113E-AEBC-8598-F4C7-E455CC8E3005}"/>
              </a:ext>
            </a:extLst>
          </p:cNvPr>
          <p:cNvSpPr>
            <a:spLocks noGrp="1"/>
          </p:cNvSpPr>
          <p:nvPr>
            <p:ph idx="1"/>
          </p:nvPr>
        </p:nvSpPr>
        <p:spPr>
          <a:xfrm>
            <a:off x="449388" y="990600"/>
            <a:ext cx="10752012" cy="4927129"/>
          </a:xfrm>
        </p:spPr>
        <p:txBody>
          <a:bodyPr>
            <a:normAutofit/>
          </a:bodyPr>
          <a:lstStyle/>
          <a:p>
            <a:r>
              <a:rPr lang="en-US" sz="2800"/>
              <a:t>FRAGMENTATION</a:t>
            </a:r>
          </a:p>
          <a:p>
            <a:pPr lvl="1"/>
            <a:r>
              <a:rPr lang="en-US" sz="2400"/>
              <a:t>Multiple things are being addressed in multiple places and contexts/projects</a:t>
            </a:r>
          </a:p>
          <a:p>
            <a:r>
              <a:rPr lang="en-US" sz="2800"/>
              <a:t>LACK OF COORDINATION</a:t>
            </a:r>
          </a:p>
          <a:p>
            <a:pPr lvl="1"/>
            <a:r>
              <a:rPr lang="en-US" sz="2400"/>
              <a:t>projects are being implemented with a limited temporal scope and focus; role of EOSC nodes not fully clear in the context of building a sovereign, pan-EU infrastructure for research/EOSC</a:t>
            </a:r>
          </a:p>
          <a:p>
            <a:r>
              <a:rPr lang="en-US" sz="2800"/>
              <a:t>SUSTAINABILITY</a:t>
            </a:r>
          </a:p>
          <a:p>
            <a:pPr lvl="1"/>
            <a:r>
              <a:rPr lang="en-US" sz="2400"/>
              <a:t>how to build a system that can sustain itself on the long term ?</a:t>
            </a:r>
          </a:p>
          <a:p>
            <a:r>
              <a:rPr lang="en-US" sz="2800"/>
              <a:t>ROLE OF NRENS</a:t>
            </a:r>
          </a:p>
          <a:p>
            <a:pPr lvl="1"/>
            <a:r>
              <a:rPr lang="en-US" sz="2400"/>
              <a:t>Are NRENs really joining forces and coordinating actions in this respect ?</a:t>
            </a:r>
          </a:p>
        </p:txBody>
      </p:sp>
      <p:sp>
        <p:nvSpPr>
          <p:cNvPr id="4" name="object 4" descr="$PPTXTitle">
            <a:extLst>
              <a:ext uri="{FF2B5EF4-FFF2-40B4-BE49-F238E27FC236}">
                <a16:creationId xmlns:a16="http://schemas.microsoft.com/office/drawing/2014/main" id="{F79F57F8-8EC7-E5E9-E046-C4FCD4F588EA}"/>
              </a:ext>
            </a:extLst>
          </p:cNvPr>
          <p:cNvSpPr txBox="1">
            <a:spLocks/>
          </p:cNvSpPr>
          <p:nvPr/>
        </p:nvSpPr>
        <p:spPr>
          <a:xfrm>
            <a:off x="152400" y="20932"/>
            <a:ext cx="9601200" cy="505267"/>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sz="3200" spc="-145">
                <a:solidFill>
                  <a:schemeClr val="bg1"/>
                </a:solidFill>
              </a:rPr>
              <a:t>CURRENT SITUATION</a:t>
            </a:r>
            <a:endParaRPr lang="en-US" sz="1800" baseline="18518">
              <a:solidFill>
                <a:schemeClr val="bg1"/>
              </a:solidFill>
              <a:latin typeface="Arial"/>
              <a:cs typeface="Arial"/>
            </a:endParaRPr>
          </a:p>
        </p:txBody>
      </p:sp>
    </p:spTree>
    <p:extLst>
      <p:ext uri="{BB962C8B-B14F-4D97-AF65-F5344CB8AC3E}">
        <p14:creationId xmlns:p14="http://schemas.microsoft.com/office/powerpoint/2010/main" val="111481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C601B-2E60-D9D3-CD44-32F023D3B13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94BD57E1-8029-8A87-2121-CBA1F8DA92DA}"/>
              </a:ext>
            </a:extLst>
          </p:cNvPr>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a:solidFill>
                  <a:srgbClr val="F4E100"/>
                </a:solidFill>
                <a:latin typeface="Arial"/>
                <a:cs typeface="Arial"/>
              </a:rPr>
              <a:t>GN5-</a:t>
            </a:r>
            <a:r>
              <a:rPr sz="1200" b="1" spc="-50">
                <a:solidFill>
                  <a:srgbClr val="F4E100"/>
                </a:solidFill>
                <a:latin typeface="Arial"/>
                <a:cs typeface="Arial"/>
              </a:rPr>
              <a:t>2</a:t>
            </a:r>
            <a:endParaRPr sz="1200">
              <a:latin typeface="Arial"/>
              <a:cs typeface="Arial"/>
            </a:endParaRPr>
          </a:p>
        </p:txBody>
      </p:sp>
      <p:pic>
        <p:nvPicPr>
          <p:cNvPr id="3" name="object 3">
            <a:extLst>
              <a:ext uri="{FF2B5EF4-FFF2-40B4-BE49-F238E27FC236}">
                <a16:creationId xmlns:a16="http://schemas.microsoft.com/office/drawing/2014/main" id="{6F0CABD7-5737-4010-887F-E10624D9222E}"/>
              </a:ext>
            </a:extLst>
          </p:cNvPr>
          <p:cNvPicPr/>
          <p:nvPr/>
        </p:nvPicPr>
        <p:blipFill>
          <a:blip r:embed="rId2" cstate="print"/>
          <a:stretch>
            <a:fillRect/>
          </a:stretch>
        </p:blipFill>
        <p:spPr>
          <a:xfrm>
            <a:off x="0" y="0"/>
            <a:ext cx="10286481" cy="555138"/>
          </a:xfrm>
          <a:prstGeom prst="rect">
            <a:avLst/>
          </a:prstGeom>
        </p:spPr>
      </p:pic>
      <p:sp>
        <p:nvSpPr>
          <p:cNvPr id="4" name="object 4" descr="$PPTXTitle">
            <a:extLst>
              <a:ext uri="{FF2B5EF4-FFF2-40B4-BE49-F238E27FC236}">
                <a16:creationId xmlns:a16="http://schemas.microsoft.com/office/drawing/2014/main" id="{5477280F-3B99-24AE-F508-926E492B1759}"/>
              </a:ext>
            </a:extLst>
          </p:cNvPr>
          <p:cNvSpPr txBox="1">
            <a:spLocks noGrp="1"/>
          </p:cNvSpPr>
          <p:nvPr>
            <p:ph type="title"/>
          </p:nvPr>
        </p:nvSpPr>
        <p:spPr>
          <a:xfrm>
            <a:off x="152400" y="20932"/>
            <a:ext cx="11101070" cy="505267"/>
          </a:xfrm>
          <a:prstGeom prst="rect">
            <a:avLst/>
          </a:prstGeom>
        </p:spPr>
        <p:txBody>
          <a:bodyPr vert="horz" wrap="square" lIns="0" tIns="12700" rIns="0" bIns="0" rtlCol="0">
            <a:spAutoFit/>
          </a:bodyPr>
          <a:lstStyle/>
          <a:p>
            <a:pPr marL="38100">
              <a:lnSpc>
                <a:spcPct val="100000"/>
              </a:lnSpc>
              <a:spcBef>
                <a:spcPts val="100"/>
              </a:spcBef>
              <a:tabLst>
                <a:tab pos="10422890" algn="l"/>
              </a:tabLst>
            </a:pPr>
            <a:r>
              <a:rPr sz="3200" spc="-270"/>
              <a:t>The</a:t>
            </a:r>
            <a:r>
              <a:rPr sz="3200" spc="-145"/>
              <a:t> </a:t>
            </a:r>
            <a:r>
              <a:rPr sz="3200" spc="-215"/>
              <a:t>original</a:t>
            </a:r>
            <a:r>
              <a:rPr sz="3200" spc="-145"/>
              <a:t> </a:t>
            </a:r>
            <a:r>
              <a:rPr sz="3200" spc="-195"/>
              <a:t>charter</a:t>
            </a:r>
            <a:r>
              <a:rPr sz="3200" spc="-145"/>
              <a:t> </a:t>
            </a:r>
            <a:r>
              <a:rPr sz="3200" spc="-120"/>
              <a:t>(201</a:t>
            </a:r>
            <a:r>
              <a:rPr lang="en-US" sz="3200" spc="-120"/>
              <a:t>8</a:t>
            </a:r>
            <a:r>
              <a:rPr sz="3200" spc="-120"/>
              <a:t>),</a:t>
            </a:r>
            <a:r>
              <a:rPr lang="en-US" sz="3200" spc="-140"/>
              <a:t> </a:t>
            </a:r>
            <a:r>
              <a:rPr lang="en-US" sz="3200" spc="-140" err="1"/>
              <a:t>ToR</a:t>
            </a:r>
            <a:r>
              <a:rPr lang="en-US" sz="3200" spc="-140"/>
              <a:t> and goals</a:t>
            </a:r>
            <a:r>
              <a:rPr sz="3200" spc="-140"/>
              <a:t> </a:t>
            </a:r>
            <a:r>
              <a:rPr sz="3200" spc="-160"/>
              <a:t>for</a:t>
            </a:r>
            <a:r>
              <a:rPr sz="3200" spc="-145"/>
              <a:t> </a:t>
            </a:r>
            <a:r>
              <a:rPr sz="3200" spc="-140"/>
              <a:t>th</a:t>
            </a:r>
            <a:r>
              <a:rPr lang="en-US" sz="3200" spc="-140"/>
              <a:t>e SIG-CISS </a:t>
            </a:r>
            <a:r>
              <a:rPr lang="en-US" sz="1600" spc="-140"/>
              <a:t>1/2</a:t>
            </a:r>
            <a:endParaRPr sz="1800" baseline="18518">
              <a:latin typeface="Arial"/>
              <a:cs typeface="Arial"/>
            </a:endParaRPr>
          </a:p>
        </p:txBody>
      </p:sp>
      <p:sp>
        <p:nvSpPr>
          <p:cNvPr id="24" name="object 24">
            <a:extLst>
              <a:ext uri="{FF2B5EF4-FFF2-40B4-BE49-F238E27FC236}">
                <a16:creationId xmlns:a16="http://schemas.microsoft.com/office/drawing/2014/main" id="{C32D5900-4E55-BBF7-2593-28C5D75711DC}"/>
              </a:ext>
            </a:extLst>
          </p:cNvPr>
          <p:cNvSpPr txBox="1"/>
          <p:nvPr/>
        </p:nvSpPr>
        <p:spPr>
          <a:xfrm>
            <a:off x="5770563" y="6656069"/>
            <a:ext cx="650875" cy="152400"/>
          </a:xfrm>
          <a:prstGeom prst="rect">
            <a:avLst/>
          </a:prstGeom>
        </p:spPr>
        <p:txBody>
          <a:bodyPr vert="horz" wrap="square" lIns="0" tIns="0" rIns="0" bIns="0" rtlCol="0">
            <a:spAutoFit/>
          </a:bodyPr>
          <a:lstStyle/>
          <a:p>
            <a:pPr marL="12700">
              <a:lnSpc>
                <a:spcPts val="1050"/>
              </a:lnSpc>
            </a:pPr>
            <a:r>
              <a:rPr sz="1000" spc="-30">
                <a:latin typeface="Arial"/>
                <a:cs typeface="Arial"/>
              </a:rPr>
              <a:t>Confidential</a:t>
            </a:r>
            <a:endParaRPr sz="1000">
              <a:latin typeface="Arial"/>
              <a:cs typeface="Arial"/>
            </a:endParaRPr>
          </a:p>
        </p:txBody>
      </p:sp>
      <p:grpSp>
        <p:nvGrpSpPr>
          <p:cNvPr id="47" name="Group 46">
            <a:extLst>
              <a:ext uri="{FF2B5EF4-FFF2-40B4-BE49-F238E27FC236}">
                <a16:creationId xmlns:a16="http://schemas.microsoft.com/office/drawing/2014/main" id="{5C8C9D05-922B-9A3E-8408-4F673B9C2B41}"/>
              </a:ext>
            </a:extLst>
          </p:cNvPr>
          <p:cNvGrpSpPr/>
          <p:nvPr/>
        </p:nvGrpSpPr>
        <p:grpSpPr>
          <a:xfrm>
            <a:off x="384553" y="762000"/>
            <a:ext cx="11422893" cy="5661841"/>
            <a:chOff x="578853" y="700397"/>
            <a:chExt cx="11422893" cy="5661841"/>
          </a:xfrm>
        </p:grpSpPr>
        <p:grpSp>
          <p:nvGrpSpPr>
            <p:cNvPr id="46" name="Group 45">
              <a:extLst>
                <a:ext uri="{FF2B5EF4-FFF2-40B4-BE49-F238E27FC236}">
                  <a16:creationId xmlns:a16="http://schemas.microsoft.com/office/drawing/2014/main" id="{52AE95FE-4F93-602B-8881-3602A6AEAE70}"/>
                </a:ext>
              </a:extLst>
            </p:cNvPr>
            <p:cNvGrpSpPr/>
            <p:nvPr/>
          </p:nvGrpSpPr>
          <p:grpSpPr>
            <a:xfrm>
              <a:off x="578853" y="700397"/>
              <a:ext cx="11421110" cy="694055"/>
              <a:chOff x="578853" y="700397"/>
              <a:chExt cx="11421110" cy="694055"/>
            </a:xfrm>
          </p:grpSpPr>
          <p:grpSp>
            <p:nvGrpSpPr>
              <p:cNvPr id="20" name="object 20">
                <a:extLst>
                  <a:ext uri="{FF2B5EF4-FFF2-40B4-BE49-F238E27FC236}">
                    <a16:creationId xmlns:a16="http://schemas.microsoft.com/office/drawing/2014/main" id="{12E144AE-3F30-3304-5035-CDAE76CC8E7B}"/>
                  </a:ext>
                </a:extLst>
              </p:cNvPr>
              <p:cNvGrpSpPr/>
              <p:nvPr/>
            </p:nvGrpSpPr>
            <p:grpSpPr>
              <a:xfrm>
                <a:off x="578853" y="700397"/>
                <a:ext cx="11421110" cy="694055"/>
                <a:chOff x="540362" y="698862"/>
                <a:chExt cx="11421110" cy="694055"/>
              </a:xfrm>
            </p:grpSpPr>
            <p:sp>
              <p:nvSpPr>
                <p:cNvPr id="21" name="object 21">
                  <a:extLst>
                    <a:ext uri="{FF2B5EF4-FFF2-40B4-BE49-F238E27FC236}">
                      <a16:creationId xmlns:a16="http://schemas.microsoft.com/office/drawing/2014/main" id="{7A059313-A6D8-65D2-C885-5BE6CED5845C}"/>
                    </a:ext>
                  </a:extLst>
                </p:cNvPr>
                <p:cNvSpPr/>
                <p:nvPr/>
              </p:nvSpPr>
              <p:spPr>
                <a:xfrm>
                  <a:off x="545125" y="703624"/>
                  <a:ext cx="11411585" cy="684530"/>
                </a:xfrm>
                <a:custGeom>
                  <a:avLst/>
                  <a:gdLst/>
                  <a:ahLst/>
                  <a:cxnLst/>
                  <a:rect l="l" t="t" r="r" b="b"/>
                  <a:pathLst>
                    <a:path w="11411585" h="684530">
                      <a:moveTo>
                        <a:pt x="11297047" y="684299"/>
                      </a:moveTo>
                      <a:lnTo>
                        <a:pt x="114052" y="684299"/>
                      </a:lnTo>
                      <a:lnTo>
                        <a:pt x="69657" y="675337"/>
                      </a:lnTo>
                      <a:lnTo>
                        <a:pt x="33405" y="650894"/>
                      </a:lnTo>
                      <a:lnTo>
                        <a:pt x="8962" y="614642"/>
                      </a:lnTo>
                      <a:lnTo>
                        <a:pt x="0" y="570247"/>
                      </a:lnTo>
                      <a:lnTo>
                        <a:pt x="0" y="114052"/>
                      </a:lnTo>
                      <a:lnTo>
                        <a:pt x="8962" y="69657"/>
                      </a:lnTo>
                      <a:lnTo>
                        <a:pt x="33405" y="33405"/>
                      </a:lnTo>
                      <a:lnTo>
                        <a:pt x="69657" y="8962"/>
                      </a:lnTo>
                      <a:lnTo>
                        <a:pt x="114052" y="0"/>
                      </a:lnTo>
                      <a:lnTo>
                        <a:pt x="11297047" y="0"/>
                      </a:lnTo>
                      <a:lnTo>
                        <a:pt x="11340693" y="8681"/>
                      </a:lnTo>
                      <a:lnTo>
                        <a:pt x="11377694" y="33405"/>
                      </a:lnTo>
                      <a:lnTo>
                        <a:pt x="11402418" y="70406"/>
                      </a:lnTo>
                      <a:lnTo>
                        <a:pt x="11411099" y="114052"/>
                      </a:lnTo>
                      <a:lnTo>
                        <a:pt x="11411099" y="570247"/>
                      </a:lnTo>
                      <a:lnTo>
                        <a:pt x="11402137" y="614642"/>
                      </a:lnTo>
                      <a:lnTo>
                        <a:pt x="11377694" y="650894"/>
                      </a:lnTo>
                      <a:lnTo>
                        <a:pt x="11341441" y="675337"/>
                      </a:lnTo>
                      <a:lnTo>
                        <a:pt x="11297047" y="684299"/>
                      </a:lnTo>
                      <a:close/>
                    </a:path>
                  </a:pathLst>
                </a:custGeom>
                <a:solidFill>
                  <a:schemeClr val="bg1">
                    <a:lumMod val="85000"/>
                  </a:schemeClr>
                </a:solidFill>
              </p:spPr>
              <p:txBody>
                <a:bodyPr wrap="square" lIns="0" tIns="0" rIns="0" bIns="0" rtlCol="0" anchor="ctr"/>
                <a:lstStyle/>
                <a:p>
                  <a:pPr lvl="1"/>
                  <a:endParaRPr lang="en-US">
                    <a:latin typeface="Arial"/>
                    <a:cs typeface="Arial"/>
                  </a:endParaRPr>
                </a:p>
              </p:txBody>
            </p:sp>
            <p:sp>
              <p:nvSpPr>
                <p:cNvPr id="22" name="object 22">
                  <a:extLst>
                    <a:ext uri="{FF2B5EF4-FFF2-40B4-BE49-F238E27FC236}">
                      <a16:creationId xmlns:a16="http://schemas.microsoft.com/office/drawing/2014/main" id="{BA134D66-3953-39E4-8BBB-8773073F0B13}"/>
                    </a:ext>
                  </a:extLst>
                </p:cNvPr>
                <p:cNvSpPr/>
                <p:nvPr/>
              </p:nvSpPr>
              <p:spPr>
                <a:xfrm>
                  <a:off x="545125" y="703624"/>
                  <a:ext cx="11411585" cy="684530"/>
                </a:xfrm>
                <a:custGeom>
                  <a:avLst/>
                  <a:gdLst/>
                  <a:ahLst/>
                  <a:cxnLst/>
                  <a:rect l="l" t="t" r="r" b="b"/>
                  <a:pathLst>
                    <a:path w="11411585" h="684530">
                      <a:moveTo>
                        <a:pt x="0" y="114052"/>
                      </a:moveTo>
                      <a:lnTo>
                        <a:pt x="8962" y="69657"/>
                      </a:lnTo>
                      <a:lnTo>
                        <a:pt x="33405" y="33405"/>
                      </a:lnTo>
                      <a:lnTo>
                        <a:pt x="69657" y="8962"/>
                      </a:lnTo>
                      <a:lnTo>
                        <a:pt x="114052" y="0"/>
                      </a:lnTo>
                      <a:lnTo>
                        <a:pt x="11297047" y="0"/>
                      </a:lnTo>
                      <a:lnTo>
                        <a:pt x="11340693" y="8681"/>
                      </a:lnTo>
                      <a:lnTo>
                        <a:pt x="11377694" y="33405"/>
                      </a:lnTo>
                      <a:lnTo>
                        <a:pt x="11402418" y="70406"/>
                      </a:lnTo>
                      <a:lnTo>
                        <a:pt x="11411099" y="114052"/>
                      </a:lnTo>
                      <a:lnTo>
                        <a:pt x="11411099" y="570247"/>
                      </a:lnTo>
                      <a:lnTo>
                        <a:pt x="11402137" y="614642"/>
                      </a:lnTo>
                      <a:lnTo>
                        <a:pt x="11377694" y="650894"/>
                      </a:lnTo>
                      <a:lnTo>
                        <a:pt x="11341441" y="675337"/>
                      </a:lnTo>
                      <a:lnTo>
                        <a:pt x="11297047" y="684299"/>
                      </a:lnTo>
                      <a:lnTo>
                        <a:pt x="114052" y="684299"/>
                      </a:lnTo>
                      <a:lnTo>
                        <a:pt x="69657" y="675337"/>
                      </a:lnTo>
                      <a:lnTo>
                        <a:pt x="33405" y="650894"/>
                      </a:lnTo>
                      <a:lnTo>
                        <a:pt x="8962" y="614642"/>
                      </a:lnTo>
                      <a:lnTo>
                        <a:pt x="0" y="570247"/>
                      </a:lnTo>
                      <a:lnTo>
                        <a:pt x="0" y="114052"/>
                      </a:lnTo>
                      <a:close/>
                    </a:path>
                  </a:pathLst>
                </a:custGeom>
                <a:ln w="9524">
                  <a:solidFill>
                    <a:schemeClr val="tx1"/>
                  </a:solidFill>
                </a:ln>
              </p:spPr>
              <p:txBody>
                <a:bodyPr wrap="square" lIns="0" tIns="0" rIns="0" bIns="0" rtlCol="0"/>
                <a:lstStyle/>
                <a:p>
                  <a:endParaRPr/>
                </a:p>
              </p:txBody>
            </p:sp>
          </p:grpSp>
          <p:sp>
            <p:nvSpPr>
              <p:cNvPr id="28" name="TextBox 27">
                <a:extLst>
                  <a:ext uri="{FF2B5EF4-FFF2-40B4-BE49-F238E27FC236}">
                    <a16:creationId xmlns:a16="http://schemas.microsoft.com/office/drawing/2014/main" id="{8F55CD7C-C717-C450-1118-3EFFC51A19A2}"/>
                  </a:ext>
                </a:extLst>
              </p:cNvPr>
              <p:cNvSpPr txBox="1"/>
              <p:nvPr/>
            </p:nvSpPr>
            <p:spPr>
              <a:xfrm>
                <a:off x="583615" y="731585"/>
                <a:ext cx="11411585" cy="646331"/>
              </a:xfrm>
              <a:prstGeom prst="rect">
                <a:avLst/>
              </a:prstGeom>
              <a:noFill/>
            </p:spPr>
            <p:txBody>
              <a:bodyPr wrap="square">
                <a:spAutoFit/>
              </a:bodyPr>
              <a:lstStyle/>
              <a:p>
                <a:pPr marL="385445" marR="5080" indent="-373380">
                  <a:lnSpc>
                    <a:spcPct val="100000"/>
                  </a:lnSpc>
                  <a:spcBef>
                    <a:spcPts val="100"/>
                  </a:spcBef>
                  <a:buFont typeface="Arial"/>
                  <a:buChar char="•"/>
                  <a:tabLst>
                    <a:tab pos="385445" algn="l"/>
                  </a:tabLst>
                </a:pPr>
                <a:r>
                  <a:rPr lang="en-US" b="1" spc="-75">
                    <a:solidFill>
                      <a:srgbClr val="1E4E78"/>
                    </a:solidFill>
                    <a:latin typeface="Arial"/>
                    <a:cs typeface="Arial"/>
                  </a:rPr>
                  <a:t>Gathering and exchanging experiences, ideas and knowledge </a:t>
                </a:r>
                <a:r>
                  <a:rPr lang="en-US" sz="1800" spc="-75">
                    <a:solidFill>
                      <a:srgbClr val="1E4E78"/>
                    </a:solidFill>
                    <a:latin typeface="Arial"/>
                    <a:cs typeface="Arial"/>
                  </a:rPr>
                  <a:t>on</a:t>
                </a:r>
                <a:r>
                  <a:rPr lang="en-US" sz="1800" spc="-70">
                    <a:solidFill>
                      <a:srgbClr val="1E4E78"/>
                    </a:solidFill>
                    <a:latin typeface="Arial"/>
                    <a:cs typeface="Arial"/>
                  </a:rPr>
                  <a:t> </a:t>
                </a:r>
                <a:r>
                  <a:rPr lang="en-US" sz="1800" spc="-35">
                    <a:solidFill>
                      <a:srgbClr val="1E4E78"/>
                    </a:solidFill>
                    <a:latin typeface="Arial"/>
                    <a:cs typeface="Arial"/>
                  </a:rPr>
                  <a:t>the</a:t>
                </a:r>
                <a:r>
                  <a:rPr lang="en-US" sz="1800" spc="-70">
                    <a:solidFill>
                      <a:srgbClr val="1E4E78"/>
                    </a:solidFill>
                    <a:latin typeface="Arial"/>
                    <a:cs typeface="Arial"/>
                  </a:rPr>
                  <a:t> </a:t>
                </a:r>
                <a:r>
                  <a:rPr lang="en-US" sz="1800" spc="-75">
                    <a:solidFill>
                      <a:srgbClr val="1E4E78"/>
                    </a:solidFill>
                    <a:latin typeface="Arial"/>
                    <a:cs typeface="Arial"/>
                  </a:rPr>
                  <a:t>development,</a:t>
                </a:r>
                <a:r>
                  <a:rPr lang="en-US" sz="1800" spc="-70">
                    <a:solidFill>
                      <a:srgbClr val="1E4E78"/>
                    </a:solidFill>
                    <a:latin typeface="Arial"/>
                    <a:cs typeface="Arial"/>
                  </a:rPr>
                  <a:t> deployment, </a:t>
                </a:r>
                <a:r>
                  <a:rPr lang="en-US" sz="1800" spc="-65">
                    <a:solidFill>
                      <a:srgbClr val="1E4E78"/>
                    </a:solidFill>
                    <a:latin typeface="Arial"/>
                    <a:cs typeface="Arial"/>
                  </a:rPr>
                  <a:t>testing</a:t>
                </a:r>
                <a:r>
                  <a:rPr lang="en-US" sz="1800" spc="-70">
                    <a:solidFill>
                      <a:srgbClr val="1E4E78"/>
                    </a:solidFill>
                    <a:latin typeface="Arial"/>
                    <a:cs typeface="Arial"/>
                  </a:rPr>
                  <a:t> </a:t>
                </a:r>
                <a:r>
                  <a:rPr lang="en-US" sz="1800" spc="-25">
                    <a:solidFill>
                      <a:srgbClr val="1E4E78"/>
                    </a:solidFill>
                    <a:latin typeface="Arial"/>
                    <a:cs typeface="Arial"/>
                  </a:rPr>
                  <a:t>and </a:t>
                </a:r>
                <a:r>
                  <a:rPr lang="en-US" sz="1800" spc="-80" err="1">
                    <a:solidFill>
                      <a:srgbClr val="1E4E78"/>
                    </a:solidFill>
                    <a:latin typeface="Arial"/>
                    <a:cs typeface="Arial"/>
                  </a:rPr>
                  <a:t>standardisation</a:t>
                </a:r>
                <a:r>
                  <a:rPr lang="en-US" sz="1800" spc="-70">
                    <a:solidFill>
                      <a:srgbClr val="1E4E78"/>
                    </a:solidFill>
                    <a:latin typeface="Arial"/>
                    <a:cs typeface="Arial"/>
                  </a:rPr>
                  <a:t> </a:t>
                </a:r>
                <a:r>
                  <a:rPr lang="en-US" sz="1800">
                    <a:solidFill>
                      <a:srgbClr val="1E4E78"/>
                    </a:solidFill>
                    <a:latin typeface="Arial"/>
                    <a:cs typeface="Arial"/>
                  </a:rPr>
                  <a:t>of</a:t>
                </a:r>
                <a:r>
                  <a:rPr lang="en-US" sz="1800" spc="-65">
                    <a:solidFill>
                      <a:srgbClr val="1E4E78"/>
                    </a:solidFill>
                    <a:latin typeface="Arial"/>
                    <a:cs typeface="Arial"/>
                  </a:rPr>
                  <a:t> </a:t>
                </a:r>
                <a:r>
                  <a:rPr lang="en-US" sz="1800" spc="-80">
                    <a:solidFill>
                      <a:srgbClr val="1E4E78"/>
                    </a:solidFill>
                    <a:latin typeface="Arial"/>
                    <a:cs typeface="Arial"/>
                  </a:rPr>
                  <a:t>cloud</a:t>
                </a:r>
                <a:r>
                  <a:rPr lang="en-US" sz="1800" spc="-65">
                    <a:solidFill>
                      <a:srgbClr val="1E4E78"/>
                    </a:solidFill>
                    <a:latin typeface="Arial"/>
                    <a:cs typeface="Arial"/>
                  </a:rPr>
                  <a:t> </a:t>
                </a:r>
                <a:r>
                  <a:rPr lang="en-US" sz="1800" spc="-55">
                    <a:solidFill>
                      <a:srgbClr val="1E4E78"/>
                    </a:solidFill>
                    <a:latin typeface="Arial"/>
                    <a:cs typeface="Arial"/>
                  </a:rPr>
                  <a:t>infrastructure</a:t>
                </a:r>
                <a:r>
                  <a:rPr lang="en-US" sz="1800" spc="-65">
                    <a:solidFill>
                      <a:srgbClr val="1E4E78"/>
                    </a:solidFill>
                    <a:latin typeface="Arial"/>
                    <a:cs typeface="Arial"/>
                  </a:rPr>
                  <a:t> software </a:t>
                </a:r>
                <a:r>
                  <a:rPr lang="en-US" sz="1800" spc="-125">
                    <a:solidFill>
                      <a:srgbClr val="1E4E78"/>
                    </a:solidFill>
                    <a:latin typeface="Arial"/>
                    <a:cs typeface="Arial"/>
                  </a:rPr>
                  <a:t>stacks,</a:t>
                </a:r>
                <a:r>
                  <a:rPr lang="en-US" sz="1800" spc="-70">
                    <a:solidFill>
                      <a:srgbClr val="1E4E78"/>
                    </a:solidFill>
                    <a:latin typeface="Arial"/>
                    <a:cs typeface="Arial"/>
                  </a:rPr>
                  <a:t> </a:t>
                </a:r>
                <a:r>
                  <a:rPr lang="en-US" sz="1800" spc="-60">
                    <a:solidFill>
                      <a:srgbClr val="1E4E78"/>
                    </a:solidFill>
                    <a:latin typeface="Arial"/>
                    <a:cs typeface="Arial"/>
                  </a:rPr>
                  <a:t>platforms</a:t>
                </a:r>
                <a:r>
                  <a:rPr lang="en-US" sz="1800" spc="-65">
                    <a:solidFill>
                      <a:srgbClr val="1E4E78"/>
                    </a:solidFill>
                    <a:latin typeface="Arial"/>
                    <a:cs typeface="Arial"/>
                  </a:rPr>
                  <a:t> </a:t>
                </a:r>
                <a:r>
                  <a:rPr lang="en-US" sz="1800" spc="-105">
                    <a:solidFill>
                      <a:srgbClr val="1E4E78"/>
                    </a:solidFill>
                    <a:latin typeface="Arial"/>
                    <a:cs typeface="Arial"/>
                  </a:rPr>
                  <a:t>and</a:t>
                </a:r>
                <a:r>
                  <a:rPr lang="en-US" sz="1800" spc="-65">
                    <a:solidFill>
                      <a:srgbClr val="1E4E78"/>
                    </a:solidFill>
                    <a:latin typeface="Arial"/>
                    <a:cs typeface="Arial"/>
                  </a:rPr>
                  <a:t> </a:t>
                </a:r>
                <a:r>
                  <a:rPr lang="en-US" sz="1800" spc="-10">
                    <a:solidFill>
                      <a:srgbClr val="1E4E78"/>
                    </a:solidFill>
                    <a:latin typeface="Arial"/>
                    <a:cs typeface="Arial"/>
                  </a:rPr>
                  <a:t>workflows</a:t>
                </a:r>
                <a:endParaRPr lang="en-US" sz="1800">
                  <a:latin typeface="Arial"/>
                  <a:cs typeface="Arial"/>
                </a:endParaRPr>
              </a:p>
            </p:txBody>
          </p:sp>
        </p:grpSp>
        <p:grpSp>
          <p:nvGrpSpPr>
            <p:cNvPr id="45" name="Group 44">
              <a:extLst>
                <a:ext uri="{FF2B5EF4-FFF2-40B4-BE49-F238E27FC236}">
                  <a16:creationId xmlns:a16="http://schemas.microsoft.com/office/drawing/2014/main" id="{90E449CA-8828-B758-8F11-BAC303B12F8E}"/>
                </a:ext>
              </a:extLst>
            </p:cNvPr>
            <p:cNvGrpSpPr/>
            <p:nvPr/>
          </p:nvGrpSpPr>
          <p:grpSpPr>
            <a:xfrm>
              <a:off x="590160" y="1583559"/>
              <a:ext cx="11411586" cy="392554"/>
              <a:chOff x="590160" y="1583559"/>
              <a:chExt cx="11411586" cy="392554"/>
            </a:xfrm>
          </p:grpSpPr>
          <p:sp>
            <p:nvSpPr>
              <p:cNvPr id="18" name="object 18">
                <a:extLst>
                  <a:ext uri="{FF2B5EF4-FFF2-40B4-BE49-F238E27FC236}">
                    <a16:creationId xmlns:a16="http://schemas.microsoft.com/office/drawing/2014/main" id="{FAFF07F1-DAFD-9198-B32F-A675464EDB94}"/>
                  </a:ext>
                </a:extLst>
              </p:cNvPr>
              <p:cNvSpPr/>
              <p:nvPr/>
            </p:nvSpPr>
            <p:spPr>
              <a:xfrm>
                <a:off x="590161" y="1583559"/>
                <a:ext cx="11411585" cy="392554"/>
              </a:xfrm>
              <a:custGeom>
                <a:avLst/>
                <a:gdLst/>
                <a:ahLst/>
                <a:cxnLst/>
                <a:rect l="l" t="t" r="r" b="b"/>
                <a:pathLst>
                  <a:path w="11411585" h="321310">
                    <a:moveTo>
                      <a:pt x="11357549" y="321299"/>
                    </a:moveTo>
                    <a:lnTo>
                      <a:pt x="53551" y="321299"/>
                    </a:lnTo>
                    <a:lnTo>
                      <a:pt x="32706" y="317091"/>
                    </a:lnTo>
                    <a:lnTo>
                      <a:pt x="15684" y="305615"/>
                    </a:lnTo>
                    <a:lnTo>
                      <a:pt x="4208" y="288593"/>
                    </a:lnTo>
                    <a:lnTo>
                      <a:pt x="0" y="267748"/>
                    </a:lnTo>
                    <a:lnTo>
                      <a:pt x="0" y="53550"/>
                    </a:lnTo>
                    <a:lnTo>
                      <a:pt x="4208" y="32706"/>
                    </a:lnTo>
                    <a:lnTo>
                      <a:pt x="15684" y="15684"/>
                    </a:lnTo>
                    <a:lnTo>
                      <a:pt x="32706" y="4208"/>
                    </a:lnTo>
                    <a:lnTo>
                      <a:pt x="53551" y="0"/>
                    </a:lnTo>
                    <a:lnTo>
                      <a:pt x="11357549" y="0"/>
                    </a:lnTo>
                    <a:lnTo>
                      <a:pt x="11395415" y="15684"/>
                    </a:lnTo>
                    <a:lnTo>
                      <a:pt x="11411099" y="53550"/>
                    </a:lnTo>
                    <a:lnTo>
                      <a:pt x="11411099" y="267748"/>
                    </a:lnTo>
                    <a:lnTo>
                      <a:pt x="11406891" y="288593"/>
                    </a:lnTo>
                    <a:lnTo>
                      <a:pt x="11395415" y="305615"/>
                    </a:lnTo>
                    <a:lnTo>
                      <a:pt x="11378393" y="317091"/>
                    </a:lnTo>
                    <a:lnTo>
                      <a:pt x="11357549" y="3212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30" name="TextBox 29">
                <a:extLst>
                  <a:ext uri="{FF2B5EF4-FFF2-40B4-BE49-F238E27FC236}">
                    <a16:creationId xmlns:a16="http://schemas.microsoft.com/office/drawing/2014/main" id="{EFA3EB7C-DC49-E012-91E8-8EAA40A36EAB}"/>
                  </a:ext>
                </a:extLst>
              </p:cNvPr>
              <p:cNvSpPr txBox="1"/>
              <p:nvPr/>
            </p:nvSpPr>
            <p:spPr>
              <a:xfrm>
                <a:off x="590160" y="1593625"/>
                <a:ext cx="11405039" cy="369332"/>
              </a:xfrm>
              <a:prstGeom prst="rect">
                <a:avLst/>
              </a:prstGeom>
              <a:noFill/>
            </p:spPr>
            <p:txBody>
              <a:bodyPr wrap="square">
                <a:spAutoFit/>
              </a:bodyPr>
              <a:lstStyle/>
              <a:p>
                <a:pPr marL="384810" indent="-372110">
                  <a:lnSpc>
                    <a:spcPct val="100000"/>
                  </a:lnSpc>
                  <a:buChar char="•"/>
                  <a:tabLst>
                    <a:tab pos="384810" algn="l"/>
                  </a:tabLst>
                </a:pPr>
                <a:r>
                  <a:rPr lang="en-US" sz="1800" spc="-260">
                    <a:solidFill>
                      <a:srgbClr val="1155CC"/>
                    </a:solidFill>
                    <a:latin typeface="Arial"/>
                    <a:cs typeface="Arial"/>
                  </a:rPr>
                  <a:t>To</a:t>
                </a:r>
                <a:r>
                  <a:rPr lang="en-US" sz="1800" spc="-90">
                    <a:solidFill>
                      <a:srgbClr val="1155CC"/>
                    </a:solidFill>
                    <a:latin typeface="Arial"/>
                    <a:cs typeface="Arial"/>
                  </a:rPr>
                  <a:t> </a:t>
                </a:r>
                <a:r>
                  <a:rPr lang="en-US" b="1" spc="-60">
                    <a:solidFill>
                      <a:srgbClr val="1155CC"/>
                    </a:solidFill>
                    <a:latin typeface="Arial"/>
                    <a:cs typeface="Arial"/>
                  </a:rPr>
                  <a:t>share deployment and operations best practices </a:t>
                </a:r>
                <a:r>
                  <a:rPr lang="en-US" sz="1800" spc="-60">
                    <a:solidFill>
                      <a:srgbClr val="1155CC"/>
                    </a:solidFill>
                    <a:latin typeface="Arial"/>
                    <a:cs typeface="Arial"/>
                  </a:rPr>
                  <a:t>about</a:t>
                </a:r>
                <a:r>
                  <a:rPr lang="en-US" sz="1800" spc="-90">
                    <a:solidFill>
                      <a:srgbClr val="1155CC"/>
                    </a:solidFill>
                    <a:latin typeface="Arial"/>
                    <a:cs typeface="Arial"/>
                  </a:rPr>
                  <a:t> </a:t>
                </a:r>
                <a:r>
                  <a:rPr lang="en-US" sz="1800" spc="-50">
                    <a:solidFill>
                      <a:srgbClr val="1155CC"/>
                    </a:solidFill>
                    <a:latin typeface="Arial"/>
                    <a:cs typeface="Arial"/>
                  </a:rPr>
                  <a:t>all</a:t>
                </a:r>
                <a:r>
                  <a:rPr lang="en-US" sz="1800" spc="-90">
                    <a:solidFill>
                      <a:srgbClr val="1155CC"/>
                    </a:solidFill>
                    <a:latin typeface="Arial"/>
                    <a:cs typeface="Arial"/>
                  </a:rPr>
                  <a:t> </a:t>
                </a:r>
                <a:r>
                  <a:rPr lang="en-US" sz="1800" spc="-40">
                    <a:solidFill>
                      <a:srgbClr val="1155CC"/>
                    </a:solidFill>
                    <a:latin typeface="Arial"/>
                    <a:cs typeface="Arial"/>
                  </a:rPr>
                  <a:t>the</a:t>
                </a:r>
                <a:r>
                  <a:rPr lang="en-US" sz="1800" spc="-90">
                    <a:solidFill>
                      <a:srgbClr val="1155CC"/>
                    </a:solidFill>
                    <a:latin typeface="Arial"/>
                    <a:cs typeface="Arial"/>
                  </a:rPr>
                  <a:t> </a:t>
                </a:r>
                <a:r>
                  <a:rPr lang="en-US" sz="1800" spc="-65">
                    <a:solidFill>
                      <a:srgbClr val="1155CC"/>
                    </a:solidFill>
                    <a:latin typeface="Arial"/>
                    <a:cs typeface="Arial"/>
                  </a:rPr>
                  <a:t>pillars</a:t>
                </a:r>
                <a:r>
                  <a:rPr lang="en-US" sz="1800" spc="-90">
                    <a:solidFill>
                      <a:srgbClr val="1155CC"/>
                    </a:solidFill>
                    <a:latin typeface="Arial"/>
                    <a:cs typeface="Arial"/>
                  </a:rPr>
                  <a:t> </a:t>
                </a:r>
                <a:r>
                  <a:rPr lang="en-US" sz="1800">
                    <a:solidFill>
                      <a:srgbClr val="1155CC"/>
                    </a:solidFill>
                    <a:latin typeface="Arial"/>
                    <a:cs typeface="Arial"/>
                  </a:rPr>
                  <a:t>of</a:t>
                </a:r>
                <a:r>
                  <a:rPr lang="en-US" sz="1800" spc="-90">
                    <a:solidFill>
                      <a:srgbClr val="1155CC"/>
                    </a:solidFill>
                    <a:latin typeface="Arial"/>
                    <a:cs typeface="Arial"/>
                  </a:rPr>
                  <a:t> </a:t>
                </a:r>
                <a:r>
                  <a:rPr lang="en-US" sz="1800" spc="-40">
                    <a:solidFill>
                      <a:srgbClr val="1155CC"/>
                    </a:solidFill>
                    <a:latin typeface="Arial"/>
                    <a:cs typeface="Arial"/>
                  </a:rPr>
                  <a:t>the</a:t>
                </a:r>
                <a:r>
                  <a:rPr lang="en-US" sz="1800" spc="-85">
                    <a:solidFill>
                      <a:srgbClr val="1155CC"/>
                    </a:solidFill>
                    <a:latin typeface="Arial"/>
                    <a:cs typeface="Arial"/>
                  </a:rPr>
                  <a:t> </a:t>
                </a:r>
                <a:r>
                  <a:rPr lang="en-US" sz="1800" spc="-75">
                    <a:solidFill>
                      <a:srgbClr val="1155CC"/>
                    </a:solidFill>
                    <a:latin typeface="Arial"/>
                    <a:cs typeface="Arial"/>
                  </a:rPr>
                  <a:t>cloud</a:t>
                </a:r>
                <a:r>
                  <a:rPr lang="en-US" sz="1800" spc="-90">
                    <a:solidFill>
                      <a:srgbClr val="1155CC"/>
                    </a:solidFill>
                    <a:latin typeface="Arial"/>
                    <a:cs typeface="Arial"/>
                  </a:rPr>
                  <a:t> </a:t>
                </a:r>
                <a:r>
                  <a:rPr lang="en-US" sz="1800" spc="-10">
                    <a:solidFill>
                      <a:srgbClr val="1155CC"/>
                    </a:solidFill>
                    <a:latin typeface="Arial"/>
                    <a:cs typeface="Arial"/>
                  </a:rPr>
                  <a:t>infrastructure</a:t>
                </a:r>
                <a:endParaRPr lang="en-US" sz="1800">
                  <a:latin typeface="Arial"/>
                  <a:cs typeface="Arial"/>
                </a:endParaRPr>
              </a:p>
            </p:txBody>
          </p:sp>
        </p:grpSp>
        <p:grpSp>
          <p:nvGrpSpPr>
            <p:cNvPr id="44" name="Group 43">
              <a:extLst>
                <a:ext uri="{FF2B5EF4-FFF2-40B4-BE49-F238E27FC236}">
                  <a16:creationId xmlns:a16="http://schemas.microsoft.com/office/drawing/2014/main" id="{0DDA404F-433D-1558-A796-9EF3E09CA9BC}"/>
                </a:ext>
              </a:extLst>
            </p:cNvPr>
            <p:cNvGrpSpPr/>
            <p:nvPr/>
          </p:nvGrpSpPr>
          <p:grpSpPr>
            <a:xfrm>
              <a:off x="590160" y="2167135"/>
              <a:ext cx="11411585" cy="369332"/>
              <a:chOff x="590160" y="2167135"/>
              <a:chExt cx="11411585" cy="369332"/>
            </a:xfrm>
          </p:grpSpPr>
          <p:sp>
            <p:nvSpPr>
              <p:cNvPr id="12" name="object 12">
                <a:extLst>
                  <a:ext uri="{FF2B5EF4-FFF2-40B4-BE49-F238E27FC236}">
                    <a16:creationId xmlns:a16="http://schemas.microsoft.com/office/drawing/2014/main" id="{2F653EFB-32C2-CD63-DB77-45E3495DE4CF}"/>
                  </a:ext>
                </a:extLst>
              </p:cNvPr>
              <p:cNvSpPr/>
              <p:nvPr/>
            </p:nvSpPr>
            <p:spPr>
              <a:xfrm>
                <a:off x="590160" y="2170707"/>
                <a:ext cx="11411585" cy="365760"/>
              </a:xfrm>
              <a:custGeom>
                <a:avLst/>
                <a:gdLst/>
                <a:ahLst/>
                <a:cxnLst/>
                <a:rect l="l" t="t" r="r" b="b"/>
                <a:pathLst>
                  <a:path w="11411585" h="371475">
                    <a:moveTo>
                      <a:pt x="11349248" y="371099"/>
                    </a:moveTo>
                    <a:lnTo>
                      <a:pt x="61851" y="371099"/>
                    </a:lnTo>
                    <a:lnTo>
                      <a:pt x="37775" y="366239"/>
                    </a:lnTo>
                    <a:lnTo>
                      <a:pt x="18115" y="352984"/>
                    </a:lnTo>
                    <a:lnTo>
                      <a:pt x="4860" y="333324"/>
                    </a:lnTo>
                    <a:lnTo>
                      <a:pt x="0" y="309248"/>
                    </a:lnTo>
                    <a:lnTo>
                      <a:pt x="0" y="61851"/>
                    </a:lnTo>
                    <a:lnTo>
                      <a:pt x="4860" y="37775"/>
                    </a:lnTo>
                    <a:lnTo>
                      <a:pt x="18115" y="18115"/>
                    </a:lnTo>
                    <a:lnTo>
                      <a:pt x="37775" y="4860"/>
                    </a:lnTo>
                    <a:lnTo>
                      <a:pt x="61851" y="0"/>
                    </a:lnTo>
                    <a:lnTo>
                      <a:pt x="11349248" y="0"/>
                    </a:lnTo>
                    <a:lnTo>
                      <a:pt x="11392984" y="18115"/>
                    </a:lnTo>
                    <a:lnTo>
                      <a:pt x="11411099" y="61851"/>
                    </a:lnTo>
                    <a:lnTo>
                      <a:pt x="11411099" y="309248"/>
                    </a:lnTo>
                    <a:lnTo>
                      <a:pt x="11406239" y="333324"/>
                    </a:lnTo>
                    <a:lnTo>
                      <a:pt x="11392984" y="352984"/>
                    </a:lnTo>
                    <a:lnTo>
                      <a:pt x="11373324" y="366239"/>
                    </a:lnTo>
                    <a:lnTo>
                      <a:pt x="11349248" y="371099"/>
                    </a:lnTo>
                    <a:close/>
                  </a:path>
                </a:pathLst>
              </a:custGeom>
              <a:solidFill>
                <a:schemeClr val="bg1">
                  <a:lumMod val="85000"/>
                </a:schemeClr>
              </a:solidFill>
              <a:ln>
                <a:solidFill>
                  <a:srgbClr val="44546A"/>
                </a:solidFill>
              </a:ln>
            </p:spPr>
            <p:txBody>
              <a:bodyPr wrap="square" lIns="0" tIns="0" rIns="0" bIns="0" rtlCol="0"/>
              <a:lstStyle/>
              <a:p>
                <a:endParaRPr/>
              </a:p>
            </p:txBody>
          </p:sp>
          <p:sp>
            <p:nvSpPr>
              <p:cNvPr id="32" name="TextBox 31">
                <a:extLst>
                  <a:ext uri="{FF2B5EF4-FFF2-40B4-BE49-F238E27FC236}">
                    <a16:creationId xmlns:a16="http://schemas.microsoft.com/office/drawing/2014/main" id="{546E358F-7244-EE83-EE63-5A0CFFFFD8DD}"/>
                  </a:ext>
                </a:extLst>
              </p:cNvPr>
              <p:cNvSpPr txBox="1"/>
              <p:nvPr/>
            </p:nvSpPr>
            <p:spPr>
              <a:xfrm>
                <a:off x="590160" y="2167135"/>
                <a:ext cx="11405039" cy="369332"/>
              </a:xfrm>
              <a:prstGeom prst="rect">
                <a:avLst/>
              </a:prstGeom>
              <a:noFill/>
            </p:spPr>
            <p:txBody>
              <a:bodyPr wrap="square">
                <a:spAutoFit/>
              </a:bodyPr>
              <a:lstStyle/>
              <a:p>
                <a:pPr marL="384810" indent="-372110">
                  <a:lnSpc>
                    <a:spcPct val="100000"/>
                  </a:lnSpc>
                  <a:buChar char="•"/>
                  <a:tabLst>
                    <a:tab pos="384810" algn="l"/>
                  </a:tabLst>
                </a:pPr>
                <a:r>
                  <a:rPr lang="en-US" sz="1800" spc="-200">
                    <a:solidFill>
                      <a:srgbClr val="3D85C6"/>
                    </a:solidFill>
                    <a:latin typeface="Arial"/>
                    <a:cs typeface="Arial"/>
                  </a:rPr>
                  <a:t>Be</a:t>
                </a:r>
                <a:r>
                  <a:rPr lang="en-US" sz="1800" spc="-95">
                    <a:solidFill>
                      <a:srgbClr val="3D85C6"/>
                    </a:solidFill>
                    <a:latin typeface="Arial"/>
                    <a:cs typeface="Arial"/>
                  </a:rPr>
                  <a:t> </a:t>
                </a:r>
                <a:r>
                  <a:rPr lang="en-US" sz="1800" spc="-35">
                    <a:solidFill>
                      <a:srgbClr val="3D85C6"/>
                    </a:solidFill>
                    <a:latin typeface="Arial"/>
                    <a:cs typeface="Arial"/>
                  </a:rPr>
                  <a:t>the</a:t>
                </a:r>
                <a:r>
                  <a:rPr lang="en-US" sz="1800" spc="-85">
                    <a:solidFill>
                      <a:srgbClr val="3D85C6"/>
                    </a:solidFill>
                    <a:latin typeface="Arial"/>
                    <a:cs typeface="Arial"/>
                  </a:rPr>
                  <a:t> </a:t>
                </a:r>
                <a:r>
                  <a:rPr lang="en-US" b="1" spc="-85">
                    <a:solidFill>
                      <a:srgbClr val="3D85C6"/>
                    </a:solidFill>
                    <a:latin typeface="Arial"/>
                    <a:cs typeface="Arial"/>
                  </a:rPr>
                  <a:t>primary community forum </a:t>
                </a:r>
                <a:r>
                  <a:rPr lang="en-US" sz="1800" spc="-20">
                    <a:solidFill>
                      <a:srgbClr val="3D85C6"/>
                    </a:solidFill>
                    <a:latin typeface="Arial"/>
                    <a:cs typeface="Arial"/>
                  </a:rPr>
                  <a:t>in</a:t>
                </a:r>
                <a:r>
                  <a:rPr lang="en-US" sz="1800" spc="-95">
                    <a:solidFill>
                      <a:srgbClr val="3D85C6"/>
                    </a:solidFill>
                    <a:latin typeface="Arial"/>
                    <a:cs typeface="Arial"/>
                  </a:rPr>
                  <a:t> </a:t>
                </a:r>
                <a:r>
                  <a:rPr lang="en-US" sz="1800" spc="-40">
                    <a:solidFill>
                      <a:srgbClr val="3D85C6"/>
                    </a:solidFill>
                    <a:latin typeface="Arial"/>
                    <a:cs typeface="Arial"/>
                  </a:rPr>
                  <a:t>the</a:t>
                </a:r>
                <a:r>
                  <a:rPr lang="en-US" sz="1800" spc="-90">
                    <a:solidFill>
                      <a:srgbClr val="3D85C6"/>
                    </a:solidFill>
                    <a:latin typeface="Arial"/>
                    <a:cs typeface="Arial"/>
                  </a:rPr>
                  <a:t> </a:t>
                </a:r>
                <a:r>
                  <a:rPr lang="en-US" sz="1800" spc="-85">
                    <a:solidFill>
                      <a:srgbClr val="3D85C6"/>
                    </a:solidFill>
                    <a:latin typeface="Arial"/>
                    <a:cs typeface="Arial"/>
                  </a:rPr>
                  <a:t>confluence</a:t>
                </a:r>
                <a:r>
                  <a:rPr lang="en-US" sz="1800" spc="-90">
                    <a:solidFill>
                      <a:srgbClr val="3D85C6"/>
                    </a:solidFill>
                    <a:latin typeface="Arial"/>
                    <a:cs typeface="Arial"/>
                  </a:rPr>
                  <a:t> </a:t>
                </a:r>
                <a:r>
                  <a:rPr lang="en-US" sz="1800">
                    <a:solidFill>
                      <a:srgbClr val="3D85C6"/>
                    </a:solidFill>
                    <a:latin typeface="Arial"/>
                    <a:cs typeface="Arial"/>
                  </a:rPr>
                  <a:t>of</a:t>
                </a:r>
                <a:r>
                  <a:rPr lang="en-US" sz="1800" spc="-95">
                    <a:solidFill>
                      <a:srgbClr val="3D85C6"/>
                    </a:solidFill>
                    <a:latin typeface="Arial"/>
                    <a:cs typeface="Arial"/>
                  </a:rPr>
                  <a:t> </a:t>
                </a:r>
                <a:r>
                  <a:rPr lang="en-US" sz="1800" spc="-65">
                    <a:solidFill>
                      <a:srgbClr val="3D85C6"/>
                    </a:solidFill>
                    <a:latin typeface="Arial"/>
                    <a:cs typeface="Arial"/>
                  </a:rPr>
                  <a:t>computing,</a:t>
                </a:r>
                <a:r>
                  <a:rPr lang="en-US" sz="1800" spc="-90">
                    <a:solidFill>
                      <a:srgbClr val="3D85C6"/>
                    </a:solidFill>
                    <a:latin typeface="Arial"/>
                    <a:cs typeface="Arial"/>
                  </a:rPr>
                  <a:t> </a:t>
                </a:r>
                <a:r>
                  <a:rPr lang="en-US" sz="1800" spc="-110">
                    <a:solidFill>
                      <a:srgbClr val="3D85C6"/>
                    </a:solidFill>
                    <a:latin typeface="Arial"/>
                    <a:cs typeface="Arial"/>
                  </a:rPr>
                  <a:t>storage</a:t>
                </a:r>
                <a:r>
                  <a:rPr lang="en-US" sz="1800" spc="-95">
                    <a:solidFill>
                      <a:srgbClr val="3D85C6"/>
                    </a:solidFill>
                    <a:latin typeface="Arial"/>
                    <a:cs typeface="Arial"/>
                  </a:rPr>
                  <a:t> </a:t>
                </a:r>
                <a:r>
                  <a:rPr lang="en-US" sz="1800" spc="-105">
                    <a:solidFill>
                      <a:srgbClr val="3D85C6"/>
                    </a:solidFill>
                    <a:latin typeface="Arial"/>
                    <a:cs typeface="Arial"/>
                  </a:rPr>
                  <a:t>and</a:t>
                </a:r>
                <a:r>
                  <a:rPr lang="en-US" sz="1800" spc="-90">
                    <a:solidFill>
                      <a:srgbClr val="3D85C6"/>
                    </a:solidFill>
                    <a:latin typeface="Arial"/>
                    <a:cs typeface="Arial"/>
                  </a:rPr>
                  <a:t> </a:t>
                </a:r>
                <a:r>
                  <a:rPr lang="en-US" sz="1800" spc="-10">
                    <a:solidFill>
                      <a:srgbClr val="3D85C6"/>
                    </a:solidFill>
                    <a:latin typeface="Arial"/>
                    <a:cs typeface="Arial"/>
                  </a:rPr>
                  <a:t>networking</a:t>
                </a:r>
                <a:endParaRPr lang="en-US" sz="1800">
                  <a:latin typeface="Arial"/>
                  <a:cs typeface="Arial"/>
                </a:endParaRPr>
              </a:p>
            </p:txBody>
          </p:sp>
        </p:grpSp>
        <p:grpSp>
          <p:nvGrpSpPr>
            <p:cNvPr id="43" name="Group 42">
              <a:extLst>
                <a:ext uri="{FF2B5EF4-FFF2-40B4-BE49-F238E27FC236}">
                  <a16:creationId xmlns:a16="http://schemas.microsoft.com/office/drawing/2014/main" id="{1D052B73-2D81-D6F9-2C76-CAF2DA3BECFC}"/>
                </a:ext>
              </a:extLst>
            </p:cNvPr>
            <p:cNvGrpSpPr/>
            <p:nvPr/>
          </p:nvGrpSpPr>
          <p:grpSpPr>
            <a:xfrm>
              <a:off x="588379" y="2816483"/>
              <a:ext cx="11406820" cy="684530"/>
              <a:chOff x="588379" y="2816483"/>
              <a:chExt cx="11406820" cy="684530"/>
            </a:xfrm>
          </p:grpSpPr>
          <p:sp>
            <p:nvSpPr>
              <p:cNvPr id="16" name="object 16">
                <a:extLst>
                  <a:ext uri="{FF2B5EF4-FFF2-40B4-BE49-F238E27FC236}">
                    <a16:creationId xmlns:a16="http://schemas.microsoft.com/office/drawing/2014/main" id="{2ED13807-C765-7D13-B54D-FD2D9EF4A9A1}"/>
                  </a:ext>
                </a:extLst>
              </p:cNvPr>
              <p:cNvSpPr/>
              <p:nvPr/>
            </p:nvSpPr>
            <p:spPr>
              <a:xfrm>
                <a:off x="588379" y="2816483"/>
                <a:ext cx="11405039" cy="684530"/>
              </a:xfrm>
              <a:custGeom>
                <a:avLst/>
                <a:gdLst/>
                <a:ahLst/>
                <a:cxnLst/>
                <a:rect l="l" t="t" r="r" b="b"/>
                <a:pathLst>
                  <a:path w="11452225" h="684529">
                    <a:moveTo>
                      <a:pt x="0" y="114052"/>
                    </a:moveTo>
                    <a:lnTo>
                      <a:pt x="8962" y="69657"/>
                    </a:lnTo>
                    <a:lnTo>
                      <a:pt x="33405" y="33405"/>
                    </a:lnTo>
                    <a:lnTo>
                      <a:pt x="69657" y="8962"/>
                    </a:lnTo>
                    <a:lnTo>
                      <a:pt x="114052" y="0"/>
                    </a:lnTo>
                    <a:lnTo>
                      <a:pt x="11337547" y="0"/>
                    </a:lnTo>
                    <a:lnTo>
                      <a:pt x="11381193" y="8681"/>
                    </a:lnTo>
                    <a:lnTo>
                      <a:pt x="11418194" y="33404"/>
                    </a:lnTo>
                    <a:lnTo>
                      <a:pt x="11442918" y="70406"/>
                    </a:lnTo>
                    <a:lnTo>
                      <a:pt x="11451599" y="114052"/>
                    </a:lnTo>
                    <a:lnTo>
                      <a:pt x="11451599" y="570247"/>
                    </a:lnTo>
                    <a:lnTo>
                      <a:pt x="11442637" y="614641"/>
                    </a:lnTo>
                    <a:lnTo>
                      <a:pt x="11418194" y="650894"/>
                    </a:lnTo>
                    <a:lnTo>
                      <a:pt x="11381941" y="675337"/>
                    </a:lnTo>
                    <a:lnTo>
                      <a:pt x="11337547" y="684299"/>
                    </a:lnTo>
                    <a:lnTo>
                      <a:pt x="114052" y="684299"/>
                    </a:lnTo>
                    <a:lnTo>
                      <a:pt x="69657" y="675337"/>
                    </a:lnTo>
                    <a:lnTo>
                      <a:pt x="33405" y="650894"/>
                    </a:lnTo>
                    <a:lnTo>
                      <a:pt x="8962" y="614641"/>
                    </a:lnTo>
                    <a:lnTo>
                      <a:pt x="0" y="570247"/>
                    </a:lnTo>
                    <a:lnTo>
                      <a:pt x="0" y="114052"/>
                    </a:lnTo>
                    <a:close/>
                  </a:path>
                </a:pathLst>
              </a:custGeom>
              <a:solidFill>
                <a:schemeClr val="bg1">
                  <a:lumMod val="85000"/>
                </a:schemeClr>
              </a:solidFill>
              <a:ln w="9524">
                <a:solidFill>
                  <a:srgbClr val="44546A"/>
                </a:solidFill>
              </a:ln>
            </p:spPr>
            <p:txBody>
              <a:bodyPr wrap="square" lIns="0" tIns="0" rIns="0" bIns="0" rtlCol="0"/>
              <a:lstStyle/>
              <a:p>
                <a:endParaRPr/>
              </a:p>
            </p:txBody>
          </p:sp>
          <p:sp>
            <p:nvSpPr>
              <p:cNvPr id="34" name="TextBox 33">
                <a:extLst>
                  <a:ext uri="{FF2B5EF4-FFF2-40B4-BE49-F238E27FC236}">
                    <a16:creationId xmlns:a16="http://schemas.microsoft.com/office/drawing/2014/main" id="{B281C061-D702-F79B-FE97-FFC15BF13CF3}"/>
                  </a:ext>
                </a:extLst>
              </p:cNvPr>
              <p:cNvSpPr txBox="1"/>
              <p:nvPr/>
            </p:nvSpPr>
            <p:spPr>
              <a:xfrm>
                <a:off x="590160" y="2840460"/>
                <a:ext cx="11405039" cy="646331"/>
              </a:xfrm>
              <a:prstGeom prst="rect">
                <a:avLst/>
              </a:prstGeom>
              <a:noFill/>
            </p:spPr>
            <p:txBody>
              <a:bodyPr wrap="square" anchor="ctr">
                <a:spAutoFit/>
              </a:bodyPr>
              <a:lstStyle/>
              <a:p>
                <a:pPr marL="385445" marR="177165" indent="-373380">
                  <a:lnSpc>
                    <a:spcPct val="100000"/>
                  </a:lnSpc>
                  <a:buChar char="•"/>
                  <a:tabLst>
                    <a:tab pos="385445" algn="l"/>
                  </a:tabLst>
                </a:pPr>
                <a:r>
                  <a:rPr lang="en-US" sz="1800" spc="-155">
                    <a:solidFill>
                      <a:srgbClr val="37761C"/>
                    </a:solidFill>
                    <a:latin typeface="Arial"/>
                    <a:cs typeface="Arial"/>
                  </a:rPr>
                  <a:t>Leverage</a:t>
                </a:r>
                <a:r>
                  <a:rPr lang="en-US" sz="1800" spc="-90">
                    <a:solidFill>
                      <a:srgbClr val="37761C"/>
                    </a:solidFill>
                    <a:latin typeface="Arial"/>
                    <a:cs typeface="Arial"/>
                  </a:rPr>
                  <a:t> </a:t>
                </a:r>
                <a:r>
                  <a:rPr lang="en-US" sz="1800" spc="-40">
                    <a:solidFill>
                      <a:srgbClr val="37761C"/>
                    </a:solidFill>
                    <a:latin typeface="Arial"/>
                    <a:cs typeface="Arial"/>
                  </a:rPr>
                  <a:t>the</a:t>
                </a:r>
                <a:r>
                  <a:rPr lang="en-US" sz="1800" spc="-90">
                    <a:solidFill>
                      <a:srgbClr val="37761C"/>
                    </a:solidFill>
                    <a:latin typeface="Arial"/>
                    <a:cs typeface="Arial"/>
                  </a:rPr>
                  <a:t> existing</a:t>
                </a:r>
                <a:r>
                  <a:rPr lang="en-US" sz="1800" spc="-95">
                    <a:solidFill>
                      <a:srgbClr val="37761C"/>
                    </a:solidFill>
                    <a:latin typeface="Arial"/>
                    <a:cs typeface="Arial"/>
                  </a:rPr>
                  <a:t> </a:t>
                </a:r>
                <a:r>
                  <a:rPr lang="en-US" sz="1800" spc="-110">
                    <a:solidFill>
                      <a:srgbClr val="37761C"/>
                    </a:solidFill>
                    <a:latin typeface="Arial"/>
                    <a:cs typeface="Arial"/>
                  </a:rPr>
                  <a:t>focus</a:t>
                </a:r>
                <a:r>
                  <a:rPr lang="en-US" sz="1800" spc="-90">
                    <a:solidFill>
                      <a:srgbClr val="37761C"/>
                    </a:solidFill>
                    <a:latin typeface="Arial"/>
                    <a:cs typeface="Arial"/>
                  </a:rPr>
                  <a:t> </a:t>
                </a:r>
                <a:r>
                  <a:rPr lang="en-US" sz="1800" spc="-105">
                    <a:solidFill>
                      <a:srgbClr val="37761C"/>
                    </a:solidFill>
                    <a:latin typeface="Arial"/>
                    <a:cs typeface="Arial"/>
                  </a:rPr>
                  <a:t>groups</a:t>
                </a:r>
                <a:r>
                  <a:rPr lang="en-US" sz="1800" spc="-90">
                    <a:solidFill>
                      <a:srgbClr val="37761C"/>
                    </a:solidFill>
                    <a:latin typeface="Arial"/>
                    <a:cs typeface="Arial"/>
                  </a:rPr>
                  <a:t> </a:t>
                </a:r>
                <a:r>
                  <a:rPr lang="en-US" sz="1800" spc="-70">
                    <a:solidFill>
                      <a:srgbClr val="37761C"/>
                    </a:solidFill>
                    <a:latin typeface="Arial"/>
                    <a:cs typeface="Arial"/>
                  </a:rPr>
                  <a:t>including</a:t>
                </a:r>
                <a:r>
                  <a:rPr lang="en-US" sz="1800" spc="-55">
                    <a:solidFill>
                      <a:srgbClr val="37761C"/>
                    </a:solidFill>
                    <a:latin typeface="Arial"/>
                    <a:cs typeface="Arial"/>
                  </a:rPr>
                  <a:t> </a:t>
                </a:r>
                <a:r>
                  <a:rPr lang="en-US" b="1" spc="-70">
                    <a:solidFill>
                      <a:srgbClr val="37761C"/>
                    </a:solidFill>
                    <a:latin typeface="Arial"/>
                    <a:cs typeface="Arial"/>
                  </a:rPr>
                  <a:t>CS3 </a:t>
                </a:r>
                <a:r>
                  <a:rPr lang="en-US" sz="1800" spc="-250">
                    <a:solidFill>
                      <a:srgbClr val="37761C"/>
                    </a:solidFill>
                    <a:latin typeface="Arial"/>
                    <a:cs typeface="Arial"/>
                  </a:rPr>
                  <a:t>(CERN)</a:t>
                </a:r>
                <a:r>
                  <a:rPr lang="en-US" sz="1800" spc="-90">
                    <a:solidFill>
                      <a:srgbClr val="37761C"/>
                    </a:solidFill>
                    <a:latin typeface="Arial"/>
                    <a:cs typeface="Arial"/>
                  </a:rPr>
                  <a:t> </a:t>
                </a:r>
                <a:r>
                  <a:rPr lang="en-US" sz="1800" spc="-70">
                    <a:solidFill>
                      <a:srgbClr val="37761C"/>
                    </a:solidFill>
                    <a:latin typeface="Arial"/>
                    <a:cs typeface="Arial"/>
                  </a:rPr>
                  <a:t>on</a:t>
                </a:r>
                <a:r>
                  <a:rPr lang="en-US" sz="1800" spc="-90">
                    <a:solidFill>
                      <a:srgbClr val="37761C"/>
                    </a:solidFill>
                    <a:latin typeface="Arial"/>
                    <a:cs typeface="Arial"/>
                  </a:rPr>
                  <a:t> </a:t>
                </a:r>
                <a:r>
                  <a:rPr lang="en-US" sz="1800" spc="-130" err="1">
                    <a:solidFill>
                      <a:srgbClr val="37761C"/>
                    </a:solidFill>
                    <a:latin typeface="Arial"/>
                    <a:cs typeface="Arial"/>
                  </a:rPr>
                  <a:t>sync&amp;share</a:t>
                </a:r>
                <a:r>
                  <a:rPr lang="en-US" sz="1800" spc="-85">
                    <a:solidFill>
                      <a:srgbClr val="37761C"/>
                    </a:solidFill>
                    <a:latin typeface="Arial"/>
                    <a:cs typeface="Arial"/>
                  </a:rPr>
                  <a:t> </a:t>
                </a:r>
                <a:r>
                  <a:rPr lang="en-US" sz="1800" spc="-105">
                    <a:solidFill>
                      <a:srgbClr val="37761C"/>
                    </a:solidFill>
                    <a:latin typeface="Arial"/>
                    <a:cs typeface="Arial"/>
                  </a:rPr>
                  <a:t>and</a:t>
                </a:r>
                <a:r>
                  <a:rPr lang="en-US" sz="1800" spc="-90">
                    <a:solidFill>
                      <a:srgbClr val="37761C"/>
                    </a:solidFill>
                    <a:latin typeface="Arial"/>
                    <a:cs typeface="Arial"/>
                  </a:rPr>
                  <a:t> </a:t>
                </a:r>
                <a:r>
                  <a:rPr lang="en-US" sz="1800" spc="-110">
                    <a:solidFill>
                      <a:srgbClr val="37761C"/>
                    </a:solidFill>
                    <a:latin typeface="Arial"/>
                    <a:cs typeface="Arial"/>
                  </a:rPr>
                  <a:t>storage</a:t>
                </a:r>
                <a:r>
                  <a:rPr lang="en-US" sz="1800" spc="-90">
                    <a:solidFill>
                      <a:srgbClr val="37761C"/>
                    </a:solidFill>
                    <a:latin typeface="Arial"/>
                    <a:cs typeface="Arial"/>
                  </a:rPr>
                  <a:t> </a:t>
                </a:r>
                <a:r>
                  <a:rPr lang="en-US" sz="1800" spc="-105">
                    <a:solidFill>
                      <a:srgbClr val="37761C"/>
                    </a:solidFill>
                    <a:latin typeface="Arial"/>
                    <a:cs typeface="Arial"/>
                  </a:rPr>
                  <a:t>and</a:t>
                </a:r>
                <a:r>
                  <a:rPr lang="en-US" sz="1800" spc="-65">
                    <a:solidFill>
                      <a:srgbClr val="37761C"/>
                    </a:solidFill>
                    <a:latin typeface="Arial"/>
                    <a:cs typeface="Arial"/>
                  </a:rPr>
                  <a:t> </a:t>
                </a:r>
                <a:r>
                  <a:rPr lang="en-US" b="1" spc="-70">
                    <a:solidFill>
                      <a:srgbClr val="37761C"/>
                    </a:solidFill>
                    <a:latin typeface="Arial"/>
                    <a:cs typeface="Arial"/>
                  </a:rPr>
                  <a:t>OSO</a:t>
                </a:r>
                <a:r>
                  <a:rPr lang="en-US" sz="1800" b="1" spc="-85">
                    <a:solidFill>
                      <a:srgbClr val="37761C"/>
                    </a:solidFill>
                    <a:latin typeface="Arial"/>
                    <a:cs typeface="Arial"/>
                  </a:rPr>
                  <a:t> </a:t>
                </a:r>
                <a:r>
                  <a:rPr lang="en-US" sz="1800" spc="-135">
                    <a:solidFill>
                      <a:srgbClr val="37761C"/>
                    </a:solidFill>
                    <a:latin typeface="Arial"/>
                    <a:cs typeface="Arial"/>
                  </a:rPr>
                  <a:t>(SWITCH) </a:t>
                </a:r>
                <a:r>
                  <a:rPr lang="en-US" sz="1800" spc="-70">
                    <a:solidFill>
                      <a:srgbClr val="37761C"/>
                    </a:solidFill>
                    <a:latin typeface="Arial"/>
                    <a:cs typeface="Arial"/>
                  </a:rPr>
                  <a:t>on</a:t>
                </a:r>
                <a:r>
                  <a:rPr lang="en-US" sz="1800" spc="-40">
                    <a:solidFill>
                      <a:srgbClr val="37761C"/>
                    </a:solidFill>
                    <a:latin typeface="Arial"/>
                    <a:cs typeface="Arial"/>
                  </a:rPr>
                  <a:t> </a:t>
                </a:r>
                <a:r>
                  <a:rPr lang="en-US" spc="-90">
                    <a:solidFill>
                      <a:srgbClr val="37761C"/>
                    </a:solidFill>
                    <a:latin typeface="Arial"/>
                    <a:cs typeface="Arial"/>
                  </a:rPr>
                  <a:t>Infrastructure-as-a-service and OpenStack Operations</a:t>
                </a:r>
              </a:p>
            </p:txBody>
          </p:sp>
        </p:grpSp>
        <p:grpSp>
          <p:nvGrpSpPr>
            <p:cNvPr id="42" name="Group 41">
              <a:extLst>
                <a:ext uri="{FF2B5EF4-FFF2-40B4-BE49-F238E27FC236}">
                  <a16:creationId xmlns:a16="http://schemas.microsoft.com/office/drawing/2014/main" id="{70FEEBF0-0FDF-5B7D-02CD-83C013EB2A58}"/>
                </a:ext>
              </a:extLst>
            </p:cNvPr>
            <p:cNvGrpSpPr/>
            <p:nvPr/>
          </p:nvGrpSpPr>
          <p:grpSpPr>
            <a:xfrm>
              <a:off x="583616" y="3740108"/>
              <a:ext cx="11418129" cy="1376680"/>
              <a:chOff x="583616" y="3740108"/>
              <a:chExt cx="11418129" cy="1376680"/>
            </a:xfrm>
          </p:grpSpPr>
          <p:sp>
            <p:nvSpPr>
              <p:cNvPr id="9" name="object 9">
                <a:extLst>
                  <a:ext uri="{FF2B5EF4-FFF2-40B4-BE49-F238E27FC236}">
                    <a16:creationId xmlns:a16="http://schemas.microsoft.com/office/drawing/2014/main" id="{D62A69E4-7135-3621-B237-76CD87EE9717}"/>
                  </a:ext>
                </a:extLst>
              </p:cNvPr>
              <p:cNvSpPr/>
              <p:nvPr/>
            </p:nvSpPr>
            <p:spPr>
              <a:xfrm>
                <a:off x="588379" y="3740108"/>
                <a:ext cx="11413366" cy="1376680"/>
              </a:xfrm>
              <a:custGeom>
                <a:avLst/>
                <a:gdLst/>
                <a:ahLst/>
                <a:cxnLst/>
                <a:rect l="l" t="t" r="r" b="b"/>
                <a:pathLst>
                  <a:path w="11541760" h="1376679">
                    <a:moveTo>
                      <a:pt x="11311894" y="1376399"/>
                    </a:moveTo>
                    <a:lnTo>
                      <a:pt x="229404" y="1376399"/>
                    </a:lnTo>
                    <a:lnTo>
                      <a:pt x="183171" y="1371739"/>
                    </a:lnTo>
                    <a:lnTo>
                      <a:pt x="140109" y="1358372"/>
                    </a:lnTo>
                    <a:lnTo>
                      <a:pt x="101142" y="1337221"/>
                    </a:lnTo>
                    <a:lnTo>
                      <a:pt x="67191" y="1309208"/>
                    </a:lnTo>
                    <a:lnTo>
                      <a:pt x="39178" y="1275257"/>
                    </a:lnTo>
                    <a:lnTo>
                      <a:pt x="18027" y="1236290"/>
                    </a:lnTo>
                    <a:lnTo>
                      <a:pt x="4660" y="1193228"/>
                    </a:lnTo>
                    <a:lnTo>
                      <a:pt x="0" y="1146995"/>
                    </a:lnTo>
                    <a:lnTo>
                      <a:pt x="0" y="229404"/>
                    </a:lnTo>
                    <a:lnTo>
                      <a:pt x="4660" y="183171"/>
                    </a:lnTo>
                    <a:lnTo>
                      <a:pt x="18027" y="140109"/>
                    </a:lnTo>
                    <a:lnTo>
                      <a:pt x="39178" y="101142"/>
                    </a:lnTo>
                    <a:lnTo>
                      <a:pt x="67191" y="67190"/>
                    </a:lnTo>
                    <a:lnTo>
                      <a:pt x="101142" y="39178"/>
                    </a:lnTo>
                    <a:lnTo>
                      <a:pt x="140109" y="18027"/>
                    </a:lnTo>
                    <a:lnTo>
                      <a:pt x="183171" y="4660"/>
                    </a:lnTo>
                    <a:lnTo>
                      <a:pt x="229404" y="0"/>
                    </a:lnTo>
                    <a:lnTo>
                      <a:pt x="11311894" y="0"/>
                    </a:lnTo>
                    <a:lnTo>
                      <a:pt x="11356858" y="4448"/>
                    </a:lnTo>
                    <a:lnTo>
                      <a:pt x="11399684" y="17462"/>
                    </a:lnTo>
                    <a:lnTo>
                      <a:pt x="11439169" y="38542"/>
                    </a:lnTo>
                    <a:lnTo>
                      <a:pt x="11474108" y="67190"/>
                    </a:lnTo>
                    <a:lnTo>
                      <a:pt x="11502757" y="102130"/>
                    </a:lnTo>
                    <a:lnTo>
                      <a:pt x="11523837" y="141615"/>
                    </a:lnTo>
                    <a:lnTo>
                      <a:pt x="11536851" y="184441"/>
                    </a:lnTo>
                    <a:lnTo>
                      <a:pt x="11541299" y="229404"/>
                    </a:lnTo>
                    <a:lnTo>
                      <a:pt x="11541299" y="1146995"/>
                    </a:lnTo>
                    <a:lnTo>
                      <a:pt x="11536639" y="1193228"/>
                    </a:lnTo>
                    <a:lnTo>
                      <a:pt x="11523272" y="1236290"/>
                    </a:lnTo>
                    <a:lnTo>
                      <a:pt x="11502121" y="1275257"/>
                    </a:lnTo>
                    <a:lnTo>
                      <a:pt x="11474109" y="1309208"/>
                    </a:lnTo>
                    <a:lnTo>
                      <a:pt x="11440157" y="1337221"/>
                    </a:lnTo>
                    <a:lnTo>
                      <a:pt x="11401189" y="1358372"/>
                    </a:lnTo>
                    <a:lnTo>
                      <a:pt x="11358128" y="1371739"/>
                    </a:lnTo>
                    <a:lnTo>
                      <a:pt x="11311894" y="1376399"/>
                    </a:lnTo>
                    <a:close/>
                  </a:path>
                </a:pathLst>
              </a:custGeom>
              <a:solidFill>
                <a:schemeClr val="bg1">
                  <a:lumMod val="85000"/>
                </a:schemeClr>
              </a:solidFill>
              <a:ln>
                <a:solidFill>
                  <a:srgbClr val="44546A"/>
                </a:solidFill>
              </a:ln>
            </p:spPr>
            <p:txBody>
              <a:bodyPr wrap="square" lIns="0" tIns="0" rIns="0" bIns="0" rtlCol="0"/>
              <a:lstStyle/>
              <a:p>
                <a:endParaRPr/>
              </a:p>
            </p:txBody>
          </p:sp>
          <p:sp>
            <p:nvSpPr>
              <p:cNvPr id="36" name="TextBox 35">
                <a:extLst>
                  <a:ext uri="{FF2B5EF4-FFF2-40B4-BE49-F238E27FC236}">
                    <a16:creationId xmlns:a16="http://schemas.microsoft.com/office/drawing/2014/main" id="{7317E995-D5A9-B2B9-F1CD-61A16CFCE095}"/>
                  </a:ext>
                </a:extLst>
              </p:cNvPr>
              <p:cNvSpPr txBox="1"/>
              <p:nvPr/>
            </p:nvSpPr>
            <p:spPr>
              <a:xfrm>
                <a:off x="583616" y="3822167"/>
                <a:ext cx="11405040" cy="1200329"/>
              </a:xfrm>
              <a:prstGeom prst="rect">
                <a:avLst/>
              </a:prstGeom>
              <a:noFill/>
            </p:spPr>
            <p:txBody>
              <a:bodyPr wrap="square">
                <a:spAutoFit/>
              </a:bodyPr>
              <a:lstStyle/>
              <a:p>
                <a:pPr marL="385445" marR="175260" indent="-373380">
                  <a:lnSpc>
                    <a:spcPct val="100000"/>
                  </a:lnSpc>
                  <a:buChar char="•"/>
                  <a:tabLst>
                    <a:tab pos="385445" algn="l"/>
                  </a:tabLst>
                </a:pPr>
                <a:r>
                  <a:rPr lang="en-US" spc="-85">
                    <a:solidFill>
                      <a:srgbClr val="E06666"/>
                    </a:solidFill>
                    <a:latin typeface="Arial"/>
                    <a:cs typeface="Arial"/>
                  </a:rPr>
                  <a:t>To </a:t>
                </a:r>
                <a:r>
                  <a:rPr lang="en-US" b="1" spc="-85">
                    <a:solidFill>
                      <a:srgbClr val="E06666"/>
                    </a:solidFill>
                    <a:latin typeface="Arial"/>
                    <a:cs typeface="Arial"/>
                  </a:rPr>
                  <a:t>improve awareness of software and hardware solutions available </a:t>
                </a:r>
                <a:r>
                  <a:rPr lang="en-US" spc="-85">
                    <a:solidFill>
                      <a:srgbClr val="E06666"/>
                    </a:solidFill>
                    <a:latin typeface="Arial"/>
                    <a:cs typeface="Arial"/>
                  </a:rPr>
                  <a:t>on the market and infrastructures, platforms and services provided by NRENs in the area of (federated) cloud computing, IaaS, PaaS, SaaS, data storage, management, automation and big data, and act as a launch pad for joint procurements and/or brokering thereof as appropriate and necessary</a:t>
                </a:r>
              </a:p>
            </p:txBody>
          </p:sp>
        </p:grpSp>
        <p:grpSp>
          <p:nvGrpSpPr>
            <p:cNvPr id="41" name="Group 40">
              <a:extLst>
                <a:ext uri="{FF2B5EF4-FFF2-40B4-BE49-F238E27FC236}">
                  <a16:creationId xmlns:a16="http://schemas.microsoft.com/office/drawing/2014/main" id="{E8F1ED92-D477-4B70-9B01-167F444B00DC}"/>
                </a:ext>
              </a:extLst>
            </p:cNvPr>
            <p:cNvGrpSpPr/>
            <p:nvPr/>
          </p:nvGrpSpPr>
          <p:grpSpPr>
            <a:xfrm>
              <a:off x="585300" y="5386878"/>
              <a:ext cx="11416446" cy="975360"/>
              <a:chOff x="585300" y="5386878"/>
              <a:chExt cx="11416446" cy="975360"/>
            </a:xfrm>
          </p:grpSpPr>
          <p:sp>
            <p:nvSpPr>
              <p:cNvPr id="6" name="object 6">
                <a:extLst>
                  <a:ext uri="{FF2B5EF4-FFF2-40B4-BE49-F238E27FC236}">
                    <a16:creationId xmlns:a16="http://schemas.microsoft.com/office/drawing/2014/main" id="{4EC93F8C-83BD-3AF4-E5D0-C493D5E55B56}"/>
                  </a:ext>
                </a:extLst>
              </p:cNvPr>
              <p:cNvSpPr/>
              <p:nvPr/>
            </p:nvSpPr>
            <p:spPr>
              <a:xfrm>
                <a:off x="585300" y="5386878"/>
                <a:ext cx="11416446" cy="975360"/>
              </a:xfrm>
              <a:custGeom>
                <a:avLst/>
                <a:gdLst/>
                <a:ahLst/>
                <a:cxnLst/>
                <a:rect l="l" t="t" r="r" b="b"/>
                <a:pathLst>
                  <a:path w="11593195" h="975360">
                    <a:moveTo>
                      <a:pt x="11430696" y="974999"/>
                    </a:moveTo>
                    <a:lnTo>
                      <a:pt x="162503" y="974999"/>
                    </a:lnTo>
                    <a:lnTo>
                      <a:pt x="119303" y="969195"/>
                    </a:lnTo>
                    <a:lnTo>
                      <a:pt x="80484" y="952813"/>
                    </a:lnTo>
                    <a:lnTo>
                      <a:pt x="47596" y="927403"/>
                    </a:lnTo>
                    <a:lnTo>
                      <a:pt x="22186" y="894515"/>
                    </a:lnTo>
                    <a:lnTo>
                      <a:pt x="5804" y="855696"/>
                    </a:lnTo>
                    <a:lnTo>
                      <a:pt x="0" y="812496"/>
                    </a:lnTo>
                    <a:lnTo>
                      <a:pt x="0" y="162502"/>
                    </a:lnTo>
                    <a:lnTo>
                      <a:pt x="5804" y="119303"/>
                    </a:lnTo>
                    <a:lnTo>
                      <a:pt x="22186" y="80484"/>
                    </a:lnTo>
                    <a:lnTo>
                      <a:pt x="47596" y="47595"/>
                    </a:lnTo>
                    <a:lnTo>
                      <a:pt x="80484" y="22186"/>
                    </a:lnTo>
                    <a:lnTo>
                      <a:pt x="119303" y="5804"/>
                    </a:lnTo>
                    <a:lnTo>
                      <a:pt x="162503" y="0"/>
                    </a:lnTo>
                    <a:lnTo>
                      <a:pt x="11430696" y="0"/>
                    </a:lnTo>
                    <a:lnTo>
                      <a:pt x="11492884" y="12369"/>
                    </a:lnTo>
                    <a:lnTo>
                      <a:pt x="11545603" y="47595"/>
                    </a:lnTo>
                    <a:lnTo>
                      <a:pt x="11580830" y="100315"/>
                    </a:lnTo>
                    <a:lnTo>
                      <a:pt x="11593199" y="162502"/>
                    </a:lnTo>
                    <a:lnTo>
                      <a:pt x="11593199" y="812496"/>
                    </a:lnTo>
                    <a:lnTo>
                      <a:pt x="11587395" y="855696"/>
                    </a:lnTo>
                    <a:lnTo>
                      <a:pt x="11571013" y="894515"/>
                    </a:lnTo>
                    <a:lnTo>
                      <a:pt x="11545603" y="927403"/>
                    </a:lnTo>
                    <a:lnTo>
                      <a:pt x="11512715" y="952813"/>
                    </a:lnTo>
                    <a:lnTo>
                      <a:pt x="11473896" y="969195"/>
                    </a:lnTo>
                    <a:lnTo>
                      <a:pt x="11430696" y="974999"/>
                    </a:lnTo>
                    <a:close/>
                  </a:path>
                </a:pathLst>
              </a:custGeom>
              <a:solidFill>
                <a:schemeClr val="bg1">
                  <a:lumMod val="85000"/>
                </a:schemeClr>
              </a:solidFill>
              <a:ln>
                <a:solidFill>
                  <a:srgbClr val="44546A"/>
                </a:solidFill>
              </a:ln>
            </p:spPr>
            <p:txBody>
              <a:bodyPr wrap="square" lIns="0" tIns="0" rIns="0" bIns="0" rtlCol="0"/>
              <a:lstStyle/>
              <a:p>
                <a:endParaRPr/>
              </a:p>
            </p:txBody>
          </p:sp>
          <p:sp>
            <p:nvSpPr>
              <p:cNvPr id="40" name="TextBox 39">
                <a:extLst>
                  <a:ext uri="{FF2B5EF4-FFF2-40B4-BE49-F238E27FC236}">
                    <a16:creationId xmlns:a16="http://schemas.microsoft.com/office/drawing/2014/main" id="{275F5E6C-666F-7CB1-D6A5-824308BD1EB5}"/>
                  </a:ext>
                </a:extLst>
              </p:cNvPr>
              <p:cNvSpPr txBox="1"/>
              <p:nvPr/>
            </p:nvSpPr>
            <p:spPr>
              <a:xfrm>
                <a:off x="590160" y="5412893"/>
                <a:ext cx="11411585" cy="923330"/>
              </a:xfrm>
              <a:prstGeom prst="rect">
                <a:avLst/>
              </a:prstGeom>
              <a:noFill/>
            </p:spPr>
            <p:txBody>
              <a:bodyPr wrap="square">
                <a:spAutoFit/>
              </a:bodyPr>
              <a:lstStyle/>
              <a:p>
                <a:pPr marL="285750" indent="-285750">
                  <a:buFont typeface="Arial" panose="020B0604020202020204" pitchFamily="34" charset="0"/>
                  <a:buChar char="•"/>
                </a:pPr>
                <a:r>
                  <a:rPr lang="en-US" spc="-60">
                    <a:solidFill>
                      <a:srgbClr val="0000FF"/>
                    </a:solidFill>
                    <a:latin typeface="Arial"/>
                    <a:cs typeface="Arial"/>
                  </a:rPr>
                  <a:t>To </a:t>
                </a:r>
                <a:r>
                  <a:rPr lang="en-US" b="1" spc="-60">
                    <a:solidFill>
                      <a:srgbClr val="0000FF"/>
                    </a:solidFill>
                    <a:latin typeface="Arial"/>
                    <a:cs typeface="Arial"/>
                  </a:rPr>
                  <a:t>help identify current and future requirements and workflows </a:t>
                </a:r>
                <a:r>
                  <a:rPr lang="en-US" spc="-60">
                    <a:solidFill>
                      <a:srgbClr val="0000FF"/>
                    </a:solidFill>
                    <a:latin typeface="Arial"/>
                    <a:cs typeface="Arial"/>
                  </a:rPr>
                  <a:t>of the scientific/academic community related to computing, storage, data management infrastructure, platforms, services and applications as well as preparing NRENs to address these needs</a:t>
                </a:r>
              </a:p>
            </p:txBody>
          </p:sp>
        </p:grpSp>
      </p:grpSp>
    </p:spTree>
    <p:extLst>
      <p:ext uri="{BB962C8B-B14F-4D97-AF65-F5344CB8AC3E}">
        <p14:creationId xmlns:p14="http://schemas.microsoft.com/office/powerpoint/2010/main" val="1084568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a:solidFill>
                  <a:srgbClr val="F4E100"/>
                </a:solidFill>
                <a:latin typeface="Arial"/>
                <a:cs typeface="Arial"/>
              </a:rPr>
              <a:t>GN5-</a:t>
            </a:r>
            <a:r>
              <a:rPr sz="1200" b="1" spc="-50">
                <a:solidFill>
                  <a:srgbClr val="F4E100"/>
                </a:solidFill>
                <a:latin typeface="Arial"/>
                <a:cs typeface="Arial"/>
              </a:rPr>
              <a:t>2</a:t>
            </a:r>
            <a:endParaRPr sz="1200">
              <a:latin typeface="Arial"/>
              <a:cs typeface="Arial"/>
            </a:endParaRPr>
          </a:p>
        </p:txBody>
      </p:sp>
      <p:pic>
        <p:nvPicPr>
          <p:cNvPr id="11" name="object 11"/>
          <p:cNvPicPr/>
          <p:nvPr/>
        </p:nvPicPr>
        <p:blipFill>
          <a:blip r:embed="rId2" cstate="print"/>
          <a:stretch>
            <a:fillRect/>
          </a:stretch>
        </p:blipFill>
        <p:spPr>
          <a:xfrm>
            <a:off x="0" y="0"/>
            <a:ext cx="10286481" cy="555138"/>
          </a:xfrm>
          <a:prstGeom prst="rect">
            <a:avLst/>
          </a:prstGeom>
        </p:spPr>
      </p:pic>
      <p:sp>
        <p:nvSpPr>
          <p:cNvPr id="21" name="object 21"/>
          <p:cNvSpPr txBox="1"/>
          <p:nvPr/>
        </p:nvSpPr>
        <p:spPr>
          <a:xfrm>
            <a:off x="5770563" y="6656069"/>
            <a:ext cx="650875" cy="152400"/>
          </a:xfrm>
          <a:prstGeom prst="rect">
            <a:avLst/>
          </a:prstGeom>
        </p:spPr>
        <p:txBody>
          <a:bodyPr vert="horz" wrap="square" lIns="0" tIns="0" rIns="0" bIns="0" rtlCol="0">
            <a:spAutoFit/>
          </a:bodyPr>
          <a:lstStyle/>
          <a:p>
            <a:pPr marL="12700">
              <a:lnSpc>
                <a:spcPts val="1050"/>
              </a:lnSpc>
            </a:pPr>
            <a:r>
              <a:rPr sz="1000" spc="-30">
                <a:latin typeface="Arial"/>
                <a:cs typeface="Arial"/>
              </a:rPr>
              <a:t>Confidential</a:t>
            </a:r>
            <a:endParaRPr sz="1000">
              <a:latin typeface="Arial"/>
              <a:cs typeface="Arial"/>
            </a:endParaRPr>
          </a:p>
        </p:txBody>
      </p:sp>
      <p:grpSp>
        <p:nvGrpSpPr>
          <p:cNvPr id="32" name="Group 31">
            <a:extLst>
              <a:ext uri="{FF2B5EF4-FFF2-40B4-BE49-F238E27FC236}">
                <a16:creationId xmlns:a16="http://schemas.microsoft.com/office/drawing/2014/main" id="{6502ED0F-1EBC-E73F-CC6A-B9207390E6E0}"/>
              </a:ext>
            </a:extLst>
          </p:cNvPr>
          <p:cNvGrpSpPr/>
          <p:nvPr/>
        </p:nvGrpSpPr>
        <p:grpSpPr>
          <a:xfrm>
            <a:off x="381000" y="756646"/>
            <a:ext cx="11402570" cy="5415554"/>
            <a:chOff x="457199" y="703401"/>
            <a:chExt cx="11402570" cy="5415554"/>
          </a:xfrm>
        </p:grpSpPr>
        <p:sp>
          <p:nvSpPr>
            <p:cNvPr id="5" name="object 5"/>
            <p:cNvSpPr/>
            <p:nvPr/>
          </p:nvSpPr>
          <p:spPr>
            <a:xfrm>
              <a:off x="457201" y="5163915"/>
              <a:ext cx="11402568" cy="955040"/>
            </a:xfrm>
            <a:custGeom>
              <a:avLst/>
              <a:gdLst/>
              <a:ahLst/>
              <a:cxnLst/>
              <a:rect l="l" t="t" r="r" b="b"/>
              <a:pathLst>
                <a:path w="11610975" h="955039">
                  <a:moveTo>
                    <a:pt x="11473046" y="954899"/>
                  </a:moveTo>
                  <a:lnTo>
                    <a:pt x="159153" y="954899"/>
                  </a:lnTo>
                  <a:lnTo>
                    <a:pt x="108848" y="946786"/>
                  </a:lnTo>
                  <a:lnTo>
                    <a:pt x="65159" y="924192"/>
                  </a:lnTo>
                  <a:lnTo>
                    <a:pt x="30707" y="889740"/>
                  </a:lnTo>
                  <a:lnTo>
                    <a:pt x="8113" y="846051"/>
                  </a:lnTo>
                  <a:lnTo>
                    <a:pt x="0" y="795746"/>
                  </a:lnTo>
                  <a:lnTo>
                    <a:pt x="0" y="159152"/>
                  </a:lnTo>
                  <a:lnTo>
                    <a:pt x="8113" y="108848"/>
                  </a:lnTo>
                  <a:lnTo>
                    <a:pt x="30707" y="65159"/>
                  </a:lnTo>
                  <a:lnTo>
                    <a:pt x="65159" y="30707"/>
                  </a:lnTo>
                  <a:lnTo>
                    <a:pt x="108848" y="8113"/>
                  </a:lnTo>
                  <a:lnTo>
                    <a:pt x="159153" y="0"/>
                  </a:lnTo>
                  <a:lnTo>
                    <a:pt x="11473046" y="0"/>
                  </a:lnTo>
                  <a:lnTo>
                    <a:pt x="11533952" y="12114"/>
                  </a:lnTo>
                  <a:lnTo>
                    <a:pt x="11585584" y="46614"/>
                  </a:lnTo>
                  <a:lnTo>
                    <a:pt x="11610449" y="80200"/>
                  </a:lnTo>
                  <a:lnTo>
                    <a:pt x="11610449" y="872419"/>
                  </a:lnTo>
                  <a:lnTo>
                    <a:pt x="11601492" y="889740"/>
                  </a:lnTo>
                  <a:lnTo>
                    <a:pt x="11567040" y="924192"/>
                  </a:lnTo>
                  <a:lnTo>
                    <a:pt x="11523351" y="946786"/>
                  </a:lnTo>
                  <a:lnTo>
                    <a:pt x="11473046" y="9548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8" name="object 8"/>
            <p:cNvSpPr/>
            <p:nvPr/>
          </p:nvSpPr>
          <p:spPr>
            <a:xfrm>
              <a:off x="457201" y="4183565"/>
              <a:ext cx="11402568" cy="794385"/>
            </a:xfrm>
            <a:custGeom>
              <a:avLst/>
              <a:gdLst/>
              <a:ahLst/>
              <a:cxnLst/>
              <a:rect l="l" t="t" r="r" b="b"/>
              <a:pathLst>
                <a:path w="11632565" h="794385">
                  <a:moveTo>
                    <a:pt x="11499897" y="793799"/>
                  </a:moveTo>
                  <a:lnTo>
                    <a:pt x="132302" y="793799"/>
                  </a:lnTo>
                  <a:lnTo>
                    <a:pt x="90484" y="787055"/>
                  </a:lnTo>
                  <a:lnTo>
                    <a:pt x="54166" y="768273"/>
                  </a:lnTo>
                  <a:lnTo>
                    <a:pt x="25526" y="739633"/>
                  </a:lnTo>
                  <a:lnTo>
                    <a:pt x="6744" y="703315"/>
                  </a:lnTo>
                  <a:lnTo>
                    <a:pt x="0" y="661497"/>
                  </a:lnTo>
                  <a:lnTo>
                    <a:pt x="0" y="132302"/>
                  </a:lnTo>
                  <a:lnTo>
                    <a:pt x="6744" y="90484"/>
                  </a:lnTo>
                  <a:lnTo>
                    <a:pt x="25526" y="54166"/>
                  </a:lnTo>
                  <a:lnTo>
                    <a:pt x="54166" y="25526"/>
                  </a:lnTo>
                  <a:lnTo>
                    <a:pt x="90484" y="6744"/>
                  </a:lnTo>
                  <a:lnTo>
                    <a:pt x="132302" y="0"/>
                  </a:lnTo>
                  <a:lnTo>
                    <a:pt x="11499897" y="0"/>
                  </a:lnTo>
                  <a:lnTo>
                    <a:pt x="11550527" y="10070"/>
                  </a:lnTo>
                  <a:lnTo>
                    <a:pt x="11593449" y="38750"/>
                  </a:lnTo>
                  <a:lnTo>
                    <a:pt x="11622128" y="81672"/>
                  </a:lnTo>
                  <a:lnTo>
                    <a:pt x="11632199" y="132302"/>
                  </a:lnTo>
                  <a:lnTo>
                    <a:pt x="11632199" y="661497"/>
                  </a:lnTo>
                  <a:lnTo>
                    <a:pt x="11625455" y="703315"/>
                  </a:lnTo>
                  <a:lnTo>
                    <a:pt x="11606673" y="739633"/>
                  </a:lnTo>
                  <a:lnTo>
                    <a:pt x="11578033" y="768273"/>
                  </a:lnTo>
                  <a:lnTo>
                    <a:pt x="11541715" y="787055"/>
                  </a:lnTo>
                  <a:lnTo>
                    <a:pt x="11499897" y="7937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12" name="object 12"/>
            <p:cNvSpPr/>
            <p:nvPr/>
          </p:nvSpPr>
          <p:spPr>
            <a:xfrm>
              <a:off x="457200" y="703401"/>
              <a:ext cx="11402568" cy="586740"/>
            </a:xfrm>
            <a:custGeom>
              <a:avLst/>
              <a:gdLst/>
              <a:ahLst/>
              <a:cxnLst/>
              <a:rect l="l" t="t" r="r" b="b"/>
              <a:pathLst>
                <a:path w="11632565" h="586740">
                  <a:moveTo>
                    <a:pt x="11578247" y="586499"/>
                  </a:moveTo>
                  <a:lnTo>
                    <a:pt x="97751" y="586499"/>
                  </a:lnTo>
                  <a:lnTo>
                    <a:pt x="59702" y="578818"/>
                  </a:lnTo>
                  <a:lnTo>
                    <a:pt x="28630" y="557869"/>
                  </a:lnTo>
                  <a:lnTo>
                    <a:pt x="7681" y="526797"/>
                  </a:lnTo>
                  <a:lnTo>
                    <a:pt x="0" y="488747"/>
                  </a:lnTo>
                  <a:lnTo>
                    <a:pt x="0" y="97751"/>
                  </a:lnTo>
                  <a:lnTo>
                    <a:pt x="7681" y="59702"/>
                  </a:lnTo>
                  <a:lnTo>
                    <a:pt x="28630" y="28630"/>
                  </a:lnTo>
                  <a:lnTo>
                    <a:pt x="59702" y="7681"/>
                  </a:lnTo>
                  <a:lnTo>
                    <a:pt x="97751" y="0"/>
                  </a:lnTo>
                  <a:lnTo>
                    <a:pt x="11578247" y="0"/>
                  </a:lnTo>
                  <a:lnTo>
                    <a:pt x="11597407" y="1895"/>
                  </a:lnTo>
                  <a:lnTo>
                    <a:pt x="11615655" y="7440"/>
                  </a:lnTo>
                  <a:lnTo>
                    <a:pt x="11632349" y="16353"/>
                  </a:lnTo>
                  <a:lnTo>
                    <a:pt x="11632349" y="567995"/>
                  </a:lnTo>
                  <a:lnTo>
                    <a:pt x="11616297" y="578818"/>
                  </a:lnTo>
                  <a:lnTo>
                    <a:pt x="11578247" y="5864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14" name="object 14"/>
            <p:cNvSpPr/>
            <p:nvPr/>
          </p:nvSpPr>
          <p:spPr>
            <a:xfrm>
              <a:off x="457201" y="1476106"/>
              <a:ext cx="11402568" cy="1748789"/>
            </a:xfrm>
            <a:custGeom>
              <a:avLst/>
              <a:gdLst/>
              <a:ahLst/>
              <a:cxnLst/>
              <a:rect l="l" t="t" r="r" b="b"/>
              <a:pathLst>
                <a:path w="11632565" h="1748789">
                  <a:moveTo>
                    <a:pt x="11384594" y="1748399"/>
                  </a:moveTo>
                  <a:lnTo>
                    <a:pt x="291405" y="1748399"/>
                  </a:lnTo>
                  <a:lnTo>
                    <a:pt x="244138" y="1744585"/>
                  </a:lnTo>
                  <a:lnTo>
                    <a:pt x="199299" y="1733543"/>
                  </a:lnTo>
                  <a:lnTo>
                    <a:pt x="157488" y="1715873"/>
                  </a:lnTo>
                  <a:lnTo>
                    <a:pt x="119305" y="1692175"/>
                  </a:lnTo>
                  <a:lnTo>
                    <a:pt x="85350" y="1663049"/>
                  </a:lnTo>
                  <a:lnTo>
                    <a:pt x="56224" y="1629094"/>
                  </a:lnTo>
                  <a:lnTo>
                    <a:pt x="32526" y="1590911"/>
                  </a:lnTo>
                  <a:lnTo>
                    <a:pt x="14856" y="1549100"/>
                  </a:lnTo>
                  <a:lnTo>
                    <a:pt x="3814" y="1504261"/>
                  </a:lnTo>
                  <a:lnTo>
                    <a:pt x="0" y="1456994"/>
                  </a:lnTo>
                  <a:lnTo>
                    <a:pt x="0" y="291405"/>
                  </a:lnTo>
                  <a:lnTo>
                    <a:pt x="3814" y="244138"/>
                  </a:lnTo>
                  <a:lnTo>
                    <a:pt x="14856" y="199299"/>
                  </a:lnTo>
                  <a:lnTo>
                    <a:pt x="32526" y="157488"/>
                  </a:lnTo>
                  <a:lnTo>
                    <a:pt x="56224" y="119305"/>
                  </a:lnTo>
                  <a:lnTo>
                    <a:pt x="85350" y="85350"/>
                  </a:lnTo>
                  <a:lnTo>
                    <a:pt x="119305" y="56224"/>
                  </a:lnTo>
                  <a:lnTo>
                    <a:pt x="157488" y="32526"/>
                  </a:lnTo>
                  <a:lnTo>
                    <a:pt x="199299" y="14856"/>
                  </a:lnTo>
                  <a:lnTo>
                    <a:pt x="244138" y="3814"/>
                  </a:lnTo>
                  <a:lnTo>
                    <a:pt x="291405" y="0"/>
                  </a:lnTo>
                  <a:lnTo>
                    <a:pt x="11384594" y="0"/>
                  </a:lnTo>
                  <a:lnTo>
                    <a:pt x="11430455" y="3630"/>
                  </a:lnTo>
                  <a:lnTo>
                    <a:pt x="11474774" y="14304"/>
                  </a:lnTo>
                  <a:lnTo>
                    <a:pt x="11516767" y="31698"/>
                  </a:lnTo>
                  <a:lnTo>
                    <a:pt x="11555653" y="55488"/>
                  </a:lnTo>
                  <a:lnTo>
                    <a:pt x="11590649" y="85350"/>
                  </a:lnTo>
                  <a:lnTo>
                    <a:pt x="11620510" y="120346"/>
                  </a:lnTo>
                  <a:lnTo>
                    <a:pt x="11632349" y="139697"/>
                  </a:lnTo>
                  <a:lnTo>
                    <a:pt x="11632349" y="1608834"/>
                  </a:lnTo>
                  <a:lnTo>
                    <a:pt x="11590648" y="1663049"/>
                  </a:lnTo>
                  <a:lnTo>
                    <a:pt x="11556694" y="1692175"/>
                  </a:lnTo>
                  <a:lnTo>
                    <a:pt x="11518511" y="1715873"/>
                  </a:lnTo>
                  <a:lnTo>
                    <a:pt x="11476700" y="1733543"/>
                  </a:lnTo>
                  <a:lnTo>
                    <a:pt x="11431861" y="1744585"/>
                  </a:lnTo>
                  <a:lnTo>
                    <a:pt x="11384594" y="17483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17" name="object 17"/>
            <p:cNvSpPr/>
            <p:nvPr/>
          </p:nvSpPr>
          <p:spPr>
            <a:xfrm>
              <a:off x="457201" y="3410860"/>
              <a:ext cx="11402568" cy="586740"/>
            </a:xfrm>
            <a:custGeom>
              <a:avLst/>
              <a:gdLst/>
              <a:ahLst/>
              <a:cxnLst/>
              <a:rect l="l" t="t" r="r" b="b"/>
              <a:pathLst>
                <a:path w="11632565" h="586739">
                  <a:moveTo>
                    <a:pt x="11534447" y="586499"/>
                  </a:moveTo>
                  <a:lnTo>
                    <a:pt x="97751" y="586499"/>
                  </a:lnTo>
                  <a:lnTo>
                    <a:pt x="59702" y="578818"/>
                  </a:lnTo>
                  <a:lnTo>
                    <a:pt x="28630" y="557869"/>
                  </a:lnTo>
                  <a:lnTo>
                    <a:pt x="7681" y="526797"/>
                  </a:lnTo>
                  <a:lnTo>
                    <a:pt x="0" y="488747"/>
                  </a:lnTo>
                  <a:lnTo>
                    <a:pt x="0" y="97751"/>
                  </a:lnTo>
                  <a:lnTo>
                    <a:pt x="7681" y="59702"/>
                  </a:lnTo>
                  <a:lnTo>
                    <a:pt x="28630" y="28630"/>
                  </a:lnTo>
                  <a:lnTo>
                    <a:pt x="59702" y="7681"/>
                  </a:lnTo>
                  <a:lnTo>
                    <a:pt x="97751" y="0"/>
                  </a:lnTo>
                  <a:lnTo>
                    <a:pt x="11534447" y="0"/>
                  </a:lnTo>
                  <a:lnTo>
                    <a:pt x="11571855" y="7440"/>
                  </a:lnTo>
                  <a:lnTo>
                    <a:pt x="11603568" y="28630"/>
                  </a:lnTo>
                  <a:lnTo>
                    <a:pt x="11624758" y="60343"/>
                  </a:lnTo>
                  <a:lnTo>
                    <a:pt x="11632199" y="97751"/>
                  </a:lnTo>
                  <a:lnTo>
                    <a:pt x="11632199" y="488747"/>
                  </a:lnTo>
                  <a:lnTo>
                    <a:pt x="11624518" y="526797"/>
                  </a:lnTo>
                  <a:lnTo>
                    <a:pt x="11603568" y="557869"/>
                  </a:lnTo>
                  <a:lnTo>
                    <a:pt x="11572497" y="578818"/>
                  </a:lnTo>
                  <a:lnTo>
                    <a:pt x="11534447" y="586499"/>
                  </a:lnTo>
                  <a:close/>
                </a:path>
              </a:pathLst>
            </a:custGeom>
            <a:solidFill>
              <a:schemeClr val="bg1">
                <a:lumMod val="85000"/>
              </a:schemeClr>
            </a:solidFill>
            <a:ln>
              <a:solidFill>
                <a:schemeClr val="tx1"/>
              </a:solidFill>
            </a:ln>
          </p:spPr>
          <p:txBody>
            <a:bodyPr wrap="square" lIns="0" tIns="0" rIns="0" bIns="0" rtlCol="0"/>
            <a:lstStyle/>
            <a:p>
              <a:endParaRPr/>
            </a:p>
          </p:txBody>
        </p:sp>
        <p:sp>
          <p:nvSpPr>
            <p:cNvPr id="23" name="TextBox 22">
              <a:extLst>
                <a:ext uri="{FF2B5EF4-FFF2-40B4-BE49-F238E27FC236}">
                  <a16:creationId xmlns:a16="http://schemas.microsoft.com/office/drawing/2014/main" id="{ABD24169-5A78-B866-8A37-7D597BDADD16}"/>
                </a:ext>
              </a:extLst>
            </p:cNvPr>
            <p:cNvSpPr txBox="1"/>
            <p:nvPr/>
          </p:nvSpPr>
          <p:spPr>
            <a:xfrm>
              <a:off x="457200" y="719772"/>
              <a:ext cx="11402568" cy="553998"/>
            </a:xfrm>
            <a:prstGeom prst="rect">
              <a:avLst/>
            </a:prstGeom>
            <a:noFill/>
          </p:spPr>
          <p:txBody>
            <a:bodyPr wrap="square">
              <a:spAutoFit/>
            </a:bodyPr>
            <a:lstStyle/>
            <a:p>
              <a:pPr marL="381000" marR="419734" indent="-363220">
                <a:lnSpc>
                  <a:spcPts val="1800"/>
                </a:lnSpc>
                <a:spcBef>
                  <a:spcPts val="535"/>
                </a:spcBef>
                <a:buFont typeface="Arial"/>
                <a:buChar char="•"/>
                <a:tabLst>
                  <a:tab pos="381000" algn="l"/>
                </a:tabLst>
              </a:pPr>
              <a:r>
                <a:rPr lang="en-US" b="1" spc="-10">
                  <a:solidFill>
                    <a:srgbClr val="1E4E78"/>
                  </a:solidFill>
                  <a:latin typeface="Arial"/>
                  <a:cs typeface="Arial"/>
                </a:rPr>
                <a:t>Disseminate about local developments and specific technical solutions and feedback them upstream to the main branch of open-source projects</a:t>
              </a:r>
            </a:p>
          </p:txBody>
        </p:sp>
        <p:sp>
          <p:nvSpPr>
            <p:cNvPr id="25" name="TextBox 24">
              <a:extLst>
                <a:ext uri="{FF2B5EF4-FFF2-40B4-BE49-F238E27FC236}">
                  <a16:creationId xmlns:a16="http://schemas.microsoft.com/office/drawing/2014/main" id="{DF356E30-F85D-63DF-1621-C8046AE85318}"/>
                </a:ext>
              </a:extLst>
            </p:cNvPr>
            <p:cNvSpPr txBox="1"/>
            <p:nvPr/>
          </p:nvSpPr>
          <p:spPr>
            <a:xfrm>
              <a:off x="457200" y="1490008"/>
              <a:ext cx="11395980" cy="1720984"/>
            </a:xfrm>
            <a:prstGeom prst="rect">
              <a:avLst/>
            </a:prstGeom>
            <a:noFill/>
          </p:spPr>
          <p:txBody>
            <a:bodyPr wrap="square">
              <a:spAutoFit/>
            </a:bodyPr>
            <a:lstStyle/>
            <a:p>
              <a:pPr marL="381000" marR="241935" indent="-364490">
                <a:lnSpc>
                  <a:spcPts val="1839"/>
                </a:lnSpc>
                <a:spcBef>
                  <a:spcPts val="505"/>
                </a:spcBef>
                <a:buFont typeface="Arial"/>
                <a:buChar char="•"/>
                <a:tabLst>
                  <a:tab pos="381000" algn="l"/>
                </a:tabLst>
              </a:pPr>
              <a:r>
                <a:rPr lang="en-US" sz="1900" b="1" spc="-114">
                  <a:solidFill>
                    <a:srgbClr val="9900FF"/>
                  </a:solidFill>
                  <a:latin typeface="Arial"/>
                  <a:cs typeface="Arial"/>
                </a:rPr>
                <a:t>Leverage the critical mass of the Research and Education community to steer and lobby/provide useful feedback to all key stakeholders around us:</a:t>
              </a:r>
            </a:p>
            <a:p>
              <a:pPr marL="838200" lvl="1" indent="-313690">
                <a:lnSpc>
                  <a:spcPts val="2060"/>
                </a:lnSpc>
                <a:spcBef>
                  <a:spcPts val="1400"/>
                </a:spcBef>
                <a:buChar char="•"/>
                <a:tabLst>
                  <a:tab pos="838200" algn="l"/>
                </a:tabLst>
              </a:pPr>
              <a:r>
                <a:rPr lang="en-US" sz="1900" spc="-150">
                  <a:solidFill>
                    <a:srgbClr val="9900FF"/>
                  </a:solidFill>
                  <a:latin typeface="Arial"/>
                  <a:cs typeface="Arial"/>
                </a:rPr>
                <a:t>Large</a:t>
              </a:r>
              <a:r>
                <a:rPr lang="en-US" sz="1900" spc="-80">
                  <a:solidFill>
                    <a:srgbClr val="9900FF"/>
                  </a:solidFill>
                  <a:latin typeface="Arial"/>
                  <a:cs typeface="Arial"/>
                </a:rPr>
                <a:t> </a:t>
              </a:r>
              <a:r>
                <a:rPr lang="en-US" sz="1900" spc="-90">
                  <a:solidFill>
                    <a:srgbClr val="9900FF"/>
                  </a:solidFill>
                  <a:latin typeface="Arial"/>
                  <a:cs typeface="Arial"/>
                </a:rPr>
                <a:t>open-</a:t>
              </a:r>
              <a:r>
                <a:rPr lang="en-US" sz="1900" spc="-105">
                  <a:solidFill>
                    <a:srgbClr val="9900FF"/>
                  </a:solidFill>
                  <a:latin typeface="Arial"/>
                  <a:cs typeface="Arial"/>
                </a:rPr>
                <a:t>source</a:t>
              </a:r>
              <a:r>
                <a:rPr lang="en-US" sz="1900" spc="-75">
                  <a:solidFill>
                    <a:srgbClr val="9900FF"/>
                  </a:solidFill>
                  <a:latin typeface="Arial"/>
                  <a:cs typeface="Arial"/>
                </a:rPr>
                <a:t> </a:t>
              </a:r>
              <a:r>
                <a:rPr lang="en-US" sz="1900" spc="-114">
                  <a:solidFill>
                    <a:srgbClr val="9900FF"/>
                  </a:solidFill>
                  <a:latin typeface="Arial"/>
                  <a:cs typeface="Arial"/>
                </a:rPr>
                <a:t>Cloud</a:t>
              </a:r>
              <a:r>
                <a:rPr lang="en-US" sz="1900" spc="-80">
                  <a:solidFill>
                    <a:srgbClr val="9900FF"/>
                  </a:solidFill>
                  <a:latin typeface="Arial"/>
                  <a:cs typeface="Arial"/>
                </a:rPr>
                <a:t> </a:t>
              </a:r>
              <a:r>
                <a:rPr lang="en-US" sz="1900" spc="-155">
                  <a:solidFill>
                    <a:srgbClr val="9900FF"/>
                  </a:solidFill>
                  <a:latin typeface="Arial"/>
                  <a:cs typeface="Arial"/>
                </a:rPr>
                <a:t>IT</a:t>
              </a:r>
              <a:r>
                <a:rPr lang="en-US" sz="1900" spc="-75">
                  <a:solidFill>
                    <a:srgbClr val="9900FF"/>
                  </a:solidFill>
                  <a:latin typeface="Arial"/>
                  <a:cs typeface="Arial"/>
                </a:rPr>
                <a:t> </a:t>
              </a:r>
              <a:r>
                <a:rPr lang="en-US" sz="1900" spc="-65">
                  <a:solidFill>
                    <a:srgbClr val="9900FF"/>
                  </a:solidFill>
                  <a:latin typeface="Arial"/>
                  <a:cs typeface="Arial"/>
                </a:rPr>
                <a:t>projects</a:t>
              </a:r>
              <a:r>
                <a:rPr lang="en-US" sz="1900" spc="-80">
                  <a:solidFill>
                    <a:srgbClr val="9900FF"/>
                  </a:solidFill>
                  <a:latin typeface="Arial"/>
                  <a:cs typeface="Arial"/>
                </a:rPr>
                <a:t> </a:t>
              </a:r>
              <a:r>
                <a:rPr lang="en-US" sz="1900" spc="-105">
                  <a:solidFill>
                    <a:srgbClr val="9900FF"/>
                  </a:solidFill>
                  <a:latin typeface="Arial"/>
                  <a:cs typeface="Arial"/>
                </a:rPr>
                <a:t>and</a:t>
              </a:r>
              <a:r>
                <a:rPr lang="en-US" sz="1900" spc="-75">
                  <a:solidFill>
                    <a:srgbClr val="9900FF"/>
                  </a:solidFill>
                  <a:latin typeface="Arial"/>
                  <a:cs typeface="Arial"/>
                </a:rPr>
                <a:t> </a:t>
              </a:r>
              <a:r>
                <a:rPr lang="en-US" sz="1900" spc="-10">
                  <a:solidFill>
                    <a:srgbClr val="9900FF"/>
                  </a:solidFill>
                  <a:latin typeface="Arial"/>
                  <a:cs typeface="Arial"/>
                </a:rPr>
                <a:t>platforms</a:t>
              </a:r>
              <a:endParaRPr lang="en-US" sz="1900">
                <a:latin typeface="Arial"/>
                <a:cs typeface="Arial"/>
              </a:endParaRPr>
            </a:p>
            <a:p>
              <a:pPr marL="838200" marR="349250" lvl="1" indent="-313690">
                <a:lnSpc>
                  <a:spcPts val="1839"/>
                </a:lnSpc>
                <a:spcBef>
                  <a:spcPts val="209"/>
                </a:spcBef>
                <a:buChar char="•"/>
                <a:tabLst>
                  <a:tab pos="838200" algn="l"/>
                </a:tabLst>
              </a:pPr>
              <a:r>
                <a:rPr lang="en-US" sz="1900" spc="-70">
                  <a:solidFill>
                    <a:srgbClr val="9900FF"/>
                  </a:solidFill>
                  <a:latin typeface="Arial"/>
                  <a:cs typeface="Arial"/>
                </a:rPr>
                <a:t>European Commission and the EU regulations impacting on the providers and consumers of Cloud services in the Academia</a:t>
              </a:r>
            </a:p>
            <a:p>
              <a:pPr marL="838200" lvl="1" indent="-300355">
                <a:lnSpc>
                  <a:spcPts val="1845"/>
                </a:lnSpc>
                <a:buSzPct val="84210"/>
                <a:buChar char="•"/>
                <a:tabLst>
                  <a:tab pos="838200" algn="l"/>
                </a:tabLst>
              </a:pPr>
              <a:r>
                <a:rPr lang="en-US" sz="1900" spc="-70">
                  <a:solidFill>
                    <a:srgbClr val="9900FF"/>
                  </a:solidFill>
                  <a:latin typeface="Arial"/>
                  <a:cs typeface="Arial"/>
                </a:rPr>
                <a:t>Large public cloud providers</a:t>
              </a:r>
            </a:p>
          </p:txBody>
        </p:sp>
        <p:sp>
          <p:nvSpPr>
            <p:cNvPr id="27" name="TextBox 26">
              <a:extLst>
                <a:ext uri="{FF2B5EF4-FFF2-40B4-BE49-F238E27FC236}">
                  <a16:creationId xmlns:a16="http://schemas.microsoft.com/office/drawing/2014/main" id="{26991A71-B67C-E035-6824-66B95B0A9CA2}"/>
                </a:ext>
              </a:extLst>
            </p:cNvPr>
            <p:cNvSpPr txBox="1"/>
            <p:nvPr/>
          </p:nvSpPr>
          <p:spPr>
            <a:xfrm>
              <a:off x="457200" y="3414407"/>
              <a:ext cx="11395979" cy="579646"/>
            </a:xfrm>
            <a:prstGeom prst="rect">
              <a:avLst/>
            </a:prstGeom>
            <a:noFill/>
          </p:spPr>
          <p:txBody>
            <a:bodyPr wrap="square" anchor="ctr">
              <a:spAutoFit/>
            </a:bodyPr>
            <a:lstStyle/>
            <a:p>
              <a:pPr marL="381000" marR="5080" indent="-368935">
                <a:lnSpc>
                  <a:spcPts val="1930"/>
                </a:lnSpc>
                <a:spcBef>
                  <a:spcPts val="5"/>
                </a:spcBef>
                <a:buChar char="•"/>
                <a:tabLst>
                  <a:tab pos="381000" algn="l"/>
                </a:tabLst>
              </a:pPr>
              <a:r>
                <a:rPr lang="en-US" sz="1800" b="1" spc="-160">
                  <a:solidFill>
                    <a:srgbClr val="37761C"/>
                  </a:solidFill>
                  <a:latin typeface="Arial"/>
                  <a:cs typeface="Arial"/>
                </a:rPr>
                <a:t>Support</a:t>
              </a:r>
              <a:r>
                <a:rPr lang="en-US" sz="1800" b="1" spc="-85">
                  <a:solidFill>
                    <a:srgbClr val="37761C"/>
                  </a:solidFill>
                  <a:latin typeface="Arial"/>
                  <a:cs typeface="Arial"/>
                </a:rPr>
                <a:t> </a:t>
              </a:r>
              <a:r>
                <a:rPr lang="en-US" sz="1800" b="1" spc="-155">
                  <a:solidFill>
                    <a:srgbClr val="37761C"/>
                  </a:solidFill>
                  <a:latin typeface="Arial"/>
                  <a:cs typeface="Arial"/>
                </a:rPr>
                <a:t>and</a:t>
              </a:r>
              <a:r>
                <a:rPr lang="en-US" sz="1800" b="1" spc="-85">
                  <a:solidFill>
                    <a:srgbClr val="37761C"/>
                  </a:solidFill>
                  <a:latin typeface="Arial"/>
                  <a:cs typeface="Arial"/>
                </a:rPr>
                <a:t> </a:t>
              </a:r>
              <a:r>
                <a:rPr lang="en-US" sz="1800" b="1" spc="-114">
                  <a:solidFill>
                    <a:srgbClr val="37761C"/>
                  </a:solidFill>
                  <a:latin typeface="Arial"/>
                  <a:cs typeface="Arial"/>
                </a:rPr>
                <a:t>adopt</a:t>
              </a:r>
              <a:r>
                <a:rPr lang="en-US" sz="1800" b="1" spc="-85">
                  <a:solidFill>
                    <a:srgbClr val="37761C"/>
                  </a:solidFill>
                  <a:latin typeface="Arial"/>
                  <a:cs typeface="Arial"/>
                </a:rPr>
                <a:t> </a:t>
              </a:r>
              <a:r>
                <a:rPr lang="en-US" sz="1800" b="1" spc="-114">
                  <a:solidFill>
                    <a:srgbClr val="37761C"/>
                  </a:solidFill>
                  <a:latin typeface="Arial"/>
                  <a:cs typeface="Arial"/>
                </a:rPr>
                <a:t>interoperable</a:t>
              </a:r>
              <a:r>
                <a:rPr lang="en-US" sz="1800" b="1" spc="-85">
                  <a:solidFill>
                    <a:srgbClr val="37761C"/>
                  </a:solidFill>
                  <a:latin typeface="Arial"/>
                  <a:cs typeface="Arial"/>
                </a:rPr>
                <a:t> </a:t>
              </a:r>
              <a:r>
                <a:rPr lang="en-US" sz="1800" b="1" spc="-155">
                  <a:solidFill>
                    <a:srgbClr val="37761C"/>
                  </a:solidFill>
                  <a:latin typeface="Arial"/>
                  <a:cs typeface="Arial"/>
                </a:rPr>
                <a:t>solutions</a:t>
              </a:r>
              <a:r>
                <a:rPr lang="en-US" sz="1800" b="1" spc="-85">
                  <a:solidFill>
                    <a:srgbClr val="37761C"/>
                  </a:solidFill>
                  <a:latin typeface="Arial"/>
                  <a:cs typeface="Arial"/>
                </a:rPr>
                <a:t> </a:t>
              </a:r>
              <a:r>
                <a:rPr lang="en-US" sz="1800" b="1" spc="-180">
                  <a:solidFill>
                    <a:srgbClr val="37761C"/>
                  </a:solidFill>
                  <a:latin typeface="Arial"/>
                  <a:cs typeface="Arial"/>
                </a:rPr>
                <a:t>based</a:t>
              </a:r>
              <a:r>
                <a:rPr lang="en-US" sz="1800" b="1" spc="-85">
                  <a:solidFill>
                    <a:srgbClr val="37761C"/>
                  </a:solidFill>
                  <a:latin typeface="Arial"/>
                  <a:cs typeface="Arial"/>
                </a:rPr>
                <a:t> </a:t>
              </a:r>
              <a:r>
                <a:rPr lang="en-US" sz="1800" b="1" spc="-155">
                  <a:solidFill>
                    <a:srgbClr val="37761C"/>
                  </a:solidFill>
                  <a:latin typeface="Arial"/>
                  <a:cs typeface="Arial"/>
                </a:rPr>
                <a:t>on</a:t>
              </a:r>
              <a:r>
                <a:rPr lang="en-US" sz="1800" b="1" spc="-85">
                  <a:solidFill>
                    <a:srgbClr val="37761C"/>
                  </a:solidFill>
                  <a:latin typeface="Arial"/>
                  <a:cs typeface="Arial"/>
                </a:rPr>
                <a:t> </a:t>
              </a:r>
              <a:r>
                <a:rPr lang="en-US" sz="1800" b="1" spc="-145">
                  <a:solidFill>
                    <a:srgbClr val="37761C"/>
                  </a:solidFill>
                  <a:latin typeface="Arial"/>
                  <a:cs typeface="Arial"/>
                </a:rPr>
                <a:t>community</a:t>
              </a:r>
              <a:r>
                <a:rPr lang="en-US" sz="1800" b="1" spc="-85">
                  <a:solidFill>
                    <a:srgbClr val="37761C"/>
                  </a:solidFill>
                  <a:latin typeface="Arial"/>
                  <a:cs typeface="Arial"/>
                </a:rPr>
                <a:t> </a:t>
              </a:r>
              <a:r>
                <a:rPr lang="en-US" sz="1800" b="1" spc="-125">
                  <a:solidFill>
                    <a:srgbClr val="37761C"/>
                  </a:solidFill>
                  <a:latin typeface="Arial"/>
                  <a:cs typeface="Arial"/>
                </a:rPr>
                <a:t>adopted</a:t>
              </a:r>
              <a:r>
                <a:rPr lang="en-US" sz="1800" b="1" spc="-85">
                  <a:solidFill>
                    <a:srgbClr val="37761C"/>
                  </a:solidFill>
                  <a:latin typeface="Arial"/>
                  <a:cs typeface="Arial"/>
                </a:rPr>
                <a:t> </a:t>
              </a:r>
              <a:r>
                <a:rPr lang="en-US" sz="1800" b="1" spc="-150">
                  <a:solidFill>
                    <a:srgbClr val="37761C"/>
                  </a:solidFill>
                  <a:latin typeface="Arial"/>
                  <a:cs typeface="Arial"/>
                </a:rPr>
                <a:t>standards,</a:t>
              </a:r>
              <a:r>
                <a:rPr lang="en-US" sz="1800" b="1" spc="-85">
                  <a:solidFill>
                    <a:srgbClr val="37761C"/>
                  </a:solidFill>
                  <a:latin typeface="Arial"/>
                  <a:cs typeface="Arial"/>
                </a:rPr>
                <a:t> </a:t>
              </a:r>
              <a:r>
                <a:rPr lang="en-US" sz="1800" b="1" spc="-140">
                  <a:solidFill>
                    <a:srgbClr val="37761C"/>
                  </a:solidFill>
                  <a:latin typeface="Arial"/>
                  <a:cs typeface="Arial"/>
                </a:rPr>
                <a:t>enabling</a:t>
              </a:r>
              <a:r>
                <a:rPr lang="en-US" sz="1800" b="1" spc="-85">
                  <a:solidFill>
                    <a:srgbClr val="37761C"/>
                  </a:solidFill>
                  <a:latin typeface="Arial"/>
                  <a:cs typeface="Arial"/>
                </a:rPr>
                <a:t> </a:t>
              </a:r>
              <a:r>
                <a:rPr lang="en-US" sz="1800" b="1" spc="-75">
                  <a:solidFill>
                    <a:srgbClr val="37761C"/>
                  </a:solidFill>
                  <a:latin typeface="Arial"/>
                  <a:cs typeface="Arial"/>
                </a:rPr>
                <a:t>to</a:t>
              </a:r>
              <a:r>
                <a:rPr lang="en-US" sz="1800" b="1" spc="-85">
                  <a:solidFill>
                    <a:srgbClr val="37761C"/>
                  </a:solidFill>
                  <a:latin typeface="Arial"/>
                  <a:cs typeface="Arial"/>
                </a:rPr>
                <a:t> </a:t>
              </a:r>
              <a:r>
                <a:rPr lang="en-US" sz="1800" b="1" spc="-190">
                  <a:solidFill>
                    <a:srgbClr val="37761C"/>
                  </a:solidFill>
                  <a:latin typeface="Arial"/>
                  <a:cs typeface="Arial"/>
                </a:rPr>
                <a:t>scale</a:t>
              </a:r>
              <a:r>
                <a:rPr lang="en-US" sz="1800" b="1" spc="-85">
                  <a:solidFill>
                    <a:srgbClr val="37761C"/>
                  </a:solidFill>
                  <a:latin typeface="Arial"/>
                  <a:cs typeface="Arial"/>
                </a:rPr>
                <a:t> </a:t>
              </a:r>
              <a:r>
                <a:rPr lang="en-US" sz="1800" b="1" spc="-155">
                  <a:solidFill>
                    <a:srgbClr val="37761C"/>
                  </a:solidFill>
                  <a:latin typeface="Arial"/>
                  <a:cs typeface="Arial"/>
                </a:rPr>
                <a:t>up</a:t>
              </a:r>
              <a:r>
                <a:rPr lang="en-US" sz="1800" b="1" spc="-35">
                  <a:solidFill>
                    <a:srgbClr val="37761C"/>
                  </a:solidFill>
                  <a:latin typeface="Arial"/>
                  <a:cs typeface="Arial"/>
                </a:rPr>
                <a:t> </a:t>
              </a:r>
              <a:r>
                <a:rPr lang="en-US" sz="1800" b="1" spc="-25">
                  <a:solidFill>
                    <a:srgbClr val="37761C"/>
                  </a:solidFill>
                  <a:latin typeface="Arial"/>
                  <a:cs typeface="Arial"/>
                </a:rPr>
                <a:t>and </a:t>
              </a:r>
              <a:r>
                <a:rPr lang="en-US" sz="1800" b="1" spc="-110">
                  <a:solidFill>
                    <a:srgbClr val="37761C"/>
                  </a:solidFill>
                  <a:latin typeface="Arial"/>
                  <a:cs typeface="Arial"/>
                </a:rPr>
                <a:t>integrate</a:t>
              </a:r>
              <a:r>
                <a:rPr lang="en-US" sz="1800" b="1" spc="-65">
                  <a:solidFill>
                    <a:srgbClr val="37761C"/>
                  </a:solidFill>
                  <a:latin typeface="Arial"/>
                  <a:cs typeface="Arial"/>
                </a:rPr>
                <a:t> </a:t>
              </a:r>
              <a:r>
                <a:rPr lang="en-US" sz="1800" b="1" spc="-105">
                  <a:solidFill>
                    <a:srgbClr val="37761C"/>
                  </a:solidFill>
                  <a:latin typeface="Arial"/>
                  <a:cs typeface="Arial"/>
                </a:rPr>
                <a:t>multi-</a:t>
              </a:r>
              <a:r>
                <a:rPr lang="en-US" sz="1800" b="1" spc="-125">
                  <a:solidFill>
                    <a:srgbClr val="37761C"/>
                  </a:solidFill>
                  <a:latin typeface="Arial"/>
                  <a:cs typeface="Arial"/>
                </a:rPr>
                <a:t>domain</a:t>
              </a:r>
              <a:r>
                <a:rPr lang="en-US" sz="1800" b="1" spc="-60">
                  <a:solidFill>
                    <a:srgbClr val="37761C"/>
                  </a:solidFill>
                  <a:latin typeface="Arial"/>
                  <a:cs typeface="Arial"/>
                </a:rPr>
                <a:t> </a:t>
              </a:r>
              <a:r>
                <a:rPr lang="en-US" sz="1800" b="1" spc="-65">
                  <a:solidFill>
                    <a:srgbClr val="37761C"/>
                  </a:solidFill>
                  <a:latin typeface="Arial"/>
                  <a:cs typeface="Arial"/>
                </a:rPr>
                <a:t>resources</a:t>
              </a:r>
              <a:endParaRPr lang="en-US" sz="1800">
                <a:latin typeface="Arial"/>
                <a:cs typeface="Arial"/>
              </a:endParaRPr>
            </a:p>
          </p:txBody>
        </p:sp>
        <p:sp>
          <p:nvSpPr>
            <p:cNvPr id="29" name="TextBox 28">
              <a:extLst>
                <a:ext uri="{FF2B5EF4-FFF2-40B4-BE49-F238E27FC236}">
                  <a16:creationId xmlns:a16="http://schemas.microsoft.com/office/drawing/2014/main" id="{141B5038-D40C-83D8-5011-514C061A7125}"/>
                </a:ext>
              </a:extLst>
            </p:cNvPr>
            <p:cNvSpPr txBox="1"/>
            <p:nvPr/>
          </p:nvSpPr>
          <p:spPr>
            <a:xfrm>
              <a:off x="457200" y="4180018"/>
              <a:ext cx="11395979" cy="823302"/>
            </a:xfrm>
            <a:prstGeom prst="rect">
              <a:avLst/>
            </a:prstGeom>
            <a:noFill/>
          </p:spPr>
          <p:txBody>
            <a:bodyPr wrap="square" anchor="ctr">
              <a:spAutoFit/>
            </a:bodyPr>
            <a:lstStyle/>
            <a:p>
              <a:pPr marL="381000" marR="109220" indent="-365125">
                <a:lnSpc>
                  <a:spcPts val="1850"/>
                </a:lnSpc>
                <a:buChar char="•"/>
                <a:tabLst>
                  <a:tab pos="381000" algn="l"/>
                </a:tabLst>
              </a:pPr>
              <a:r>
                <a:rPr lang="en-US" spc="-65">
                  <a:solidFill>
                    <a:srgbClr val="CC0000"/>
                  </a:solidFill>
                  <a:latin typeface="Arial"/>
                  <a:cs typeface="Arial"/>
                </a:rPr>
                <a:t>To provide an interface among operators and owners of the cloud computing and storage infrastructure (IT experts) and the actual users i.e. individuals, academic institutions, communities and collaborations (domain experts), that enables mutual understanding of needs and capabilities as well as challenges and opportunities</a:t>
              </a:r>
            </a:p>
          </p:txBody>
        </p:sp>
        <p:sp>
          <p:nvSpPr>
            <p:cNvPr id="31" name="TextBox 30">
              <a:extLst>
                <a:ext uri="{FF2B5EF4-FFF2-40B4-BE49-F238E27FC236}">
                  <a16:creationId xmlns:a16="http://schemas.microsoft.com/office/drawing/2014/main" id="{5797B1BE-93C1-F848-40D4-7101B5F72C8B}"/>
                </a:ext>
              </a:extLst>
            </p:cNvPr>
            <p:cNvSpPr txBox="1"/>
            <p:nvPr/>
          </p:nvSpPr>
          <p:spPr>
            <a:xfrm>
              <a:off x="457199" y="5181084"/>
              <a:ext cx="11402569" cy="920701"/>
            </a:xfrm>
            <a:prstGeom prst="rect">
              <a:avLst/>
            </a:prstGeom>
            <a:noFill/>
          </p:spPr>
          <p:txBody>
            <a:bodyPr wrap="square">
              <a:spAutoFit/>
            </a:bodyPr>
            <a:lstStyle/>
            <a:p>
              <a:pPr marL="379095" marR="113030" lvl="1" indent="-312420" algn="l">
                <a:lnSpc>
                  <a:spcPts val="2190"/>
                </a:lnSpc>
                <a:spcBef>
                  <a:spcPts val="1845"/>
                </a:spcBef>
                <a:buFont typeface="Arial"/>
                <a:buChar char="•"/>
                <a:tabLst>
                  <a:tab pos="381000" algn="l"/>
                </a:tabLst>
              </a:pPr>
              <a:r>
                <a:rPr lang="en-US" spc="-75">
                  <a:solidFill>
                    <a:srgbClr val="A61B00"/>
                  </a:solidFill>
                  <a:latin typeface="Arial"/>
                  <a:cs typeface="Arial"/>
                </a:rPr>
                <a:t>To define, </a:t>
              </a:r>
              <a:r>
                <a:rPr lang="en-US" spc="-75" err="1">
                  <a:solidFill>
                    <a:srgbClr val="A61B00"/>
                  </a:solidFill>
                  <a:latin typeface="Arial"/>
                  <a:cs typeface="Arial"/>
                </a:rPr>
                <a:t>stabilise</a:t>
              </a:r>
              <a:r>
                <a:rPr lang="en-US" spc="-75">
                  <a:solidFill>
                    <a:srgbClr val="A61B00"/>
                  </a:solidFill>
                  <a:latin typeface="Arial"/>
                  <a:cs typeface="Arial"/>
                </a:rPr>
                <a:t> and promulgate mutually agreed upon APIs as exported by NREN cloud stacks, preferably global </a:t>
              </a:r>
              <a:r>
                <a:rPr lang="en-US" spc="-75" err="1">
                  <a:solidFill>
                    <a:srgbClr val="A61B00"/>
                  </a:solidFill>
                  <a:latin typeface="Arial"/>
                  <a:cs typeface="Arial"/>
                </a:rPr>
                <a:t>recognised</a:t>
              </a:r>
              <a:r>
                <a:rPr lang="en-US" spc="-75">
                  <a:solidFill>
                    <a:srgbClr val="A61B00"/>
                  </a:solidFill>
                  <a:latin typeface="Arial"/>
                  <a:cs typeface="Arial"/>
                </a:rPr>
                <a:t> APIs that cloud users can rely on to build their use case upon, and be guaranteed that their use case will in fact work, and be as portable as possible among NRENs</a:t>
              </a:r>
            </a:p>
          </p:txBody>
        </p:sp>
      </p:grpSp>
      <p:sp>
        <p:nvSpPr>
          <p:cNvPr id="35" name="object 4" descr="$PPTXTitle">
            <a:extLst>
              <a:ext uri="{FF2B5EF4-FFF2-40B4-BE49-F238E27FC236}">
                <a16:creationId xmlns:a16="http://schemas.microsoft.com/office/drawing/2014/main" id="{99A3A5F3-5BB6-94BA-36B0-F6FAB130D7E1}"/>
              </a:ext>
            </a:extLst>
          </p:cNvPr>
          <p:cNvSpPr txBox="1">
            <a:spLocks noGrp="1"/>
          </p:cNvSpPr>
          <p:nvPr>
            <p:ph type="title"/>
          </p:nvPr>
        </p:nvSpPr>
        <p:spPr>
          <a:xfrm>
            <a:off x="152400" y="20932"/>
            <a:ext cx="11101070" cy="505267"/>
          </a:xfrm>
          <a:prstGeom prst="rect">
            <a:avLst/>
          </a:prstGeom>
        </p:spPr>
        <p:txBody>
          <a:bodyPr vert="horz" wrap="square" lIns="0" tIns="12700" rIns="0" bIns="0" rtlCol="0">
            <a:spAutoFit/>
          </a:bodyPr>
          <a:lstStyle/>
          <a:p>
            <a:pPr marL="38100">
              <a:lnSpc>
                <a:spcPct val="100000"/>
              </a:lnSpc>
              <a:spcBef>
                <a:spcPts val="100"/>
              </a:spcBef>
              <a:tabLst>
                <a:tab pos="10422890" algn="l"/>
              </a:tabLst>
            </a:pPr>
            <a:r>
              <a:rPr sz="3200" spc="-270"/>
              <a:t>The</a:t>
            </a:r>
            <a:r>
              <a:rPr sz="3200" spc="-145"/>
              <a:t> </a:t>
            </a:r>
            <a:r>
              <a:rPr sz="3200" spc="-215"/>
              <a:t>original</a:t>
            </a:r>
            <a:r>
              <a:rPr sz="3200" spc="-145"/>
              <a:t> </a:t>
            </a:r>
            <a:r>
              <a:rPr sz="3200" spc="-195"/>
              <a:t>charter</a:t>
            </a:r>
            <a:r>
              <a:rPr sz="3200" spc="-145"/>
              <a:t> </a:t>
            </a:r>
            <a:r>
              <a:rPr sz="3200" spc="-120"/>
              <a:t>(201</a:t>
            </a:r>
            <a:r>
              <a:rPr lang="en-US" sz="3200" spc="-120"/>
              <a:t>8</a:t>
            </a:r>
            <a:r>
              <a:rPr sz="3200" spc="-120"/>
              <a:t>),</a:t>
            </a:r>
            <a:r>
              <a:rPr lang="en-US" sz="3200" spc="-140"/>
              <a:t> </a:t>
            </a:r>
            <a:r>
              <a:rPr lang="en-US" sz="3200" spc="-140" err="1"/>
              <a:t>ToR</a:t>
            </a:r>
            <a:r>
              <a:rPr lang="en-US" sz="3200" spc="-140"/>
              <a:t> and goals</a:t>
            </a:r>
            <a:r>
              <a:rPr sz="3200" spc="-140"/>
              <a:t> </a:t>
            </a:r>
            <a:r>
              <a:rPr sz="3200" spc="-160"/>
              <a:t>for</a:t>
            </a:r>
            <a:r>
              <a:rPr sz="3200" spc="-145"/>
              <a:t> </a:t>
            </a:r>
            <a:r>
              <a:rPr sz="3200" spc="-140"/>
              <a:t>th</a:t>
            </a:r>
            <a:r>
              <a:rPr lang="en-US" sz="3200" spc="-140"/>
              <a:t>e SIG-CISS </a:t>
            </a:r>
            <a:r>
              <a:rPr lang="en-US" sz="1600" spc="-140"/>
              <a:t>2/2</a:t>
            </a:r>
            <a:endParaRPr sz="1800" baseline="18518">
              <a:latin typeface="Arial"/>
              <a:cs typeface="Arial"/>
            </a:endParaRPr>
          </a:p>
        </p:txBody>
      </p:sp>
    </p:spTree>
    <p:extLst>
      <p:ext uri="{BB962C8B-B14F-4D97-AF65-F5344CB8AC3E}">
        <p14:creationId xmlns:p14="http://schemas.microsoft.com/office/powerpoint/2010/main" val="1802998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8AB378-9006-8740-FE8A-DBAF02E96915}"/>
              </a:ext>
            </a:extLst>
          </p:cNvPr>
          <p:cNvSpPr>
            <a:spLocks noGrp="1"/>
          </p:cNvSpPr>
          <p:nvPr>
            <p:ph idx="1"/>
          </p:nvPr>
        </p:nvSpPr>
        <p:spPr>
          <a:xfrm>
            <a:off x="449388" y="990600"/>
            <a:ext cx="9948059" cy="4927129"/>
          </a:xfrm>
        </p:spPr>
        <p:txBody>
          <a:bodyPr>
            <a:normAutofit/>
          </a:bodyPr>
          <a:lstStyle/>
          <a:p>
            <a:pPr marL="342900" indent="-342900"/>
            <a:r>
              <a:rPr lang="en-US" sz="2800"/>
              <a:t>What are interesting topics?</a:t>
            </a:r>
          </a:p>
          <a:p>
            <a:pPr marL="342900" indent="-342900"/>
            <a:r>
              <a:rPr lang="en-US" sz="2800"/>
              <a:t>Where are these topics discussed?</a:t>
            </a:r>
          </a:p>
          <a:p>
            <a:pPr marL="342900" indent="-342900"/>
            <a:r>
              <a:rPr lang="en-US" sz="2800"/>
              <a:t>And what should be the role of the SIG-CISS?</a:t>
            </a:r>
          </a:p>
        </p:txBody>
      </p:sp>
      <p:sp>
        <p:nvSpPr>
          <p:cNvPr id="4" name="object 4" descr="$PPTXTitle">
            <a:extLst>
              <a:ext uri="{FF2B5EF4-FFF2-40B4-BE49-F238E27FC236}">
                <a16:creationId xmlns:a16="http://schemas.microsoft.com/office/drawing/2014/main" id="{F1941BCB-C472-C92C-8F13-F7965642F053}"/>
              </a:ext>
            </a:extLst>
          </p:cNvPr>
          <p:cNvSpPr txBox="1">
            <a:spLocks/>
          </p:cNvSpPr>
          <p:nvPr/>
        </p:nvSpPr>
        <p:spPr>
          <a:xfrm>
            <a:off x="152400" y="20932"/>
            <a:ext cx="9601200" cy="505267"/>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sz="3200" spc="-145">
                <a:solidFill>
                  <a:schemeClr val="bg1"/>
                </a:solidFill>
              </a:rPr>
              <a:t>QUESTIONS</a:t>
            </a:r>
            <a:endParaRPr lang="en-US" sz="1800" baseline="18518">
              <a:solidFill>
                <a:schemeClr val="bg1"/>
              </a:solidFill>
              <a:latin typeface="Arial"/>
              <a:cs typeface="Arial"/>
            </a:endParaRPr>
          </a:p>
        </p:txBody>
      </p:sp>
    </p:spTree>
    <p:extLst>
      <p:ext uri="{BB962C8B-B14F-4D97-AF65-F5344CB8AC3E}">
        <p14:creationId xmlns:p14="http://schemas.microsoft.com/office/powerpoint/2010/main" val="2894958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711198" y="0"/>
            <a:ext cx="11480800" cy="5803265"/>
            <a:chOff x="711198" y="0"/>
            <a:chExt cx="11480800" cy="5803265"/>
          </a:xfrm>
        </p:grpSpPr>
        <p:pic>
          <p:nvPicPr>
            <p:cNvPr id="3" name="object 3"/>
            <p:cNvPicPr/>
            <p:nvPr/>
          </p:nvPicPr>
          <p:blipFill>
            <a:blip r:embed="rId2" cstate="print"/>
            <a:stretch>
              <a:fillRect/>
            </a:stretch>
          </p:blipFill>
          <p:spPr>
            <a:xfrm>
              <a:off x="711198" y="0"/>
              <a:ext cx="11480801" cy="5802898"/>
            </a:xfrm>
            <a:prstGeom prst="rect">
              <a:avLst/>
            </a:prstGeom>
          </p:spPr>
        </p:pic>
        <p:pic>
          <p:nvPicPr>
            <p:cNvPr id="4" name="object 4"/>
            <p:cNvPicPr/>
            <p:nvPr/>
          </p:nvPicPr>
          <p:blipFill>
            <a:blip r:embed="rId3" cstate="print"/>
            <a:stretch>
              <a:fillRect/>
            </a:stretch>
          </p:blipFill>
          <p:spPr>
            <a:xfrm>
              <a:off x="852542" y="682167"/>
              <a:ext cx="1432449" cy="689697"/>
            </a:xfrm>
            <a:prstGeom prst="rect">
              <a:avLst/>
            </a:prstGeom>
          </p:spPr>
        </p:pic>
      </p:grpSp>
      <p:sp>
        <p:nvSpPr>
          <p:cNvPr id="5" name="object 5"/>
          <p:cNvSpPr txBox="1"/>
          <p:nvPr/>
        </p:nvSpPr>
        <p:spPr>
          <a:xfrm>
            <a:off x="5783263" y="6668769"/>
            <a:ext cx="625475" cy="127000"/>
          </a:xfrm>
          <a:prstGeom prst="rect">
            <a:avLst/>
          </a:prstGeom>
        </p:spPr>
        <p:txBody>
          <a:bodyPr vert="horz" wrap="square" lIns="0" tIns="0" rIns="0" bIns="0" rtlCol="0">
            <a:spAutoFit/>
          </a:bodyPr>
          <a:lstStyle/>
          <a:p>
            <a:pPr>
              <a:lnSpc>
                <a:spcPts val="950"/>
              </a:lnSpc>
            </a:pPr>
            <a:r>
              <a:rPr sz="1000" spc="-40">
                <a:latin typeface="Arial"/>
                <a:cs typeface="Arial"/>
              </a:rPr>
              <a:t>Confidential</a:t>
            </a:r>
            <a:endParaRPr sz="1000">
              <a:latin typeface="Arial"/>
              <a:cs typeface="Arial"/>
            </a:endParaRPr>
          </a:p>
        </p:txBody>
      </p:sp>
      <p:grpSp>
        <p:nvGrpSpPr>
          <p:cNvPr id="6" name="object 6"/>
          <p:cNvGrpSpPr/>
          <p:nvPr/>
        </p:nvGrpSpPr>
        <p:grpSpPr>
          <a:xfrm>
            <a:off x="0" y="0"/>
            <a:ext cx="12192000" cy="6858000"/>
            <a:chOff x="0" y="0"/>
            <a:chExt cx="12192000" cy="6858000"/>
          </a:xfrm>
        </p:grpSpPr>
        <p:sp>
          <p:nvSpPr>
            <p:cNvPr id="7" name="object 7"/>
            <p:cNvSpPr/>
            <p:nvPr/>
          </p:nvSpPr>
          <p:spPr>
            <a:xfrm>
              <a:off x="0" y="0"/>
              <a:ext cx="12192000" cy="4828540"/>
            </a:xfrm>
            <a:custGeom>
              <a:avLst/>
              <a:gdLst/>
              <a:ahLst/>
              <a:cxnLst/>
              <a:rect l="l" t="t" r="r" b="b"/>
              <a:pathLst>
                <a:path w="12192000" h="4828540">
                  <a:moveTo>
                    <a:pt x="0" y="4828030"/>
                  </a:moveTo>
                  <a:lnTo>
                    <a:pt x="12191999" y="4828030"/>
                  </a:lnTo>
                  <a:lnTo>
                    <a:pt x="12191999" y="0"/>
                  </a:lnTo>
                  <a:lnTo>
                    <a:pt x="0" y="0"/>
                  </a:lnTo>
                  <a:lnTo>
                    <a:pt x="0" y="4828030"/>
                  </a:lnTo>
                  <a:close/>
                </a:path>
              </a:pathLst>
            </a:custGeom>
            <a:solidFill>
              <a:srgbClr val="30348F"/>
            </a:solidFill>
          </p:spPr>
          <p:txBody>
            <a:bodyPr wrap="square" lIns="0" tIns="0" rIns="0" bIns="0" rtlCol="0"/>
            <a:lstStyle/>
            <a:p>
              <a:endParaRPr/>
            </a:p>
          </p:txBody>
        </p:sp>
        <p:pic>
          <p:nvPicPr>
            <p:cNvPr id="8" name="object 8"/>
            <p:cNvPicPr/>
            <p:nvPr/>
          </p:nvPicPr>
          <p:blipFill>
            <a:blip r:embed="rId2" cstate="print"/>
            <a:stretch>
              <a:fillRect/>
            </a:stretch>
          </p:blipFill>
          <p:spPr>
            <a:xfrm>
              <a:off x="711198" y="0"/>
              <a:ext cx="11480801" cy="5802898"/>
            </a:xfrm>
            <a:prstGeom prst="rect">
              <a:avLst/>
            </a:prstGeom>
          </p:spPr>
        </p:pic>
        <p:sp>
          <p:nvSpPr>
            <p:cNvPr id="9" name="object 9"/>
            <p:cNvSpPr/>
            <p:nvPr/>
          </p:nvSpPr>
          <p:spPr>
            <a:xfrm>
              <a:off x="0" y="4828030"/>
              <a:ext cx="12192000" cy="2030095"/>
            </a:xfrm>
            <a:custGeom>
              <a:avLst/>
              <a:gdLst/>
              <a:ahLst/>
              <a:cxnLst/>
              <a:rect l="l" t="t" r="r" b="b"/>
              <a:pathLst>
                <a:path w="12192000" h="2030095">
                  <a:moveTo>
                    <a:pt x="0" y="2029969"/>
                  </a:moveTo>
                  <a:lnTo>
                    <a:pt x="0" y="0"/>
                  </a:lnTo>
                  <a:lnTo>
                    <a:pt x="12191999" y="0"/>
                  </a:lnTo>
                  <a:lnTo>
                    <a:pt x="12191999" y="2029969"/>
                  </a:lnTo>
                  <a:lnTo>
                    <a:pt x="0" y="2029969"/>
                  </a:lnTo>
                  <a:close/>
                </a:path>
              </a:pathLst>
            </a:custGeom>
            <a:solidFill>
              <a:srgbClr val="425E9B"/>
            </a:solidFill>
          </p:spPr>
          <p:txBody>
            <a:bodyPr wrap="square" lIns="0" tIns="0" rIns="0" bIns="0" rtlCol="0"/>
            <a:lstStyle/>
            <a:p>
              <a:endParaRPr/>
            </a:p>
          </p:txBody>
        </p:sp>
        <p:pic>
          <p:nvPicPr>
            <p:cNvPr id="10" name="object 10"/>
            <p:cNvPicPr/>
            <p:nvPr/>
          </p:nvPicPr>
          <p:blipFill>
            <a:blip r:embed="rId3" cstate="print"/>
            <a:stretch>
              <a:fillRect/>
            </a:stretch>
          </p:blipFill>
          <p:spPr>
            <a:xfrm>
              <a:off x="852542" y="682167"/>
              <a:ext cx="1432449" cy="689697"/>
            </a:xfrm>
            <a:prstGeom prst="rect">
              <a:avLst/>
            </a:prstGeom>
          </p:spPr>
        </p:pic>
      </p:grpSp>
      <p:sp>
        <p:nvSpPr>
          <p:cNvPr id="11" name="object 11"/>
          <p:cNvSpPr txBox="1"/>
          <p:nvPr/>
        </p:nvSpPr>
        <p:spPr>
          <a:xfrm>
            <a:off x="817378" y="5384487"/>
            <a:ext cx="1131570" cy="238760"/>
          </a:xfrm>
          <a:prstGeom prst="rect">
            <a:avLst/>
          </a:prstGeom>
        </p:spPr>
        <p:txBody>
          <a:bodyPr vert="horz" wrap="square" lIns="0" tIns="12700" rIns="0" bIns="0" rtlCol="0">
            <a:spAutoFit/>
          </a:bodyPr>
          <a:lstStyle/>
          <a:p>
            <a:pPr marL="12700">
              <a:lnSpc>
                <a:spcPct val="100000"/>
              </a:lnSpc>
              <a:spcBef>
                <a:spcPts val="100"/>
              </a:spcBef>
            </a:pPr>
            <a:r>
              <a:rPr sz="1400" spc="-50">
                <a:solidFill>
                  <a:srgbClr val="FFFFFF"/>
                </a:solidFill>
                <a:latin typeface="Arial"/>
                <a:cs typeface="Arial"/>
                <a:hlinkClick r:id="rId4"/>
              </a:rPr>
              <a:t>www.geant.org</a:t>
            </a:r>
            <a:endParaRPr sz="1400">
              <a:latin typeface="Arial"/>
              <a:cs typeface="Arial"/>
            </a:endParaRPr>
          </a:p>
        </p:txBody>
      </p:sp>
      <p:pic>
        <p:nvPicPr>
          <p:cNvPr id="12" name="object 12"/>
          <p:cNvPicPr/>
          <p:nvPr/>
        </p:nvPicPr>
        <p:blipFill>
          <a:blip r:embed="rId5" cstate="print"/>
          <a:stretch>
            <a:fillRect/>
          </a:stretch>
        </p:blipFill>
        <p:spPr>
          <a:xfrm>
            <a:off x="788189" y="5824136"/>
            <a:ext cx="1984776" cy="414873"/>
          </a:xfrm>
          <a:prstGeom prst="rect">
            <a:avLst/>
          </a:prstGeom>
        </p:spPr>
      </p:pic>
      <p:sp>
        <p:nvSpPr>
          <p:cNvPr id="13" name="object 13" descr="$PPTXTitle"/>
          <p:cNvSpPr txBox="1">
            <a:spLocks noGrp="1"/>
          </p:cNvSpPr>
          <p:nvPr>
            <p:ph type="title"/>
          </p:nvPr>
        </p:nvSpPr>
        <p:spPr>
          <a:xfrm>
            <a:off x="817378" y="2046756"/>
            <a:ext cx="4919345" cy="635000"/>
          </a:xfrm>
          <a:prstGeom prst="rect">
            <a:avLst/>
          </a:prstGeom>
        </p:spPr>
        <p:txBody>
          <a:bodyPr vert="horz" wrap="square" lIns="0" tIns="12700" rIns="0" bIns="0" rtlCol="0">
            <a:spAutoFit/>
          </a:bodyPr>
          <a:lstStyle/>
          <a:p>
            <a:pPr marL="12700">
              <a:lnSpc>
                <a:spcPct val="100000"/>
              </a:lnSpc>
              <a:spcBef>
                <a:spcPts val="100"/>
              </a:spcBef>
            </a:pPr>
            <a:r>
              <a:rPr sz="4000" u="heavy" spc="-365">
                <a:solidFill>
                  <a:srgbClr val="0563C1"/>
                </a:solidFill>
                <a:uFill>
                  <a:solidFill>
                    <a:srgbClr val="0563C1"/>
                  </a:solidFill>
                </a:uFill>
                <a:hlinkClick r:id="rId6"/>
              </a:rPr>
              <a:t>sig-</a:t>
            </a:r>
            <a:r>
              <a:rPr sz="4000" u="heavy" spc="-335">
                <a:solidFill>
                  <a:srgbClr val="0563C1"/>
                </a:solidFill>
                <a:uFill>
                  <a:solidFill>
                    <a:srgbClr val="0563C1"/>
                  </a:solidFill>
                </a:uFill>
                <a:hlinkClick r:id="rId6"/>
              </a:rPr>
              <a:t>ciss@lists.geant.org</a:t>
            </a:r>
            <a:endParaRPr sz="4000"/>
          </a:p>
        </p:txBody>
      </p:sp>
      <p:sp>
        <p:nvSpPr>
          <p:cNvPr id="14" name="object 14"/>
          <p:cNvSpPr txBox="1"/>
          <p:nvPr/>
        </p:nvSpPr>
        <p:spPr>
          <a:xfrm>
            <a:off x="817378" y="3144036"/>
            <a:ext cx="2197735" cy="635000"/>
          </a:xfrm>
          <a:prstGeom prst="rect">
            <a:avLst/>
          </a:prstGeom>
        </p:spPr>
        <p:txBody>
          <a:bodyPr vert="horz" wrap="square" lIns="0" tIns="12700" rIns="0" bIns="0" rtlCol="0">
            <a:spAutoFit/>
          </a:bodyPr>
          <a:lstStyle/>
          <a:p>
            <a:pPr marL="12700">
              <a:lnSpc>
                <a:spcPct val="100000"/>
              </a:lnSpc>
              <a:spcBef>
                <a:spcPts val="100"/>
              </a:spcBef>
            </a:pPr>
            <a:r>
              <a:rPr sz="4000" b="1" spc="-335">
                <a:solidFill>
                  <a:srgbClr val="FFFFFF"/>
                </a:solidFill>
                <a:latin typeface="Arial"/>
                <a:cs typeface="Arial"/>
              </a:rPr>
              <a:t>Thank</a:t>
            </a:r>
            <a:r>
              <a:rPr sz="4000" b="1" spc="-210">
                <a:solidFill>
                  <a:srgbClr val="FFFFFF"/>
                </a:solidFill>
                <a:latin typeface="Arial"/>
                <a:cs typeface="Arial"/>
              </a:rPr>
              <a:t> </a:t>
            </a:r>
            <a:r>
              <a:rPr sz="4000" b="1" spc="-530">
                <a:solidFill>
                  <a:srgbClr val="FFFFFF"/>
                </a:solidFill>
                <a:latin typeface="Arial"/>
                <a:cs typeface="Arial"/>
              </a:rPr>
              <a:t>You</a:t>
            </a:r>
            <a:endParaRPr sz="4000">
              <a:latin typeface="Arial"/>
              <a:cs typeface="Arial"/>
            </a:endParaRPr>
          </a:p>
        </p:txBody>
      </p:sp>
      <p:sp>
        <p:nvSpPr>
          <p:cNvPr id="15" name="object 15"/>
          <p:cNvSpPr txBox="1"/>
          <p:nvPr/>
        </p:nvSpPr>
        <p:spPr>
          <a:xfrm>
            <a:off x="11875013" y="6399555"/>
            <a:ext cx="193040" cy="223520"/>
          </a:xfrm>
          <a:prstGeom prst="rect">
            <a:avLst/>
          </a:prstGeom>
        </p:spPr>
        <p:txBody>
          <a:bodyPr vert="horz" wrap="square" lIns="0" tIns="12700" rIns="0" bIns="0" rtlCol="0">
            <a:spAutoFit/>
          </a:bodyPr>
          <a:lstStyle/>
          <a:p>
            <a:pPr marL="12700">
              <a:lnSpc>
                <a:spcPct val="100000"/>
              </a:lnSpc>
              <a:spcBef>
                <a:spcPts val="100"/>
              </a:spcBef>
            </a:pPr>
            <a:r>
              <a:rPr sz="1300" spc="-50">
                <a:solidFill>
                  <a:srgbClr val="FFFFFF"/>
                </a:solidFill>
                <a:latin typeface="Arial"/>
                <a:cs typeface="Arial"/>
              </a:rPr>
              <a:t>10</a:t>
            </a:r>
            <a:endParaRPr sz="13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4">
            <a:extLst>
              <a:ext uri="{FF2B5EF4-FFF2-40B4-BE49-F238E27FC236}">
                <a16:creationId xmlns:a16="http://schemas.microsoft.com/office/drawing/2014/main" id="{764A3F5F-C90C-0C9E-41BD-28F2B02852CA}"/>
              </a:ext>
            </a:extLst>
          </p:cNvPr>
          <p:cNvPicPr/>
          <p:nvPr/>
        </p:nvPicPr>
        <p:blipFill>
          <a:blip r:embed="rId2" cstate="print"/>
          <a:stretch>
            <a:fillRect/>
          </a:stretch>
        </p:blipFill>
        <p:spPr>
          <a:xfrm>
            <a:off x="0" y="0"/>
            <a:ext cx="10286481" cy="555138"/>
          </a:xfrm>
          <a:prstGeom prst="rect">
            <a:avLst/>
          </a:prstGeom>
        </p:spPr>
      </p:pic>
      <p:sp>
        <p:nvSpPr>
          <p:cNvPr id="2" name="Title 1">
            <a:extLst>
              <a:ext uri="{FF2B5EF4-FFF2-40B4-BE49-F238E27FC236}">
                <a16:creationId xmlns:a16="http://schemas.microsoft.com/office/drawing/2014/main" id="{2297F398-8408-CE13-1DFD-9A9C7EB1ED2C}"/>
              </a:ext>
            </a:extLst>
          </p:cNvPr>
          <p:cNvSpPr>
            <a:spLocks noGrp="1"/>
          </p:cNvSpPr>
          <p:nvPr>
            <p:ph type="title"/>
          </p:nvPr>
        </p:nvSpPr>
        <p:spPr>
          <a:xfrm>
            <a:off x="185450" y="59222"/>
            <a:ext cx="9055100" cy="369332"/>
          </a:xfrm>
        </p:spPr>
        <p:txBody>
          <a:bodyPr/>
          <a:lstStyle/>
          <a:p>
            <a:r>
              <a:rPr lang="en-US" dirty="0"/>
              <a:t>Agenda</a:t>
            </a:r>
          </a:p>
        </p:txBody>
      </p:sp>
      <p:sp>
        <p:nvSpPr>
          <p:cNvPr id="3" name="Text Placeholder 2">
            <a:extLst>
              <a:ext uri="{FF2B5EF4-FFF2-40B4-BE49-F238E27FC236}">
                <a16:creationId xmlns:a16="http://schemas.microsoft.com/office/drawing/2014/main" id="{14EF5100-7B33-1289-7BA6-57359A90FE84}"/>
              </a:ext>
            </a:extLst>
          </p:cNvPr>
          <p:cNvSpPr>
            <a:spLocks noGrp="1"/>
          </p:cNvSpPr>
          <p:nvPr>
            <p:ph type="body" idx="1"/>
          </p:nvPr>
        </p:nvSpPr>
        <p:spPr>
          <a:xfrm>
            <a:off x="304800" y="825579"/>
            <a:ext cx="10226040" cy="5663089"/>
          </a:xfrm>
        </p:spPr>
        <p:txBody>
          <a:bodyPr/>
          <a:lstStyle/>
          <a:p>
            <a:r>
              <a:rPr lang="en-US" sz="2800" u="sng" dirty="0"/>
              <a:t>14:00 - 15:45 Session 1</a:t>
            </a:r>
            <a:endParaRPr lang="en-US" sz="2800" dirty="0"/>
          </a:p>
          <a:p>
            <a:pPr marL="342900" indent="-342900">
              <a:buFont typeface="Arial" panose="020B0604020202020204" pitchFamily="34" charset="0"/>
              <a:buChar char="•"/>
            </a:pPr>
            <a:r>
              <a:rPr lang="en-US" sz="2800" dirty="0"/>
              <a:t>Introduction (&amp; history)</a:t>
            </a:r>
          </a:p>
          <a:p>
            <a:pPr marL="342900" indent="-342900">
              <a:buFont typeface="Arial" panose="020B0604020202020204" pitchFamily="34" charset="0"/>
              <a:buChar char="•"/>
            </a:pPr>
            <a:r>
              <a:rPr lang="en-US" sz="2800" dirty="0"/>
              <a:t>Setting the scene</a:t>
            </a:r>
          </a:p>
          <a:p>
            <a:pPr marL="342900" indent="-342900">
              <a:buFont typeface="Arial" panose="020B0604020202020204" pitchFamily="34" charset="0"/>
              <a:buChar char="•"/>
            </a:pPr>
            <a:r>
              <a:rPr lang="en-US" sz="2800" dirty="0"/>
              <a:t>Round the table discussion:</a:t>
            </a:r>
          </a:p>
          <a:p>
            <a:pPr lvl="1"/>
            <a:r>
              <a:rPr lang="en-US" sz="2000" dirty="0"/>
              <a:t>What are you working upon today ?</a:t>
            </a:r>
          </a:p>
          <a:p>
            <a:pPr lvl="1"/>
            <a:r>
              <a:rPr lang="en-US" sz="2000" dirty="0"/>
              <a:t>What so you think it’s relevant for the SIG ?</a:t>
            </a:r>
          </a:p>
          <a:p>
            <a:pPr lvl="1"/>
            <a:r>
              <a:rPr lang="en-US" sz="2000" dirty="0"/>
              <a:t>What do you think the SIG should help coordinate ?</a:t>
            </a:r>
          </a:p>
          <a:p>
            <a:endParaRPr lang="en-US" sz="2800" dirty="0"/>
          </a:p>
          <a:p>
            <a:r>
              <a:rPr lang="en-US" sz="2800" dirty="0"/>
              <a:t>Coffee break</a:t>
            </a:r>
          </a:p>
          <a:p>
            <a:endParaRPr lang="en-US" sz="2800" dirty="0"/>
          </a:p>
          <a:p>
            <a:r>
              <a:rPr lang="en-US" sz="2800" u="sng" dirty="0"/>
              <a:t>16:15 - 18:00 Session 2 </a:t>
            </a:r>
            <a:endParaRPr lang="en-US" sz="2800" dirty="0"/>
          </a:p>
          <a:p>
            <a:pPr marL="342900" indent="-342900">
              <a:buFont typeface="Arial" panose="020B0604020202020204" pitchFamily="34" charset="0"/>
              <a:buChar char="•"/>
            </a:pPr>
            <a:r>
              <a:rPr lang="en-US" sz="2800" dirty="0"/>
              <a:t>What are interesting topics?</a:t>
            </a:r>
          </a:p>
          <a:p>
            <a:pPr marL="342900" indent="-342900">
              <a:buFont typeface="Arial" panose="020B0604020202020204" pitchFamily="34" charset="0"/>
              <a:buChar char="•"/>
            </a:pPr>
            <a:r>
              <a:rPr lang="en-US" sz="2800" dirty="0"/>
              <a:t>Where are these topics discussed?</a:t>
            </a:r>
          </a:p>
          <a:p>
            <a:pPr marL="342900" indent="-342900">
              <a:buFont typeface="Arial" panose="020B0604020202020204" pitchFamily="34" charset="0"/>
              <a:buChar char="•"/>
            </a:pPr>
            <a:r>
              <a:rPr lang="en-US" sz="2800" dirty="0"/>
              <a:t>And what could be the role of the SIG-CISS?</a:t>
            </a:r>
          </a:p>
        </p:txBody>
      </p:sp>
    </p:spTree>
    <p:extLst>
      <p:ext uri="{BB962C8B-B14F-4D97-AF65-F5344CB8AC3E}">
        <p14:creationId xmlns:p14="http://schemas.microsoft.com/office/powerpoint/2010/main" val="580027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dirty="0">
                <a:solidFill>
                  <a:srgbClr val="F4E100"/>
                </a:solidFill>
                <a:latin typeface="Arial"/>
                <a:cs typeface="Arial"/>
              </a:rPr>
              <a:t>GN5-</a:t>
            </a:r>
            <a:r>
              <a:rPr sz="1200" b="1" spc="-50" dirty="0">
                <a:solidFill>
                  <a:srgbClr val="F4E100"/>
                </a:solidFill>
                <a:latin typeface="Arial"/>
                <a:cs typeface="Arial"/>
              </a:rPr>
              <a:t>2</a:t>
            </a:r>
            <a:endParaRPr sz="1200" dirty="0">
              <a:latin typeface="Arial"/>
              <a:cs typeface="Arial"/>
            </a:endParaRPr>
          </a:p>
        </p:txBody>
      </p:sp>
      <p:pic>
        <p:nvPicPr>
          <p:cNvPr id="4" name="object 4"/>
          <p:cNvPicPr/>
          <p:nvPr/>
        </p:nvPicPr>
        <p:blipFill>
          <a:blip r:embed="rId2" cstate="print"/>
          <a:stretch>
            <a:fillRect/>
          </a:stretch>
        </p:blipFill>
        <p:spPr>
          <a:xfrm>
            <a:off x="0" y="0"/>
            <a:ext cx="10286481" cy="555138"/>
          </a:xfrm>
          <a:prstGeom prst="rect">
            <a:avLst/>
          </a:prstGeom>
        </p:spPr>
      </p:pic>
      <p:sp>
        <p:nvSpPr>
          <p:cNvPr id="5" name="object 5"/>
          <p:cNvSpPr txBox="1"/>
          <p:nvPr/>
        </p:nvSpPr>
        <p:spPr>
          <a:xfrm>
            <a:off x="5770563" y="6624319"/>
            <a:ext cx="650875" cy="177800"/>
          </a:xfrm>
          <a:prstGeom prst="rect">
            <a:avLst/>
          </a:prstGeom>
        </p:spPr>
        <p:txBody>
          <a:bodyPr vert="horz" wrap="square" lIns="0" tIns="12700" rIns="0" bIns="0" rtlCol="0">
            <a:spAutoFit/>
          </a:bodyPr>
          <a:lstStyle/>
          <a:p>
            <a:pPr marL="12700">
              <a:lnSpc>
                <a:spcPct val="100000"/>
              </a:lnSpc>
              <a:spcBef>
                <a:spcPts val="100"/>
              </a:spcBef>
            </a:pPr>
            <a:r>
              <a:rPr sz="1000" spc="-30" dirty="0">
                <a:latin typeface="Arial"/>
                <a:cs typeface="Arial"/>
              </a:rPr>
              <a:t>Confidential</a:t>
            </a:r>
            <a:endParaRPr sz="1000" dirty="0">
              <a:latin typeface="Arial"/>
              <a:cs typeface="Arial"/>
            </a:endParaRPr>
          </a:p>
        </p:txBody>
      </p:sp>
      <p:sp>
        <p:nvSpPr>
          <p:cNvPr id="6" name="object 6"/>
          <p:cNvSpPr txBox="1"/>
          <p:nvPr/>
        </p:nvSpPr>
        <p:spPr>
          <a:xfrm>
            <a:off x="11833885" y="6520441"/>
            <a:ext cx="115570" cy="238760"/>
          </a:xfrm>
          <a:prstGeom prst="rect">
            <a:avLst/>
          </a:prstGeom>
        </p:spPr>
        <p:txBody>
          <a:bodyPr vert="horz" wrap="square" lIns="0" tIns="12700" rIns="0" bIns="0" rtlCol="0">
            <a:spAutoFit/>
          </a:bodyPr>
          <a:lstStyle/>
          <a:p>
            <a:pPr marL="12700">
              <a:lnSpc>
                <a:spcPct val="100000"/>
              </a:lnSpc>
              <a:spcBef>
                <a:spcPts val="100"/>
              </a:spcBef>
            </a:pPr>
            <a:r>
              <a:rPr sz="1400" spc="-50" dirty="0">
                <a:latin typeface="Arial"/>
                <a:cs typeface="Arial"/>
              </a:rPr>
              <a:t>2</a:t>
            </a:r>
            <a:endParaRPr sz="1400" dirty="0">
              <a:latin typeface="Arial"/>
              <a:cs typeface="Arial"/>
            </a:endParaRPr>
          </a:p>
        </p:txBody>
      </p:sp>
      <p:pic>
        <p:nvPicPr>
          <p:cNvPr id="7" name="object 7"/>
          <p:cNvPicPr/>
          <p:nvPr/>
        </p:nvPicPr>
        <p:blipFill>
          <a:blip r:embed="rId3" cstate="print"/>
          <a:stretch>
            <a:fillRect/>
          </a:stretch>
        </p:blipFill>
        <p:spPr>
          <a:xfrm>
            <a:off x="8086000" y="2418175"/>
            <a:ext cx="4018623" cy="4083974"/>
          </a:xfrm>
          <a:prstGeom prst="rect">
            <a:avLst/>
          </a:prstGeom>
        </p:spPr>
      </p:pic>
      <p:sp>
        <p:nvSpPr>
          <p:cNvPr id="8" name="object 8" descr="$PPTXTitle"/>
          <p:cNvSpPr txBox="1">
            <a:spLocks noGrp="1"/>
          </p:cNvSpPr>
          <p:nvPr>
            <p:ph type="title"/>
          </p:nvPr>
        </p:nvSpPr>
        <p:spPr>
          <a:xfrm>
            <a:off x="302249" y="871702"/>
            <a:ext cx="4018623" cy="1443985"/>
          </a:xfrm>
          <a:prstGeom prst="rect">
            <a:avLst/>
          </a:prstGeom>
        </p:spPr>
        <p:txBody>
          <a:bodyPr vert="horz" wrap="square" lIns="0" tIns="12700" rIns="0" bIns="0" rtlCol="0">
            <a:spAutoFit/>
          </a:bodyPr>
          <a:lstStyle/>
          <a:p>
            <a:pPr marL="12700" marR="853440">
              <a:spcBef>
                <a:spcPts val="100"/>
              </a:spcBef>
            </a:pPr>
            <a:r>
              <a:rPr sz="3100" spc="-195" dirty="0">
                <a:solidFill>
                  <a:srgbClr val="1E4E78"/>
                </a:solidFill>
              </a:rPr>
              <a:t>Welcome Everybody</a:t>
            </a:r>
          </a:p>
          <a:p>
            <a:pPr marL="12700" marR="853440"/>
            <a:r>
              <a:rPr sz="3100" spc="-195" dirty="0">
                <a:solidFill>
                  <a:srgbClr val="1E4E78"/>
                </a:solidFill>
              </a:rPr>
              <a:t>to SIG-CISS </a:t>
            </a:r>
            <a:r>
              <a:rPr lang="en-US" sz="3100" spc="-195" dirty="0">
                <a:solidFill>
                  <a:srgbClr val="1E4E78"/>
                </a:solidFill>
              </a:rPr>
              <a:t>#</a:t>
            </a:r>
            <a:r>
              <a:rPr sz="3100" spc="-195" dirty="0">
                <a:solidFill>
                  <a:srgbClr val="1E4E78"/>
                </a:solidFill>
              </a:rPr>
              <a:t>1</a:t>
            </a:r>
            <a:r>
              <a:rPr lang="en-US" sz="3100" spc="-195" dirty="0">
                <a:solidFill>
                  <a:srgbClr val="1E4E78"/>
                </a:solidFill>
              </a:rPr>
              <a:t>7</a:t>
            </a:r>
            <a:r>
              <a:rPr sz="3100" spc="-195" dirty="0">
                <a:solidFill>
                  <a:srgbClr val="1E4E78"/>
                </a:solidFill>
              </a:rPr>
              <a:t> !</a:t>
            </a:r>
          </a:p>
        </p:txBody>
      </p:sp>
      <p:sp>
        <p:nvSpPr>
          <p:cNvPr id="9" name="object 9"/>
          <p:cNvSpPr txBox="1"/>
          <p:nvPr/>
        </p:nvSpPr>
        <p:spPr>
          <a:xfrm>
            <a:off x="302249" y="2743200"/>
            <a:ext cx="8460750" cy="3067506"/>
          </a:xfrm>
          <a:prstGeom prst="rect">
            <a:avLst/>
          </a:prstGeom>
        </p:spPr>
        <p:txBody>
          <a:bodyPr vert="horz" wrap="square" lIns="0" tIns="12700" rIns="0" bIns="0" rtlCol="0">
            <a:spAutoFit/>
          </a:bodyPr>
          <a:lstStyle/>
          <a:p>
            <a:pPr marL="12700" marR="853440">
              <a:spcBef>
                <a:spcPts val="100"/>
              </a:spcBef>
            </a:pPr>
            <a:r>
              <a:rPr lang="en-GB" sz="2800" b="1" spc="-195" noProof="0" dirty="0">
                <a:solidFill>
                  <a:srgbClr val="FF0000"/>
                </a:solidFill>
                <a:latin typeface="Arial"/>
                <a:cs typeface="Arial"/>
              </a:rPr>
              <a:t>Workshop jointly organised by GÉANT and the University of Oslo</a:t>
            </a:r>
          </a:p>
          <a:p>
            <a:pPr marL="12700" marR="853440">
              <a:spcBef>
                <a:spcPts val="100"/>
              </a:spcBef>
            </a:pPr>
            <a:endParaRPr lang="en-GB" sz="2800" b="1" spc="-195" noProof="0" dirty="0">
              <a:solidFill>
                <a:srgbClr val="FF0000"/>
              </a:solidFill>
              <a:latin typeface="Arial"/>
              <a:cs typeface="Arial"/>
            </a:endParaRPr>
          </a:p>
          <a:p>
            <a:pPr marL="12700" marR="853440" algn="ctr">
              <a:spcBef>
                <a:spcPts val="100"/>
              </a:spcBef>
            </a:pPr>
            <a:r>
              <a:rPr lang="en-GB" sz="2800" b="1" spc="-120" noProof="0" dirty="0">
                <a:solidFill>
                  <a:srgbClr val="1E4E78"/>
                </a:solidFill>
                <a:latin typeface="Arial"/>
                <a:cs typeface="Arial"/>
              </a:rPr>
              <a:t>What should be the focus of the SIG-CISS</a:t>
            </a:r>
          </a:p>
          <a:p>
            <a:pPr marL="12700" marR="853440" algn="ctr">
              <a:spcBef>
                <a:spcPts val="100"/>
              </a:spcBef>
            </a:pPr>
            <a:r>
              <a:rPr lang="en-GB" sz="2800" b="1" spc="-120" noProof="0" dirty="0">
                <a:solidFill>
                  <a:srgbClr val="1E4E78"/>
                </a:solidFill>
                <a:latin typeface="Arial"/>
                <a:cs typeface="Arial"/>
              </a:rPr>
              <a:t> and what should be the activities?</a:t>
            </a:r>
          </a:p>
          <a:p>
            <a:pPr marL="12700" marR="853440">
              <a:spcBef>
                <a:spcPts val="100"/>
              </a:spcBef>
            </a:pPr>
            <a:endParaRPr lang="en-GB" sz="2800" b="1" spc="-195" noProof="0" dirty="0">
              <a:solidFill>
                <a:srgbClr val="FF0000"/>
              </a:solidFill>
              <a:latin typeface="Arial"/>
              <a:cs typeface="Arial"/>
            </a:endParaRPr>
          </a:p>
          <a:p>
            <a:pPr marL="12700" marR="853440" algn="ctr">
              <a:lnSpc>
                <a:spcPct val="100000"/>
              </a:lnSpc>
            </a:pPr>
            <a:r>
              <a:rPr lang="en-GB" sz="2800" b="1" spc="-120" noProof="0" dirty="0">
                <a:solidFill>
                  <a:srgbClr val="1E4E78"/>
                </a:solidFill>
                <a:latin typeface="Arial"/>
                <a:cs typeface="Arial"/>
              </a:rPr>
              <a:t>an introspective discussion</a:t>
            </a:r>
            <a:endParaRPr lang="en-GB" sz="2800" noProof="0" dirty="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898923" y="161134"/>
            <a:ext cx="345440" cy="208279"/>
          </a:xfrm>
          <a:prstGeom prst="rect">
            <a:avLst/>
          </a:prstGeom>
        </p:spPr>
        <p:txBody>
          <a:bodyPr vert="horz" wrap="square" lIns="0" tIns="12700" rIns="0" bIns="0" rtlCol="0">
            <a:spAutoFit/>
          </a:bodyPr>
          <a:lstStyle/>
          <a:p>
            <a:pPr marL="12700">
              <a:lnSpc>
                <a:spcPct val="100000"/>
              </a:lnSpc>
              <a:spcBef>
                <a:spcPts val="100"/>
              </a:spcBef>
              <a:tabLst>
                <a:tab pos="261620" algn="l"/>
              </a:tabLst>
            </a:pPr>
            <a:r>
              <a:rPr sz="1200" spc="-50">
                <a:solidFill>
                  <a:srgbClr val="FFFFFF"/>
                </a:solidFill>
                <a:latin typeface="Arial"/>
                <a:cs typeface="Arial"/>
              </a:rPr>
              <a:t>3</a:t>
            </a:r>
            <a:r>
              <a:rPr sz="1200">
                <a:solidFill>
                  <a:srgbClr val="FFFFFF"/>
                </a:solidFill>
                <a:latin typeface="Arial"/>
                <a:cs typeface="Arial"/>
              </a:rPr>
              <a:t>	</a:t>
            </a:r>
            <a:r>
              <a:rPr sz="1200" spc="185">
                <a:solidFill>
                  <a:srgbClr val="FFFFFF"/>
                </a:solidFill>
                <a:latin typeface="Arial"/>
                <a:cs typeface="Arial"/>
              </a:rPr>
              <a:t>|</a:t>
            </a:r>
            <a:endParaRPr sz="1200">
              <a:latin typeface="Arial"/>
              <a:cs typeface="Arial"/>
            </a:endParaRPr>
          </a:p>
        </p:txBody>
      </p:sp>
      <p:sp>
        <p:nvSpPr>
          <p:cNvPr id="3" name="object 3"/>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a:solidFill>
                  <a:srgbClr val="F4E100"/>
                </a:solidFill>
                <a:latin typeface="Arial"/>
                <a:cs typeface="Arial"/>
              </a:rPr>
              <a:t>GN5-</a:t>
            </a:r>
            <a:r>
              <a:rPr sz="1200" b="1" spc="-50">
                <a:solidFill>
                  <a:srgbClr val="F4E100"/>
                </a:solidFill>
                <a:latin typeface="Arial"/>
                <a:cs typeface="Arial"/>
              </a:rPr>
              <a:t>2</a:t>
            </a:r>
            <a:endParaRPr sz="1200">
              <a:latin typeface="Arial"/>
              <a:cs typeface="Arial"/>
            </a:endParaRPr>
          </a:p>
        </p:txBody>
      </p:sp>
      <p:pic>
        <p:nvPicPr>
          <p:cNvPr id="4" name="object 4"/>
          <p:cNvPicPr/>
          <p:nvPr/>
        </p:nvPicPr>
        <p:blipFill>
          <a:blip r:embed="rId2" cstate="print"/>
          <a:stretch>
            <a:fillRect/>
          </a:stretch>
        </p:blipFill>
        <p:spPr>
          <a:xfrm>
            <a:off x="0" y="0"/>
            <a:ext cx="10286481" cy="555138"/>
          </a:xfrm>
          <a:prstGeom prst="rect">
            <a:avLst/>
          </a:prstGeom>
        </p:spPr>
      </p:pic>
      <p:sp>
        <p:nvSpPr>
          <p:cNvPr id="5" name="object 5"/>
          <p:cNvSpPr txBox="1"/>
          <p:nvPr/>
        </p:nvSpPr>
        <p:spPr>
          <a:xfrm>
            <a:off x="5783263" y="6668769"/>
            <a:ext cx="625475" cy="127000"/>
          </a:xfrm>
          <a:prstGeom prst="rect">
            <a:avLst/>
          </a:prstGeom>
        </p:spPr>
        <p:txBody>
          <a:bodyPr vert="horz" wrap="square" lIns="0" tIns="0" rIns="0" bIns="0" rtlCol="0">
            <a:spAutoFit/>
          </a:bodyPr>
          <a:lstStyle/>
          <a:p>
            <a:pPr>
              <a:lnSpc>
                <a:spcPts val="950"/>
              </a:lnSpc>
            </a:pPr>
            <a:r>
              <a:rPr sz="1000" spc="-40">
                <a:latin typeface="Arial"/>
                <a:cs typeface="Arial"/>
              </a:rPr>
              <a:t>Confidential</a:t>
            </a:r>
            <a:endParaRPr sz="1000">
              <a:latin typeface="Arial"/>
              <a:cs typeface="Arial"/>
            </a:endParaRPr>
          </a:p>
        </p:txBody>
      </p:sp>
      <p:grpSp>
        <p:nvGrpSpPr>
          <p:cNvPr id="6" name="object 6"/>
          <p:cNvGrpSpPr/>
          <p:nvPr/>
        </p:nvGrpSpPr>
        <p:grpSpPr>
          <a:xfrm>
            <a:off x="0" y="556097"/>
            <a:ext cx="12192000" cy="6302375"/>
            <a:chOff x="0" y="556097"/>
            <a:chExt cx="12192000" cy="6302375"/>
          </a:xfrm>
        </p:grpSpPr>
        <p:pic>
          <p:nvPicPr>
            <p:cNvPr id="7" name="object 7"/>
            <p:cNvPicPr/>
            <p:nvPr/>
          </p:nvPicPr>
          <p:blipFill>
            <a:blip r:embed="rId3" cstate="print"/>
            <a:stretch>
              <a:fillRect/>
            </a:stretch>
          </p:blipFill>
          <p:spPr>
            <a:xfrm>
              <a:off x="1000369" y="556097"/>
              <a:ext cx="11191633" cy="6301902"/>
            </a:xfrm>
            <a:prstGeom prst="rect">
              <a:avLst/>
            </a:prstGeom>
          </p:spPr>
        </p:pic>
        <p:sp>
          <p:nvSpPr>
            <p:cNvPr id="8" name="object 8"/>
            <p:cNvSpPr/>
            <p:nvPr/>
          </p:nvSpPr>
          <p:spPr>
            <a:xfrm>
              <a:off x="0" y="556843"/>
              <a:ext cx="2336800" cy="6301740"/>
            </a:xfrm>
            <a:custGeom>
              <a:avLst/>
              <a:gdLst/>
              <a:ahLst/>
              <a:cxnLst/>
              <a:rect l="l" t="t" r="r" b="b"/>
              <a:pathLst>
                <a:path w="2336800" h="6301740">
                  <a:moveTo>
                    <a:pt x="0" y="6301155"/>
                  </a:moveTo>
                  <a:lnTo>
                    <a:pt x="0" y="0"/>
                  </a:lnTo>
                  <a:lnTo>
                    <a:pt x="2336700" y="0"/>
                  </a:lnTo>
                  <a:lnTo>
                    <a:pt x="2336700" y="6301155"/>
                  </a:lnTo>
                  <a:lnTo>
                    <a:pt x="0" y="6301155"/>
                  </a:lnTo>
                  <a:close/>
                </a:path>
              </a:pathLst>
            </a:custGeom>
            <a:solidFill>
              <a:srgbClr val="D4EEF6"/>
            </a:solidFill>
          </p:spPr>
          <p:txBody>
            <a:bodyPr wrap="square" lIns="0" tIns="0" rIns="0" bIns="0" rtlCol="0"/>
            <a:lstStyle/>
            <a:p>
              <a:endParaRPr/>
            </a:p>
          </p:txBody>
        </p:sp>
      </p:grpSp>
      <p:sp>
        <p:nvSpPr>
          <p:cNvPr id="9" name="object 9" descr="$PPTXTitle"/>
          <p:cNvSpPr txBox="1">
            <a:spLocks noGrp="1"/>
          </p:cNvSpPr>
          <p:nvPr>
            <p:ph type="title"/>
          </p:nvPr>
        </p:nvSpPr>
        <p:spPr>
          <a:xfrm>
            <a:off x="301399" y="763811"/>
            <a:ext cx="2895600" cy="635000"/>
          </a:xfrm>
          <a:prstGeom prst="rect">
            <a:avLst/>
          </a:prstGeom>
        </p:spPr>
        <p:txBody>
          <a:bodyPr vert="horz" wrap="square" lIns="0" tIns="12700" rIns="0" bIns="0" rtlCol="0">
            <a:spAutoFit/>
          </a:bodyPr>
          <a:lstStyle/>
          <a:p>
            <a:pPr marL="12700">
              <a:lnSpc>
                <a:spcPct val="100000"/>
              </a:lnSpc>
              <a:spcBef>
                <a:spcPts val="100"/>
              </a:spcBef>
            </a:pPr>
            <a:r>
              <a:rPr sz="4000" spc="-530">
                <a:solidFill>
                  <a:srgbClr val="1F4270"/>
                </a:solidFill>
              </a:rPr>
              <a:t>GÉANT</a:t>
            </a:r>
            <a:r>
              <a:rPr sz="4000" spc="-195">
                <a:solidFill>
                  <a:srgbClr val="1F4270"/>
                </a:solidFill>
              </a:rPr>
              <a:t> </a:t>
            </a:r>
            <a:r>
              <a:rPr sz="4000" spc="-315">
                <a:solidFill>
                  <a:srgbClr val="1F4270"/>
                </a:solidFill>
              </a:rPr>
              <a:t>Vision</a:t>
            </a:r>
            <a:endParaRPr sz="4000"/>
          </a:p>
        </p:txBody>
      </p:sp>
      <p:grpSp>
        <p:nvGrpSpPr>
          <p:cNvPr id="10" name="object 10"/>
          <p:cNvGrpSpPr/>
          <p:nvPr/>
        </p:nvGrpSpPr>
        <p:grpSpPr>
          <a:xfrm>
            <a:off x="314098" y="2946615"/>
            <a:ext cx="11878310" cy="3626485"/>
            <a:chOff x="314098" y="2946615"/>
            <a:chExt cx="11878310" cy="3626485"/>
          </a:xfrm>
        </p:grpSpPr>
        <p:pic>
          <p:nvPicPr>
            <p:cNvPr id="11" name="object 11"/>
            <p:cNvPicPr/>
            <p:nvPr/>
          </p:nvPicPr>
          <p:blipFill>
            <a:blip r:embed="rId4" cstate="print"/>
            <a:stretch>
              <a:fillRect/>
            </a:stretch>
          </p:blipFill>
          <p:spPr>
            <a:xfrm>
              <a:off x="9326857" y="2946615"/>
              <a:ext cx="2865141" cy="2596763"/>
            </a:xfrm>
            <a:prstGeom prst="rect">
              <a:avLst/>
            </a:prstGeom>
          </p:spPr>
        </p:pic>
        <p:sp>
          <p:nvSpPr>
            <p:cNvPr id="12" name="object 12">
              <a:hlinkClick r:id="rId5"/>
            </p:cNvPr>
            <p:cNvSpPr/>
            <p:nvPr/>
          </p:nvSpPr>
          <p:spPr>
            <a:xfrm>
              <a:off x="314098" y="6176730"/>
              <a:ext cx="3895090" cy="396240"/>
            </a:xfrm>
            <a:custGeom>
              <a:avLst/>
              <a:gdLst/>
              <a:ahLst/>
              <a:cxnLst/>
              <a:rect l="l" t="t" r="r" b="b"/>
              <a:pathLst>
                <a:path w="3895090" h="396240">
                  <a:moveTo>
                    <a:pt x="3894950" y="396240"/>
                  </a:moveTo>
                  <a:lnTo>
                    <a:pt x="0" y="396240"/>
                  </a:lnTo>
                  <a:lnTo>
                    <a:pt x="0" y="0"/>
                  </a:lnTo>
                  <a:lnTo>
                    <a:pt x="3894950" y="0"/>
                  </a:lnTo>
                  <a:lnTo>
                    <a:pt x="3894950" y="396240"/>
                  </a:lnTo>
                  <a:close/>
                </a:path>
              </a:pathLst>
            </a:custGeom>
            <a:solidFill>
              <a:srgbClr val="0ABBC1"/>
            </a:solidFill>
          </p:spPr>
          <p:txBody>
            <a:bodyPr wrap="square" lIns="0" tIns="0" rIns="0" bIns="0" rtlCol="0"/>
            <a:lstStyle/>
            <a:p>
              <a:endParaRPr/>
            </a:p>
          </p:txBody>
        </p:sp>
        <p:sp>
          <p:nvSpPr>
            <p:cNvPr id="13" name="object 13"/>
            <p:cNvSpPr/>
            <p:nvPr/>
          </p:nvSpPr>
          <p:spPr>
            <a:xfrm>
              <a:off x="314098" y="6515185"/>
              <a:ext cx="3895090" cy="29845"/>
            </a:xfrm>
            <a:custGeom>
              <a:avLst/>
              <a:gdLst/>
              <a:ahLst/>
              <a:cxnLst/>
              <a:rect l="l" t="t" r="r" b="b"/>
              <a:pathLst>
                <a:path w="3895090" h="29845">
                  <a:moveTo>
                    <a:pt x="3894950" y="29717"/>
                  </a:moveTo>
                  <a:lnTo>
                    <a:pt x="0" y="29717"/>
                  </a:lnTo>
                  <a:lnTo>
                    <a:pt x="0" y="0"/>
                  </a:lnTo>
                  <a:lnTo>
                    <a:pt x="3894950" y="0"/>
                  </a:lnTo>
                  <a:lnTo>
                    <a:pt x="3894950" y="29717"/>
                  </a:lnTo>
                  <a:close/>
                </a:path>
              </a:pathLst>
            </a:custGeom>
            <a:solidFill>
              <a:srgbClr val="0563C1"/>
            </a:solidFill>
          </p:spPr>
          <p:txBody>
            <a:bodyPr wrap="square" lIns="0" tIns="0" rIns="0" bIns="0" rtlCol="0"/>
            <a:lstStyle/>
            <a:p>
              <a:endParaRPr/>
            </a:p>
          </p:txBody>
        </p:sp>
      </p:grpSp>
      <p:sp>
        <p:nvSpPr>
          <p:cNvPr id="14" name="object 14"/>
          <p:cNvSpPr txBox="1"/>
          <p:nvPr/>
        </p:nvSpPr>
        <p:spPr>
          <a:xfrm>
            <a:off x="187625" y="1939241"/>
            <a:ext cx="4689176" cy="4598695"/>
          </a:xfrm>
          <a:prstGeom prst="rect">
            <a:avLst/>
          </a:prstGeom>
        </p:spPr>
        <p:txBody>
          <a:bodyPr vert="horz" wrap="square" lIns="0" tIns="12700" rIns="0" bIns="0" rtlCol="0">
            <a:spAutoFit/>
          </a:bodyPr>
          <a:lstStyle/>
          <a:p>
            <a:pPr marL="12700" marR="853440">
              <a:lnSpc>
                <a:spcPct val="100000"/>
              </a:lnSpc>
              <a:spcBef>
                <a:spcPts val="100"/>
              </a:spcBef>
            </a:pPr>
            <a:r>
              <a:rPr sz="3100" b="1" spc="-195">
                <a:solidFill>
                  <a:srgbClr val="FF0000"/>
                </a:solidFill>
                <a:latin typeface="Arial"/>
                <a:cs typeface="Arial"/>
              </a:rPr>
              <a:t>To collaborate to deliver the infrastructures and services that enable the R&amp;E community to excel.</a:t>
            </a:r>
          </a:p>
          <a:p>
            <a:pPr>
              <a:lnSpc>
                <a:spcPct val="100000"/>
              </a:lnSpc>
              <a:spcBef>
                <a:spcPts val="2460"/>
              </a:spcBef>
            </a:pPr>
            <a:endParaRPr sz="3200">
              <a:latin typeface="Arial"/>
              <a:cs typeface="Arial"/>
            </a:endParaRPr>
          </a:p>
          <a:p>
            <a:pPr marL="12700">
              <a:lnSpc>
                <a:spcPct val="100000"/>
              </a:lnSpc>
            </a:pPr>
            <a:r>
              <a:rPr sz="2400" spc="-315">
                <a:solidFill>
                  <a:srgbClr val="1E4E78"/>
                </a:solidFill>
                <a:latin typeface="Arial"/>
                <a:cs typeface="Arial"/>
              </a:rPr>
              <a:t>GÉANT</a:t>
            </a:r>
            <a:r>
              <a:rPr sz="2400" spc="-95">
                <a:solidFill>
                  <a:srgbClr val="1E4E78"/>
                </a:solidFill>
                <a:latin typeface="Arial"/>
                <a:cs typeface="Arial"/>
              </a:rPr>
              <a:t> </a:t>
            </a:r>
            <a:r>
              <a:rPr sz="2400" spc="-105">
                <a:solidFill>
                  <a:srgbClr val="1E4E78"/>
                </a:solidFill>
                <a:latin typeface="Arial"/>
                <a:cs typeface="Arial"/>
              </a:rPr>
              <a:t>Community</a:t>
            </a:r>
            <a:r>
              <a:rPr sz="2400" spc="-95">
                <a:solidFill>
                  <a:srgbClr val="1E4E78"/>
                </a:solidFill>
                <a:latin typeface="Arial"/>
                <a:cs typeface="Arial"/>
              </a:rPr>
              <a:t> </a:t>
            </a:r>
            <a:r>
              <a:rPr sz="2400" spc="-70">
                <a:solidFill>
                  <a:srgbClr val="1E4E78"/>
                </a:solidFill>
                <a:latin typeface="Arial"/>
                <a:cs typeface="Arial"/>
              </a:rPr>
              <a:t>Programme:</a:t>
            </a:r>
            <a:endParaRPr sz="2400">
              <a:latin typeface="Arial"/>
              <a:cs typeface="Arial"/>
            </a:endParaRPr>
          </a:p>
          <a:p>
            <a:pPr marL="126364">
              <a:lnSpc>
                <a:spcPct val="100000"/>
              </a:lnSpc>
              <a:spcBef>
                <a:spcPts val="1100"/>
              </a:spcBef>
            </a:pPr>
            <a:r>
              <a:rPr sz="2600" spc="-60">
                <a:solidFill>
                  <a:srgbClr val="0563C1"/>
                </a:solidFill>
                <a:latin typeface="Arial"/>
                <a:cs typeface="Arial"/>
                <a:hlinkClick r:id="rId5"/>
              </a:rPr>
              <a:t>https://community.geant.org</a:t>
            </a:r>
            <a:endParaRPr sz="26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898923" y="161134"/>
            <a:ext cx="345440" cy="208279"/>
          </a:xfrm>
          <a:prstGeom prst="rect">
            <a:avLst/>
          </a:prstGeom>
        </p:spPr>
        <p:txBody>
          <a:bodyPr vert="horz" wrap="square" lIns="0" tIns="12700" rIns="0" bIns="0" rtlCol="0">
            <a:spAutoFit/>
          </a:bodyPr>
          <a:lstStyle/>
          <a:p>
            <a:pPr marL="12700">
              <a:lnSpc>
                <a:spcPct val="100000"/>
              </a:lnSpc>
              <a:spcBef>
                <a:spcPts val="100"/>
              </a:spcBef>
              <a:tabLst>
                <a:tab pos="261620" algn="l"/>
              </a:tabLst>
            </a:pPr>
            <a:r>
              <a:rPr sz="1200" spc="-50">
                <a:solidFill>
                  <a:srgbClr val="FFFFFF"/>
                </a:solidFill>
                <a:latin typeface="Arial"/>
                <a:cs typeface="Arial"/>
              </a:rPr>
              <a:t>7</a:t>
            </a:r>
            <a:r>
              <a:rPr sz="1200">
                <a:solidFill>
                  <a:srgbClr val="FFFFFF"/>
                </a:solidFill>
                <a:latin typeface="Arial"/>
                <a:cs typeface="Arial"/>
              </a:rPr>
              <a:t>	</a:t>
            </a:r>
            <a:r>
              <a:rPr sz="1200" spc="185">
                <a:solidFill>
                  <a:srgbClr val="FFFFFF"/>
                </a:solidFill>
                <a:latin typeface="Arial"/>
                <a:cs typeface="Arial"/>
              </a:rPr>
              <a:t>|</a:t>
            </a:r>
            <a:endParaRPr sz="1200">
              <a:latin typeface="Arial"/>
              <a:cs typeface="Arial"/>
            </a:endParaRPr>
          </a:p>
        </p:txBody>
      </p:sp>
      <p:sp>
        <p:nvSpPr>
          <p:cNvPr id="3" name="object 3"/>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a:solidFill>
                  <a:srgbClr val="F4E100"/>
                </a:solidFill>
                <a:latin typeface="Arial"/>
                <a:cs typeface="Arial"/>
              </a:rPr>
              <a:t>GN5-</a:t>
            </a:r>
            <a:r>
              <a:rPr sz="1200" b="1" spc="-50">
                <a:solidFill>
                  <a:srgbClr val="F4E100"/>
                </a:solidFill>
                <a:latin typeface="Arial"/>
                <a:cs typeface="Arial"/>
              </a:rPr>
              <a:t>2</a:t>
            </a:r>
            <a:endParaRPr sz="1200">
              <a:latin typeface="Arial"/>
              <a:cs typeface="Arial"/>
            </a:endParaRPr>
          </a:p>
        </p:txBody>
      </p:sp>
      <p:pic>
        <p:nvPicPr>
          <p:cNvPr id="4" name="object 4"/>
          <p:cNvPicPr/>
          <p:nvPr/>
        </p:nvPicPr>
        <p:blipFill>
          <a:blip r:embed="rId2" cstate="print"/>
          <a:stretch>
            <a:fillRect/>
          </a:stretch>
        </p:blipFill>
        <p:spPr>
          <a:xfrm>
            <a:off x="0" y="0"/>
            <a:ext cx="10286481" cy="555138"/>
          </a:xfrm>
          <a:prstGeom prst="rect">
            <a:avLst/>
          </a:prstGeom>
        </p:spPr>
      </p:pic>
      <p:sp>
        <p:nvSpPr>
          <p:cNvPr id="5" name="object 5" descr="$PPTXTitle"/>
          <p:cNvSpPr txBox="1">
            <a:spLocks noGrp="1"/>
          </p:cNvSpPr>
          <p:nvPr>
            <p:ph type="title"/>
          </p:nvPr>
        </p:nvSpPr>
        <p:spPr>
          <a:xfrm>
            <a:off x="304800" y="82488"/>
            <a:ext cx="8984600" cy="382156"/>
          </a:xfrm>
          <a:prstGeom prst="rect">
            <a:avLst/>
          </a:prstGeom>
        </p:spPr>
        <p:txBody>
          <a:bodyPr vert="horz" wrap="square" lIns="0" tIns="12700" rIns="0" bIns="0" rtlCol="0">
            <a:spAutoFit/>
          </a:bodyPr>
          <a:lstStyle/>
          <a:p>
            <a:pPr marL="38100">
              <a:spcBef>
                <a:spcPts val="100"/>
              </a:spcBef>
              <a:tabLst>
                <a:tab pos="10422890" algn="l"/>
              </a:tabLst>
            </a:pPr>
            <a:r>
              <a:rPr dirty="0"/>
              <a:t>What have we been focusing on at</a:t>
            </a:r>
            <a:r>
              <a:rPr lang="en-US" dirty="0"/>
              <a:t> </a:t>
            </a:r>
            <a:r>
              <a:rPr dirty="0"/>
              <a:t>the last SIG events</a:t>
            </a:r>
          </a:p>
        </p:txBody>
      </p:sp>
      <p:sp>
        <p:nvSpPr>
          <p:cNvPr id="7" name="object 7"/>
          <p:cNvSpPr txBox="1"/>
          <p:nvPr/>
        </p:nvSpPr>
        <p:spPr>
          <a:xfrm>
            <a:off x="5770563" y="6656069"/>
            <a:ext cx="650875" cy="152400"/>
          </a:xfrm>
          <a:prstGeom prst="rect">
            <a:avLst/>
          </a:prstGeom>
        </p:spPr>
        <p:txBody>
          <a:bodyPr vert="horz" wrap="square" lIns="0" tIns="0" rIns="0" bIns="0" rtlCol="0">
            <a:spAutoFit/>
          </a:bodyPr>
          <a:lstStyle/>
          <a:p>
            <a:pPr marL="12700">
              <a:lnSpc>
                <a:spcPts val="1050"/>
              </a:lnSpc>
            </a:pPr>
            <a:r>
              <a:rPr sz="1000" spc="-30">
                <a:latin typeface="Arial"/>
                <a:cs typeface="Arial"/>
              </a:rPr>
              <a:t>Confidential</a:t>
            </a:r>
            <a:endParaRPr sz="1000">
              <a:latin typeface="Arial"/>
              <a:cs typeface="Arial"/>
            </a:endParaRPr>
          </a:p>
        </p:txBody>
      </p:sp>
      <p:graphicFrame>
        <p:nvGraphicFramePr>
          <p:cNvPr id="9" name="Table 8">
            <a:extLst>
              <a:ext uri="{FF2B5EF4-FFF2-40B4-BE49-F238E27FC236}">
                <a16:creationId xmlns:a16="http://schemas.microsoft.com/office/drawing/2014/main" id="{9EC717C2-70CE-498C-EAEE-4B181647D67B}"/>
              </a:ext>
            </a:extLst>
          </p:cNvPr>
          <p:cNvGraphicFramePr>
            <a:graphicFrameLocks noGrp="1"/>
          </p:cNvGraphicFramePr>
          <p:nvPr>
            <p:extLst>
              <p:ext uri="{D42A27DB-BD31-4B8C-83A1-F6EECF244321}">
                <p14:modId xmlns:p14="http://schemas.microsoft.com/office/powerpoint/2010/main" val="549550651"/>
              </p:ext>
            </p:extLst>
          </p:nvPr>
        </p:nvGraphicFramePr>
        <p:xfrm>
          <a:off x="571500" y="990600"/>
          <a:ext cx="11049000" cy="3774440"/>
        </p:xfrm>
        <a:graphic>
          <a:graphicData uri="http://schemas.openxmlformats.org/drawingml/2006/table">
            <a:tbl>
              <a:tblPr firstRow="1" bandRow="1">
                <a:tableStyleId>{5C22544A-7EE6-4342-B048-85BDC9FD1C3A}</a:tableStyleId>
              </a:tblPr>
              <a:tblGrid>
                <a:gridCol w="1183821">
                  <a:extLst>
                    <a:ext uri="{9D8B030D-6E8A-4147-A177-3AD203B41FA5}">
                      <a16:colId xmlns:a16="http://schemas.microsoft.com/office/drawing/2014/main" val="779284416"/>
                    </a:ext>
                  </a:extLst>
                </a:gridCol>
                <a:gridCol w="6969579">
                  <a:extLst>
                    <a:ext uri="{9D8B030D-6E8A-4147-A177-3AD203B41FA5}">
                      <a16:colId xmlns:a16="http://schemas.microsoft.com/office/drawing/2014/main" val="173641256"/>
                    </a:ext>
                  </a:extLst>
                </a:gridCol>
                <a:gridCol w="1143000">
                  <a:extLst>
                    <a:ext uri="{9D8B030D-6E8A-4147-A177-3AD203B41FA5}">
                      <a16:colId xmlns:a16="http://schemas.microsoft.com/office/drawing/2014/main" val="3622026919"/>
                    </a:ext>
                  </a:extLst>
                </a:gridCol>
                <a:gridCol w="1752600">
                  <a:extLst>
                    <a:ext uri="{9D8B030D-6E8A-4147-A177-3AD203B41FA5}">
                      <a16:colId xmlns:a16="http://schemas.microsoft.com/office/drawing/2014/main" val="1136026098"/>
                    </a:ext>
                  </a:extLst>
                </a:gridCol>
              </a:tblGrid>
              <a:tr h="370840">
                <a:tc>
                  <a:txBody>
                    <a:bodyPr/>
                    <a:lstStyle/>
                    <a:p>
                      <a:r>
                        <a:rPr lang="en-US" sz="1800">
                          <a:latin typeface="+mn-lt"/>
                        </a:rPr>
                        <a:t>SIG-CISS</a:t>
                      </a:r>
                    </a:p>
                  </a:txBody>
                  <a:tcPr/>
                </a:tc>
                <a:tc>
                  <a:txBody>
                    <a:bodyPr/>
                    <a:lstStyle/>
                    <a:p>
                      <a:r>
                        <a:rPr lang="en-US" sz="1800">
                          <a:latin typeface="+mn-lt"/>
                        </a:rPr>
                        <a:t>Topic</a:t>
                      </a:r>
                    </a:p>
                  </a:txBody>
                  <a:tcPr/>
                </a:tc>
                <a:tc>
                  <a:txBody>
                    <a:bodyPr/>
                    <a:lstStyle/>
                    <a:p>
                      <a:r>
                        <a:rPr lang="en-US" sz="1800">
                          <a:latin typeface="+mn-lt"/>
                        </a:rPr>
                        <a:t>Location</a:t>
                      </a:r>
                    </a:p>
                  </a:txBody>
                  <a:tcPr/>
                </a:tc>
                <a:tc>
                  <a:txBody>
                    <a:bodyPr/>
                    <a:lstStyle/>
                    <a:p>
                      <a:r>
                        <a:rPr lang="en-US" sz="1800">
                          <a:latin typeface="+mn-lt"/>
                        </a:rPr>
                        <a:t>When</a:t>
                      </a:r>
                    </a:p>
                  </a:txBody>
                  <a:tcPr/>
                </a:tc>
                <a:extLst>
                  <a:ext uri="{0D108BD9-81ED-4DB2-BD59-A6C34878D82A}">
                    <a16:rowId xmlns:a16="http://schemas.microsoft.com/office/drawing/2014/main" val="3662436060"/>
                  </a:ext>
                </a:extLst>
              </a:tr>
              <a:tr h="370840">
                <a:tc>
                  <a:txBody>
                    <a:bodyPr/>
                    <a:lstStyle/>
                    <a:p>
                      <a:r>
                        <a:rPr lang="en-US" sz="1800">
                          <a:latin typeface="+mn-lt"/>
                        </a:rPr>
                        <a:t>#16</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Storage Federations, Data and Global Data Infrastructures</a:t>
                      </a:r>
                    </a:p>
                  </a:txBody>
                  <a:tcPr/>
                </a:tc>
                <a:tc>
                  <a:txBody>
                    <a:bodyPr/>
                    <a:lstStyle/>
                    <a:p>
                      <a:r>
                        <a:rPr lang="en-US" sz="1800">
                          <a:latin typeface="+mn-lt"/>
                        </a:rPr>
                        <a:t>Bologna</a:t>
                      </a:r>
                    </a:p>
                  </a:txBody>
                  <a:tcPr/>
                </a:tc>
                <a:tc>
                  <a:txBody>
                    <a:bodyPr/>
                    <a:lstStyle/>
                    <a:p>
                      <a:r>
                        <a:rPr lang="en-US" sz="1800">
                          <a:latin typeface="+mn-lt"/>
                        </a:rPr>
                        <a:t>December 2025</a:t>
                      </a:r>
                    </a:p>
                  </a:txBody>
                  <a:tcPr/>
                </a:tc>
                <a:extLst>
                  <a:ext uri="{0D108BD9-81ED-4DB2-BD59-A6C34878D82A}">
                    <a16:rowId xmlns:a16="http://schemas.microsoft.com/office/drawing/2014/main" val="185464459"/>
                  </a:ext>
                </a:extLst>
              </a:tr>
              <a:tr h="370840">
                <a:tc>
                  <a:txBody>
                    <a:bodyPr/>
                    <a:lstStyle/>
                    <a:p>
                      <a:r>
                        <a:rPr lang="en-US" sz="1800">
                          <a:latin typeface="+mn-lt"/>
                        </a:rPr>
                        <a:t>#15</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How do NRENs implement Infrastructure-as-Code</a:t>
                      </a:r>
                    </a:p>
                  </a:txBody>
                  <a:tcPr/>
                </a:tc>
                <a:tc>
                  <a:txBody>
                    <a:bodyPr/>
                    <a:lstStyle/>
                    <a:p>
                      <a:r>
                        <a:rPr lang="en-US" sz="1800">
                          <a:latin typeface="+mn-lt"/>
                        </a:rPr>
                        <a:t>Munich</a:t>
                      </a:r>
                    </a:p>
                  </a:txBody>
                  <a:tcPr/>
                </a:tc>
                <a:tc>
                  <a:txBody>
                    <a:bodyPr/>
                    <a:lstStyle/>
                    <a:p>
                      <a:r>
                        <a:rPr lang="en-US" sz="1800">
                          <a:latin typeface="+mn-lt"/>
                        </a:rPr>
                        <a:t>March 2025</a:t>
                      </a:r>
                    </a:p>
                  </a:txBody>
                  <a:tcPr/>
                </a:tc>
                <a:extLst>
                  <a:ext uri="{0D108BD9-81ED-4DB2-BD59-A6C34878D82A}">
                    <a16:rowId xmlns:a16="http://schemas.microsoft.com/office/drawing/2014/main" val="2522737758"/>
                  </a:ext>
                </a:extLst>
              </a:tr>
              <a:tr h="370840">
                <a:tc>
                  <a:txBody>
                    <a:bodyPr/>
                    <a:lstStyle/>
                    <a:p>
                      <a:r>
                        <a:rPr lang="en-US" sz="1800">
                          <a:latin typeface="+mn-lt"/>
                        </a:rPr>
                        <a:t>#14</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Handling/managing  sensitive data through the Cloud, building Trusted Research Environments and Secure Processing Environments</a:t>
                      </a:r>
                    </a:p>
                  </a:txBody>
                  <a:tcPr/>
                </a:tc>
                <a:tc>
                  <a:txBody>
                    <a:bodyPr/>
                    <a:lstStyle/>
                    <a:p>
                      <a:r>
                        <a:rPr lang="en-US" sz="1800">
                          <a:latin typeface="+mn-lt"/>
                        </a:rPr>
                        <a:t>Rennes</a:t>
                      </a:r>
                    </a:p>
                  </a:txBody>
                  <a:tcPr/>
                </a:tc>
                <a:tc>
                  <a:txBody>
                    <a:bodyPr/>
                    <a:lstStyle/>
                    <a:p>
                      <a:r>
                        <a:rPr lang="en-US" sz="1800">
                          <a:latin typeface="+mn-lt"/>
                        </a:rPr>
                        <a:t>June 2024</a:t>
                      </a:r>
                    </a:p>
                  </a:txBody>
                  <a:tcPr/>
                </a:tc>
                <a:extLst>
                  <a:ext uri="{0D108BD9-81ED-4DB2-BD59-A6C34878D82A}">
                    <a16:rowId xmlns:a16="http://schemas.microsoft.com/office/drawing/2014/main" val="2995768690"/>
                  </a:ext>
                </a:extLst>
              </a:tr>
              <a:tr h="370840">
                <a:tc>
                  <a:txBody>
                    <a:bodyPr/>
                    <a:lstStyle/>
                    <a:p>
                      <a:r>
                        <a:rPr lang="en-US" sz="1800">
                          <a:latin typeface="+mn-lt"/>
                        </a:rPr>
                        <a:t>#13</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Liaising with other GN5-2 WPs and tasks about plans / strategy / goals</a:t>
                      </a:r>
                    </a:p>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Updates from CS3 community</a:t>
                      </a:r>
                    </a:p>
                  </a:txBody>
                  <a:tcPr/>
                </a:tc>
                <a:tc>
                  <a:txBody>
                    <a:bodyPr/>
                    <a:lstStyle/>
                    <a:p>
                      <a:r>
                        <a:rPr lang="en-US" sz="1800">
                          <a:latin typeface="+mn-lt"/>
                        </a:rPr>
                        <a:t>Geneva</a:t>
                      </a:r>
                    </a:p>
                  </a:txBody>
                  <a:tcPr/>
                </a:tc>
                <a:tc>
                  <a:txBody>
                    <a:bodyPr/>
                    <a:lstStyle/>
                    <a:p>
                      <a:r>
                        <a:rPr lang="en-US" sz="1800">
                          <a:latin typeface="+mn-lt"/>
                        </a:rPr>
                        <a:t>March 2024</a:t>
                      </a:r>
                    </a:p>
                  </a:txBody>
                  <a:tcPr/>
                </a:tc>
                <a:extLst>
                  <a:ext uri="{0D108BD9-81ED-4DB2-BD59-A6C34878D82A}">
                    <a16:rowId xmlns:a16="http://schemas.microsoft.com/office/drawing/2014/main" val="4128227129"/>
                  </a:ext>
                </a:extLst>
              </a:tr>
              <a:tr h="370840">
                <a:tc>
                  <a:txBody>
                    <a:bodyPr/>
                    <a:lstStyle/>
                    <a:p>
                      <a:r>
                        <a:rPr lang="en-US" sz="1800">
                          <a:latin typeface="+mn-lt"/>
                        </a:rPr>
                        <a:t>#12</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latin typeface="+mn-lt"/>
                        </a:rPr>
                        <a:t>OpenStack  deployment, management, monitoring, accounting - to provide Computing and Storage services</a:t>
                      </a:r>
                      <a:endParaRPr lang="en-US" sz="1800" spc="-130">
                        <a:solidFill>
                          <a:schemeClr val="dk1"/>
                        </a:solidFill>
                        <a:latin typeface="+mn-lt"/>
                        <a:ea typeface="+mn-ea"/>
                        <a:cs typeface="+mn-cs"/>
                      </a:endParaRPr>
                    </a:p>
                  </a:txBody>
                  <a:tcPr/>
                </a:tc>
                <a:tc>
                  <a:txBody>
                    <a:bodyPr/>
                    <a:lstStyle/>
                    <a:p>
                      <a:r>
                        <a:rPr lang="en-US" sz="1800">
                          <a:latin typeface="+mn-lt"/>
                        </a:rPr>
                        <a:t>Zurich</a:t>
                      </a:r>
                    </a:p>
                  </a:txBody>
                  <a:tcPr/>
                </a:tc>
                <a:tc>
                  <a:txBody>
                    <a:bodyPr/>
                    <a:lstStyle/>
                    <a:p>
                      <a:r>
                        <a:rPr lang="en-US" sz="1800">
                          <a:latin typeface="+mn-lt"/>
                        </a:rPr>
                        <a:t>November 2023</a:t>
                      </a:r>
                    </a:p>
                  </a:txBody>
                  <a:tcPr/>
                </a:tc>
                <a:extLst>
                  <a:ext uri="{0D108BD9-81ED-4DB2-BD59-A6C34878D82A}">
                    <a16:rowId xmlns:a16="http://schemas.microsoft.com/office/drawing/2014/main" val="3060944015"/>
                  </a:ext>
                </a:extLst>
              </a:tr>
              <a:tr h="370840">
                <a:tc>
                  <a:txBody>
                    <a:bodyPr/>
                    <a:lstStyle/>
                    <a:p>
                      <a:r>
                        <a:rPr lang="en-US" sz="1800">
                          <a:latin typeface="+mn-lt"/>
                        </a:rPr>
                        <a:t>#11</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Joint workshop with GÉANT Cloud Frameworks</a:t>
                      </a:r>
                    </a:p>
                  </a:txBody>
                  <a:tcPr/>
                </a:tc>
                <a:tc>
                  <a:txBody>
                    <a:bodyPr/>
                    <a:lstStyle/>
                    <a:p>
                      <a:r>
                        <a:rPr lang="en-US" sz="1800">
                          <a:latin typeface="+mn-lt"/>
                        </a:rPr>
                        <a:t>Tirana</a:t>
                      </a:r>
                    </a:p>
                  </a:txBody>
                  <a:tcPr/>
                </a:tc>
                <a:tc>
                  <a:txBody>
                    <a:bodyPr/>
                    <a:lstStyle/>
                    <a:p>
                      <a:r>
                        <a:rPr lang="en-US" sz="1800">
                          <a:latin typeface="+mn-lt"/>
                        </a:rPr>
                        <a:t>June 2023</a:t>
                      </a:r>
                    </a:p>
                  </a:txBody>
                  <a:tcPr/>
                </a:tc>
                <a:extLst>
                  <a:ext uri="{0D108BD9-81ED-4DB2-BD59-A6C34878D82A}">
                    <a16:rowId xmlns:a16="http://schemas.microsoft.com/office/drawing/2014/main" val="1616023066"/>
                  </a:ext>
                </a:extLst>
              </a:tr>
              <a:tr h="370840">
                <a:tc>
                  <a:txBody>
                    <a:bodyPr/>
                    <a:lstStyle/>
                    <a:p>
                      <a:r>
                        <a:rPr lang="en-US" sz="1800">
                          <a:latin typeface="+mn-lt"/>
                        </a:rPr>
                        <a:t>#10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a:solidFill>
                            <a:schemeClr val="dk1"/>
                          </a:solidFill>
                          <a:latin typeface="+mn-lt"/>
                          <a:ea typeface="+mn-ea"/>
                          <a:cs typeface="+mn-cs"/>
                        </a:rPr>
                        <a:t>Focused on cloud technologies</a:t>
                      </a:r>
                    </a:p>
                  </a:txBody>
                  <a:tcPr/>
                </a:tc>
                <a:tc>
                  <a:txBody>
                    <a:bodyPr/>
                    <a:lstStyle/>
                    <a:p>
                      <a:r>
                        <a:rPr lang="en-US" sz="1800">
                          <a:latin typeface="+mn-lt"/>
                        </a:rPr>
                        <a:t>Barcelona</a:t>
                      </a:r>
                    </a:p>
                  </a:txBody>
                  <a:tcPr/>
                </a:tc>
                <a:tc>
                  <a:txBody>
                    <a:bodyPr/>
                    <a:lstStyle/>
                    <a:p>
                      <a:r>
                        <a:rPr lang="en-US" sz="1800">
                          <a:latin typeface="+mn-lt"/>
                        </a:rPr>
                        <a:t>March 2023</a:t>
                      </a:r>
                    </a:p>
                  </a:txBody>
                  <a:tcPr/>
                </a:tc>
                <a:extLst>
                  <a:ext uri="{0D108BD9-81ED-4DB2-BD59-A6C34878D82A}">
                    <a16:rowId xmlns:a16="http://schemas.microsoft.com/office/drawing/2014/main" val="373553307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19B41-B295-7552-0C28-56438638F8E9}"/>
            </a:ext>
          </a:extLst>
        </p:cNvPr>
        <p:cNvGrpSpPr/>
        <p:nvPr/>
      </p:nvGrpSpPr>
      <p:grpSpPr>
        <a:xfrm>
          <a:off x="0" y="0"/>
          <a:ext cx="0" cy="0"/>
          <a:chOff x="0" y="0"/>
          <a:chExt cx="0" cy="0"/>
        </a:xfrm>
      </p:grpSpPr>
      <p:pic>
        <p:nvPicPr>
          <p:cNvPr id="4" name="object 4">
            <a:extLst>
              <a:ext uri="{FF2B5EF4-FFF2-40B4-BE49-F238E27FC236}">
                <a16:creationId xmlns:a16="http://schemas.microsoft.com/office/drawing/2014/main" id="{07E3166F-0D63-2767-A361-56EC13621CA5}"/>
              </a:ext>
            </a:extLst>
          </p:cNvPr>
          <p:cNvPicPr/>
          <p:nvPr/>
        </p:nvPicPr>
        <p:blipFill>
          <a:blip r:embed="rId2" cstate="print"/>
          <a:stretch>
            <a:fillRect/>
          </a:stretch>
        </p:blipFill>
        <p:spPr>
          <a:xfrm>
            <a:off x="0" y="0"/>
            <a:ext cx="10286481" cy="555138"/>
          </a:xfrm>
          <a:prstGeom prst="rect">
            <a:avLst/>
          </a:prstGeom>
        </p:spPr>
      </p:pic>
      <p:sp>
        <p:nvSpPr>
          <p:cNvPr id="2" name="Title 1">
            <a:extLst>
              <a:ext uri="{FF2B5EF4-FFF2-40B4-BE49-F238E27FC236}">
                <a16:creationId xmlns:a16="http://schemas.microsoft.com/office/drawing/2014/main" id="{093A7B03-D968-0946-5A37-73CB2DE4B809}"/>
              </a:ext>
            </a:extLst>
          </p:cNvPr>
          <p:cNvSpPr>
            <a:spLocks noGrp="1"/>
          </p:cNvSpPr>
          <p:nvPr>
            <p:ph type="title"/>
          </p:nvPr>
        </p:nvSpPr>
        <p:spPr>
          <a:xfrm>
            <a:off x="228600" y="92903"/>
            <a:ext cx="9055100" cy="369332"/>
          </a:xfrm>
        </p:spPr>
        <p:txBody>
          <a:bodyPr/>
          <a:lstStyle/>
          <a:p>
            <a:r>
              <a:rPr lang="en-US" dirty="0"/>
              <a:t>SESSION 1</a:t>
            </a:r>
          </a:p>
        </p:txBody>
      </p:sp>
      <p:sp>
        <p:nvSpPr>
          <p:cNvPr id="3" name="Text Placeholder 2">
            <a:extLst>
              <a:ext uri="{FF2B5EF4-FFF2-40B4-BE49-F238E27FC236}">
                <a16:creationId xmlns:a16="http://schemas.microsoft.com/office/drawing/2014/main" id="{57FABEDB-0B16-25FC-AF37-F9212E2E011E}"/>
              </a:ext>
            </a:extLst>
          </p:cNvPr>
          <p:cNvSpPr>
            <a:spLocks noGrp="1"/>
          </p:cNvSpPr>
          <p:nvPr>
            <p:ph type="body" idx="1"/>
          </p:nvPr>
        </p:nvSpPr>
        <p:spPr>
          <a:xfrm>
            <a:off x="304800" y="1066800"/>
            <a:ext cx="10226040" cy="2646878"/>
          </a:xfrm>
        </p:spPr>
        <p:txBody>
          <a:bodyPr/>
          <a:lstStyle/>
          <a:p>
            <a:r>
              <a:rPr lang="en-US" sz="2800" u="sng"/>
              <a:t>14:00 - 15:45 Session 1</a:t>
            </a:r>
            <a:endParaRPr lang="en-US" sz="2800"/>
          </a:p>
          <a:p>
            <a:pPr marL="342900" indent="-342900">
              <a:buFont typeface="Arial" panose="020B0604020202020204" pitchFamily="34" charset="0"/>
              <a:buChar char="•"/>
            </a:pPr>
            <a:r>
              <a:rPr lang="en-US" sz="2800"/>
              <a:t>Introduction (&amp; history)</a:t>
            </a:r>
          </a:p>
          <a:p>
            <a:pPr marL="342900" indent="-342900">
              <a:buFont typeface="Arial" panose="020B0604020202020204" pitchFamily="34" charset="0"/>
              <a:buChar char="•"/>
            </a:pPr>
            <a:r>
              <a:rPr lang="en-US" sz="2800"/>
              <a:t>Setting the scene</a:t>
            </a:r>
          </a:p>
          <a:p>
            <a:pPr marL="342900" indent="-342900">
              <a:buFont typeface="Arial" panose="020B0604020202020204" pitchFamily="34" charset="0"/>
              <a:buChar char="•"/>
            </a:pPr>
            <a:r>
              <a:rPr lang="en-US" sz="2800"/>
              <a:t>Round the table discussion:</a:t>
            </a:r>
          </a:p>
          <a:p>
            <a:pPr lvl="1"/>
            <a:r>
              <a:rPr lang="en-US" sz="2000"/>
              <a:t>What are you working upon today ?</a:t>
            </a:r>
          </a:p>
          <a:p>
            <a:pPr lvl="1"/>
            <a:r>
              <a:rPr lang="en-US" sz="2000"/>
              <a:t>What so you think it’s relevant for the SIG ?</a:t>
            </a:r>
          </a:p>
          <a:p>
            <a:pPr lvl="1"/>
            <a:r>
              <a:rPr lang="en-US" sz="2000"/>
              <a:t>What do you think the SIG should help coordinate ?</a:t>
            </a:r>
          </a:p>
        </p:txBody>
      </p:sp>
    </p:spTree>
    <p:extLst>
      <p:ext uri="{BB962C8B-B14F-4D97-AF65-F5344CB8AC3E}">
        <p14:creationId xmlns:p14="http://schemas.microsoft.com/office/powerpoint/2010/main" val="683571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F1E8A-52B6-19AA-71CC-8D9C8FC75A74}"/>
            </a:ext>
          </a:extLst>
        </p:cNvPr>
        <p:cNvGrpSpPr/>
        <p:nvPr/>
      </p:nvGrpSpPr>
      <p:grpSpPr>
        <a:xfrm>
          <a:off x="0" y="0"/>
          <a:ext cx="0" cy="0"/>
          <a:chOff x="0" y="0"/>
          <a:chExt cx="0" cy="0"/>
        </a:xfrm>
      </p:grpSpPr>
      <p:pic>
        <p:nvPicPr>
          <p:cNvPr id="4" name="object 4">
            <a:extLst>
              <a:ext uri="{FF2B5EF4-FFF2-40B4-BE49-F238E27FC236}">
                <a16:creationId xmlns:a16="http://schemas.microsoft.com/office/drawing/2014/main" id="{5F8A77BF-28A5-266D-C44F-4304A529725D}"/>
              </a:ext>
            </a:extLst>
          </p:cNvPr>
          <p:cNvPicPr/>
          <p:nvPr/>
        </p:nvPicPr>
        <p:blipFill>
          <a:blip r:embed="rId2" cstate="print"/>
          <a:stretch>
            <a:fillRect/>
          </a:stretch>
        </p:blipFill>
        <p:spPr>
          <a:xfrm>
            <a:off x="0" y="0"/>
            <a:ext cx="10286481" cy="555138"/>
          </a:xfrm>
          <a:prstGeom prst="rect">
            <a:avLst/>
          </a:prstGeom>
        </p:spPr>
      </p:pic>
      <p:sp>
        <p:nvSpPr>
          <p:cNvPr id="2" name="Title 1">
            <a:extLst>
              <a:ext uri="{FF2B5EF4-FFF2-40B4-BE49-F238E27FC236}">
                <a16:creationId xmlns:a16="http://schemas.microsoft.com/office/drawing/2014/main" id="{6F5EA111-2F2F-6B9B-19DF-6A1FD27580CF}"/>
              </a:ext>
            </a:extLst>
          </p:cNvPr>
          <p:cNvSpPr>
            <a:spLocks noGrp="1"/>
          </p:cNvSpPr>
          <p:nvPr>
            <p:ph type="title"/>
          </p:nvPr>
        </p:nvSpPr>
        <p:spPr>
          <a:xfrm>
            <a:off x="228600" y="92903"/>
            <a:ext cx="9055100" cy="369332"/>
          </a:xfrm>
        </p:spPr>
        <p:txBody>
          <a:bodyPr/>
          <a:lstStyle/>
          <a:p>
            <a:r>
              <a:rPr lang="en-US" dirty="0"/>
              <a:t>SESSION 2</a:t>
            </a:r>
          </a:p>
        </p:txBody>
      </p:sp>
      <p:sp>
        <p:nvSpPr>
          <p:cNvPr id="3" name="Text Placeholder 2">
            <a:extLst>
              <a:ext uri="{FF2B5EF4-FFF2-40B4-BE49-F238E27FC236}">
                <a16:creationId xmlns:a16="http://schemas.microsoft.com/office/drawing/2014/main" id="{A8FF76F7-1F52-C212-8E88-8A47F71666AC}"/>
              </a:ext>
            </a:extLst>
          </p:cNvPr>
          <p:cNvSpPr>
            <a:spLocks noGrp="1"/>
          </p:cNvSpPr>
          <p:nvPr>
            <p:ph type="body" idx="1"/>
          </p:nvPr>
        </p:nvSpPr>
        <p:spPr>
          <a:xfrm>
            <a:off x="304800" y="1066800"/>
            <a:ext cx="10226040" cy="2092881"/>
          </a:xfrm>
        </p:spPr>
        <p:txBody>
          <a:bodyPr/>
          <a:lstStyle/>
          <a:p>
            <a:r>
              <a:rPr lang="en-US" sz="2800" u="sng"/>
              <a:t>16:15 - 18:00 Session 2 </a:t>
            </a:r>
            <a:endParaRPr lang="en-US" sz="2800"/>
          </a:p>
          <a:p>
            <a:pPr marL="342900" indent="-342900">
              <a:buFont typeface="Arial" panose="020B0604020202020204" pitchFamily="34" charset="0"/>
              <a:buChar char="•"/>
            </a:pPr>
            <a:r>
              <a:rPr lang="en-US" sz="2800"/>
              <a:t>What are interesting topics?</a:t>
            </a:r>
          </a:p>
          <a:p>
            <a:pPr marL="342900" indent="-342900">
              <a:buFont typeface="Arial" panose="020B0604020202020204" pitchFamily="34" charset="0"/>
              <a:buChar char="•"/>
            </a:pPr>
            <a:r>
              <a:rPr lang="en-US" sz="2800"/>
              <a:t>Where are these topics discussed?</a:t>
            </a:r>
          </a:p>
          <a:p>
            <a:pPr marL="342900" indent="-342900">
              <a:buFont typeface="Arial" panose="020B0604020202020204" pitchFamily="34" charset="0"/>
              <a:buChar char="•"/>
            </a:pPr>
            <a:r>
              <a:rPr lang="en-US" sz="2800"/>
              <a:t>And what could be the role of the SIG-CISS?</a:t>
            </a:r>
          </a:p>
          <a:p>
            <a:endParaRPr lang="en-US"/>
          </a:p>
        </p:txBody>
      </p:sp>
    </p:spTree>
    <p:extLst>
      <p:ext uri="{BB962C8B-B14F-4D97-AF65-F5344CB8AC3E}">
        <p14:creationId xmlns:p14="http://schemas.microsoft.com/office/powerpoint/2010/main" val="911853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1FF73-8EA7-7CCD-885D-655AD91AB663}"/>
            </a:ext>
          </a:extLst>
        </p:cNvPr>
        <p:cNvGrpSpPr/>
        <p:nvPr/>
      </p:nvGrpSpPr>
      <p:grpSpPr>
        <a:xfrm>
          <a:off x="0" y="0"/>
          <a:ext cx="0" cy="0"/>
          <a:chOff x="0" y="0"/>
          <a:chExt cx="0" cy="0"/>
        </a:xfrm>
      </p:grpSpPr>
      <p:sp>
        <p:nvSpPr>
          <p:cNvPr id="3" name="object 3">
            <a:extLst>
              <a:ext uri="{FF2B5EF4-FFF2-40B4-BE49-F238E27FC236}">
                <a16:creationId xmlns:a16="http://schemas.microsoft.com/office/drawing/2014/main" id="{56EBD6CB-B198-DBCF-065F-9B5B76200ED5}"/>
              </a:ext>
            </a:extLst>
          </p:cNvPr>
          <p:cNvSpPr txBox="1"/>
          <p:nvPr/>
        </p:nvSpPr>
        <p:spPr>
          <a:xfrm>
            <a:off x="11429634" y="169427"/>
            <a:ext cx="423545" cy="208279"/>
          </a:xfrm>
          <a:prstGeom prst="rect">
            <a:avLst/>
          </a:prstGeom>
        </p:spPr>
        <p:txBody>
          <a:bodyPr vert="horz" wrap="square" lIns="0" tIns="12700" rIns="0" bIns="0" rtlCol="0">
            <a:spAutoFit/>
          </a:bodyPr>
          <a:lstStyle/>
          <a:p>
            <a:pPr marL="12700">
              <a:lnSpc>
                <a:spcPct val="100000"/>
              </a:lnSpc>
              <a:spcBef>
                <a:spcPts val="100"/>
              </a:spcBef>
            </a:pPr>
            <a:r>
              <a:rPr sz="1200" b="1" spc="-90">
                <a:solidFill>
                  <a:srgbClr val="F4E100"/>
                </a:solidFill>
                <a:latin typeface="Arial"/>
                <a:cs typeface="Arial"/>
              </a:rPr>
              <a:t>GN5-</a:t>
            </a:r>
            <a:r>
              <a:rPr sz="1200" b="1" spc="-50">
                <a:solidFill>
                  <a:srgbClr val="F4E100"/>
                </a:solidFill>
                <a:latin typeface="Arial"/>
                <a:cs typeface="Arial"/>
              </a:rPr>
              <a:t>2</a:t>
            </a:r>
            <a:endParaRPr sz="1200">
              <a:latin typeface="Arial"/>
              <a:cs typeface="Arial"/>
            </a:endParaRPr>
          </a:p>
        </p:txBody>
      </p:sp>
      <p:pic>
        <p:nvPicPr>
          <p:cNvPr id="11" name="object 11">
            <a:extLst>
              <a:ext uri="{FF2B5EF4-FFF2-40B4-BE49-F238E27FC236}">
                <a16:creationId xmlns:a16="http://schemas.microsoft.com/office/drawing/2014/main" id="{3DC8E083-D6AF-7AF3-7D5E-0EA1E6E233A1}"/>
              </a:ext>
            </a:extLst>
          </p:cNvPr>
          <p:cNvPicPr/>
          <p:nvPr/>
        </p:nvPicPr>
        <p:blipFill>
          <a:blip r:embed="rId2" cstate="print"/>
          <a:stretch>
            <a:fillRect/>
          </a:stretch>
        </p:blipFill>
        <p:spPr>
          <a:xfrm>
            <a:off x="0" y="0"/>
            <a:ext cx="10286481" cy="555138"/>
          </a:xfrm>
          <a:prstGeom prst="rect">
            <a:avLst/>
          </a:prstGeom>
        </p:spPr>
      </p:pic>
      <p:sp>
        <p:nvSpPr>
          <p:cNvPr id="21" name="object 21">
            <a:extLst>
              <a:ext uri="{FF2B5EF4-FFF2-40B4-BE49-F238E27FC236}">
                <a16:creationId xmlns:a16="http://schemas.microsoft.com/office/drawing/2014/main" id="{223757EF-8D9B-7A1C-56F2-5237D17CE3B3}"/>
              </a:ext>
            </a:extLst>
          </p:cNvPr>
          <p:cNvSpPr txBox="1"/>
          <p:nvPr/>
        </p:nvSpPr>
        <p:spPr>
          <a:xfrm>
            <a:off x="5770563" y="6656069"/>
            <a:ext cx="650875" cy="152400"/>
          </a:xfrm>
          <a:prstGeom prst="rect">
            <a:avLst/>
          </a:prstGeom>
        </p:spPr>
        <p:txBody>
          <a:bodyPr vert="horz" wrap="square" lIns="0" tIns="0" rIns="0" bIns="0" rtlCol="0">
            <a:spAutoFit/>
          </a:bodyPr>
          <a:lstStyle/>
          <a:p>
            <a:pPr marL="12700">
              <a:lnSpc>
                <a:spcPts val="1050"/>
              </a:lnSpc>
            </a:pPr>
            <a:r>
              <a:rPr sz="1000" spc="-30">
                <a:latin typeface="Arial"/>
                <a:cs typeface="Arial"/>
              </a:rPr>
              <a:t>Confidential</a:t>
            </a:r>
            <a:endParaRPr sz="1000">
              <a:latin typeface="Arial"/>
              <a:cs typeface="Arial"/>
            </a:endParaRPr>
          </a:p>
        </p:txBody>
      </p:sp>
      <p:sp>
        <p:nvSpPr>
          <p:cNvPr id="6" name="object 4" descr="$PPTXTitle">
            <a:extLst>
              <a:ext uri="{FF2B5EF4-FFF2-40B4-BE49-F238E27FC236}">
                <a16:creationId xmlns:a16="http://schemas.microsoft.com/office/drawing/2014/main" id="{8769140A-BE2D-6458-AB40-23043DCB52B2}"/>
              </a:ext>
            </a:extLst>
          </p:cNvPr>
          <p:cNvSpPr txBox="1">
            <a:spLocks/>
          </p:cNvSpPr>
          <p:nvPr/>
        </p:nvSpPr>
        <p:spPr>
          <a:xfrm>
            <a:off x="152400" y="51710"/>
            <a:ext cx="11101070" cy="443711"/>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dirty="0">
                <a:solidFill>
                  <a:schemeClr val="bg1"/>
                </a:solidFill>
              </a:rPr>
              <a:t>The WORLD is changing</a:t>
            </a:r>
          </a:p>
        </p:txBody>
      </p:sp>
    </p:spTree>
    <p:extLst>
      <p:ext uri="{BB962C8B-B14F-4D97-AF65-F5344CB8AC3E}">
        <p14:creationId xmlns:p14="http://schemas.microsoft.com/office/powerpoint/2010/main" val="3567995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9667D-94FA-65E1-66F7-E277963019EE}"/>
              </a:ext>
            </a:extLst>
          </p:cNvPr>
          <p:cNvSpPr>
            <a:spLocks noGrp="1"/>
          </p:cNvSpPr>
          <p:nvPr>
            <p:ph type="title"/>
          </p:nvPr>
        </p:nvSpPr>
        <p:spPr>
          <a:xfrm>
            <a:off x="449388" y="731520"/>
            <a:ext cx="9925048" cy="430909"/>
          </a:xfrm>
        </p:spPr>
        <p:txBody>
          <a:bodyPr/>
          <a:lstStyle/>
          <a:p>
            <a:r>
              <a:rPr lang="en-US" dirty="0"/>
              <a:t>European Data Strategy</a:t>
            </a:r>
          </a:p>
        </p:txBody>
      </p:sp>
      <p:sp>
        <p:nvSpPr>
          <p:cNvPr id="3" name="Content Placeholder 2">
            <a:extLst>
              <a:ext uri="{FF2B5EF4-FFF2-40B4-BE49-F238E27FC236}">
                <a16:creationId xmlns:a16="http://schemas.microsoft.com/office/drawing/2014/main" id="{B436E1BB-0A5C-3594-E188-E1CB65E0FF1F}"/>
              </a:ext>
            </a:extLst>
          </p:cNvPr>
          <p:cNvSpPr>
            <a:spLocks noGrp="1"/>
          </p:cNvSpPr>
          <p:nvPr>
            <p:ph idx="1"/>
          </p:nvPr>
        </p:nvSpPr>
        <p:spPr>
          <a:xfrm>
            <a:off x="449388" y="1398528"/>
            <a:ext cx="11590212" cy="5407762"/>
          </a:xfrm>
        </p:spPr>
        <p:txBody>
          <a:bodyPr>
            <a:normAutofit lnSpcReduction="10000"/>
          </a:bodyPr>
          <a:lstStyle/>
          <a:p>
            <a:pPr marL="0" indent="0" fontAlgn="base">
              <a:lnSpc>
                <a:spcPct val="100000"/>
              </a:lnSpc>
              <a:buFont typeface="Arial" panose="020B0604020202020204" pitchFamily="34" charset="0"/>
              <a:buNone/>
            </a:pPr>
            <a:r>
              <a:rPr lang="en-US" sz="2500" dirty="0"/>
              <a:t>Can be </a:t>
            </a:r>
            <a:r>
              <a:rPr lang="en-US" sz="2500" dirty="0" err="1"/>
              <a:t>summarised</a:t>
            </a:r>
            <a:r>
              <a:rPr lang="en-US" sz="2500" dirty="0"/>
              <a:t> to:</a:t>
            </a:r>
          </a:p>
          <a:p>
            <a:pPr fontAlgn="base">
              <a:lnSpc>
                <a:spcPct val="100000"/>
              </a:lnSpc>
            </a:pPr>
            <a:r>
              <a:rPr lang="en-US" sz="2500" b="1" dirty="0"/>
              <a:t>Increase</a:t>
            </a:r>
            <a:r>
              <a:rPr lang="en-US" sz="2500" dirty="0"/>
              <a:t> the </a:t>
            </a:r>
            <a:r>
              <a:rPr lang="en-US" sz="2500" b="1" dirty="0"/>
              <a:t>availability</a:t>
            </a:r>
            <a:r>
              <a:rPr lang="en-US" sz="2500" dirty="0"/>
              <a:t> and </a:t>
            </a:r>
            <a:r>
              <a:rPr lang="en-US" sz="2500" b="1" dirty="0"/>
              <a:t>reuse</a:t>
            </a:r>
            <a:r>
              <a:rPr lang="en-US" sz="2500" dirty="0"/>
              <a:t> of </a:t>
            </a:r>
            <a:r>
              <a:rPr lang="en-US" sz="2500" b="1" dirty="0"/>
              <a:t>data</a:t>
            </a:r>
            <a:r>
              <a:rPr lang="en-US" sz="2500" dirty="0"/>
              <a:t> across the EU;</a:t>
            </a:r>
          </a:p>
          <a:p>
            <a:pPr fontAlgn="base">
              <a:lnSpc>
                <a:spcPct val="100000"/>
              </a:lnSpc>
            </a:pPr>
            <a:r>
              <a:rPr lang="en-US" sz="2500" dirty="0"/>
              <a:t>Establish </a:t>
            </a:r>
            <a:r>
              <a:rPr lang="en-US" sz="2500" b="1" dirty="0"/>
              <a:t>trustworthy governance rules </a:t>
            </a:r>
            <a:r>
              <a:rPr lang="en-US" sz="2500" dirty="0"/>
              <a:t>for </a:t>
            </a:r>
            <a:r>
              <a:rPr lang="en-US" sz="2500" b="1" dirty="0"/>
              <a:t>access</a:t>
            </a:r>
            <a:r>
              <a:rPr lang="en-US" sz="2500" dirty="0"/>
              <a:t> to and </a:t>
            </a:r>
            <a:r>
              <a:rPr lang="en-US" sz="2500" b="1" dirty="0"/>
              <a:t>sharing</a:t>
            </a:r>
            <a:r>
              <a:rPr lang="en-US" sz="2500" dirty="0"/>
              <a:t> of </a:t>
            </a:r>
            <a:r>
              <a:rPr lang="en-US" sz="2500" b="1" dirty="0"/>
              <a:t>data</a:t>
            </a:r>
            <a:r>
              <a:rPr lang="en-US" sz="2500" dirty="0"/>
              <a:t>;</a:t>
            </a:r>
          </a:p>
          <a:p>
            <a:pPr fontAlgn="base">
              <a:lnSpc>
                <a:spcPct val="100000"/>
              </a:lnSpc>
            </a:pPr>
            <a:r>
              <a:rPr lang="en-US" sz="2500" dirty="0"/>
              <a:t>Support </a:t>
            </a:r>
            <a:r>
              <a:rPr lang="en-US" sz="2500" b="1" dirty="0"/>
              <a:t>innovation</a:t>
            </a:r>
            <a:r>
              <a:rPr lang="en-US" sz="2500" dirty="0"/>
              <a:t>, </a:t>
            </a:r>
            <a:r>
              <a:rPr lang="en-US" sz="2500" b="1" dirty="0"/>
              <a:t>including AI</a:t>
            </a:r>
            <a:r>
              <a:rPr lang="en-US" sz="2500" dirty="0"/>
              <a:t>, through </a:t>
            </a:r>
            <a:r>
              <a:rPr lang="en-US" sz="2500" b="1" dirty="0"/>
              <a:t>access</a:t>
            </a:r>
            <a:r>
              <a:rPr lang="en-US" sz="2500" dirty="0"/>
              <a:t> to </a:t>
            </a:r>
            <a:r>
              <a:rPr lang="en-US" sz="2500" b="1" dirty="0"/>
              <a:t>high-quality data </a:t>
            </a:r>
            <a:r>
              <a:rPr lang="en-US" sz="2500" dirty="0"/>
              <a:t>and </a:t>
            </a:r>
            <a:r>
              <a:rPr lang="en-US" sz="2500" b="1" dirty="0"/>
              <a:t>digital</a:t>
            </a:r>
            <a:r>
              <a:rPr lang="en-US" sz="2500" dirty="0"/>
              <a:t> </a:t>
            </a:r>
            <a:r>
              <a:rPr lang="en-US" sz="2500" b="1" dirty="0"/>
              <a:t>infrastructure</a:t>
            </a:r>
            <a:r>
              <a:rPr lang="en-US" sz="2500" dirty="0"/>
              <a:t>; and</a:t>
            </a:r>
          </a:p>
          <a:p>
            <a:pPr fontAlgn="base">
              <a:lnSpc>
                <a:spcPct val="100000"/>
              </a:lnSpc>
            </a:pPr>
            <a:r>
              <a:rPr lang="en-US" sz="2500" b="1" dirty="0"/>
              <a:t>Strengthen</a:t>
            </a:r>
            <a:r>
              <a:rPr lang="en-US" sz="2500" dirty="0"/>
              <a:t> the </a:t>
            </a:r>
            <a:r>
              <a:rPr lang="en-US" sz="2500" b="1" dirty="0"/>
              <a:t>EU’s competitiveness </a:t>
            </a:r>
            <a:r>
              <a:rPr lang="en-US" sz="2500" dirty="0"/>
              <a:t>and </a:t>
            </a:r>
            <a:r>
              <a:rPr lang="en-US" sz="2500" b="1" dirty="0"/>
              <a:t>strategic autonomy </a:t>
            </a:r>
            <a:r>
              <a:rPr lang="en-US" sz="2500" dirty="0"/>
              <a:t>in the </a:t>
            </a:r>
            <a:r>
              <a:rPr lang="en-US" sz="2500" b="1" dirty="0"/>
              <a:t>data economy</a:t>
            </a:r>
          </a:p>
          <a:p>
            <a:pPr marL="0" indent="0" fontAlgn="base">
              <a:lnSpc>
                <a:spcPct val="100000"/>
              </a:lnSpc>
              <a:spcBef>
                <a:spcPts val="0"/>
              </a:spcBef>
              <a:buNone/>
            </a:pPr>
            <a:endParaRPr lang="en-US" i="1" dirty="0"/>
          </a:p>
          <a:p>
            <a:pPr marL="0" indent="0" fontAlgn="base">
              <a:lnSpc>
                <a:spcPct val="100000"/>
              </a:lnSpc>
              <a:spcBef>
                <a:spcPts val="0"/>
              </a:spcBef>
              <a:buNone/>
            </a:pPr>
            <a:r>
              <a:rPr lang="en-US" dirty="0"/>
              <a:t>Main legislative and policy instruments</a:t>
            </a:r>
          </a:p>
          <a:p>
            <a:pPr fontAlgn="base"/>
            <a:r>
              <a:rPr lang="en-US" dirty="0"/>
              <a:t>Data Act = access to and use of data</a:t>
            </a:r>
          </a:p>
          <a:p>
            <a:pPr fontAlgn="base"/>
            <a:r>
              <a:rPr lang="en-US" dirty="0"/>
              <a:t>Data Governance Act = trust and governance for sharing</a:t>
            </a:r>
          </a:p>
          <a:p>
            <a:pPr fontAlgn="base"/>
            <a:r>
              <a:rPr lang="en-US" dirty="0"/>
              <a:t>FFD Regulation = free movement of non-personal data</a:t>
            </a:r>
          </a:p>
          <a:p>
            <a:pPr fontAlgn="base"/>
            <a:r>
              <a:rPr lang="en-US" dirty="0"/>
              <a:t>Open Data / High-Value Datasets = re-use of public-sector information</a:t>
            </a:r>
          </a:p>
        </p:txBody>
      </p:sp>
      <p:sp>
        <p:nvSpPr>
          <p:cNvPr id="4" name="object 4" descr="$PPTXTitle">
            <a:extLst>
              <a:ext uri="{FF2B5EF4-FFF2-40B4-BE49-F238E27FC236}">
                <a16:creationId xmlns:a16="http://schemas.microsoft.com/office/drawing/2014/main" id="{AD17BE2A-BAB3-DB81-FE58-FA59AAB1F42B}"/>
              </a:ext>
            </a:extLst>
          </p:cNvPr>
          <p:cNvSpPr txBox="1">
            <a:spLocks/>
          </p:cNvSpPr>
          <p:nvPr/>
        </p:nvSpPr>
        <p:spPr>
          <a:xfrm>
            <a:off x="152400" y="51710"/>
            <a:ext cx="11101070" cy="443711"/>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pPr marL="38100">
              <a:lnSpc>
                <a:spcPct val="100000"/>
              </a:lnSpc>
              <a:spcBef>
                <a:spcPts val="100"/>
              </a:spcBef>
              <a:tabLst>
                <a:tab pos="10422890" algn="l"/>
              </a:tabLst>
            </a:pPr>
            <a:r>
              <a:rPr lang="en-US" dirty="0">
                <a:solidFill>
                  <a:schemeClr val="bg1"/>
                </a:solidFill>
              </a:rPr>
              <a:t>The WORLD is changing</a:t>
            </a:r>
          </a:p>
        </p:txBody>
      </p:sp>
    </p:spTree>
    <p:extLst>
      <p:ext uri="{BB962C8B-B14F-4D97-AF65-F5344CB8AC3E}">
        <p14:creationId xmlns:p14="http://schemas.microsoft.com/office/powerpoint/2010/main" val="3977099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TO Workshops-Presentation-Template" id="{AB47BFF5-ECB1-ED4D-B6D0-C03D26BE1EF7}" vid="{F549EF5E-BC56-1244-B210-BBC0D88D67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269</TotalTime>
  <Words>1343</Words>
  <Application>Microsoft Macintosh PowerPoint</Application>
  <PresentationFormat>Widescreen</PresentationFormat>
  <Paragraphs>236</Paragraphs>
  <Slides>17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Aptos</vt:lpstr>
      <vt:lpstr>Arial</vt:lpstr>
      <vt:lpstr>Calibri</vt:lpstr>
      <vt:lpstr>Office Theme</vt:lpstr>
      <vt:lpstr>Standard layout</vt:lpstr>
      <vt:lpstr>PowerPoint Presentation</vt:lpstr>
      <vt:lpstr>Agenda</vt:lpstr>
      <vt:lpstr>Welcome Everybody to SIG-CISS #17 !</vt:lpstr>
      <vt:lpstr>GÉANT Vision</vt:lpstr>
      <vt:lpstr>What have we been focusing on at the last SIG events</vt:lpstr>
      <vt:lpstr>SESSION 1</vt:lpstr>
      <vt:lpstr>SESSION 2</vt:lpstr>
      <vt:lpstr>PowerPoint Presentation</vt:lpstr>
      <vt:lpstr>European Data Strategy</vt:lpstr>
      <vt:lpstr>Sovereign European data layer</vt:lpstr>
      <vt:lpstr>Why data movement is important</vt:lpstr>
      <vt:lpstr>How to build the European data layer</vt:lpstr>
      <vt:lpstr>PowerPoint Presentation</vt:lpstr>
      <vt:lpstr>The original charter (2018), ToR and goals for the SIG-CISS 1/2</vt:lpstr>
      <vt:lpstr>The original charter (2018), ToR and goals for the SIG-CISS 2/2</vt:lpstr>
      <vt:lpstr>PowerPoint Presentation</vt:lpstr>
      <vt:lpstr>sig-ciss@lists.geant.org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16th-SIG-CISS-Bologna-Dec3-4-2025-MReale.pptx</dc:title>
  <cp:lastModifiedBy>Mark van de Sanden</cp:lastModifiedBy>
  <cp:revision>13</cp:revision>
  <dcterms:created xsi:type="dcterms:W3CDTF">2026-03-11T11:36:37Z</dcterms:created>
  <dcterms:modified xsi:type="dcterms:W3CDTF">2026-03-16T08:50:39Z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2026-03-11T00:00:00Z</vt:filetime>
  </property>
  <property fmtid="{D5CDD505-2E9C-101B-9397-08002B2CF9AE}" pid="3" name="Creator">
    <vt:lpwstr>Google</vt:lpwstr>
  </property>
  <property fmtid="{D5CDD505-2E9C-101B-9397-08002B2CF9AE}" pid="4" name="LastSaved">
    <vt:filetime>2026-03-11T00:00:00Z</vt:filetime>
  </property>
</Properties>
</file>