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11" Type="http://schemas.openxmlformats.org/officeDocument/2006/relationships/slide" Target="slides/slide6.xml"/><Relationship Id="rId22" Type="http://schemas.openxmlformats.org/officeDocument/2006/relationships/font" Target="fonts/Raleway-boldItalic.fntdata"/><Relationship Id="rId10" Type="http://schemas.openxmlformats.org/officeDocument/2006/relationships/slide" Target="slides/slide5.xml"/><Relationship Id="rId21" Type="http://schemas.openxmlformats.org/officeDocument/2006/relationships/font" Target="fonts/Raleway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aleway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c6f9544c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c6f9544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959e764f75_0_8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959e764f75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959e764f75_0_4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959e764f7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959e764f75_0_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959e764f75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959e764f75_0_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959e764f7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c6f9544c1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c6f9544c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CARNET is the national research and education network of Croatia and the key driver of digital transformation in education.</a:t>
            </a:r>
            <a:br>
              <a:rPr lang="en"/>
            </a:br>
            <a:r>
              <a:rPr lang="en"/>
              <a:t> Through large-scale national projects, we provide secure infrastructure, digital services, AI-based innovation, and support for schools and universities across the country.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cb9a11d0d9_0_1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cb9a11d0d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cb9a11d0d9_0_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cb9a11d0d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cb9a11d0d9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cb9a11d0d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cb9a11d0d9_0_2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cb9a11d0d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6f9544c1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c6f9544c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959e764f75_0_2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959e764f7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959e764f75_0_3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959e764f75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Public Value by Design: Launching AI and Digital Services in a National Education Ecosystem</a:t>
            </a:r>
            <a:endParaRPr sz="3100"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Barbara Pinculić, Head of User support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Croatian Academic and Reaserch Network - CARNET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BrAIn</a:t>
            </a:r>
            <a:r>
              <a:rPr lang="en" sz="3700"/>
              <a:t> - </a:t>
            </a:r>
            <a:r>
              <a:rPr lang="en" sz="3200"/>
              <a:t>Secure Communication Platform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068425"/>
            <a:ext cx="8520600" cy="35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National secure messaging system designed to enable secure, structured messaging within schools</a:t>
            </a:r>
            <a:br>
              <a:rPr lang="en" sz="2100">
                <a:solidFill>
                  <a:schemeClr val="dk2"/>
                </a:solidFill>
              </a:rPr>
            </a:br>
            <a:endParaRPr sz="21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Integrated with e-Registry</a:t>
            </a:r>
            <a:br>
              <a:rPr lang="en" sz="2100">
                <a:solidFill>
                  <a:schemeClr val="dk2"/>
                </a:solidFill>
              </a:rPr>
            </a:br>
            <a:endParaRPr sz="21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Role-based communication - allows communication between students, parents, teachers, and school management under clearly defined rules and responsibilities</a:t>
            </a:r>
            <a:br>
              <a:rPr lang="en" sz="2100">
                <a:solidFill>
                  <a:schemeClr val="dk2"/>
                </a:solidFill>
              </a:rPr>
            </a:br>
            <a:endParaRPr sz="21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GDPR-compliant</a:t>
            </a:r>
            <a:endParaRPr sz="2100">
              <a:solidFill>
                <a:schemeClr val="dk2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252550" y="724200"/>
            <a:ext cx="4045200" cy="40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Adoption Strategy: How We Market Without Selling</a:t>
            </a:r>
            <a:endParaRPr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Public Responsibility, User-Centred Promotion</a:t>
            </a:r>
            <a:endParaRPr sz="2500"/>
          </a:p>
        </p:txBody>
      </p:sp>
      <p:sp>
        <p:nvSpPr>
          <p:cNvPr id="120" name="Google Shape;120;p2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CARNET context: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Public agency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Taxpayer-funded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Services free of charge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No profit motive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Success metric: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Meaningful adoption</a:t>
            </a:r>
            <a:br>
              <a:rPr lang="en" sz="2100"/>
            </a:b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252550" y="570075"/>
            <a:ext cx="4045200" cy="42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2100">
                <a:latin typeface="Source Sans Pro"/>
                <a:ea typeface="Source Sans Pro"/>
                <a:cs typeface="Source Sans Pro"/>
                <a:sym typeface="Source Sans Pro"/>
              </a:rPr>
              <a:t>User-Centred Development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Dedicated UX team</a:t>
            </a:r>
            <a:endParaRPr b="0"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Qualitative research (focus groups)</a:t>
            </a:r>
            <a:endParaRPr b="0"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Quantitative research (surveys)</a:t>
            </a:r>
            <a:endParaRPr b="0"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Continuous feedback loops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0"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</p:txBody>
      </p:sp>
      <p:sp>
        <p:nvSpPr>
          <p:cNvPr id="126" name="Google Shape;126;p2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Communication Channels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Facebook (primary user presence)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Official website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Targeted mailing lists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Press releases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Monthly project newsletters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Multimedia portal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252550" y="570075"/>
            <a:ext cx="4045200" cy="42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2100">
                <a:latin typeface="Source Sans Pro"/>
                <a:ea typeface="Source Sans Pro"/>
                <a:cs typeface="Source Sans Pro"/>
                <a:sym typeface="Source Sans Pro"/>
              </a:rPr>
              <a:t>Capacity Building as Promotion</a:t>
            </a:r>
            <a:endParaRPr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Font typeface="Source Sans Pro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Webinars</a:t>
            </a:r>
            <a:endParaRPr b="0"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Source Sans Pro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On-site workshops</a:t>
            </a:r>
            <a:endParaRPr b="0" sz="21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Source Sans Pro"/>
              <a:buChar char="●"/>
            </a:pPr>
            <a:r>
              <a:rPr b="0" lang="en" sz="2100">
                <a:latin typeface="Source Sans Pro"/>
                <a:ea typeface="Source Sans Pro"/>
                <a:cs typeface="Source Sans Pro"/>
                <a:sym typeface="Source Sans Pro"/>
              </a:rPr>
              <a:t>Teacher training programmes</a:t>
            </a:r>
            <a:endParaRPr b="0"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</p:txBody>
      </p:sp>
      <p:sp>
        <p:nvSpPr>
          <p:cNvPr id="132" name="Google Shape;132;p2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We do not advertise.</a:t>
            </a:r>
            <a:br>
              <a:rPr lang="en" sz="2100"/>
            </a:br>
            <a:r>
              <a:rPr lang="en" sz="2100"/>
              <a:t>We enable.</a:t>
            </a:r>
            <a:endParaRPr sz="2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education, training is marketing.</a:t>
            </a:r>
            <a:endParaRPr sz="2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If users are not confident, services remain unused.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CARNET: Digital Backbone of Croatian Education</a:t>
            </a:r>
            <a:endParaRPr/>
          </a:p>
        </p:txBody>
      </p:sp>
      <p:sp>
        <p:nvSpPr>
          <p:cNvPr id="65" name="Google Shape;65;p14"/>
          <p:cNvSpPr txBox="1"/>
          <p:nvPr>
            <p:ph idx="2" type="body"/>
          </p:nvPr>
        </p:nvSpPr>
        <p:spPr>
          <a:xfrm>
            <a:off x="4939500" y="216250"/>
            <a:ext cx="3837000" cy="420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Project BrAIn - AI in Education</a:t>
            </a:r>
            <a:endParaRPr sz="2100"/>
          </a:p>
          <a:p>
            <a:pPr indent="45720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Services: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Smart Recommendations System</a:t>
            </a:r>
            <a:endParaRPr b="1" sz="3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Virtual Learning Assistant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Communication platform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Promoting &amp; Marketng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CARNET</a:t>
            </a:r>
            <a:endParaRPr/>
          </a:p>
        </p:txBody>
      </p:sp>
      <p:sp>
        <p:nvSpPr>
          <p:cNvPr id="71" name="Google Shape;71;p1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Public institution under the Ministry of Science and Education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250 employees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Budget 54 mil. EUR (58% EU funding, 38% government, 4% commercial services)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70+ services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Connect 2600 institutions on 4100 locations</a:t>
            </a:r>
            <a:endParaRPr sz="2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Institutions</a:t>
            </a:r>
            <a:endParaRPr/>
          </a:p>
        </p:txBody>
      </p:sp>
      <p:sp>
        <p:nvSpPr>
          <p:cNvPr id="77" name="Google Shape;77;p1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Ministry of Science and Education and its agencies</a:t>
            </a:r>
            <a:endParaRPr sz="2100"/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Several other ministries</a:t>
            </a:r>
            <a:endParaRPr sz="2100"/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Primary and secondary schools</a:t>
            </a:r>
            <a:endParaRPr sz="2100"/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Higher education institutions</a:t>
            </a:r>
            <a:endParaRPr sz="2100"/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Science and research institutes</a:t>
            </a:r>
            <a:endParaRPr sz="2100"/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Student dorms</a:t>
            </a:r>
            <a:endParaRPr sz="2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 Project: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in Croatian Education</a:t>
            </a:r>
            <a:endParaRPr/>
          </a:p>
        </p:txBody>
      </p:sp>
      <p:sp>
        <p:nvSpPr>
          <p:cNvPr id="83" name="Google Shape;83;p1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Budget: €15.99 million (EU + national funding)</a:t>
            </a:r>
            <a:br>
              <a:rPr lang="en" sz="2100"/>
            </a:b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Systematic integration of AI into education</a:t>
            </a:r>
            <a:br>
              <a:rPr lang="en" sz="2100"/>
            </a:b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Target groups: students, teachers, principals, parents</a:t>
            </a:r>
            <a:br>
              <a:rPr lang="en" sz="2100"/>
            </a:b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Duration: 2023-2029</a:t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 Project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AI curriculum programmes</a:t>
            </a:r>
            <a:br>
              <a:rPr lang="en" sz="2100"/>
            </a:b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Research on AI impact on student well-being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Teacher education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Infrastructure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BrAIn</a:t>
            </a:r>
            <a:r>
              <a:rPr lang="en" sz="3700"/>
              <a:t> - </a:t>
            </a:r>
            <a:r>
              <a:rPr lang="en" sz="3200"/>
              <a:t>Smart Recommendations System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911300"/>
            <a:ext cx="8520600" cy="42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1700">
                <a:solidFill>
                  <a:schemeClr val="dk2"/>
                </a:solidFill>
              </a:rPr>
              <a:t>Intelligent Learning Analytics</a:t>
            </a:r>
            <a:endParaRPr b="1" sz="17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</a:rPr>
              <a:t>One of the most technologically advanced aspects of the project — personalized and adaptive learning based on data analytics.</a:t>
            </a:r>
            <a:endParaRPr sz="1700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How the System Works</a:t>
            </a:r>
            <a:endParaRPr b="1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1. Data Collection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 	Learning patterns, performance metrics, interactions</a:t>
            </a:r>
            <a:endParaRPr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2. Pattern Recognition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 	Learning styles, strengths, knowledge gaps</a:t>
            </a:r>
            <a:endParaRPr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</a:rPr>
              <a:t>3. Smart Recommendations</a:t>
            </a:r>
            <a:br>
              <a:rPr lang="en" sz="1700">
                <a:solidFill>
                  <a:schemeClr val="dk2"/>
                </a:solidFill>
              </a:rPr>
            </a:br>
            <a:r>
              <a:rPr lang="en" sz="1700">
                <a:solidFill>
                  <a:schemeClr val="dk2"/>
                </a:solidFill>
              </a:rPr>
              <a:t> 	Personalized learning materials and strategies</a:t>
            </a:r>
            <a:endParaRPr sz="170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BrAIn</a:t>
            </a:r>
            <a:r>
              <a:rPr lang="en" sz="3700"/>
              <a:t> - </a:t>
            </a:r>
            <a:r>
              <a:rPr lang="en" sz="3200"/>
              <a:t>Smart Recommendations System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942200"/>
            <a:ext cx="34845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2"/>
                </a:solidFill>
              </a:rPr>
              <a:t>For Students</a:t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dk2"/>
                </a:solidFill>
              </a:rPr>
              <a:t>Personalized Learning Paths</a:t>
            </a:r>
            <a:br>
              <a:rPr lang="en" sz="2100">
                <a:solidFill>
                  <a:schemeClr val="dk2"/>
                </a:solidFill>
              </a:rPr>
            </a:br>
            <a:r>
              <a:rPr lang="en" sz="2100">
                <a:solidFill>
                  <a:schemeClr val="dk2"/>
                </a:solidFill>
              </a:rPr>
              <a:t> Adapted to individual needs</a:t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dk2"/>
                </a:solidFill>
              </a:rPr>
              <a:t>Learning Plans</a:t>
            </a:r>
            <a:br>
              <a:rPr lang="en" sz="2100" u="sng">
                <a:solidFill>
                  <a:schemeClr val="dk2"/>
                </a:solidFill>
              </a:rPr>
            </a:br>
            <a:r>
              <a:rPr lang="en" sz="2100">
                <a:solidFill>
                  <a:schemeClr val="dk2"/>
                </a:solidFill>
              </a:rPr>
              <a:t> Structured according to defined goals</a:t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dk2"/>
                </a:solidFill>
              </a:rPr>
              <a:t>Focus on Weaker Areas</a:t>
            </a:r>
            <a:br>
              <a:rPr lang="en" sz="2100">
                <a:solidFill>
                  <a:schemeClr val="dk2"/>
                </a:solidFill>
              </a:rPr>
            </a:br>
            <a:r>
              <a:rPr lang="en" sz="2100">
                <a:solidFill>
                  <a:schemeClr val="dk2"/>
                </a:solidFill>
              </a:rPr>
              <a:t> Targeting insufficiently mastered content</a:t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102" name="Google Shape;102;p20"/>
          <p:cNvSpPr txBox="1"/>
          <p:nvPr/>
        </p:nvSpPr>
        <p:spPr>
          <a:xfrm>
            <a:off x="4114975" y="1068425"/>
            <a:ext cx="4119900" cy="29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Teachers</a:t>
            </a:r>
            <a:endParaRPr b="1" sz="2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Performance Analytics</a:t>
            </a:r>
            <a:endParaRPr sz="2100" u="sng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Detailed insights into student progress</a:t>
            </a:r>
            <a:endParaRPr sz="2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Resource Recommendations</a:t>
            </a:r>
            <a:br>
              <a:rPr lang="en" sz="2100" u="sng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Targeted teaching materials</a:t>
            </a:r>
            <a:endParaRPr sz="2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Class Trend Insights</a:t>
            </a:r>
            <a:br>
              <a:rPr lang="en" sz="2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Identification of patterns at class level</a:t>
            </a:r>
            <a:endParaRPr sz="2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BrAIn</a:t>
            </a:r>
            <a:r>
              <a:rPr lang="en" sz="3700"/>
              <a:t> - </a:t>
            </a:r>
            <a:r>
              <a:rPr lang="en" sz="3200"/>
              <a:t>Virtual Learning Assistant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068425"/>
            <a:ext cx="8520600" cy="35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based on open-source large language models and subject content developed by Croatian teachers, providing truly personalized tutoring and structured instructional support</a:t>
            </a:r>
            <a:endParaRPr sz="2100">
              <a:solidFill>
                <a:schemeClr val="dk2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the teacher defines learning goals, AI provides personalized support</a:t>
            </a:r>
            <a:endParaRPr sz="2100">
              <a:solidFill>
                <a:schemeClr val="dk2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Open-Source Models</a:t>
            </a:r>
            <a:endParaRPr sz="2100">
              <a:solidFill>
                <a:schemeClr val="dk2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</a:pPr>
            <a:r>
              <a:rPr b="1" lang="en" sz="2100">
                <a:solidFill>
                  <a:schemeClr val="dk2"/>
                </a:solidFill>
              </a:rPr>
              <a:t>GPT-OSS</a:t>
            </a:r>
            <a:r>
              <a:rPr lang="en" sz="2100">
                <a:solidFill>
                  <a:schemeClr val="dk2"/>
                </a:solidFill>
              </a:rPr>
              <a:t> - Advanced open-source LLM</a:t>
            </a:r>
            <a:endParaRPr sz="2100">
              <a:solidFill>
                <a:schemeClr val="dk2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</a:pPr>
            <a:r>
              <a:rPr b="1" lang="en" sz="2100">
                <a:solidFill>
                  <a:schemeClr val="dk2"/>
                </a:solidFill>
              </a:rPr>
              <a:t>Gemma </a:t>
            </a:r>
            <a:r>
              <a:rPr lang="en" sz="2100">
                <a:solidFill>
                  <a:schemeClr val="dk2"/>
                </a:solidFill>
              </a:rPr>
              <a:t>(Google) - Open-source model</a:t>
            </a:r>
            <a:endParaRPr sz="2100">
              <a:solidFill>
                <a:schemeClr val="dk2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</a:pPr>
            <a:r>
              <a:rPr b="1" lang="en" sz="2100">
                <a:solidFill>
                  <a:schemeClr val="dk2"/>
                </a:solidFill>
              </a:rPr>
              <a:t>Mistral </a:t>
            </a:r>
            <a:r>
              <a:rPr lang="en" sz="2100">
                <a:solidFill>
                  <a:schemeClr val="dk2"/>
                </a:solidFill>
              </a:rPr>
              <a:t>- High-performance European model</a:t>
            </a:r>
            <a:endParaRPr sz="2100">
              <a:solidFill>
                <a:schemeClr val="dk2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2100">
                <a:solidFill>
                  <a:schemeClr val="dk2"/>
                </a:solidFill>
              </a:rPr>
              <a:t>€2 Million value of national AI infrastructure</a:t>
            </a:r>
            <a:endParaRPr sz="2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