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4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5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6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4"/>
    <p:sldMasterId id="2147483703" r:id="rId5"/>
    <p:sldMasterId id="2147483720" r:id="rId6"/>
    <p:sldMasterId id="2147483736" r:id="rId7"/>
    <p:sldMasterId id="2147483752" r:id="rId8"/>
    <p:sldMasterId id="2147483768" r:id="rId9"/>
    <p:sldMasterId id="2147483784" r:id="rId10"/>
  </p:sldMasterIdLst>
  <p:notesMasterIdLst>
    <p:notesMasterId r:id="rId44"/>
  </p:notesMasterIdLst>
  <p:handoutMasterIdLst>
    <p:handoutMasterId r:id="rId45"/>
  </p:handoutMasterIdLst>
  <p:sldIdLst>
    <p:sldId id="256" r:id="rId11"/>
    <p:sldId id="258" r:id="rId12"/>
    <p:sldId id="1085" r:id="rId13"/>
    <p:sldId id="491" r:id="rId14"/>
    <p:sldId id="15542" r:id="rId15"/>
    <p:sldId id="15543" r:id="rId16"/>
    <p:sldId id="15545" r:id="rId17"/>
    <p:sldId id="15535" r:id="rId18"/>
    <p:sldId id="262" r:id="rId19"/>
    <p:sldId id="288" r:id="rId20"/>
    <p:sldId id="1065" r:id="rId21"/>
    <p:sldId id="1063" r:id="rId22"/>
    <p:sldId id="267" r:id="rId23"/>
    <p:sldId id="470" r:id="rId24"/>
    <p:sldId id="264" r:id="rId25"/>
    <p:sldId id="472" r:id="rId26"/>
    <p:sldId id="287" r:id="rId27"/>
    <p:sldId id="473" r:id="rId28"/>
    <p:sldId id="290" r:id="rId29"/>
    <p:sldId id="471" r:id="rId30"/>
    <p:sldId id="289" r:id="rId31"/>
    <p:sldId id="483" r:id="rId32"/>
    <p:sldId id="1099" r:id="rId33"/>
    <p:sldId id="15534" r:id="rId34"/>
    <p:sldId id="15541" r:id="rId35"/>
    <p:sldId id="15525" r:id="rId36"/>
    <p:sldId id="15537" r:id="rId37"/>
    <p:sldId id="15536" r:id="rId38"/>
    <p:sldId id="15522" r:id="rId39"/>
    <p:sldId id="15521" r:id="rId40"/>
    <p:sldId id="15520" r:id="rId41"/>
    <p:sldId id="15519" r:id="rId42"/>
    <p:sldId id="271" r:id="rId43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7" userDrawn="1">
          <p15:clr>
            <a:srgbClr val="A4A3A4"/>
          </p15:clr>
        </p15:guide>
        <p15:guide id="3" orient="horz" pos="958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AD9A509-E30F-C585-9F63-F493F18D4BCE}" name="Joao Pagaime" initials="JP" userId="S::jpsp@fccn.pt::7542fba7-246f-46e0-8dce-59816d727fd3" providerId="AD"/>
  <p188:author id="{74A39B17-0622-01CC-E94B-6F1BF17E6633}" name="Diogo Alfredo" initials="DA" userId="S::diogo.alfredo@fccn.pt::9c4c17c5-9d79-437c-80a4-86d8cb791f29" providerId="AD"/>
  <p188:author id="{F6AF1F1E-83CE-0E53-3EC9-D2516AE84FE7}" name="João Moreira" initials="JM" userId="S::jmm@fccn.pt::e7256a9d-0a20-48f2-8cf0-703981afb78c" providerId="AD"/>
  <p188:author id="{68A12841-9FA6-0B06-5AB7-5F91B57ED343}" name="Maria Carreira" initials="MC" userId="S::maria.carreira@fccn.pt::7b4fbded-ab31-4896-999d-a79f259ccaeb" providerId="AD"/>
  <p188:author id="{A1D29871-1405-B0C8-F25E-90F3E8DA6F42}" name="Ana Amoedo" initials="AA" userId="S::ana.amoedo@fccn.pt::9960ec83-24e7-434e-8bdd-391e070543b5" providerId="AD"/>
  <p188:author id="{DA03057E-585D-79E8-5877-1AB0339BBFD3}" name="Sofia Gonçalves" initials="SG" userId="S::sofia.goncalves@fccn.pt::185865b6-f68a-4039-bd5d-dabc712fe650" providerId="AD"/>
  <p188:author id="{DC2CB27F-D522-ADAD-D18D-1E9723B98D55}" name="Nuno Gonçalves" initials="NG" userId="S::nuno@fccn.pt::15efb8e3-f9ac-4676-8287-c006642b1a4b" providerId="AD"/>
  <p188:author id="{8B836F84-3608-1C48-F75E-3AE6C6292A44}" name="Ana Pinto" initials="AP" userId="S::ana.pinto@fccn.pt::4473e6ef-179d-4842-b78c-7b04730e0a62" providerId="AD"/>
  <p188:author id="{C5DACC92-30DC-59D1-DF6B-91E9B67CDAE7}" name="Catarina Ribeiro" initials="CR" userId="S::catarina.ribeiro@fccn.pt::8e2b5c76-eb8b-49e0-be0b-3742aca48645" providerId="AD"/>
  <p188:author id="{366DF1A8-D11A-0C79-9C94-65D0A6257BBE}" name="Raquel Alfredo" initials="RA" userId="S::raquel.alfredo@fccn.pt::cf3f8a86-84e3-4334-ae93-2ba7c1431344" providerId="AD"/>
  <p188:author id="{5C88D4AD-352B-9A65-8AA8-A36B93E29B7F}" name="Salomé Branco" initials="SB" userId="S::salome@fccn.pt::56445832-111a-42af-a566-28f252e661f6" providerId="AD"/>
  <p188:author id="{98F546B8-8A17-1D7D-B842-3E0A295E656A}" name="Joana Novais" initials="JN" userId="S::joana.novais@fccn.pt::34d9078c-9704-4250-ac5c-412efd7c59ca" providerId="AD"/>
  <p188:author id="{75A766EB-A60C-28F1-3A9E-DFBEA2E3E217}" name="João Nuno Ferreira" initials="" userId="S::ferreira@fccn.pt::e07a1bba-fb1b-41f5-9f9a-8eeb6cd81cd2" providerId="AD"/>
  <p188:author id="{650759F7-18EF-1A47-CB3F-1EA669886E09}" name="Esmeralda Pires" initials="EP" userId="S::epires@fccn.pt::95a1ba25-d480-417e-b2d3-0a0493da31cb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ogo Alfredo" initials="DA" lastIdx="1" clrIdx="0">
    <p:extLst>
      <p:ext uri="{19B8F6BF-5375-455C-9EA6-DF929625EA0E}">
        <p15:presenceInfo xmlns:p15="http://schemas.microsoft.com/office/powerpoint/2012/main" userId="S::diogo.alfredo@fccn.pt::9c4c17c5-9d79-437c-80a4-86d8cb791f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B4CFCC"/>
    <a:srgbClr val="8C68F3"/>
    <a:srgbClr val="F1E44E"/>
    <a:srgbClr val="EE932B"/>
    <a:srgbClr val="7969AF"/>
    <a:srgbClr val="B84F88"/>
    <a:srgbClr val="EE3A68"/>
    <a:srgbClr val="F33667"/>
    <a:srgbClr val="1CB9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28CEA3-E587-45C9-B9AA-C7C6E3A4B785}" v="91" dt="2026-03-03T10:24:17.774"/>
    <p1510:client id="{A1EE6BAF-1C8D-7EB5-50BD-3EB980B8C019}" v="130" dt="2026-03-02T11:51:50.887"/>
    <p1510:client id="{ED055843-9974-8495-8D17-24284A2E197F}" v="15" dt="2026-03-02T12:56:45.3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–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B344D84-9AFB-497E-A393-DC336BA19D2E}" styleName="Medium Style 3 –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>
        <p:guide pos="2887"/>
        <p:guide orient="horz" pos="95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9" Type="http://schemas.openxmlformats.org/officeDocument/2006/relationships/slide" Target="slides/slide19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notesMaster" Target="notesMasters/notesMaster1.xml"/><Relationship Id="rId52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5.xml"/><Relationship Id="rId51" Type="http://schemas.microsoft.com/office/2015/10/relationships/revisionInfo" Target="revisionInfo.xml"/><Relationship Id="rId3" Type="http://schemas.openxmlformats.org/officeDocument/2006/relationships/customXml" Target="../customXml/item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commentAuthors" Target="commentAuthors.xml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049F475-13F5-473B-80B7-D9CC7C4D71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7CC26D-F71E-4029-96DE-8CB2881973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4FFD53-70DC-436E-B5DD-E0327AD69F27}" type="datetimeFigureOut">
              <a:rPr lang="pt-PT" smtClean="0"/>
              <a:t>03/03/2026</a:t>
            </a:fld>
            <a:endParaRPr lang="pt-P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D5D5D-86E6-4E5F-8E2D-C71C0406B53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7CEA31-7321-40E4-B8C5-6EB43B12B5E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CDC0D-9746-45C8-826F-9CD945FCB7D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3610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78386-2357-41C9-A4B9-23783478863B}" type="datetimeFigureOut">
              <a:t>03/03/2026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8EC6FC-D8A0-4823-BFC2-DFEA90880091}" type="slidenum"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660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47F87-BC20-BC39-F545-949A9A3ADA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>
            <a:extLst>
              <a:ext uri="{FF2B5EF4-FFF2-40B4-BE49-F238E27FC236}">
                <a16:creationId xmlns:a16="http://schemas.microsoft.com/office/drawing/2014/main" id="{C24A6CC3-4D36-B975-00C9-51A8F0FE66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>
            <a:extLst>
              <a:ext uri="{FF2B5EF4-FFF2-40B4-BE49-F238E27FC236}">
                <a16:creationId xmlns:a16="http://schemas.microsoft.com/office/drawing/2014/main" id="{ACB47CDC-2CB2-0F1A-54DF-192C643A60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56545515-CF21-2F0C-6F2E-A53B8138CA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BBD89-E489-45E2-AD0D-696AC000F250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0363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"/>
              <a:t>Investment alignment between RCTS and the GEANT Network.105 points of presence</a:t>
            </a:r>
          </a:p>
          <a:p>
            <a:r>
              <a:rPr lang="en"/>
              <a:t>IP Transit Providers =&gt; 2 locations and 2 IP Transit Providers</a:t>
            </a:r>
          </a:p>
          <a:p>
            <a:r>
              <a:rPr lang="en"/>
              <a:t>It guarantees services to all public higher education entities, state laboratories, associated laboratories and most research units; Various topologies of entities detailed in the law of science</a:t>
            </a:r>
          </a:p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8EC6FC-D8A0-4823-BFC2-DFEA90880091}" type="slidenum">
              <a:rPr lang="pt-PT" smtClean="0"/>
              <a:t>11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449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EE69D2-FEEF-C7E8-17ED-1A91D681D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31E61E-1539-C190-63EE-AFB1AC0033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7FAF819-59CF-2C0B-1486-2E73FA883F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2C084-7891-12E8-D612-207A71549F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8EC6FC-D8A0-4823-BFC2-DFEA90880091}" type="slidenum">
              <a:rPr lang="pt-PT" smtClean="0"/>
              <a:t>29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1387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FEF97B-80A3-AE2E-8DD0-A2FBEA2F15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AD5DF5-0942-ECB0-12FB-BB08ECDA6B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229A5C-B807-919C-6A35-374F4A4770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A69363-1857-1258-2AD5-9849A5AD82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8EC6FC-D8A0-4823-BFC2-DFEA90880091}" type="slidenum">
              <a:rPr lang="pt-PT" smtClean="0"/>
              <a:t>30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74907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2F5D20-313E-0F1B-7EA1-C9B77376D2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4193A1-38C3-551C-48A4-56A5F4EEBA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60F8FB-C935-D608-538E-24E58A8A4D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662E88-CFF9-30BE-FEB0-CE2EFB6D43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8EC6FC-D8A0-4823-BFC2-DFEA90880091}" type="slidenum">
              <a:rPr lang="pt-PT" smtClean="0"/>
              <a:t>31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48593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B2BC38-744D-3E60-0497-6ADC4E2477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4247A4-6E5A-EBD6-98A3-7E07B84767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B20E65-CA17-92C5-4D1E-255AA5C5D4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4ACEFA-A062-4936-2650-E52804C118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8EC6FC-D8A0-4823-BFC2-DFEA90880091}" type="slidenum">
              <a:rPr lang="pt-PT" smtClean="0"/>
              <a:t>32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4699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sv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sv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7.svg"/><Relationship Id="rId7" Type="http://schemas.openxmlformats.org/officeDocument/2006/relationships/image" Target="../media/image16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sv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sv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sv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sv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CCN_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3F8A5F0-6174-2F85-4F8B-686E21CA2369}"/>
              </a:ext>
            </a:extLst>
          </p:cNvPr>
          <p:cNvSpPr/>
          <p:nvPr userDrawn="1"/>
        </p:nvSpPr>
        <p:spPr>
          <a:xfrm>
            <a:off x="0" y="-13766"/>
            <a:ext cx="12217973" cy="6871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20324"/>
            <a:ext cx="2539696" cy="747358"/>
          </a:xfrm>
          <a:prstGeom prst="rect">
            <a:avLst/>
          </a:prstGeom>
        </p:spPr>
      </p:pic>
      <p:pic>
        <p:nvPicPr>
          <p:cNvPr id="5" name="Picture 4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DDE1E939-9A00-5640-0690-F756701990A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664" y="708222"/>
            <a:ext cx="4216120" cy="5268687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465C9F8D-2F47-E2CB-5FE0-DB72A352A80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6983" y="6450189"/>
            <a:ext cx="609522" cy="209947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94D5450A-3DE5-640B-2FDB-FA81BFD8417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51776" y="520323"/>
            <a:ext cx="2539696" cy="7460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D92EEE4-CE3E-D2E5-B4E5-3489EE731118}"/>
              </a:ext>
            </a:extLst>
          </p:cNvPr>
          <p:cNvSpPr/>
          <p:nvPr userDrawn="1"/>
        </p:nvSpPr>
        <p:spPr>
          <a:xfrm>
            <a:off x="7649309" y="448408"/>
            <a:ext cx="370742" cy="5777132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C32AC77-7F57-3707-46B5-3184979C4FDD}"/>
              </a:ext>
            </a:extLst>
          </p:cNvPr>
          <p:cNvSpPr/>
          <p:nvPr userDrawn="1"/>
        </p:nvSpPr>
        <p:spPr>
          <a:xfrm rot="16200000">
            <a:off x="9882453" y="-1689486"/>
            <a:ext cx="370742" cy="4466288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40A198A-EF03-FC50-07D3-EE954302BB0B}"/>
              </a:ext>
            </a:extLst>
          </p:cNvPr>
          <p:cNvSpPr/>
          <p:nvPr userDrawn="1"/>
        </p:nvSpPr>
        <p:spPr>
          <a:xfrm rot="16200000">
            <a:off x="9840956" y="3916634"/>
            <a:ext cx="370742" cy="4466288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CF2C009-FD91-663F-58A0-FFB73E895C9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98192" y="6375673"/>
            <a:ext cx="2536825" cy="284463"/>
          </a:xfrm>
        </p:spPr>
        <p:txBody>
          <a:bodyPr anchor="ctr"/>
          <a:lstStyle>
            <a:lvl1pPr marL="0" indent="0" algn="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"/>
              <a:t>Presentation Date 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0461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FCCN_Conteúdo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B3E73-DB66-10A0-FEF7-169528E83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003" y="810491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24A19-C470-96C3-737D-8A1A3B712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73C662-691A-B1C8-1B27-869F7C08A6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55003" y="241069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1135AE-695E-F904-7BDC-5DC69D32C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134342-8917-4E5E-AE6D-C13B3DA2DB87}" type="slidenum">
              <a:rPr lang="pt-PT" smtClean="0"/>
              <a:t>‹nº›</a:t>
            </a:fld>
            <a:endParaRPr lang="pt-PT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C834B01-147B-9BBD-FA31-7C09A2B651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12422"/>
            <a:ext cx="749981" cy="749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276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FCCN_Conteúdo_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19001-6BC7-C583-5B0D-0F7A03B67C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7607" y="1590097"/>
            <a:ext cx="3932237" cy="1069975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F7D98A-B1B5-DDE5-536B-187C021AFF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512422"/>
            <a:ext cx="6506585" cy="558704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691416-1A5D-F3AE-83F5-9EA19EE1C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55003" y="2753591"/>
            <a:ext cx="3932237" cy="33458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C6D1A82-E91C-DFDA-331C-798755EBCB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12422"/>
            <a:ext cx="749981" cy="74998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CA7C1DD-610A-A056-1FEA-9AC05315266C}"/>
              </a:ext>
            </a:extLst>
          </p:cNvPr>
          <p:cNvSpPr/>
          <p:nvPr userDrawn="1"/>
        </p:nvSpPr>
        <p:spPr>
          <a:xfrm>
            <a:off x="0" y="-13766"/>
            <a:ext cx="520324" cy="6871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0057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CCN_Conteúdo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19001-6BC7-C583-5B0D-0F7A03B67C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7607" y="373558"/>
            <a:ext cx="9154484" cy="1069975"/>
          </a:xfrm>
        </p:spPr>
        <p:txBody>
          <a:bodyPr anchor="b">
            <a:noAutofit/>
          </a:bodyPr>
          <a:lstStyle>
            <a:lvl1pPr>
              <a:defRPr sz="44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E82715CE-42A6-0322-7218-19F80C751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8091" y="1541153"/>
            <a:ext cx="9144000" cy="42619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"/>
              <a:t>Click to edit Master subtitle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12010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CCN_Conteúdo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19001-6BC7-C583-5B0D-0F7A03B67C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7607" y="373558"/>
            <a:ext cx="9154484" cy="1069975"/>
          </a:xfrm>
        </p:spPr>
        <p:txBody>
          <a:bodyPr anchor="b">
            <a:noAutofit/>
          </a:bodyPr>
          <a:lstStyle>
            <a:lvl1pPr>
              <a:defRPr sz="44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691416-1A5D-F3AE-83F5-9EA19EE1C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7607" y="1748971"/>
            <a:ext cx="7065492" cy="410111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0071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CCN_Dark_Conteúdo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9DD62E1-D83E-A928-8703-4D8F6FED89E2}"/>
              </a:ext>
            </a:extLst>
          </p:cNvPr>
          <p:cNvSpPr/>
          <p:nvPr userDrawn="1"/>
        </p:nvSpPr>
        <p:spPr>
          <a:xfrm flipV="1">
            <a:off x="520324" y="-19857"/>
            <a:ext cx="11671676" cy="68778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919001-6BC7-C583-5B0D-0F7A03B67C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7607" y="373558"/>
            <a:ext cx="9154484" cy="1069975"/>
          </a:xfrm>
        </p:spPr>
        <p:txBody>
          <a:bodyPr anchor="b">
            <a:no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691416-1A5D-F3AE-83F5-9EA19EE1C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7607" y="1748971"/>
            <a:ext cx="7065492" cy="410111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95DBE03-AD3D-7343-5113-559C43010A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339841"/>
            <a:ext cx="520324" cy="520324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F0215DA1-2AAD-0CFA-85B2-E175B7D9689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06987" y="265651"/>
            <a:ext cx="1490662" cy="7528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550DEB7-3213-27C1-62CB-565AF8DE8671}"/>
              </a:ext>
            </a:extLst>
          </p:cNvPr>
          <p:cNvSpPr/>
          <p:nvPr userDrawn="1"/>
        </p:nvSpPr>
        <p:spPr>
          <a:xfrm>
            <a:off x="0" y="-19856"/>
            <a:ext cx="520324" cy="63376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0" name="Imagem 9" descr="Uma imagem com texto, Tipo de letra, Gráficos, captura de ecrã&#10;&#10;Os conteúdos gerados por IA podem estar incorretos.">
            <a:extLst>
              <a:ext uri="{FF2B5EF4-FFF2-40B4-BE49-F238E27FC236}">
                <a16:creationId xmlns:a16="http://schemas.microsoft.com/office/drawing/2014/main" id="{CC871015-4B47-6722-3394-4454C533002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625" y="6219421"/>
            <a:ext cx="2677507" cy="59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678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9DD62E1-D83E-A928-8703-4D8F6FED89E2}"/>
              </a:ext>
            </a:extLst>
          </p:cNvPr>
          <p:cNvSpPr/>
          <p:nvPr userDrawn="1"/>
        </p:nvSpPr>
        <p:spPr>
          <a:xfrm flipV="1">
            <a:off x="494351" y="-13195"/>
            <a:ext cx="11697649" cy="69329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919001-6BC7-C583-5B0D-0F7A03B67C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7607" y="373558"/>
            <a:ext cx="9154484" cy="1069975"/>
          </a:xfrm>
        </p:spPr>
        <p:txBody>
          <a:bodyPr anchor="b">
            <a:noAutofit/>
          </a:bodyPr>
          <a:lstStyle>
            <a:lvl1pPr>
              <a:defRPr sz="44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691416-1A5D-F3AE-83F5-9EA19EE1C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7607" y="1748971"/>
            <a:ext cx="7065492" cy="410111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95DBE03-AD3D-7343-5113-559C43010A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339841"/>
            <a:ext cx="520324" cy="520324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F0215DA1-2AAD-0CFA-85B2-E175B7D9689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06987" y="265651"/>
            <a:ext cx="1490662" cy="7528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AA545-F05C-14B2-0A46-D5E96D99C6C7}"/>
              </a:ext>
            </a:extLst>
          </p:cNvPr>
          <p:cNvSpPr/>
          <p:nvPr userDrawn="1"/>
        </p:nvSpPr>
        <p:spPr>
          <a:xfrm>
            <a:off x="0" y="-19856"/>
            <a:ext cx="520324" cy="63376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5" name="Imagem 4" descr="Uma imagem com preto, escuridão&#10;&#10;Os conteúdos gerados por IA podem estar incorretos.">
            <a:extLst>
              <a:ext uri="{FF2B5EF4-FFF2-40B4-BE49-F238E27FC236}">
                <a16:creationId xmlns:a16="http://schemas.microsoft.com/office/drawing/2014/main" id="{F47F027E-3EB7-9A06-8A2B-A8A1878F966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303" y="6236723"/>
            <a:ext cx="2600037" cy="57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1697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30E5FA9-027F-F070-0B82-3FABC3C5902F}"/>
              </a:ext>
            </a:extLst>
          </p:cNvPr>
          <p:cNvSpPr/>
          <p:nvPr userDrawn="1"/>
        </p:nvSpPr>
        <p:spPr>
          <a:xfrm flipV="1">
            <a:off x="0" y="4786621"/>
            <a:ext cx="12192000" cy="20713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919001-6BC7-C583-5B0D-0F7A03B67C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7607" y="373558"/>
            <a:ext cx="9154484" cy="1069975"/>
          </a:xfrm>
        </p:spPr>
        <p:txBody>
          <a:bodyPr anchor="b">
            <a:noAutofit/>
          </a:bodyPr>
          <a:lstStyle>
            <a:lvl1pPr>
              <a:defRPr sz="44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691416-1A5D-F3AE-83F5-9EA19EE1C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7607" y="1748971"/>
            <a:ext cx="7065492" cy="410111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5A45F23-9889-16AF-36CF-230F14D49A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339841"/>
            <a:ext cx="520324" cy="520324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DD658EE-436A-8382-1E70-5488907F3D0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06987" y="265651"/>
            <a:ext cx="1490662" cy="7528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0F97AD0-7748-396D-7CEF-EA00996C2B29}"/>
              </a:ext>
            </a:extLst>
          </p:cNvPr>
          <p:cNvSpPr/>
          <p:nvPr userDrawn="1"/>
        </p:nvSpPr>
        <p:spPr>
          <a:xfrm>
            <a:off x="0" y="-19856"/>
            <a:ext cx="520324" cy="63376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5" name="Imagem 4" descr="Uma imagem com preto, escuridão&#10;&#10;Os conteúdos gerados por IA podem estar incorretos.">
            <a:extLst>
              <a:ext uri="{FF2B5EF4-FFF2-40B4-BE49-F238E27FC236}">
                <a16:creationId xmlns:a16="http://schemas.microsoft.com/office/drawing/2014/main" id="{F1C1156B-1111-980F-4820-D3C9A296B1C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303" y="6236723"/>
            <a:ext cx="2600037" cy="57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3037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CCN_Conteúdo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9DD62E1-D83E-A928-8703-4D8F6FED89E2}"/>
              </a:ext>
            </a:extLst>
          </p:cNvPr>
          <p:cNvSpPr/>
          <p:nvPr userDrawn="1"/>
        </p:nvSpPr>
        <p:spPr>
          <a:xfrm flipV="1">
            <a:off x="494351" y="-13195"/>
            <a:ext cx="11697649" cy="69329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919001-6BC7-C583-5B0D-0F7A03B67C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7607" y="373558"/>
            <a:ext cx="9154484" cy="1069975"/>
          </a:xfrm>
        </p:spPr>
        <p:txBody>
          <a:bodyPr anchor="b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691416-1A5D-F3AE-83F5-9EA19EE1C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7607" y="1748971"/>
            <a:ext cx="7065492" cy="410111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95DBE03-AD3D-7343-5113-559C43010A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339841"/>
            <a:ext cx="520324" cy="520324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F0215DA1-2AAD-0CFA-85B2-E175B7D9689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06987" y="265651"/>
            <a:ext cx="1490662" cy="7528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AA545-F05C-14B2-0A46-D5E96D99C6C7}"/>
              </a:ext>
            </a:extLst>
          </p:cNvPr>
          <p:cNvSpPr/>
          <p:nvPr userDrawn="1"/>
        </p:nvSpPr>
        <p:spPr>
          <a:xfrm>
            <a:off x="0" y="-19856"/>
            <a:ext cx="520324" cy="63376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5" name="Imagem 4" descr="Uma imagem com preto, escuridão&#10;&#10;Os conteúdos gerados por IA podem estar incorretos.">
            <a:extLst>
              <a:ext uri="{FF2B5EF4-FFF2-40B4-BE49-F238E27FC236}">
                <a16:creationId xmlns:a16="http://schemas.microsoft.com/office/drawing/2014/main" id="{17136E1C-4A60-EA79-DE82-6218DCF67AA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303" y="6236723"/>
            <a:ext cx="2600037" cy="57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4909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CCN_Conteúdo_4_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19001-6BC7-C583-5B0D-0F7A03B67C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7607" y="373558"/>
            <a:ext cx="9154484" cy="1069975"/>
          </a:xfrm>
        </p:spPr>
        <p:txBody>
          <a:bodyPr anchor="b">
            <a:no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E82715CE-42A6-0322-7218-19F80C751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8091" y="1541153"/>
            <a:ext cx="9144000" cy="42619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90861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19001-6BC7-C583-5B0D-0F7A03B67C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7607" y="373558"/>
            <a:ext cx="9154484" cy="1069975"/>
          </a:xfrm>
        </p:spPr>
        <p:txBody>
          <a:bodyPr anchor="b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691416-1A5D-F3AE-83F5-9EA19EE1C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7607" y="1748971"/>
            <a:ext cx="7065492" cy="410111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9573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FCCN_Separado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CFFEE78-1CAF-A782-F0FB-D994A1ABCCA6}"/>
              </a:ext>
            </a:extLst>
          </p:cNvPr>
          <p:cNvSpPr/>
          <p:nvPr userDrawn="1"/>
        </p:nvSpPr>
        <p:spPr>
          <a:xfrm flipV="1">
            <a:off x="0" y="-2"/>
            <a:ext cx="12192000" cy="386433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964867-95C8-AB79-12F1-0B9738AB9D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5003" y="3784822"/>
            <a:ext cx="10458486" cy="109525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CE75A0-4902-AF90-D5C5-8B9A439FB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5003" y="4969566"/>
            <a:ext cx="9144000" cy="656480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"/>
              <a:t>Click to edit Master subtitle style</a:t>
            </a:r>
            <a:endParaRPr lang="pt-PT"/>
          </a:p>
        </p:txBody>
      </p:sp>
      <p:pic>
        <p:nvPicPr>
          <p:cNvPr id="11" name="Picture 10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84AB74D7-A46D-6D06-3C33-61E819C90E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664" y="708222"/>
            <a:ext cx="4216120" cy="5268687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8A6D85E3-343F-78F9-DF7B-9E8E8C2B61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1776" y="2314947"/>
            <a:ext cx="2539696" cy="74607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626D0DE-490F-E241-97A1-197741A8E29E}"/>
              </a:ext>
            </a:extLst>
          </p:cNvPr>
          <p:cNvSpPr/>
          <p:nvPr userDrawn="1"/>
        </p:nvSpPr>
        <p:spPr>
          <a:xfrm>
            <a:off x="7649309" y="448408"/>
            <a:ext cx="370742" cy="34159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D26262E-F1BD-97AE-F549-77C3DAAC3B04}"/>
              </a:ext>
            </a:extLst>
          </p:cNvPr>
          <p:cNvSpPr/>
          <p:nvPr userDrawn="1"/>
        </p:nvSpPr>
        <p:spPr>
          <a:xfrm rot="16200000">
            <a:off x="9882453" y="-1689486"/>
            <a:ext cx="370742" cy="4466288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39529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údoLayout para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4D2C8C0-AB99-415C-51B2-E90DCCAA816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95300" y="1825625"/>
            <a:ext cx="111777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10009DF-0007-FF55-FA7D-BBB0189B5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345989"/>
            <a:ext cx="10139748" cy="1325563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10103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ectividade_Capa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3F8A5F0-6174-2F85-4F8B-686E21CA2369}"/>
              </a:ext>
            </a:extLst>
          </p:cNvPr>
          <p:cNvSpPr/>
          <p:nvPr userDrawn="1"/>
        </p:nvSpPr>
        <p:spPr>
          <a:xfrm>
            <a:off x="520324" y="-13766"/>
            <a:ext cx="11697649" cy="6871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20324"/>
            <a:ext cx="2539696" cy="747358"/>
          </a:xfrm>
          <a:prstGeom prst="rect">
            <a:avLst/>
          </a:prstGeom>
        </p:spPr>
      </p:pic>
      <p:pic>
        <p:nvPicPr>
          <p:cNvPr id="5" name="Picture 4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DDE1E939-9A00-5640-0690-F756701990A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664" y="708222"/>
            <a:ext cx="4216120" cy="526868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267E4CB-2A48-C1CE-33EC-E8B13C1E9D51}"/>
              </a:ext>
            </a:extLst>
          </p:cNvPr>
          <p:cNvSpPr/>
          <p:nvPr userDrawn="1"/>
        </p:nvSpPr>
        <p:spPr>
          <a:xfrm>
            <a:off x="0" y="-44652"/>
            <a:ext cx="520324" cy="69473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94D5450A-3DE5-640B-2FDB-FA81BFD8417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1776" y="520323"/>
            <a:ext cx="2539696" cy="746076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7D6005E-D62C-1C88-128E-BA7426403B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38124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E27B4F4-5B7C-473E-9F52-5B2C819ED284}" type="datetimeFigureOut">
              <a:rPr lang="pt-PT" smtClean="0"/>
              <a:pPr/>
              <a:t>03/03/2026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68899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ectividade_Capa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1E3249A-B4B4-5A45-5536-BA3588256DCC}"/>
              </a:ext>
            </a:extLst>
          </p:cNvPr>
          <p:cNvSpPr/>
          <p:nvPr userDrawn="1"/>
        </p:nvSpPr>
        <p:spPr>
          <a:xfrm>
            <a:off x="520324" y="2971949"/>
            <a:ext cx="11697649" cy="38860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F8A5F0-6174-2F85-4F8B-686E21CA2369}"/>
              </a:ext>
            </a:extLst>
          </p:cNvPr>
          <p:cNvSpPr/>
          <p:nvPr userDrawn="1"/>
        </p:nvSpPr>
        <p:spPr>
          <a:xfrm>
            <a:off x="520324" y="-13767"/>
            <a:ext cx="11697649" cy="38860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20324"/>
            <a:ext cx="2539696" cy="747358"/>
          </a:xfrm>
          <a:prstGeom prst="rect">
            <a:avLst/>
          </a:prstGeom>
        </p:spPr>
      </p:pic>
      <p:pic>
        <p:nvPicPr>
          <p:cNvPr id="5" name="Picture 4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DDE1E939-9A00-5640-0690-F756701990A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664" y="708222"/>
            <a:ext cx="4216120" cy="5268687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94D5450A-3DE5-640B-2FDB-FA81BFD8417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1776" y="520323"/>
            <a:ext cx="2539696" cy="7460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46D978-59B2-DB26-D711-5C7BA1EFF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006" y="4054530"/>
            <a:ext cx="6818994" cy="1325563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59284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nectividade_Separado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CFFEE78-1CAF-A782-F0FB-D994A1ABCCA6}"/>
              </a:ext>
            </a:extLst>
          </p:cNvPr>
          <p:cNvSpPr/>
          <p:nvPr userDrawn="1"/>
        </p:nvSpPr>
        <p:spPr>
          <a:xfrm flipV="1">
            <a:off x="0" y="0"/>
            <a:ext cx="12192000" cy="36178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964867-95C8-AB79-12F1-0B9738AB9D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5003" y="3784822"/>
            <a:ext cx="10458486" cy="109525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CE75A0-4902-AF90-D5C5-8B9A439FB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5003" y="4969566"/>
            <a:ext cx="9144000" cy="656480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"/>
              <a:t>Click to edit Master subtitle style</a:t>
            </a:r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2307160"/>
            <a:ext cx="2539696" cy="7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236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nectividade_Separador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64867-95C8-AB79-12F1-0B9738AB9D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5003" y="2131265"/>
            <a:ext cx="9144000" cy="2096799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"/>
              <a:t>Click to edit </a:t>
            </a:r>
            <a:br>
              <a:rPr lang="en-US"/>
            </a:br>
            <a:r>
              <a:rPr lang="en"/>
              <a:t>Master title style</a:t>
            </a:r>
            <a:endParaRPr lang="pt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CE75A0-4902-AF90-D5C5-8B9A439FB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5003" y="432014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"/>
              <a:t>Click to edit Master subtitle style</a:t>
            </a:r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20324"/>
            <a:ext cx="2539696" cy="7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7341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onectividade_Separador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2694A-6308-8DA8-200F-C2139BF34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6036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FC51BA-7674-BA76-52AD-37B4FDEF1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6036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51843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ectividade_Conteúd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8FF24-E258-E835-A980-F7D1B047F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FC1017-AEFC-F107-2665-9AAA960587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2931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ectividade_Conteúd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7F85B-632D-E952-2298-C0422EAEC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35133-66E9-AB4B-2EFB-6532F33791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55006" y="1825625"/>
            <a:ext cx="4964794" cy="435133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EC7F34-6EFF-5987-5735-2005D92390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382491" cy="435133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78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ectividade_Conteúd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05290-3CBA-F955-1AA7-0F45F126C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997" y="365125"/>
            <a:ext cx="10515600" cy="1325563"/>
          </a:xfrm>
        </p:spPr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D61995-AB25-6B4A-298D-46BA9ABA49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7997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14CDCE-066C-C4BD-EE35-7CF53AB00D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57997" y="2505075"/>
            <a:ext cx="5157787" cy="368458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7615AA-1734-8D87-5D62-9D0D4D4DD1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90409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AB3D7-94C7-1DFA-BC9A-4799426488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90409" y="2505075"/>
            <a:ext cx="5183188" cy="368458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96659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ectividade_Conteúdo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B3E73-DB66-10A0-FEF7-169528E83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003" y="810491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24A19-C470-96C3-737D-8A1A3B712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73C662-691A-B1C8-1B27-869F7C08A6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55003" y="241069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1135AE-695E-F904-7BDC-5DC69D32C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134342-8917-4E5E-AE6D-C13B3DA2DB87}" type="slidenum">
              <a:rPr lang="pt-PT" smtClean="0"/>
              <a:t>‹nº›</a:t>
            </a:fld>
            <a:endParaRPr lang="pt-PT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C834B01-147B-9BBD-FA31-7C09A2B651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12422"/>
            <a:ext cx="749981" cy="749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685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FCCN_Separador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64867-95C8-AB79-12F1-0B9738AB9D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5003" y="2131265"/>
            <a:ext cx="9144000" cy="2096799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"/>
              <a:t>Click to edit </a:t>
            </a:r>
            <a:br>
              <a:rPr lang="en-US"/>
            </a:br>
            <a:r>
              <a:rPr lang="en"/>
              <a:t>Master title style</a:t>
            </a:r>
            <a:endParaRPr lang="pt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CE75A0-4902-AF90-D5C5-8B9A439FB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5003" y="432014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"/>
              <a:t>Click to edit Master subtitle style</a:t>
            </a:r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20324"/>
            <a:ext cx="2539696" cy="74735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2D78B21-6350-782D-FE4D-680E85DD5E30}"/>
              </a:ext>
            </a:extLst>
          </p:cNvPr>
          <p:cNvSpPr/>
          <p:nvPr userDrawn="1"/>
        </p:nvSpPr>
        <p:spPr>
          <a:xfrm>
            <a:off x="0" y="-44652"/>
            <a:ext cx="520324" cy="69473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74365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ectividade_Conteúdo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19001-6BC7-C583-5B0D-0F7A03B67C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7607" y="373558"/>
            <a:ext cx="9154484" cy="1069975"/>
          </a:xfrm>
        </p:spPr>
        <p:txBody>
          <a:bodyPr anchor="b">
            <a:noAutofit/>
          </a:bodyPr>
          <a:lstStyle>
            <a:lvl1pPr>
              <a:defRPr sz="48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691416-1A5D-F3AE-83F5-9EA19EE1C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7607" y="1748971"/>
            <a:ext cx="7065492" cy="410111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3039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ectividade_Conteúdo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D52D437-01D5-1BC7-89E1-47BCD4C1AD4C}"/>
              </a:ext>
            </a:extLst>
          </p:cNvPr>
          <p:cNvSpPr/>
          <p:nvPr userDrawn="1"/>
        </p:nvSpPr>
        <p:spPr>
          <a:xfrm flipV="1">
            <a:off x="0" y="-1"/>
            <a:ext cx="12192000" cy="6857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919001-6BC7-C583-5B0D-0F7A03B67C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7607" y="373558"/>
            <a:ext cx="9154484" cy="1069975"/>
          </a:xfrm>
        </p:spPr>
        <p:txBody>
          <a:bodyPr anchor="b">
            <a:noAutofit/>
          </a:bodyPr>
          <a:lstStyle>
            <a:lvl1pPr>
              <a:defRPr sz="48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691416-1A5D-F3AE-83F5-9EA19EE1C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7607" y="1748971"/>
            <a:ext cx="7065492" cy="410111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E26BFD-5B64-F10F-DD50-3730D9D786E8}"/>
              </a:ext>
            </a:extLst>
          </p:cNvPr>
          <p:cNvSpPr/>
          <p:nvPr userDrawn="1"/>
        </p:nvSpPr>
        <p:spPr>
          <a:xfrm>
            <a:off x="0" y="-13766"/>
            <a:ext cx="520324" cy="6337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7EB69C29-55A2-EEEE-4A50-2E3101D255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339841"/>
            <a:ext cx="520324" cy="520324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C6A0D14C-4B7D-8F8C-CDC8-4704CE30FB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06987" y="265651"/>
            <a:ext cx="1490662" cy="752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69C3226-3A18-8731-0D8D-7127A5B318D2}"/>
              </a:ext>
            </a:extLst>
          </p:cNvPr>
          <p:cNvSpPr txBox="1"/>
          <p:nvPr userDrawn="1"/>
        </p:nvSpPr>
        <p:spPr>
          <a:xfrm rot="16200000">
            <a:off x="-773508" y="1128894"/>
            <a:ext cx="2067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" sz="1400" b="1">
                <a:latin typeface="Arial" panose="020B0604020202020204" pitchFamily="34" charset="0"/>
                <a:cs typeface="Arial" panose="020B0604020202020204" pitchFamily="34" charset="0"/>
              </a:rPr>
              <a:t>Connectivity</a:t>
            </a:r>
          </a:p>
        </p:txBody>
      </p:sp>
      <p:pic>
        <p:nvPicPr>
          <p:cNvPr id="8" name="Imagem 7" descr="Uma imagem com preto, escuridão&#10;&#10;Os conteúdos gerados por IA podem estar incorretos.">
            <a:extLst>
              <a:ext uri="{FF2B5EF4-FFF2-40B4-BE49-F238E27FC236}">
                <a16:creationId xmlns:a16="http://schemas.microsoft.com/office/drawing/2014/main" id="{44EC1F13-05F4-68BF-D8E7-604003558190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303" y="6236723"/>
            <a:ext cx="2600037" cy="57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8828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onectividade_Título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DE302-47C7-E6CC-1167-93D669C63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06899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ectividade_Conteúdo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19277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utação_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3F8A5F0-6174-2F85-4F8B-686E21CA2369}"/>
              </a:ext>
            </a:extLst>
          </p:cNvPr>
          <p:cNvSpPr/>
          <p:nvPr userDrawn="1"/>
        </p:nvSpPr>
        <p:spPr>
          <a:xfrm>
            <a:off x="520324" y="-13766"/>
            <a:ext cx="11697649" cy="69164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20324"/>
            <a:ext cx="2539696" cy="747358"/>
          </a:xfrm>
          <a:prstGeom prst="rect">
            <a:avLst/>
          </a:prstGeom>
        </p:spPr>
      </p:pic>
      <p:pic>
        <p:nvPicPr>
          <p:cNvPr id="5" name="Picture 4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DDE1E939-9A00-5640-0690-F756701990A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664" y="708222"/>
            <a:ext cx="4216120" cy="526868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267E4CB-2A48-C1CE-33EC-E8B13C1E9D51}"/>
              </a:ext>
            </a:extLst>
          </p:cNvPr>
          <p:cNvSpPr/>
          <p:nvPr userDrawn="1"/>
        </p:nvSpPr>
        <p:spPr>
          <a:xfrm>
            <a:off x="0" y="-44652"/>
            <a:ext cx="520324" cy="69473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465C9F8D-2F47-E2CB-5FE0-DB72A352A80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6983" y="6450189"/>
            <a:ext cx="609522" cy="209947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94D5450A-3DE5-640B-2FDB-FA81BFD8417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51776" y="520323"/>
            <a:ext cx="2539696" cy="746076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8FFEEC2-0E89-98D7-E9F1-CD4CBE11DD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38124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E27B4F4-5B7C-473E-9F52-5B2C819ED284}" type="datetimeFigureOut">
              <a:rPr lang="pt-PT" smtClean="0"/>
              <a:pPr/>
              <a:t>03/03/2026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81291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utação_Capa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1E3249A-B4B4-5A45-5536-BA3588256DCC}"/>
              </a:ext>
            </a:extLst>
          </p:cNvPr>
          <p:cNvSpPr/>
          <p:nvPr userDrawn="1"/>
        </p:nvSpPr>
        <p:spPr>
          <a:xfrm>
            <a:off x="520324" y="2971949"/>
            <a:ext cx="11697649" cy="388605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F8A5F0-6174-2F85-4F8B-686E21CA2369}"/>
              </a:ext>
            </a:extLst>
          </p:cNvPr>
          <p:cNvSpPr/>
          <p:nvPr userDrawn="1"/>
        </p:nvSpPr>
        <p:spPr>
          <a:xfrm>
            <a:off x="520324" y="-13767"/>
            <a:ext cx="11697649" cy="38860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20324"/>
            <a:ext cx="2539696" cy="747358"/>
          </a:xfrm>
          <a:prstGeom prst="rect">
            <a:avLst/>
          </a:prstGeom>
        </p:spPr>
      </p:pic>
      <p:pic>
        <p:nvPicPr>
          <p:cNvPr id="5" name="Picture 4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DDE1E939-9A00-5640-0690-F756701990A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664" y="708222"/>
            <a:ext cx="4216120" cy="5268687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94D5450A-3DE5-640B-2FDB-FA81BFD8417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1776" y="520323"/>
            <a:ext cx="2539696" cy="7460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46D978-59B2-DB26-D711-5C7BA1EFF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006" y="4054530"/>
            <a:ext cx="6806294" cy="1325563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029664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mputação_Separado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CFFEE78-1CAF-A782-F0FB-D994A1ABCCA6}"/>
              </a:ext>
            </a:extLst>
          </p:cNvPr>
          <p:cNvSpPr/>
          <p:nvPr userDrawn="1"/>
        </p:nvSpPr>
        <p:spPr>
          <a:xfrm flipV="1">
            <a:off x="0" y="0"/>
            <a:ext cx="12192000" cy="36178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964867-95C8-AB79-12F1-0B9738AB9D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5003" y="3784822"/>
            <a:ext cx="10458486" cy="109525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CE75A0-4902-AF90-D5C5-8B9A439FB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5003" y="4969566"/>
            <a:ext cx="9144000" cy="656480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"/>
              <a:t>Click to edit Master subtitle style</a:t>
            </a:r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2307160"/>
            <a:ext cx="2539696" cy="7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6787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mputação_Separador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64867-95C8-AB79-12F1-0B9738AB9D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5003" y="2131265"/>
            <a:ext cx="9144000" cy="2096799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"/>
              <a:t>Click to edit </a:t>
            </a:r>
            <a:br>
              <a:rPr lang="en-US"/>
            </a:br>
            <a:r>
              <a:rPr lang="en"/>
              <a:t>Master title style</a:t>
            </a:r>
            <a:endParaRPr lang="pt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CE75A0-4902-AF90-D5C5-8B9A439FB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5003" y="432014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"/>
              <a:t>Click to edit Master subtitle style</a:t>
            </a:r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20324"/>
            <a:ext cx="2539696" cy="7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6547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omputação_Separador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2694A-6308-8DA8-200F-C2139BF34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6036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FC51BA-7674-BA76-52AD-37B4FDEF1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6036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695863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mputação_Conteúd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8FF24-E258-E835-A980-F7D1B047F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FC1017-AEFC-F107-2665-9AAA960587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7000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CCN_Separador_Add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64867-95C8-AB79-12F1-0B9738AB9D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5003" y="1813213"/>
            <a:ext cx="9144000" cy="2096799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"/>
              <a:t>Click to edit </a:t>
            </a:r>
            <a:br>
              <a:rPr lang="en-US"/>
            </a:br>
            <a:r>
              <a:rPr lang="en"/>
              <a:t>Master title style</a:t>
            </a:r>
            <a:endParaRPr lang="pt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CE75A0-4902-AF90-D5C5-8B9A439FB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5003" y="400208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"/>
              <a:t>Click to edit Master subtitle style</a:t>
            </a:r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20324"/>
            <a:ext cx="2539696" cy="747358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1CEA102E-0579-6107-87FF-DF28DABD559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34451" y="4943437"/>
            <a:ext cx="1866827" cy="930312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B1613A6D-3941-5569-CADA-C068934AC36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10325173" y="2663787"/>
            <a:ext cx="1866827" cy="930312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73EADD1C-D94D-F059-BDF4-1408BF6F764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94060" y="0"/>
            <a:ext cx="2787926" cy="1860624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84F82EC5-D552-54E0-ABBD-A32E35F7ACA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950200" y="5873749"/>
            <a:ext cx="984251" cy="984251"/>
          </a:xfrm>
          <a:prstGeom prst="rect">
            <a:avLst/>
          </a:prstGeom>
        </p:spPr>
      </p:pic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B0D98B6-F7A4-A00F-B069-82F5FE30AB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50200" y="925513"/>
            <a:ext cx="4241800" cy="4948237"/>
          </a:xfrm>
        </p:spPr>
        <p:txBody>
          <a:bodyPr/>
          <a:lstStyle/>
          <a:p>
            <a:endParaRPr lang="pt-PT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EF2843-7C51-D9FA-535A-41944BE2BFD5}"/>
              </a:ext>
            </a:extLst>
          </p:cNvPr>
          <p:cNvSpPr/>
          <p:nvPr userDrawn="1"/>
        </p:nvSpPr>
        <p:spPr>
          <a:xfrm>
            <a:off x="0" y="-44652"/>
            <a:ext cx="520324" cy="69473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43521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mputação_Conteúd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7F85B-632D-E952-2298-C0422EAEC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35133-66E9-AB4B-2EFB-6532F33791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55006" y="1825625"/>
            <a:ext cx="4964794" cy="435133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EC7F34-6EFF-5987-5735-2005D92390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382491" cy="435133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20667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utação_Conteúd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05290-3CBA-F955-1AA7-0F45F126C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997" y="365125"/>
            <a:ext cx="10515600" cy="1325563"/>
          </a:xfrm>
        </p:spPr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D61995-AB25-6B4A-298D-46BA9ABA49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7997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14CDCE-066C-C4BD-EE35-7CF53AB00D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57997" y="2505075"/>
            <a:ext cx="5157787" cy="368458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7615AA-1734-8D87-5D62-9D0D4D4DD1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90409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AB3D7-94C7-1DFA-BC9A-4799426488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90409" y="2505075"/>
            <a:ext cx="5183188" cy="368458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936618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mputação_Conteúdo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B3E73-DB66-10A0-FEF7-169528E83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003" y="810491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24A19-C470-96C3-737D-8A1A3B712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52348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73C662-691A-B1C8-1B27-869F7C08A6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55003" y="241069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C834B01-147B-9BBD-FA31-7C09A2B651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12422"/>
            <a:ext cx="749981" cy="749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37502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19001-6BC7-C583-5B0D-0F7A03B67C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7607" y="373558"/>
            <a:ext cx="9154484" cy="1069975"/>
          </a:xfrm>
        </p:spPr>
        <p:txBody>
          <a:bodyPr anchor="b">
            <a:noAutofit/>
          </a:bodyPr>
          <a:lstStyle>
            <a:lvl1pPr>
              <a:defRPr sz="48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691416-1A5D-F3AE-83F5-9EA19EE1C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7607" y="1748971"/>
            <a:ext cx="7065492" cy="410111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15104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D52D437-01D5-1BC7-89E1-47BCD4C1AD4C}"/>
              </a:ext>
            </a:extLst>
          </p:cNvPr>
          <p:cNvSpPr/>
          <p:nvPr userDrawn="1"/>
        </p:nvSpPr>
        <p:spPr>
          <a:xfrm flipV="1">
            <a:off x="0" y="-1"/>
            <a:ext cx="12192000" cy="6857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919001-6BC7-C583-5B0D-0F7A03B67C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7607" y="373558"/>
            <a:ext cx="9154484" cy="1069975"/>
          </a:xfrm>
        </p:spPr>
        <p:txBody>
          <a:bodyPr anchor="b">
            <a:noAutofit/>
          </a:bodyPr>
          <a:lstStyle>
            <a:lvl1pPr>
              <a:defRPr sz="48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691416-1A5D-F3AE-83F5-9EA19EE1C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7607" y="1748971"/>
            <a:ext cx="7065492" cy="410111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7EB69C29-55A2-EEEE-4A50-2E3101D255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339841"/>
            <a:ext cx="520324" cy="520324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C6A0D14C-4B7D-8F8C-CDC8-4704CE30FB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06987" y="265651"/>
            <a:ext cx="1490662" cy="7528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97DDFA9-F94C-8380-2C9B-60377E10CD71}"/>
              </a:ext>
            </a:extLst>
          </p:cNvPr>
          <p:cNvSpPr/>
          <p:nvPr userDrawn="1"/>
        </p:nvSpPr>
        <p:spPr>
          <a:xfrm>
            <a:off x="0" y="-13766"/>
            <a:ext cx="520324" cy="63376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BBA10A-F824-FC37-3228-5475C52C870B}"/>
              </a:ext>
            </a:extLst>
          </p:cNvPr>
          <p:cNvSpPr txBox="1"/>
          <p:nvPr userDrawn="1"/>
        </p:nvSpPr>
        <p:spPr>
          <a:xfrm rot="16200000">
            <a:off x="-773508" y="1128894"/>
            <a:ext cx="2067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" sz="1400" b="1">
                <a:latin typeface="Arial" panose="020B0604020202020204" pitchFamily="34" charset="0"/>
                <a:cs typeface="Arial" panose="020B0604020202020204" pitchFamily="34" charset="0"/>
              </a:rPr>
              <a:t>Computation</a:t>
            </a:r>
          </a:p>
        </p:txBody>
      </p:sp>
      <p:pic>
        <p:nvPicPr>
          <p:cNvPr id="5" name="Imagem 4" descr="Uma imagem com preto, escuridão&#10;&#10;Os conteúdos gerados por IA podem estar incorretos.">
            <a:extLst>
              <a:ext uri="{FF2B5EF4-FFF2-40B4-BE49-F238E27FC236}">
                <a16:creationId xmlns:a16="http://schemas.microsoft.com/office/drawing/2014/main" id="{BE4695A1-B374-733E-9D93-984493C93A1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303" y="6236723"/>
            <a:ext cx="2600037" cy="57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0317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omputação_Título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DE302-47C7-E6CC-1167-93D669C63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09701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mputação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93539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aboração_Capa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3F8A5F0-6174-2F85-4F8B-686E21CA2369}"/>
              </a:ext>
            </a:extLst>
          </p:cNvPr>
          <p:cNvSpPr/>
          <p:nvPr userDrawn="1"/>
        </p:nvSpPr>
        <p:spPr>
          <a:xfrm>
            <a:off x="520324" y="-13766"/>
            <a:ext cx="11697649" cy="6871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20324"/>
            <a:ext cx="2539696" cy="747358"/>
          </a:xfrm>
          <a:prstGeom prst="rect">
            <a:avLst/>
          </a:prstGeom>
        </p:spPr>
      </p:pic>
      <p:pic>
        <p:nvPicPr>
          <p:cNvPr id="5" name="Picture 4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DDE1E939-9A00-5640-0690-F756701990A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664" y="708222"/>
            <a:ext cx="4216120" cy="526868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267E4CB-2A48-C1CE-33EC-E8B13C1E9D51}"/>
              </a:ext>
            </a:extLst>
          </p:cNvPr>
          <p:cNvSpPr/>
          <p:nvPr userDrawn="1"/>
        </p:nvSpPr>
        <p:spPr>
          <a:xfrm>
            <a:off x="0" y="-44652"/>
            <a:ext cx="520324" cy="69473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465C9F8D-2F47-E2CB-5FE0-DB72A352A80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6983" y="6450189"/>
            <a:ext cx="609522" cy="209947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94D5450A-3DE5-640B-2FDB-FA81BFD8417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51776" y="520323"/>
            <a:ext cx="2539696" cy="74607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EF5FCB-5939-924A-D723-4B1E7DCE8E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38124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E27B4F4-5B7C-473E-9F52-5B2C819ED284}" type="datetimeFigureOut">
              <a:rPr lang="pt-PT" smtClean="0"/>
              <a:pPr/>
              <a:t>03/03/2026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122545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aboração_Capa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1E3249A-B4B4-5A45-5536-BA3588256DCC}"/>
              </a:ext>
            </a:extLst>
          </p:cNvPr>
          <p:cNvSpPr/>
          <p:nvPr userDrawn="1"/>
        </p:nvSpPr>
        <p:spPr>
          <a:xfrm>
            <a:off x="520324" y="2971949"/>
            <a:ext cx="11697649" cy="388605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F8A5F0-6174-2F85-4F8B-686E21CA2369}"/>
              </a:ext>
            </a:extLst>
          </p:cNvPr>
          <p:cNvSpPr/>
          <p:nvPr userDrawn="1"/>
        </p:nvSpPr>
        <p:spPr>
          <a:xfrm>
            <a:off x="520324" y="-13767"/>
            <a:ext cx="11697649" cy="38860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20324"/>
            <a:ext cx="2539696" cy="747358"/>
          </a:xfrm>
          <a:prstGeom prst="rect">
            <a:avLst/>
          </a:prstGeom>
        </p:spPr>
      </p:pic>
      <p:pic>
        <p:nvPicPr>
          <p:cNvPr id="5" name="Picture 4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DDE1E939-9A00-5640-0690-F756701990A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664" y="708222"/>
            <a:ext cx="4216120" cy="5268687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94D5450A-3DE5-640B-2FDB-FA81BFD8417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1776" y="520323"/>
            <a:ext cx="2539696" cy="7460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46D978-59B2-DB26-D711-5C7BA1EFF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006" y="4054530"/>
            <a:ext cx="6768194" cy="1325563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819713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laboração_Separado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CFFEE78-1CAF-A782-F0FB-D994A1ABCCA6}"/>
              </a:ext>
            </a:extLst>
          </p:cNvPr>
          <p:cNvSpPr/>
          <p:nvPr userDrawn="1"/>
        </p:nvSpPr>
        <p:spPr>
          <a:xfrm flipV="1">
            <a:off x="0" y="0"/>
            <a:ext cx="12192000" cy="361784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964867-95C8-AB79-12F1-0B9738AB9D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5003" y="3784822"/>
            <a:ext cx="10458486" cy="109525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CE75A0-4902-AF90-D5C5-8B9A439FB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5003" y="4969566"/>
            <a:ext cx="9144000" cy="656480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"/>
              <a:t>Click to edit Master subtitle style</a:t>
            </a:r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2307160"/>
            <a:ext cx="2539696" cy="7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64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CCN_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8FF24-E258-E835-A980-F7D1B047F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FC1017-AEFC-F107-2665-9AAA960587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010738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laboração_Separador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64867-95C8-AB79-12F1-0B9738AB9D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5003" y="2131265"/>
            <a:ext cx="9144000" cy="2096799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"/>
              <a:t>Click to edit </a:t>
            </a:r>
            <a:br>
              <a:rPr lang="en-US"/>
            </a:br>
            <a:r>
              <a:rPr lang="en"/>
              <a:t>Master title style</a:t>
            </a:r>
            <a:endParaRPr lang="pt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CE75A0-4902-AF90-D5C5-8B9A439FB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5003" y="432014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"/>
              <a:t>Click to edit Master subtitle style</a:t>
            </a:r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20324"/>
            <a:ext cx="2539696" cy="7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7259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olaboração_Separador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2694A-6308-8DA8-200F-C2139BF34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6036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FC51BA-7674-BA76-52AD-37B4FDEF1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6036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19657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laboração_Conteúd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8FF24-E258-E835-A980-F7D1B047F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FC1017-AEFC-F107-2665-9AAA960587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551905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laboração_Conteúd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7F85B-632D-E952-2298-C0422EAEC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35133-66E9-AB4B-2EFB-6532F33791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55006" y="1825625"/>
            <a:ext cx="4964794" cy="435133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EC7F34-6EFF-5987-5735-2005D92390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382491" cy="435133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771925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laboração__Conteúd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05290-3CBA-F955-1AA7-0F45F126C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997" y="365125"/>
            <a:ext cx="10515600" cy="1325563"/>
          </a:xfrm>
        </p:spPr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D61995-AB25-6B4A-298D-46BA9ABA49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7997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14CDCE-066C-C4BD-EE35-7CF53AB00D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57997" y="2505075"/>
            <a:ext cx="5157787" cy="368458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7615AA-1734-8D87-5D62-9D0D4D4DD1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90409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AB3D7-94C7-1DFA-BC9A-4799426488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90409" y="2505075"/>
            <a:ext cx="5183188" cy="368458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940333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laboração_Conteúdo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B3E73-DB66-10A0-FEF7-169528E83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003" y="810491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24A19-C470-96C3-737D-8A1A3B712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73C662-691A-B1C8-1B27-869F7C08A6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55003" y="241069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C834B01-147B-9BBD-FA31-7C09A2B651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12422"/>
            <a:ext cx="749981" cy="749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99339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aboração_Conteúdo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19001-6BC7-C583-5B0D-0F7A03B67C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7607" y="373558"/>
            <a:ext cx="9154484" cy="1069975"/>
          </a:xfrm>
        </p:spPr>
        <p:txBody>
          <a:bodyPr anchor="b">
            <a:noAutofit/>
          </a:bodyPr>
          <a:lstStyle>
            <a:lvl1pPr>
              <a:defRPr sz="48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691416-1A5D-F3AE-83F5-9EA19EE1C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7607" y="1748971"/>
            <a:ext cx="7065492" cy="410111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452551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aboração_Conteúdo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D52D437-01D5-1BC7-89E1-47BCD4C1AD4C}"/>
              </a:ext>
            </a:extLst>
          </p:cNvPr>
          <p:cNvSpPr/>
          <p:nvPr userDrawn="1"/>
        </p:nvSpPr>
        <p:spPr>
          <a:xfrm flipV="1">
            <a:off x="0" y="675"/>
            <a:ext cx="12192000" cy="6857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919001-6BC7-C583-5B0D-0F7A03B67C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7607" y="373558"/>
            <a:ext cx="9154484" cy="1069975"/>
          </a:xfrm>
        </p:spPr>
        <p:txBody>
          <a:bodyPr anchor="b">
            <a:noAutofit/>
          </a:bodyPr>
          <a:lstStyle>
            <a:lvl1pPr>
              <a:defRPr sz="48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691416-1A5D-F3AE-83F5-9EA19EE1C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7607" y="1748971"/>
            <a:ext cx="7065492" cy="410111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7EB69C29-55A2-EEEE-4A50-2E3101D255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339841"/>
            <a:ext cx="520324" cy="520324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C6A0D14C-4B7D-8F8C-CDC8-4704CE30FB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06987" y="265651"/>
            <a:ext cx="1490662" cy="7528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BCC714C-86DC-6D7C-2175-64940B3319C5}"/>
              </a:ext>
            </a:extLst>
          </p:cNvPr>
          <p:cNvSpPr/>
          <p:nvPr userDrawn="1"/>
        </p:nvSpPr>
        <p:spPr>
          <a:xfrm>
            <a:off x="0" y="-13766"/>
            <a:ext cx="520324" cy="633767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36383A-EE71-1ABC-9EDD-CC5E609266DE}"/>
              </a:ext>
            </a:extLst>
          </p:cNvPr>
          <p:cNvSpPr txBox="1"/>
          <p:nvPr userDrawn="1"/>
        </p:nvSpPr>
        <p:spPr>
          <a:xfrm rot="16200000">
            <a:off x="-773508" y="1128894"/>
            <a:ext cx="2067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" sz="1400" b="1">
                <a:latin typeface="Arial" panose="020B0604020202020204" pitchFamily="34" charset="0"/>
                <a:cs typeface="Arial" panose="020B0604020202020204" pitchFamily="34" charset="0"/>
              </a:rPr>
              <a:t>Collaboration</a:t>
            </a:r>
          </a:p>
        </p:txBody>
      </p:sp>
      <p:pic>
        <p:nvPicPr>
          <p:cNvPr id="8" name="Imagem 7" descr="Uma imagem com preto, escuridão&#10;&#10;Os conteúdos gerados por IA podem estar incorretos.">
            <a:extLst>
              <a:ext uri="{FF2B5EF4-FFF2-40B4-BE49-F238E27FC236}">
                <a16:creationId xmlns:a16="http://schemas.microsoft.com/office/drawing/2014/main" id="{3ED64EA1-6F7F-3815-D1E9-7A2F2481AE3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303" y="6236723"/>
            <a:ext cx="2600037" cy="57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52140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olaboração_Título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DE302-47C7-E6CC-1167-93D669C63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094444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laboração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8703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FCCN_Conteúd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7F85B-632D-E952-2298-C0422EAEC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35133-66E9-AB4B-2EFB-6532F33791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55006" y="1825625"/>
            <a:ext cx="4964794" cy="435133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EC7F34-6EFF-5987-5735-2005D92390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382491" cy="435133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685999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hecimento_Capa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3F8A5F0-6174-2F85-4F8B-686E21CA2369}"/>
              </a:ext>
            </a:extLst>
          </p:cNvPr>
          <p:cNvSpPr/>
          <p:nvPr userDrawn="1"/>
        </p:nvSpPr>
        <p:spPr>
          <a:xfrm>
            <a:off x="520324" y="-13766"/>
            <a:ext cx="11697649" cy="6871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20324"/>
            <a:ext cx="2539696" cy="747358"/>
          </a:xfrm>
          <a:prstGeom prst="rect">
            <a:avLst/>
          </a:prstGeom>
        </p:spPr>
      </p:pic>
      <p:pic>
        <p:nvPicPr>
          <p:cNvPr id="5" name="Picture 4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DDE1E939-9A00-5640-0690-F756701990A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664" y="708222"/>
            <a:ext cx="4216120" cy="526868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267E4CB-2A48-C1CE-33EC-E8B13C1E9D51}"/>
              </a:ext>
            </a:extLst>
          </p:cNvPr>
          <p:cNvSpPr/>
          <p:nvPr userDrawn="1"/>
        </p:nvSpPr>
        <p:spPr>
          <a:xfrm>
            <a:off x="0" y="-44652"/>
            <a:ext cx="520324" cy="69473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465C9F8D-2F47-E2CB-5FE0-DB72A352A80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6983" y="6450189"/>
            <a:ext cx="609522" cy="209947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94D5450A-3DE5-640B-2FDB-FA81BFD8417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51776" y="520323"/>
            <a:ext cx="2539696" cy="746076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B5F181F-7C51-FFED-74B7-504C720C16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38124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E27B4F4-5B7C-473E-9F52-5B2C819ED284}" type="datetimeFigureOut">
              <a:rPr lang="pt-PT" smtClean="0"/>
              <a:pPr/>
              <a:t>03/03/2026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211679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hecimento_Capa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1E3249A-B4B4-5A45-5536-BA3588256DCC}"/>
              </a:ext>
            </a:extLst>
          </p:cNvPr>
          <p:cNvSpPr/>
          <p:nvPr userDrawn="1"/>
        </p:nvSpPr>
        <p:spPr>
          <a:xfrm>
            <a:off x="520324" y="2971949"/>
            <a:ext cx="11697649" cy="388605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F8A5F0-6174-2F85-4F8B-686E21CA2369}"/>
              </a:ext>
            </a:extLst>
          </p:cNvPr>
          <p:cNvSpPr/>
          <p:nvPr userDrawn="1"/>
        </p:nvSpPr>
        <p:spPr>
          <a:xfrm>
            <a:off x="520324" y="-13767"/>
            <a:ext cx="11697649" cy="38860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20324"/>
            <a:ext cx="2539696" cy="747358"/>
          </a:xfrm>
          <a:prstGeom prst="rect">
            <a:avLst/>
          </a:prstGeom>
        </p:spPr>
      </p:pic>
      <p:pic>
        <p:nvPicPr>
          <p:cNvPr id="5" name="Picture 4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DDE1E939-9A00-5640-0690-F756701990A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664" y="708222"/>
            <a:ext cx="4216120" cy="5268687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94D5450A-3DE5-640B-2FDB-FA81BFD8417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1776" y="520323"/>
            <a:ext cx="2539696" cy="7460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46D978-59B2-DB26-D711-5C7BA1EFF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006" y="4054530"/>
            <a:ext cx="6818994" cy="1622370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510762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nhecimento_Separado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CFFEE78-1CAF-A782-F0FB-D994A1ABCCA6}"/>
              </a:ext>
            </a:extLst>
          </p:cNvPr>
          <p:cNvSpPr/>
          <p:nvPr userDrawn="1"/>
        </p:nvSpPr>
        <p:spPr>
          <a:xfrm flipV="1">
            <a:off x="0" y="0"/>
            <a:ext cx="12192000" cy="36178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964867-95C8-AB79-12F1-0B9738AB9D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5003" y="3784822"/>
            <a:ext cx="10458486" cy="109525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CE75A0-4902-AF90-D5C5-8B9A439FB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5003" y="4969566"/>
            <a:ext cx="9144000" cy="656480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"/>
              <a:t>Click to edit Master subtitle style</a:t>
            </a:r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2307160"/>
            <a:ext cx="2539696" cy="7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93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nhecimento_Separador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64867-95C8-AB79-12F1-0B9738AB9D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5003" y="2131265"/>
            <a:ext cx="9144000" cy="2096799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"/>
              <a:t>Click to edit </a:t>
            </a:r>
            <a:br>
              <a:rPr lang="en-US"/>
            </a:br>
            <a:r>
              <a:rPr lang="en"/>
              <a:t>Master title style</a:t>
            </a:r>
            <a:endParaRPr lang="pt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CE75A0-4902-AF90-D5C5-8B9A439FB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5003" y="432014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"/>
              <a:t>Click to edit Master subtitle style</a:t>
            </a:r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20324"/>
            <a:ext cx="2539696" cy="7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63795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onhecimento_Separador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2694A-6308-8DA8-200F-C2139BF34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6036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FC51BA-7674-BA76-52AD-37B4FDEF1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6036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765745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hecimento_Conteúd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8FF24-E258-E835-A980-F7D1B047F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FC1017-AEFC-F107-2665-9AAA960587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5643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hecimento_Conteúd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7F85B-632D-E952-2298-C0422EAEC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35133-66E9-AB4B-2EFB-6532F33791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55006" y="1825625"/>
            <a:ext cx="4964794" cy="435133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EC7F34-6EFF-5987-5735-2005D92390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382491" cy="435133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96405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hecimento__Conteúd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05290-3CBA-F955-1AA7-0F45F126C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997" y="365125"/>
            <a:ext cx="10515600" cy="1325563"/>
          </a:xfrm>
        </p:spPr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D61995-AB25-6B4A-298D-46BA9ABA49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7997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14CDCE-066C-C4BD-EE35-7CF53AB00D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57997" y="2505075"/>
            <a:ext cx="5157787" cy="368458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7615AA-1734-8D87-5D62-9D0D4D4DD1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90409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AB3D7-94C7-1DFA-BC9A-4799426488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90409" y="2505075"/>
            <a:ext cx="5183188" cy="368458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798752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B3E73-DB66-10A0-FEF7-169528E83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003" y="810491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24A19-C470-96C3-737D-8A1A3B712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73C662-691A-B1C8-1B27-869F7C08A6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55003" y="241069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C834B01-147B-9BBD-FA31-7C09A2B651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12422"/>
            <a:ext cx="749981" cy="749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99677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hecimento_Conteúdo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19001-6BC7-C583-5B0D-0F7A03B67C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7607" y="373558"/>
            <a:ext cx="9154484" cy="1069975"/>
          </a:xfrm>
        </p:spPr>
        <p:txBody>
          <a:bodyPr anchor="b">
            <a:noAutofit/>
          </a:bodyPr>
          <a:lstStyle>
            <a:lvl1pPr>
              <a:defRPr sz="48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691416-1A5D-F3AE-83F5-9EA19EE1C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7607" y="1748971"/>
            <a:ext cx="7065492" cy="410111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0086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FCCN_Conteúd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05290-3CBA-F955-1AA7-0F45F126C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997" y="365125"/>
            <a:ext cx="10515600" cy="1325563"/>
          </a:xfrm>
        </p:spPr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D61995-AB25-6B4A-298D-46BA9ABA49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7997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14CDCE-066C-C4BD-EE35-7CF53AB00D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57997" y="2505075"/>
            <a:ext cx="5157787" cy="368458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7615AA-1734-8D87-5D62-9D0D4D4DD1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90409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AB3D7-94C7-1DFA-BC9A-4799426488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90409" y="2505075"/>
            <a:ext cx="5183188" cy="368458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551034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hecimento_Conteúdo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D52D437-01D5-1BC7-89E1-47BCD4C1AD4C}"/>
              </a:ext>
            </a:extLst>
          </p:cNvPr>
          <p:cNvSpPr/>
          <p:nvPr userDrawn="1"/>
        </p:nvSpPr>
        <p:spPr>
          <a:xfrm flipV="1">
            <a:off x="0" y="-1"/>
            <a:ext cx="12192000" cy="6857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919001-6BC7-C583-5B0D-0F7A03B67C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7607" y="373558"/>
            <a:ext cx="9154484" cy="1069975"/>
          </a:xfrm>
        </p:spPr>
        <p:txBody>
          <a:bodyPr anchor="b">
            <a:noAutofit/>
          </a:bodyPr>
          <a:lstStyle>
            <a:lvl1pPr>
              <a:defRPr sz="48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691416-1A5D-F3AE-83F5-9EA19EE1C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7607" y="1748971"/>
            <a:ext cx="7065492" cy="410111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7EB69C29-55A2-EEEE-4A50-2E3101D255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339841"/>
            <a:ext cx="520324" cy="520324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C6A0D14C-4B7D-8F8C-CDC8-4704CE30FB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06987" y="265651"/>
            <a:ext cx="1490662" cy="7528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8F64381-5D68-2335-B336-69933D6BCBEF}"/>
              </a:ext>
            </a:extLst>
          </p:cNvPr>
          <p:cNvSpPr/>
          <p:nvPr userDrawn="1"/>
        </p:nvSpPr>
        <p:spPr>
          <a:xfrm>
            <a:off x="0" y="-13766"/>
            <a:ext cx="520324" cy="63376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A40B81-0C17-519D-97EF-25FE53A6C813}"/>
              </a:ext>
            </a:extLst>
          </p:cNvPr>
          <p:cNvSpPr txBox="1"/>
          <p:nvPr userDrawn="1"/>
        </p:nvSpPr>
        <p:spPr>
          <a:xfrm rot="16200000">
            <a:off x="-773508" y="1128894"/>
            <a:ext cx="2067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" sz="1400" b="1">
                <a:latin typeface="Arial" panose="020B0604020202020204" pitchFamily="34" charset="0"/>
                <a:cs typeface="Arial" panose="020B0604020202020204" pitchFamily="34" charset="0"/>
              </a:rPr>
              <a:t>Knowledge</a:t>
            </a:r>
          </a:p>
        </p:txBody>
      </p:sp>
      <p:pic>
        <p:nvPicPr>
          <p:cNvPr id="5" name="Imagem 4" descr="Uma imagem com preto, escuridão&#10;&#10;Os conteúdos gerados por IA podem estar incorretos.">
            <a:extLst>
              <a:ext uri="{FF2B5EF4-FFF2-40B4-BE49-F238E27FC236}">
                <a16:creationId xmlns:a16="http://schemas.microsoft.com/office/drawing/2014/main" id="{A41BCA7C-7B86-DDB3-B440-25A0DB20782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303" y="6236723"/>
            <a:ext cx="2600037" cy="57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7342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onhecimento_Título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DE302-47C7-E6CC-1167-93D669C63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071360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hecimento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37820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rança_Capa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3F8A5F0-6174-2F85-4F8B-686E21CA2369}"/>
              </a:ext>
            </a:extLst>
          </p:cNvPr>
          <p:cNvSpPr/>
          <p:nvPr userDrawn="1"/>
        </p:nvSpPr>
        <p:spPr>
          <a:xfrm>
            <a:off x="520324" y="-13766"/>
            <a:ext cx="11697649" cy="6871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20324"/>
            <a:ext cx="2539696" cy="747358"/>
          </a:xfrm>
          <a:prstGeom prst="rect">
            <a:avLst/>
          </a:prstGeom>
        </p:spPr>
      </p:pic>
      <p:pic>
        <p:nvPicPr>
          <p:cNvPr id="5" name="Picture 4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DDE1E939-9A00-5640-0690-F756701990A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664" y="708222"/>
            <a:ext cx="4216120" cy="526868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267E4CB-2A48-C1CE-33EC-E8B13C1E9D51}"/>
              </a:ext>
            </a:extLst>
          </p:cNvPr>
          <p:cNvSpPr/>
          <p:nvPr userDrawn="1"/>
        </p:nvSpPr>
        <p:spPr>
          <a:xfrm>
            <a:off x="0" y="-44652"/>
            <a:ext cx="520324" cy="69473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465C9F8D-2F47-E2CB-5FE0-DB72A352A80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6983" y="6450189"/>
            <a:ext cx="609522" cy="209947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94D5450A-3DE5-640B-2FDB-FA81BFD8417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51776" y="520323"/>
            <a:ext cx="2539696" cy="746076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66E4AAE-156E-2B82-8446-73E6C101A8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38124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E27B4F4-5B7C-473E-9F52-5B2C819ED284}" type="datetimeFigureOut">
              <a:rPr lang="pt-PT" smtClean="0"/>
              <a:pPr/>
              <a:t>03/03/2026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810429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rança_Capa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1E3249A-B4B4-5A45-5536-BA3588256DCC}"/>
              </a:ext>
            </a:extLst>
          </p:cNvPr>
          <p:cNvSpPr/>
          <p:nvPr userDrawn="1"/>
        </p:nvSpPr>
        <p:spPr>
          <a:xfrm>
            <a:off x="520324" y="2971949"/>
            <a:ext cx="11697649" cy="38860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F8A5F0-6174-2F85-4F8B-686E21CA2369}"/>
              </a:ext>
            </a:extLst>
          </p:cNvPr>
          <p:cNvSpPr/>
          <p:nvPr userDrawn="1"/>
        </p:nvSpPr>
        <p:spPr>
          <a:xfrm>
            <a:off x="520324" y="-13767"/>
            <a:ext cx="11697649" cy="38860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20324"/>
            <a:ext cx="2539696" cy="747358"/>
          </a:xfrm>
          <a:prstGeom prst="rect">
            <a:avLst/>
          </a:prstGeom>
        </p:spPr>
      </p:pic>
      <p:pic>
        <p:nvPicPr>
          <p:cNvPr id="5" name="Picture 4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DDE1E939-9A00-5640-0690-F756701990A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664" y="708222"/>
            <a:ext cx="4216120" cy="5268687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94D5450A-3DE5-640B-2FDB-FA81BFD8417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1776" y="520323"/>
            <a:ext cx="2539696" cy="7460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46D978-59B2-DB26-D711-5C7BA1EFF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006" y="4054530"/>
            <a:ext cx="6768194" cy="1522021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02739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gurança_Separado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CFFEE78-1CAF-A782-F0FB-D994A1ABCCA6}"/>
              </a:ext>
            </a:extLst>
          </p:cNvPr>
          <p:cNvSpPr/>
          <p:nvPr userDrawn="1"/>
        </p:nvSpPr>
        <p:spPr>
          <a:xfrm flipV="1">
            <a:off x="0" y="0"/>
            <a:ext cx="12192000" cy="36178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964867-95C8-AB79-12F1-0B9738AB9D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5003" y="3784822"/>
            <a:ext cx="10458486" cy="109525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CE75A0-4902-AF90-D5C5-8B9A439FB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5003" y="4969566"/>
            <a:ext cx="9144000" cy="656480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"/>
              <a:t>Click to edit Master subtitle style</a:t>
            </a:r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2307160"/>
            <a:ext cx="2539696" cy="7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14307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gurança_Separador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64867-95C8-AB79-12F1-0B9738AB9D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5003" y="2131265"/>
            <a:ext cx="9144000" cy="2096799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"/>
              <a:t>Click to edit </a:t>
            </a:r>
            <a:br>
              <a:rPr lang="en-US"/>
            </a:br>
            <a:r>
              <a:rPr lang="en"/>
              <a:t>Master title style</a:t>
            </a:r>
            <a:endParaRPr lang="pt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CE75A0-4902-AF90-D5C5-8B9A439FB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5003" y="432014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"/>
              <a:t>Click to edit Master subtitle style</a:t>
            </a:r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20324"/>
            <a:ext cx="2539696" cy="7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1061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gurança_Separador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2694A-6308-8DA8-200F-C2139BF34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6036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FC51BA-7674-BA76-52AD-37B4FDEF1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6036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99941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egurança_Conteúd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8FF24-E258-E835-A980-F7D1B047F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FC1017-AEFC-F107-2665-9AAA960587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84783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gurança_Conteúd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7F85B-632D-E952-2298-C0422EAEC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35133-66E9-AB4B-2EFB-6532F33791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55006" y="1825625"/>
            <a:ext cx="4964794" cy="435133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EC7F34-6EFF-5987-5735-2005D92390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382491" cy="435133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0712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FCCN_Título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DE302-47C7-E6CC-1167-93D669C63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306666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egurança_Conteúd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05290-3CBA-F955-1AA7-0F45F126C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997" y="365125"/>
            <a:ext cx="10515600" cy="1325563"/>
          </a:xfrm>
        </p:spPr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D61995-AB25-6B4A-298D-46BA9ABA49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7997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14CDCE-066C-C4BD-EE35-7CF53AB00D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57997" y="2505075"/>
            <a:ext cx="5157787" cy="368458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7615AA-1734-8D87-5D62-9D0D4D4DD1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90409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AB3D7-94C7-1DFA-BC9A-4799426488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90409" y="2505075"/>
            <a:ext cx="5183188" cy="368458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916527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egurança_Conteúdo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B3E73-DB66-10A0-FEF7-169528E83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003" y="810491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24A19-C470-96C3-737D-8A1A3B712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73C662-691A-B1C8-1B27-869F7C08A6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55003" y="241069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C834B01-147B-9BBD-FA31-7C09A2B651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12422"/>
            <a:ext cx="749981" cy="749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02361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rança_Conteúdo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19001-6BC7-C583-5B0D-0F7A03B67C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7607" y="373558"/>
            <a:ext cx="9154484" cy="1069975"/>
          </a:xfrm>
        </p:spPr>
        <p:txBody>
          <a:bodyPr anchor="b">
            <a:noAutofit/>
          </a:bodyPr>
          <a:lstStyle>
            <a:lvl1pPr>
              <a:defRPr sz="48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691416-1A5D-F3AE-83F5-9EA19EE1C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7607" y="1748971"/>
            <a:ext cx="7065492" cy="410111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420935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rança_Conteúdo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D52D437-01D5-1BC7-89E1-47BCD4C1AD4C}"/>
              </a:ext>
            </a:extLst>
          </p:cNvPr>
          <p:cNvSpPr/>
          <p:nvPr userDrawn="1"/>
        </p:nvSpPr>
        <p:spPr>
          <a:xfrm flipV="1">
            <a:off x="0" y="0"/>
            <a:ext cx="12192000" cy="6857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919001-6BC7-C583-5B0D-0F7A03B67C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7607" y="373558"/>
            <a:ext cx="9154484" cy="1069975"/>
          </a:xfrm>
        </p:spPr>
        <p:txBody>
          <a:bodyPr anchor="b">
            <a:noAutofit/>
          </a:bodyPr>
          <a:lstStyle>
            <a:lvl1pPr>
              <a:defRPr sz="48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691416-1A5D-F3AE-83F5-9EA19EE1C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7607" y="1748971"/>
            <a:ext cx="7065492" cy="410111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7EB69C29-55A2-EEEE-4A50-2E3101D255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339841"/>
            <a:ext cx="520324" cy="520324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C6A0D14C-4B7D-8F8C-CDC8-4704CE30FB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06987" y="265651"/>
            <a:ext cx="1490662" cy="7528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7467F42-4A67-30F1-8BEC-48A3DDE4058C}"/>
              </a:ext>
            </a:extLst>
          </p:cNvPr>
          <p:cNvSpPr/>
          <p:nvPr userDrawn="1"/>
        </p:nvSpPr>
        <p:spPr>
          <a:xfrm>
            <a:off x="0" y="-13766"/>
            <a:ext cx="520324" cy="63376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3626C8-06C7-E8C6-902A-8BF31A522447}"/>
              </a:ext>
            </a:extLst>
          </p:cNvPr>
          <p:cNvSpPr txBox="1"/>
          <p:nvPr userDrawn="1"/>
        </p:nvSpPr>
        <p:spPr>
          <a:xfrm rot="16200000">
            <a:off x="-773508" y="1128894"/>
            <a:ext cx="2067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" sz="1400" b="1">
                <a:latin typeface="Arial" panose="020B0604020202020204" pitchFamily="34" charset="0"/>
                <a:cs typeface="Arial" panose="020B0604020202020204" pitchFamily="34" charset="0"/>
              </a:rPr>
              <a:t>Safety</a:t>
            </a:r>
          </a:p>
        </p:txBody>
      </p:sp>
      <p:pic>
        <p:nvPicPr>
          <p:cNvPr id="8" name="Imagem 7" descr="Uma imagem com preto, escuridão&#10;&#10;Os conteúdos gerados por IA podem estar incorretos.">
            <a:extLst>
              <a:ext uri="{FF2B5EF4-FFF2-40B4-BE49-F238E27FC236}">
                <a16:creationId xmlns:a16="http://schemas.microsoft.com/office/drawing/2014/main" id="{D876424B-6D54-2D21-0F08-B9887C4F94C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303" y="6236723"/>
            <a:ext cx="2600037" cy="57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8527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gurança_Título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DE302-47C7-E6CC-1167-93D669C63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508398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gurança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795191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ovação_Capa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3F8A5F0-6174-2F85-4F8B-686E21CA2369}"/>
              </a:ext>
            </a:extLst>
          </p:cNvPr>
          <p:cNvSpPr/>
          <p:nvPr userDrawn="1"/>
        </p:nvSpPr>
        <p:spPr>
          <a:xfrm>
            <a:off x="0" y="-13766"/>
            <a:ext cx="12217973" cy="6871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20324"/>
            <a:ext cx="2539696" cy="747358"/>
          </a:xfrm>
          <a:prstGeom prst="rect">
            <a:avLst/>
          </a:prstGeom>
        </p:spPr>
      </p:pic>
      <p:pic>
        <p:nvPicPr>
          <p:cNvPr id="5" name="Picture 4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DDE1E939-9A00-5640-0690-F756701990A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664" y="708222"/>
            <a:ext cx="4216120" cy="5268687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465C9F8D-2F47-E2CB-5FE0-DB72A352A80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6983" y="6450189"/>
            <a:ext cx="609522" cy="209947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94D5450A-3DE5-640B-2FDB-FA81BFD8417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51776" y="520323"/>
            <a:ext cx="2539696" cy="746076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AFAB2EF-012F-E5FB-34F5-34973BE2FE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38124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E27B4F4-5B7C-473E-9F52-5B2C819ED284}" type="datetimeFigureOut">
              <a:rPr lang="pt-PT" smtClean="0"/>
              <a:pPr/>
              <a:t>03/03/2026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757008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ovação_Capa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1E3249A-B4B4-5A45-5536-BA3588256DCC}"/>
              </a:ext>
            </a:extLst>
          </p:cNvPr>
          <p:cNvSpPr/>
          <p:nvPr userDrawn="1"/>
        </p:nvSpPr>
        <p:spPr>
          <a:xfrm>
            <a:off x="520324" y="2971949"/>
            <a:ext cx="11697649" cy="38860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F8A5F0-6174-2F85-4F8B-686E21CA2369}"/>
              </a:ext>
            </a:extLst>
          </p:cNvPr>
          <p:cNvSpPr/>
          <p:nvPr userDrawn="1"/>
        </p:nvSpPr>
        <p:spPr>
          <a:xfrm>
            <a:off x="520324" y="-13767"/>
            <a:ext cx="11697649" cy="38860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20324"/>
            <a:ext cx="2539696" cy="747358"/>
          </a:xfrm>
          <a:prstGeom prst="rect">
            <a:avLst/>
          </a:prstGeom>
        </p:spPr>
      </p:pic>
      <p:pic>
        <p:nvPicPr>
          <p:cNvPr id="5" name="Picture 4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DDE1E939-9A00-5640-0690-F756701990A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664" y="708222"/>
            <a:ext cx="4216120" cy="5268687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94D5450A-3DE5-640B-2FDB-FA81BFD8417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1776" y="520323"/>
            <a:ext cx="2539696" cy="7460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46D978-59B2-DB26-D711-5C7BA1EFF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006" y="4054530"/>
            <a:ext cx="6742794" cy="1522021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004607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Inovação_Separado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CFFEE78-1CAF-A782-F0FB-D994A1ABCCA6}"/>
              </a:ext>
            </a:extLst>
          </p:cNvPr>
          <p:cNvSpPr/>
          <p:nvPr userDrawn="1"/>
        </p:nvSpPr>
        <p:spPr>
          <a:xfrm flipV="1">
            <a:off x="0" y="0"/>
            <a:ext cx="12192000" cy="361784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964867-95C8-AB79-12F1-0B9738AB9D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5003" y="3784822"/>
            <a:ext cx="10458486" cy="109525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CE75A0-4902-AF90-D5C5-8B9A439FB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5003" y="4969566"/>
            <a:ext cx="9144000" cy="656480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"/>
              <a:t>Click to edit Master subtitle style</a:t>
            </a:r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2307160"/>
            <a:ext cx="2539696" cy="7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41115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Inovação_Separador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64867-95C8-AB79-12F1-0B9738AB9D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5003" y="2131265"/>
            <a:ext cx="9144000" cy="2096799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"/>
              <a:t>Click to edit </a:t>
            </a:r>
            <a:br>
              <a:rPr lang="en-US"/>
            </a:br>
            <a:r>
              <a:rPr lang="en"/>
              <a:t>Master title style</a:t>
            </a:r>
            <a:endParaRPr lang="pt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CE75A0-4902-AF90-D5C5-8B9A439FB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5003" y="432014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"/>
              <a:t>Click to edit Master subtitle style</a:t>
            </a:r>
            <a:endParaRPr lang="pt-PT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D1B2F6B-4F74-CDB7-4D34-F38F08E64D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20324"/>
            <a:ext cx="2539696" cy="7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962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CCN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559100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ovação_Separador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2694A-6308-8DA8-200F-C2139BF34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6036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FC51BA-7674-BA76-52AD-37B4FDEF1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6036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839461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ovação_Conteúd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8FF24-E258-E835-A980-F7D1B047F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FC1017-AEFC-F107-2665-9AAA960587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147932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ovação_Conteúd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7F85B-632D-E952-2298-C0422EAEC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35133-66E9-AB4B-2EFB-6532F33791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55006" y="1825625"/>
            <a:ext cx="4964794" cy="435133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EC7F34-6EFF-5987-5735-2005D92390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382491" cy="435133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909468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Inovação_Conteúd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05290-3CBA-F955-1AA7-0F45F126C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997" y="365125"/>
            <a:ext cx="10515600" cy="1325563"/>
          </a:xfrm>
        </p:spPr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D61995-AB25-6B4A-298D-46BA9ABA49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7997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14CDCE-066C-C4BD-EE35-7CF53AB00D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57997" y="2505075"/>
            <a:ext cx="5157787" cy="368458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7615AA-1734-8D87-5D62-9D0D4D4DD1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90409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AB3D7-94C7-1DFA-BC9A-4799426488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90409" y="2505075"/>
            <a:ext cx="5183188" cy="3684588"/>
          </a:xfrm>
        </p:spPr>
        <p:txBody>
          <a:bodyPr/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683458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ovação_Conteúdo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B3E73-DB66-10A0-FEF7-169528E83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003" y="810491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24A19-C470-96C3-737D-8A1A3B712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73C662-691A-B1C8-1B27-869F7C08A6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55003" y="241069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C834B01-147B-9BBD-FA31-7C09A2B651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5003" y="512422"/>
            <a:ext cx="749981" cy="749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2490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ovação_Conteúdo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19001-6BC7-C583-5B0D-0F7A03B67C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7607" y="373558"/>
            <a:ext cx="9154484" cy="1069975"/>
          </a:xfrm>
        </p:spPr>
        <p:txBody>
          <a:bodyPr anchor="b">
            <a:noAutofit/>
          </a:bodyPr>
          <a:lstStyle>
            <a:lvl1pPr>
              <a:defRPr sz="48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691416-1A5D-F3AE-83F5-9EA19EE1C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7607" y="1748971"/>
            <a:ext cx="7065492" cy="410111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08699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ovação_Conteúdo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D52D437-01D5-1BC7-89E1-47BCD4C1AD4C}"/>
              </a:ext>
            </a:extLst>
          </p:cNvPr>
          <p:cNvSpPr/>
          <p:nvPr userDrawn="1"/>
        </p:nvSpPr>
        <p:spPr>
          <a:xfrm flipV="1">
            <a:off x="0" y="-1"/>
            <a:ext cx="12192000" cy="6857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919001-6BC7-C583-5B0D-0F7A03B67C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7607" y="373558"/>
            <a:ext cx="9154484" cy="1069975"/>
          </a:xfrm>
        </p:spPr>
        <p:txBody>
          <a:bodyPr anchor="b">
            <a:noAutofit/>
          </a:bodyPr>
          <a:lstStyle>
            <a:lvl1pPr>
              <a:defRPr sz="4800"/>
            </a:lvl1pPr>
          </a:lstStyle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691416-1A5D-F3AE-83F5-9EA19EE1C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7607" y="1748971"/>
            <a:ext cx="7065492" cy="410111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"/>
              <a:t>Click to edit Master text styles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7EB69C29-55A2-EEEE-4A50-2E3101D255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339841"/>
            <a:ext cx="520324" cy="520324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C6A0D14C-4B7D-8F8C-CDC8-4704CE30FB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06987" y="265651"/>
            <a:ext cx="1490662" cy="7528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6D8B307-2FBA-9528-5360-8960F54C1CF3}"/>
              </a:ext>
            </a:extLst>
          </p:cNvPr>
          <p:cNvSpPr/>
          <p:nvPr userDrawn="1"/>
        </p:nvSpPr>
        <p:spPr>
          <a:xfrm>
            <a:off x="0" y="-13766"/>
            <a:ext cx="520324" cy="63376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52B0EB-B0E9-6F47-D88B-F509CE2CFC72}"/>
              </a:ext>
            </a:extLst>
          </p:cNvPr>
          <p:cNvSpPr txBox="1"/>
          <p:nvPr userDrawn="1"/>
        </p:nvSpPr>
        <p:spPr>
          <a:xfrm rot="16200000">
            <a:off x="-773508" y="1128894"/>
            <a:ext cx="2067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" sz="1400" b="1">
                <a:latin typeface="Arial" panose="020B0604020202020204" pitchFamily="34" charset="0"/>
                <a:cs typeface="Arial" panose="020B0604020202020204" pitchFamily="34" charset="0"/>
              </a:rPr>
              <a:t>Innovation</a:t>
            </a:r>
          </a:p>
        </p:txBody>
      </p:sp>
      <p:pic>
        <p:nvPicPr>
          <p:cNvPr id="5" name="Imagem 4" descr="Uma imagem com preto, escuridão&#10;&#10;Os conteúdos gerados por IA podem estar incorretos.">
            <a:extLst>
              <a:ext uri="{FF2B5EF4-FFF2-40B4-BE49-F238E27FC236}">
                <a16:creationId xmlns:a16="http://schemas.microsoft.com/office/drawing/2014/main" id="{9C9EDA47-B07B-D222-87D4-30EF5AC469F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303" y="6236723"/>
            <a:ext cx="2600037" cy="57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26541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Inovação_Título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DE302-47C7-E6CC-1167-93D669C63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Click to edit Master 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129347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ovação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529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4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image" Target="../media/image4.sv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2.xml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image" Target="../media/image4.sv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18" Type="http://schemas.openxmlformats.org/officeDocument/2006/relationships/image" Target="../media/image4.sv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48.xml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56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18" Type="http://schemas.openxmlformats.org/officeDocument/2006/relationships/image" Target="../media/image4.sv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61.xml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69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5.xml"/><Relationship Id="rId18" Type="http://schemas.openxmlformats.org/officeDocument/2006/relationships/image" Target="../media/image4.svg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74.xml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82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98.xml"/><Relationship Id="rId18" Type="http://schemas.openxmlformats.org/officeDocument/2006/relationships/image" Target="../media/image4.svg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7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87.xml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95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Relationship Id="rId1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243133-49B5-FA2F-34F7-29B13C1D4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006" y="365125"/>
            <a:ext cx="1061666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2E8E5-2F88-E8C8-2BF7-C7127C62EF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5006" y="1825625"/>
            <a:ext cx="1061666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EF68C2-A86D-DF7E-881A-3A1EC50B9CF9}"/>
              </a:ext>
            </a:extLst>
          </p:cNvPr>
          <p:cNvSpPr/>
          <p:nvPr userDrawn="1"/>
        </p:nvSpPr>
        <p:spPr>
          <a:xfrm>
            <a:off x="0" y="-19856"/>
            <a:ext cx="520324" cy="63376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BED23DE-AB33-68F6-A44F-C6230D24E56D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0" y="6339841"/>
            <a:ext cx="520324" cy="520324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7BDA244E-D7B4-CB88-4AF2-0D8C5113460E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206987" y="265651"/>
            <a:ext cx="1490662" cy="75286"/>
          </a:xfrm>
          <a:prstGeom prst="rect">
            <a:avLst/>
          </a:prstGeom>
        </p:spPr>
      </p:pic>
      <p:pic>
        <p:nvPicPr>
          <p:cNvPr id="5" name="Imagem 4" descr="Uma imagem com preto, escuridão&#10;&#10;Os conteúdos gerados por IA podem estar incorretos.">
            <a:extLst>
              <a:ext uri="{FF2B5EF4-FFF2-40B4-BE49-F238E27FC236}">
                <a16:creationId xmlns:a16="http://schemas.microsoft.com/office/drawing/2014/main" id="{85570DD7-9C5E-64EA-839A-699DF46F7C92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303" y="6236723"/>
            <a:ext cx="2600037" cy="57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390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85" r:id="rId2"/>
    <p:sldLayoutId id="2147483702" r:id="rId3"/>
    <p:sldLayoutId id="2147483683" r:id="rId4"/>
    <p:sldLayoutId id="2147483673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802" r:id="rId12"/>
    <p:sldLayoutId id="2147483684" r:id="rId13"/>
    <p:sldLayoutId id="2147483805" r:id="rId14"/>
    <p:sldLayoutId id="2147483804" r:id="rId15"/>
    <p:sldLayoutId id="2147483686" r:id="rId16"/>
    <p:sldLayoutId id="2147483815" r:id="rId17"/>
    <p:sldLayoutId id="2147483816" r:id="rId18"/>
    <p:sldLayoutId id="2147483817" r:id="rId19"/>
    <p:sldLayoutId id="2147483818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243133-49B5-FA2F-34F7-29B13C1D4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006" y="365125"/>
            <a:ext cx="1061666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2E8E5-2F88-E8C8-2BF7-C7127C62EF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5006" y="1825625"/>
            <a:ext cx="1061666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EF68C2-A86D-DF7E-881A-3A1EC50B9CF9}"/>
              </a:ext>
            </a:extLst>
          </p:cNvPr>
          <p:cNvSpPr/>
          <p:nvPr userDrawn="1"/>
        </p:nvSpPr>
        <p:spPr>
          <a:xfrm>
            <a:off x="0" y="-13766"/>
            <a:ext cx="520324" cy="6337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BED23DE-AB33-68F6-A44F-C6230D24E56D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0" y="6339841"/>
            <a:ext cx="520324" cy="520324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7BDA244E-D7B4-CB88-4AF2-0D8C5113460E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206987" y="265651"/>
            <a:ext cx="1490662" cy="752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ADB382A-4AAD-CE33-15ED-015170A7FF22}"/>
              </a:ext>
            </a:extLst>
          </p:cNvPr>
          <p:cNvSpPr txBox="1"/>
          <p:nvPr userDrawn="1"/>
        </p:nvSpPr>
        <p:spPr>
          <a:xfrm rot="16200000">
            <a:off x="-773508" y="1128894"/>
            <a:ext cx="2067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" sz="1400" b="1">
                <a:latin typeface="Arial" panose="020B0604020202020204" pitchFamily="34" charset="0"/>
                <a:cs typeface="Arial" panose="020B0604020202020204" pitchFamily="34" charset="0"/>
              </a:rPr>
              <a:t>Connectivity</a:t>
            </a:r>
          </a:p>
        </p:txBody>
      </p:sp>
      <p:pic>
        <p:nvPicPr>
          <p:cNvPr id="4" name="Imagem 3" descr="Uma imagem com preto, escuridão&#10;&#10;Os conteúdos gerados por IA podem estar incorretos.">
            <a:extLst>
              <a:ext uri="{FF2B5EF4-FFF2-40B4-BE49-F238E27FC236}">
                <a16:creationId xmlns:a16="http://schemas.microsoft.com/office/drawing/2014/main" id="{D9FDA9DD-7EBD-BABD-7B61-6D3DB53B29BA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303" y="6236723"/>
            <a:ext cx="2600037" cy="57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1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8" r:id="rId2"/>
    <p:sldLayoutId id="2147483705" r:id="rId3"/>
    <p:sldLayoutId id="2147483706" r:id="rId4"/>
    <p:sldLayoutId id="2147483709" r:id="rId5"/>
    <p:sldLayoutId id="2147483708" r:id="rId6"/>
    <p:sldLayoutId id="2147483710" r:id="rId7"/>
    <p:sldLayoutId id="2147483711" r:id="rId8"/>
    <p:sldLayoutId id="2147483714" r:id="rId9"/>
    <p:sldLayoutId id="2147483716" r:id="rId10"/>
    <p:sldLayoutId id="2147483806" r:id="rId11"/>
    <p:sldLayoutId id="2147483712" r:id="rId12"/>
    <p:sldLayoutId id="214748371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243133-49B5-FA2F-34F7-29B13C1D4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006" y="365125"/>
            <a:ext cx="1061666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2E8E5-2F88-E8C8-2BF7-C7127C62EF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5006" y="1825625"/>
            <a:ext cx="1061666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EF68C2-A86D-DF7E-881A-3A1EC50B9CF9}"/>
              </a:ext>
            </a:extLst>
          </p:cNvPr>
          <p:cNvSpPr/>
          <p:nvPr userDrawn="1"/>
        </p:nvSpPr>
        <p:spPr>
          <a:xfrm>
            <a:off x="0" y="-13766"/>
            <a:ext cx="520324" cy="63376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BED23DE-AB33-68F6-A44F-C6230D24E56D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0" y="6339841"/>
            <a:ext cx="520324" cy="520324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7BDA244E-D7B4-CB88-4AF2-0D8C5113460E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206987" y="265651"/>
            <a:ext cx="1490662" cy="752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ADB382A-4AAD-CE33-15ED-015170A7FF22}"/>
              </a:ext>
            </a:extLst>
          </p:cNvPr>
          <p:cNvSpPr txBox="1"/>
          <p:nvPr userDrawn="1"/>
        </p:nvSpPr>
        <p:spPr>
          <a:xfrm rot="16200000">
            <a:off x="-773508" y="1128894"/>
            <a:ext cx="2067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" sz="1400" b="1">
                <a:latin typeface="Arial" panose="020B0604020202020204" pitchFamily="34" charset="0"/>
                <a:cs typeface="Arial" panose="020B0604020202020204" pitchFamily="34" charset="0"/>
              </a:rPr>
              <a:t>Computation</a:t>
            </a:r>
          </a:p>
        </p:txBody>
      </p:sp>
      <p:pic>
        <p:nvPicPr>
          <p:cNvPr id="4" name="Imagem 3" descr="Uma imagem com preto, escuridão&#10;&#10;Os conteúdos gerados por IA podem estar incorretos.">
            <a:extLst>
              <a:ext uri="{FF2B5EF4-FFF2-40B4-BE49-F238E27FC236}">
                <a16:creationId xmlns:a16="http://schemas.microsoft.com/office/drawing/2014/main" id="{BC7DE41E-B8CA-67F2-9C4C-D48C217FDC8A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303" y="6236723"/>
            <a:ext cx="2600037" cy="57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6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809" r:id="rId4"/>
    <p:sldLayoutId id="2147483727" r:id="rId5"/>
    <p:sldLayoutId id="2147483726" r:id="rId6"/>
    <p:sldLayoutId id="2147483728" r:id="rId7"/>
    <p:sldLayoutId id="2147483729" r:id="rId8"/>
    <p:sldLayoutId id="2147483732" r:id="rId9"/>
    <p:sldLayoutId id="2147483733" r:id="rId10"/>
    <p:sldLayoutId id="2147483734" r:id="rId11"/>
    <p:sldLayoutId id="2147483730" r:id="rId12"/>
    <p:sldLayoutId id="214748373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243133-49B5-FA2F-34F7-29B13C1D4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006" y="365125"/>
            <a:ext cx="1061666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2E8E5-2F88-E8C8-2BF7-C7127C62EF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5006" y="1825625"/>
            <a:ext cx="1061666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EF68C2-A86D-DF7E-881A-3A1EC50B9CF9}"/>
              </a:ext>
            </a:extLst>
          </p:cNvPr>
          <p:cNvSpPr/>
          <p:nvPr userDrawn="1"/>
        </p:nvSpPr>
        <p:spPr>
          <a:xfrm>
            <a:off x="0" y="-13766"/>
            <a:ext cx="520324" cy="633767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BED23DE-AB33-68F6-A44F-C6230D24E56D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0" y="6339841"/>
            <a:ext cx="520324" cy="520324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7BDA244E-D7B4-CB88-4AF2-0D8C5113460E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206987" y="265651"/>
            <a:ext cx="1490662" cy="752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ADB382A-4AAD-CE33-15ED-015170A7FF22}"/>
              </a:ext>
            </a:extLst>
          </p:cNvPr>
          <p:cNvSpPr txBox="1"/>
          <p:nvPr userDrawn="1"/>
        </p:nvSpPr>
        <p:spPr>
          <a:xfrm rot="16200000">
            <a:off x="-773508" y="1128894"/>
            <a:ext cx="2067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" sz="1400" b="1">
                <a:latin typeface="Arial" panose="020B0604020202020204" pitchFamily="34" charset="0"/>
                <a:cs typeface="Arial" panose="020B0604020202020204" pitchFamily="34" charset="0"/>
              </a:rPr>
              <a:t>Collaboration</a:t>
            </a:r>
          </a:p>
        </p:txBody>
      </p:sp>
      <p:pic>
        <p:nvPicPr>
          <p:cNvPr id="4" name="Imagem 3" descr="Uma imagem com preto, escuridão&#10;&#10;Os conteúdos gerados por IA podem estar incorretos.">
            <a:extLst>
              <a:ext uri="{FF2B5EF4-FFF2-40B4-BE49-F238E27FC236}">
                <a16:creationId xmlns:a16="http://schemas.microsoft.com/office/drawing/2014/main" id="{00803704-CF14-25AF-C90D-293DAC35E1C2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303" y="6236723"/>
            <a:ext cx="2600037" cy="57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364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810" r:id="rId4"/>
    <p:sldLayoutId id="2147483743" r:id="rId5"/>
    <p:sldLayoutId id="2147483742" r:id="rId6"/>
    <p:sldLayoutId id="2147483744" r:id="rId7"/>
    <p:sldLayoutId id="2147483745" r:id="rId8"/>
    <p:sldLayoutId id="2147483748" r:id="rId9"/>
    <p:sldLayoutId id="2147483749" r:id="rId10"/>
    <p:sldLayoutId id="2147483750" r:id="rId11"/>
    <p:sldLayoutId id="2147483746" r:id="rId12"/>
    <p:sldLayoutId id="214748374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243133-49B5-FA2F-34F7-29B13C1D4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006" y="365125"/>
            <a:ext cx="1061666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2E8E5-2F88-E8C8-2BF7-C7127C62EF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5006" y="1825625"/>
            <a:ext cx="1061666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EF68C2-A86D-DF7E-881A-3A1EC50B9CF9}"/>
              </a:ext>
            </a:extLst>
          </p:cNvPr>
          <p:cNvSpPr/>
          <p:nvPr userDrawn="1"/>
        </p:nvSpPr>
        <p:spPr>
          <a:xfrm>
            <a:off x="0" y="-13766"/>
            <a:ext cx="520324" cy="63376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BED23DE-AB33-68F6-A44F-C6230D24E56D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0" y="6339841"/>
            <a:ext cx="520324" cy="520324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7BDA244E-D7B4-CB88-4AF2-0D8C5113460E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206987" y="265651"/>
            <a:ext cx="1490662" cy="752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ADB382A-4AAD-CE33-15ED-015170A7FF22}"/>
              </a:ext>
            </a:extLst>
          </p:cNvPr>
          <p:cNvSpPr txBox="1"/>
          <p:nvPr userDrawn="1"/>
        </p:nvSpPr>
        <p:spPr>
          <a:xfrm rot="16200000">
            <a:off x="-773508" y="1128894"/>
            <a:ext cx="2067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" sz="1400" b="1">
                <a:latin typeface="Arial" panose="020B0604020202020204" pitchFamily="34" charset="0"/>
                <a:cs typeface="Arial" panose="020B0604020202020204" pitchFamily="34" charset="0"/>
              </a:rPr>
              <a:t>Knowledge</a:t>
            </a:r>
          </a:p>
        </p:txBody>
      </p:sp>
      <p:pic>
        <p:nvPicPr>
          <p:cNvPr id="4" name="Imagem 3" descr="Uma imagem com preto, escuridão&#10;&#10;Os conteúdos gerados por IA podem estar incorretos.">
            <a:extLst>
              <a:ext uri="{FF2B5EF4-FFF2-40B4-BE49-F238E27FC236}">
                <a16:creationId xmlns:a16="http://schemas.microsoft.com/office/drawing/2014/main" id="{B480B9EB-FAD6-1738-A32D-E108E65D447C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303" y="6236723"/>
            <a:ext cx="2600037" cy="57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918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811" r:id="rId4"/>
    <p:sldLayoutId id="2147483759" r:id="rId5"/>
    <p:sldLayoutId id="2147483758" r:id="rId6"/>
    <p:sldLayoutId id="2147483760" r:id="rId7"/>
    <p:sldLayoutId id="2147483761" r:id="rId8"/>
    <p:sldLayoutId id="2147483764" r:id="rId9"/>
    <p:sldLayoutId id="2147483765" r:id="rId10"/>
    <p:sldLayoutId id="2147483766" r:id="rId11"/>
    <p:sldLayoutId id="2147483762" r:id="rId12"/>
    <p:sldLayoutId id="214748376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243133-49B5-FA2F-34F7-29B13C1D4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006" y="365125"/>
            <a:ext cx="1061666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2E8E5-2F88-E8C8-2BF7-C7127C62EF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5006" y="1825625"/>
            <a:ext cx="1061666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EF68C2-A86D-DF7E-881A-3A1EC50B9CF9}"/>
              </a:ext>
            </a:extLst>
          </p:cNvPr>
          <p:cNvSpPr/>
          <p:nvPr userDrawn="1"/>
        </p:nvSpPr>
        <p:spPr>
          <a:xfrm>
            <a:off x="0" y="-13766"/>
            <a:ext cx="520324" cy="63376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BED23DE-AB33-68F6-A44F-C6230D24E56D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0" y="6339841"/>
            <a:ext cx="520324" cy="520324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7BDA244E-D7B4-CB88-4AF2-0D8C5113460E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206987" y="265651"/>
            <a:ext cx="1490662" cy="752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ADB382A-4AAD-CE33-15ED-015170A7FF22}"/>
              </a:ext>
            </a:extLst>
          </p:cNvPr>
          <p:cNvSpPr txBox="1"/>
          <p:nvPr userDrawn="1"/>
        </p:nvSpPr>
        <p:spPr>
          <a:xfrm rot="16200000">
            <a:off x="-773508" y="1128894"/>
            <a:ext cx="2067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" sz="1400" b="1">
                <a:latin typeface="Arial" panose="020B0604020202020204" pitchFamily="34" charset="0"/>
                <a:cs typeface="Arial" panose="020B0604020202020204" pitchFamily="34" charset="0"/>
              </a:rPr>
              <a:t>Safety</a:t>
            </a:r>
          </a:p>
        </p:txBody>
      </p:sp>
      <p:pic>
        <p:nvPicPr>
          <p:cNvPr id="4" name="Imagem 3" descr="Uma imagem com preto, escuridão&#10;&#10;Os conteúdos gerados por IA podem estar incorretos.">
            <a:extLst>
              <a:ext uri="{FF2B5EF4-FFF2-40B4-BE49-F238E27FC236}">
                <a16:creationId xmlns:a16="http://schemas.microsoft.com/office/drawing/2014/main" id="{0380537A-13D5-1F20-D79C-C6A1E9D995D3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303" y="6236723"/>
            <a:ext cx="2600037" cy="57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382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812" r:id="rId4"/>
    <p:sldLayoutId id="2147483775" r:id="rId5"/>
    <p:sldLayoutId id="2147483774" r:id="rId6"/>
    <p:sldLayoutId id="2147483776" r:id="rId7"/>
    <p:sldLayoutId id="2147483777" r:id="rId8"/>
    <p:sldLayoutId id="2147483780" r:id="rId9"/>
    <p:sldLayoutId id="2147483781" r:id="rId10"/>
    <p:sldLayoutId id="2147483782" r:id="rId11"/>
    <p:sldLayoutId id="2147483778" r:id="rId12"/>
    <p:sldLayoutId id="214748377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243133-49B5-FA2F-34F7-29B13C1D4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006" y="365125"/>
            <a:ext cx="1061666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2E8E5-2F88-E8C8-2BF7-C7127C62EF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5006" y="1825625"/>
            <a:ext cx="1061666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"/>
              <a:t>Click to edit Master text styles</a:t>
            </a:r>
          </a:p>
          <a:p>
            <a:pPr lvl="1"/>
            <a:r>
              <a:rPr lang="en"/>
              <a:t>Second level</a:t>
            </a:r>
          </a:p>
          <a:p>
            <a:pPr lvl="2"/>
            <a:r>
              <a:rPr lang="en"/>
              <a:t>Third level</a:t>
            </a:r>
          </a:p>
          <a:p>
            <a:pPr lvl="3"/>
            <a:r>
              <a:rPr lang="en"/>
              <a:t>Fourth level</a:t>
            </a:r>
          </a:p>
          <a:p>
            <a:pPr lvl="4"/>
            <a:r>
              <a:rPr lang="en"/>
              <a:t>Fifth level</a:t>
            </a:r>
            <a:endParaRPr lang="pt-P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EF68C2-A86D-DF7E-881A-3A1EC50B9CF9}"/>
              </a:ext>
            </a:extLst>
          </p:cNvPr>
          <p:cNvSpPr/>
          <p:nvPr userDrawn="1"/>
        </p:nvSpPr>
        <p:spPr>
          <a:xfrm>
            <a:off x="0" y="-13766"/>
            <a:ext cx="520324" cy="63376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BED23DE-AB33-68F6-A44F-C6230D24E56D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0" y="6339841"/>
            <a:ext cx="520324" cy="520324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7BDA244E-D7B4-CB88-4AF2-0D8C5113460E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206987" y="265651"/>
            <a:ext cx="1490662" cy="752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ADB382A-4AAD-CE33-15ED-015170A7FF22}"/>
              </a:ext>
            </a:extLst>
          </p:cNvPr>
          <p:cNvSpPr txBox="1"/>
          <p:nvPr userDrawn="1"/>
        </p:nvSpPr>
        <p:spPr>
          <a:xfrm rot="16200000">
            <a:off x="-773508" y="1128894"/>
            <a:ext cx="2067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" sz="1400" b="1">
                <a:latin typeface="Arial" panose="020B0604020202020204" pitchFamily="34" charset="0"/>
                <a:cs typeface="Arial" panose="020B0604020202020204" pitchFamily="34" charset="0"/>
              </a:rPr>
              <a:t>Innovation</a:t>
            </a:r>
          </a:p>
        </p:txBody>
      </p:sp>
      <p:pic>
        <p:nvPicPr>
          <p:cNvPr id="4" name="Imagem 3" descr="Uma imagem com preto, escuridão&#10;&#10;Os conteúdos gerados por IA podem estar incorretos.">
            <a:extLst>
              <a:ext uri="{FF2B5EF4-FFF2-40B4-BE49-F238E27FC236}">
                <a16:creationId xmlns:a16="http://schemas.microsoft.com/office/drawing/2014/main" id="{9CBBECB1-789A-4F77-D091-9AB70FEC3C4C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303" y="6236723"/>
            <a:ext cx="2600037" cy="57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922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813" r:id="rId4"/>
    <p:sldLayoutId id="2147483814" r:id="rId5"/>
    <p:sldLayoutId id="2147483790" r:id="rId6"/>
    <p:sldLayoutId id="2147483792" r:id="rId7"/>
    <p:sldLayoutId id="2147483793" r:id="rId8"/>
    <p:sldLayoutId id="2147483796" r:id="rId9"/>
    <p:sldLayoutId id="2147483797" r:id="rId10"/>
    <p:sldLayoutId id="2147483808" r:id="rId11"/>
    <p:sldLayoutId id="2147483794" r:id="rId12"/>
    <p:sldLayoutId id="214748379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iki.geant.org/spaces/msp/pages/1230438478/SIG-MSP+spring+meeting+2026+-+Lisbon+Portugal+joint+with+SIG-Marcomms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13" Type="http://schemas.openxmlformats.org/officeDocument/2006/relationships/image" Target="../media/image46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45.sv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39.sv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svg"/><Relationship Id="rId4" Type="http://schemas.openxmlformats.org/officeDocument/2006/relationships/image" Target="../media/image37.svg"/><Relationship Id="rId9" Type="http://schemas.openxmlformats.org/officeDocument/2006/relationships/image" Target="../media/image42.png"/><Relationship Id="rId14" Type="http://schemas.openxmlformats.org/officeDocument/2006/relationships/image" Target="../media/image47.sv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52.svg"/><Relationship Id="rId5" Type="http://schemas.openxmlformats.org/officeDocument/2006/relationships/image" Target="../media/image51.png"/><Relationship Id="rId4" Type="http://schemas.openxmlformats.org/officeDocument/2006/relationships/image" Target="../media/image50.sv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svg"/><Relationship Id="rId7" Type="http://schemas.openxmlformats.org/officeDocument/2006/relationships/image" Target="../media/image58.sv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57.png"/><Relationship Id="rId5" Type="http://schemas.openxmlformats.org/officeDocument/2006/relationships/image" Target="../media/image56.svg"/><Relationship Id="rId4" Type="http://schemas.openxmlformats.org/officeDocument/2006/relationships/image" Target="../media/image55.png"/><Relationship Id="rId9" Type="http://schemas.openxmlformats.org/officeDocument/2006/relationships/image" Target="../media/image60.sv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2.svg"/><Relationship Id="rId18" Type="http://schemas.openxmlformats.org/officeDocument/2006/relationships/image" Target="../media/image77.png"/><Relationship Id="rId3" Type="http://schemas.openxmlformats.org/officeDocument/2006/relationships/image" Target="../media/image62.svg"/><Relationship Id="rId21" Type="http://schemas.openxmlformats.org/officeDocument/2006/relationships/image" Target="../media/image80.svg"/><Relationship Id="rId7" Type="http://schemas.openxmlformats.org/officeDocument/2006/relationships/image" Target="../media/image66.svg"/><Relationship Id="rId12" Type="http://schemas.openxmlformats.org/officeDocument/2006/relationships/image" Target="../media/image71.png"/><Relationship Id="rId17" Type="http://schemas.openxmlformats.org/officeDocument/2006/relationships/image" Target="../media/image76.svg"/><Relationship Id="rId2" Type="http://schemas.openxmlformats.org/officeDocument/2006/relationships/image" Target="../media/image61.png"/><Relationship Id="rId16" Type="http://schemas.openxmlformats.org/officeDocument/2006/relationships/image" Target="../media/image75.png"/><Relationship Id="rId20" Type="http://schemas.openxmlformats.org/officeDocument/2006/relationships/image" Target="../media/image79.png"/><Relationship Id="rId1" Type="http://schemas.openxmlformats.org/officeDocument/2006/relationships/slideLayout" Target="../slideLayouts/slideLayout70.xml"/><Relationship Id="rId6" Type="http://schemas.openxmlformats.org/officeDocument/2006/relationships/image" Target="../media/image65.png"/><Relationship Id="rId11" Type="http://schemas.openxmlformats.org/officeDocument/2006/relationships/image" Target="../media/image70.svg"/><Relationship Id="rId5" Type="http://schemas.openxmlformats.org/officeDocument/2006/relationships/image" Target="../media/image64.svg"/><Relationship Id="rId15" Type="http://schemas.openxmlformats.org/officeDocument/2006/relationships/image" Target="../media/image74.svg"/><Relationship Id="rId10" Type="http://schemas.openxmlformats.org/officeDocument/2006/relationships/image" Target="../media/image69.png"/><Relationship Id="rId19" Type="http://schemas.openxmlformats.org/officeDocument/2006/relationships/image" Target="../media/image78.svg"/><Relationship Id="rId4" Type="http://schemas.openxmlformats.org/officeDocument/2006/relationships/image" Target="../media/image63.png"/><Relationship Id="rId9" Type="http://schemas.openxmlformats.org/officeDocument/2006/relationships/image" Target="../media/image68.svg"/><Relationship Id="rId14" Type="http://schemas.openxmlformats.org/officeDocument/2006/relationships/image" Target="../media/image7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sv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2.svg"/><Relationship Id="rId7" Type="http://schemas.openxmlformats.org/officeDocument/2006/relationships/image" Target="../media/image86.sv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83.xml"/><Relationship Id="rId6" Type="http://schemas.openxmlformats.org/officeDocument/2006/relationships/image" Target="../media/image85.png"/><Relationship Id="rId11" Type="http://schemas.openxmlformats.org/officeDocument/2006/relationships/image" Target="../media/image90.svg"/><Relationship Id="rId5" Type="http://schemas.openxmlformats.org/officeDocument/2006/relationships/image" Target="../media/image84.svg"/><Relationship Id="rId10" Type="http://schemas.openxmlformats.org/officeDocument/2006/relationships/image" Target="../media/image89.png"/><Relationship Id="rId4" Type="http://schemas.openxmlformats.org/officeDocument/2006/relationships/image" Target="../media/image83.png"/><Relationship Id="rId9" Type="http://schemas.openxmlformats.org/officeDocument/2006/relationships/image" Target="../media/image88.sv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sv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96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62.svg"/><Relationship Id="rId7" Type="http://schemas.openxmlformats.org/officeDocument/2006/relationships/image" Target="../media/image74.sv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3.png"/><Relationship Id="rId11" Type="http://schemas.openxmlformats.org/officeDocument/2006/relationships/image" Target="../media/image50.svg"/><Relationship Id="rId5" Type="http://schemas.openxmlformats.org/officeDocument/2006/relationships/image" Target="../media/image72.svg"/><Relationship Id="rId10" Type="http://schemas.openxmlformats.org/officeDocument/2006/relationships/image" Target="../media/image49.png"/><Relationship Id="rId4" Type="http://schemas.openxmlformats.org/officeDocument/2006/relationships/image" Target="../media/image71.png"/><Relationship Id="rId9" Type="http://schemas.openxmlformats.org/officeDocument/2006/relationships/image" Target="../media/image39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sv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9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7" Type="http://schemas.openxmlformats.org/officeDocument/2006/relationships/image" Target="../media/image10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9.png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10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21.svg"/><Relationship Id="rId9" Type="http://schemas.openxmlformats.org/officeDocument/2006/relationships/image" Target="../media/image31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5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4.png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30.png"/><Relationship Id="rId7" Type="http://schemas.openxmlformats.org/officeDocument/2006/relationships/image" Target="../media/image21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0.png"/><Relationship Id="rId5" Type="http://schemas.openxmlformats.org/officeDocument/2006/relationships/image" Target="../media/image105.png"/><Relationship Id="rId4" Type="http://schemas.openxmlformats.org/officeDocument/2006/relationships/image" Target="../media/image31.sv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10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31.sv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20.png"/><Relationship Id="rId7" Type="http://schemas.openxmlformats.org/officeDocument/2006/relationships/image" Target="../media/image1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21.sv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fccn.pt/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1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1.svg"/><Relationship Id="rId7" Type="http://schemas.openxmlformats.org/officeDocument/2006/relationships/image" Target="../media/image3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5.svg"/><Relationship Id="rId4" Type="http://schemas.openxmlformats.org/officeDocument/2006/relationships/image" Target="../media/image24.png"/><Relationship Id="rId9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352ED68F-5004-860B-ED0B-4477D588B2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22899" y="4914696"/>
            <a:ext cx="1064101" cy="1064101"/>
          </a:xfrm>
          <a:prstGeom prst="rect">
            <a:avLst/>
          </a:prstGeom>
        </p:spPr>
      </p:pic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F33FEBD0-5A37-225E-B18C-E85BDAC02C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598192" y="6375673"/>
            <a:ext cx="2536825" cy="284463"/>
          </a:xfrm>
        </p:spPr>
        <p:txBody>
          <a:bodyPr anchor="ctr"/>
          <a:lstStyle>
            <a:lvl1pPr marL="0" indent="0" algn="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" err="1">
                <a:latin typeface="Arial"/>
                <a:cs typeface="Arial"/>
              </a:rPr>
              <a:t>March 2025</a:t>
            </a:r>
            <a:endParaRPr lang="pt-P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99E395-7315-D135-217C-FEBA3D9D707E}"/>
              </a:ext>
            </a:extLst>
          </p:cNvPr>
          <p:cNvSpPr>
            <a:spLocks noGrp="1"/>
          </p:cNvSpPr>
          <p:nvPr/>
        </p:nvSpPr>
        <p:spPr>
          <a:xfrm>
            <a:off x="1001214" y="2132875"/>
            <a:ext cx="10078720" cy="20967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pt-PT"/>
            </a:defPPr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>
                <a:solidFill>
                  <a:schemeClr val="bg1"/>
                </a:solidFill>
                <a:latin typeface="Arial"/>
                <a:cs typeface="Arial"/>
              </a:rPr>
              <a:t>WELCOME </a:t>
            </a:r>
          </a:p>
          <a:p>
            <a:r>
              <a:rPr lang="pt-PT" sz="2800">
                <a:solidFill>
                  <a:schemeClr val="bg1"/>
                </a:solidFill>
                <a:latin typeface="Arial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SIG-MSP spring meeting 2026 </a:t>
            </a:r>
            <a:endParaRPr lang="pt-PT" sz="28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4F4905C3-49F9-6976-D652-899BE1F7CC49}"/>
              </a:ext>
            </a:extLst>
          </p:cNvPr>
          <p:cNvSpPr>
            <a:spLocks noGrp="1"/>
          </p:cNvSpPr>
          <p:nvPr/>
        </p:nvSpPr>
        <p:spPr>
          <a:xfrm>
            <a:off x="1001214" y="4636710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>
              <a:defRPr lang="pt-PT"/>
            </a:defPPr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Arial"/>
                <a:cs typeface="Arial"/>
              </a:rPr>
              <a:t>📍</a:t>
            </a:r>
            <a:r>
              <a:rPr lang="en-US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i="1">
                <a:solidFill>
                  <a:schemeClr val="bg1"/>
                </a:solidFill>
                <a:latin typeface="Arial"/>
                <a:cs typeface="Arial"/>
              </a:rPr>
              <a:t>Lisbon, March 3-4, 2026</a:t>
            </a:r>
            <a:endParaRPr lang="pt-PT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4900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"/>
              <a:t>Connectivity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D70FFAE-460B-E333-396D-C0060461D1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3959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>
          <a:xfrm>
            <a:off x="8454765" y="3384942"/>
            <a:ext cx="5755450" cy="27960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 sz="1800" b="0" u="sng">
              <a:solidFill>
                <a:srgbClr val="005B54"/>
              </a:solidFill>
              <a:latin typeface="Montserrat" panose="00000500000000000000" pitchFamily="2" charset="0"/>
            </a:endParaRPr>
          </a:p>
          <a:p>
            <a:endParaRPr lang="pt-PT" sz="1800" b="0" u="sng">
              <a:solidFill>
                <a:srgbClr val="005B54"/>
              </a:solidFill>
              <a:latin typeface="Montserrat" panose="00000500000000000000" pitchFamily="2" charset="0"/>
            </a:endParaRPr>
          </a:p>
          <a:p>
            <a:endParaRPr lang="pt-PT" sz="1800" b="0" u="sng">
              <a:solidFill>
                <a:srgbClr val="005B54"/>
              </a:solidFill>
              <a:latin typeface="Montserrat" panose="00000500000000000000" pitchFamily="2" charset="0"/>
            </a:endParaRPr>
          </a:p>
          <a:p>
            <a:endParaRPr lang="pt-PT" sz="1800" b="0" u="sng">
              <a:solidFill>
                <a:srgbClr val="005B54"/>
              </a:solidFill>
              <a:latin typeface="Montserrat" panose="00000500000000000000" pitchFamily="2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9F73BAE-9689-4DAA-B0CD-E8FE22F81447}"/>
              </a:ext>
            </a:extLst>
          </p:cNvPr>
          <p:cNvSpPr/>
          <p:nvPr/>
        </p:nvSpPr>
        <p:spPr>
          <a:xfrm>
            <a:off x="3634334" y="2873382"/>
            <a:ext cx="1903733" cy="369632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"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1,000 km</a:t>
            </a:r>
            <a:endParaRPr lang="en-US" sz="2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98750CC-C9CF-4425-8E42-8F52F85589C7}"/>
              </a:ext>
            </a:extLst>
          </p:cNvPr>
          <p:cNvSpPr txBox="1"/>
          <p:nvPr/>
        </p:nvSpPr>
        <p:spPr>
          <a:xfrm>
            <a:off x="1062308" y="2875626"/>
            <a:ext cx="2430395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" b="1">
                <a:latin typeface="Arial" panose="020B0604020202020204" pitchFamily="34" charset="0"/>
                <a:cs typeface="Arial" panose="020B0604020202020204" pitchFamily="34" charset="0"/>
              </a:rPr>
              <a:t>Fiber Optic Cable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41CAE0-325E-4D99-A221-28296883C0B8}"/>
              </a:ext>
            </a:extLst>
          </p:cNvPr>
          <p:cNvSpPr/>
          <p:nvPr/>
        </p:nvSpPr>
        <p:spPr>
          <a:xfrm>
            <a:off x="3634334" y="5984077"/>
            <a:ext cx="1904400" cy="3708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"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24x7</a:t>
            </a:r>
            <a:endParaRPr lang="en-US" sz="2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0376E8-1708-4B19-A11B-08D559D69948}"/>
              </a:ext>
            </a:extLst>
          </p:cNvPr>
          <p:cNvSpPr txBox="1"/>
          <p:nvPr/>
        </p:nvSpPr>
        <p:spPr>
          <a:xfrm>
            <a:off x="1062308" y="5851208"/>
            <a:ext cx="2430395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" b="1" i="1">
                <a:latin typeface="Arial" panose="020B0604020202020204" pitchFamily="34" charset="0"/>
                <a:cs typeface="Arial" panose="020B0604020202020204" pitchFamily="34" charset="0"/>
              </a:rPr>
              <a:t>Network Operations Centre</a:t>
            </a:r>
            <a:r>
              <a:rPr lang="en" b="1">
                <a:latin typeface="Arial" panose="020B0604020202020204" pitchFamily="34" charset="0"/>
                <a:cs typeface="Arial" panose="020B0604020202020204" pitchFamily="34" charset="0"/>
              </a:rPr>
              <a:t> (NOC)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70E45B0-6EA8-4866-BEC6-638771724088}"/>
              </a:ext>
            </a:extLst>
          </p:cNvPr>
          <p:cNvSpPr/>
          <p:nvPr/>
        </p:nvSpPr>
        <p:spPr>
          <a:xfrm>
            <a:off x="3634334" y="2251945"/>
            <a:ext cx="1903734" cy="369631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"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2,484 km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343D17-469A-449A-814C-462F74D12BFB}"/>
              </a:ext>
            </a:extLst>
          </p:cNvPr>
          <p:cNvSpPr txBox="1"/>
          <p:nvPr/>
        </p:nvSpPr>
        <p:spPr>
          <a:xfrm>
            <a:off x="1062309" y="2249863"/>
            <a:ext cx="2430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b="1">
                <a:latin typeface="Arial" panose="020B0604020202020204" pitchFamily="34" charset="0"/>
                <a:cs typeface="Arial" panose="020B0604020202020204" pitchFamily="34" charset="0"/>
              </a:rPr>
              <a:t>Fiber Optic Pairs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F2A463F-6E39-4ADC-AD2F-5BFE5B5BDC20}"/>
              </a:ext>
            </a:extLst>
          </p:cNvPr>
          <p:cNvSpPr/>
          <p:nvPr/>
        </p:nvSpPr>
        <p:spPr>
          <a:xfrm>
            <a:off x="3634334" y="5361470"/>
            <a:ext cx="1903732" cy="3708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"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+ 55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BAF158-C19A-4248-BE59-B7ED03AC5519}"/>
              </a:ext>
            </a:extLst>
          </p:cNvPr>
          <p:cNvSpPr txBox="1"/>
          <p:nvPr/>
        </p:nvSpPr>
        <p:spPr>
          <a:xfrm>
            <a:off x="1070956" y="5370175"/>
            <a:ext cx="2430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b="1" i="1" err="1">
                <a:latin typeface="Arial" panose="020B0604020202020204" pitchFamily="34" charset="0"/>
                <a:cs typeface="Arial" panose="020B0604020202020204" pitchFamily="34" charset="0"/>
              </a:rPr>
              <a:t>Peerings</a:t>
            </a:r>
            <a:r>
              <a:rPr lang="en" b="1">
                <a:latin typeface="Arial" panose="020B0604020202020204" pitchFamily="34" charset="0"/>
                <a:cs typeface="Arial" panose="020B0604020202020204" pitchFamily="34" charset="0"/>
              </a:rPr>
              <a:t> at IXPs</a:t>
            </a:r>
            <a:endParaRPr lang="pt-PT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D0B5D3-9691-4A8D-8B98-EFCD42460C67}"/>
              </a:ext>
            </a:extLst>
          </p:cNvPr>
          <p:cNvSpPr/>
          <p:nvPr/>
        </p:nvSpPr>
        <p:spPr>
          <a:xfrm>
            <a:off x="3634334" y="3494820"/>
            <a:ext cx="1903733" cy="3708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"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7AC5319-AE8D-4E3B-BC94-5BC8CC89248D}"/>
              </a:ext>
            </a:extLst>
          </p:cNvPr>
          <p:cNvSpPr txBox="1"/>
          <p:nvPr/>
        </p:nvSpPr>
        <p:spPr>
          <a:xfrm>
            <a:off x="1067078" y="3499313"/>
            <a:ext cx="2733397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" b="1">
                <a:latin typeface="Arial" panose="020B0604020202020204" pitchFamily="34" charset="0"/>
                <a:cs typeface="Arial" panose="020B0604020202020204" pitchFamily="34" charset="0"/>
              </a:rPr>
              <a:t>Points of Presence</a:t>
            </a:r>
            <a:endParaRPr lang="pt-PT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5DF6E61-E978-4154-99E1-5B4058D98EA7}"/>
              </a:ext>
            </a:extLst>
          </p:cNvPr>
          <p:cNvSpPr/>
          <p:nvPr/>
        </p:nvSpPr>
        <p:spPr>
          <a:xfrm>
            <a:off x="3634334" y="4740032"/>
            <a:ext cx="1903732" cy="369632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"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in 2 locations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9962455-7E1F-4F56-B32F-5F6FD69EDF48}"/>
              </a:ext>
            </a:extLst>
          </p:cNvPr>
          <p:cNvSpPr txBox="1"/>
          <p:nvPr/>
        </p:nvSpPr>
        <p:spPr>
          <a:xfrm>
            <a:off x="1062309" y="4603138"/>
            <a:ext cx="240815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" b="1">
                <a:latin typeface="Arial" panose="020B0604020202020204" pitchFamily="34" charset="0"/>
                <a:cs typeface="Arial" panose="020B0604020202020204" pitchFamily="34" charset="0"/>
              </a:rPr>
              <a:t>IP Transit Suppliers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9CF6261-2C57-FD6C-3D8B-651EADDB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607" y="373558"/>
            <a:ext cx="4732302" cy="1471601"/>
          </a:xfrm>
        </p:spPr>
        <p:txBody>
          <a:bodyPr/>
          <a:lstStyle/>
          <a:p>
            <a:r>
              <a:rPr lang="en" sz="8000"/>
              <a:t>RCTS</a:t>
            </a:r>
          </a:p>
        </p:txBody>
      </p:sp>
      <p:sp>
        <p:nvSpPr>
          <p:cNvPr id="2" name="Rectangle 33">
            <a:extLst>
              <a:ext uri="{FF2B5EF4-FFF2-40B4-BE49-F238E27FC236}">
                <a16:creationId xmlns:a16="http://schemas.microsoft.com/office/drawing/2014/main" id="{93ED6ABD-714F-F995-EDD4-8EB633025F71}"/>
              </a:ext>
            </a:extLst>
          </p:cNvPr>
          <p:cNvSpPr/>
          <p:nvPr/>
        </p:nvSpPr>
        <p:spPr>
          <a:xfrm>
            <a:off x="3634334" y="4116122"/>
            <a:ext cx="1903733" cy="37080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" sz="1600" b="1">
                <a:solidFill>
                  <a:schemeClr val="bg1"/>
                </a:solidFill>
                <a:latin typeface="Arial"/>
                <a:cs typeface="Arial"/>
              </a:rPr>
              <a:t>6.5 Tbps</a:t>
            </a:r>
            <a:endParaRPr lang="pt-PT" sz="16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34">
            <a:extLst>
              <a:ext uri="{FF2B5EF4-FFF2-40B4-BE49-F238E27FC236}">
                <a16:creationId xmlns:a16="http://schemas.microsoft.com/office/drawing/2014/main" id="{3D5FA6C7-0E8E-4DEE-B7F8-4D1A5E76587D}"/>
              </a:ext>
            </a:extLst>
          </p:cNvPr>
          <p:cNvSpPr txBox="1"/>
          <p:nvPr/>
        </p:nvSpPr>
        <p:spPr>
          <a:xfrm>
            <a:off x="1033114" y="4116427"/>
            <a:ext cx="2733397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" b="1">
                <a:latin typeface="Arial"/>
                <a:cs typeface="Arial"/>
              </a:rPr>
              <a:t>Installed Capacity</a:t>
            </a:r>
            <a:endParaRPr lang="pt-PT"/>
          </a:p>
        </p:txBody>
      </p:sp>
      <p:pic>
        <p:nvPicPr>
          <p:cNvPr id="5" name="Imagem 4" descr="Uma imagem com mapa, desenho&#10;&#10;Os conteúdos gerados por IA poderão estar incorretos.">
            <a:extLst>
              <a:ext uri="{FF2B5EF4-FFF2-40B4-BE49-F238E27FC236}">
                <a16:creationId xmlns:a16="http://schemas.microsoft.com/office/drawing/2014/main" id="{8FE13213-3C6E-DBC1-8C81-F058F48D89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1052" y="-169333"/>
            <a:ext cx="4957420" cy="651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741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AF46B43F-9504-8B05-2933-036162563A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01532" y="3875201"/>
            <a:ext cx="2675334" cy="1796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C35A4C7-4C21-9F1E-8428-6D7A00F5FA32}"/>
              </a:ext>
            </a:extLst>
          </p:cNvPr>
          <p:cNvSpPr/>
          <p:nvPr/>
        </p:nvSpPr>
        <p:spPr>
          <a:xfrm>
            <a:off x="4658602" y="1987827"/>
            <a:ext cx="3400164" cy="1796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2F8686-C47C-02DB-E8BC-1F7DF35F8056}"/>
              </a:ext>
            </a:extLst>
          </p:cNvPr>
          <p:cNvSpPr/>
          <p:nvPr/>
        </p:nvSpPr>
        <p:spPr>
          <a:xfrm>
            <a:off x="8151039" y="1987826"/>
            <a:ext cx="3400164" cy="1796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51E279-0DCC-D11B-1376-E23F98C0AFB8}"/>
              </a:ext>
            </a:extLst>
          </p:cNvPr>
          <p:cNvSpPr/>
          <p:nvPr/>
        </p:nvSpPr>
        <p:spPr>
          <a:xfrm>
            <a:off x="1166166" y="1987827"/>
            <a:ext cx="3400164" cy="1796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362" y="2439947"/>
            <a:ext cx="2406589" cy="888411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65F4505-6D09-FE04-8127-18C9388B9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Connectivity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4CB2D19D-30A4-E6C1-4BFB-B34FA58A04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63812" y="4195241"/>
            <a:ext cx="1698595" cy="1149986"/>
          </a:xfrm>
          <a:prstGeom prst="rect">
            <a:avLst/>
          </a:prstGeom>
        </p:spPr>
      </p:pic>
      <p:pic>
        <p:nvPicPr>
          <p:cNvPr id="3" name="Gráfico 2">
            <a:extLst>
              <a:ext uri="{FF2B5EF4-FFF2-40B4-BE49-F238E27FC236}">
                <a16:creationId xmlns:a16="http://schemas.microsoft.com/office/drawing/2014/main" id="{66275408-8A5E-CDC6-5138-755E72E972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26846" y="2343427"/>
            <a:ext cx="2673738" cy="1081205"/>
          </a:xfrm>
          <a:prstGeom prst="rect">
            <a:avLst/>
          </a:prstGeom>
        </p:spPr>
      </p:pic>
      <p:pic>
        <p:nvPicPr>
          <p:cNvPr id="14" name="Gráfico 4">
            <a:extLst>
              <a:ext uri="{FF2B5EF4-FFF2-40B4-BE49-F238E27FC236}">
                <a16:creationId xmlns:a16="http://schemas.microsoft.com/office/drawing/2014/main" id="{168CF48D-FB1C-0BBA-79C8-9A0141FCD2C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425359" y="2389146"/>
            <a:ext cx="2862147" cy="1000829"/>
          </a:xfrm>
          <a:prstGeom prst="rect">
            <a:avLst/>
          </a:prstGeom>
        </p:spPr>
      </p:pic>
      <p:sp>
        <p:nvSpPr>
          <p:cNvPr id="5" name="Rectangle 18">
            <a:extLst>
              <a:ext uri="{FF2B5EF4-FFF2-40B4-BE49-F238E27FC236}">
                <a16:creationId xmlns:a16="http://schemas.microsoft.com/office/drawing/2014/main" id="{C133E535-BF08-847E-62D4-29906ECD9EE0}"/>
              </a:ext>
            </a:extLst>
          </p:cNvPr>
          <p:cNvSpPr/>
          <p:nvPr/>
        </p:nvSpPr>
        <p:spPr>
          <a:xfrm>
            <a:off x="3489337" y="3875201"/>
            <a:ext cx="2675334" cy="1796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0" name="Gráfico 16">
            <a:extLst>
              <a:ext uri="{FF2B5EF4-FFF2-40B4-BE49-F238E27FC236}">
                <a16:creationId xmlns:a16="http://schemas.microsoft.com/office/drawing/2014/main" id="{43C0A23E-F396-894B-DB7F-F7A8C38403B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768737" y="4200321"/>
            <a:ext cx="2115217" cy="1147925"/>
          </a:xfrm>
          <a:prstGeom prst="rect">
            <a:avLst/>
          </a:prstGeom>
        </p:spPr>
      </p:pic>
      <p:sp>
        <p:nvSpPr>
          <p:cNvPr id="8" name="Rectangle 18">
            <a:extLst>
              <a:ext uri="{FF2B5EF4-FFF2-40B4-BE49-F238E27FC236}">
                <a16:creationId xmlns:a16="http://schemas.microsoft.com/office/drawing/2014/main" id="{25D73C0E-BAF2-0F3D-9A59-8684C9D0490D}"/>
              </a:ext>
            </a:extLst>
          </p:cNvPr>
          <p:cNvSpPr/>
          <p:nvPr/>
        </p:nvSpPr>
        <p:spPr>
          <a:xfrm>
            <a:off x="6258556" y="3875200"/>
            <a:ext cx="2675334" cy="1796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F74CE374-12DF-37D9-6DEA-F570BE2AFA47}"/>
              </a:ext>
            </a:extLst>
          </p:cNvPr>
          <p:cNvSpPr/>
          <p:nvPr/>
        </p:nvSpPr>
        <p:spPr>
          <a:xfrm>
            <a:off x="9055654" y="3875200"/>
            <a:ext cx="2675334" cy="1796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5" name="Gráfico 14">
            <a:extLst>
              <a:ext uri="{FF2B5EF4-FFF2-40B4-BE49-F238E27FC236}">
                <a16:creationId xmlns:a16="http://schemas.microsoft.com/office/drawing/2014/main" id="{AFFC98A5-1C48-5E06-CEA4-0F4D7A93FF3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279174" y="4200320"/>
            <a:ext cx="2234224" cy="1146997"/>
          </a:xfrm>
          <a:prstGeom prst="rect">
            <a:avLst/>
          </a:prstGeom>
        </p:spPr>
      </p:pic>
      <p:pic>
        <p:nvPicPr>
          <p:cNvPr id="16" name="Gráfico 15">
            <a:extLst>
              <a:ext uri="{FF2B5EF4-FFF2-40B4-BE49-F238E27FC236}">
                <a16:creationId xmlns:a16="http://schemas.microsoft.com/office/drawing/2014/main" id="{64A4B8FF-7430-B749-8EEF-758337654DD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458610" y="4256599"/>
            <a:ext cx="2275227" cy="1034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556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"/>
              <a:t>Computation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368D1F-D848-C734-FECB-28CA388182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8411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5BB1D7A-A5D8-61B2-574D-86D781F29DA3}"/>
              </a:ext>
            </a:extLst>
          </p:cNvPr>
          <p:cNvSpPr/>
          <p:nvPr/>
        </p:nvSpPr>
        <p:spPr>
          <a:xfrm>
            <a:off x="4658602" y="2355859"/>
            <a:ext cx="3400164" cy="2738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70F344A-DC78-8790-7BFD-36710293F94B}"/>
              </a:ext>
            </a:extLst>
          </p:cNvPr>
          <p:cNvSpPr/>
          <p:nvPr/>
        </p:nvSpPr>
        <p:spPr>
          <a:xfrm>
            <a:off x="8151039" y="2355858"/>
            <a:ext cx="3400164" cy="2738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0446138-5F5C-B9C2-E524-C95C1E541B4C}"/>
              </a:ext>
            </a:extLst>
          </p:cNvPr>
          <p:cNvSpPr/>
          <p:nvPr/>
        </p:nvSpPr>
        <p:spPr>
          <a:xfrm>
            <a:off x="1133707" y="2355859"/>
            <a:ext cx="3400164" cy="2738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" name="AutoShape 6">
            <a:extLst>
              <a:ext uri="{FF2B5EF4-FFF2-40B4-BE49-F238E27FC236}">
                <a16:creationId xmlns:a16="http://schemas.microsoft.com/office/drawing/2014/main" id="{34069C75-1142-401D-8204-5F67E7B18CA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39856" y="2052316"/>
            <a:ext cx="184831" cy="184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5449" tIns="27725" rIns="55449" bIns="27725" numCol="1" anchor="t" anchorCtr="0" compatLnSpc="1">
            <a:prstTxWarp prst="textNoShape">
              <a:avLst/>
            </a:prstTxWarp>
          </a:bodyPr>
          <a:lstStyle/>
          <a:p>
            <a:endParaRPr lang="en-US" sz="1092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0B8386-E8C3-FE51-477A-F5FBFBFC7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Computation</a:t>
            </a:r>
          </a:p>
        </p:txBody>
      </p:sp>
      <p:pic>
        <p:nvPicPr>
          <p:cNvPr id="7" name="Imagem 6" descr="Graphics, Typeface, Graphic Design, Symbol&#10;&#10;AI-generated content may be incorrect.">
            <a:extLst>
              <a:ext uri="{FF2B5EF4-FFF2-40B4-BE49-F238E27FC236}">
                <a16:creationId xmlns:a16="http://schemas.microsoft.com/office/drawing/2014/main" id="{CA2AB400-BDFD-64F0-5E43-8F52A0C623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578" y="3313005"/>
            <a:ext cx="3085172" cy="817906"/>
          </a:xfrm>
          <a:prstGeom prst="rect">
            <a:avLst/>
          </a:prstGeom>
          <a:ln>
            <a:noFill/>
          </a:ln>
        </p:spPr>
      </p:pic>
      <p:pic>
        <p:nvPicPr>
          <p:cNvPr id="9" name="Gráfico 8">
            <a:extLst>
              <a:ext uri="{FF2B5EF4-FFF2-40B4-BE49-F238E27FC236}">
                <a16:creationId xmlns:a16="http://schemas.microsoft.com/office/drawing/2014/main" id="{422A8569-5E2F-B13D-DBCE-5C5EAF78E2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2902" y="3052810"/>
            <a:ext cx="3642732" cy="1345903"/>
          </a:xfrm>
          <a:prstGeom prst="rect">
            <a:avLst/>
          </a:prstGeom>
        </p:spPr>
      </p:pic>
      <p:pic>
        <p:nvPicPr>
          <p:cNvPr id="10" name="Gráfico 9">
            <a:extLst>
              <a:ext uri="{FF2B5EF4-FFF2-40B4-BE49-F238E27FC236}">
                <a16:creationId xmlns:a16="http://schemas.microsoft.com/office/drawing/2014/main" id="{260397A1-8F83-E2D2-7D57-6575F3E8C2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401941" y="3247956"/>
            <a:ext cx="2899318" cy="95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196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"/>
              <a:t>Collaboration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61C2EA-CF49-03AB-EDF5-36BC21A4EC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23500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017CF0-4D1E-718A-FD80-FF43FC48DC4B}"/>
              </a:ext>
            </a:extLst>
          </p:cNvPr>
          <p:cNvSpPr/>
          <p:nvPr/>
        </p:nvSpPr>
        <p:spPr>
          <a:xfrm>
            <a:off x="1166166" y="1987829"/>
            <a:ext cx="4477936" cy="19244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28CB571-D595-1BB9-3060-DEF2BC6D9117}"/>
              </a:ext>
            </a:extLst>
          </p:cNvPr>
          <p:cNvSpPr/>
          <p:nvPr/>
        </p:nvSpPr>
        <p:spPr>
          <a:xfrm>
            <a:off x="5724155" y="1986918"/>
            <a:ext cx="4477936" cy="19244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E865AA-B50D-BEEE-7749-76C0FB7E95A3}"/>
              </a:ext>
            </a:extLst>
          </p:cNvPr>
          <p:cNvSpPr/>
          <p:nvPr/>
        </p:nvSpPr>
        <p:spPr>
          <a:xfrm>
            <a:off x="1166166" y="4000144"/>
            <a:ext cx="4477936" cy="19244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9E3CF05-B508-1ECC-C019-630F6F561020}"/>
              </a:ext>
            </a:extLst>
          </p:cNvPr>
          <p:cNvSpPr/>
          <p:nvPr/>
        </p:nvSpPr>
        <p:spPr>
          <a:xfrm>
            <a:off x="5724155" y="3999233"/>
            <a:ext cx="4477936" cy="19244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BA48C8-2028-627C-E44C-D0F7A9FE0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Collaboration</a:t>
            </a:r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541B84DB-F317-5EC4-0497-AAAC29D3E8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88581" y="4473160"/>
            <a:ext cx="3150221" cy="989907"/>
          </a:xfrm>
          <a:prstGeom prst="rect">
            <a:avLst/>
          </a:prstGeom>
        </p:spPr>
      </p:pic>
      <p:pic>
        <p:nvPicPr>
          <p:cNvPr id="8" name="Gráfico 7">
            <a:extLst>
              <a:ext uri="{FF2B5EF4-FFF2-40B4-BE49-F238E27FC236}">
                <a16:creationId xmlns:a16="http://schemas.microsoft.com/office/drawing/2014/main" id="{A055D0F6-6FB0-DFA8-F5E3-29A71AB400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14240" y="2521247"/>
            <a:ext cx="3298904" cy="845973"/>
          </a:xfrm>
          <a:prstGeom prst="rect">
            <a:avLst/>
          </a:prstGeom>
        </p:spPr>
      </p:pic>
      <p:pic>
        <p:nvPicPr>
          <p:cNvPr id="12" name="Gráfico 11">
            <a:extLst>
              <a:ext uri="{FF2B5EF4-FFF2-40B4-BE49-F238E27FC236}">
                <a16:creationId xmlns:a16="http://schemas.microsoft.com/office/drawing/2014/main" id="{BA15D0FD-31FA-B8B2-90F9-DCF73A9578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132605" y="4460132"/>
            <a:ext cx="2546197" cy="994292"/>
          </a:xfrm>
          <a:prstGeom prst="rect">
            <a:avLst/>
          </a:prstGeom>
        </p:spPr>
      </p:pic>
      <p:pic>
        <p:nvPicPr>
          <p:cNvPr id="14" name="Gráfico 13">
            <a:extLst>
              <a:ext uri="{FF2B5EF4-FFF2-40B4-BE49-F238E27FC236}">
                <a16:creationId xmlns:a16="http://schemas.microsoft.com/office/drawing/2014/main" id="{BD1AFA2A-788E-136F-0C71-1A384D0D9D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067556" y="2494280"/>
            <a:ext cx="2676294" cy="91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877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"/>
              <a:t>Knowledge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E69D14-CDA3-99E5-0F96-51C88CCD32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78660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E35EDB2-106F-818F-C25F-454354CBB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Knowledge</a:t>
            </a:r>
          </a:p>
        </p:txBody>
      </p:sp>
      <p:grpSp>
        <p:nvGrpSpPr>
          <p:cNvPr id="2" name="Group 37">
            <a:extLst>
              <a:ext uri="{FF2B5EF4-FFF2-40B4-BE49-F238E27FC236}">
                <a16:creationId xmlns:a16="http://schemas.microsoft.com/office/drawing/2014/main" id="{E6DC31BC-F420-58F2-9EDD-19F4C2CFB6CF}"/>
              </a:ext>
            </a:extLst>
          </p:cNvPr>
          <p:cNvGrpSpPr/>
          <p:nvPr/>
        </p:nvGrpSpPr>
        <p:grpSpPr>
          <a:xfrm>
            <a:off x="1158844" y="1747070"/>
            <a:ext cx="10504182" cy="4234939"/>
            <a:chOff x="1158844" y="1747070"/>
            <a:chExt cx="10789771" cy="4350079"/>
          </a:xfrm>
        </p:grpSpPr>
        <p:sp>
          <p:nvSpPr>
            <p:cNvPr id="3" name="Rectangle 34">
              <a:extLst>
                <a:ext uri="{FF2B5EF4-FFF2-40B4-BE49-F238E27FC236}">
                  <a16:creationId xmlns:a16="http://schemas.microsoft.com/office/drawing/2014/main" id="{76C32A47-EBEC-BD79-AA75-6A4B93C0331C}"/>
                </a:ext>
              </a:extLst>
            </p:cNvPr>
            <p:cNvSpPr/>
            <p:nvPr/>
          </p:nvSpPr>
          <p:spPr>
            <a:xfrm>
              <a:off x="8590625" y="4729186"/>
              <a:ext cx="3357989" cy="1367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P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PT" noProof="0"/>
            </a:p>
          </p:txBody>
        </p:sp>
        <p:sp>
          <p:nvSpPr>
            <p:cNvPr id="6" name="Rectangle 35">
              <a:extLst>
                <a:ext uri="{FF2B5EF4-FFF2-40B4-BE49-F238E27FC236}">
                  <a16:creationId xmlns:a16="http://schemas.microsoft.com/office/drawing/2014/main" id="{B9654EB0-FF82-26C3-A0C0-6AF84E8821E9}"/>
                </a:ext>
              </a:extLst>
            </p:cNvPr>
            <p:cNvSpPr/>
            <p:nvPr/>
          </p:nvSpPr>
          <p:spPr>
            <a:xfrm>
              <a:off x="4196233" y="4729186"/>
              <a:ext cx="4265174" cy="1367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P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PT" noProof="0"/>
            </a:p>
          </p:txBody>
        </p:sp>
        <p:sp>
          <p:nvSpPr>
            <p:cNvPr id="7" name="Rectangle 33">
              <a:extLst>
                <a:ext uri="{FF2B5EF4-FFF2-40B4-BE49-F238E27FC236}">
                  <a16:creationId xmlns:a16="http://schemas.microsoft.com/office/drawing/2014/main" id="{B9B38316-2CA2-06A9-A7BD-6DA48C2D14DF}"/>
                </a:ext>
              </a:extLst>
            </p:cNvPr>
            <p:cNvSpPr/>
            <p:nvPr/>
          </p:nvSpPr>
          <p:spPr>
            <a:xfrm>
              <a:off x="1158844" y="4729186"/>
              <a:ext cx="2906513" cy="1367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P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PT" noProof="0"/>
            </a:p>
          </p:txBody>
        </p:sp>
        <p:sp>
          <p:nvSpPr>
            <p:cNvPr id="16" name="Rectangle 32">
              <a:extLst>
                <a:ext uri="{FF2B5EF4-FFF2-40B4-BE49-F238E27FC236}">
                  <a16:creationId xmlns:a16="http://schemas.microsoft.com/office/drawing/2014/main" id="{96BB6E78-D0D6-9229-A908-647A214E9219}"/>
                </a:ext>
              </a:extLst>
            </p:cNvPr>
            <p:cNvSpPr/>
            <p:nvPr/>
          </p:nvSpPr>
          <p:spPr>
            <a:xfrm>
              <a:off x="8577732" y="3238128"/>
              <a:ext cx="3370883" cy="1367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P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PT" noProof="0"/>
            </a:p>
          </p:txBody>
        </p:sp>
        <p:sp>
          <p:nvSpPr>
            <p:cNvPr id="17" name="Rectangle 31">
              <a:extLst>
                <a:ext uri="{FF2B5EF4-FFF2-40B4-BE49-F238E27FC236}">
                  <a16:creationId xmlns:a16="http://schemas.microsoft.com/office/drawing/2014/main" id="{BF15FB18-7B7E-FA56-A624-6BC18034F50A}"/>
                </a:ext>
              </a:extLst>
            </p:cNvPr>
            <p:cNvSpPr/>
            <p:nvPr/>
          </p:nvSpPr>
          <p:spPr>
            <a:xfrm>
              <a:off x="4180026" y="3238128"/>
              <a:ext cx="4284694" cy="1367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P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PT" noProof="0"/>
            </a:p>
          </p:txBody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3D906E21-73CD-1417-FAAC-E7C260D5E10F}"/>
                </a:ext>
              </a:extLst>
            </p:cNvPr>
            <p:cNvSpPr/>
            <p:nvPr/>
          </p:nvSpPr>
          <p:spPr>
            <a:xfrm>
              <a:off x="1158844" y="3238128"/>
              <a:ext cx="2908169" cy="1367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P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PT" noProof="0"/>
            </a:p>
          </p:txBody>
        </p:sp>
        <p:sp>
          <p:nvSpPr>
            <p:cNvPr id="21" name="Rectangle 28">
              <a:extLst>
                <a:ext uri="{FF2B5EF4-FFF2-40B4-BE49-F238E27FC236}">
                  <a16:creationId xmlns:a16="http://schemas.microsoft.com/office/drawing/2014/main" id="{CF938242-0359-F5C7-7C47-98B770355237}"/>
                </a:ext>
              </a:extLst>
            </p:cNvPr>
            <p:cNvSpPr/>
            <p:nvPr/>
          </p:nvSpPr>
          <p:spPr>
            <a:xfrm>
              <a:off x="9389294" y="1747070"/>
              <a:ext cx="2559321" cy="1367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P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PT" noProof="0"/>
            </a:p>
          </p:txBody>
        </p:sp>
        <p:sp>
          <p:nvSpPr>
            <p:cNvPr id="23" name="Rectangle 27">
              <a:extLst>
                <a:ext uri="{FF2B5EF4-FFF2-40B4-BE49-F238E27FC236}">
                  <a16:creationId xmlns:a16="http://schemas.microsoft.com/office/drawing/2014/main" id="{67C1391D-8C8F-1ACE-940F-E061D1568DFA}"/>
                </a:ext>
              </a:extLst>
            </p:cNvPr>
            <p:cNvSpPr/>
            <p:nvPr/>
          </p:nvSpPr>
          <p:spPr>
            <a:xfrm>
              <a:off x="6727392" y="1747070"/>
              <a:ext cx="2559321" cy="1367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P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PT" noProof="0"/>
            </a:p>
          </p:txBody>
        </p:sp>
        <p:sp>
          <p:nvSpPr>
            <p:cNvPr id="24" name="Rectangle 26">
              <a:extLst>
                <a:ext uri="{FF2B5EF4-FFF2-40B4-BE49-F238E27FC236}">
                  <a16:creationId xmlns:a16="http://schemas.microsoft.com/office/drawing/2014/main" id="{539DC520-3344-BEA1-FBE9-94E74362DA5C}"/>
                </a:ext>
              </a:extLst>
            </p:cNvPr>
            <p:cNvSpPr/>
            <p:nvPr/>
          </p:nvSpPr>
          <p:spPr>
            <a:xfrm>
              <a:off x="3594022" y="1747070"/>
              <a:ext cx="3014607" cy="1367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P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PT" noProof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E374AC6-40E0-CC73-70F4-0BE054E66C54}"/>
                </a:ext>
              </a:extLst>
            </p:cNvPr>
            <p:cNvSpPr/>
            <p:nvPr/>
          </p:nvSpPr>
          <p:spPr>
            <a:xfrm>
              <a:off x="1158844" y="1747070"/>
              <a:ext cx="2316415" cy="1367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P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PT" noProof="0"/>
            </a:p>
          </p:txBody>
        </p:sp>
        <p:pic>
          <p:nvPicPr>
            <p:cNvPr id="27" name="Gráfico 2">
              <a:extLst>
                <a:ext uri="{FF2B5EF4-FFF2-40B4-BE49-F238E27FC236}">
                  <a16:creationId xmlns:a16="http://schemas.microsoft.com/office/drawing/2014/main" id="{617B9E60-1B62-8C7E-7E87-3B45B4E270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552216" y="3436860"/>
              <a:ext cx="3540314" cy="970501"/>
            </a:xfrm>
            <a:prstGeom prst="rect">
              <a:avLst/>
            </a:prstGeom>
          </p:spPr>
        </p:pic>
        <p:pic>
          <p:nvPicPr>
            <p:cNvPr id="29" name="Gráfico 20">
              <a:extLst>
                <a:ext uri="{FF2B5EF4-FFF2-40B4-BE49-F238E27FC236}">
                  <a16:creationId xmlns:a16="http://schemas.microsoft.com/office/drawing/2014/main" id="{533485C9-0EA3-239F-1A61-DCD39EE085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694165" y="1935098"/>
              <a:ext cx="2814320" cy="970501"/>
            </a:xfrm>
            <a:prstGeom prst="rect">
              <a:avLst/>
            </a:prstGeom>
          </p:spPr>
        </p:pic>
        <p:pic>
          <p:nvPicPr>
            <p:cNvPr id="30" name="Gráfico 2">
              <a:extLst>
                <a:ext uri="{FF2B5EF4-FFF2-40B4-BE49-F238E27FC236}">
                  <a16:creationId xmlns:a16="http://schemas.microsoft.com/office/drawing/2014/main" id="{6AFFF275-F77D-8BDB-C356-7AAD39C601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759493" y="3566160"/>
              <a:ext cx="3007360" cy="711898"/>
            </a:xfrm>
            <a:prstGeom prst="rect">
              <a:avLst/>
            </a:prstGeom>
          </p:spPr>
        </p:pic>
        <p:pic>
          <p:nvPicPr>
            <p:cNvPr id="31" name="Gráfico 2">
              <a:extLst>
                <a:ext uri="{FF2B5EF4-FFF2-40B4-BE49-F238E27FC236}">
                  <a16:creationId xmlns:a16="http://schemas.microsoft.com/office/drawing/2014/main" id="{F1D2E575-AB79-658C-8CF5-9F7CA17A882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348913" y="1935098"/>
              <a:ext cx="1936275" cy="970501"/>
            </a:xfrm>
            <a:prstGeom prst="rect">
              <a:avLst/>
            </a:prstGeom>
          </p:spPr>
        </p:pic>
        <p:pic>
          <p:nvPicPr>
            <p:cNvPr id="32" name="Graphic 7">
              <a:extLst>
                <a:ext uri="{FF2B5EF4-FFF2-40B4-BE49-F238E27FC236}">
                  <a16:creationId xmlns:a16="http://schemas.microsoft.com/office/drawing/2014/main" id="{51FCF887-DFAB-69F1-2997-826F2D379D9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442387" y="4927916"/>
              <a:ext cx="2299747" cy="970501"/>
            </a:xfrm>
            <a:prstGeom prst="rect">
              <a:avLst/>
            </a:prstGeom>
          </p:spPr>
        </p:pic>
        <p:pic>
          <p:nvPicPr>
            <p:cNvPr id="33" name="Gráfico 4">
              <a:extLst>
                <a:ext uri="{FF2B5EF4-FFF2-40B4-BE49-F238E27FC236}">
                  <a16:creationId xmlns:a16="http://schemas.microsoft.com/office/drawing/2014/main" id="{68F7DE6C-95C8-FFFC-ECFE-77F55063FD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1340594" y="3436860"/>
              <a:ext cx="2503334" cy="970502"/>
            </a:xfrm>
            <a:prstGeom prst="rect">
              <a:avLst/>
            </a:prstGeom>
          </p:spPr>
        </p:pic>
        <p:pic>
          <p:nvPicPr>
            <p:cNvPr id="34" name="Gráfico 25">
              <a:extLst>
                <a:ext uri="{FF2B5EF4-FFF2-40B4-BE49-F238E27FC236}">
                  <a16:creationId xmlns:a16="http://schemas.microsoft.com/office/drawing/2014/main" id="{32B823F3-D6D9-ACFF-32BE-EF6D4F9161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944266" y="1935098"/>
              <a:ext cx="2125572" cy="970501"/>
            </a:xfrm>
            <a:prstGeom prst="rect">
              <a:avLst/>
            </a:prstGeom>
          </p:spPr>
        </p:pic>
        <p:pic>
          <p:nvPicPr>
            <p:cNvPr id="35" name="Graphic 10">
              <a:extLst>
                <a:ext uri="{FF2B5EF4-FFF2-40B4-BE49-F238E27FC236}">
                  <a16:creationId xmlns:a16="http://schemas.microsoft.com/office/drawing/2014/main" id="{B5DF02D0-58C9-FF9D-F5CB-066DF4CDC1B0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4552216" y="4905742"/>
              <a:ext cx="3540314" cy="838574"/>
            </a:xfrm>
            <a:prstGeom prst="rect">
              <a:avLst/>
            </a:prstGeom>
          </p:spPr>
        </p:pic>
        <p:pic>
          <p:nvPicPr>
            <p:cNvPr id="36" name="Graphic 12">
              <a:extLst>
                <a:ext uri="{FF2B5EF4-FFF2-40B4-BE49-F238E27FC236}">
                  <a16:creationId xmlns:a16="http://schemas.microsoft.com/office/drawing/2014/main" id="{59E1DA50-04E5-FEA3-2829-310B466F8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9510746" y="1932013"/>
              <a:ext cx="2316415" cy="976671"/>
            </a:xfrm>
            <a:prstGeom prst="rect">
              <a:avLst/>
            </a:prstGeom>
          </p:spPr>
        </p:pic>
        <p:pic>
          <p:nvPicPr>
            <p:cNvPr id="37" name="Graphic 14">
              <a:extLst>
                <a:ext uri="{FF2B5EF4-FFF2-40B4-BE49-F238E27FC236}">
                  <a16:creationId xmlns:a16="http://schemas.microsoft.com/office/drawing/2014/main" id="{B4418FFB-C8B2-1C7D-882B-FA90874B65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9022137" y="4971948"/>
              <a:ext cx="2482072" cy="8824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031255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">
                <a:latin typeface="Arial"/>
                <a:cs typeface="Arial"/>
              </a:rPr>
              <a:t>Security</a:t>
            </a:r>
            <a:endParaRPr lang="e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B811F6-924E-1B21-A7B1-F47D4604A2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8272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607" y="699985"/>
            <a:ext cx="7072888" cy="764978"/>
          </a:xfrm>
        </p:spPr>
        <p:txBody>
          <a:bodyPr/>
          <a:lstStyle/>
          <a:p>
            <a:r>
              <a:rPr lang="en" sz="4800"/>
              <a:t>Who we are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1055004" y="1748971"/>
            <a:ext cx="5911854" cy="4282587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 algn="l" rtl="0" fontAlgn="base">
              <a:lnSpc>
                <a:spcPct val="120000"/>
              </a:lnSpc>
            </a:pPr>
            <a:r>
              <a:rPr lang="en" sz="2900" i="0" u="none" strike="noStrike">
                <a:solidFill>
                  <a:srgbClr val="000000"/>
                </a:solidFill>
                <a:effectLst/>
              </a:rPr>
              <a:t>FCCN, the digital services of the Foundation for Science and Technology (FCT), aims </a:t>
            </a:r>
            <a:r>
              <a:rPr lang="en" sz="2900" b="1" i="0" u="none" strike="noStrike">
                <a:solidFill>
                  <a:srgbClr val="000000"/>
                </a:solidFill>
                <a:effectLst/>
              </a:rPr>
              <a:t>to contribute to the development of Science, Technology and Knowledge in Portugal</a:t>
            </a:r>
            <a:r>
              <a:rPr lang="en" sz="2900" b="0" i="0" u="none" strike="noStrike">
                <a:solidFill>
                  <a:srgbClr val="000000"/>
                </a:solidFill>
                <a:effectLst/>
              </a:rPr>
              <a:t>.</a:t>
            </a:r>
          </a:p>
          <a:p>
            <a:pPr fontAlgn="base">
              <a:lnSpc>
                <a:spcPct val="120000"/>
              </a:lnSpc>
            </a:pPr>
            <a:endParaRPr lang="pt-PT" sz="2900" b="0">
              <a:solidFill>
                <a:srgbClr val="000000"/>
              </a:solidFill>
            </a:endParaRPr>
          </a:p>
          <a:p>
            <a:pPr fontAlgn="base">
              <a:lnSpc>
                <a:spcPct val="120000"/>
              </a:lnSpc>
            </a:pPr>
            <a:r>
              <a:rPr lang="en" sz="2900" b="0">
                <a:solidFill>
                  <a:srgbClr val="000000"/>
                </a:solidFill>
              </a:rPr>
              <a:t>It provides a set of  shared </a:t>
            </a:r>
            <a:r>
              <a:rPr lang="en" sz="2900" b="1">
                <a:solidFill>
                  <a:srgbClr val="000000"/>
                </a:solidFill>
              </a:rPr>
              <a:t>digital services </a:t>
            </a:r>
            <a:r>
              <a:rPr lang="en" sz="2900">
                <a:solidFill>
                  <a:srgbClr val="000000"/>
                </a:solidFill>
              </a:rPr>
              <a:t>that aim to support the development of education and science in Portugal, contributing to the excellence of national teaching and research.</a:t>
            </a:r>
          </a:p>
          <a:p>
            <a:pPr algn="l">
              <a:lnSpc>
                <a:spcPct val="120000"/>
              </a:lnSpc>
            </a:pPr>
            <a:endParaRPr lang="pt-PT" sz="2900" b="0" i="0" u="none" strike="noStrike">
              <a:solidFill>
                <a:srgbClr val="000000"/>
              </a:solidFill>
              <a:effectLst/>
            </a:endParaRPr>
          </a:p>
          <a:p>
            <a:pPr algn="l">
              <a:lnSpc>
                <a:spcPct val="100000"/>
              </a:lnSpc>
            </a:pPr>
            <a:endParaRPr lang="pt-PT" sz="1800" b="0">
              <a:solidFill>
                <a:srgbClr val="000000"/>
              </a:solidFill>
            </a:endParaRPr>
          </a:p>
          <a:p>
            <a:pPr algn="l">
              <a:lnSpc>
                <a:spcPct val="100000"/>
              </a:lnSpc>
            </a:pPr>
            <a:endParaRPr lang="pt-PT" sz="1800" b="1" i="0" u="none" strike="noStrike">
              <a:solidFill>
                <a:srgbClr val="000000"/>
              </a:solidFill>
              <a:effectLst/>
            </a:endParaRPr>
          </a:p>
        </p:txBody>
      </p:sp>
      <p:pic>
        <p:nvPicPr>
          <p:cNvPr id="4" name="Picture 3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B6000DB9-E25B-9561-2546-0404DF3C5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881" y="704815"/>
            <a:ext cx="4216119" cy="5268686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06B6EBB2-A491-13C3-6205-5625BB9A2F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27900" y="701363"/>
            <a:ext cx="1064101" cy="106410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0B5BB88-FE38-E783-5BF2-923736595773}"/>
              </a:ext>
            </a:extLst>
          </p:cNvPr>
          <p:cNvSpPr/>
          <p:nvPr/>
        </p:nvSpPr>
        <p:spPr>
          <a:xfrm rot="16200000">
            <a:off x="9882453" y="-1689486"/>
            <a:ext cx="370742" cy="4466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90400F-B6C0-CAFE-0016-EAB67C4F9E4D}"/>
              </a:ext>
            </a:extLst>
          </p:cNvPr>
          <p:cNvSpPr/>
          <p:nvPr/>
        </p:nvSpPr>
        <p:spPr>
          <a:xfrm rot="16200000">
            <a:off x="9840956" y="3916634"/>
            <a:ext cx="370742" cy="4466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47803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2C18A02-9973-62E9-5AE0-9112BD2A6DCB}"/>
              </a:ext>
            </a:extLst>
          </p:cNvPr>
          <p:cNvSpPr/>
          <p:nvPr/>
        </p:nvSpPr>
        <p:spPr>
          <a:xfrm>
            <a:off x="1166166" y="1987829"/>
            <a:ext cx="4728838" cy="19244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BAFA1A6-1EF4-2288-CE23-D039CC17FA2E}"/>
              </a:ext>
            </a:extLst>
          </p:cNvPr>
          <p:cNvSpPr/>
          <p:nvPr/>
        </p:nvSpPr>
        <p:spPr>
          <a:xfrm>
            <a:off x="5947316" y="1983987"/>
            <a:ext cx="4728839" cy="19430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C7844FE-64B7-1FA5-E2EC-1F248115D241}"/>
              </a:ext>
            </a:extLst>
          </p:cNvPr>
          <p:cNvSpPr/>
          <p:nvPr/>
        </p:nvSpPr>
        <p:spPr>
          <a:xfrm>
            <a:off x="1166166" y="4000144"/>
            <a:ext cx="3102619" cy="191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A87D6B5-0433-8CD5-864C-8389FAB66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>
                <a:latin typeface="Arial"/>
                <a:cs typeface="Arial"/>
              </a:rPr>
              <a:t>Security</a:t>
            </a:r>
            <a:endParaRPr lang="en"/>
          </a:p>
        </p:txBody>
      </p:sp>
      <p:pic>
        <p:nvPicPr>
          <p:cNvPr id="5" name="Gráfico 4">
            <a:extLst>
              <a:ext uri="{FF2B5EF4-FFF2-40B4-BE49-F238E27FC236}">
                <a16:creationId xmlns:a16="http://schemas.microsoft.com/office/drawing/2014/main" id="{5080CB69-C780-B455-FC5E-4D63847F6B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63546" y="2428681"/>
            <a:ext cx="4079488" cy="1038536"/>
          </a:xfrm>
          <a:prstGeom prst="rect">
            <a:avLst/>
          </a:prstGeom>
        </p:spPr>
      </p:pic>
      <p:pic>
        <p:nvPicPr>
          <p:cNvPr id="12" name="Gráfico 11">
            <a:extLst>
              <a:ext uri="{FF2B5EF4-FFF2-40B4-BE49-F238E27FC236}">
                <a16:creationId xmlns:a16="http://schemas.microsoft.com/office/drawing/2014/main" id="{1B884166-C1E0-1CF3-6C15-E6DAF3D984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63805" y="4495010"/>
            <a:ext cx="2741343" cy="925273"/>
          </a:xfrm>
          <a:prstGeom prst="rect">
            <a:avLst/>
          </a:prstGeom>
        </p:spPr>
      </p:pic>
      <p:pic>
        <p:nvPicPr>
          <p:cNvPr id="13" name="Gráfico 12">
            <a:extLst>
              <a:ext uri="{FF2B5EF4-FFF2-40B4-BE49-F238E27FC236}">
                <a16:creationId xmlns:a16="http://schemas.microsoft.com/office/drawing/2014/main" id="{0E60EE69-0FD8-85D1-12BC-D8E2006073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165695" y="2481146"/>
            <a:ext cx="4283927" cy="927204"/>
          </a:xfrm>
          <a:prstGeom prst="rect">
            <a:avLst/>
          </a:prstGeom>
        </p:spPr>
      </p:pic>
      <p:sp>
        <p:nvSpPr>
          <p:cNvPr id="15" name="Rectangle 9">
            <a:extLst>
              <a:ext uri="{FF2B5EF4-FFF2-40B4-BE49-F238E27FC236}">
                <a16:creationId xmlns:a16="http://schemas.microsoft.com/office/drawing/2014/main" id="{AC93F990-34E5-B400-85EE-BAAEDA639397}"/>
              </a:ext>
            </a:extLst>
          </p:cNvPr>
          <p:cNvSpPr/>
          <p:nvPr/>
        </p:nvSpPr>
        <p:spPr>
          <a:xfrm>
            <a:off x="4372141" y="3990851"/>
            <a:ext cx="3102619" cy="191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7100D267-9750-717E-520A-20E5B5AB07A3}"/>
              </a:ext>
            </a:extLst>
          </p:cNvPr>
          <p:cNvSpPr/>
          <p:nvPr/>
        </p:nvSpPr>
        <p:spPr>
          <a:xfrm>
            <a:off x="7578116" y="4000143"/>
            <a:ext cx="3102619" cy="191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F38574AA-56F2-F0CD-FEFA-13DA4E95312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516244" y="4415302"/>
            <a:ext cx="2564782" cy="1075397"/>
          </a:xfrm>
          <a:prstGeom prst="rect">
            <a:avLst/>
          </a:prstGeom>
        </p:spPr>
      </p:pic>
      <p:pic>
        <p:nvPicPr>
          <p:cNvPr id="17" name="Gráfico 16">
            <a:extLst>
              <a:ext uri="{FF2B5EF4-FFF2-40B4-BE49-F238E27FC236}">
                <a16:creationId xmlns:a16="http://schemas.microsoft.com/office/drawing/2014/main" id="{6D45128C-CCDB-414D-B070-AA1CBDF694F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957441" y="4368026"/>
            <a:ext cx="2335949" cy="117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1569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"/>
              <a:t>Innovation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EF3FBE-232E-076C-62A8-F252B2C863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97183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E70734BE-5C02-A02B-7783-DA55EE6B6A5B}"/>
              </a:ext>
            </a:extLst>
          </p:cNvPr>
          <p:cNvSpPr/>
          <p:nvPr/>
        </p:nvSpPr>
        <p:spPr>
          <a:xfrm>
            <a:off x="6404805" y="2790675"/>
            <a:ext cx="2515214" cy="9462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pt-PT" sz="16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CFB343F-D047-3D76-164E-D961495CFDFD}"/>
              </a:ext>
            </a:extLst>
          </p:cNvPr>
          <p:cNvGrpSpPr/>
          <p:nvPr/>
        </p:nvGrpSpPr>
        <p:grpSpPr>
          <a:xfrm>
            <a:off x="9001589" y="2790674"/>
            <a:ext cx="2515214" cy="962964"/>
            <a:chOff x="8617703" y="1394736"/>
            <a:chExt cx="2515214" cy="770021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18AB9B1-3332-8E36-63A8-38B08645D2DC}"/>
                </a:ext>
              </a:extLst>
            </p:cNvPr>
            <p:cNvSpPr/>
            <p:nvPr/>
          </p:nvSpPr>
          <p:spPr>
            <a:xfrm>
              <a:off x="8617703" y="1394736"/>
              <a:ext cx="2515214" cy="7700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ts val="0"/>
                </a:spcBef>
              </a:pPr>
              <a:endParaRPr lang="pt-PT"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2C9E66F6-8C53-4FD5-9424-C474958F55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313260" y="1532444"/>
              <a:ext cx="1124100" cy="489765"/>
            </a:xfrm>
            <a:prstGeom prst="rect">
              <a:avLst/>
            </a:prstGeom>
          </p:spPr>
        </p:pic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BD7BB0A5-3259-4A06-85F2-4359266866A0}"/>
              </a:ext>
            </a:extLst>
          </p:cNvPr>
          <p:cNvSpPr/>
          <p:nvPr/>
        </p:nvSpPr>
        <p:spPr>
          <a:xfrm>
            <a:off x="3399011" y="3561788"/>
            <a:ext cx="1761240" cy="397849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21,7 M€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066EA2-1868-4865-9322-043BE0D7A30D}"/>
              </a:ext>
            </a:extLst>
          </p:cNvPr>
          <p:cNvSpPr/>
          <p:nvPr/>
        </p:nvSpPr>
        <p:spPr>
          <a:xfrm>
            <a:off x="3400898" y="2942033"/>
            <a:ext cx="1761242" cy="397849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M€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BD40BD-18D4-4090-9E80-6EC60B7E4DA3}"/>
              </a:ext>
            </a:extLst>
          </p:cNvPr>
          <p:cNvSpPr txBox="1"/>
          <p:nvPr/>
        </p:nvSpPr>
        <p:spPr>
          <a:xfrm>
            <a:off x="1167131" y="2967238"/>
            <a:ext cx="2305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600" b="1">
                <a:latin typeface="Arial" panose="020B0604020202020204" pitchFamily="34" charset="0"/>
                <a:cs typeface="Arial" panose="020B0604020202020204" pitchFamily="34" charset="0"/>
              </a:rPr>
              <a:t>Science Desk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260461-382E-4D7D-9393-B6319B017EF7}"/>
              </a:ext>
            </a:extLst>
          </p:cNvPr>
          <p:cNvSpPr/>
          <p:nvPr/>
        </p:nvSpPr>
        <p:spPr>
          <a:xfrm>
            <a:off x="3397696" y="4738064"/>
            <a:ext cx="1761240" cy="397849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8.6 M €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5DA9736-E008-448D-9F5F-F4315A196244}"/>
              </a:ext>
            </a:extLst>
          </p:cNvPr>
          <p:cNvSpPr/>
          <p:nvPr/>
        </p:nvSpPr>
        <p:spPr>
          <a:xfrm>
            <a:off x="3397696" y="4192747"/>
            <a:ext cx="1761241" cy="397849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2,6 M€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B348801-FE9E-4B0B-8480-BA3CA1D5F7F4}"/>
              </a:ext>
            </a:extLst>
          </p:cNvPr>
          <p:cNvSpPr txBox="1"/>
          <p:nvPr/>
        </p:nvSpPr>
        <p:spPr>
          <a:xfrm>
            <a:off x="1138125" y="4766467"/>
            <a:ext cx="2328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600" b="1">
                <a:latin typeface="Arial" panose="020B0604020202020204" pitchFamily="34" charset="0"/>
                <a:cs typeface="Arial" panose="020B0604020202020204" pitchFamily="34" charset="0"/>
              </a:rPr>
              <a:t>SPONSORED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5E4975-0402-49CD-A723-0B4A7AA1663E}"/>
              </a:ext>
            </a:extLst>
          </p:cNvPr>
          <p:cNvSpPr txBox="1"/>
          <p:nvPr/>
        </p:nvSpPr>
        <p:spPr>
          <a:xfrm>
            <a:off x="1141496" y="4222394"/>
            <a:ext cx="2260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600" b="1">
                <a:latin typeface="Arial" panose="020B0604020202020204" pitchFamily="34" charset="0"/>
                <a:cs typeface="Arial" panose="020B0604020202020204" pitchFamily="34" charset="0"/>
              </a:rPr>
              <a:t>VESSEL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63BC4CE-0F15-BF45-5624-9842135A3B89}"/>
              </a:ext>
            </a:extLst>
          </p:cNvPr>
          <p:cNvSpPr/>
          <p:nvPr/>
        </p:nvSpPr>
        <p:spPr>
          <a:xfrm>
            <a:off x="1166166" y="-11209"/>
            <a:ext cx="3400164" cy="1796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426987D-2584-BE00-0979-FFE8C600D0EF}"/>
              </a:ext>
            </a:extLst>
          </p:cNvPr>
          <p:cNvSpPr/>
          <p:nvPr/>
        </p:nvSpPr>
        <p:spPr>
          <a:xfrm>
            <a:off x="6404805" y="1627545"/>
            <a:ext cx="5101950" cy="106225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" b="1">
                <a:solidFill>
                  <a:schemeClr val="bg1"/>
                </a:solidFill>
                <a:latin typeface="Arial"/>
                <a:cs typeface="Arial"/>
              </a:rPr>
              <a:t>Other co-financed projects</a:t>
            </a:r>
            <a:endParaRPr lang="pt-PT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0"/>
              </a:spcBef>
            </a:pPr>
            <a:r>
              <a:rPr lang="en" b="1">
                <a:solidFill>
                  <a:schemeClr val="bg1"/>
                </a:solidFill>
                <a:latin typeface="Arial"/>
                <a:cs typeface="Arial"/>
              </a:rPr>
              <a:t>Running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C2AE1A-3220-94BA-EB12-A99FBC222D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6568" y="292015"/>
            <a:ext cx="2402096" cy="9203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CAF56E-31F0-E48C-1876-C86ECAD9062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802" y="1334386"/>
            <a:ext cx="2952523" cy="2931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F5A9CF-3428-B25A-F9F3-ED3C7041A2C7}"/>
              </a:ext>
            </a:extLst>
          </p:cNvPr>
          <p:cNvSpPr txBox="1"/>
          <p:nvPr/>
        </p:nvSpPr>
        <p:spPr>
          <a:xfrm>
            <a:off x="1146536" y="3522059"/>
            <a:ext cx="23058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fontAlgn="auto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" sz="1600" b="1">
                <a:latin typeface="Arial" panose="020B0604020202020204" pitchFamily="34" charset="0"/>
                <a:cs typeface="Arial" panose="020B0604020202020204" pitchFamily="34" charset="0"/>
              </a:rPr>
              <a:t>CNCA </a:t>
            </a:r>
            <a:r>
              <a:rPr lang="en" sz="1200" b="1">
                <a:latin typeface="Arial" panose="020B0604020202020204" pitchFamily="34" charset="0"/>
                <a:cs typeface="Arial" panose="020B0604020202020204" pitchFamily="34" charset="0"/>
              </a:rPr>
              <a:t>(National Center for Advanced Computing)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5E801F-CAFE-DB53-54C4-28D886CBA064}"/>
              </a:ext>
            </a:extLst>
          </p:cNvPr>
          <p:cNvSpPr/>
          <p:nvPr/>
        </p:nvSpPr>
        <p:spPr>
          <a:xfrm>
            <a:off x="3397696" y="5314256"/>
            <a:ext cx="1793447" cy="397849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Q4/2023 to Q1/2026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FA520B-75DA-89CA-C146-9A4709BE6F38}"/>
              </a:ext>
            </a:extLst>
          </p:cNvPr>
          <p:cNvSpPr txBox="1"/>
          <p:nvPr/>
        </p:nvSpPr>
        <p:spPr>
          <a:xfrm>
            <a:off x="1136239" y="5347341"/>
            <a:ext cx="2328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600" b="1">
                <a:latin typeface="Arial" panose="020B0604020202020204" pitchFamily="34" charset="0"/>
                <a:cs typeface="Arial" panose="020B0604020202020204" pitchFamily="34" charset="0"/>
              </a:rPr>
              <a:t>Execution period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2CC9EFA-1DB8-4113-2436-82EEF82D74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279" y="2790674"/>
            <a:ext cx="946266" cy="946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FAFACED5-4A49-C800-3A2F-66B4FECC5260}"/>
              </a:ext>
            </a:extLst>
          </p:cNvPr>
          <p:cNvSpPr/>
          <p:nvPr/>
        </p:nvSpPr>
        <p:spPr>
          <a:xfrm>
            <a:off x="9001589" y="3850368"/>
            <a:ext cx="2515214" cy="893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r>
              <a:rPr lang="en"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NCC-EN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2DE9BB4-2741-D0AE-7215-A9384A6FF44D}"/>
              </a:ext>
            </a:extLst>
          </p:cNvPr>
          <p:cNvSpPr/>
          <p:nvPr/>
        </p:nvSpPr>
        <p:spPr>
          <a:xfrm>
            <a:off x="9016068" y="4815753"/>
            <a:ext cx="2515214" cy="893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r>
              <a:rPr lang="en"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SUBMERSE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56405BD-2736-8EC9-548A-A5290491B29C}"/>
              </a:ext>
            </a:extLst>
          </p:cNvPr>
          <p:cNvSpPr/>
          <p:nvPr/>
        </p:nvSpPr>
        <p:spPr>
          <a:xfrm>
            <a:off x="6404805" y="3837818"/>
            <a:ext cx="2515214" cy="893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r>
              <a:rPr lang="en"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PTQCI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BC466A7-4EB5-9420-14C2-43EE3E10EFB7}"/>
              </a:ext>
            </a:extLst>
          </p:cNvPr>
          <p:cNvSpPr/>
          <p:nvPr/>
        </p:nvSpPr>
        <p:spPr>
          <a:xfrm>
            <a:off x="6404805" y="4828810"/>
            <a:ext cx="2515214" cy="893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r>
              <a:rPr lang="en" sz="1600" b="1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Safer Internet</a:t>
            </a:r>
          </a:p>
        </p:txBody>
      </p:sp>
    </p:spTree>
    <p:extLst>
      <p:ext uri="{BB962C8B-B14F-4D97-AF65-F5344CB8AC3E}">
        <p14:creationId xmlns:p14="http://schemas.microsoft.com/office/powerpoint/2010/main" val="23854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E94F0C-C7FD-131B-AABD-57A7B7B991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1685DFB-2C5D-8081-429C-CEA9380113DD}"/>
              </a:ext>
            </a:extLst>
          </p:cNvPr>
          <p:cNvSpPr txBox="1">
            <a:spLocks/>
          </p:cNvSpPr>
          <p:nvPr/>
        </p:nvSpPr>
        <p:spPr>
          <a:xfrm>
            <a:off x="1047607" y="373558"/>
            <a:ext cx="9154484" cy="10699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">
                <a:latin typeface="Arial"/>
                <a:cs typeface="Arial"/>
              </a:rPr>
              <a:t>Other activities</a:t>
            </a:r>
            <a:endParaRPr lang="pt-PT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5791536-218B-4A89-EECC-B82DDB8A11B1}"/>
              </a:ext>
            </a:extLst>
          </p:cNvPr>
          <p:cNvSpPr/>
          <p:nvPr/>
        </p:nvSpPr>
        <p:spPr>
          <a:xfrm>
            <a:off x="1220602" y="2059459"/>
            <a:ext cx="4988355" cy="3985230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576000" tIns="648000" rIns="288000" bIns="0" rtlCol="0" anchor="t" anchorCtr="0"/>
          <a:lstStyle/>
          <a:p>
            <a:r>
              <a:rPr lang="en"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Internet Governance Office</a:t>
            </a:r>
            <a:br>
              <a:rPr lang="pt-PT"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PT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PT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ICANN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Internet Governance Forum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HLIG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C7D40B-CA26-08BE-897B-65A49390D5FD}"/>
              </a:ext>
            </a:extLst>
          </p:cNvPr>
          <p:cNvSpPr/>
          <p:nvPr/>
        </p:nvSpPr>
        <p:spPr>
          <a:xfrm>
            <a:off x="6472224" y="2059459"/>
            <a:ext cx="4988355" cy="3985230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576000" tIns="648000" rIns="288000" bIns="0" rtlCol="0" anchor="t" anchorCtr="0"/>
          <a:lstStyle/>
          <a:p>
            <a:r>
              <a:rPr lang="en"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Representations</a:t>
            </a:r>
            <a:br>
              <a:rPr lang="pt-PT"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PT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PT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GEANT (AG)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EOSC (Board e SB)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>
                <a:solidFill>
                  <a:schemeClr val="tx1"/>
                </a:solidFill>
                <a:latin typeface="Arial" panose="020B0604020202020204" pitchFamily="34" charset="0"/>
                <a:ea typeface="Calibri Light"/>
                <a:cs typeface="Arial" panose="020B0604020202020204" pitchFamily="34" charset="0"/>
              </a:rPr>
              <a:t>Euro HPC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Ripe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ea typeface="Calibri Ligh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CTIC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ea typeface="Calibri Ligh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CNCA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ea typeface="Calibri Light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.PT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ea typeface="Calibri Light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10A2665-90C6-0EF6-B86F-2308E2C1596A}"/>
              </a:ext>
            </a:extLst>
          </p:cNvPr>
          <p:cNvSpPr/>
          <p:nvPr/>
        </p:nvSpPr>
        <p:spPr>
          <a:xfrm>
            <a:off x="1220602" y="5222084"/>
            <a:ext cx="816964" cy="8169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AD42C9-AAB3-CC81-A7B9-2D0EF71BFDF0}"/>
              </a:ext>
            </a:extLst>
          </p:cNvPr>
          <p:cNvSpPr/>
          <p:nvPr/>
        </p:nvSpPr>
        <p:spPr>
          <a:xfrm>
            <a:off x="10649333" y="2059459"/>
            <a:ext cx="816964" cy="8169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CA3791-4573-FA54-4744-C1A97C041684}"/>
              </a:ext>
            </a:extLst>
          </p:cNvPr>
          <p:cNvSpPr/>
          <p:nvPr/>
        </p:nvSpPr>
        <p:spPr>
          <a:xfrm>
            <a:off x="9259099" y="5238471"/>
            <a:ext cx="816964" cy="8169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3D1DB7B7-C1B0-7589-7008-61BDE9EC7D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1757" y="6029753"/>
            <a:ext cx="911373" cy="911373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BB5C02A-758F-91CF-C504-A09BBF2575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49333" y="1049311"/>
            <a:ext cx="1010148" cy="101014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568B7C2-7152-1BE8-D6CB-AFC65EBF509A}"/>
              </a:ext>
            </a:extLst>
          </p:cNvPr>
          <p:cNvSpPr/>
          <p:nvPr/>
        </p:nvSpPr>
        <p:spPr>
          <a:xfrm>
            <a:off x="1794293" y="3193824"/>
            <a:ext cx="712110" cy="9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CCC4EC4-9ACF-6A63-A6F2-94AA043D2388}"/>
              </a:ext>
            </a:extLst>
          </p:cNvPr>
          <p:cNvSpPr/>
          <p:nvPr/>
        </p:nvSpPr>
        <p:spPr>
          <a:xfrm>
            <a:off x="7032590" y="3170194"/>
            <a:ext cx="712110" cy="9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43231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A39484-D4A6-1D24-3031-1917024EA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06622" y="3694108"/>
            <a:ext cx="7223010" cy="2008440"/>
          </a:xfrm>
        </p:spPr>
        <p:txBody>
          <a:bodyPr>
            <a:normAutofit/>
          </a:bodyPr>
          <a:lstStyle/>
          <a:p>
            <a:r>
              <a:rPr lang="pt-PT" sz="4800">
                <a:latin typeface="Arial"/>
                <a:cs typeface="Arial"/>
              </a:rPr>
              <a:t>New Projects and Services</a:t>
            </a:r>
            <a:endParaRPr lang="pt-PT" sz="4800"/>
          </a:p>
        </p:txBody>
      </p:sp>
    </p:spTree>
    <p:extLst>
      <p:ext uri="{BB962C8B-B14F-4D97-AF65-F5344CB8AC3E}">
        <p14:creationId xmlns:p14="http://schemas.microsoft.com/office/powerpoint/2010/main" val="9139054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9BCB53-812E-1FA2-6E53-1ECC96038F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8F19C37-A1C4-2BB1-FB81-5FDDDAD5BA67}"/>
              </a:ext>
            </a:extLst>
          </p:cNvPr>
          <p:cNvGrpSpPr/>
          <p:nvPr/>
        </p:nvGrpSpPr>
        <p:grpSpPr>
          <a:xfrm>
            <a:off x="5050722" y="1939824"/>
            <a:ext cx="1394377" cy="2223419"/>
            <a:chOff x="2044999" y="1488520"/>
            <a:chExt cx="1384608" cy="2145266"/>
          </a:xfrm>
        </p:grpSpPr>
        <p:sp>
          <p:nvSpPr>
            <p:cNvPr id="5" name="Rounded Rectangle 1">
              <a:extLst>
                <a:ext uri="{FF2B5EF4-FFF2-40B4-BE49-F238E27FC236}">
                  <a16:creationId xmlns:a16="http://schemas.microsoft.com/office/drawing/2014/main" id="{86F62ECB-15EC-BDB0-5598-9E076EC021F9}"/>
                </a:ext>
              </a:extLst>
            </p:cNvPr>
            <p:cNvSpPr/>
            <p:nvPr/>
          </p:nvSpPr>
          <p:spPr>
            <a:xfrm>
              <a:off x="2044999" y="1488520"/>
              <a:ext cx="1384608" cy="2145264"/>
            </a:xfrm>
            <a:custGeom>
              <a:avLst/>
              <a:gdLst/>
              <a:ahLst/>
              <a:cxnLst/>
              <a:rect l="0" t="0" r="0" b="0"/>
              <a:pathLst>
                <a:path w="1384608" h="2145264">
                  <a:moveTo>
                    <a:pt x="674305" y="194832"/>
                  </a:moveTo>
                  <a:cubicBezTo>
                    <a:pt x="889356" y="66652"/>
                    <a:pt x="1133815" y="0"/>
                    <a:pt x="1384608" y="2142"/>
                  </a:cubicBezTo>
                  <a:lnTo>
                    <a:pt x="1384608" y="354567"/>
                  </a:lnTo>
                  <a:cubicBezTo>
                    <a:pt x="1199070" y="352982"/>
                    <a:pt x="1016819" y="405887"/>
                    <a:pt x="857718" y="500717"/>
                  </a:cubicBezTo>
                  <a:cubicBezTo>
                    <a:pt x="698620" y="595547"/>
                    <a:pt x="568778" y="732258"/>
                    <a:pt x="482343" y="895951"/>
                  </a:cubicBezTo>
                  <a:cubicBezTo>
                    <a:pt x="395907" y="1059642"/>
                    <a:pt x="356194" y="1244037"/>
                    <a:pt x="367533" y="1429041"/>
                  </a:cubicBezTo>
                  <a:cubicBezTo>
                    <a:pt x="378872" y="1614045"/>
                    <a:pt x="439980" y="1792677"/>
                    <a:pt x="545798" y="1945239"/>
                  </a:cubicBezTo>
                  <a:lnTo>
                    <a:pt x="255286" y="2145264"/>
                  </a:lnTo>
                  <a:cubicBezTo>
                    <a:pt x="112252" y="1939048"/>
                    <a:pt x="27050" y="1699713"/>
                    <a:pt x="11723" y="1449644"/>
                  </a:cubicBezTo>
                  <a:cubicBezTo>
                    <a:pt x="0" y="1258362"/>
                    <a:pt x="28653" y="1067558"/>
                    <a:pt x="95064" y="889393"/>
                  </a:cubicBezTo>
                  <a:lnTo>
                    <a:pt x="2873" y="784533"/>
                  </a:lnTo>
                  <a:lnTo>
                    <a:pt x="144473" y="773510"/>
                  </a:lnTo>
                  <a:cubicBezTo>
                    <a:pt x="151673" y="758578"/>
                    <a:pt x="159153" y="743762"/>
                    <a:pt x="166911" y="729069"/>
                  </a:cubicBezTo>
                  <a:cubicBezTo>
                    <a:pt x="283745" y="507805"/>
                    <a:pt x="459252" y="323013"/>
                    <a:pt x="674305" y="194832"/>
                  </a:cubicBezTo>
                  <a:close/>
                  <a:moveTo>
                    <a:pt x="1186926" y="1484819"/>
                  </a:moveTo>
                  <a:cubicBezTo>
                    <a:pt x="1166504" y="1450072"/>
                    <a:pt x="1155627" y="1410543"/>
                    <a:pt x="1155408" y="1370243"/>
                  </a:cubicBezTo>
                  <a:cubicBezTo>
                    <a:pt x="1155179" y="1329943"/>
                    <a:pt x="1165619" y="1290300"/>
                    <a:pt x="1185650" y="1255324"/>
                  </a:cubicBezTo>
                  <a:cubicBezTo>
                    <a:pt x="1205690" y="1220358"/>
                    <a:pt x="1234618" y="1191306"/>
                    <a:pt x="1269498" y="1171123"/>
                  </a:cubicBezTo>
                  <a:cubicBezTo>
                    <a:pt x="1304379" y="1150930"/>
                    <a:pt x="1343984" y="1140329"/>
                    <a:pt x="1384284" y="1140376"/>
                  </a:cubicBezTo>
                  <a:lnTo>
                    <a:pt x="1383998" y="1368976"/>
                  </a:lnTo>
                  <a:close/>
                </a:path>
              </a:pathLst>
            </a:custGeom>
            <a:solidFill>
              <a:srgbClr val="8C68F3"/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ounded Rectangle 2">
              <a:extLst>
                <a:ext uri="{FF2B5EF4-FFF2-40B4-BE49-F238E27FC236}">
                  <a16:creationId xmlns:a16="http://schemas.microsoft.com/office/drawing/2014/main" id="{D20B4EC4-6A0A-FDCC-2EC3-0BD4E1DC3DA5}"/>
                </a:ext>
              </a:extLst>
            </p:cNvPr>
            <p:cNvSpPr/>
            <p:nvPr/>
          </p:nvSpPr>
          <p:spPr>
            <a:xfrm>
              <a:off x="2044999" y="1488520"/>
              <a:ext cx="1384605" cy="2145266"/>
            </a:xfrm>
            <a:custGeom>
              <a:avLst/>
              <a:gdLst/>
              <a:ahLst/>
              <a:cxnLst/>
              <a:rect l="0" t="0" r="0" b="0"/>
              <a:pathLst>
                <a:path w="1384605" h="2145266">
                  <a:moveTo>
                    <a:pt x="674305" y="194832"/>
                  </a:moveTo>
                  <a:cubicBezTo>
                    <a:pt x="889356" y="66652"/>
                    <a:pt x="1133813" y="0"/>
                    <a:pt x="1384605" y="2142"/>
                  </a:cubicBezTo>
                  <a:lnTo>
                    <a:pt x="1384605" y="354567"/>
                  </a:lnTo>
                  <a:cubicBezTo>
                    <a:pt x="1199067" y="352982"/>
                    <a:pt x="1016817" y="405887"/>
                    <a:pt x="857718" y="500717"/>
                  </a:cubicBezTo>
                  <a:cubicBezTo>
                    <a:pt x="698620" y="595547"/>
                    <a:pt x="568778" y="732258"/>
                    <a:pt x="482343" y="895951"/>
                  </a:cubicBezTo>
                  <a:cubicBezTo>
                    <a:pt x="395907" y="1059645"/>
                    <a:pt x="356194" y="1244041"/>
                    <a:pt x="367533" y="1429042"/>
                  </a:cubicBezTo>
                  <a:cubicBezTo>
                    <a:pt x="378872" y="1614043"/>
                    <a:pt x="439980" y="1792680"/>
                    <a:pt x="545798" y="1945241"/>
                  </a:cubicBezTo>
                  <a:lnTo>
                    <a:pt x="255286" y="2145266"/>
                  </a:lnTo>
                  <a:cubicBezTo>
                    <a:pt x="112252" y="1939049"/>
                    <a:pt x="27050" y="1699709"/>
                    <a:pt x="11723" y="1449644"/>
                  </a:cubicBezTo>
                  <a:cubicBezTo>
                    <a:pt x="0" y="1258362"/>
                    <a:pt x="28653" y="1067559"/>
                    <a:pt x="95064" y="889393"/>
                  </a:cubicBezTo>
                  <a:lnTo>
                    <a:pt x="2873" y="784533"/>
                  </a:lnTo>
                  <a:lnTo>
                    <a:pt x="144473" y="773510"/>
                  </a:lnTo>
                  <a:cubicBezTo>
                    <a:pt x="151673" y="758578"/>
                    <a:pt x="159153" y="743762"/>
                    <a:pt x="166911" y="729069"/>
                  </a:cubicBezTo>
                  <a:cubicBezTo>
                    <a:pt x="283745" y="507805"/>
                    <a:pt x="459252" y="323013"/>
                    <a:pt x="674305" y="194832"/>
                  </a:cubicBezTo>
                  <a:close/>
                  <a:moveTo>
                    <a:pt x="1186925" y="1484820"/>
                  </a:moveTo>
                  <a:cubicBezTo>
                    <a:pt x="1166501" y="1450075"/>
                    <a:pt x="1155627" y="1410547"/>
                    <a:pt x="1155404" y="1370245"/>
                  </a:cubicBezTo>
                  <a:cubicBezTo>
                    <a:pt x="1155180" y="1329943"/>
                    <a:pt x="1165616" y="1290298"/>
                    <a:pt x="1185653" y="1255328"/>
                  </a:cubicBezTo>
                  <a:cubicBezTo>
                    <a:pt x="1205690" y="1220359"/>
                    <a:pt x="1234616" y="1191308"/>
                    <a:pt x="1269499" y="1171121"/>
                  </a:cubicBezTo>
                  <a:cubicBezTo>
                    <a:pt x="1304382" y="1150935"/>
                    <a:pt x="1343982" y="1140329"/>
                    <a:pt x="1384285" y="1140378"/>
                  </a:cubicBezTo>
                  <a:lnTo>
                    <a:pt x="1384000" y="1368978"/>
                  </a:lnTo>
                  <a:close/>
                </a:path>
              </a:pathLst>
            </a:custGeom>
            <a:noFill/>
            <a:ln w="14287">
              <a:solidFill>
                <a:srgbClr val="FFFFFF"/>
              </a:solidFill>
            </a:ln>
          </p:spPr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225708-C1E2-5E1F-D499-9AFF25DED733}"/>
              </a:ext>
            </a:extLst>
          </p:cNvPr>
          <p:cNvGrpSpPr/>
          <p:nvPr/>
        </p:nvGrpSpPr>
        <p:grpSpPr>
          <a:xfrm>
            <a:off x="5296239" y="3308809"/>
            <a:ext cx="2272200" cy="1544515"/>
            <a:chOff x="2300285" y="2857505"/>
            <a:chExt cx="2252662" cy="1485900"/>
          </a:xfrm>
        </p:grpSpPr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C54E9506-B018-2E49-A587-4C4150EEBCA7}"/>
                </a:ext>
              </a:extLst>
            </p:cNvPr>
            <p:cNvSpPr/>
            <p:nvPr/>
          </p:nvSpPr>
          <p:spPr>
            <a:xfrm>
              <a:off x="2300285" y="2857505"/>
              <a:ext cx="2252662" cy="1485900"/>
            </a:xfrm>
            <a:custGeom>
              <a:avLst/>
              <a:gdLst/>
              <a:ahLst/>
              <a:cxnLst/>
              <a:rect l="0" t="0" r="0" b="0"/>
              <a:pathLst>
                <a:path w="2252662" h="1485900">
                  <a:moveTo>
                    <a:pt x="1193244" y="1366056"/>
                  </a:moveTo>
                  <a:lnTo>
                    <a:pt x="1128712" y="1485900"/>
                  </a:lnTo>
                  <a:lnTo>
                    <a:pt x="1064285" y="1366256"/>
                  </a:lnTo>
                  <a:cubicBezTo>
                    <a:pt x="861130" y="1357017"/>
                    <a:pt x="662309" y="1302686"/>
                    <a:pt x="482349" y="1206931"/>
                  </a:cubicBezTo>
                  <a:cubicBezTo>
                    <a:pt x="285386" y="1102128"/>
                    <a:pt x="125277" y="960910"/>
                    <a:pt x="0" y="776287"/>
                  </a:cubicBezTo>
                  <a:lnTo>
                    <a:pt x="290512" y="576262"/>
                  </a:lnTo>
                  <a:cubicBezTo>
                    <a:pt x="383194" y="712846"/>
                    <a:pt x="504272" y="814345"/>
                    <a:pt x="649988" y="891880"/>
                  </a:cubicBezTo>
                  <a:cubicBezTo>
                    <a:pt x="795705" y="969416"/>
                    <a:pt x="958138" y="1010231"/>
                    <a:pt x="1123197" y="1010793"/>
                  </a:cubicBezTo>
                  <a:cubicBezTo>
                    <a:pt x="1288256" y="1011354"/>
                    <a:pt x="1450962" y="971645"/>
                    <a:pt x="1597199" y="895103"/>
                  </a:cubicBezTo>
                  <a:cubicBezTo>
                    <a:pt x="1743436" y="818561"/>
                    <a:pt x="1868538" y="707449"/>
                    <a:pt x="1962150" y="571500"/>
                  </a:cubicBezTo>
                  <a:lnTo>
                    <a:pt x="2252662" y="776287"/>
                  </a:lnTo>
                  <a:cubicBezTo>
                    <a:pt x="2126132" y="960053"/>
                    <a:pt x="1960368" y="1107824"/>
                    <a:pt x="1762696" y="1211284"/>
                  </a:cubicBezTo>
                  <a:cubicBezTo>
                    <a:pt x="1586102" y="1303715"/>
                    <a:pt x="1391754" y="1356407"/>
                    <a:pt x="1193244" y="1366056"/>
                  </a:cubicBezTo>
                  <a:close/>
                  <a:moveTo>
                    <a:pt x="1323975" y="114300"/>
                  </a:moveTo>
                  <a:cubicBezTo>
                    <a:pt x="1303086" y="150345"/>
                    <a:pt x="1283893" y="166308"/>
                    <a:pt x="1247822" y="187145"/>
                  </a:cubicBezTo>
                  <a:cubicBezTo>
                    <a:pt x="1211751" y="207983"/>
                    <a:pt x="1170841" y="218992"/>
                    <a:pt x="1129179" y="219075"/>
                  </a:cubicBezTo>
                  <a:cubicBezTo>
                    <a:pt x="1087526" y="219156"/>
                    <a:pt x="1046568" y="208308"/>
                    <a:pt x="1010421" y="187612"/>
                  </a:cubicBezTo>
                  <a:cubicBezTo>
                    <a:pt x="974264" y="166918"/>
                    <a:pt x="954471" y="150263"/>
                    <a:pt x="933449" y="114300"/>
                  </a:cubicBezTo>
                  <a:lnTo>
                    <a:pt x="112871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ounded Rectangle 5">
              <a:extLst>
                <a:ext uri="{FF2B5EF4-FFF2-40B4-BE49-F238E27FC236}">
                  <a16:creationId xmlns:a16="http://schemas.microsoft.com/office/drawing/2014/main" id="{5ACB9518-8537-75EC-B402-41D06089E53C}"/>
                </a:ext>
              </a:extLst>
            </p:cNvPr>
            <p:cNvSpPr/>
            <p:nvPr/>
          </p:nvSpPr>
          <p:spPr>
            <a:xfrm>
              <a:off x="2300285" y="2857505"/>
              <a:ext cx="2252662" cy="1485899"/>
            </a:xfrm>
            <a:custGeom>
              <a:avLst/>
              <a:gdLst/>
              <a:ahLst/>
              <a:cxnLst/>
              <a:rect l="0" t="0" r="0" b="0"/>
              <a:pathLst>
                <a:path w="2252662" h="1485899">
                  <a:moveTo>
                    <a:pt x="1193240" y="1366060"/>
                  </a:moveTo>
                  <a:lnTo>
                    <a:pt x="1128710" y="1485899"/>
                  </a:lnTo>
                  <a:lnTo>
                    <a:pt x="1064289" y="1366259"/>
                  </a:lnTo>
                  <a:cubicBezTo>
                    <a:pt x="861130" y="1357013"/>
                    <a:pt x="662309" y="1302687"/>
                    <a:pt x="482349" y="1206930"/>
                  </a:cubicBezTo>
                  <a:cubicBezTo>
                    <a:pt x="285386" y="1102126"/>
                    <a:pt x="125277" y="960906"/>
                    <a:pt x="0" y="776287"/>
                  </a:cubicBezTo>
                  <a:lnTo>
                    <a:pt x="290512" y="576262"/>
                  </a:lnTo>
                  <a:cubicBezTo>
                    <a:pt x="383194" y="712846"/>
                    <a:pt x="504272" y="814345"/>
                    <a:pt x="649988" y="891880"/>
                  </a:cubicBezTo>
                  <a:cubicBezTo>
                    <a:pt x="795705" y="969417"/>
                    <a:pt x="958135" y="1010235"/>
                    <a:pt x="1123195" y="1010797"/>
                  </a:cubicBezTo>
                  <a:cubicBezTo>
                    <a:pt x="1288255" y="1011358"/>
                    <a:pt x="1450960" y="971646"/>
                    <a:pt x="1597201" y="895103"/>
                  </a:cubicBezTo>
                  <a:cubicBezTo>
                    <a:pt x="1743441" y="818561"/>
                    <a:pt x="1868540" y="707449"/>
                    <a:pt x="1962150" y="571499"/>
                  </a:cubicBezTo>
                  <a:lnTo>
                    <a:pt x="2252662" y="776287"/>
                  </a:lnTo>
                  <a:cubicBezTo>
                    <a:pt x="2126131" y="960050"/>
                    <a:pt x="1960365" y="1107824"/>
                    <a:pt x="1762692" y="1211286"/>
                  </a:cubicBezTo>
                  <a:cubicBezTo>
                    <a:pt x="1586102" y="1303714"/>
                    <a:pt x="1391752" y="1356411"/>
                    <a:pt x="1193240" y="1366060"/>
                  </a:cubicBezTo>
                  <a:close/>
                  <a:moveTo>
                    <a:pt x="1323975" y="114300"/>
                  </a:moveTo>
                  <a:cubicBezTo>
                    <a:pt x="1303090" y="150345"/>
                    <a:pt x="1283893" y="166308"/>
                    <a:pt x="1247820" y="187145"/>
                  </a:cubicBezTo>
                  <a:cubicBezTo>
                    <a:pt x="1211748" y="207983"/>
                    <a:pt x="1170839" y="218992"/>
                    <a:pt x="1129181" y="219075"/>
                  </a:cubicBezTo>
                  <a:cubicBezTo>
                    <a:pt x="1087522" y="219156"/>
                    <a:pt x="1046571" y="208308"/>
                    <a:pt x="1010416" y="187612"/>
                  </a:cubicBezTo>
                  <a:cubicBezTo>
                    <a:pt x="974262" y="166918"/>
                    <a:pt x="954476" y="150263"/>
                    <a:pt x="933450" y="114300"/>
                  </a:cubicBezTo>
                  <a:lnTo>
                    <a:pt x="1128712" y="0"/>
                  </a:lnTo>
                  <a:close/>
                </a:path>
              </a:pathLst>
            </a:custGeom>
            <a:noFill/>
            <a:ln w="14287">
              <a:solidFill>
                <a:srgbClr val="FFFFFF"/>
              </a:solidFill>
            </a:ln>
          </p:spPr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2CF3DD4-63C2-0BC5-6D6D-53827E4A65A5}"/>
              </a:ext>
            </a:extLst>
          </p:cNvPr>
          <p:cNvGrpSpPr/>
          <p:nvPr/>
        </p:nvGrpSpPr>
        <p:grpSpPr>
          <a:xfrm>
            <a:off x="6434721" y="1941970"/>
            <a:ext cx="1383007" cy="2221280"/>
            <a:chOff x="3428998" y="1490665"/>
            <a:chExt cx="1373238" cy="2143127"/>
          </a:xfrm>
        </p:grpSpPr>
        <p:sp>
          <p:nvSpPr>
            <p:cNvPr id="20" name="Rounded Rectangle 7">
              <a:extLst>
                <a:ext uri="{FF2B5EF4-FFF2-40B4-BE49-F238E27FC236}">
                  <a16:creationId xmlns:a16="http://schemas.microsoft.com/office/drawing/2014/main" id="{088D3290-F863-2D01-1F4D-18F0AF55FCB0}"/>
                </a:ext>
              </a:extLst>
            </p:cNvPr>
            <p:cNvSpPr/>
            <p:nvPr/>
          </p:nvSpPr>
          <p:spPr>
            <a:xfrm>
              <a:off x="3428998" y="1490665"/>
              <a:ext cx="1373238" cy="2143127"/>
            </a:xfrm>
            <a:custGeom>
              <a:avLst/>
              <a:gdLst/>
              <a:ahLst/>
              <a:cxnLst/>
              <a:rect l="0" t="0" r="0" b="0"/>
              <a:pathLst>
                <a:path w="1373238" h="2143127">
                  <a:moveTo>
                    <a:pt x="1361703" y="1452393"/>
                  </a:moveTo>
                  <a:cubicBezTo>
                    <a:pt x="1346825" y="1701958"/>
                    <a:pt x="1265729" y="1937216"/>
                    <a:pt x="1123950" y="2143127"/>
                  </a:cubicBezTo>
                  <a:lnTo>
                    <a:pt x="833437" y="1938340"/>
                  </a:lnTo>
                  <a:cubicBezTo>
                    <a:pt x="938330" y="1786007"/>
                    <a:pt x="994457" y="1615785"/>
                    <a:pt x="1005459" y="1431153"/>
                  </a:cubicBezTo>
                  <a:cubicBezTo>
                    <a:pt x="1016469" y="1246530"/>
                    <a:pt x="976807" y="1062402"/>
                    <a:pt x="890758" y="898677"/>
                  </a:cubicBezTo>
                  <a:cubicBezTo>
                    <a:pt x="804710" y="734953"/>
                    <a:pt x="675549" y="597864"/>
                    <a:pt x="517237" y="502224"/>
                  </a:cubicBezTo>
                  <a:cubicBezTo>
                    <a:pt x="358924" y="406586"/>
                    <a:pt x="184958" y="352425"/>
                    <a:pt x="0" y="352427"/>
                  </a:cubicBezTo>
                  <a:lnTo>
                    <a:pt x="0" y="2"/>
                  </a:lnTo>
                  <a:cubicBezTo>
                    <a:pt x="250006" y="0"/>
                    <a:pt x="487781" y="67489"/>
                    <a:pt x="701771" y="196764"/>
                  </a:cubicBezTo>
                  <a:cubicBezTo>
                    <a:pt x="915761" y="326039"/>
                    <a:pt x="1090345" y="511342"/>
                    <a:pt x="1206655" y="732645"/>
                  </a:cubicBezTo>
                  <a:cubicBezTo>
                    <a:pt x="1213132" y="744956"/>
                    <a:pt x="1219409" y="757352"/>
                    <a:pt x="1225486" y="769829"/>
                  </a:cubicBezTo>
                  <a:lnTo>
                    <a:pt x="1367837" y="780910"/>
                  </a:lnTo>
                  <a:lnTo>
                    <a:pt x="1275568" y="885867"/>
                  </a:lnTo>
                  <a:cubicBezTo>
                    <a:pt x="1343625" y="1065955"/>
                    <a:pt x="1373238" y="1258969"/>
                    <a:pt x="1361703" y="1452393"/>
                  </a:cubicBezTo>
                  <a:close/>
                  <a:moveTo>
                    <a:pt x="0" y="1138240"/>
                  </a:moveTo>
                  <a:cubicBezTo>
                    <a:pt x="41804" y="1138240"/>
                    <a:pt x="73346" y="1148803"/>
                    <a:pt x="109547" y="1168872"/>
                  </a:cubicBezTo>
                  <a:cubicBezTo>
                    <a:pt x="145750" y="1188941"/>
                    <a:pt x="175811" y="1217802"/>
                    <a:pt x="196709" y="1252559"/>
                  </a:cubicBezTo>
                  <a:cubicBezTo>
                    <a:pt x="217608" y="1287316"/>
                    <a:pt x="228606" y="1326740"/>
                    <a:pt x="228600" y="1366878"/>
                  </a:cubicBezTo>
                  <a:cubicBezTo>
                    <a:pt x="228595" y="1407007"/>
                    <a:pt x="216171" y="1446393"/>
                    <a:pt x="195263" y="1481140"/>
                  </a:cubicBezTo>
                  <a:lnTo>
                    <a:pt x="0" y="136687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Rounded Rectangle 8">
              <a:extLst>
                <a:ext uri="{FF2B5EF4-FFF2-40B4-BE49-F238E27FC236}">
                  <a16:creationId xmlns:a16="http://schemas.microsoft.com/office/drawing/2014/main" id="{B5FFA3E4-C148-D925-6ADA-3AF41B6424F4}"/>
                </a:ext>
              </a:extLst>
            </p:cNvPr>
            <p:cNvSpPr/>
            <p:nvPr/>
          </p:nvSpPr>
          <p:spPr>
            <a:xfrm>
              <a:off x="3428998" y="1490665"/>
              <a:ext cx="1373238" cy="2143127"/>
            </a:xfrm>
            <a:custGeom>
              <a:avLst/>
              <a:gdLst/>
              <a:ahLst/>
              <a:cxnLst/>
              <a:rect l="0" t="0" r="0" b="0"/>
              <a:pathLst>
                <a:path w="1373238" h="2143127">
                  <a:moveTo>
                    <a:pt x="1361705" y="1452396"/>
                  </a:moveTo>
                  <a:cubicBezTo>
                    <a:pt x="1346825" y="1701960"/>
                    <a:pt x="1265734" y="1937213"/>
                    <a:pt x="1123950" y="2143127"/>
                  </a:cubicBezTo>
                  <a:lnTo>
                    <a:pt x="833437" y="1938340"/>
                  </a:lnTo>
                  <a:cubicBezTo>
                    <a:pt x="938330" y="1786002"/>
                    <a:pt x="994455" y="1615786"/>
                    <a:pt x="1005463" y="1431156"/>
                  </a:cubicBezTo>
                  <a:cubicBezTo>
                    <a:pt x="1016471" y="1246526"/>
                    <a:pt x="976807" y="1062399"/>
                    <a:pt x="890758" y="898677"/>
                  </a:cubicBezTo>
                  <a:cubicBezTo>
                    <a:pt x="804710" y="734953"/>
                    <a:pt x="675549" y="597864"/>
                    <a:pt x="517237" y="502224"/>
                  </a:cubicBezTo>
                  <a:cubicBezTo>
                    <a:pt x="358924" y="406586"/>
                    <a:pt x="184958" y="352425"/>
                    <a:pt x="0" y="352427"/>
                  </a:cubicBezTo>
                  <a:lnTo>
                    <a:pt x="0" y="2"/>
                  </a:lnTo>
                  <a:cubicBezTo>
                    <a:pt x="250006" y="0"/>
                    <a:pt x="487781" y="67489"/>
                    <a:pt x="701771" y="196764"/>
                  </a:cubicBezTo>
                  <a:cubicBezTo>
                    <a:pt x="915761" y="326039"/>
                    <a:pt x="1090346" y="511342"/>
                    <a:pt x="1206659" y="732645"/>
                  </a:cubicBezTo>
                  <a:cubicBezTo>
                    <a:pt x="1213129" y="744956"/>
                    <a:pt x="1219405" y="757352"/>
                    <a:pt x="1225486" y="769829"/>
                  </a:cubicBezTo>
                  <a:lnTo>
                    <a:pt x="1367841" y="780910"/>
                  </a:lnTo>
                  <a:lnTo>
                    <a:pt x="1275566" y="885867"/>
                  </a:lnTo>
                  <a:cubicBezTo>
                    <a:pt x="1343625" y="1065952"/>
                    <a:pt x="1373238" y="1258970"/>
                    <a:pt x="1361705" y="1452396"/>
                  </a:cubicBezTo>
                  <a:close/>
                  <a:moveTo>
                    <a:pt x="0" y="1138240"/>
                  </a:moveTo>
                  <a:cubicBezTo>
                    <a:pt x="41804" y="1138240"/>
                    <a:pt x="73346" y="1148805"/>
                    <a:pt x="109547" y="1168872"/>
                  </a:cubicBezTo>
                  <a:cubicBezTo>
                    <a:pt x="145750" y="1188940"/>
                    <a:pt x="175811" y="1217802"/>
                    <a:pt x="196709" y="1252559"/>
                  </a:cubicBezTo>
                  <a:cubicBezTo>
                    <a:pt x="217608" y="1287316"/>
                    <a:pt x="228606" y="1326742"/>
                    <a:pt x="228600" y="1366873"/>
                  </a:cubicBezTo>
                  <a:cubicBezTo>
                    <a:pt x="228595" y="1407005"/>
                    <a:pt x="216171" y="1446389"/>
                    <a:pt x="195263" y="1481140"/>
                  </a:cubicBezTo>
                  <a:lnTo>
                    <a:pt x="0" y="1366873"/>
                  </a:lnTo>
                  <a:close/>
                </a:path>
              </a:pathLst>
            </a:custGeom>
            <a:noFill/>
            <a:ln w="14287">
              <a:solidFill>
                <a:srgbClr val="FFFFFF"/>
              </a:solidFill>
            </a:ln>
          </p:spPr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EB6CAE3-D367-2D95-FE62-C0B843A11B62}"/>
              </a:ext>
            </a:extLst>
          </p:cNvPr>
          <p:cNvSpPr txBox="1"/>
          <p:nvPr/>
        </p:nvSpPr>
        <p:spPr>
          <a:xfrm>
            <a:off x="2491922" y="2299155"/>
            <a:ext cx="2224453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US" sz="2400" b="1">
                <a:solidFill>
                  <a:srgbClr val="8C68F3"/>
                </a:solidFill>
                <a:latin typeface="Arial"/>
                <a:ea typeface="Roboto"/>
                <a:cs typeface="Arial"/>
              </a:rPr>
              <a:t>Infrastructure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B6AD87E-F75F-6B92-1373-1AC8595A46AB}"/>
              </a:ext>
            </a:extLst>
          </p:cNvPr>
          <p:cNvSpPr txBox="1"/>
          <p:nvPr/>
        </p:nvSpPr>
        <p:spPr>
          <a:xfrm>
            <a:off x="8053973" y="2299155"/>
            <a:ext cx="1913792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>
            <a:spAutoFit/>
          </a:bodyPr>
          <a:lstStyle/>
          <a:p>
            <a:pPr algn="l"/>
            <a:r>
              <a:rPr lang="pt-PT" sz="2400" b="1">
                <a:latin typeface="Arial"/>
                <a:cs typeface="Arial"/>
              </a:rPr>
              <a:t>People</a:t>
            </a:r>
            <a:endParaRPr lang="pt-PT" sz="2400" b="1">
              <a:latin typeface="Arial"/>
              <a:ea typeface="Roboto"/>
              <a:cs typeface="Arial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3586DD3-CF94-419E-4DE1-3E4490EDDAC3}"/>
              </a:ext>
            </a:extLst>
          </p:cNvPr>
          <p:cNvSpPr txBox="1"/>
          <p:nvPr/>
        </p:nvSpPr>
        <p:spPr>
          <a:xfrm>
            <a:off x="5027271" y="5107809"/>
            <a:ext cx="3146546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sz="2400" b="1">
                <a:solidFill>
                  <a:schemeClr val="bg1">
                    <a:lumMod val="65000"/>
                  </a:schemeClr>
                </a:solidFill>
                <a:latin typeface="Arial"/>
                <a:ea typeface="+mn-lt"/>
                <a:cs typeface="Arial"/>
              </a:rPr>
              <a:t>Research Data</a:t>
            </a:r>
            <a:endParaRPr lang="pt-PT" sz="2400" b="1">
              <a:solidFill>
                <a:schemeClr val="bg1">
                  <a:lumMod val="65000"/>
                </a:schemeClr>
              </a:solidFill>
              <a:latin typeface="Arial"/>
              <a:ea typeface="Calibri"/>
              <a:cs typeface="Arial"/>
            </a:endParaRPr>
          </a:p>
          <a:p>
            <a:pPr algn="ctr"/>
            <a:endParaRPr lang="en-US" b="1">
              <a:solidFill>
                <a:srgbClr val="DE843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27" name="Rounded Rectangle 17">
            <a:extLst>
              <a:ext uri="{FF2B5EF4-FFF2-40B4-BE49-F238E27FC236}">
                <a16:creationId xmlns:a16="http://schemas.microsoft.com/office/drawing/2014/main" id="{DE3FB601-28A6-5068-CACE-EBCA250B01F0}"/>
              </a:ext>
            </a:extLst>
          </p:cNvPr>
          <p:cNvSpPr/>
          <p:nvPr/>
        </p:nvSpPr>
        <p:spPr>
          <a:xfrm>
            <a:off x="5715830" y="2911135"/>
            <a:ext cx="314325" cy="328612"/>
          </a:xfrm>
          <a:custGeom>
            <a:avLst/>
            <a:gdLst/>
            <a:ahLst/>
            <a:cxnLst/>
            <a:rect l="0" t="0" r="0" b="0"/>
            <a:pathLst>
              <a:path w="314325" h="328612">
                <a:moveTo>
                  <a:pt x="42862" y="242887"/>
                </a:moveTo>
                <a:lnTo>
                  <a:pt x="42862" y="207168"/>
                </a:lnTo>
                <a:cubicBezTo>
                  <a:pt x="42862" y="203223"/>
                  <a:pt x="46060" y="200025"/>
                  <a:pt x="50006" y="200025"/>
                </a:cubicBezTo>
                <a:lnTo>
                  <a:pt x="264318" y="200025"/>
                </a:lnTo>
                <a:cubicBezTo>
                  <a:pt x="268264" y="200025"/>
                  <a:pt x="271462" y="203223"/>
                  <a:pt x="271462" y="207168"/>
                </a:cubicBezTo>
                <a:lnTo>
                  <a:pt x="271462" y="242887"/>
                </a:lnTo>
                <a:moveTo>
                  <a:pt x="157162" y="157162"/>
                </a:moveTo>
                <a:lnTo>
                  <a:pt x="157162" y="242887"/>
                </a:lnTo>
                <a:moveTo>
                  <a:pt x="42862" y="242887"/>
                </a:moveTo>
                <a:cubicBezTo>
                  <a:pt x="66534" y="242887"/>
                  <a:pt x="85725" y="262077"/>
                  <a:pt x="85725" y="285750"/>
                </a:cubicBezTo>
                <a:cubicBezTo>
                  <a:pt x="85725" y="309422"/>
                  <a:pt x="66534" y="328612"/>
                  <a:pt x="42862" y="328612"/>
                </a:cubicBezTo>
                <a:cubicBezTo>
                  <a:pt x="19190" y="328612"/>
                  <a:pt x="0" y="309422"/>
                  <a:pt x="0" y="285750"/>
                </a:cubicBezTo>
                <a:cubicBezTo>
                  <a:pt x="0" y="262077"/>
                  <a:pt x="19190" y="242887"/>
                  <a:pt x="42862" y="242887"/>
                </a:cubicBezTo>
                <a:close/>
                <a:moveTo>
                  <a:pt x="157162" y="242887"/>
                </a:moveTo>
                <a:cubicBezTo>
                  <a:pt x="180834" y="242887"/>
                  <a:pt x="200025" y="262077"/>
                  <a:pt x="200025" y="285750"/>
                </a:cubicBezTo>
                <a:cubicBezTo>
                  <a:pt x="200025" y="309422"/>
                  <a:pt x="180834" y="328612"/>
                  <a:pt x="157162" y="328612"/>
                </a:cubicBezTo>
                <a:cubicBezTo>
                  <a:pt x="133490" y="328612"/>
                  <a:pt x="114300" y="309422"/>
                  <a:pt x="114300" y="285750"/>
                </a:cubicBezTo>
                <a:cubicBezTo>
                  <a:pt x="114300" y="262077"/>
                  <a:pt x="133490" y="242887"/>
                  <a:pt x="157162" y="242887"/>
                </a:cubicBezTo>
                <a:close/>
                <a:moveTo>
                  <a:pt x="271462" y="242887"/>
                </a:moveTo>
                <a:cubicBezTo>
                  <a:pt x="295134" y="242887"/>
                  <a:pt x="314325" y="262077"/>
                  <a:pt x="314325" y="285750"/>
                </a:cubicBezTo>
                <a:cubicBezTo>
                  <a:pt x="314325" y="309422"/>
                  <a:pt x="295134" y="328612"/>
                  <a:pt x="271462" y="328612"/>
                </a:cubicBezTo>
                <a:cubicBezTo>
                  <a:pt x="247790" y="328612"/>
                  <a:pt x="228600" y="309422"/>
                  <a:pt x="228600" y="285750"/>
                </a:cubicBezTo>
                <a:cubicBezTo>
                  <a:pt x="228600" y="262077"/>
                  <a:pt x="247790" y="242887"/>
                  <a:pt x="271462" y="242887"/>
                </a:cubicBezTo>
                <a:close/>
                <a:moveTo>
                  <a:pt x="228600" y="142875"/>
                </a:moveTo>
                <a:cubicBezTo>
                  <a:pt x="228600" y="150765"/>
                  <a:pt x="222203" y="157162"/>
                  <a:pt x="214312" y="157162"/>
                </a:cubicBezTo>
                <a:lnTo>
                  <a:pt x="100012" y="157162"/>
                </a:lnTo>
                <a:cubicBezTo>
                  <a:pt x="92121" y="157162"/>
                  <a:pt x="85725" y="150765"/>
                  <a:pt x="85725" y="142875"/>
                </a:cubicBezTo>
                <a:lnTo>
                  <a:pt x="85725" y="71437"/>
                </a:lnTo>
                <a:cubicBezTo>
                  <a:pt x="85725" y="63546"/>
                  <a:pt x="92121" y="57150"/>
                  <a:pt x="100012" y="57150"/>
                </a:cubicBezTo>
                <a:lnTo>
                  <a:pt x="214312" y="57150"/>
                </a:lnTo>
                <a:cubicBezTo>
                  <a:pt x="222203" y="57150"/>
                  <a:pt x="228600" y="63546"/>
                  <a:pt x="228600" y="71437"/>
                </a:cubicBezTo>
                <a:close/>
                <a:moveTo>
                  <a:pt x="142875" y="107156"/>
                </a:moveTo>
                <a:cubicBezTo>
                  <a:pt x="142875" y="115047"/>
                  <a:pt x="149271" y="121443"/>
                  <a:pt x="157162" y="121443"/>
                </a:cubicBezTo>
                <a:cubicBezTo>
                  <a:pt x="165053" y="121443"/>
                  <a:pt x="171450" y="115047"/>
                  <a:pt x="171450" y="107156"/>
                </a:cubicBezTo>
                <a:cubicBezTo>
                  <a:pt x="171450" y="99265"/>
                  <a:pt x="165053" y="92868"/>
                  <a:pt x="157162" y="92868"/>
                </a:cubicBezTo>
                <a:cubicBezTo>
                  <a:pt x="149271" y="92868"/>
                  <a:pt x="142875" y="99265"/>
                  <a:pt x="142875" y="107156"/>
                </a:cubicBezTo>
                <a:close/>
                <a:moveTo>
                  <a:pt x="114300" y="57150"/>
                </a:moveTo>
                <a:lnTo>
                  <a:pt x="114300" y="42862"/>
                </a:lnTo>
                <a:cubicBezTo>
                  <a:pt x="114300" y="19190"/>
                  <a:pt x="133490" y="0"/>
                  <a:pt x="157162" y="0"/>
                </a:cubicBezTo>
                <a:cubicBezTo>
                  <a:pt x="180834" y="0"/>
                  <a:pt x="200025" y="19190"/>
                  <a:pt x="200025" y="42862"/>
                </a:cubicBezTo>
                <a:lnTo>
                  <a:pt x="200025" y="57150"/>
                </a:lnTo>
              </a:path>
            </a:pathLst>
          </a:custGeom>
          <a:noFill/>
          <a:ln w="14287">
            <a:solidFill>
              <a:srgbClr val="3CC583"/>
            </a:solidFill>
          </a:ln>
        </p:spPr>
        <p:txBody>
          <a:bodyPr rtlCol="0" anchor="ctr"/>
          <a:lstStyle/>
          <a:p>
            <a:pPr algn="ctr"/>
            <a:endParaRPr/>
          </a:p>
        </p:txBody>
      </p:sp>
      <p:sp>
        <p:nvSpPr>
          <p:cNvPr id="28" name="Rounded Rectangle 18">
            <a:extLst>
              <a:ext uri="{FF2B5EF4-FFF2-40B4-BE49-F238E27FC236}">
                <a16:creationId xmlns:a16="http://schemas.microsoft.com/office/drawing/2014/main" id="{5BD8D3FB-9692-92C2-2E1A-CF21FBD35A78}"/>
              </a:ext>
            </a:extLst>
          </p:cNvPr>
          <p:cNvSpPr/>
          <p:nvPr/>
        </p:nvSpPr>
        <p:spPr>
          <a:xfrm>
            <a:off x="6851685" y="2911135"/>
            <a:ext cx="328612" cy="328612"/>
          </a:xfrm>
          <a:custGeom>
            <a:avLst/>
            <a:gdLst/>
            <a:ahLst/>
            <a:cxnLst/>
            <a:rect l="0" t="0" r="0" b="0"/>
            <a:pathLst>
              <a:path w="328612" h="328612">
                <a:moveTo>
                  <a:pt x="185737" y="257175"/>
                </a:moveTo>
                <a:cubicBezTo>
                  <a:pt x="185737" y="217721"/>
                  <a:pt x="217721" y="185737"/>
                  <a:pt x="257175" y="185737"/>
                </a:cubicBezTo>
                <a:cubicBezTo>
                  <a:pt x="296628" y="185737"/>
                  <a:pt x="328612" y="217721"/>
                  <a:pt x="328612" y="257175"/>
                </a:cubicBezTo>
                <a:cubicBezTo>
                  <a:pt x="328612" y="296628"/>
                  <a:pt x="296628" y="328612"/>
                  <a:pt x="257175" y="328612"/>
                </a:cubicBezTo>
                <a:cubicBezTo>
                  <a:pt x="217721" y="328612"/>
                  <a:pt x="185737" y="296628"/>
                  <a:pt x="185737" y="257175"/>
                </a:cubicBezTo>
                <a:close/>
                <a:moveTo>
                  <a:pt x="257175" y="264318"/>
                </a:moveTo>
                <a:cubicBezTo>
                  <a:pt x="261414" y="264318"/>
                  <a:pt x="265557" y="263061"/>
                  <a:pt x="269082" y="260706"/>
                </a:cubicBezTo>
                <a:cubicBezTo>
                  <a:pt x="272605" y="258352"/>
                  <a:pt x="275352" y="255004"/>
                  <a:pt x="276974" y="251088"/>
                </a:cubicBezTo>
                <a:cubicBezTo>
                  <a:pt x="278596" y="247172"/>
                  <a:pt x="279022" y="242863"/>
                  <a:pt x="278194" y="238706"/>
                </a:cubicBezTo>
                <a:cubicBezTo>
                  <a:pt x="277367" y="234549"/>
                  <a:pt x="275325" y="230730"/>
                  <a:pt x="272329" y="227732"/>
                </a:cubicBezTo>
                <a:cubicBezTo>
                  <a:pt x="269332" y="224736"/>
                  <a:pt x="265513" y="222694"/>
                  <a:pt x="261355" y="221867"/>
                </a:cubicBezTo>
                <a:cubicBezTo>
                  <a:pt x="257199" y="221040"/>
                  <a:pt x="252890" y="221466"/>
                  <a:pt x="248974" y="223087"/>
                </a:cubicBezTo>
                <a:cubicBezTo>
                  <a:pt x="245057" y="224709"/>
                  <a:pt x="241710" y="227457"/>
                  <a:pt x="239355" y="230980"/>
                </a:cubicBezTo>
                <a:cubicBezTo>
                  <a:pt x="237001" y="234505"/>
                  <a:pt x="235743" y="238648"/>
                  <a:pt x="235743" y="242887"/>
                </a:cubicBezTo>
                <a:moveTo>
                  <a:pt x="0" y="214312"/>
                </a:moveTo>
                <a:cubicBezTo>
                  <a:pt x="0" y="191576"/>
                  <a:pt x="9031" y="169772"/>
                  <a:pt x="25108" y="153696"/>
                </a:cubicBezTo>
                <a:cubicBezTo>
                  <a:pt x="41184" y="137618"/>
                  <a:pt x="62989" y="128587"/>
                  <a:pt x="85725" y="128587"/>
                </a:cubicBezTo>
                <a:cubicBezTo>
                  <a:pt x="108460" y="128587"/>
                  <a:pt x="130265" y="137618"/>
                  <a:pt x="146341" y="153696"/>
                </a:cubicBezTo>
                <a:cubicBezTo>
                  <a:pt x="162418" y="169772"/>
                  <a:pt x="171450" y="191576"/>
                  <a:pt x="171450" y="214312"/>
                </a:cubicBezTo>
                <a:close/>
                <a:moveTo>
                  <a:pt x="32146" y="53578"/>
                </a:moveTo>
                <a:cubicBezTo>
                  <a:pt x="32146" y="23987"/>
                  <a:pt x="56134" y="0"/>
                  <a:pt x="85725" y="0"/>
                </a:cubicBezTo>
                <a:cubicBezTo>
                  <a:pt x="115315" y="0"/>
                  <a:pt x="139303" y="23987"/>
                  <a:pt x="139303" y="53578"/>
                </a:cubicBezTo>
                <a:cubicBezTo>
                  <a:pt x="139303" y="83168"/>
                  <a:pt x="115315" y="107156"/>
                  <a:pt x="85725" y="107156"/>
                </a:cubicBezTo>
                <a:cubicBezTo>
                  <a:pt x="56134" y="107156"/>
                  <a:pt x="32146" y="83168"/>
                  <a:pt x="32146" y="53578"/>
                </a:cubicBezTo>
                <a:close/>
                <a:moveTo>
                  <a:pt x="167878" y="53578"/>
                </a:moveTo>
                <a:cubicBezTo>
                  <a:pt x="167878" y="23987"/>
                  <a:pt x="191865" y="0"/>
                  <a:pt x="221456" y="0"/>
                </a:cubicBezTo>
                <a:cubicBezTo>
                  <a:pt x="251047" y="0"/>
                  <a:pt x="275034" y="23987"/>
                  <a:pt x="275034" y="53578"/>
                </a:cubicBezTo>
                <a:cubicBezTo>
                  <a:pt x="275034" y="83168"/>
                  <a:pt x="251047" y="107156"/>
                  <a:pt x="221456" y="107156"/>
                </a:cubicBezTo>
                <a:cubicBezTo>
                  <a:pt x="191865" y="107156"/>
                  <a:pt x="167878" y="83168"/>
                  <a:pt x="167878" y="53578"/>
                </a:cubicBezTo>
                <a:close/>
                <a:moveTo>
                  <a:pt x="178765" y="139961"/>
                </a:moveTo>
                <a:cubicBezTo>
                  <a:pt x="192961" y="131811"/>
                  <a:pt x="209194" y="127896"/>
                  <a:pt x="225545" y="128678"/>
                </a:cubicBezTo>
                <a:cubicBezTo>
                  <a:pt x="241895" y="129460"/>
                  <a:pt x="257680" y="134908"/>
                  <a:pt x="271033" y="144376"/>
                </a:cubicBezTo>
                <a:moveTo>
                  <a:pt x="257175" y="289321"/>
                </a:moveTo>
                <a:cubicBezTo>
                  <a:pt x="255201" y="289321"/>
                  <a:pt x="253603" y="290920"/>
                  <a:pt x="253603" y="292893"/>
                </a:cubicBezTo>
                <a:cubicBezTo>
                  <a:pt x="253603" y="294866"/>
                  <a:pt x="255201" y="296465"/>
                  <a:pt x="257175" y="296465"/>
                </a:cubicBezTo>
                <a:moveTo>
                  <a:pt x="257175" y="296465"/>
                </a:moveTo>
                <a:cubicBezTo>
                  <a:pt x="259148" y="296465"/>
                  <a:pt x="260746" y="294866"/>
                  <a:pt x="260746" y="292893"/>
                </a:cubicBezTo>
                <a:cubicBezTo>
                  <a:pt x="260746" y="290920"/>
                  <a:pt x="259148" y="289321"/>
                  <a:pt x="257175" y="289321"/>
                </a:cubicBezTo>
              </a:path>
            </a:pathLst>
          </a:custGeom>
          <a:noFill/>
          <a:ln w="14287">
            <a:solidFill>
              <a:srgbClr val="4E88E7"/>
            </a:solidFill>
          </a:ln>
        </p:spPr>
        <p:txBody>
          <a:bodyPr rtlCol="0" anchor="ctr"/>
          <a:lstStyle/>
          <a:p>
            <a:pPr algn="ctr"/>
            <a:endParaRPr/>
          </a:p>
        </p:txBody>
      </p:sp>
      <p:sp>
        <p:nvSpPr>
          <p:cNvPr id="29" name="Rounded Rectangle 19">
            <a:extLst>
              <a:ext uri="{FF2B5EF4-FFF2-40B4-BE49-F238E27FC236}">
                <a16:creationId xmlns:a16="http://schemas.microsoft.com/office/drawing/2014/main" id="{08888AFD-AA95-899D-CDD2-D80A8178CEE4}"/>
              </a:ext>
            </a:extLst>
          </p:cNvPr>
          <p:cNvSpPr/>
          <p:nvPr/>
        </p:nvSpPr>
        <p:spPr>
          <a:xfrm>
            <a:off x="6270660" y="3711235"/>
            <a:ext cx="328612" cy="328612"/>
          </a:xfrm>
          <a:custGeom>
            <a:avLst/>
            <a:gdLst/>
            <a:ahLst/>
            <a:cxnLst/>
            <a:rect l="0" t="0" r="0" b="0"/>
            <a:pathLst>
              <a:path w="328612" h="328612">
                <a:moveTo>
                  <a:pt x="0" y="328612"/>
                </a:moveTo>
                <a:lnTo>
                  <a:pt x="328612" y="328612"/>
                </a:lnTo>
                <a:moveTo>
                  <a:pt x="28575" y="42862"/>
                </a:moveTo>
                <a:lnTo>
                  <a:pt x="300037" y="42862"/>
                </a:lnTo>
                <a:lnTo>
                  <a:pt x="300037" y="328612"/>
                </a:lnTo>
                <a:lnTo>
                  <a:pt x="28575" y="328612"/>
                </a:lnTo>
                <a:close/>
                <a:moveTo>
                  <a:pt x="328612" y="42862"/>
                </a:moveTo>
                <a:lnTo>
                  <a:pt x="0" y="42862"/>
                </a:lnTo>
                <a:moveTo>
                  <a:pt x="42862" y="42862"/>
                </a:moveTo>
                <a:lnTo>
                  <a:pt x="42862" y="14287"/>
                </a:lnTo>
                <a:cubicBezTo>
                  <a:pt x="42862" y="6396"/>
                  <a:pt x="49259" y="0"/>
                  <a:pt x="57150" y="0"/>
                </a:cubicBezTo>
                <a:lnTo>
                  <a:pt x="271462" y="0"/>
                </a:lnTo>
                <a:cubicBezTo>
                  <a:pt x="279353" y="0"/>
                  <a:pt x="285750" y="6396"/>
                  <a:pt x="285750" y="14287"/>
                </a:cubicBezTo>
                <a:lnTo>
                  <a:pt x="285750" y="42862"/>
                </a:lnTo>
                <a:moveTo>
                  <a:pt x="185737" y="328612"/>
                </a:moveTo>
                <a:lnTo>
                  <a:pt x="185737" y="278606"/>
                </a:lnTo>
                <a:cubicBezTo>
                  <a:pt x="185737" y="266770"/>
                  <a:pt x="176142" y="257175"/>
                  <a:pt x="164306" y="257175"/>
                </a:cubicBezTo>
                <a:cubicBezTo>
                  <a:pt x="152470" y="257175"/>
                  <a:pt x="142875" y="266770"/>
                  <a:pt x="142875" y="278606"/>
                </a:cubicBezTo>
                <a:lnTo>
                  <a:pt x="142875" y="328612"/>
                </a:lnTo>
                <a:moveTo>
                  <a:pt x="71437" y="271462"/>
                </a:moveTo>
                <a:lnTo>
                  <a:pt x="114300" y="271462"/>
                </a:lnTo>
                <a:moveTo>
                  <a:pt x="257175" y="271462"/>
                </a:moveTo>
                <a:lnTo>
                  <a:pt x="214312" y="271462"/>
                </a:lnTo>
                <a:moveTo>
                  <a:pt x="128587" y="214312"/>
                </a:moveTo>
                <a:lnTo>
                  <a:pt x="71437" y="214312"/>
                </a:lnTo>
                <a:moveTo>
                  <a:pt x="257175" y="214312"/>
                </a:moveTo>
                <a:lnTo>
                  <a:pt x="200025" y="214312"/>
                </a:lnTo>
                <a:moveTo>
                  <a:pt x="128587" y="157162"/>
                </a:moveTo>
                <a:lnTo>
                  <a:pt x="71437" y="157162"/>
                </a:lnTo>
                <a:moveTo>
                  <a:pt x="257175" y="157162"/>
                </a:moveTo>
                <a:lnTo>
                  <a:pt x="200025" y="157162"/>
                </a:lnTo>
                <a:moveTo>
                  <a:pt x="128587" y="100012"/>
                </a:moveTo>
                <a:lnTo>
                  <a:pt x="71437" y="100012"/>
                </a:lnTo>
                <a:moveTo>
                  <a:pt x="257175" y="100012"/>
                </a:moveTo>
                <a:lnTo>
                  <a:pt x="200025" y="100012"/>
                </a:lnTo>
              </a:path>
            </a:pathLst>
          </a:custGeom>
          <a:noFill/>
          <a:ln w="14287">
            <a:solidFill>
              <a:srgbClr val="DE8431"/>
            </a:solidFill>
          </a:ln>
        </p:spPr>
        <p:txBody>
          <a:bodyPr rtlCol="0" anchor="ctr"/>
          <a:lstStyle/>
          <a:p>
            <a:pPr algn="ctr"/>
            <a:endParaRPr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BE9E14F-54E8-BC07-F2C6-1B6C209A2357}"/>
              </a:ext>
            </a:extLst>
          </p:cNvPr>
          <p:cNvSpPr txBox="1"/>
          <p:nvPr/>
        </p:nvSpPr>
        <p:spPr>
          <a:xfrm>
            <a:off x="8053973" y="2822932"/>
            <a:ext cx="3334787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lIns="0" tIns="0" rIns="0" bIns="0" anchor="t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  <a:latin typeface="Arial"/>
                <a:cs typeface="Arial"/>
              </a:rPr>
              <a:t>PhDs and PhD candidates</a:t>
            </a:r>
          </a:p>
          <a:p>
            <a:r>
              <a:rPr lang="en-US" sz="1600">
                <a:solidFill>
                  <a:srgbClr val="000000"/>
                </a:solidFill>
                <a:latin typeface="Arial"/>
                <a:ea typeface="+mn-lt"/>
                <a:cs typeface="Arial"/>
              </a:rPr>
              <a:t>Academics and Non-Academics</a:t>
            </a:r>
            <a:endParaRPr lang="en-US">
              <a:latin typeface="Arial"/>
              <a:cs typeface="Arial"/>
            </a:endParaRPr>
          </a:p>
          <a:p>
            <a:r>
              <a:rPr lang="en-US" sz="1600">
                <a:solidFill>
                  <a:srgbClr val="000000"/>
                </a:solidFill>
                <a:latin typeface="Arial"/>
                <a:ea typeface="+mn-lt"/>
                <a:cs typeface="Arial"/>
              </a:rPr>
              <a:t>New policy for promoting</a:t>
            </a:r>
            <a:endParaRPr lang="en-US">
              <a:latin typeface="Arial"/>
              <a:cs typeface="Arial"/>
            </a:endParaRPr>
          </a:p>
          <a:p>
            <a:r>
              <a:rPr lang="en-US" sz="1600">
                <a:solidFill>
                  <a:srgbClr val="000000"/>
                </a:solidFill>
                <a:latin typeface="Arial"/>
                <a:ea typeface="+mn-lt"/>
                <a:cs typeface="Arial"/>
              </a:rPr>
              <a:t>research careers at FCT</a:t>
            </a:r>
            <a:endParaRPr lang="en-US">
              <a:latin typeface="Arial"/>
              <a:cs typeface="Arial"/>
            </a:endParaRPr>
          </a:p>
          <a:p>
            <a:r>
              <a:rPr lang="en-US" sz="1600">
                <a:solidFill>
                  <a:srgbClr val="000000"/>
                </a:solidFill>
                <a:latin typeface="Arial"/>
                <a:ea typeface="+mn-lt"/>
                <a:cs typeface="Arial"/>
              </a:rPr>
              <a:t>(PhDs, postdocs and chairs)</a:t>
            </a:r>
            <a:endParaRPr lang="en-US">
              <a:latin typeface="Arial"/>
              <a:cs typeface="Arial"/>
            </a:endParaRPr>
          </a:p>
          <a:p>
            <a:endParaRPr lang="pt-PT" sz="1600">
              <a:solidFill>
                <a:srgbClr val="3A4455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5DDA8E-41D1-1A73-D5AD-186C96F4CFAC}"/>
              </a:ext>
            </a:extLst>
          </p:cNvPr>
          <p:cNvSpPr txBox="1"/>
          <p:nvPr/>
        </p:nvSpPr>
        <p:spPr>
          <a:xfrm>
            <a:off x="5476776" y="5463389"/>
            <a:ext cx="274320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>
                <a:latin typeface="Arial"/>
                <a:ea typeface="+mn-lt"/>
                <a:cs typeface="Arial"/>
              </a:rPr>
              <a:t>Infrastructure </a:t>
            </a:r>
            <a:endParaRPr lang="en-GB">
              <a:latin typeface="Arial"/>
              <a:cs typeface="Arial"/>
            </a:endParaRPr>
          </a:p>
          <a:p>
            <a:r>
              <a:rPr lang="en-GB" sz="1600">
                <a:latin typeface="Arial"/>
                <a:ea typeface="+mn-lt"/>
                <a:cs typeface="Arial"/>
              </a:rPr>
              <a:t>&amp; data curation</a:t>
            </a:r>
            <a:endParaRPr lang="en-GB">
              <a:latin typeface="Arial"/>
              <a:cs typeface="Arial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73E908D-B6D4-6F23-1C76-BFEBD6FE8B90}"/>
              </a:ext>
            </a:extLst>
          </p:cNvPr>
          <p:cNvSpPr txBox="1"/>
          <p:nvPr/>
        </p:nvSpPr>
        <p:spPr>
          <a:xfrm>
            <a:off x="1542763" y="3588410"/>
            <a:ext cx="2743200" cy="141577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PT" sz="1600" b="1">
                <a:latin typeface="Arial"/>
                <a:cs typeface="Arial"/>
              </a:rPr>
              <a:t>Communication network</a:t>
            </a:r>
            <a:endParaRPr lang="pt-PT">
              <a:latin typeface="Arial"/>
              <a:cs typeface="Arial"/>
            </a:endParaRPr>
          </a:p>
          <a:p>
            <a:r>
              <a:rPr lang="pt-PT" sz="1400">
                <a:latin typeface="Arial"/>
                <a:ea typeface="+mn-lt"/>
                <a:cs typeface="Arial"/>
              </a:rPr>
              <a:t>The backbone of science in Portugal: Nx100Mbps for all universities, research centres, schools, etc.</a:t>
            </a:r>
          </a:p>
          <a:p>
            <a:r>
              <a:rPr lang="pt-PT" sz="1400">
                <a:latin typeface="Arial"/>
                <a:ea typeface="+mn-lt"/>
                <a:cs typeface="Arial"/>
              </a:rPr>
              <a:t>Challenge: Islands!</a:t>
            </a:r>
            <a:endParaRPr lang="pt-PT">
              <a:latin typeface="Arial"/>
              <a:cs typeface="Arial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3312733-73CF-30D9-EF57-5211D5D5C042}"/>
              </a:ext>
            </a:extLst>
          </p:cNvPr>
          <p:cNvSpPr txBox="1"/>
          <p:nvPr/>
        </p:nvSpPr>
        <p:spPr>
          <a:xfrm>
            <a:off x="1542763" y="2824518"/>
            <a:ext cx="325867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b="1">
                <a:latin typeface="Arial"/>
                <a:cs typeface="Arial"/>
              </a:rPr>
              <a:t>Computing Infrastructure</a:t>
            </a:r>
          </a:p>
          <a:p>
            <a:r>
              <a:rPr lang="en-GB" sz="1600" i="1">
                <a:latin typeface="Arial"/>
                <a:ea typeface="+mn-lt"/>
                <a:cs typeface="Arial"/>
              </a:rPr>
              <a:t>Accelerators of the 21st Century</a:t>
            </a:r>
            <a:endParaRPr lang="en-GB" i="1">
              <a:latin typeface="Arial"/>
              <a:cs typeface="Arial"/>
            </a:endParaRPr>
          </a:p>
        </p:txBody>
      </p:sp>
      <p:pic>
        <p:nvPicPr>
          <p:cNvPr id="6" name="Gráfico 7">
            <a:extLst>
              <a:ext uri="{FF2B5EF4-FFF2-40B4-BE49-F238E27FC236}">
                <a16:creationId xmlns:a16="http://schemas.microsoft.com/office/drawing/2014/main" id="{9A8E71BC-A5FE-8127-5198-64AD80316D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15975" y="5348645"/>
            <a:ext cx="1303580" cy="357578"/>
          </a:xfrm>
          <a:prstGeom prst="rect">
            <a:avLst/>
          </a:prstGeom>
        </p:spPr>
      </p:pic>
      <p:pic>
        <p:nvPicPr>
          <p:cNvPr id="9" name="Gráfico 24">
            <a:extLst>
              <a:ext uri="{FF2B5EF4-FFF2-40B4-BE49-F238E27FC236}">
                <a16:creationId xmlns:a16="http://schemas.microsoft.com/office/drawing/2014/main" id="{041BA530-9636-46B7-C965-3C6FC7289A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02032" y="5586514"/>
            <a:ext cx="1044750" cy="409873"/>
          </a:xfrm>
          <a:prstGeom prst="rect">
            <a:avLst/>
          </a:prstGeom>
        </p:spPr>
      </p:pic>
      <p:pic>
        <p:nvPicPr>
          <p:cNvPr id="12" name="Gráfico 1">
            <a:extLst>
              <a:ext uri="{FF2B5EF4-FFF2-40B4-BE49-F238E27FC236}">
                <a16:creationId xmlns:a16="http://schemas.microsoft.com/office/drawing/2014/main" id="{C5E80FA4-1E4D-D573-CE03-9527119FF7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14522" y="5091475"/>
            <a:ext cx="960475" cy="409455"/>
          </a:xfrm>
          <a:prstGeom prst="rect">
            <a:avLst/>
          </a:prstGeom>
        </p:spPr>
      </p:pic>
      <p:pic>
        <p:nvPicPr>
          <p:cNvPr id="14" name="Gráfico 2">
            <a:extLst>
              <a:ext uri="{FF2B5EF4-FFF2-40B4-BE49-F238E27FC236}">
                <a16:creationId xmlns:a16="http://schemas.microsoft.com/office/drawing/2014/main" id="{55716FB4-928D-26B8-3331-6F008F13A2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42967" y="5139637"/>
            <a:ext cx="947559" cy="383174"/>
          </a:xfrm>
          <a:prstGeom prst="rect">
            <a:avLst/>
          </a:prstGeom>
        </p:spPr>
      </p:pic>
      <p:pic>
        <p:nvPicPr>
          <p:cNvPr id="15" name="Gráfico 8">
            <a:extLst>
              <a:ext uri="{FF2B5EF4-FFF2-40B4-BE49-F238E27FC236}">
                <a16:creationId xmlns:a16="http://schemas.microsoft.com/office/drawing/2014/main" id="{2AC0F3F8-F92D-8BFC-50EB-7F0001C0A06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737432" y="5108892"/>
            <a:ext cx="1394377" cy="51518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3E4693D-25EB-840E-3BE5-415366C34198}"/>
              </a:ext>
            </a:extLst>
          </p:cNvPr>
          <p:cNvSpPr txBox="1"/>
          <p:nvPr/>
        </p:nvSpPr>
        <p:spPr>
          <a:xfrm>
            <a:off x="3254123" y="770832"/>
            <a:ext cx="3056840" cy="7078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4000" b="1">
                <a:solidFill>
                  <a:srgbClr val="000000"/>
                </a:solidFill>
                <a:latin typeface="Arial"/>
                <a:cs typeface="Arial"/>
              </a:rPr>
              <a:t>Science</a:t>
            </a:r>
            <a:r>
              <a:rPr lang="en-GB" sz="4000" b="1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4</a:t>
            </a:r>
            <a:r>
              <a:rPr lang="en-GB" sz="4000" b="1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AI</a:t>
            </a:r>
            <a:endParaRPr lang="en-GB" sz="4000" i="1">
              <a:solidFill>
                <a:schemeClr val="bg1">
                  <a:lumMod val="6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961EB8-0729-2EBB-868C-ABB4015691FC}"/>
              </a:ext>
            </a:extLst>
          </p:cNvPr>
          <p:cNvSpPr txBox="1"/>
          <p:nvPr/>
        </p:nvSpPr>
        <p:spPr>
          <a:xfrm>
            <a:off x="6477612" y="770832"/>
            <a:ext cx="3056840" cy="7078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4000" b="1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AI</a:t>
            </a:r>
            <a:r>
              <a:rPr lang="en-GB" sz="4000" b="1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4</a:t>
            </a:r>
            <a:r>
              <a:rPr lang="en-GB" sz="4000" b="1">
                <a:solidFill>
                  <a:srgbClr val="000000"/>
                </a:solidFill>
                <a:latin typeface="Arial"/>
                <a:cs typeface="Arial"/>
              </a:rPr>
              <a:t>Science</a:t>
            </a:r>
            <a:endParaRPr lang="en-GB" sz="4000" i="1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EBB9FC0-0DC9-8EAA-9F41-CCDD585A6FBE}"/>
              </a:ext>
            </a:extLst>
          </p:cNvPr>
          <p:cNvSpPr txBox="1">
            <a:spLocks/>
          </p:cNvSpPr>
          <p:nvPr/>
        </p:nvSpPr>
        <p:spPr>
          <a:xfrm>
            <a:off x="6176231" y="795601"/>
            <a:ext cx="596462" cy="6620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600">
                <a:latin typeface="Arial"/>
                <a:cs typeface="Arial"/>
              </a:rPr>
              <a:t>&amp;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649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E22AD5-372E-BB2C-AC21-3B364A3B26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AE2DA1A7-B586-9A52-0E2B-9A80A1B63164}"/>
              </a:ext>
            </a:extLst>
          </p:cNvPr>
          <p:cNvSpPr/>
          <p:nvPr/>
        </p:nvSpPr>
        <p:spPr>
          <a:xfrm>
            <a:off x="1166166" y="-11209"/>
            <a:ext cx="3400164" cy="17969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PT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1A7A5D3-88D8-B6B0-5CDC-5B192160A8B3}"/>
              </a:ext>
            </a:extLst>
          </p:cNvPr>
          <p:cNvSpPr txBox="1">
            <a:spLocks/>
          </p:cNvSpPr>
          <p:nvPr/>
        </p:nvSpPr>
        <p:spPr>
          <a:xfrm>
            <a:off x="870562" y="2060445"/>
            <a:ext cx="5776294" cy="876935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defPPr>
              <a:defRPr lang="pt-PT"/>
            </a:defPPr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pt-PT" sz="1800" b="0">
                <a:solidFill>
                  <a:srgbClr val="000000"/>
                </a:solidFill>
                <a:latin typeface="Arial"/>
                <a:cs typeface="Arial"/>
              </a:rPr>
              <a:t>The digital service developed by FCCN aims to democratise access to Artificial Intelligence in Portugal in Higher Education and the Research community. </a:t>
            </a:r>
          </a:p>
          <a:p>
            <a:pPr>
              <a:lnSpc>
                <a:spcPct val="100000"/>
              </a:lnSpc>
            </a:pPr>
            <a:endParaRPr lang="pt-PT" sz="1800" b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0">
            <a:extLst>
              <a:ext uri="{FF2B5EF4-FFF2-40B4-BE49-F238E27FC236}">
                <a16:creationId xmlns:a16="http://schemas.microsoft.com/office/drawing/2014/main" id="{D45C7E92-553F-681D-24B1-B2F6F0E3A30B}"/>
              </a:ext>
            </a:extLst>
          </p:cNvPr>
          <p:cNvSpPr txBox="1"/>
          <p:nvPr/>
        </p:nvSpPr>
        <p:spPr>
          <a:xfrm>
            <a:off x="870760" y="3297909"/>
            <a:ext cx="5936434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>
                <a:solidFill>
                  <a:srgbClr val="000000"/>
                </a:solidFill>
                <a:latin typeface="Arial"/>
                <a:cs typeface="Arial"/>
              </a:rPr>
              <a:t>Benefits for </a:t>
            </a:r>
            <a:r>
              <a:rPr lang="pt-PT" b="1">
                <a:solidFill>
                  <a:srgbClr val="000000"/>
                </a:solidFill>
                <a:latin typeface="Arial"/>
                <a:cs typeface="Arial"/>
              </a:rPr>
              <a:t>students, teachers and researchers</a:t>
            </a:r>
          </a:p>
          <a:p>
            <a:endParaRPr lang="pt-P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pt-PT">
                <a:solidFill>
                  <a:srgbClr val="000000"/>
                </a:solidFill>
                <a:latin typeface="Arial"/>
                <a:cs typeface="Arial"/>
              </a:rPr>
              <a:t>Multiple Artificial Intelligence (AI) models in a unique portal;</a:t>
            </a:r>
            <a:endParaRPr lang="pt-P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pt-P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pt-PT">
                <a:solidFill>
                  <a:srgbClr val="000000"/>
                </a:solidFill>
                <a:latin typeface="Arial"/>
                <a:cs typeface="Arial"/>
              </a:rPr>
              <a:t>Single and federated authentication;</a:t>
            </a:r>
            <a:endParaRPr lang="pt-P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>
                <a:solidFill>
                  <a:srgbClr val="000000"/>
                </a:solidFill>
                <a:latin typeface="Arial"/>
                <a:cs typeface="Arial"/>
              </a:rPr>
              <a:t> </a:t>
            </a:r>
          </a:p>
          <a:p>
            <a:r>
              <a:rPr lang="pt-PT">
                <a:solidFill>
                  <a:srgbClr val="000000"/>
                </a:solidFill>
                <a:latin typeface="Arial"/>
                <a:cs typeface="Arial"/>
              </a:rPr>
              <a:t>3. Platform tailored to the needs of institutions.</a:t>
            </a:r>
            <a:endParaRPr lang="pt-P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Gráfico 28" descr="Início">
            <a:extLst>
              <a:ext uri="{FF2B5EF4-FFF2-40B4-BE49-F238E27FC236}">
                <a16:creationId xmlns:a16="http://schemas.microsoft.com/office/drawing/2014/main" id="{1B4D5144-0A1C-5BFB-C1E5-D6D8ACD5F8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09074" y="449181"/>
            <a:ext cx="2513134" cy="873125"/>
          </a:xfrm>
          <a:prstGeom prst="rect">
            <a:avLst/>
          </a:prstGeom>
        </p:spPr>
      </p:pic>
      <p:sp>
        <p:nvSpPr>
          <p:cNvPr id="31" name="object 4">
            <a:extLst>
              <a:ext uri="{FF2B5EF4-FFF2-40B4-BE49-F238E27FC236}">
                <a16:creationId xmlns:a16="http://schemas.microsoft.com/office/drawing/2014/main" id="{89B8D5DA-8223-89AC-AE92-0C4274AD53CA}"/>
              </a:ext>
            </a:extLst>
          </p:cNvPr>
          <p:cNvSpPr txBox="1"/>
          <p:nvPr/>
        </p:nvSpPr>
        <p:spPr>
          <a:xfrm>
            <a:off x="7549971" y="810751"/>
            <a:ext cx="4115090" cy="563719"/>
          </a:xfrm>
          <a:prstGeom prst="rect">
            <a:avLst/>
          </a:prstGeom>
        </p:spPr>
        <p:txBody>
          <a:bodyPr vert="horz" wrap="square" lIns="0" tIns="9627" rIns="0" bIns="0" rtlCol="0" anchor="t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PT" b="1" u="sng">
                <a:latin typeface="Arial"/>
                <a:ea typeface="+mn-lt"/>
                <a:cs typeface="Arial"/>
              </a:rPr>
              <a:t>https://iaedu.pt</a:t>
            </a:r>
            <a:endParaRPr lang="pt-PT"/>
          </a:p>
          <a:p>
            <a:pPr algn="r"/>
            <a:endParaRPr lang="pt-PT">
              <a:ea typeface="Calibri"/>
              <a:cs typeface="Calibri"/>
            </a:endParaRPr>
          </a:p>
        </p:txBody>
      </p:sp>
      <p:sp>
        <p:nvSpPr>
          <p:cNvPr id="36" name="Rectangle 14">
            <a:extLst>
              <a:ext uri="{FF2B5EF4-FFF2-40B4-BE49-F238E27FC236}">
                <a16:creationId xmlns:a16="http://schemas.microsoft.com/office/drawing/2014/main" id="{38A47B44-CA89-037E-7F11-FB19A816B24E}"/>
              </a:ext>
            </a:extLst>
          </p:cNvPr>
          <p:cNvSpPr/>
          <p:nvPr/>
        </p:nvSpPr>
        <p:spPr>
          <a:xfrm>
            <a:off x="966603" y="3121565"/>
            <a:ext cx="712110" cy="9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3" name="Imagem 2" descr="Uma imagem com texto, captura de ecrã, Tipo de letra, ecrã&#10;&#10;Os conteúdos gerados por IA poderão estar incorretos.">
            <a:extLst>
              <a:ext uri="{FF2B5EF4-FFF2-40B4-BE49-F238E27FC236}">
                <a16:creationId xmlns:a16="http://schemas.microsoft.com/office/drawing/2014/main" id="{5F7FCDCC-B3EE-F1C0-7CB8-873A87B84F7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1385" r="6461" b="-314"/>
          <a:stretch>
            <a:fillRect/>
          </a:stretch>
        </p:blipFill>
        <p:spPr>
          <a:xfrm>
            <a:off x="6766560" y="2065108"/>
            <a:ext cx="5425444" cy="3245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89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7AAE75-B7DC-9597-C004-F53987CF7D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9F53E94-1887-3678-8BC3-55E4C3DF3584}"/>
              </a:ext>
            </a:extLst>
          </p:cNvPr>
          <p:cNvSpPr txBox="1">
            <a:spLocks/>
          </p:cNvSpPr>
          <p:nvPr/>
        </p:nvSpPr>
        <p:spPr>
          <a:xfrm>
            <a:off x="1047607" y="373558"/>
            <a:ext cx="9154484" cy="10699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pt-PT">
                <a:latin typeface="Arial"/>
                <a:cs typeface="Arial"/>
              </a:rPr>
              <a:t>Science Data</a:t>
            </a:r>
            <a:endParaRPr lang="pt-PT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3085D33-8579-8368-8C21-18FCEDB530D9}"/>
              </a:ext>
            </a:extLst>
          </p:cNvPr>
          <p:cNvSpPr/>
          <p:nvPr/>
        </p:nvSpPr>
        <p:spPr>
          <a:xfrm>
            <a:off x="1220602" y="2059459"/>
            <a:ext cx="4988355" cy="3985230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576000" tIns="648000" rIns="288000" bIns="0" rtlCol="0" anchor="t" anchorCtr="0"/>
          <a:lstStyle/>
          <a:p>
            <a:r>
              <a:rPr lang="pt-PT" sz="2400" b="1" err="1">
                <a:solidFill>
                  <a:schemeClr val="tx1"/>
                </a:solidFill>
                <a:latin typeface="Arial"/>
                <a:cs typeface="Arial"/>
              </a:rPr>
              <a:t>SciPROJ</a:t>
            </a:r>
            <a:endParaRPr lang="pt-PT" sz="2400" b="1">
              <a:solidFill>
                <a:schemeClr val="tx1"/>
              </a:solidFill>
              <a:latin typeface="Arial"/>
              <a:cs typeface="Arial"/>
            </a:endParaRPr>
          </a:p>
          <a:p>
            <a:endParaRPr lang="pt-PT" sz="28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>
                <a:solidFill>
                  <a:schemeClr val="tx1"/>
                </a:solidFill>
                <a:latin typeface="Arial"/>
                <a:cs typeface="Arial"/>
              </a:rPr>
              <a:t>New portal that</a:t>
            </a:r>
            <a:r>
              <a:rPr lang="pt-PT" b="1">
                <a:solidFill>
                  <a:schemeClr val="tx1"/>
                </a:solidFill>
                <a:latin typeface="Arial"/>
                <a:cs typeface="Arial"/>
              </a:rPr>
              <a:t> brings together detailed information on national and international funding </a:t>
            </a:r>
            <a:r>
              <a:rPr lang="pt-PT">
                <a:solidFill>
                  <a:schemeClr val="tx1"/>
                </a:solidFill>
                <a:latin typeface="Arial"/>
                <a:cs typeface="Arial"/>
              </a:rPr>
              <a:t>that supports science and technology activities in Portugal.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7CF697B-E985-2451-66EB-3F384053AEB1}"/>
              </a:ext>
            </a:extLst>
          </p:cNvPr>
          <p:cNvSpPr/>
          <p:nvPr/>
        </p:nvSpPr>
        <p:spPr>
          <a:xfrm>
            <a:off x="1220602" y="5222084"/>
            <a:ext cx="816964" cy="8169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20A14D5-4D48-3AAC-1F3F-65EA339C682A}"/>
              </a:ext>
            </a:extLst>
          </p:cNvPr>
          <p:cNvSpPr/>
          <p:nvPr/>
        </p:nvSpPr>
        <p:spPr>
          <a:xfrm>
            <a:off x="10649333" y="2059459"/>
            <a:ext cx="816964" cy="8169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7F4CBF-46F2-5FAD-ADBC-344D656BB19B}"/>
              </a:ext>
            </a:extLst>
          </p:cNvPr>
          <p:cNvSpPr/>
          <p:nvPr/>
        </p:nvSpPr>
        <p:spPr>
          <a:xfrm>
            <a:off x="9259099" y="5238471"/>
            <a:ext cx="816964" cy="8169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984C654F-04F2-8A70-C922-EFEC5EE8A4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1757" y="6029753"/>
            <a:ext cx="911373" cy="911373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C53D9BA2-8AA3-3D15-2C2B-B678FB8015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49333" y="1049311"/>
            <a:ext cx="1010148" cy="101014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B9BF718-46B3-AFC8-C5B9-32B24F19121B}"/>
              </a:ext>
            </a:extLst>
          </p:cNvPr>
          <p:cNvSpPr/>
          <p:nvPr/>
        </p:nvSpPr>
        <p:spPr>
          <a:xfrm>
            <a:off x="1794293" y="3193824"/>
            <a:ext cx="712110" cy="9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D19FA073-30C5-7FB0-957F-B126502CC80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812" y="1346200"/>
            <a:ext cx="4682191" cy="2618574"/>
          </a:xfrm>
          <a:prstGeom prst="rect">
            <a:avLst/>
          </a:prstGeom>
        </p:spPr>
      </p:pic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5D929600-E5A6-0758-74D7-6A93BD23410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813" y="4151473"/>
            <a:ext cx="4676484" cy="2084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7861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5CF885-D3C5-95C1-F661-6D1EDB55B3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FD1A5-0341-19B8-5B4B-9C736B4C7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454" y="351987"/>
            <a:ext cx="10649511" cy="1476649"/>
          </a:xfrm>
        </p:spPr>
        <p:txBody>
          <a:bodyPr anchor="b">
            <a:normAutofit/>
          </a:bodyPr>
          <a:lstStyle/>
          <a:p>
            <a:r>
              <a:rPr lang="pt-PT">
                <a:latin typeface="Arial"/>
                <a:cs typeface="Arial"/>
              </a:rPr>
              <a:t>Advanced Computing</a:t>
            </a:r>
            <a:br>
              <a:rPr lang="pt-PT" b="0">
                <a:latin typeface="Arial"/>
                <a:cs typeface="Arial"/>
              </a:rPr>
            </a:br>
            <a:r>
              <a:rPr lang="pt-PT" sz="3200" b="0">
                <a:latin typeface="Arial"/>
                <a:cs typeface="Arial"/>
              </a:rPr>
              <a:t>Integrated management of new resources</a:t>
            </a:r>
            <a:endParaRPr lang="pt-PT" sz="3200" b="0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4DFB8C6-90DB-0E48-027F-0CA5676C4439}"/>
              </a:ext>
            </a:extLst>
          </p:cNvPr>
          <p:cNvSpPr/>
          <p:nvPr/>
        </p:nvSpPr>
        <p:spPr>
          <a:xfrm>
            <a:off x="1112079" y="3277298"/>
            <a:ext cx="636105" cy="63610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PT" sz="3600" b="1" noProof="0">
                <a:solidFill>
                  <a:schemeClr val="bg1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7A0C4DA-E4E5-0F19-B016-6FA6D878DABA}"/>
              </a:ext>
            </a:extLst>
          </p:cNvPr>
          <p:cNvSpPr/>
          <p:nvPr/>
        </p:nvSpPr>
        <p:spPr>
          <a:xfrm>
            <a:off x="1125217" y="2410925"/>
            <a:ext cx="636105" cy="63610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PT" sz="3600" b="1" noProof="0">
                <a:solidFill>
                  <a:schemeClr val="bg1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B415635-1E08-484E-65D5-FF31EFB16736}"/>
              </a:ext>
            </a:extLst>
          </p:cNvPr>
          <p:cNvSpPr/>
          <p:nvPr/>
        </p:nvSpPr>
        <p:spPr>
          <a:xfrm>
            <a:off x="1112079" y="4952385"/>
            <a:ext cx="636105" cy="63610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PT" sz="3600" b="1">
                <a:solidFill>
                  <a:schemeClr val="bg1"/>
                </a:solidFill>
                <a:latin typeface="Arial"/>
                <a:cs typeface="Arial"/>
              </a:rPr>
              <a:t>4</a:t>
            </a:r>
            <a:endParaRPr lang="pt-PT" sz="3600" b="1" noProof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98810427-0158-4011-44AE-79E4E8FA56E8}"/>
              </a:ext>
            </a:extLst>
          </p:cNvPr>
          <p:cNvSpPr/>
          <p:nvPr/>
        </p:nvSpPr>
        <p:spPr>
          <a:xfrm>
            <a:off x="1112079" y="4118856"/>
            <a:ext cx="636105" cy="63610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PT" sz="3600" b="1">
                <a:solidFill>
                  <a:schemeClr val="bg1"/>
                </a:solidFill>
                <a:latin typeface="Arial"/>
                <a:cs typeface="Arial"/>
              </a:rPr>
              <a:t>3</a:t>
            </a:r>
            <a:endParaRPr lang="pt-PT" sz="3600" b="1" noProof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8" name="TextBox 20">
            <a:extLst>
              <a:ext uri="{FF2B5EF4-FFF2-40B4-BE49-F238E27FC236}">
                <a16:creationId xmlns:a16="http://schemas.microsoft.com/office/drawing/2014/main" id="{C5E63B36-CE87-5BFA-5061-132C48E5A6F6}"/>
              </a:ext>
            </a:extLst>
          </p:cNvPr>
          <p:cNvSpPr txBox="1"/>
          <p:nvPr/>
        </p:nvSpPr>
        <p:spPr>
          <a:xfrm>
            <a:off x="1941501" y="2400533"/>
            <a:ext cx="7585244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>
                <a:solidFill>
                  <a:srgbClr val="000000"/>
                </a:solidFill>
                <a:latin typeface="Arial"/>
                <a:cs typeface="Arial"/>
              </a:rPr>
              <a:t>Holding </a:t>
            </a:r>
            <a:r>
              <a:rPr lang="pt-PT" b="1">
                <a:solidFill>
                  <a:srgbClr val="000000"/>
                </a:solidFill>
                <a:latin typeface="Arial"/>
                <a:cs typeface="Arial"/>
              </a:rPr>
              <a:t>Advanced Computing Project Calls</a:t>
            </a:r>
            <a:r>
              <a:rPr lang="pt-PT">
                <a:solidFill>
                  <a:srgbClr val="000000"/>
                </a:solidFill>
                <a:latin typeface="Arial"/>
                <a:cs typeface="Arial"/>
              </a:rPr>
              <a:t> and promoting access routes;</a:t>
            </a:r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B0C8F4C0-01AD-CA23-3CF2-E4B8C1BCB1FE}"/>
              </a:ext>
            </a:extLst>
          </p:cNvPr>
          <p:cNvSpPr txBox="1"/>
          <p:nvPr/>
        </p:nvSpPr>
        <p:spPr>
          <a:xfrm>
            <a:off x="1521086" y="3274205"/>
            <a:ext cx="7867710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pt-PT" b="1">
                <a:solidFill>
                  <a:srgbClr val="000000"/>
                </a:solidFill>
                <a:latin typeface="Arial"/>
                <a:cs typeface="Arial"/>
              </a:rPr>
              <a:t>Funding for I&amp;D</a:t>
            </a:r>
            <a:r>
              <a:rPr lang="pt-PT">
                <a:solidFill>
                  <a:srgbClr val="000000"/>
                </a:solidFill>
                <a:latin typeface="Arial"/>
                <a:cs typeface="Arial"/>
              </a:rPr>
              <a:t> projects in the field of advanced computing (with automatic allocation of </a:t>
            </a:r>
            <a:r>
              <a:rPr lang="pt-PT" b="1">
                <a:solidFill>
                  <a:srgbClr val="000000"/>
                </a:solidFill>
                <a:latin typeface="Arial"/>
                <a:cs typeface="Arial"/>
              </a:rPr>
              <a:t>computing time</a:t>
            </a:r>
            <a:r>
              <a:rPr lang="pt-PT">
                <a:solidFill>
                  <a:srgbClr val="000000"/>
                </a:solidFill>
                <a:latin typeface="Arial"/>
                <a:cs typeface="Arial"/>
              </a:rPr>
              <a:t>);</a:t>
            </a:r>
            <a:endParaRPr lang="en-US">
              <a:solidFill>
                <a:srgbClr val="000000"/>
              </a:solidFill>
              <a:latin typeface="Arial"/>
              <a:cs typeface="Arial"/>
            </a:endParaRPr>
          </a:p>
          <a:p>
            <a:endParaRPr lang="pt-PT">
              <a:solidFill>
                <a:srgbClr val="000000"/>
              </a:solidFill>
              <a:latin typeface="Arial"/>
              <a:cs typeface="Arial"/>
            </a:endParaRPr>
          </a:p>
          <a:p>
            <a:endParaRPr lang="pt-PT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2" name="TextBox 20">
            <a:extLst>
              <a:ext uri="{FF2B5EF4-FFF2-40B4-BE49-F238E27FC236}">
                <a16:creationId xmlns:a16="http://schemas.microsoft.com/office/drawing/2014/main" id="{B30AC14D-74D7-6372-F291-40649662C398}"/>
              </a:ext>
            </a:extLst>
          </p:cNvPr>
          <p:cNvSpPr txBox="1"/>
          <p:nvPr/>
        </p:nvSpPr>
        <p:spPr>
          <a:xfrm>
            <a:off x="1941501" y="4193860"/>
            <a:ext cx="7020313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>
                <a:solidFill>
                  <a:srgbClr val="000000"/>
                </a:solidFill>
                <a:latin typeface="Arial"/>
                <a:cs typeface="Arial"/>
              </a:rPr>
              <a:t>Acquisition of national computing resources (</a:t>
            </a:r>
            <a:r>
              <a:rPr lang="pt-PT" b="1">
                <a:solidFill>
                  <a:srgbClr val="000000"/>
                </a:solidFill>
                <a:latin typeface="Arial"/>
                <a:cs typeface="Arial"/>
              </a:rPr>
              <a:t>Deucalion and MareNostrum 5);</a:t>
            </a:r>
          </a:p>
          <a:p>
            <a:endParaRPr lang="pt-PT">
              <a:solidFill>
                <a:srgbClr val="000000"/>
              </a:solidFill>
              <a:latin typeface="Arial"/>
              <a:cs typeface="Arial"/>
            </a:endParaRPr>
          </a:p>
          <a:p>
            <a:endParaRPr lang="pt-PT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FB25635D-FB02-9E54-D900-65A841711BAB}"/>
              </a:ext>
            </a:extLst>
          </p:cNvPr>
          <p:cNvSpPr txBox="1"/>
          <p:nvPr/>
        </p:nvSpPr>
        <p:spPr>
          <a:xfrm>
            <a:off x="1944414" y="4959569"/>
            <a:ext cx="609600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PT">
                <a:solidFill>
                  <a:srgbClr val="000000"/>
                </a:solidFill>
                <a:latin typeface="Arial"/>
                <a:cs typeface="Arial"/>
              </a:rPr>
              <a:t>Creation of the</a:t>
            </a:r>
            <a:r>
              <a:rPr lang="pt-PT" b="1">
                <a:solidFill>
                  <a:srgbClr val="000000"/>
                </a:solidFill>
                <a:latin typeface="Arial"/>
                <a:cs typeface="Arial"/>
              </a:rPr>
              <a:t> Centro Nacional de Computação Avançada</a:t>
            </a:r>
            <a:r>
              <a:rPr lang="pt-PT">
                <a:solidFill>
                  <a:srgbClr val="000000"/>
                </a:solidFill>
                <a:latin typeface="Arial"/>
                <a:cs typeface="Arial"/>
              </a:rPr>
              <a:t> (CNCA)</a:t>
            </a:r>
            <a:r>
              <a:rPr>
                <a:solidFill>
                  <a:srgbClr val="000000"/>
                </a:solidFill>
                <a:latin typeface="Arial"/>
                <a:cs typeface="Arial"/>
              </a:rPr>
              <a:t>​</a:t>
            </a:r>
            <a:r>
              <a:rPr lang="pt-PT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pPr algn="ctr"/>
            <a:endParaRPr lang="pt-PT"/>
          </a:p>
        </p:txBody>
      </p:sp>
      <p:pic>
        <p:nvPicPr>
          <p:cNvPr id="15" name="Picture 2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E199B8CC-D902-0AE8-589D-30A09C0DBB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05260" y="4250436"/>
            <a:ext cx="2982741" cy="203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59006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E608AA-7E18-AFC0-4BEE-12FC7D6B7B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66228732-A332-A63B-29CA-23E506A3650F}"/>
              </a:ext>
            </a:extLst>
          </p:cNvPr>
          <p:cNvSpPr txBox="1">
            <a:spLocks/>
          </p:cNvSpPr>
          <p:nvPr/>
        </p:nvSpPr>
        <p:spPr>
          <a:xfrm>
            <a:off x="1047607" y="373558"/>
            <a:ext cx="9154484" cy="10699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pt-PT">
                <a:latin typeface="Arial"/>
                <a:cs typeface="Arial"/>
              </a:rPr>
              <a:t>AI FACTORIES</a:t>
            </a:r>
            <a:endParaRPr lang="pt-PT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3AE194-44C4-54BF-48EA-2317C0C5647A}"/>
              </a:ext>
            </a:extLst>
          </p:cNvPr>
          <p:cNvSpPr/>
          <p:nvPr/>
        </p:nvSpPr>
        <p:spPr>
          <a:xfrm>
            <a:off x="1220602" y="5222084"/>
            <a:ext cx="816964" cy="8169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AA93B8A-F227-2723-AEA0-AF70D104A148}"/>
              </a:ext>
            </a:extLst>
          </p:cNvPr>
          <p:cNvSpPr/>
          <p:nvPr/>
        </p:nvSpPr>
        <p:spPr>
          <a:xfrm>
            <a:off x="10649333" y="2059459"/>
            <a:ext cx="816964" cy="8169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5EB4A2E-80FB-18C3-0B4C-4902F52AA4CE}"/>
              </a:ext>
            </a:extLst>
          </p:cNvPr>
          <p:cNvSpPr/>
          <p:nvPr/>
        </p:nvSpPr>
        <p:spPr>
          <a:xfrm>
            <a:off x="5391994" y="5231916"/>
            <a:ext cx="816964" cy="8169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A09FB6AF-C5AE-248D-87AE-BF6A66E455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49333" y="1049311"/>
            <a:ext cx="1010148" cy="1010148"/>
          </a:xfrm>
          <a:prstGeom prst="rect">
            <a:avLst/>
          </a:prstGeom>
        </p:spPr>
      </p:pic>
      <p:pic>
        <p:nvPicPr>
          <p:cNvPr id="5" name="Picture 4" descr="A close-up of a document&#10;&#10;Description automatically generated">
            <a:extLst>
              <a:ext uri="{FF2B5EF4-FFF2-40B4-BE49-F238E27FC236}">
                <a16:creationId xmlns:a16="http://schemas.microsoft.com/office/drawing/2014/main" id="{B9DF4C73-5F26-5C35-0F02-42594BAF3E5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489" y="4571451"/>
            <a:ext cx="6568303" cy="19245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A screenshot of a phone&#10;&#10;Description automatically generated">
            <a:extLst>
              <a:ext uri="{FF2B5EF4-FFF2-40B4-BE49-F238E27FC236}">
                <a16:creationId xmlns:a16="http://schemas.microsoft.com/office/drawing/2014/main" id="{9D53B899-5235-D4F1-1C09-84F306AF7B7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98" y="1878061"/>
            <a:ext cx="5574277" cy="22533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FE1919DB-E1DD-92D2-B892-B2DEE0DC80E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83" t="18003"/>
          <a:stretch/>
        </p:blipFill>
        <p:spPr>
          <a:xfrm>
            <a:off x="6489613" y="1050091"/>
            <a:ext cx="5574277" cy="3373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DFCDB6E7-41F1-3A80-E33D-92B06AFDB0A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20602" y="5774387"/>
            <a:ext cx="911373" cy="91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433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F98973-FBD4-D75E-C26C-5CAD5000ED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m vestuário, pessoa, edifício, grupo&#10;&#10;Os conteúdos gerados por IA poderão estar incorretos.">
            <a:extLst>
              <a:ext uri="{FF2B5EF4-FFF2-40B4-BE49-F238E27FC236}">
                <a16:creationId xmlns:a16="http://schemas.microsoft.com/office/drawing/2014/main" id="{F494638B-A266-12C1-0C75-9215D793CB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581" y="-1"/>
            <a:ext cx="7029786" cy="405795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0B5A5B8-6B9D-1709-8BAF-DE88A20EB8A6}"/>
              </a:ext>
            </a:extLst>
          </p:cNvPr>
          <p:cNvSpPr/>
          <p:nvPr/>
        </p:nvSpPr>
        <p:spPr>
          <a:xfrm>
            <a:off x="508724" y="-7358"/>
            <a:ext cx="4685202" cy="6322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D351B2C-8AA7-D9BA-D26E-0AADBCD01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>
                <a:latin typeface="Arial"/>
                <a:cs typeface="Arial"/>
              </a:rPr>
              <a:t>Our Team</a:t>
            </a:r>
            <a:endParaRPr lang="pt-PT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7D40D1-88AA-F83F-56D2-E59BF82665AA}"/>
              </a:ext>
            </a:extLst>
          </p:cNvPr>
          <p:cNvGrpSpPr/>
          <p:nvPr/>
        </p:nvGrpSpPr>
        <p:grpSpPr>
          <a:xfrm>
            <a:off x="3446202" y="2804710"/>
            <a:ext cx="1810300" cy="1132180"/>
            <a:chOff x="2156253" y="3710901"/>
            <a:chExt cx="1886901" cy="1180088"/>
          </a:xfrm>
        </p:grpSpPr>
        <p:sp>
          <p:nvSpPr>
            <p:cNvPr id="6" name="Title 1">
              <a:extLst>
                <a:ext uri="{FF2B5EF4-FFF2-40B4-BE49-F238E27FC236}">
                  <a16:creationId xmlns:a16="http://schemas.microsoft.com/office/drawing/2014/main" id="{542E765F-7416-672F-451D-DB902C46BD38}"/>
                </a:ext>
              </a:extLst>
            </p:cNvPr>
            <p:cNvSpPr txBox="1">
              <a:spLocks/>
            </p:cNvSpPr>
            <p:nvPr/>
          </p:nvSpPr>
          <p:spPr>
            <a:xfrm>
              <a:off x="2156253" y="3710901"/>
              <a:ext cx="1380737" cy="739684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800" b="1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pt-PT" sz="2800">
                  <a:latin typeface="Arial"/>
                  <a:cs typeface="Arial"/>
                </a:rPr>
                <a:t>65%</a:t>
              </a:r>
            </a:p>
          </p:txBody>
        </p:sp>
        <p:sp>
          <p:nvSpPr>
            <p:cNvPr id="7" name="Content Placeholder 2">
              <a:extLst>
                <a:ext uri="{FF2B5EF4-FFF2-40B4-BE49-F238E27FC236}">
                  <a16:creationId xmlns:a16="http://schemas.microsoft.com/office/drawing/2014/main" id="{8315711A-FE17-F732-2CC0-457F15EC310F}"/>
                </a:ext>
              </a:extLst>
            </p:cNvPr>
            <p:cNvSpPr txBox="1">
              <a:spLocks/>
            </p:cNvSpPr>
            <p:nvPr/>
          </p:nvSpPr>
          <p:spPr>
            <a:xfrm>
              <a:off x="2156254" y="4347520"/>
              <a:ext cx="1886900" cy="41609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lnSpcReduction="10000"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pt-PT">
                  <a:solidFill>
                    <a:srgbClr val="000000"/>
                  </a:solidFill>
                  <a:latin typeface="Arial"/>
                  <a:cs typeface="Arial"/>
                </a:rPr>
                <a:t>Men</a:t>
              </a:r>
              <a:endParaRPr lang="pt-PT"/>
            </a:p>
            <a:p>
              <a:pPr>
                <a:lnSpc>
                  <a:spcPct val="100000"/>
                </a:lnSpc>
              </a:pPr>
              <a:endParaRPr lang="pt-PT">
                <a:solidFill>
                  <a:srgbClr val="000000"/>
                </a:solidFill>
              </a:endParaRPr>
            </a:p>
            <a:p>
              <a:pPr>
                <a:lnSpc>
                  <a:spcPct val="100000"/>
                </a:lnSpc>
              </a:pPr>
              <a:endParaRPr lang="pt-PT" b="1">
                <a:solidFill>
                  <a:srgbClr val="00000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DD7872-F294-024B-1FDA-8E0EFEF62F4E}"/>
                </a:ext>
              </a:extLst>
            </p:cNvPr>
            <p:cNvSpPr/>
            <p:nvPr/>
          </p:nvSpPr>
          <p:spPr>
            <a:xfrm>
              <a:off x="2243388" y="4794412"/>
              <a:ext cx="742243" cy="9657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7366D06-6051-3EFC-793A-CCFAEA70BD68}"/>
              </a:ext>
            </a:extLst>
          </p:cNvPr>
          <p:cNvGrpSpPr/>
          <p:nvPr/>
        </p:nvGrpSpPr>
        <p:grpSpPr>
          <a:xfrm>
            <a:off x="1048396" y="2102084"/>
            <a:ext cx="2262631" cy="1834808"/>
            <a:chOff x="3075293" y="3699518"/>
            <a:chExt cx="2358373" cy="191244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8B89AA5-8865-E6F1-FA18-F71B42C414FE}"/>
                </a:ext>
              </a:extLst>
            </p:cNvPr>
            <p:cNvSpPr/>
            <p:nvPr/>
          </p:nvSpPr>
          <p:spPr>
            <a:xfrm>
              <a:off x="3075293" y="3699518"/>
              <a:ext cx="2358373" cy="191244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BFA8BBF-2F36-20FC-6593-2D30E5959564}"/>
                </a:ext>
              </a:extLst>
            </p:cNvPr>
            <p:cNvGrpSpPr/>
            <p:nvPr/>
          </p:nvGrpSpPr>
          <p:grpSpPr>
            <a:xfrm>
              <a:off x="3292997" y="4158839"/>
              <a:ext cx="1943633" cy="1128365"/>
              <a:chOff x="2082947" y="3800999"/>
              <a:chExt cx="1943633" cy="1128365"/>
            </a:xfrm>
          </p:grpSpPr>
          <p:sp>
            <p:nvSpPr>
              <p:cNvPr id="12" name="Title 1">
                <a:extLst>
                  <a:ext uri="{FF2B5EF4-FFF2-40B4-BE49-F238E27FC236}">
                    <a16:creationId xmlns:a16="http://schemas.microsoft.com/office/drawing/2014/main" id="{83E5BAB9-F902-F23E-8E46-0781908C0A0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82947" y="3800999"/>
                <a:ext cx="1332375" cy="764896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lnSpcReduction="10000"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800" b="1" kern="1200">
                    <a:solidFill>
                      <a:schemeClr val="tx1"/>
                    </a:solidFill>
                    <a:latin typeface="Arial" panose="020B0604020202020204" pitchFamily="34" charset="0"/>
                    <a:ea typeface="+mj-ea"/>
                    <a:cs typeface="Arial" panose="020B0604020202020204" pitchFamily="34" charset="0"/>
                  </a:defRPr>
                </a:lvl1pPr>
              </a:lstStyle>
              <a:p>
                <a:r>
                  <a:rPr lang="pt-PT">
                    <a:solidFill>
                      <a:schemeClr val="bg1"/>
                    </a:solidFill>
                    <a:latin typeface="Arial"/>
                    <a:cs typeface="Arial"/>
                  </a:rPr>
                  <a:t>117</a:t>
                </a:r>
                <a:endParaRPr lang="pt-PT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0B4A3CEE-BDC0-FAF8-FAD9-0D90F263112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139680" y="4513269"/>
                <a:ext cx="1886900" cy="41609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lnSpcReduction="10000"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4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lnSpc>
                    <a:spcPct val="120000"/>
                  </a:lnSpc>
                </a:pPr>
                <a:r>
                  <a:rPr lang="pt-PT">
                    <a:solidFill>
                      <a:schemeClr val="bg1"/>
                    </a:solidFill>
                    <a:latin typeface="Arial"/>
                    <a:cs typeface="Arial"/>
                  </a:rPr>
                  <a:t>people</a:t>
                </a:r>
                <a:endParaRPr lang="pt-PT">
                  <a:solidFill>
                    <a:schemeClr val="bg1"/>
                  </a:solidFill>
                </a:endParaRPr>
              </a:p>
              <a:p>
                <a:pPr>
                  <a:lnSpc>
                    <a:spcPct val="100000"/>
                  </a:lnSpc>
                </a:pPr>
                <a:endParaRPr lang="pt-PT">
                  <a:solidFill>
                    <a:schemeClr val="bg1"/>
                  </a:solidFill>
                </a:endParaRPr>
              </a:p>
              <a:p>
                <a:pPr>
                  <a:lnSpc>
                    <a:spcPct val="100000"/>
                  </a:lnSpc>
                </a:pPr>
                <a:endParaRPr lang="pt-PT" b="1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0AEB72C-AD52-A3E5-17A2-8F2D7ABFAE4A}"/>
              </a:ext>
            </a:extLst>
          </p:cNvPr>
          <p:cNvGrpSpPr/>
          <p:nvPr/>
        </p:nvGrpSpPr>
        <p:grpSpPr>
          <a:xfrm>
            <a:off x="3426453" y="4996314"/>
            <a:ext cx="1810300" cy="1132180"/>
            <a:chOff x="2156253" y="3710901"/>
            <a:chExt cx="1886901" cy="1180088"/>
          </a:xfrm>
        </p:grpSpPr>
        <p:sp>
          <p:nvSpPr>
            <p:cNvPr id="26" name="Title 1">
              <a:extLst>
                <a:ext uri="{FF2B5EF4-FFF2-40B4-BE49-F238E27FC236}">
                  <a16:creationId xmlns:a16="http://schemas.microsoft.com/office/drawing/2014/main" id="{BEADF08B-E59D-BC33-9A67-C35F198A225D}"/>
                </a:ext>
              </a:extLst>
            </p:cNvPr>
            <p:cNvSpPr txBox="1">
              <a:spLocks/>
            </p:cNvSpPr>
            <p:nvPr/>
          </p:nvSpPr>
          <p:spPr>
            <a:xfrm>
              <a:off x="2156253" y="3710901"/>
              <a:ext cx="1380737" cy="739684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800" b="1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pt-PT" sz="2800">
                  <a:latin typeface="Arial"/>
                  <a:cs typeface="Arial"/>
                </a:rPr>
                <a:t>59%</a:t>
              </a:r>
            </a:p>
          </p:txBody>
        </p:sp>
        <p:sp>
          <p:nvSpPr>
            <p:cNvPr id="27" name="Content Placeholder 2">
              <a:extLst>
                <a:ext uri="{FF2B5EF4-FFF2-40B4-BE49-F238E27FC236}">
                  <a16:creationId xmlns:a16="http://schemas.microsoft.com/office/drawing/2014/main" id="{9CE56231-FD9B-9BCE-625A-8CEFDD76CB6E}"/>
                </a:ext>
              </a:extLst>
            </p:cNvPr>
            <p:cNvSpPr txBox="1">
              <a:spLocks/>
            </p:cNvSpPr>
            <p:nvPr/>
          </p:nvSpPr>
          <p:spPr>
            <a:xfrm>
              <a:off x="2156254" y="4347520"/>
              <a:ext cx="1886900" cy="41609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lnSpcReduction="10000"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pt-PT">
                  <a:solidFill>
                    <a:srgbClr val="000000"/>
                  </a:solidFill>
                  <a:latin typeface="Arial"/>
                  <a:cs typeface="Arial"/>
                </a:rPr>
                <a:t>TIC area</a:t>
              </a:r>
              <a:endParaRPr lang="pt-PT"/>
            </a:p>
            <a:p>
              <a:pPr>
                <a:lnSpc>
                  <a:spcPct val="100000"/>
                </a:lnSpc>
              </a:pPr>
              <a:endParaRPr lang="pt-PT">
                <a:solidFill>
                  <a:srgbClr val="000000"/>
                </a:solidFill>
              </a:endParaRPr>
            </a:p>
            <a:p>
              <a:pPr>
                <a:lnSpc>
                  <a:spcPct val="100000"/>
                </a:lnSpc>
              </a:pPr>
              <a:endParaRPr lang="pt-PT" b="1">
                <a:solidFill>
                  <a:srgbClr val="00000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B77A702-C120-2C86-1178-D166C7017E33}"/>
                </a:ext>
              </a:extLst>
            </p:cNvPr>
            <p:cNvSpPr/>
            <p:nvPr/>
          </p:nvSpPr>
          <p:spPr>
            <a:xfrm>
              <a:off x="2243388" y="4794412"/>
              <a:ext cx="742243" cy="9657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6BCE0B0-6FCE-C8D9-C7A2-09E182F8B8E6}"/>
              </a:ext>
            </a:extLst>
          </p:cNvPr>
          <p:cNvGrpSpPr/>
          <p:nvPr/>
        </p:nvGrpSpPr>
        <p:grpSpPr>
          <a:xfrm>
            <a:off x="1040096" y="4293686"/>
            <a:ext cx="2262631" cy="1834808"/>
            <a:chOff x="3075293" y="3699518"/>
            <a:chExt cx="2358373" cy="1912446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7AC06B8-8F84-D036-274D-6A439C00B76B}"/>
                </a:ext>
              </a:extLst>
            </p:cNvPr>
            <p:cNvSpPr/>
            <p:nvPr/>
          </p:nvSpPr>
          <p:spPr>
            <a:xfrm>
              <a:off x="3075293" y="3699518"/>
              <a:ext cx="2358373" cy="191244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9FF8B03-C948-0502-2032-4D398F25ECF2}"/>
                </a:ext>
              </a:extLst>
            </p:cNvPr>
            <p:cNvGrpSpPr/>
            <p:nvPr/>
          </p:nvGrpSpPr>
          <p:grpSpPr>
            <a:xfrm>
              <a:off x="3349729" y="4234481"/>
              <a:ext cx="1886901" cy="1052723"/>
              <a:chOff x="2139679" y="3876641"/>
              <a:chExt cx="1886901" cy="1052723"/>
            </a:xfrm>
          </p:grpSpPr>
          <p:sp>
            <p:nvSpPr>
              <p:cNvPr id="38" name="Title 1">
                <a:extLst>
                  <a:ext uri="{FF2B5EF4-FFF2-40B4-BE49-F238E27FC236}">
                    <a16:creationId xmlns:a16="http://schemas.microsoft.com/office/drawing/2014/main" id="{6B4F8224-B4A1-D88A-B6E7-EF7AB2AA909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139679" y="3876641"/>
                <a:ext cx="1522898" cy="739683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800" b="1" kern="1200">
                    <a:solidFill>
                      <a:schemeClr val="tx1"/>
                    </a:solidFill>
                    <a:latin typeface="Arial" panose="020B0604020202020204" pitchFamily="34" charset="0"/>
                    <a:ea typeface="+mj-ea"/>
                    <a:cs typeface="Arial" panose="020B0604020202020204" pitchFamily="34" charset="0"/>
                  </a:defRPr>
                </a:lvl1pPr>
              </a:lstStyle>
              <a:p>
                <a:r>
                  <a:rPr lang="pt-PT" sz="2800">
                    <a:solidFill>
                      <a:schemeClr val="bg1"/>
                    </a:solidFill>
                    <a:latin typeface="Arial"/>
                    <a:cs typeface="Arial"/>
                  </a:rPr>
                  <a:t>87%</a:t>
                </a:r>
              </a:p>
            </p:txBody>
          </p:sp>
          <p:sp>
            <p:nvSpPr>
              <p:cNvPr id="39" name="Content Placeholder 2">
                <a:extLst>
                  <a:ext uri="{FF2B5EF4-FFF2-40B4-BE49-F238E27FC236}">
                    <a16:creationId xmlns:a16="http://schemas.microsoft.com/office/drawing/2014/main" id="{69D2AEA9-0A11-093E-599E-FCB90D48A80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139680" y="4513269"/>
                <a:ext cx="1886900" cy="416095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85000" lnSpcReduction="10000"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4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pt-PT">
                    <a:solidFill>
                      <a:schemeClr val="bg1"/>
                    </a:solidFill>
                    <a:latin typeface="Arial"/>
                    <a:cs typeface="Arial"/>
                  </a:rPr>
                  <a:t>Higher Education</a:t>
                </a:r>
                <a:endParaRPr lang="pt-PT"/>
              </a:p>
              <a:p>
                <a:pPr>
                  <a:lnSpc>
                    <a:spcPct val="100000"/>
                  </a:lnSpc>
                </a:pPr>
                <a:endParaRPr lang="pt-PT" b="1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4CE037B-BA7B-471A-EDD9-3C12A9272EA9}"/>
              </a:ext>
            </a:extLst>
          </p:cNvPr>
          <p:cNvGrpSpPr/>
          <p:nvPr/>
        </p:nvGrpSpPr>
        <p:grpSpPr>
          <a:xfrm>
            <a:off x="5457221" y="4238869"/>
            <a:ext cx="2120850" cy="1647892"/>
            <a:chOff x="2156253" y="3710901"/>
            <a:chExt cx="2210592" cy="1717622"/>
          </a:xfrm>
        </p:grpSpPr>
        <p:sp>
          <p:nvSpPr>
            <p:cNvPr id="48" name="Title 1">
              <a:extLst>
                <a:ext uri="{FF2B5EF4-FFF2-40B4-BE49-F238E27FC236}">
                  <a16:creationId xmlns:a16="http://schemas.microsoft.com/office/drawing/2014/main" id="{034F4F64-4799-8A58-4D9D-983CF55C5C39}"/>
                </a:ext>
              </a:extLst>
            </p:cNvPr>
            <p:cNvSpPr txBox="1">
              <a:spLocks/>
            </p:cNvSpPr>
            <p:nvPr/>
          </p:nvSpPr>
          <p:spPr>
            <a:xfrm>
              <a:off x="2156254" y="3710901"/>
              <a:ext cx="1791988" cy="739684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800" b="1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pt-PT" sz="3600">
                  <a:solidFill>
                    <a:schemeClr val="bg1"/>
                  </a:solidFill>
                </a:rPr>
                <a:t>100</a:t>
              </a:r>
              <a:r>
                <a:rPr lang="pt-PT" sz="3000">
                  <a:solidFill>
                    <a:schemeClr val="bg1"/>
                  </a:solidFill>
                </a:rPr>
                <a:t>%</a:t>
              </a:r>
            </a:p>
          </p:txBody>
        </p:sp>
        <p:sp>
          <p:nvSpPr>
            <p:cNvPr id="49" name="Content Placeholder 2">
              <a:extLst>
                <a:ext uri="{FF2B5EF4-FFF2-40B4-BE49-F238E27FC236}">
                  <a16:creationId xmlns:a16="http://schemas.microsoft.com/office/drawing/2014/main" id="{DDB384E3-1E72-7278-C2E0-906FCEAC76C8}"/>
                </a:ext>
              </a:extLst>
            </p:cNvPr>
            <p:cNvSpPr txBox="1">
              <a:spLocks/>
            </p:cNvSpPr>
            <p:nvPr/>
          </p:nvSpPr>
          <p:spPr>
            <a:xfrm>
              <a:off x="2156253" y="4330945"/>
              <a:ext cx="2210592" cy="1097578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lnSpcReduction="10000"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ct val="120000"/>
                </a:lnSpc>
              </a:pPr>
              <a:r>
                <a:rPr lang="pt-PT" sz="1900">
                  <a:solidFill>
                    <a:schemeClr val="bg1"/>
                  </a:solidFill>
                </a:rPr>
                <a:t>Contratos Individuais Trabalho</a:t>
              </a:r>
            </a:p>
          </p:txBody>
        </p:sp>
      </p:grpSp>
      <p:pic>
        <p:nvPicPr>
          <p:cNvPr id="51" name="Graphic 50">
            <a:extLst>
              <a:ext uri="{FF2B5EF4-FFF2-40B4-BE49-F238E27FC236}">
                <a16:creationId xmlns:a16="http://schemas.microsoft.com/office/drawing/2014/main" id="{CD820E6D-76BF-399D-6981-6095AEFCD3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9512188" y="4060440"/>
            <a:ext cx="2677566" cy="1290843"/>
          </a:xfrm>
          <a:prstGeom prst="rect">
            <a:avLst/>
          </a:prstGeom>
        </p:spPr>
      </p:pic>
      <p:grpSp>
        <p:nvGrpSpPr>
          <p:cNvPr id="52" name="Group 51">
            <a:extLst>
              <a:ext uri="{FF2B5EF4-FFF2-40B4-BE49-F238E27FC236}">
                <a16:creationId xmlns:a16="http://schemas.microsoft.com/office/drawing/2014/main" id="{2A5CE803-D144-65DE-AA63-17B6D085DE5C}"/>
              </a:ext>
            </a:extLst>
          </p:cNvPr>
          <p:cNvGrpSpPr/>
          <p:nvPr/>
        </p:nvGrpSpPr>
        <p:grpSpPr>
          <a:xfrm>
            <a:off x="9799899" y="4213851"/>
            <a:ext cx="2254959" cy="971234"/>
            <a:chOff x="2156253" y="3636337"/>
            <a:chExt cx="2350377" cy="1012332"/>
          </a:xfrm>
        </p:grpSpPr>
        <p:sp>
          <p:nvSpPr>
            <p:cNvPr id="53" name="Title 1">
              <a:extLst>
                <a:ext uri="{FF2B5EF4-FFF2-40B4-BE49-F238E27FC236}">
                  <a16:creationId xmlns:a16="http://schemas.microsoft.com/office/drawing/2014/main" id="{D2354D26-76D7-9DA5-ACA8-E4F0BD54A036}"/>
                </a:ext>
              </a:extLst>
            </p:cNvPr>
            <p:cNvSpPr txBox="1">
              <a:spLocks/>
            </p:cNvSpPr>
            <p:nvPr/>
          </p:nvSpPr>
          <p:spPr>
            <a:xfrm>
              <a:off x="2156253" y="3636337"/>
              <a:ext cx="1973054" cy="766608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850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800" b="1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pt-PT" sz="6000">
                  <a:latin typeface="Arial"/>
                  <a:cs typeface="Arial"/>
                </a:rPr>
                <a:t>41,03</a:t>
              </a:r>
              <a:endParaRPr lang="pt-PT" sz="6000"/>
            </a:p>
          </p:txBody>
        </p:sp>
        <p:sp>
          <p:nvSpPr>
            <p:cNvPr id="54" name="Content Placeholder 2">
              <a:extLst>
                <a:ext uri="{FF2B5EF4-FFF2-40B4-BE49-F238E27FC236}">
                  <a16:creationId xmlns:a16="http://schemas.microsoft.com/office/drawing/2014/main" id="{76B48DB1-CB2A-E7F1-5D5A-DF4FED3A2A21}"/>
                </a:ext>
              </a:extLst>
            </p:cNvPr>
            <p:cNvSpPr txBox="1">
              <a:spLocks/>
            </p:cNvSpPr>
            <p:nvPr/>
          </p:nvSpPr>
          <p:spPr>
            <a:xfrm>
              <a:off x="2156253" y="4232574"/>
              <a:ext cx="2350377" cy="41609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pt-PT" sz="1400">
                  <a:solidFill>
                    <a:srgbClr val="000000"/>
                  </a:solidFill>
                  <a:latin typeface="Arial"/>
                  <a:cs typeface="Arial"/>
                </a:rPr>
                <a:t>Average age (years)</a:t>
              </a:r>
              <a:endParaRPr lang="pt-PT">
                <a:latin typeface="Arial"/>
                <a:cs typeface="Arial"/>
              </a:endParaRPr>
            </a:p>
            <a:p>
              <a:pPr>
                <a:lnSpc>
                  <a:spcPct val="100000"/>
                </a:lnSpc>
              </a:pPr>
              <a:endParaRPr lang="pt-PT">
                <a:solidFill>
                  <a:srgbClr val="000000"/>
                </a:solidFill>
              </a:endParaRPr>
            </a:p>
            <a:p>
              <a:pPr>
                <a:lnSpc>
                  <a:spcPct val="100000"/>
                </a:lnSpc>
              </a:pPr>
              <a:endParaRPr lang="pt-PT" b="1">
                <a:solidFill>
                  <a:srgbClr val="000000"/>
                </a:solidFill>
              </a:endParaRPr>
            </a:p>
          </p:txBody>
        </p:sp>
      </p:grpSp>
      <p:pic>
        <p:nvPicPr>
          <p:cNvPr id="2" name="Graphic 1">
            <a:extLst>
              <a:ext uri="{FF2B5EF4-FFF2-40B4-BE49-F238E27FC236}">
                <a16:creationId xmlns:a16="http://schemas.microsoft.com/office/drawing/2014/main" id="{893BB520-6A34-054D-595C-46E5865E5E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0800000">
            <a:off x="8841584" y="205024"/>
            <a:ext cx="700372" cy="700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7384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EE6431-9116-C25F-51A7-420992BD2C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3C28A54-31AF-4F1F-9304-EF8F11D42EDB}"/>
              </a:ext>
            </a:extLst>
          </p:cNvPr>
          <p:cNvSpPr/>
          <p:nvPr/>
        </p:nvSpPr>
        <p:spPr>
          <a:xfrm>
            <a:off x="1345412" y="1145399"/>
            <a:ext cx="4981415" cy="5164214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576000" tIns="648000" rIns="288000" bIns="0" rtlCol="0" anchor="t" anchorCtr="0"/>
          <a:lstStyle/>
          <a:p>
            <a:r>
              <a:rPr lang="pt-PT" sz="2400" b="1">
                <a:solidFill>
                  <a:schemeClr val="tx1"/>
                </a:solidFill>
                <a:latin typeface="Arial"/>
                <a:cs typeface="Arial"/>
              </a:rPr>
              <a:t>Portuguese participation in the BSC AI Factory</a:t>
            </a:r>
            <a:endParaRPr lang="pt-PT" b="1">
              <a:solidFill>
                <a:schemeClr val="tx1"/>
              </a:solidFill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lang="en-US">
              <a:solidFill>
                <a:schemeClr val="tx1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solidFill>
                  <a:schemeClr val="tx1"/>
                </a:solidFill>
                <a:latin typeface="Arial"/>
                <a:cs typeface="Arial"/>
              </a:rPr>
              <a:t>Machine attached to MareNostrum5;</a:t>
            </a:r>
            <a:br>
              <a:rPr lang="en-US">
                <a:solidFill>
                  <a:schemeClr val="tx1"/>
                </a:solidFill>
                <a:latin typeface="Arial"/>
                <a:cs typeface="Arial"/>
              </a:rPr>
            </a:br>
            <a:endParaRPr lang="pt-PT" b="1">
              <a:solidFill>
                <a:schemeClr val="tx1"/>
              </a:solidFill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>
                <a:solidFill>
                  <a:schemeClr val="tx1"/>
                </a:solidFill>
                <a:latin typeface="Arial"/>
                <a:cs typeface="Arial"/>
              </a:rPr>
              <a:t>Joint initiative between Spain, Portugal, Turkey, and Romania;</a:t>
            </a:r>
            <a:br>
              <a:rPr lang="pt-PT">
                <a:solidFill>
                  <a:schemeClr val="tx1"/>
                </a:solidFill>
                <a:latin typeface="Arial"/>
                <a:cs typeface="Arial"/>
              </a:rPr>
            </a:br>
            <a:endParaRPr lang="pt-PT">
              <a:solidFill>
                <a:schemeClr val="tx1"/>
              </a:solidFill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>
                <a:solidFill>
                  <a:schemeClr val="tx1"/>
                </a:solidFill>
                <a:latin typeface="Arial"/>
                <a:cs typeface="Arial"/>
              </a:rPr>
              <a:t>New machine (~€128 million) exclusively dedicated to AI for the business and innovation sector;</a:t>
            </a:r>
            <a:br>
              <a:rPr lang="pt-PT">
                <a:solidFill>
                  <a:schemeClr val="tx1"/>
                </a:solidFill>
                <a:latin typeface="Arial"/>
                <a:cs typeface="Arial"/>
              </a:rPr>
            </a:br>
            <a:endParaRPr lang="pt-PT">
              <a:solidFill>
                <a:schemeClr val="tx1"/>
              </a:solidFill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>
                <a:solidFill>
                  <a:schemeClr val="tx1"/>
                </a:solidFill>
                <a:latin typeface="Arial"/>
                <a:cs typeface="Arial"/>
              </a:rPr>
              <a:t>Support services within the country.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PT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BC4B78-5D68-2803-FA4A-E835797EFE4A}"/>
              </a:ext>
            </a:extLst>
          </p:cNvPr>
          <p:cNvSpPr/>
          <p:nvPr/>
        </p:nvSpPr>
        <p:spPr>
          <a:xfrm>
            <a:off x="10774143" y="1441976"/>
            <a:ext cx="816964" cy="8169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859734BC-B9B0-2504-062B-5B17AE0AF3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5637" y="6161234"/>
            <a:ext cx="513504" cy="5135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F3BE942-C87B-6717-A069-203F78818249}"/>
              </a:ext>
            </a:extLst>
          </p:cNvPr>
          <p:cNvSpPr/>
          <p:nvPr/>
        </p:nvSpPr>
        <p:spPr>
          <a:xfrm>
            <a:off x="1899396" y="2639750"/>
            <a:ext cx="712110" cy="9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1A24AF7-7F8B-012E-6D36-0C1ACD4514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6970" y="1137871"/>
            <a:ext cx="4259863" cy="4283694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B4C24952-EE88-D236-E59A-36D59799F8D0}"/>
              </a:ext>
            </a:extLst>
          </p:cNvPr>
          <p:cNvSpPr/>
          <p:nvPr/>
        </p:nvSpPr>
        <p:spPr>
          <a:xfrm>
            <a:off x="8287186" y="4685473"/>
            <a:ext cx="1650124" cy="430924"/>
          </a:xfrm>
          <a:prstGeom prst="rect">
            <a:avLst/>
          </a:prstGeom>
          <a:solidFill>
            <a:srgbClr val="478DC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F023004-CF0C-62BB-50EA-5390C8C5C9C2}"/>
              </a:ext>
            </a:extLst>
          </p:cNvPr>
          <p:cNvSpPr/>
          <p:nvPr/>
        </p:nvSpPr>
        <p:spPr>
          <a:xfrm>
            <a:off x="8287186" y="2962755"/>
            <a:ext cx="1650124" cy="535047"/>
          </a:xfrm>
          <a:prstGeom prst="rect">
            <a:avLst/>
          </a:prstGeom>
          <a:solidFill>
            <a:srgbClr val="3F71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2F9924D-75C4-1F80-4F7C-39B36F81A1FD}"/>
              </a:ext>
            </a:extLst>
          </p:cNvPr>
          <p:cNvSpPr txBox="1"/>
          <p:nvPr/>
        </p:nvSpPr>
        <p:spPr>
          <a:xfrm>
            <a:off x="8255653" y="3045612"/>
            <a:ext cx="18182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>
                <a:solidFill>
                  <a:schemeClr val="bg1"/>
                </a:solidFill>
                <a:latin typeface="Avenir Book" panose="02000503020000020003" pitchFamily="2" charset="0"/>
                <a:cs typeface="Arial"/>
              </a:rPr>
              <a:t>Core </a:t>
            </a:r>
            <a:r>
              <a:rPr lang="en-US">
                <a:solidFill>
                  <a:schemeClr val="bg1"/>
                </a:solidFill>
                <a:latin typeface="Avenir Book" panose="02000503020000020003" pitchFamily="2" charset="0"/>
                <a:cs typeface="Arial"/>
              </a:rPr>
              <a:t>S</a:t>
            </a:r>
            <a:r>
              <a:rPr lang="en-US" sz="1800">
                <a:solidFill>
                  <a:schemeClr val="bg1"/>
                </a:solidFill>
                <a:latin typeface="Avenir Book" panose="02000503020000020003" pitchFamily="2" charset="0"/>
                <a:cs typeface="Arial"/>
              </a:rPr>
              <a:t>ervices</a:t>
            </a:r>
            <a:endParaRPr lang="en-US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C5C07BD-B98D-D579-1D76-DF4D5F4D5CCC}"/>
              </a:ext>
            </a:extLst>
          </p:cNvPr>
          <p:cNvSpPr txBox="1"/>
          <p:nvPr/>
        </p:nvSpPr>
        <p:spPr>
          <a:xfrm>
            <a:off x="8203103" y="4577769"/>
            <a:ext cx="18182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>
                <a:solidFill>
                  <a:schemeClr val="bg1"/>
                </a:solidFill>
                <a:latin typeface="Avenir Book" panose="02000503020000020003" pitchFamily="2" charset="0"/>
                <a:cs typeface="Arial"/>
              </a:rPr>
              <a:t>Support Services</a:t>
            </a:r>
            <a:endParaRPr lang="en-US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BF0290E-8F0A-057A-9532-428AE2B85B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930456" y="981298"/>
            <a:ext cx="528893" cy="528893"/>
          </a:xfrm>
          <a:prstGeom prst="rect">
            <a:avLst/>
          </a:prstGeom>
        </p:spPr>
      </p:pic>
      <p:pic>
        <p:nvPicPr>
          <p:cNvPr id="25" name="Picture 24" descr="A close-up of a logo&#10;&#10;Description automatically generated">
            <a:extLst>
              <a:ext uri="{FF2B5EF4-FFF2-40B4-BE49-F238E27FC236}">
                <a16:creationId xmlns:a16="http://schemas.microsoft.com/office/drawing/2014/main" id="{14A71397-4A27-288D-29FD-07F6B0F9E71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2039" y="5718720"/>
            <a:ext cx="2852863" cy="443076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E26337D-B360-6585-4349-C747723EED34}"/>
              </a:ext>
            </a:extLst>
          </p:cNvPr>
          <p:cNvSpPr txBox="1">
            <a:spLocks/>
          </p:cNvSpPr>
          <p:nvPr/>
        </p:nvSpPr>
        <p:spPr>
          <a:xfrm>
            <a:off x="1047607" y="-873"/>
            <a:ext cx="9154484" cy="10699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pt-PT">
                <a:latin typeface="Arial"/>
                <a:cs typeface="Arial"/>
              </a:rPr>
              <a:t>AI FACTORIES</a:t>
            </a:r>
            <a:endParaRPr lang="pt-PT" b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99997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07FC54-A9E0-45D9-EC96-2408C3CC35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23932C-FE6E-BA9D-C9BD-1E565389D79C}"/>
              </a:ext>
            </a:extLst>
          </p:cNvPr>
          <p:cNvSpPr/>
          <p:nvPr/>
        </p:nvSpPr>
        <p:spPr>
          <a:xfrm>
            <a:off x="1387867" y="1901793"/>
            <a:ext cx="4962080" cy="4142885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576000" tIns="648000" rIns="288000" bIns="0" rtlCol="0" anchor="t" anchorCtr="0"/>
          <a:lstStyle/>
          <a:p>
            <a:r>
              <a:rPr lang="pt-PT" sz="2800" b="1">
                <a:solidFill>
                  <a:schemeClr val="tx1"/>
                </a:solidFill>
                <a:latin typeface="Arial"/>
                <a:cs typeface="Arial"/>
              </a:rPr>
              <a:t>InovIA </a:t>
            </a:r>
          </a:p>
          <a:p>
            <a:endParaRPr lang="pt-PT" sz="2800" b="1">
              <a:solidFill>
                <a:schemeClr val="tx1"/>
              </a:solidFill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b="1">
                <a:solidFill>
                  <a:schemeClr val="tx1"/>
                </a:solidFill>
                <a:latin typeface="Arial"/>
                <a:cs typeface="Arial"/>
              </a:rPr>
              <a:t>Vouchers for innovation;</a:t>
            </a:r>
            <a:br>
              <a:rPr lang="pt-PT" b="1">
                <a:latin typeface="Arial"/>
                <a:cs typeface="Arial"/>
              </a:rPr>
            </a:br>
            <a:endParaRPr lang="pt-PT">
              <a:solidFill>
                <a:schemeClr val="tx1"/>
              </a:solidFill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>
                <a:solidFill>
                  <a:schemeClr val="tx1"/>
                </a:solidFill>
                <a:latin typeface="Arial"/>
                <a:cs typeface="Arial"/>
              </a:rPr>
              <a:t>Start-ups and small and medium-sized enterprises (response within 5 days);</a:t>
            </a:r>
            <a:br>
              <a:rPr lang="pt-PT">
                <a:latin typeface="Arial"/>
                <a:cs typeface="Arial"/>
              </a:rPr>
            </a:br>
            <a:endParaRPr lang="pt-PT">
              <a:solidFill>
                <a:schemeClr val="tx1"/>
              </a:solidFill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>
                <a:solidFill>
                  <a:schemeClr val="tx1"/>
                </a:solidFill>
                <a:latin typeface="Arial"/>
                <a:cs typeface="Arial"/>
              </a:rPr>
              <a:t>Another step towards democratising access to supercomputing and artificial intelligence.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4A210E6-2665-0EE0-697B-21DA8EEE6DE4}"/>
              </a:ext>
            </a:extLst>
          </p:cNvPr>
          <p:cNvSpPr/>
          <p:nvPr/>
        </p:nvSpPr>
        <p:spPr>
          <a:xfrm>
            <a:off x="531489" y="5217302"/>
            <a:ext cx="816964" cy="8169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0FBCAFF-D26F-E70B-7C88-58F7CC2CF251}"/>
              </a:ext>
            </a:extLst>
          </p:cNvPr>
          <p:cNvSpPr/>
          <p:nvPr/>
        </p:nvSpPr>
        <p:spPr>
          <a:xfrm>
            <a:off x="10649333" y="2059459"/>
            <a:ext cx="816964" cy="8169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41FFA56-C974-72F2-37C3-3A073D16F80B}"/>
              </a:ext>
            </a:extLst>
          </p:cNvPr>
          <p:cNvSpPr/>
          <p:nvPr/>
        </p:nvSpPr>
        <p:spPr>
          <a:xfrm>
            <a:off x="1933494" y="3149286"/>
            <a:ext cx="712110" cy="9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C3A7661-7111-4A94-13A5-FC39DE7314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72205" y="5817349"/>
            <a:ext cx="433834" cy="433834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3BA51B39-4095-9B89-8BA4-A5715D84D8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96867" y="1822351"/>
            <a:ext cx="416189" cy="41618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2B18B93-28CC-D4C5-E7F5-D13CD225F2B3}"/>
              </a:ext>
            </a:extLst>
          </p:cNvPr>
          <p:cNvSpPr txBox="1">
            <a:spLocks/>
          </p:cNvSpPr>
          <p:nvPr/>
        </p:nvSpPr>
        <p:spPr>
          <a:xfrm>
            <a:off x="1047607" y="373558"/>
            <a:ext cx="9154484" cy="10699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pt-PT">
                <a:latin typeface="Arial"/>
                <a:cs typeface="Arial"/>
              </a:rPr>
              <a:t>New target audience</a:t>
            </a:r>
            <a:endParaRPr lang="pt-PT"/>
          </a:p>
        </p:txBody>
      </p:sp>
      <p:pic>
        <p:nvPicPr>
          <p:cNvPr id="2" name="Imagem 1" descr="Uma imagem com texto, captura de ecrã, Tipo de letra, design gráfico&#10;&#10;Os conteúdos gerados por IA poderão estar incorretos.">
            <a:extLst>
              <a:ext uri="{FF2B5EF4-FFF2-40B4-BE49-F238E27FC236}">
                <a16:creationId xmlns:a16="http://schemas.microsoft.com/office/drawing/2014/main" id="{48DF21D8-5D55-A94D-0878-E79958615B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12280" y="2399665"/>
            <a:ext cx="5466080" cy="287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976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250EE9-163E-048D-C3AA-2135B68B90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66F53202-39CE-C431-0DAE-EA3EB19DCF68}"/>
              </a:ext>
            </a:extLst>
          </p:cNvPr>
          <p:cNvSpPr txBox="1">
            <a:spLocks/>
          </p:cNvSpPr>
          <p:nvPr/>
        </p:nvSpPr>
        <p:spPr>
          <a:xfrm>
            <a:off x="1199617" y="591477"/>
            <a:ext cx="9154484" cy="10699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pt-PT" sz="4000">
                <a:latin typeface="Arial"/>
                <a:cs typeface="Arial"/>
              </a:rPr>
              <a:t>New datacentre for Science and Innovation</a:t>
            </a:r>
            <a:endParaRPr lang="pt-PT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0B1D033-926D-4586-D1BC-E16177349C81}"/>
              </a:ext>
            </a:extLst>
          </p:cNvPr>
          <p:cNvSpPr/>
          <p:nvPr/>
        </p:nvSpPr>
        <p:spPr>
          <a:xfrm>
            <a:off x="1220602" y="1828912"/>
            <a:ext cx="4988355" cy="3577975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576000" tIns="648000" rIns="288000" bIns="0" rtlCol="0" anchor="t" anchorCtr="0"/>
          <a:lstStyle/>
          <a:p>
            <a:r>
              <a:rPr lang="pt-PT" sz="2000" b="1">
                <a:solidFill>
                  <a:schemeClr val="tx1"/>
                </a:solidFill>
                <a:latin typeface="Arial"/>
                <a:cs typeface="Arial"/>
              </a:rPr>
              <a:t>New </a:t>
            </a:r>
            <a:r>
              <a:rPr lang="pt-PT" sz="2000" b="1" err="1">
                <a:solidFill>
                  <a:schemeClr val="tx1"/>
                </a:solidFill>
                <a:latin typeface="Arial"/>
                <a:cs typeface="Arial"/>
              </a:rPr>
              <a:t>datacenter</a:t>
            </a:r>
            <a:r>
              <a:rPr lang="pt-PT" sz="2000" b="1">
                <a:solidFill>
                  <a:schemeClr val="tx1"/>
                </a:solidFill>
                <a:latin typeface="Arial"/>
                <a:cs typeface="Arial"/>
              </a:rPr>
              <a:t> (2025-26)</a:t>
            </a:r>
            <a:br>
              <a:rPr lang="pt-PT" b="1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PT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PT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1"/>
                </a:solidFill>
                <a:latin typeface="Arial"/>
                <a:cs typeface="Arial"/>
              </a:rPr>
              <a:t>Guimarães (next to the existing FCT infrastructure);</a:t>
            </a:r>
            <a:br>
              <a:rPr lang="en-US">
                <a:latin typeface="Arial"/>
                <a:cs typeface="Arial"/>
              </a:rPr>
            </a:br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1"/>
                </a:solidFill>
                <a:latin typeface="Arial"/>
                <a:cs typeface="Arial"/>
              </a:rPr>
              <a:t>Redundancy and data policy.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PT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PT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9858309-B9BF-2B60-6CC0-098BF34DED89}"/>
              </a:ext>
            </a:extLst>
          </p:cNvPr>
          <p:cNvSpPr/>
          <p:nvPr/>
        </p:nvSpPr>
        <p:spPr>
          <a:xfrm>
            <a:off x="1794293" y="2928784"/>
            <a:ext cx="712110" cy="9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146517AE-9F78-4C4D-7C98-DB8949EB2A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28347" y="1643270"/>
            <a:ext cx="416189" cy="416189"/>
          </a:xfrm>
          <a:prstGeom prst="rect">
            <a:avLst/>
          </a:prstGeom>
        </p:spPr>
      </p:pic>
      <p:pic>
        <p:nvPicPr>
          <p:cNvPr id="4" name="Picture 6" descr="A person riding a bike on a road with trees&#10;&#10;Description automatically generated">
            <a:extLst>
              <a:ext uri="{FF2B5EF4-FFF2-40B4-BE49-F238E27FC236}">
                <a16:creationId xmlns:a16="http://schemas.microsoft.com/office/drawing/2014/main" id="{7E1BD30C-EF7E-1640-ADE8-2DC654803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9785" y="4553604"/>
            <a:ext cx="3934283" cy="210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A group of people standing in front of a building&#10;&#10;Description automatically generated">
            <a:extLst>
              <a:ext uri="{FF2B5EF4-FFF2-40B4-BE49-F238E27FC236}">
                <a16:creationId xmlns:a16="http://schemas.microsoft.com/office/drawing/2014/main" id="{33289B9D-2833-E957-B27C-F4B52B8B63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9209" y="1358923"/>
            <a:ext cx="4314455" cy="257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04F607A0-D332-2781-0608-3A282C4A1D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2419" y="3544585"/>
            <a:ext cx="2923363" cy="1977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close-up of a logo&#10;&#10;Description automatically generated">
            <a:extLst>
              <a:ext uri="{FF2B5EF4-FFF2-40B4-BE49-F238E27FC236}">
                <a16:creationId xmlns:a16="http://schemas.microsoft.com/office/drawing/2014/main" id="{94370380-54A9-3D04-6987-AC98DB39B37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0602" y="6094316"/>
            <a:ext cx="2852863" cy="44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2402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962108" y="3462338"/>
            <a:ext cx="5233988" cy="1069975"/>
          </a:xfrm>
        </p:spPr>
        <p:txBody>
          <a:bodyPr>
            <a:normAutofit fontScale="90000"/>
          </a:bodyPr>
          <a:lstStyle/>
          <a:p>
            <a:r>
              <a:rPr lang="en" sz="8000" cap="none"/>
              <a:t>Thank you</a:t>
            </a:r>
            <a:r>
              <a:rPr lang="en" sz="8000" cap="none">
                <a:latin typeface="Montserrat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16E06E-B55D-44AF-BEF6-A2C21026B3C4}"/>
              </a:ext>
            </a:extLst>
          </p:cNvPr>
          <p:cNvSpPr txBox="1"/>
          <p:nvPr/>
        </p:nvSpPr>
        <p:spPr>
          <a:xfrm>
            <a:off x="962108" y="4951034"/>
            <a:ext cx="7644652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" sz="2000">
                <a:latin typeface="Arial"/>
                <a:cs typeface="Arial"/>
              </a:rPr>
              <a:t>For complete information on all services, </a:t>
            </a:r>
            <a:r>
              <a:rPr lang="en" sz="2000" b="1"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fccn.pt</a:t>
            </a:r>
            <a:endParaRPr lang="en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4887697-FAAE-3871-1F26-F6DD4E02E8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2107" y="906728"/>
            <a:ext cx="3399041" cy="1000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324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EDE3AB45-B067-105F-EFA3-A563041CAF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7928" y="-882057"/>
            <a:ext cx="3624803" cy="4523473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B6D9C830-22A9-5317-44A0-BC46946553E0}"/>
              </a:ext>
            </a:extLst>
          </p:cNvPr>
          <p:cNvSpPr txBox="1">
            <a:spLocks/>
          </p:cNvSpPr>
          <p:nvPr/>
        </p:nvSpPr>
        <p:spPr>
          <a:xfrm>
            <a:off x="1071510" y="815296"/>
            <a:ext cx="4025822" cy="106997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"/>
              <a:t>Communities Served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FB166E5-FB99-ADBD-A529-95CA33DFB9D9}"/>
              </a:ext>
            </a:extLst>
          </p:cNvPr>
          <p:cNvSpPr txBox="1">
            <a:spLocks/>
          </p:cNvSpPr>
          <p:nvPr/>
        </p:nvSpPr>
        <p:spPr>
          <a:xfrm>
            <a:off x="1071510" y="2400819"/>
            <a:ext cx="3058008" cy="73968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"/>
              <a:t>+600 000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DD994144-B35E-D488-AD65-E262F816DA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68600" y="3059973"/>
            <a:ext cx="2933370" cy="106917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 rtl="0" fontAlgn="base">
              <a:lnSpc>
                <a:spcPct val="120000"/>
              </a:lnSpc>
            </a:pPr>
            <a:r>
              <a:rPr lang="en" i="0" u="none" strike="noStrike">
                <a:solidFill>
                  <a:srgbClr val="000000"/>
                </a:solidFill>
                <a:effectLst/>
              </a:rPr>
              <a:t>Students, teachers, researchers and staff</a:t>
            </a:r>
            <a:endParaRPr lang="pt-PT" b="0" i="0" u="none" strike="noStrike">
              <a:solidFill>
                <a:srgbClr val="000000"/>
              </a:solidFill>
              <a:effectLst/>
            </a:endParaRPr>
          </a:p>
          <a:p>
            <a:pPr algn="l">
              <a:lnSpc>
                <a:spcPct val="100000"/>
              </a:lnSpc>
            </a:pPr>
            <a:endParaRPr lang="pt-PT" b="0">
              <a:solidFill>
                <a:srgbClr val="000000"/>
              </a:solidFill>
            </a:endParaRPr>
          </a:p>
          <a:p>
            <a:pPr algn="l">
              <a:lnSpc>
                <a:spcPct val="100000"/>
              </a:lnSpc>
            </a:pPr>
            <a:endParaRPr lang="pt-PT" b="1" i="0" u="none" strike="noStrike">
              <a:solidFill>
                <a:srgbClr val="000000"/>
              </a:solidFill>
              <a:effectLst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3BDAC0B-908F-0DE3-E40D-D3FBBF612F26}"/>
              </a:ext>
            </a:extLst>
          </p:cNvPr>
          <p:cNvSpPr/>
          <p:nvPr/>
        </p:nvSpPr>
        <p:spPr>
          <a:xfrm>
            <a:off x="1571636" y="4189737"/>
            <a:ext cx="1068148" cy="906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6A7D9C1-2149-DE56-8729-296DD5072696}"/>
              </a:ext>
            </a:extLst>
          </p:cNvPr>
          <p:cNvGrpSpPr/>
          <p:nvPr/>
        </p:nvGrpSpPr>
        <p:grpSpPr>
          <a:xfrm>
            <a:off x="5569302" y="2066239"/>
            <a:ext cx="6417292" cy="3887377"/>
            <a:chOff x="5569302" y="2066239"/>
            <a:chExt cx="6417292" cy="388737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FBC0CF2-58EA-4DD7-BAFB-6DBABBEA92A0}"/>
                </a:ext>
              </a:extLst>
            </p:cNvPr>
            <p:cNvSpPr/>
            <p:nvPr/>
          </p:nvSpPr>
          <p:spPr>
            <a:xfrm>
              <a:off x="6339872" y="2066239"/>
              <a:ext cx="2005058" cy="179514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" sz="28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SESP</a:t>
              </a:r>
            </a:p>
            <a:p>
              <a:pPr algn="ctr"/>
              <a:r>
                <a:rPr lang="en" sz="14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Portuguese Higher Education System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1236A97-C030-4F12-9407-4076B099C5FC}"/>
                </a:ext>
              </a:extLst>
            </p:cNvPr>
            <p:cNvSpPr/>
            <p:nvPr/>
          </p:nvSpPr>
          <p:spPr>
            <a:xfrm>
              <a:off x="7815428" y="4635714"/>
              <a:ext cx="2438915" cy="1317902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" sz="20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MATCH</a:t>
              </a:r>
            </a:p>
            <a:p>
              <a:pPr algn="ctr"/>
              <a:r>
                <a:rPr lang="en" sz="14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Ministry of Education, Science and Innovation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8CD2BC9-42F2-48FF-9D1D-0CF16808B3C6}"/>
                </a:ext>
              </a:extLst>
            </p:cNvPr>
            <p:cNvSpPr/>
            <p:nvPr/>
          </p:nvSpPr>
          <p:spPr>
            <a:xfrm>
              <a:off x="10379971" y="3801814"/>
              <a:ext cx="1606623" cy="15099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" sz="14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Public administration</a:t>
              </a:r>
              <a:endParaRPr lang="pt-PT" sz="1400" b="1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E6BBA4-5B00-4019-B802-1FF6D0DA1207}"/>
                </a:ext>
              </a:extLst>
            </p:cNvPr>
            <p:cNvSpPr/>
            <p:nvPr/>
          </p:nvSpPr>
          <p:spPr>
            <a:xfrm>
              <a:off x="8492460" y="2879864"/>
              <a:ext cx="1761883" cy="16363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RAE</a:t>
              </a:r>
            </a:p>
            <a:p>
              <a:pPr algn="ctr"/>
              <a:r>
                <a:rPr lang="en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Extended Network </a:t>
              </a:r>
            </a:p>
            <a:p>
              <a:pPr algn="ctr"/>
              <a:r>
                <a:rPr lang="en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 Education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70492B2-6E96-2682-920E-A1271AA20DC4}"/>
                </a:ext>
              </a:extLst>
            </p:cNvPr>
            <p:cNvSpPr/>
            <p:nvPr/>
          </p:nvSpPr>
          <p:spPr>
            <a:xfrm>
              <a:off x="5569302" y="3964368"/>
              <a:ext cx="2120498" cy="16338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" sz="2800" b="1">
                  <a:solidFill>
                    <a:schemeClr val="bg1"/>
                  </a:solidFill>
                  <a:latin typeface="Arial"/>
                  <a:cs typeface="Arial"/>
                </a:rPr>
                <a:t>SNCT</a:t>
              </a:r>
            </a:p>
            <a:p>
              <a:pPr algn="ctr"/>
              <a:r>
                <a:rPr lang="en" sz="1400">
                  <a:solidFill>
                    <a:schemeClr val="bg1"/>
                  </a:solidFill>
                  <a:latin typeface="Arial"/>
                  <a:cs typeface="Arial"/>
                </a:rPr>
                <a:t>Sistema Nacional de Ciência e Tecnologi</a:t>
              </a:r>
              <a:r>
                <a:rPr lang="en" sz="1400" b="1">
                  <a:solidFill>
                    <a:schemeClr val="bg1"/>
                  </a:solidFill>
                  <a:latin typeface="Arial"/>
                  <a:cs typeface="Arial"/>
                </a:rPr>
                <a:t>a</a:t>
              </a:r>
            </a:p>
          </p:txBody>
        </p:sp>
      </p:grpSp>
      <p:pic>
        <p:nvPicPr>
          <p:cNvPr id="2" name="Graphic 1">
            <a:extLst>
              <a:ext uri="{FF2B5EF4-FFF2-40B4-BE49-F238E27FC236}">
                <a16:creationId xmlns:a16="http://schemas.microsoft.com/office/drawing/2014/main" id="{ED85B1C0-D0FB-B77F-8C15-8D492F11D5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85926" y="5953616"/>
            <a:ext cx="529502" cy="529502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88C02E81-5462-5881-4E15-52379D7D58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08045" y="764682"/>
            <a:ext cx="1069974" cy="106997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3028B45-FB68-0F96-9C4D-C28DD78FFD35}"/>
              </a:ext>
            </a:extLst>
          </p:cNvPr>
          <p:cNvSpPr/>
          <p:nvPr/>
        </p:nvSpPr>
        <p:spPr>
          <a:xfrm>
            <a:off x="7815428" y="3964368"/>
            <a:ext cx="529502" cy="5518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EF2E982-C928-4681-D619-9D1E9B0B41D5}"/>
              </a:ext>
            </a:extLst>
          </p:cNvPr>
          <p:cNvSpPr txBox="1">
            <a:spLocks/>
          </p:cNvSpPr>
          <p:nvPr/>
        </p:nvSpPr>
        <p:spPr>
          <a:xfrm>
            <a:off x="1015356" y="4789600"/>
            <a:ext cx="3058008" cy="73968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defPPr>
              <a:defRPr lang="pt-PT"/>
            </a:defPPr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"/>
              <a:t>+90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78C1B6E-CC1C-CD2C-B5FD-92D3E9AEE4D6}"/>
              </a:ext>
            </a:extLst>
          </p:cNvPr>
          <p:cNvSpPr txBox="1">
            <a:spLocks/>
          </p:cNvSpPr>
          <p:nvPr/>
        </p:nvSpPr>
        <p:spPr>
          <a:xfrm>
            <a:off x="1412446" y="5448754"/>
            <a:ext cx="3190420" cy="90765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defPPr>
              <a:defRPr lang="pt-PT"/>
            </a:defPPr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</a:pPr>
            <a:r>
              <a:rPr lang="en" sz="1900">
                <a:solidFill>
                  <a:srgbClr val="000000"/>
                </a:solidFill>
              </a:rPr>
              <a:t>Entities linked to </a:t>
            </a:r>
            <a:r>
              <a:rPr lang="en" sz="1900" b="1">
                <a:solidFill>
                  <a:srgbClr val="000000"/>
                </a:solidFill>
              </a:rPr>
              <a:t>RCTS</a:t>
            </a:r>
            <a:r>
              <a:rPr lang="en" sz="1900">
                <a:solidFill>
                  <a:srgbClr val="000000"/>
                </a:solidFill>
              </a:rPr>
              <a:t> </a:t>
            </a:r>
            <a:r>
              <a:rPr lang="en">
                <a:solidFill>
                  <a:srgbClr val="000000"/>
                </a:solidFill>
              </a:rPr>
              <a:t>(Science, Technology and Society Network)</a:t>
            </a: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CF0EE9DC-362A-5206-B001-C72814FC3B3A}"/>
              </a:ext>
            </a:extLst>
          </p:cNvPr>
          <p:cNvSpPr/>
          <p:nvPr/>
        </p:nvSpPr>
        <p:spPr>
          <a:xfrm>
            <a:off x="1468600" y="6483118"/>
            <a:ext cx="1068148" cy="906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4478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Uma imagem com texto, captura de ecrã, Tipo de letra, design gráfico&#10;&#10;Os conteúdos gerados por IA podem estar incorretos.">
            <a:extLst>
              <a:ext uri="{FF2B5EF4-FFF2-40B4-BE49-F238E27FC236}">
                <a16:creationId xmlns:a16="http://schemas.microsoft.com/office/drawing/2014/main" id="{6B6D7127-D755-05D0-FB19-C6C1CC513E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192"/>
          <a:stretch>
            <a:fillRect/>
          </a:stretch>
        </p:blipFill>
        <p:spPr>
          <a:xfrm>
            <a:off x="557784" y="-6376"/>
            <a:ext cx="11634216" cy="686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727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E7E706-21B0-8435-F526-2BB02A4ED4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3D1A1ADF-9369-8696-D401-318225143D8C}"/>
              </a:ext>
            </a:extLst>
          </p:cNvPr>
          <p:cNvSpPr/>
          <p:nvPr/>
        </p:nvSpPr>
        <p:spPr>
          <a:xfrm>
            <a:off x="539496" y="0"/>
            <a:ext cx="11652504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8CDE2EBE-090D-20EC-8643-54B356DA0035}"/>
              </a:ext>
            </a:extLst>
          </p:cNvPr>
          <p:cNvGrpSpPr/>
          <p:nvPr/>
        </p:nvGrpSpPr>
        <p:grpSpPr>
          <a:xfrm>
            <a:off x="675894" y="266408"/>
            <a:ext cx="11425428" cy="6591592"/>
            <a:chOff x="603504" y="86165"/>
            <a:chExt cx="11588496" cy="6685670"/>
          </a:xfrm>
        </p:grpSpPr>
        <p:pic>
          <p:nvPicPr>
            <p:cNvPr id="3" name="Imagem 2" descr="Uma imagem com texto, captura de ecrã, Tipo de letra, número&#10;&#10;Os conteúdos gerados por IA podem estar incorretos.">
              <a:extLst>
                <a:ext uri="{FF2B5EF4-FFF2-40B4-BE49-F238E27FC236}">
                  <a16:creationId xmlns:a16="http://schemas.microsoft.com/office/drawing/2014/main" id="{F3283F80-90DE-A917-9BE7-06F077DC97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2166" t="935" r="1540"/>
            <a:stretch>
              <a:fillRect/>
            </a:stretch>
          </p:blipFill>
          <p:spPr>
            <a:xfrm>
              <a:off x="603504" y="86165"/>
              <a:ext cx="11588496" cy="6685670"/>
            </a:xfrm>
            <a:prstGeom prst="rect">
              <a:avLst/>
            </a:prstGeom>
          </p:spPr>
        </p:pic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3BA0DAF3-3B8D-B089-D252-D0839965ADDD}"/>
                </a:ext>
              </a:extLst>
            </p:cNvPr>
            <p:cNvSpPr/>
            <p:nvPr/>
          </p:nvSpPr>
          <p:spPr>
            <a:xfrm>
              <a:off x="10277856" y="6473952"/>
              <a:ext cx="1847088" cy="18288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</p:spTree>
    <p:extLst>
      <p:ext uri="{BB962C8B-B14F-4D97-AF65-F5344CB8AC3E}">
        <p14:creationId xmlns:p14="http://schemas.microsoft.com/office/powerpoint/2010/main" val="3732295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BC984E-10A5-FC83-C94F-CC113CC9DB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D52F2A51-D6CC-8557-E134-E48FC97058F4}"/>
              </a:ext>
            </a:extLst>
          </p:cNvPr>
          <p:cNvSpPr/>
          <p:nvPr/>
        </p:nvSpPr>
        <p:spPr>
          <a:xfrm>
            <a:off x="539496" y="0"/>
            <a:ext cx="11652504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91C61158-38D5-85EC-0D57-DC2E518E2714}"/>
              </a:ext>
            </a:extLst>
          </p:cNvPr>
          <p:cNvGrpSpPr/>
          <p:nvPr/>
        </p:nvGrpSpPr>
        <p:grpSpPr>
          <a:xfrm>
            <a:off x="539496" y="121624"/>
            <a:ext cx="11652504" cy="6614751"/>
            <a:chOff x="502920" y="222486"/>
            <a:chExt cx="11689080" cy="6635514"/>
          </a:xfrm>
        </p:grpSpPr>
        <p:pic>
          <p:nvPicPr>
            <p:cNvPr id="9" name="Imagem 8" descr="Uma imagem com texto, captura de ecrã, Tipo de letra, número&#10;&#10;Os conteúdos gerados por IA podem estar incorretos.">
              <a:extLst>
                <a:ext uri="{FF2B5EF4-FFF2-40B4-BE49-F238E27FC236}">
                  <a16:creationId xmlns:a16="http://schemas.microsoft.com/office/drawing/2014/main" id="{4022A8B4-FC2F-4A7F-C1CC-83741B4F2E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425" t="735" r="1675"/>
            <a:stretch>
              <a:fillRect/>
            </a:stretch>
          </p:blipFill>
          <p:spPr>
            <a:xfrm>
              <a:off x="502920" y="222486"/>
              <a:ext cx="11689080" cy="6635514"/>
            </a:xfrm>
            <a:prstGeom prst="rect">
              <a:avLst/>
            </a:prstGeom>
          </p:spPr>
        </p:pic>
        <p:sp>
          <p:nvSpPr>
            <p:cNvPr id="2" name="Retângulo 1">
              <a:extLst>
                <a:ext uri="{FF2B5EF4-FFF2-40B4-BE49-F238E27FC236}">
                  <a16:creationId xmlns:a16="http://schemas.microsoft.com/office/drawing/2014/main" id="{6ECFD0BE-6CD5-9565-5981-01C227FEBC5A}"/>
                </a:ext>
              </a:extLst>
            </p:cNvPr>
            <p:cNvSpPr/>
            <p:nvPr/>
          </p:nvSpPr>
          <p:spPr>
            <a:xfrm>
              <a:off x="10253472" y="6635514"/>
              <a:ext cx="1847088" cy="18288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</p:spTree>
    <p:extLst>
      <p:ext uri="{BB962C8B-B14F-4D97-AF65-F5344CB8AC3E}">
        <p14:creationId xmlns:p14="http://schemas.microsoft.com/office/powerpoint/2010/main" val="4068233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3AF270E-6624-0A82-F969-96683B71D5F1}"/>
              </a:ext>
            </a:extLst>
          </p:cNvPr>
          <p:cNvSpPr txBox="1">
            <a:spLocks/>
          </p:cNvSpPr>
          <p:nvPr/>
        </p:nvSpPr>
        <p:spPr>
          <a:xfrm>
            <a:off x="1159367" y="532731"/>
            <a:ext cx="9154484" cy="8055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">
                <a:latin typeface="Arial"/>
                <a:cs typeface="Arial"/>
              </a:rPr>
              <a:t>A new paradigm in 2026</a:t>
            </a:r>
            <a:endParaRPr lang="pt-PT"/>
          </a:p>
        </p:txBody>
      </p:sp>
      <p:pic>
        <p:nvPicPr>
          <p:cNvPr id="10" name="Graphic 17">
            <a:extLst>
              <a:ext uri="{FF2B5EF4-FFF2-40B4-BE49-F238E27FC236}">
                <a16:creationId xmlns:a16="http://schemas.microsoft.com/office/drawing/2014/main" id="{514D556D-6A3B-0A21-A840-EA962BF0F0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02314" y="889718"/>
            <a:ext cx="889686" cy="889686"/>
          </a:xfrm>
          <a:prstGeom prst="rect">
            <a:avLst/>
          </a:prstGeom>
        </p:spPr>
      </p:pic>
      <p:pic>
        <p:nvPicPr>
          <p:cNvPr id="12" name="Graphic 18">
            <a:extLst>
              <a:ext uri="{FF2B5EF4-FFF2-40B4-BE49-F238E27FC236}">
                <a16:creationId xmlns:a16="http://schemas.microsoft.com/office/drawing/2014/main" id="{1B949BEF-C178-5A53-3A23-9B0C998DCE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00607" y="1032"/>
            <a:ext cx="1069974" cy="1069974"/>
          </a:xfrm>
          <a:prstGeom prst="rect">
            <a:avLst/>
          </a:prstGeom>
        </p:spPr>
      </p:pic>
      <p:pic>
        <p:nvPicPr>
          <p:cNvPr id="14" name="Graphic 20">
            <a:extLst>
              <a:ext uri="{FF2B5EF4-FFF2-40B4-BE49-F238E27FC236}">
                <a16:creationId xmlns:a16="http://schemas.microsoft.com/office/drawing/2014/main" id="{892E6B49-4F62-06E6-17F7-1C6BEEDEEE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652882" y="6028754"/>
            <a:ext cx="828246" cy="828246"/>
          </a:xfrm>
          <a:prstGeom prst="rect">
            <a:avLst/>
          </a:prstGeom>
        </p:spPr>
      </p:pic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9BEC22B7-3A21-93F4-1F70-133C41888934}"/>
              </a:ext>
            </a:extLst>
          </p:cNvPr>
          <p:cNvSpPr txBox="1">
            <a:spLocks/>
          </p:cNvSpPr>
          <p:nvPr/>
        </p:nvSpPr>
        <p:spPr>
          <a:xfrm>
            <a:off x="1159746" y="1471006"/>
            <a:ext cx="10470205" cy="1482545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defPPr>
              <a:defRPr lang="pt-PT"/>
            </a:defPPr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pt-PT" sz="2000">
                <a:solidFill>
                  <a:schemeClr val="tx1"/>
                </a:solidFill>
                <a:latin typeface="Arial"/>
                <a:cs typeface="Arial"/>
              </a:rPr>
              <a:t>2026 is a </a:t>
            </a:r>
            <a:r>
              <a:rPr lang="pt-PT" sz="2000" b="1">
                <a:solidFill>
                  <a:schemeClr val="tx1"/>
                </a:solidFill>
                <a:latin typeface="Arial"/>
                <a:cs typeface="Arial"/>
              </a:rPr>
              <a:t>year of change</a:t>
            </a:r>
            <a:r>
              <a:rPr lang="pt-PT" sz="2000">
                <a:solidFill>
                  <a:schemeClr val="tx1"/>
                </a:solidFill>
                <a:latin typeface="Arial"/>
                <a:cs typeface="Arial"/>
              </a:rPr>
              <a:t>, following the reform of the </a:t>
            </a:r>
            <a:r>
              <a:rPr lang="pt-PT" sz="2000" b="1">
                <a:solidFill>
                  <a:schemeClr val="tx1"/>
                </a:solidFill>
                <a:latin typeface="Arial"/>
                <a:cs typeface="Arial"/>
              </a:rPr>
              <a:t>Ministry of Education, Science </a:t>
            </a:r>
            <a:br>
              <a:rPr lang="pt-PT" sz="2000" b="1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pt-PT" sz="2000" b="1">
                <a:solidFill>
                  <a:schemeClr val="tx1"/>
                </a:solidFill>
                <a:latin typeface="Arial"/>
                <a:cs typeface="Arial"/>
              </a:rPr>
              <a:t>and Innovation</a:t>
            </a:r>
            <a:r>
              <a:rPr lang="pt-PT" sz="2000">
                <a:solidFill>
                  <a:schemeClr val="tx1"/>
                </a:solidFill>
                <a:latin typeface="Arial"/>
                <a:cs typeface="Arial"/>
              </a:rPr>
              <a:t>, which announced the dissolution and fusion of some entities.</a:t>
            </a:r>
            <a:endParaRPr lang="pt-PT" sz="2000">
              <a:solidFill>
                <a:schemeClr val="tx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pt-PT" sz="2000">
                <a:solidFill>
                  <a:schemeClr val="tx1"/>
                </a:solidFill>
                <a:latin typeface="Arial"/>
                <a:cs typeface="Arial"/>
              </a:rPr>
              <a:t>The </a:t>
            </a:r>
            <a:r>
              <a:rPr lang="pt-PT" sz="2000" b="1">
                <a:solidFill>
                  <a:schemeClr val="tx1"/>
                </a:solidFill>
                <a:latin typeface="Arial"/>
                <a:cs typeface="Arial"/>
              </a:rPr>
              <a:t>FCCN's activity</a:t>
            </a:r>
            <a:r>
              <a:rPr lang="pt-PT" sz="2000">
                <a:solidFill>
                  <a:schemeClr val="tx1"/>
                </a:solidFill>
                <a:latin typeface="Arial"/>
                <a:cs typeface="Arial"/>
              </a:rPr>
              <a:t> is essential in two critical areas:</a:t>
            </a:r>
            <a:endParaRPr lang="pt-PT" sz="2000">
              <a:solidFill>
                <a:schemeClr val="tx1"/>
              </a:solidFill>
            </a:endParaRP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11FC58E4-8DE1-6481-0B05-9695B6361087}"/>
              </a:ext>
            </a:extLst>
          </p:cNvPr>
          <p:cNvSpPr txBox="1">
            <a:spLocks/>
          </p:cNvSpPr>
          <p:nvPr/>
        </p:nvSpPr>
        <p:spPr>
          <a:xfrm>
            <a:off x="2257430" y="3481336"/>
            <a:ext cx="5934078" cy="2003555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PT" sz="2000">
                <a:solidFill>
                  <a:schemeClr val="tx1"/>
                </a:solidFill>
                <a:latin typeface="Arial"/>
                <a:cs typeface="Arial"/>
              </a:rPr>
              <a:t>Process of </a:t>
            </a:r>
            <a:r>
              <a:rPr lang="pt-PT" sz="2000" b="1">
                <a:solidFill>
                  <a:schemeClr val="tx1"/>
                </a:solidFill>
                <a:latin typeface="Arial"/>
                <a:cs typeface="Arial"/>
              </a:rPr>
              <a:t>integrating the Foudation of Science and Technology</a:t>
            </a:r>
            <a:r>
              <a:rPr lang="pt-PT" sz="2000">
                <a:solidFill>
                  <a:schemeClr val="tx1"/>
                </a:solidFill>
                <a:latin typeface="Arial"/>
                <a:cs typeface="Arial"/>
              </a:rPr>
              <a:t> into the new agency AI</a:t>
            </a:r>
            <a:r>
              <a:rPr lang="pt-PT" sz="2000" baseline="30000">
                <a:solidFill>
                  <a:schemeClr val="tx1"/>
                </a:solidFill>
                <a:latin typeface="Arial"/>
                <a:cs typeface="Arial"/>
              </a:rPr>
              <a:t>2</a:t>
            </a:r>
            <a:r>
              <a:rPr lang="pt-PT" sz="2000">
                <a:solidFill>
                  <a:schemeClr val="tx1"/>
                </a:solidFill>
                <a:latin typeface="Arial"/>
                <a:cs typeface="Arial"/>
              </a:rPr>
              <a:t> - Agency for Research and Innovation. </a:t>
            </a:r>
          </a:p>
          <a:p>
            <a:pPr marL="0" indent="0">
              <a:buNone/>
            </a:pPr>
            <a:endParaRPr lang="pt-PT" sz="2000" b="1" noProof="0"/>
          </a:p>
          <a:p>
            <a:pPr marL="0" indent="0">
              <a:buNone/>
            </a:pPr>
            <a:r>
              <a:rPr lang="pt-PT" sz="2000">
                <a:solidFill>
                  <a:schemeClr val="tx1"/>
                </a:solidFill>
                <a:latin typeface="Arial"/>
                <a:cs typeface="Arial"/>
              </a:rPr>
              <a:t>Creation of </a:t>
            </a:r>
            <a:r>
              <a:rPr lang="pt-PT" sz="2000" b="1">
                <a:solidFill>
                  <a:schemeClr val="tx1"/>
                </a:solidFill>
                <a:latin typeface="Arial"/>
                <a:cs typeface="Arial"/>
              </a:rPr>
              <a:t>‘FCCN, Digital Services for Education’</a:t>
            </a:r>
            <a:r>
              <a:rPr lang="pt-PT" sz="2000">
                <a:solidFill>
                  <a:schemeClr val="tx1"/>
                </a:solidFill>
                <a:latin typeface="Arial"/>
                <a:cs typeface="Arial"/>
              </a:rPr>
              <a:t> at the </a:t>
            </a:r>
            <a:r>
              <a:rPr lang="pt-PT" sz="2000" b="1">
                <a:solidFill>
                  <a:schemeClr val="tx1"/>
                </a:solidFill>
                <a:latin typeface="Arial"/>
                <a:cs typeface="Arial"/>
              </a:rPr>
              <a:t>AGSE - </a:t>
            </a:r>
            <a:r>
              <a:rPr lang="pt-PT" sz="2000">
                <a:solidFill>
                  <a:schemeClr val="tx1"/>
                </a:solidFill>
                <a:latin typeface="Arial"/>
                <a:cs typeface="Arial"/>
              </a:rPr>
              <a:t>Agency for the Management of the Education System. </a:t>
            </a:r>
          </a:p>
          <a:p>
            <a:pPr marL="0" indent="0">
              <a:buNone/>
            </a:pPr>
            <a:endParaRPr lang="pt-PT" sz="220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20" name="Imagem 19" descr="Uma imagem com texto, Tipo de letra, captura de ecrã, Gráficos&#10;&#10;Os conteúdos gerados por IA poderão estar incorretos.">
            <a:extLst>
              <a:ext uri="{FF2B5EF4-FFF2-40B4-BE49-F238E27FC236}">
                <a16:creationId xmlns:a16="http://schemas.microsoft.com/office/drawing/2014/main" id="{9B99A966-4418-E9F2-D162-3BA2687B080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03706" y="4707210"/>
            <a:ext cx="4029075" cy="1313090"/>
          </a:xfrm>
          <a:prstGeom prst="rect">
            <a:avLst/>
          </a:prstGeom>
        </p:spPr>
      </p:pic>
      <p:pic>
        <p:nvPicPr>
          <p:cNvPr id="22" name="Imagem 21" descr="Uma imagem com Gráficos, captura de ecrã, símbolo, Tipo de letra&#10;&#10;Os conteúdos gerados por IA poderão estar incorretos.">
            <a:extLst>
              <a:ext uri="{FF2B5EF4-FFF2-40B4-BE49-F238E27FC236}">
                <a16:creationId xmlns:a16="http://schemas.microsoft.com/office/drawing/2014/main" id="{A57A5EFF-3ADA-394C-90A2-ABB112AD14A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69731" y="3015811"/>
            <a:ext cx="2494946" cy="1585233"/>
          </a:xfrm>
          <a:prstGeom prst="rect">
            <a:avLst/>
          </a:prstGeom>
        </p:spPr>
      </p:pic>
      <p:sp>
        <p:nvSpPr>
          <p:cNvPr id="24" name="Rectangle 6">
            <a:extLst>
              <a:ext uri="{FF2B5EF4-FFF2-40B4-BE49-F238E27FC236}">
                <a16:creationId xmlns:a16="http://schemas.microsoft.com/office/drawing/2014/main" id="{9D3D135A-66A2-B526-DBB8-1D28B84BA92B}"/>
              </a:ext>
            </a:extLst>
          </p:cNvPr>
          <p:cNvSpPr/>
          <p:nvPr/>
        </p:nvSpPr>
        <p:spPr>
          <a:xfrm>
            <a:off x="1282259" y="4761534"/>
            <a:ext cx="636105" cy="63610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PT" sz="3600" b="1" noProof="0">
                <a:solidFill>
                  <a:schemeClr val="bg1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26" name="Rectangle 4">
            <a:extLst>
              <a:ext uri="{FF2B5EF4-FFF2-40B4-BE49-F238E27FC236}">
                <a16:creationId xmlns:a16="http://schemas.microsoft.com/office/drawing/2014/main" id="{2F46B574-11C5-930B-863D-F68E3C741D6E}"/>
              </a:ext>
            </a:extLst>
          </p:cNvPr>
          <p:cNvSpPr/>
          <p:nvPr/>
        </p:nvSpPr>
        <p:spPr>
          <a:xfrm>
            <a:off x="1282259" y="3487885"/>
            <a:ext cx="636105" cy="63610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PT" sz="3600" b="1" noProof="0">
                <a:solidFill>
                  <a:schemeClr val="bg1"/>
                </a:solidFill>
                <a:latin typeface="Arial"/>
                <a:cs typeface="Arial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909257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02A8DBD2-1F16-40CC-9D36-B3C04E831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">
                <a:latin typeface="Arial"/>
                <a:cs typeface="Arial"/>
              </a:rPr>
              <a:t>Our portfolio today</a:t>
            </a:r>
            <a:endParaRPr lang="pt-PT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D4E8657-1BE8-E464-98F3-7591F4D040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7607" y="1670591"/>
            <a:ext cx="6972986" cy="505502"/>
          </a:xfrm>
        </p:spPr>
        <p:txBody>
          <a:bodyPr>
            <a:normAutofit/>
          </a:bodyPr>
          <a:lstStyle/>
          <a:p>
            <a:r>
              <a:rPr lang="en" sz="2800"/>
              <a:t>Pillars of action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4C2889-D55D-F33B-E76E-839543C0EC5F}"/>
              </a:ext>
            </a:extLst>
          </p:cNvPr>
          <p:cNvSpPr/>
          <p:nvPr/>
        </p:nvSpPr>
        <p:spPr>
          <a:xfrm>
            <a:off x="1047606" y="2403157"/>
            <a:ext cx="6972987" cy="5080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452C8E61-7C8C-6C69-CD05-5D3D2A39C571}"/>
              </a:ext>
            </a:extLst>
          </p:cNvPr>
          <p:cNvSpPr txBox="1">
            <a:spLocks/>
          </p:cNvSpPr>
          <p:nvPr/>
        </p:nvSpPr>
        <p:spPr>
          <a:xfrm>
            <a:off x="8245242" y="2403158"/>
            <a:ext cx="2823352" cy="508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" sz="2400" b="1"/>
              <a:t>Connectivity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05FB7BF-3FE2-11A5-3AB0-7116BF7F9313}"/>
              </a:ext>
            </a:extLst>
          </p:cNvPr>
          <p:cNvSpPr/>
          <p:nvPr/>
        </p:nvSpPr>
        <p:spPr>
          <a:xfrm>
            <a:off x="1047606" y="3011214"/>
            <a:ext cx="6972987" cy="5080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BD4C819F-03AD-37C2-62A8-04A8EE2EF23E}"/>
              </a:ext>
            </a:extLst>
          </p:cNvPr>
          <p:cNvSpPr txBox="1">
            <a:spLocks/>
          </p:cNvSpPr>
          <p:nvPr/>
        </p:nvSpPr>
        <p:spPr>
          <a:xfrm>
            <a:off x="8245242" y="3011215"/>
            <a:ext cx="2823352" cy="508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" sz="2400" b="1">
                <a:latin typeface="Arial"/>
                <a:cs typeface="Arial"/>
              </a:rPr>
              <a:t>Security</a:t>
            </a:r>
            <a:endParaRPr lang="en" sz="2400" b="1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1CC685E-5D43-AC5E-CAF1-D03532ED9C67}"/>
              </a:ext>
            </a:extLst>
          </p:cNvPr>
          <p:cNvSpPr/>
          <p:nvPr/>
        </p:nvSpPr>
        <p:spPr>
          <a:xfrm>
            <a:off x="1047606" y="3621860"/>
            <a:ext cx="6972987" cy="50809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C97A1D5D-95C4-B363-6BB6-E91D64732D48}"/>
              </a:ext>
            </a:extLst>
          </p:cNvPr>
          <p:cNvSpPr txBox="1">
            <a:spLocks/>
          </p:cNvSpPr>
          <p:nvPr/>
        </p:nvSpPr>
        <p:spPr>
          <a:xfrm>
            <a:off x="8245242" y="3621861"/>
            <a:ext cx="2823352" cy="508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" sz="2400" b="1"/>
              <a:t>Knowledge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CC51563-C55B-0E32-BC12-CC429E03BA1D}"/>
              </a:ext>
            </a:extLst>
          </p:cNvPr>
          <p:cNvSpPr/>
          <p:nvPr/>
        </p:nvSpPr>
        <p:spPr>
          <a:xfrm>
            <a:off x="1047606" y="4232506"/>
            <a:ext cx="6972987" cy="5080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EC99A193-BF53-4D2E-8C1A-EE8D87254BB6}"/>
              </a:ext>
            </a:extLst>
          </p:cNvPr>
          <p:cNvSpPr txBox="1">
            <a:spLocks/>
          </p:cNvSpPr>
          <p:nvPr/>
        </p:nvSpPr>
        <p:spPr>
          <a:xfrm>
            <a:off x="8245242" y="4232507"/>
            <a:ext cx="2823352" cy="508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" sz="2400" b="1"/>
              <a:t>Computation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C113080-98FB-8E48-DA8B-742F81ED5E46}"/>
              </a:ext>
            </a:extLst>
          </p:cNvPr>
          <p:cNvSpPr/>
          <p:nvPr/>
        </p:nvSpPr>
        <p:spPr>
          <a:xfrm>
            <a:off x="1047606" y="4840563"/>
            <a:ext cx="6972987" cy="50809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4216F477-EABD-40CB-5AF8-2DCCCBE6773A}"/>
              </a:ext>
            </a:extLst>
          </p:cNvPr>
          <p:cNvSpPr txBox="1">
            <a:spLocks/>
          </p:cNvSpPr>
          <p:nvPr/>
        </p:nvSpPr>
        <p:spPr>
          <a:xfrm>
            <a:off x="8245242" y="4840564"/>
            <a:ext cx="2823352" cy="508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" sz="2400" b="1"/>
              <a:t>Collaboration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914F91A-97C1-72D1-CCB8-C5FA17FD6B9B}"/>
              </a:ext>
            </a:extLst>
          </p:cNvPr>
          <p:cNvSpPr/>
          <p:nvPr/>
        </p:nvSpPr>
        <p:spPr>
          <a:xfrm>
            <a:off x="1036874" y="5698054"/>
            <a:ext cx="6972987" cy="50809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0" name="Text Placeholder 11">
            <a:extLst>
              <a:ext uri="{FF2B5EF4-FFF2-40B4-BE49-F238E27FC236}">
                <a16:creationId xmlns:a16="http://schemas.microsoft.com/office/drawing/2014/main" id="{A38C8507-4D1C-6914-735E-1404C4560F6A}"/>
              </a:ext>
            </a:extLst>
          </p:cNvPr>
          <p:cNvSpPr txBox="1">
            <a:spLocks/>
          </p:cNvSpPr>
          <p:nvPr/>
        </p:nvSpPr>
        <p:spPr>
          <a:xfrm>
            <a:off x="8234510" y="5698055"/>
            <a:ext cx="2823352" cy="508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" sz="2400"/>
              <a:t>Innovation</a:t>
            </a:r>
          </a:p>
        </p:txBody>
      </p:sp>
    </p:spTree>
    <p:extLst>
      <p:ext uri="{BB962C8B-B14F-4D97-AF65-F5344CB8AC3E}">
        <p14:creationId xmlns:p14="http://schemas.microsoft.com/office/powerpoint/2010/main" val="795364089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_Geral_FCCN">
  <a:themeElements>
    <a:clrScheme name="Paleta Cromática FCCN">
      <a:dk1>
        <a:sysClr val="windowText" lastClr="000000"/>
      </a:dk1>
      <a:lt1>
        <a:sysClr val="window" lastClr="FFFFFF"/>
      </a:lt1>
      <a:dk2>
        <a:srgbClr val="595959"/>
      </a:dk2>
      <a:lt2>
        <a:srgbClr val="E7E6E6"/>
      </a:lt2>
      <a:accent1>
        <a:srgbClr val="25CCC7"/>
      </a:accent1>
      <a:accent2>
        <a:srgbClr val="1CB9F7"/>
      </a:accent2>
      <a:accent3>
        <a:srgbClr val="8C68F3"/>
      </a:accent3>
      <a:accent4>
        <a:srgbClr val="F33667"/>
      </a:accent4>
      <a:accent5>
        <a:srgbClr val="EE932B"/>
      </a:accent5>
      <a:accent6>
        <a:srgbClr val="F4C61E"/>
      </a:accent6>
      <a:hlink>
        <a:srgbClr val="000000"/>
      </a:hlink>
      <a:folHlink>
        <a:srgbClr val="7F7F7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ster_Geral_Conectividade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5CCC7"/>
      </a:accent1>
      <a:accent2>
        <a:srgbClr val="1CB9F7"/>
      </a:accent2>
      <a:accent3>
        <a:srgbClr val="8C68F3"/>
      </a:accent3>
      <a:accent4>
        <a:srgbClr val="F33667"/>
      </a:accent4>
      <a:accent5>
        <a:srgbClr val="EE932B"/>
      </a:accent5>
      <a:accent6>
        <a:srgbClr val="F4C61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aster_Geral_Computação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5CCC7"/>
      </a:accent1>
      <a:accent2>
        <a:srgbClr val="1CB9F7"/>
      </a:accent2>
      <a:accent3>
        <a:srgbClr val="8C68F3"/>
      </a:accent3>
      <a:accent4>
        <a:srgbClr val="F33667"/>
      </a:accent4>
      <a:accent5>
        <a:srgbClr val="EE932B"/>
      </a:accent5>
      <a:accent6>
        <a:srgbClr val="F4C61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aster_Geral_Colaboração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5CCC7"/>
      </a:accent1>
      <a:accent2>
        <a:srgbClr val="1CB9F7"/>
      </a:accent2>
      <a:accent3>
        <a:srgbClr val="8C68F3"/>
      </a:accent3>
      <a:accent4>
        <a:srgbClr val="F33667"/>
      </a:accent4>
      <a:accent5>
        <a:srgbClr val="EE932B"/>
      </a:accent5>
      <a:accent6>
        <a:srgbClr val="F4C61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Master_Geral_Conhecimento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5CCC7"/>
      </a:accent1>
      <a:accent2>
        <a:srgbClr val="1CB9F7"/>
      </a:accent2>
      <a:accent3>
        <a:srgbClr val="8C68F3"/>
      </a:accent3>
      <a:accent4>
        <a:srgbClr val="F33667"/>
      </a:accent4>
      <a:accent5>
        <a:srgbClr val="EE932B"/>
      </a:accent5>
      <a:accent6>
        <a:srgbClr val="F4C61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Master_Geral_Segurança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5CCC7"/>
      </a:accent1>
      <a:accent2>
        <a:srgbClr val="1CB9F7"/>
      </a:accent2>
      <a:accent3>
        <a:srgbClr val="8C68F3"/>
      </a:accent3>
      <a:accent4>
        <a:srgbClr val="F33667"/>
      </a:accent4>
      <a:accent5>
        <a:srgbClr val="EE932B"/>
      </a:accent5>
      <a:accent6>
        <a:srgbClr val="F4C61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Master_Geral_Inovação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5CCC7"/>
      </a:accent1>
      <a:accent2>
        <a:srgbClr val="1CB9F7"/>
      </a:accent2>
      <a:accent3>
        <a:srgbClr val="8C68F3"/>
      </a:accent3>
      <a:accent4>
        <a:srgbClr val="F33667"/>
      </a:accent4>
      <a:accent5>
        <a:srgbClr val="EE932B"/>
      </a:accent5>
      <a:accent6>
        <a:srgbClr val="F4C61E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5E33DEC7EA0A43843B9104732F1ABB" ma:contentTypeVersion="38" ma:contentTypeDescription="Create a new document." ma:contentTypeScope="" ma:versionID="4b19150282139e3b64249fcf4435f738">
  <xsd:schema xmlns:xsd="http://www.w3.org/2001/XMLSchema" xmlns:xs="http://www.w3.org/2001/XMLSchema" xmlns:p="http://schemas.microsoft.com/office/2006/metadata/properties" xmlns:ns1="http://schemas.microsoft.com/sharepoint/v3" xmlns:ns2="51bec05e-5738-4d08-ae30-cc59bd156365" xmlns:ns3="a2ae554e-2674-4ff1-877c-7eb1898966fe" targetNamespace="http://schemas.microsoft.com/office/2006/metadata/properties" ma:root="true" ma:fieldsID="37aa4139441b04e3e038d6a1bff8ae0c" ns1:_="" ns2:_="" ns3:_="">
    <xsd:import namespace="http://schemas.microsoft.com/sharepoint/v3"/>
    <xsd:import namespace="51bec05e-5738-4d08-ae30-cc59bd156365"/>
    <xsd:import namespace="a2ae554e-2674-4ff1-877c-7eb1898966fe"/>
    <xsd:element name="properties">
      <xsd:complexType>
        <xsd:sequence>
          <xsd:element name="documentManagement">
            <xsd:complexType>
              <xsd:all>
                <xsd:element ref="ns2:MigrationWizId" minOccurs="0"/>
                <xsd:element ref="ns2:MigrationWizIdPermissions" minOccurs="0"/>
                <xsd:element ref="ns2:MigrationWizIdPermissionLevels" minOccurs="0"/>
                <xsd:element ref="ns2:MigrationWizIdDocumentLibraryPermissions" minOccurs="0"/>
                <xsd:element ref="ns2:MigrationWizIdSecurityGroups" minOccurs="0"/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3:TaxCatchAll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6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7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bec05e-5738-4d08-ae30-cc59bd156365" elementFormDefault="qualified">
    <xsd:import namespace="http://schemas.microsoft.com/office/2006/documentManagement/types"/>
    <xsd:import namespace="http://schemas.microsoft.com/office/infopath/2007/PartnerControls"/>
    <xsd:element name="MigrationWizId" ma:index="8" nillable="true" ma:displayName="MigrationWizId" ma:internalName="MigrationWizId">
      <xsd:simpleType>
        <xsd:restriction base="dms:Text"/>
      </xsd:simpleType>
    </xsd:element>
    <xsd:element name="MigrationWizIdPermissions" ma:index="9" nillable="true" ma:displayName="MigrationWizIdPermissions" ma:internalName="MigrationWizIdPermissions">
      <xsd:simpleType>
        <xsd:restriction base="dms:Text"/>
      </xsd:simpleType>
    </xsd:element>
    <xsd:element name="MigrationWizIdPermissionLevels" ma:index="10" nillable="true" ma:displayName="MigrationWizIdPermissionLevels" ma:internalName="MigrationWizIdPermissionLevels">
      <xsd:simpleType>
        <xsd:restriction base="dms:Text"/>
      </xsd:simpleType>
    </xsd:element>
    <xsd:element name="MigrationWizIdDocumentLibraryPermissions" ma:index="11" nillable="true" ma:displayName="MigrationWizIdDocumentLibraryPermissions" ma:internalName="MigrationWizIdDocumentLibraryPermissions">
      <xsd:simpleType>
        <xsd:restriction base="dms:Text"/>
      </xsd:simpleType>
    </xsd:element>
    <xsd:element name="MigrationWizIdSecurityGroups" ma:index="12" nillable="true" ma:displayName="MigrationWizIdSecurityGroups" ma:internalName="MigrationWizIdSecurityGroups">
      <xsd:simpleType>
        <xsd:restriction base="dms:Text"/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30" nillable="true" ma:taxonomy="true" ma:internalName="lcf76f155ced4ddcb4097134ff3c332f" ma:taxonomyFieldName="MediaServiceImageTags" ma:displayName="Image Tags" ma:readOnly="false" ma:fieldId="{5cf76f15-5ced-4ddc-b409-7134ff3c332f}" ma:taxonomyMulti="true" ma:sspId="f234d66d-56cd-4b66-bce9-ea2c11f75f1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3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ae554e-2674-4ff1-877c-7eb1898966fe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8" nillable="true" ma:displayName="Taxonomy Catch All Column" ma:hidden="true" ma:list="{32bdcbe1-47c2-4c63-887d-c9b066e8ac7f}" ma:internalName="TaxCatchAll" ma:showField="CatchAllData" ma:web="a2ae554e-2674-4ff1-877c-7eb1898966f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grationWizId xmlns="51bec05e-5738-4d08-ae30-cc59bd156365" xsi:nil="true"/>
    <_ip_UnifiedCompliancePolicyUIAction xmlns="http://schemas.microsoft.com/sharepoint/v3" xsi:nil="true"/>
    <MigrationWizIdDocumentLibraryPermissions xmlns="51bec05e-5738-4d08-ae30-cc59bd156365" xsi:nil="true"/>
    <_ip_UnifiedCompliancePolicyProperties xmlns="http://schemas.microsoft.com/sharepoint/v3" xsi:nil="true"/>
    <MigrationWizIdPermissionLevels xmlns="51bec05e-5738-4d08-ae30-cc59bd156365" xsi:nil="true"/>
    <MigrationWizIdSecurityGroups xmlns="51bec05e-5738-4d08-ae30-cc59bd156365" xsi:nil="true"/>
    <MigrationWizIdPermissions xmlns="51bec05e-5738-4d08-ae30-cc59bd156365" xsi:nil="true"/>
    <SharedWithUsers xmlns="a2ae554e-2674-4ff1-877c-7eb1898966fe">
      <UserInfo>
        <DisplayName>Diogo Alfredo</DisplayName>
        <AccountId>106</AccountId>
        <AccountType/>
      </UserInfo>
      <UserInfo>
        <DisplayName>Sofia Gonçalves</DisplayName>
        <AccountId>13</AccountId>
        <AccountType/>
      </UserInfo>
      <UserInfo>
        <DisplayName>Ana Tavares Pinto</DisplayName>
        <AccountId>18</AccountId>
        <AccountType/>
      </UserInfo>
      <UserInfo>
        <DisplayName>João Gomes</DisplayName>
        <AccountId>30</AccountId>
        <AccountType/>
      </UserInfo>
      <UserInfo>
        <DisplayName>João Moreira</DisplayName>
        <AccountId>77</AccountId>
        <AccountType/>
      </UserInfo>
      <UserInfo>
        <DisplayName>Miguel Andrade</DisplayName>
        <AccountId>32</AccountId>
        <AccountType/>
      </UserInfo>
      <UserInfo>
        <DisplayName>Joao Pagaime</DisplayName>
        <AccountId>31</AccountId>
        <AccountType/>
      </UserInfo>
      <UserInfo>
        <DisplayName>João Nuno Ferreira</DisplayName>
        <AccountId>85</AccountId>
        <AccountType/>
      </UserInfo>
      <UserInfo>
        <DisplayName>Ana Amoedo</DisplayName>
        <AccountId>51</AccountId>
        <AccountType/>
      </UserInfo>
      <UserInfo>
        <DisplayName>Artur Gaspar</DisplayName>
        <AccountId>87</AccountId>
        <AccountType/>
      </UserInfo>
      <UserInfo>
        <DisplayName>João Correia</DisplayName>
        <AccountId>168</AccountId>
        <AccountType/>
      </UserInfo>
      <UserInfo>
        <DisplayName>Joana Novais</DisplayName>
        <AccountId>79</AccountId>
        <AccountType/>
      </UserInfo>
      <UserInfo>
        <DisplayName>Paulo Lopes</DisplayName>
        <AccountId>88</AccountId>
        <AccountType/>
      </UserInfo>
      <UserInfo>
        <DisplayName>Cátia Laranjeira</DisplayName>
        <AccountId>78</AccountId>
        <AccountType/>
      </UserInfo>
    </SharedWithUsers>
    <TaxCatchAll xmlns="a2ae554e-2674-4ff1-877c-7eb1898966fe" xsi:nil="true"/>
    <lcf76f155ced4ddcb4097134ff3c332f xmlns="51bec05e-5738-4d08-ae30-cc59bd15636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49CBEB8-1FF4-43C9-9FF0-3DE7B5EB61A3}">
  <ds:schemaRefs>
    <ds:schemaRef ds:uri="51bec05e-5738-4d08-ae30-cc59bd156365"/>
    <ds:schemaRef ds:uri="a2ae554e-2674-4ff1-877c-7eb1898966f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40CF275D-BAFC-44D9-9BF7-B7FF6A4B32D8}">
  <ds:schemaRefs>
    <ds:schemaRef ds:uri="http://schemas.microsoft.com/office/2006/documentManagement/types"/>
    <ds:schemaRef ds:uri="http://schemas.microsoft.com/sharepoint/v3"/>
    <ds:schemaRef ds:uri="a2ae554e-2674-4ff1-877c-7eb1898966fe"/>
    <ds:schemaRef ds:uri="http://purl.org/dc/terms/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dcmitype/"/>
    <ds:schemaRef ds:uri="http://schemas.openxmlformats.org/package/2006/metadata/core-properties"/>
    <ds:schemaRef ds:uri="51bec05e-5738-4d08-ae30-cc59bd156365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50A4D6B-86BA-4422-9761-EF16EE085D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795</Words>
  <Application>Microsoft Office PowerPoint</Application>
  <PresentationFormat>Ecrã Panorâmico</PresentationFormat>
  <Paragraphs>186</Paragraphs>
  <Slides>33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7</vt:i4>
      </vt:variant>
      <vt:variant>
        <vt:lpstr>Títulos dos diapositivos</vt:lpstr>
      </vt:variant>
      <vt:variant>
        <vt:i4>33</vt:i4>
      </vt:variant>
    </vt:vector>
  </HeadingPairs>
  <TitlesOfParts>
    <vt:vector size="40" baseType="lpstr">
      <vt:lpstr>Master_Geral_FCCN</vt:lpstr>
      <vt:lpstr>Master_Geral_Conectividade</vt:lpstr>
      <vt:lpstr>Master_Geral_Computação</vt:lpstr>
      <vt:lpstr>Master_Geral_Colaboração</vt:lpstr>
      <vt:lpstr>Master_Geral_Conhecimento</vt:lpstr>
      <vt:lpstr>Master_Geral_Segurança</vt:lpstr>
      <vt:lpstr>Master_Geral_Inovação</vt:lpstr>
      <vt:lpstr>Apresentação do PowerPoint</vt:lpstr>
      <vt:lpstr>Who we are</vt:lpstr>
      <vt:lpstr>Our Team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Our portfolio today</vt:lpstr>
      <vt:lpstr>Connectivity</vt:lpstr>
      <vt:lpstr>RCTS</vt:lpstr>
      <vt:lpstr>Connectivity</vt:lpstr>
      <vt:lpstr>Computation</vt:lpstr>
      <vt:lpstr>Computation</vt:lpstr>
      <vt:lpstr>Collaboration</vt:lpstr>
      <vt:lpstr>Collaboration</vt:lpstr>
      <vt:lpstr>Knowledge</vt:lpstr>
      <vt:lpstr>Knowledge</vt:lpstr>
      <vt:lpstr>Security</vt:lpstr>
      <vt:lpstr>Security</vt:lpstr>
      <vt:lpstr>Innovation</vt:lpstr>
      <vt:lpstr>Apresentação do PowerPoint</vt:lpstr>
      <vt:lpstr>Apresentação do PowerPoint</vt:lpstr>
      <vt:lpstr>New Projects and Services</vt:lpstr>
      <vt:lpstr>Apresentação do PowerPoint</vt:lpstr>
      <vt:lpstr>Apresentação do PowerPoint</vt:lpstr>
      <vt:lpstr>Apresentação do PowerPoint</vt:lpstr>
      <vt:lpstr>Advanced Computing Integrated management of new resources</vt:lpstr>
      <vt:lpstr>Apresentação do PowerPoint</vt:lpstr>
      <vt:lpstr>Apresentação do PowerPoint</vt:lpstr>
      <vt:lpstr>Apresentação do PowerPoint</vt:lpstr>
      <vt:lpstr>Apresentação do PowerPoint</vt:lpstr>
      <vt:lpstr>Thank you.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Maria Carreira</cp:lastModifiedBy>
  <cp:revision>3</cp:revision>
  <dcterms:modified xsi:type="dcterms:W3CDTF">2026-03-03T11:27:34Z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0x010100B25E33DEC7EA0A43843B9104732F1ABB</vt:lpwstr>
  </property>
  <property fmtid="{D5CDD505-2E9C-101B-9397-08002B2CF9AE}" pid="3" name="MediaServiceImageTags">
    <vt:lpwstr/>
  </property>
</Properties>
</file>