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30"/>
  </p:notesMasterIdLst>
  <p:sldIdLst>
    <p:sldId id="256" r:id="rId2"/>
    <p:sldId id="420" r:id="rId3"/>
    <p:sldId id="424" r:id="rId4"/>
    <p:sldId id="425" r:id="rId5"/>
    <p:sldId id="426" r:id="rId6"/>
    <p:sldId id="427" r:id="rId7"/>
    <p:sldId id="397" r:id="rId8"/>
    <p:sldId id="371" r:id="rId9"/>
    <p:sldId id="422" r:id="rId10"/>
    <p:sldId id="423" r:id="rId11"/>
    <p:sldId id="421" r:id="rId12"/>
    <p:sldId id="428" r:id="rId13"/>
    <p:sldId id="429" r:id="rId14"/>
    <p:sldId id="430" r:id="rId15"/>
    <p:sldId id="431" r:id="rId16"/>
    <p:sldId id="432" r:id="rId17"/>
    <p:sldId id="396" r:id="rId18"/>
    <p:sldId id="433" r:id="rId19"/>
    <p:sldId id="435" r:id="rId20"/>
    <p:sldId id="1115" r:id="rId21"/>
    <p:sldId id="1116" r:id="rId22"/>
    <p:sldId id="2788" r:id="rId23"/>
    <p:sldId id="1117" r:id="rId24"/>
    <p:sldId id="1118" r:id="rId25"/>
    <p:sldId id="1121" r:id="rId26"/>
    <p:sldId id="402" r:id="rId27"/>
    <p:sldId id="1119" r:id="rId28"/>
    <p:sldId id="1120" r:id="rId29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  <p:ext uri="GoogleSlidesCustomDataVersion2">
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r:id="rId31" roundtripDataSignature="AMtx7mgzasvaYrtjsPOsinZK5M33NBL32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520"/>
    <p:restoredTop sz="94702"/>
  </p:normalViewPr>
  <p:slideViewPr>
    <p:cSldViewPr snapToGrid="0">
      <p:cViewPr varScale="1">
        <p:scale>
          <a:sx n="113" d="100"/>
          <a:sy n="113" d="100"/>
        </p:scale>
        <p:origin x="648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customschemas.google.com/relationships/presentationmetadata" Target="meta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36CDB0C-437D-485E-ADFB-37ED95CA3640}" type="doc">
      <dgm:prSet loTypeId="urn:microsoft.com/office/officeart/2005/8/layout/matrix3" loCatId="matrix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DE"/>
        </a:p>
      </dgm:t>
    </dgm:pt>
    <dgm:pt modelId="{8E14AAEF-E6B3-4DB9-AFF1-7180459F72AD}">
      <dgm:prSet phldrT="[Text]"/>
      <dgm:spPr/>
      <dgm:t>
        <a:bodyPr/>
        <a:lstStyle/>
        <a:p>
          <a:r>
            <a:rPr lang="en-GB" sz="1300" dirty="0"/>
            <a:t>Strengths</a:t>
          </a:r>
          <a:endParaRPr lang="en-DE" sz="1300" dirty="0"/>
        </a:p>
      </dgm:t>
    </dgm:pt>
    <dgm:pt modelId="{5539DA4B-7110-46EC-97D9-4DFF46174F5A}" type="parTrans" cxnId="{0DC67C27-1E81-4933-8AC8-41650BA7BB34}">
      <dgm:prSet/>
      <dgm:spPr/>
      <dgm:t>
        <a:bodyPr/>
        <a:lstStyle/>
        <a:p>
          <a:endParaRPr lang="en-DE"/>
        </a:p>
      </dgm:t>
    </dgm:pt>
    <dgm:pt modelId="{F10C2F48-40B8-4A71-9E0A-89AFB610C30E}" type="sibTrans" cxnId="{0DC67C27-1E81-4933-8AC8-41650BA7BB34}">
      <dgm:prSet/>
      <dgm:spPr/>
      <dgm:t>
        <a:bodyPr/>
        <a:lstStyle/>
        <a:p>
          <a:endParaRPr lang="en-DE"/>
        </a:p>
      </dgm:t>
    </dgm:pt>
    <dgm:pt modelId="{113ED380-5315-4F90-B20C-616483C035E3}">
      <dgm:prSet phldrT="[Text]" phldr="1"/>
      <dgm:spPr/>
      <dgm:t>
        <a:bodyPr/>
        <a:lstStyle/>
        <a:p>
          <a:endParaRPr lang="en-DE" dirty="0"/>
        </a:p>
      </dgm:t>
    </dgm:pt>
    <dgm:pt modelId="{7EBCF422-FB55-4C00-9AC8-8B0C488897F8}" type="parTrans" cxnId="{3AAA746D-7C00-4B1C-993F-55F5A91E5CA2}">
      <dgm:prSet/>
      <dgm:spPr/>
      <dgm:t>
        <a:bodyPr/>
        <a:lstStyle/>
        <a:p>
          <a:endParaRPr lang="en-DE"/>
        </a:p>
      </dgm:t>
    </dgm:pt>
    <dgm:pt modelId="{FBFC8950-CD90-4E3D-8B26-A8070A793808}" type="sibTrans" cxnId="{3AAA746D-7C00-4B1C-993F-55F5A91E5CA2}">
      <dgm:prSet/>
      <dgm:spPr/>
      <dgm:t>
        <a:bodyPr/>
        <a:lstStyle/>
        <a:p>
          <a:endParaRPr lang="en-DE"/>
        </a:p>
      </dgm:t>
    </dgm:pt>
    <dgm:pt modelId="{BB11D34F-2236-4102-867A-46397137FF46}">
      <dgm:prSet phldrT="[Text]" custT="1"/>
      <dgm:spPr/>
      <dgm:t>
        <a:bodyPr/>
        <a:lstStyle/>
        <a:p>
          <a:r>
            <a:rPr lang="en-GB" sz="1300" dirty="0"/>
            <a:t>Solid support from a small number of NRENs and organisations</a:t>
          </a:r>
          <a:endParaRPr lang="en-DE" sz="1300" dirty="0"/>
        </a:p>
      </dgm:t>
    </dgm:pt>
    <dgm:pt modelId="{8D6B8776-8E72-47FF-91C3-0593060E2F4D}" type="parTrans" cxnId="{A8A78CB1-4299-41D7-922D-445E658224FD}">
      <dgm:prSet/>
      <dgm:spPr/>
      <dgm:t>
        <a:bodyPr/>
        <a:lstStyle/>
        <a:p>
          <a:endParaRPr lang="en-DE"/>
        </a:p>
      </dgm:t>
    </dgm:pt>
    <dgm:pt modelId="{4B788129-2B22-4502-80FD-7D92B6876937}" type="sibTrans" cxnId="{A8A78CB1-4299-41D7-922D-445E658224FD}">
      <dgm:prSet/>
      <dgm:spPr/>
      <dgm:t>
        <a:bodyPr/>
        <a:lstStyle/>
        <a:p>
          <a:endParaRPr lang="en-DE"/>
        </a:p>
      </dgm:t>
    </dgm:pt>
    <dgm:pt modelId="{C01AE525-6300-4853-8699-19897E56331F}">
      <dgm:prSet phldrT="[Text]" custT="1"/>
      <dgm:spPr/>
      <dgm:t>
        <a:bodyPr/>
        <a:lstStyle/>
        <a:p>
          <a:r>
            <a:rPr lang="en-GB" sz="1300" dirty="0"/>
            <a:t>Relevance: high quality of topics</a:t>
          </a:r>
          <a:endParaRPr lang="en-DE" sz="1300" dirty="0"/>
        </a:p>
      </dgm:t>
    </dgm:pt>
    <dgm:pt modelId="{58C797E2-63B1-4604-8AE3-18C5A9AA0685}" type="parTrans" cxnId="{00D99A5B-D469-4B2C-BBC3-F74E57CD8123}">
      <dgm:prSet/>
      <dgm:spPr/>
      <dgm:t>
        <a:bodyPr/>
        <a:lstStyle/>
        <a:p>
          <a:endParaRPr lang="en-DE"/>
        </a:p>
      </dgm:t>
    </dgm:pt>
    <dgm:pt modelId="{D21E4F3C-8791-437E-8519-9B083BC86CE3}" type="sibTrans" cxnId="{00D99A5B-D469-4B2C-BBC3-F74E57CD8123}">
      <dgm:prSet/>
      <dgm:spPr/>
      <dgm:t>
        <a:bodyPr/>
        <a:lstStyle/>
        <a:p>
          <a:endParaRPr lang="en-DE"/>
        </a:p>
      </dgm:t>
    </dgm:pt>
    <dgm:pt modelId="{E68F7873-FC2B-4B83-AFF7-1029933AF255}">
      <dgm:prSet phldrT="[Text]"/>
      <dgm:spPr/>
      <dgm:t>
        <a:bodyPr/>
        <a:lstStyle/>
        <a:p>
          <a:r>
            <a:rPr lang="en-GB" sz="1400" dirty="0"/>
            <a:t>Weaknesses</a:t>
          </a:r>
          <a:endParaRPr lang="en-DE" sz="1400" dirty="0"/>
        </a:p>
      </dgm:t>
    </dgm:pt>
    <dgm:pt modelId="{9CCAF58D-3099-4DE1-A144-6A6C7BC47B01}" type="parTrans" cxnId="{E32CD606-7528-4FF5-959A-E5DB2292004C}">
      <dgm:prSet/>
      <dgm:spPr/>
      <dgm:t>
        <a:bodyPr/>
        <a:lstStyle/>
        <a:p>
          <a:endParaRPr lang="en-DE"/>
        </a:p>
      </dgm:t>
    </dgm:pt>
    <dgm:pt modelId="{4D3E9D2B-114C-4406-96A3-A64423126E29}" type="sibTrans" cxnId="{E32CD606-7528-4FF5-959A-E5DB2292004C}">
      <dgm:prSet/>
      <dgm:spPr/>
      <dgm:t>
        <a:bodyPr/>
        <a:lstStyle/>
        <a:p>
          <a:endParaRPr lang="en-DE"/>
        </a:p>
      </dgm:t>
    </dgm:pt>
    <dgm:pt modelId="{46015858-45CB-4DEF-A141-55A6B18F29E7}">
      <dgm:prSet phldrT="[Text]" custT="1"/>
      <dgm:spPr/>
      <dgm:t>
        <a:bodyPr/>
        <a:lstStyle/>
        <a:p>
          <a:r>
            <a:rPr lang="en-GB" sz="1300" dirty="0"/>
            <a:t>Only a small group of NRENs participating</a:t>
          </a:r>
          <a:endParaRPr lang="en-DE" sz="1300" dirty="0"/>
        </a:p>
      </dgm:t>
    </dgm:pt>
    <dgm:pt modelId="{5FF05CBD-91D2-4FA2-AF8F-95E8630FF512}" type="parTrans" cxnId="{36A3530E-8916-4C44-8041-9BFAC358E1A1}">
      <dgm:prSet/>
      <dgm:spPr/>
      <dgm:t>
        <a:bodyPr/>
        <a:lstStyle/>
        <a:p>
          <a:endParaRPr lang="en-DE"/>
        </a:p>
      </dgm:t>
    </dgm:pt>
    <dgm:pt modelId="{2544188E-35EB-480E-B4BA-87C47FD060B5}" type="sibTrans" cxnId="{36A3530E-8916-4C44-8041-9BFAC358E1A1}">
      <dgm:prSet/>
      <dgm:spPr/>
      <dgm:t>
        <a:bodyPr/>
        <a:lstStyle/>
        <a:p>
          <a:endParaRPr lang="en-DE"/>
        </a:p>
      </dgm:t>
    </dgm:pt>
    <dgm:pt modelId="{95C5C8AD-9BA8-4DD0-9BE5-4AF8B6C230DC}">
      <dgm:prSet phldrT="[Text]" custT="1"/>
      <dgm:spPr/>
      <dgm:t>
        <a:bodyPr/>
        <a:lstStyle/>
        <a:p>
          <a:r>
            <a:rPr lang="en-GB" sz="1300" dirty="0"/>
            <a:t>Little action or cooperation outside of meetings or workshops. No resources to create things -&gt; task moved to Security Work Package of GN project</a:t>
          </a:r>
          <a:endParaRPr lang="en-DE" sz="1300" dirty="0"/>
        </a:p>
      </dgm:t>
    </dgm:pt>
    <dgm:pt modelId="{D20AC126-46F7-4F7C-BD99-867560E364BB}" type="parTrans" cxnId="{C68EE25E-CE4B-48C0-91E1-497DB9955049}">
      <dgm:prSet/>
      <dgm:spPr/>
      <dgm:t>
        <a:bodyPr/>
        <a:lstStyle/>
        <a:p>
          <a:endParaRPr lang="en-DE"/>
        </a:p>
      </dgm:t>
    </dgm:pt>
    <dgm:pt modelId="{60D8DA29-F269-4213-BC6C-B1EF05C7E175}" type="sibTrans" cxnId="{C68EE25E-CE4B-48C0-91E1-497DB9955049}">
      <dgm:prSet/>
      <dgm:spPr/>
      <dgm:t>
        <a:bodyPr/>
        <a:lstStyle/>
        <a:p>
          <a:endParaRPr lang="en-DE"/>
        </a:p>
      </dgm:t>
    </dgm:pt>
    <dgm:pt modelId="{5B24AD03-6DF2-4C0F-B217-7176496AE6DB}">
      <dgm:prSet phldrT="[Text]"/>
      <dgm:spPr/>
      <dgm:t>
        <a:bodyPr/>
        <a:lstStyle/>
        <a:p>
          <a:r>
            <a:rPr lang="en-GB" dirty="0"/>
            <a:t>Opportunities</a:t>
          </a:r>
          <a:endParaRPr lang="en-DE" dirty="0"/>
        </a:p>
      </dgm:t>
    </dgm:pt>
    <dgm:pt modelId="{AAA21054-B2CB-48B9-B2AC-764AC7C377E9}" type="parTrans" cxnId="{B4CCB27D-D58C-4ADB-8F2D-F0DDEE9DFE5A}">
      <dgm:prSet/>
      <dgm:spPr/>
      <dgm:t>
        <a:bodyPr/>
        <a:lstStyle/>
        <a:p>
          <a:endParaRPr lang="en-DE"/>
        </a:p>
      </dgm:t>
    </dgm:pt>
    <dgm:pt modelId="{D50C7332-A2F6-43BE-A5A3-5A17A7F24E6D}" type="sibTrans" cxnId="{B4CCB27D-D58C-4ADB-8F2D-F0DDEE9DFE5A}">
      <dgm:prSet/>
      <dgm:spPr/>
      <dgm:t>
        <a:bodyPr/>
        <a:lstStyle/>
        <a:p>
          <a:endParaRPr lang="en-DE"/>
        </a:p>
      </dgm:t>
    </dgm:pt>
    <dgm:pt modelId="{69248E5E-E3F4-4B37-8D7F-D48E30966275}">
      <dgm:prSet phldrT="[Text]"/>
      <dgm:spPr/>
      <dgm:t>
        <a:bodyPr/>
        <a:lstStyle/>
        <a:p>
          <a:r>
            <a:rPr lang="en-GB" dirty="0"/>
            <a:t>Diversity: There is not one way to do it right</a:t>
          </a:r>
          <a:endParaRPr lang="en-DE" dirty="0"/>
        </a:p>
      </dgm:t>
    </dgm:pt>
    <dgm:pt modelId="{0D78BBB9-A976-49EA-8404-00C1ACA19BB0}" type="parTrans" cxnId="{8B92BC3C-5465-438F-9542-4495427FEBA0}">
      <dgm:prSet/>
      <dgm:spPr/>
      <dgm:t>
        <a:bodyPr/>
        <a:lstStyle/>
        <a:p>
          <a:endParaRPr lang="en-DE"/>
        </a:p>
      </dgm:t>
    </dgm:pt>
    <dgm:pt modelId="{79F57EBD-3D9E-4ADE-9C11-5A0C3B22759B}" type="sibTrans" cxnId="{8B92BC3C-5465-438F-9542-4495427FEBA0}">
      <dgm:prSet/>
      <dgm:spPr/>
      <dgm:t>
        <a:bodyPr/>
        <a:lstStyle/>
        <a:p>
          <a:endParaRPr lang="en-DE"/>
        </a:p>
      </dgm:t>
    </dgm:pt>
    <dgm:pt modelId="{0A2BD0C5-0722-4B7B-A323-5DA2D4CFB6C4}">
      <dgm:prSet phldrT="[Text]" custT="1"/>
      <dgm:spPr/>
      <dgm:t>
        <a:bodyPr/>
        <a:lstStyle/>
        <a:p>
          <a:r>
            <a:rPr lang="en-GB" sz="1400" dirty="0"/>
            <a:t>Threats</a:t>
          </a:r>
          <a:endParaRPr lang="en-DE" sz="1400" dirty="0"/>
        </a:p>
      </dgm:t>
    </dgm:pt>
    <dgm:pt modelId="{1F0E8759-4C2E-46EB-AF45-27FB69C3B519}" type="parTrans" cxnId="{9F87A10A-E4C7-49BC-A622-87CCF3F64751}">
      <dgm:prSet/>
      <dgm:spPr/>
      <dgm:t>
        <a:bodyPr/>
        <a:lstStyle/>
        <a:p>
          <a:endParaRPr lang="en-DE"/>
        </a:p>
      </dgm:t>
    </dgm:pt>
    <dgm:pt modelId="{C472E987-4D47-4FF8-AD37-929976F4EE11}" type="sibTrans" cxnId="{9F87A10A-E4C7-49BC-A622-87CCF3F64751}">
      <dgm:prSet/>
      <dgm:spPr/>
      <dgm:t>
        <a:bodyPr/>
        <a:lstStyle/>
        <a:p>
          <a:endParaRPr lang="en-DE"/>
        </a:p>
      </dgm:t>
    </dgm:pt>
    <dgm:pt modelId="{713CA2F4-1B1D-43B8-8714-69E7235F436C}">
      <dgm:prSet phldrT="[Text]" custT="1"/>
      <dgm:spPr/>
      <dgm:t>
        <a:bodyPr/>
        <a:lstStyle/>
        <a:p>
          <a:r>
            <a:rPr lang="en-GB" sz="1300" dirty="0"/>
            <a:t>Security Specialists are usually very busy</a:t>
          </a:r>
          <a:endParaRPr lang="en-DE" sz="1300" dirty="0"/>
        </a:p>
      </dgm:t>
    </dgm:pt>
    <dgm:pt modelId="{3C80698E-DD8F-4E3A-A6C8-7FC991C5AB27}" type="parTrans" cxnId="{0CEB510F-37B5-4532-A79E-1FED4FBBFA6C}">
      <dgm:prSet/>
      <dgm:spPr/>
      <dgm:t>
        <a:bodyPr/>
        <a:lstStyle/>
        <a:p>
          <a:endParaRPr lang="en-DE"/>
        </a:p>
      </dgm:t>
    </dgm:pt>
    <dgm:pt modelId="{3D3F3AE7-1A89-4B0D-B98C-29475A9020A2}" type="sibTrans" cxnId="{0CEB510F-37B5-4532-A79E-1FED4FBBFA6C}">
      <dgm:prSet/>
      <dgm:spPr/>
      <dgm:t>
        <a:bodyPr/>
        <a:lstStyle/>
        <a:p>
          <a:endParaRPr lang="en-DE"/>
        </a:p>
      </dgm:t>
    </dgm:pt>
    <dgm:pt modelId="{AF3A33A5-9AF5-4FB9-9BAD-BBA66C86F0A8}">
      <dgm:prSet phldrT="[Text]" custT="1"/>
      <dgm:spPr/>
      <dgm:t>
        <a:bodyPr/>
        <a:lstStyle/>
        <a:p>
          <a:r>
            <a:rPr lang="en-GB" sz="1300" dirty="0"/>
            <a:t>Security is often treated as an “add-on”</a:t>
          </a:r>
          <a:endParaRPr lang="en-DE" sz="1300" dirty="0"/>
        </a:p>
      </dgm:t>
    </dgm:pt>
    <dgm:pt modelId="{13A1F967-DF8F-49C7-BD7F-DF8F36A93711}" type="parTrans" cxnId="{57E1F78D-2661-47AC-BA7A-8238CC7FCC13}">
      <dgm:prSet/>
      <dgm:spPr/>
      <dgm:t>
        <a:bodyPr/>
        <a:lstStyle/>
        <a:p>
          <a:endParaRPr lang="en-DE"/>
        </a:p>
      </dgm:t>
    </dgm:pt>
    <dgm:pt modelId="{55436D9F-836D-402F-9B97-D1BA74316FFF}" type="sibTrans" cxnId="{57E1F78D-2661-47AC-BA7A-8238CC7FCC13}">
      <dgm:prSet/>
      <dgm:spPr/>
      <dgm:t>
        <a:bodyPr/>
        <a:lstStyle/>
        <a:p>
          <a:endParaRPr lang="en-DE"/>
        </a:p>
      </dgm:t>
    </dgm:pt>
    <dgm:pt modelId="{06520AAA-0316-4D19-BC1C-A872B2163951}">
      <dgm:prSet phldrT="[Text]" custT="1"/>
      <dgm:spPr/>
      <dgm:t>
        <a:bodyPr/>
        <a:lstStyle/>
        <a:p>
          <a:r>
            <a:rPr lang="en-GB" sz="1300" dirty="0"/>
            <a:t>Security is sometimes hard to understand for non-professionals</a:t>
          </a:r>
          <a:endParaRPr lang="en-DE" sz="1300" dirty="0"/>
        </a:p>
      </dgm:t>
    </dgm:pt>
    <dgm:pt modelId="{F1AD4A2F-9144-4DB2-8EC2-77FBFE0C9FC8}" type="parTrans" cxnId="{7F4B7C7E-F0B2-433F-99B1-98CF3182E92C}">
      <dgm:prSet/>
      <dgm:spPr/>
      <dgm:t>
        <a:bodyPr/>
        <a:lstStyle/>
        <a:p>
          <a:endParaRPr lang="en-DE"/>
        </a:p>
      </dgm:t>
    </dgm:pt>
    <dgm:pt modelId="{83E9C656-9136-4BC2-96BE-EF2F8D490F10}" type="sibTrans" cxnId="{7F4B7C7E-F0B2-433F-99B1-98CF3182E92C}">
      <dgm:prSet/>
      <dgm:spPr/>
      <dgm:t>
        <a:bodyPr/>
        <a:lstStyle/>
        <a:p>
          <a:endParaRPr lang="en-DE"/>
        </a:p>
      </dgm:t>
    </dgm:pt>
    <dgm:pt modelId="{40DC0EB7-8762-4D92-9F6B-1D5AF184355D}">
      <dgm:prSet phldrT="[Text]"/>
      <dgm:spPr/>
      <dgm:t>
        <a:bodyPr/>
        <a:lstStyle/>
        <a:p>
          <a:r>
            <a:rPr lang="en-GB" dirty="0"/>
            <a:t>Participants are aware what to share</a:t>
          </a:r>
          <a:endParaRPr lang="en-DE" dirty="0"/>
        </a:p>
      </dgm:t>
    </dgm:pt>
    <dgm:pt modelId="{DC717F9A-AF3B-46C9-BCE7-BB3A8726A1C9}" type="parTrans" cxnId="{47F87E8F-AFE3-4334-A499-C4BAFC584D55}">
      <dgm:prSet/>
      <dgm:spPr/>
      <dgm:t>
        <a:bodyPr/>
        <a:lstStyle/>
        <a:p>
          <a:endParaRPr lang="en-DE"/>
        </a:p>
      </dgm:t>
    </dgm:pt>
    <dgm:pt modelId="{B950FE32-8F09-411A-9056-284A27B80395}" type="sibTrans" cxnId="{47F87E8F-AFE3-4334-A499-C4BAFC584D55}">
      <dgm:prSet/>
      <dgm:spPr/>
      <dgm:t>
        <a:bodyPr/>
        <a:lstStyle/>
        <a:p>
          <a:endParaRPr lang="en-DE"/>
        </a:p>
      </dgm:t>
    </dgm:pt>
    <dgm:pt modelId="{65407164-6A0E-43B8-8C8B-7878CEECC6C8}">
      <dgm:prSet phldrT="[Text]" custT="1"/>
      <dgm:spPr/>
      <dgm:t>
        <a:bodyPr/>
        <a:lstStyle/>
        <a:p>
          <a:r>
            <a:rPr lang="en-GB" sz="1300" dirty="0"/>
            <a:t>How much can we share (trust)? Not all participants are willing or allowed to share internal </a:t>
          </a:r>
          <a:r>
            <a:rPr lang="en-GB" sz="1300" dirty="0" err="1"/>
            <a:t>confidentialor</a:t>
          </a:r>
          <a:r>
            <a:rPr lang="en-GB" sz="1300" dirty="0"/>
            <a:t> negative information</a:t>
          </a:r>
          <a:endParaRPr lang="en-DE" sz="1300" dirty="0"/>
        </a:p>
      </dgm:t>
    </dgm:pt>
    <dgm:pt modelId="{76331F9D-AC1C-4574-AB2A-D694137B4848}" type="parTrans" cxnId="{9169A8CB-18EA-4DC0-B7B0-5FEF16C96EEC}">
      <dgm:prSet/>
      <dgm:spPr/>
      <dgm:t>
        <a:bodyPr/>
        <a:lstStyle/>
        <a:p>
          <a:endParaRPr lang="en-DE"/>
        </a:p>
      </dgm:t>
    </dgm:pt>
    <dgm:pt modelId="{481BEBBC-4D74-4875-A11F-C225E121D2CD}" type="sibTrans" cxnId="{9169A8CB-18EA-4DC0-B7B0-5FEF16C96EEC}">
      <dgm:prSet/>
      <dgm:spPr/>
      <dgm:t>
        <a:bodyPr/>
        <a:lstStyle/>
        <a:p>
          <a:endParaRPr lang="en-DE"/>
        </a:p>
      </dgm:t>
    </dgm:pt>
    <dgm:pt modelId="{1305F8AE-3CBD-4202-A9EB-A152368EC2CE}">
      <dgm:prSet phldrT="[Text]"/>
      <dgm:spPr/>
      <dgm:t>
        <a:bodyPr/>
        <a:lstStyle/>
        <a:p>
          <a:r>
            <a:rPr lang="en-GB" dirty="0"/>
            <a:t>Information Security can be linked to everything NRENs daily do</a:t>
          </a:r>
          <a:endParaRPr lang="en-DE" dirty="0"/>
        </a:p>
      </dgm:t>
    </dgm:pt>
    <dgm:pt modelId="{442DC3F5-AEAF-417F-A01A-04610FE7BF87}" type="parTrans" cxnId="{316C601B-AAB7-4AB9-AEA6-753B07435001}">
      <dgm:prSet/>
      <dgm:spPr/>
      <dgm:t>
        <a:bodyPr/>
        <a:lstStyle/>
        <a:p>
          <a:endParaRPr lang="en-DE"/>
        </a:p>
      </dgm:t>
    </dgm:pt>
    <dgm:pt modelId="{15154801-ADE4-48C1-9953-3F5EA24AACDB}" type="sibTrans" cxnId="{316C601B-AAB7-4AB9-AEA6-753B07435001}">
      <dgm:prSet/>
      <dgm:spPr/>
      <dgm:t>
        <a:bodyPr/>
        <a:lstStyle/>
        <a:p>
          <a:endParaRPr lang="en-DE"/>
        </a:p>
      </dgm:t>
    </dgm:pt>
    <dgm:pt modelId="{0766B6F3-60EE-40DA-84E7-F4E1E06A840F}">
      <dgm:prSet phldrT="[Text]" custT="1"/>
      <dgm:spPr/>
      <dgm:t>
        <a:bodyPr/>
        <a:lstStyle/>
        <a:p>
          <a:r>
            <a:rPr lang="en-GB" sz="1300" dirty="0"/>
            <a:t>Security specialists in smaller NRENs usually have other hats (e.g. operating the network in a one-man show)</a:t>
          </a:r>
          <a:endParaRPr lang="en-DE" sz="1300" dirty="0"/>
        </a:p>
      </dgm:t>
    </dgm:pt>
    <dgm:pt modelId="{C222BD00-65A7-4405-87DE-C89381320936}" type="parTrans" cxnId="{5E2EA5EC-8836-49E6-975A-9559FA49209D}">
      <dgm:prSet/>
      <dgm:spPr/>
      <dgm:t>
        <a:bodyPr/>
        <a:lstStyle/>
        <a:p>
          <a:endParaRPr lang="en-DE"/>
        </a:p>
      </dgm:t>
    </dgm:pt>
    <dgm:pt modelId="{A29BDAEC-90F7-451A-A11C-69A7F64AEB2B}" type="sibTrans" cxnId="{5E2EA5EC-8836-49E6-975A-9559FA49209D}">
      <dgm:prSet/>
      <dgm:spPr/>
      <dgm:t>
        <a:bodyPr/>
        <a:lstStyle/>
        <a:p>
          <a:endParaRPr lang="en-DE"/>
        </a:p>
      </dgm:t>
    </dgm:pt>
    <dgm:pt modelId="{D3525712-0A54-4AFA-A243-92FA9946BECE}">
      <dgm:prSet phldrT="[Text]" custT="1"/>
      <dgm:spPr/>
      <dgm:t>
        <a:bodyPr/>
        <a:lstStyle/>
        <a:p>
          <a:r>
            <a:rPr lang="en-GB" sz="1300" dirty="0"/>
            <a:t>Information Security is relevant for everything NRENs do</a:t>
          </a:r>
          <a:endParaRPr lang="en-DE" sz="1300" dirty="0"/>
        </a:p>
      </dgm:t>
    </dgm:pt>
    <dgm:pt modelId="{908915C5-709D-4C1A-981B-09D4F9A91CFD}" type="parTrans" cxnId="{5207E9E7-D053-4AB2-A627-9FB6A484414D}">
      <dgm:prSet/>
      <dgm:spPr/>
      <dgm:t>
        <a:bodyPr/>
        <a:lstStyle/>
        <a:p>
          <a:endParaRPr lang="en-DE"/>
        </a:p>
      </dgm:t>
    </dgm:pt>
    <dgm:pt modelId="{4A91646D-77CD-4554-9ABB-78F34CFF4B42}" type="sibTrans" cxnId="{5207E9E7-D053-4AB2-A627-9FB6A484414D}">
      <dgm:prSet/>
      <dgm:spPr/>
      <dgm:t>
        <a:bodyPr/>
        <a:lstStyle/>
        <a:p>
          <a:endParaRPr lang="en-DE"/>
        </a:p>
      </dgm:t>
    </dgm:pt>
    <dgm:pt modelId="{491375F6-C21D-47C3-822D-BA857AF52B5E}">
      <dgm:prSet phldrT="[Text]" custT="1"/>
      <dgm:spPr/>
      <dgm:t>
        <a:bodyPr/>
        <a:lstStyle/>
        <a:p>
          <a:r>
            <a:rPr lang="en-GB" sz="1300" dirty="0"/>
            <a:t>Recap and communications after meetings has been slow</a:t>
          </a:r>
          <a:endParaRPr lang="en-DE" sz="1300" dirty="0"/>
        </a:p>
      </dgm:t>
    </dgm:pt>
    <dgm:pt modelId="{8B120BC5-6148-4161-BC4C-80BBF82CC635}" type="parTrans" cxnId="{67FE350E-0053-43B1-B426-9CBD31D12D00}">
      <dgm:prSet/>
      <dgm:spPr/>
      <dgm:t>
        <a:bodyPr/>
        <a:lstStyle/>
        <a:p>
          <a:endParaRPr lang="en-DE"/>
        </a:p>
      </dgm:t>
    </dgm:pt>
    <dgm:pt modelId="{940755C5-2260-47A7-A195-DE7534AD6C68}" type="sibTrans" cxnId="{67FE350E-0053-43B1-B426-9CBD31D12D00}">
      <dgm:prSet/>
      <dgm:spPr/>
      <dgm:t>
        <a:bodyPr/>
        <a:lstStyle/>
        <a:p>
          <a:endParaRPr lang="en-DE"/>
        </a:p>
      </dgm:t>
    </dgm:pt>
    <dgm:pt modelId="{9CE51CEE-7581-4140-B869-D522AA874B97}">
      <dgm:prSet phldrT="[Text]" custT="1"/>
      <dgm:spPr/>
      <dgm:t>
        <a:bodyPr/>
        <a:lstStyle/>
        <a:p>
          <a:r>
            <a:rPr lang="en-GB" sz="1300" dirty="0"/>
            <a:t>GÉANT staff overlap in participants</a:t>
          </a:r>
          <a:endParaRPr lang="en-DE" sz="1300" dirty="0"/>
        </a:p>
      </dgm:t>
    </dgm:pt>
    <dgm:pt modelId="{6C10CD2E-3F98-4F24-9F05-3AD4F1BA0A2F}" type="parTrans" cxnId="{995E8714-CF2E-4E8C-BD9E-EB80C245E255}">
      <dgm:prSet/>
      <dgm:spPr/>
      <dgm:t>
        <a:bodyPr/>
        <a:lstStyle/>
        <a:p>
          <a:endParaRPr lang="en-DE"/>
        </a:p>
      </dgm:t>
    </dgm:pt>
    <dgm:pt modelId="{43CB6287-889E-405B-BD78-76F96612D7D8}" type="sibTrans" cxnId="{995E8714-CF2E-4E8C-BD9E-EB80C245E255}">
      <dgm:prSet/>
      <dgm:spPr/>
      <dgm:t>
        <a:bodyPr/>
        <a:lstStyle/>
        <a:p>
          <a:endParaRPr lang="en-DE"/>
        </a:p>
      </dgm:t>
    </dgm:pt>
    <dgm:pt modelId="{CB39861C-3B72-4809-92C8-E6E213094E6D}">
      <dgm:prSet phldrT="[Text]" custT="1"/>
      <dgm:spPr/>
      <dgm:t>
        <a:bodyPr/>
        <a:lstStyle/>
        <a:p>
          <a:r>
            <a:rPr lang="en-GB" sz="1300" dirty="0"/>
            <a:t>Security Days conference has similar topics</a:t>
          </a:r>
          <a:endParaRPr lang="en-DE" sz="1300" dirty="0"/>
        </a:p>
      </dgm:t>
    </dgm:pt>
    <dgm:pt modelId="{A134384E-99EF-4D6E-9784-C4ACDE7C3071}" type="parTrans" cxnId="{D5427CD4-3529-468E-8166-0160E6297388}">
      <dgm:prSet/>
      <dgm:spPr/>
      <dgm:t>
        <a:bodyPr/>
        <a:lstStyle/>
        <a:p>
          <a:endParaRPr lang="en-DE"/>
        </a:p>
      </dgm:t>
    </dgm:pt>
    <dgm:pt modelId="{85FE3904-71F5-4252-97CF-C3A13EA3D19B}" type="sibTrans" cxnId="{D5427CD4-3529-468E-8166-0160E6297388}">
      <dgm:prSet/>
      <dgm:spPr/>
      <dgm:t>
        <a:bodyPr/>
        <a:lstStyle/>
        <a:p>
          <a:endParaRPr lang="en-DE"/>
        </a:p>
      </dgm:t>
    </dgm:pt>
    <dgm:pt modelId="{8B1C53E5-938F-4525-8A75-BCB0605B1FE4}">
      <dgm:prSet phldrT="[Text]"/>
      <dgm:spPr/>
      <dgm:t>
        <a:bodyPr/>
        <a:lstStyle/>
        <a:p>
          <a:r>
            <a:rPr lang="en-GB" dirty="0"/>
            <a:t>Willingness from participants to host the workshop</a:t>
          </a:r>
          <a:endParaRPr lang="en-DE" dirty="0"/>
        </a:p>
      </dgm:t>
    </dgm:pt>
    <dgm:pt modelId="{F4F36A9A-7ACC-495C-B41D-154F1278B009}" type="parTrans" cxnId="{488375CE-B662-4E98-B671-862B1D62F325}">
      <dgm:prSet/>
      <dgm:spPr/>
      <dgm:t>
        <a:bodyPr/>
        <a:lstStyle/>
        <a:p>
          <a:endParaRPr lang="en-DE"/>
        </a:p>
      </dgm:t>
    </dgm:pt>
    <dgm:pt modelId="{51B832C8-C3CE-4228-A5FD-0D44AF3C7032}" type="sibTrans" cxnId="{488375CE-B662-4E98-B671-862B1D62F325}">
      <dgm:prSet/>
      <dgm:spPr/>
      <dgm:t>
        <a:bodyPr/>
        <a:lstStyle/>
        <a:p>
          <a:endParaRPr lang="en-DE"/>
        </a:p>
      </dgm:t>
    </dgm:pt>
    <dgm:pt modelId="{B7250B72-4210-4C8A-989F-F0026EBCC3B4}">
      <dgm:prSet phldrT="[Text]"/>
      <dgm:spPr/>
      <dgm:t>
        <a:bodyPr/>
        <a:lstStyle/>
        <a:p>
          <a:endParaRPr lang="en-DE" dirty="0"/>
        </a:p>
      </dgm:t>
    </dgm:pt>
    <dgm:pt modelId="{5924C956-4FCB-4D70-8BEC-CAA99D3027EF}" type="parTrans" cxnId="{37686CB0-35DD-4192-B03A-88B768166864}">
      <dgm:prSet/>
      <dgm:spPr/>
      <dgm:t>
        <a:bodyPr/>
        <a:lstStyle/>
        <a:p>
          <a:endParaRPr lang="en-DE"/>
        </a:p>
      </dgm:t>
    </dgm:pt>
    <dgm:pt modelId="{C0A10AA1-67AF-46FA-A328-1273D4A03A07}" type="sibTrans" cxnId="{37686CB0-35DD-4192-B03A-88B768166864}">
      <dgm:prSet/>
      <dgm:spPr/>
      <dgm:t>
        <a:bodyPr/>
        <a:lstStyle/>
        <a:p>
          <a:endParaRPr lang="en-DE"/>
        </a:p>
      </dgm:t>
    </dgm:pt>
    <dgm:pt modelId="{3B9F64FA-BC50-4702-A916-BC6EBDB7BA7F}">
      <dgm:prSet phldrT="[Text]"/>
      <dgm:spPr/>
      <dgm:t>
        <a:bodyPr/>
        <a:lstStyle/>
        <a:p>
          <a:endParaRPr lang="en-DE" sz="1000" dirty="0"/>
        </a:p>
      </dgm:t>
    </dgm:pt>
    <dgm:pt modelId="{DC712E99-56DD-457C-97A6-A2377613E81E}" type="parTrans" cxnId="{6CBCB22A-394D-4638-8361-A2CB76B8265C}">
      <dgm:prSet/>
      <dgm:spPr/>
      <dgm:t>
        <a:bodyPr/>
        <a:lstStyle/>
        <a:p>
          <a:endParaRPr lang="en-DE"/>
        </a:p>
      </dgm:t>
    </dgm:pt>
    <dgm:pt modelId="{8E63AE3F-D663-43CB-89AD-E960314F50A5}" type="sibTrans" cxnId="{6CBCB22A-394D-4638-8361-A2CB76B8265C}">
      <dgm:prSet/>
      <dgm:spPr/>
      <dgm:t>
        <a:bodyPr/>
        <a:lstStyle/>
        <a:p>
          <a:endParaRPr lang="en-DE"/>
        </a:p>
      </dgm:t>
    </dgm:pt>
    <dgm:pt modelId="{35872297-FDFB-45E2-A7B1-B6ED690E44B7}">
      <dgm:prSet phldrT="[Text]"/>
      <dgm:spPr/>
      <dgm:t>
        <a:bodyPr/>
        <a:lstStyle/>
        <a:p>
          <a:r>
            <a:rPr lang="en-GB" dirty="0"/>
            <a:t>Engaging new formats worked well</a:t>
          </a:r>
          <a:endParaRPr lang="en-DE" dirty="0"/>
        </a:p>
      </dgm:t>
    </dgm:pt>
    <dgm:pt modelId="{B2E31951-ECC3-4B96-8B75-CD1EE184FA0D}" type="parTrans" cxnId="{3FCB92E9-4FFE-4EFC-83A8-5936FB8DC401}">
      <dgm:prSet/>
      <dgm:spPr/>
      <dgm:t>
        <a:bodyPr/>
        <a:lstStyle/>
        <a:p>
          <a:endParaRPr lang="en-DE"/>
        </a:p>
      </dgm:t>
    </dgm:pt>
    <dgm:pt modelId="{27D4716D-0780-4C26-9315-004CE2160732}" type="sibTrans" cxnId="{3FCB92E9-4FFE-4EFC-83A8-5936FB8DC401}">
      <dgm:prSet/>
      <dgm:spPr/>
      <dgm:t>
        <a:bodyPr/>
        <a:lstStyle/>
        <a:p>
          <a:endParaRPr lang="en-DE"/>
        </a:p>
      </dgm:t>
    </dgm:pt>
    <dgm:pt modelId="{6AAEC1E2-0AF1-4605-9B62-558F89A001D5}">
      <dgm:prSet phldrT="[Text]" custT="1"/>
      <dgm:spPr/>
      <dgm:t>
        <a:bodyPr/>
        <a:lstStyle/>
        <a:p>
          <a:r>
            <a:rPr lang="en-GB" sz="1300" dirty="0"/>
            <a:t>Advertising events and funding coverage from other WP works well</a:t>
          </a:r>
          <a:endParaRPr lang="en-DE" sz="1300" dirty="0"/>
        </a:p>
      </dgm:t>
    </dgm:pt>
    <dgm:pt modelId="{042C7CE7-FC4C-4A1C-A642-A6555ECE0987}" type="parTrans" cxnId="{18D23363-4E93-4B2A-BD0C-B496CFB5140B}">
      <dgm:prSet/>
      <dgm:spPr/>
      <dgm:t>
        <a:bodyPr/>
        <a:lstStyle/>
        <a:p>
          <a:endParaRPr lang="en-DE"/>
        </a:p>
      </dgm:t>
    </dgm:pt>
    <dgm:pt modelId="{B304D804-B7E6-42D9-AC9E-0D8CB955E37C}" type="sibTrans" cxnId="{18D23363-4E93-4B2A-BD0C-B496CFB5140B}">
      <dgm:prSet/>
      <dgm:spPr/>
      <dgm:t>
        <a:bodyPr/>
        <a:lstStyle/>
        <a:p>
          <a:endParaRPr lang="en-DE"/>
        </a:p>
      </dgm:t>
    </dgm:pt>
    <dgm:pt modelId="{3A91F537-D420-496E-AAB6-8469811E84AB}">
      <dgm:prSet phldrT="[Text]"/>
      <dgm:spPr/>
      <dgm:t>
        <a:bodyPr/>
        <a:lstStyle/>
        <a:p>
          <a:r>
            <a:rPr lang="en-GB" dirty="0"/>
            <a:t>Resilience is becoming more important for organisations</a:t>
          </a:r>
          <a:endParaRPr lang="en-DE" dirty="0"/>
        </a:p>
      </dgm:t>
    </dgm:pt>
    <dgm:pt modelId="{675B210F-FF37-44D1-9694-8A70C5549441}" type="parTrans" cxnId="{B98C4B64-768B-4705-99EF-0BC7077656A5}">
      <dgm:prSet/>
      <dgm:spPr/>
    </dgm:pt>
    <dgm:pt modelId="{3B6B97F5-7F1D-4C18-B63A-AFD2C538C4C1}" type="sibTrans" cxnId="{B98C4B64-768B-4705-99EF-0BC7077656A5}">
      <dgm:prSet/>
      <dgm:spPr/>
    </dgm:pt>
    <dgm:pt modelId="{34554650-5625-48A7-9D32-C531D413BD4A}" type="pres">
      <dgm:prSet presAssocID="{536CDB0C-437D-485E-ADFB-37ED95CA3640}" presName="matrix" presStyleCnt="0">
        <dgm:presLayoutVars>
          <dgm:chMax val="1"/>
          <dgm:dir/>
          <dgm:resizeHandles val="exact"/>
        </dgm:presLayoutVars>
      </dgm:prSet>
      <dgm:spPr/>
    </dgm:pt>
    <dgm:pt modelId="{37E179D9-8BD7-4404-86B3-246F7F596413}" type="pres">
      <dgm:prSet presAssocID="{536CDB0C-437D-485E-ADFB-37ED95CA3640}" presName="diamond" presStyleLbl="bgShp" presStyleIdx="0" presStyleCnt="1" custScaleX="141884"/>
      <dgm:spPr>
        <a:solidFill>
          <a:schemeClr val="accent2"/>
        </a:solidFill>
      </dgm:spPr>
    </dgm:pt>
    <dgm:pt modelId="{82E60779-6843-45EE-BD19-CB25989D02C2}" type="pres">
      <dgm:prSet presAssocID="{536CDB0C-437D-485E-ADFB-37ED95CA3640}" presName="quad1" presStyleLbl="node1" presStyleIdx="0" presStyleCnt="4" custScaleX="165782" custScaleY="99336" custLinFactNeighborX="-31707" custLinFactNeighborY="-3049">
        <dgm:presLayoutVars>
          <dgm:chMax val="0"/>
          <dgm:chPref val="0"/>
          <dgm:bulletEnabled val="1"/>
        </dgm:presLayoutVars>
      </dgm:prSet>
      <dgm:spPr/>
    </dgm:pt>
    <dgm:pt modelId="{2180096E-3AF1-491D-9DD1-B6D0D92616AD}" type="pres">
      <dgm:prSet presAssocID="{536CDB0C-437D-485E-ADFB-37ED95CA3640}" presName="quad2" presStyleLbl="node1" presStyleIdx="1" presStyleCnt="4" custScaleX="164675" custLinFactNeighborX="34585" custLinFactNeighborY="-3607">
        <dgm:presLayoutVars>
          <dgm:chMax val="0"/>
          <dgm:chPref val="0"/>
          <dgm:bulletEnabled val="1"/>
        </dgm:presLayoutVars>
      </dgm:prSet>
      <dgm:spPr/>
    </dgm:pt>
    <dgm:pt modelId="{FD8A0635-48C0-4A2F-BF1D-4D0C35479380}" type="pres">
      <dgm:prSet presAssocID="{536CDB0C-437D-485E-ADFB-37ED95CA3640}" presName="quad3" presStyleLbl="node1" presStyleIdx="2" presStyleCnt="4" custScaleX="165173" custLinFactNeighborX="-32914" custLinFactNeighborY="1510">
        <dgm:presLayoutVars>
          <dgm:chMax val="0"/>
          <dgm:chPref val="0"/>
          <dgm:bulletEnabled val="1"/>
        </dgm:presLayoutVars>
      </dgm:prSet>
      <dgm:spPr/>
    </dgm:pt>
    <dgm:pt modelId="{EAAED855-38AE-4D6C-83E3-D0BB2C56B022}" type="pres">
      <dgm:prSet presAssocID="{536CDB0C-437D-485E-ADFB-37ED95CA3640}" presName="quad4" presStyleLbl="node1" presStyleIdx="3" presStyleCnt="4" custScaleX="166603" custLinFactNeighborX="35549" custLinFactNeighborY="1987">
        <dgm:presLayoutVars>
          <dgm:chMax val="0"/>
          <dgm:chPref val="0"/>
          <dgm:bulletEnabled val="1"/>
        </dgm:presLayoutVars>
      </dgm:prSet>
      <dgm:spPr/>
    </dgm:pt>
  </dgm:ptLst>
  <dgm:cxnLst>
    <dgm:cxn modelId="{AE396D02-DEDD-4611-B477-B7E0E489B9FA}" type="presOf" srcId="{D3525712-0A54-4AFA-A243-92FA9946BECE}" destId="{82E60779-6843-45EE-BD19-CB25989D02C2}" srcOrd="0" destOrd="3" presId="urn:microsoft.com/office/officeart/2005/8/layout/matrix3"/>
    <dgm:cxn modelId="{E32CD606-7528-4FF5-959A-E5DB2292004C}" srcId="{536CDB0C-437D-485E-ADFB-37ED95CA3640}" destId="{E68F7873-FC2B-4B83-AFF7-1029933AF255}" srcOrd="1" destOrd="0" parTransId="{9CCAF58D-3099-4DE1-A144-6A6C7BC47B01}" sibTransId="{4D3E9D2B-114C-4406-96A3-A64423126E29}"/>
    <dgm:cxn modelId="{FFD87609-0FDB-4EE1-B74E-E8FF5B7CB2B7}" type="presOf" srcId="{06520AAA-0316-4D19-BC1C-A872B2163951}" destId="{EAAED855-38AE-4D6C-83E3-D0BB2C56B022}" srcOrd="0" destOrd="4" presId="urn:microsoft.com/office/officeart/2005/8/layout/matrix3"/>
    <dgm:cxn modelId="{9F87A10A-E4C7-49BC-A622-87CCF3F64751}" srcId="{536CDB0C-437D-485E-ADFB-37ED95CA3640}" destId="{0A2BD0C5-0722-4B7B-A323-5DA2D4CFB6C4}" srcOrd="3" destOrd="0" parTransId="{1F0E8759-4C2E-46EB-AF45-27FB69C3B519}" sibTransId="{C472E987-4D47-4FF8-AD37-929976F4EE11}"/>
    <dgm:cxn modelId="{67FE350E-0053-43B1-B426-9CBD31D12D00}" srcId="{E68F7873-FC2B-4B83-AFF7-1029933AF255}" destId="{491375F6-C21D-47C3-822D-BA857AF52B5E}" srcOrd="3" destOrd="0" parTransId="{8B120BC5-6148-4161-BC4C-80BBF82CC635}" sibTransId="{940755C5-2260-47A7-A195-DE7534AD6C68}"/>
    <dgm:cxn modelId="{36A3530E-8916-4C44-8041-9BFAC358E1A1}" srcId="{E68F7873-FC2B-4B83-AFF7-1029933AF255}" destId="{46015858-45CB-4DEF-A141-55A6B18F29E7}" srcOrd="0" destOrd="0" parTransId="{5FF05CBD-91D2-4FA2-AF8F-95E8630FF512}" sibTransId="{2544188E-35EB-480E-B4BA-87C47FD060B5}"/>
    <dgm:cxn modelId="{0CEB510F-37B5-4532-A79E-1FED4FBBFA6C}" srcId="{0A2BD0C5-0722-4B7B-A323-5DA2D4CFB6C4}" destId="{713CA2F4-1B1D-43B8-8714-69E7235F436C}" srcOrd="0" destOrd="0" parTransId="{3C80698E-DD8F-4E3A-A6C8-7FC991C5AB27}" sibTransId="{3D3F3AE7-1A89-4B0D-B98C-29475A9020A2}"/>
    <dgm:cxn modelId="{995E8714-CF2E-4E8C-BD9E-EB80C245E255}" srcId="{0A2BD0C5-0722-4B7B-A323-5DA2D4CFB6C4}" destId="{9CE51CEE-7581-4140-B869-D522AA874B97}" srcOrd="4" destOrd="0" parTransId="{6C10CD2E-3F98-4F24-9F05-3AD4F1BA0A2F}" sibTransId="{43CB6287-889E-405B-BD78-76F96612D7D8}"/>
    <dgm:cxn modelId="{E4A87A17-6E38-4F34-956C-E9AA571445DE}" type="presOf" srcId="{491375F6-C21D-47C3-822D-BA857AF52B5E}" destId="{2180096E-3AF1-491D-9DD1-B6D0D92616AD}" srcOrd="0" destOrd="4" presId="urn:microsoft.com/office/officeart/2005/8/layout/matrix3"/>
    <dgm:cxn modelId="{316C601B-AAB7-4AB9-AEA6-753B07435001}" srcId="{5B24AD03-6DF2-4C0F-B217-7176496AE6DB}" destId="{1305F8AE-3CBD-4202-A9EB-A152368EC2CE}" srcOrd="0" destOrd="0" parTransId="{442DC3F5-AEAF-417F-A01A-04610FE7BF87}" sibTransId="{15154801-ADE4-48C1-9953-3F5EA24AACDB}"/>
    <dgm:cxn modelId="{0DC67C27-1E81-4933-8AC8-41650BA7BB34}" srcId="{536CDB0C-437D-485E-ADFB-37ED95CA3640}" destId="{8E14AAEF-E6B3-4DB9-AFF1-7180459F72AD}" srcOrd="0" destOrd="0" parTransId="{5539DA4B-7110-46EC-97D9-4DFF46174F5A}" sibTransId="{F10C2F48-40B8-4A71-9E0A-89AFB610C30E}"/>
    <dgm:cxn modelId="{6CBCB22A-394D-4638-8361-A2CB76B8265C}" srcId="{8E14AAEF-E6B3-4DB9-AFF1-7180459F72AD}" destId="{3B9F64FA-BC50-4702-A916-BC6EBDB7BA7F}" srcOrd="4" destOrd="0" parTransId="{DC712E99-56DD-457C-97A6-A2377613E81E}" sibTransId="{8E63AE3F-D663-43CB-89AD-E960314F50A5}"/>
    <dgm:cxn modelId="{39DEB42F-BEB1-4D61-B3A5-0F4F4B9BB6D2}" type="presOf" srcId="{713CA2F4-1B1D-43B8-8714-69E7235F436C}" destId="{EAAED855-38AE-4D6C-83E3-D0BB2C56B022}" srcOrd="0" destOrd="1" presId="urn:microsoft.com/office/officeart/2005/8/layout/matrix3"/>
    <dgm:cxn modelId="{4FBFA931-18FA-436F-9158-BBA3D2918A19}" type="presOf" srcId="{3B9F64FA-BC50-4702-A916-BC6EBDB7BA7F}" destId="{82E60779-6843-45EE-BD19-CB25989D02C2}" srcOrd="0" destOrd="5" presId="urn:microsoft.com/office/officeart/2005/8/layout/matrix3"/>
    <dgm:cxn modelId="{8B92BC3C-5465-438F-9542-4495427FEBA0}" srcId="{5B24AD03-6DF2-4C0F-B217-7176496AE6DB}" destId="{69248E5E-E3F4-4B37-8D7F-D48E30966275}" srcOrd="2" destOrd="0" parTransId="{0D78BBB9-A976-49EA-8404-00C1ACA19BB0}" sibTransId="{79F57EBD-3D9E-4ADE-9C11-5A0C3B22759B}"/>
    <dgm:cxn modelId="{00D99A5B-D469-4B2C-BBC3-F74E57CD8123}" srcId="{8E14AAEF-E6B3-4DB9-AFF1-7180459F72AD}" destId="{C01AE525-6300-4853-8699-19897E56331F}" srcOrd="1" destOrd="0" parTransId="{58C797E2-63B1-4604-8AE3-18C5A9AA0685}" sibTransId="{D21E4F3C-8791-437E-8519-9B083BC86CE3}"/>
    <dgm:cxn modelId="{C68EE25E-CE4B-48C0-91E1-497DB9955049}" srcId="{E68F7873-FC2B-4B83-AFF7-1029933AF255}" destId="{95C5C8AD-9BA8-4DD0-9BE5-4AF8B6C230DC}" srcOrd="1" destOrd="0" parTransId="{D20AC126-46F7-4F7C-BD99-867560E364BB}" sibTransId="{60D8DA29-F269-4213-BC6C-B1EF05C7E175}"/>
    <dgm:cxn modelId="{3CD8065F-8118-441D-A524-27C1A4D5002C}" type="presOf" srcId="{69248E5E-E3F4-4B37-8D7F-D48E30966275}" destId="{FD8A0635-48C0-4A2F-BF1D-4D0C35479380}" srcOrd="0" destOrd="3" presId="urn:microsoft.com/office/officeart/2005/8/layout/matrix3"/>
    <dgm:cxn modelId="{02C5DD5F-4E44-4D25-8A88-2BEA3A5FD4E7}" type="presOf" srcId="{BB11D34F-2236-4102-867A-46397137FF46}" destId="{82E60779-6843-45EE-BD19-CB25989D02C2}" srcOrd="0" destOrd="1" presId="urn:microsoft.com/office/officeart/2005/8/layout/matrix3"/>
    <dgm:cxn modelId="{18D23363-4E93-4B2A-BD0C-B496CFB5140B}" srcId="{8E14AAEF-E6B3-4DB9-AFF1-7180459F72AD}" destId="{6AAEC1E2-0AF1-4605-9B62-558F89A001D5}" srcOrd="3" destOrd="0" parTransId="{042C7CE7-FC4C-4A1C-A642-A6555ECE0987}" sibTransId="{B304D804-B7E6-42D9-AC9E-0D8CB955E37C}"/>
    <dgm:cxn modelId="{B98C4B64-768B-4705-99EF-0BC7077656A5}" srcId="{5B24AD03-6DF2-4C0F-B217-7176496AE6DB}" destId="{3A91F537-D420-496E-AAB6-8469811E84AB}" srcOrd="1" destOrd="0" parTransId="{675B210F-FF37-44D1-9694-8A70C5549441}" sibTransId="{3B6B97F5-7F1D-4C18-B63A-AFD2C538C4C1}"/>
    <dgm:cxn modelId="{0141AC66-DAA8-4D9B-B450-964ADD0624D5}" type="presOf" srcId="{46015858-45CB-4DEF-A141-55A6B18F29E7}" destId="{2180096E-3AF1-491D-9DD1-B6D0D92616AD}" srcOrd="0" destOrd="1" presId="urn:microsoft.com/office/officeart/2005/8/layout/matrix3"/>
    <dgm:cxn modelId="{4D84516D-DCEF-4B87-9AC0-839BA42831F2}" type="presOf" srcId="{E68F7873-FC2B-4B83-AFF7-1029933AF255}" destId="{2180096E-3AF1-491D-9DD1-B6D0D92616AD}" srcOrd="0" destOrd="0" presId="urn:microsoft.com/office/officeart/2005/8/layout/matrix3"/>
    <dgm:cxn modelId="{3AAA746D-7C00-4B1C-993F-55F5A91E5CA2}" srcId="{536CDB0C-437D-485E-ADFB-37ED95CA3640}" destId="{113ED380-5315-4F90-B20C-616483C035E3}" srcOrd="4" destOrd="0" parTransId="{7EBCF422-FB55-4C00-9AC8-8B0C488897F8}" sibTransId="{FBFC8950-CD90-4E3D-8B26-A8070A793808}"/>
    <dgm:cxn modelId="{D0028C6E-25E1-4058-BCC4-8A786077F5AF}" type="presOf" srcId="{65407164-6A0E-43B8-8C8B-7878CEECC6C8}" destId="{2180096E-3AF1-491D-9DD1-B6D0D92616AD}" srcOrd="0" destOrd="3" presId="urn:microsoft.com/office/officeart/2005/8/layout/matrix3"/>
    <dgm:cxn modelId="{9FD1917D-45BA-45DB-B69A-0C77F79A3767}" type="presOf" srcId="{1305F8AE-3CBD-4202-A9EB-A152368EC2CE}" destId="{FD8A0635-48C0-4A2F-BF1D-4D0C35479380}" srcOrd="0" destOrd="1" presId="urn:microsoft.com/office/officeart/2005/8/layout/matrix3"/>
    <dgm:cxn modelId="{B4CCB27D-D58C-4ADB-8F2D-F0DDEE9DFE5A}" srcId="{536CDB0C-437D-485E-ADFB-37ED95CA3640}" destId="{5B24AD03-6DF2-4C0F-B217-7176496AE6DB}" srcOrd="2" destOrd="0" parTransId="{AAA21054-B2CB-48B9-B2AC-764AC7C377E9}" sibTransId="{D50C7332-A2F6-43BE-A5A3-5A17A7F24E6D}"/>
    <dgm:cxn modelId="{7F4B7C7E-F0B2-433F-99B1-98CF3182E92C}" srcId="{0A2BD0C5-0722-4B7B-A323-5DA2D4CFB6C4}" destId="{06520AAA-0316-4D19-BC1C-A872B2163951}" srcOrd="3" destOrd="0" parTransId="{F1AD4A2F-9144-4DB2-8EC2-77FBFE0C9FC8}" sibTransId="{83E9C656-9136-4BC2-96BE-EF2F8D490F10}"/>
    <dgm:cxn modelId="{E16CCA80-1491-493F-A59E-01324FAD26E2}" type="presOf" srcId="{6AAEC1E2-0AF1-4605-9B62-558F89A001D5}" destId="{82E60779-6843-45EE-BD19-CB25989D02C2}" srcOrd="0" destOrd="4" presId="urn:microsoft.com/office/officeart/2005/8/layout/matrix3"/>
    <dgm:cxn modelId="{57E1F78D-2661-47AC-BA7A-8238CC7FCC13}" srcId="{0A2BD0C5-0722-4B7B-A323-5DA2D4CFB6C4}" destId="{AF3A33A5-9AF5-4FB9-9BAD-BBA66C86F0A8}" srcOrd="2" destOrd="0" parTransId="{13A1F967-DF8F-49C7-BD7F-DF8F36A93711}" sibTransId="{55436D9F-836D-402F-9B97-D1BA74316FFF}"/>
    <dgm:cxn modelId="{47F87E8F-AFE3-4334-A499-C4BAFC584D55}" srcId="{5B24AD03-6DF2-4C0F-B217-7176496AE6DB}" destId="{40DC0EB7-8762-4D92-9F6B-1D5AF184355D}" srcOrd="3" destOrd="0" parTransId="{DC717F9A-AF3B-46C9-BCE7-BB3A8726A1C9}" sibTransId="{B950FE32-8F09-411A-9056-284A27B80395}"/>
    <dgm:cxn modelId="{37666291-082C-4A04-B6D3-F52C88F5DFB6}" type="presOf" srcId="{536CDB0C-437D-485E-ADFB-37ED95CA3640}" destId="{34554650-5625-48A7-9D32-C531D413BD4A}" srcOrd="0" destOrd="0" presId="urn:microsoft.com/office/officeart/2005/8/layout/matrix3"/>
    <dgm:cxn modelId="{CCFCCE92-B6E2-46F7-9D63-CAE851F7D6E1}" type="presOf" srcId="{35872297-FDFB-45E2-A7B1-B6ED690E44B7}" destId="{FD8A0635-48C0-4A2F-BF1D-4D0C35479380}" srcOrd="0" destOrd="6" presId="urn:microsoft.com/office/officeart/2005/8/layout/matrix3"/>
    <dgm:cxn modelId="{46737E9A-F98F-4EC2-8894-25F0B46C7707}" type="presOf" srcId="{5B24AD03-6DF2-4C0F-B217-7176496AE6DB}" destId="{FD8A0635-48C0-4A2F-BF1D-4D0C35479380}" srcOrd="0" destOrd="0" presId="urn:microsoft.com/office/officeart/2005/8/layout/matrix3"/>
    <dgm:cxn modelId="{37686CB0-35DD-4192-B03A-88B768166864}" srcId="{5B24AD03-6DF2-4C0F-B217-7176496AE6DB}" destId="{B7250B72-4210-4C8A-989F-F0026EBCC3B4}" srcOrd="6" destOrd="0" parTransId="{5924C956-4FCB-4D70-8BEC-CAA99D3027EF}" sibTransId="{C0A10AA1-67AF-46FA-A328-1273D4A03A07}"/>
    <dgm:cxn modelId="{A8A78CB1-4299-41D7-922D-445E658224FD}" srcId="{8E14AAEF-E6B3-4DB9-AFF1-7180459F72AD}" destId="{BB11D34F-2236-4102-867A-46397137FF46}" srcOrd="0" destOrd="0" parTransId="{8D6B8776-8E72-47FF-91C3-0593060E2F4D}" sibTransId="{4B788129-2B22-4502-80FD-7D92B6876937}"/>
    <dgm:cxn modelId="{85F0A5B3-408A-4413-8A09-ADA274291FF2}" type="presOf" srcId="{8E14AAEF-E6B3-4DB9-AFF1-7180459F72AD}" destId="{82E60779-6843-45EE-BD19-CB25989D02C2}" srcOrd="0" destOrd="0" presId="urn:microsoft.com/office/officeart/2005/8/layout/matrix3"/>
    <dgm:cxn modelId="{C8CC4BB5-AB2B-40AA-BDEA-11818AAF985F}" type="presOf" srcId="{0A2BD0C5-0722-4B7B-A323-5DA2D4CFB6C4}" destId="{EAAED855-38AE-4D6C-83E3-D0BB2C56B022}" srcOrd="0" destOrd="0" presId="urn:microsoft.com/office/officeart/2005/8/layout/matrix3"/>
    <dgm:cxn modelId="{7464ACB9-C33A-436B-B53F-511A6FEC217F}" type="presOf" srcId="{8B1C53E5-938F-4525-8A75-BCB0605B1FE4}" destId="{FD8A0635-48C0-4A2F-BF1D-4D0C35479380}" srcOrd="0" destOrd="5" presId="urn:microsoft.com/office/officeart/2005/8/layout/matrix3"/>
    <dgm:cxn modelId="{8622E1BF-E580-4B68-AFAF-7B7571CE89BB}" type="presOf" srcId="{B7250B72-4210-4C8A-989F-F0026EBCC3B4}" destId="{FD8A0635-48C0-4A2F-BF1D-4D0C35479380}" srcOrd="0" destOrd="7" presId="urn:microsoft.com/office/officeart/2005/8/layout/matrix3"/>
    <dgm:cxn modelId="{36A292C2-0012-4056-AC13-62EEB86D2A45}" type="presOf" srcId="{AF3A33A5-9AF5-4FB9-9BAD-BBA66C86F0A8}" destId="{EAAED855-38AE-4D6C-83E3-D0BB2C56B022}" srcOrd="0" destOrd="3" presId="urn:microsoft.com/office/officeart/2005/8/layout/matrix3"/>
    <dgm:cxn modelId="{B5FB27C4-1E2E-4D67-A64E-9855C47BF53E}" type="presOf" srcId="{9CE51CEE-7581-4140-B869-D522AA874B97}" destId="{EAAED855-38AE-4D6C-83E3-D0BB2C56B022}" srcOrd="0" destOrd="5" presId="urn:microsoft.com/office/officeart/2005/8/layout/matrix3"/>
    <dgm:cxn modelId="{365783C4-AC41-4571-B2AE-15DBCC6A62B6}" type="presOf" srcId="{95C5C8AD-9BA8-4DD0-9BE5-4AF8B6C230DC}" destId="{2180096E-3AF1-491D-9DD1-B6D0D92616AD}" srcOrd="0" destOrd="2" presId="urn:microsoft.com/office/officeart/2005/8/layout/matrix3"/>
    <dgm:cxn modelId="{9169A8CB-18EA-4DC0-B7B0-5FEF16C96EEC}" srcId="{E68F7873-FC2B-4B83-AFF7-1029933AF255}" destId="{65407164-6A0E-43B8-8C8B-7878CEECC6C8}" srcOrd="2" destOrd="0" parTransId="{76331F9D-AC1C-4574-AB2A-D694137B4848}" sibTransId="{481BEBBC-4D74-4875-A11F-C225E121D2CD}"/>
    <dgm:cxn modelId="{488375CE-B662-4E98-B671-862B1D62F325}" srcId="{5B24AD03-6DF2-4C0F-B217-7176496AE6DB}" destId="{8B1C53E5-938F-4525-8A75-BCB0605B1FE4}" srcOrd="4" destOrd="0" parTransId="{F4F36A9A-7ACC-495C-B41D-154F1278B009}" sibTransId="{51B832C8-C3CE-4228-A5FD-0D44AF3C7032}"/>
    <dgm:cxn modelId="{910DD6D2-0923-442A-A142-DA6BFF6DC560}" type="presOf" srcId="{0766B6F3-60EE-40DA-84E7-F4E1E06A840F}" destId="{EAAED855-38AE-4D6C-83E3-D0BB2C56B022}" srcOrd="0" destOrd="2" presId="urn:microsoft.com/office/officeart/2005/8/layout/matrix3"/>
    <dgm:cxn modelId="{D5427CD4-3529-468E-8166-0160E6297388}" srcId="{0A2BD0C5-0722-4B7B-A323-5DA2D4CFB6C4}" destId="{CB39861C-3B72-4809-92C8-E6E213094E6D}" srcOrd="5" destOrd="0" parTransId="{A134384E-99EF-4D6E-9784-C4ACDE7C3071}" sibTransId="{85FE3904-71F5-4252-97CF-C3A13EA3D19B}"/>
    <dgm:cxn modelId="{4D5008D7-84DD-4C43-A889-313D7C4E84C5}" type="presOf" srcId="{3A91F537-D420-496E-AAB6-8469811E84AB}" destId="{FD8A0635-48C0-4A2F-BF1D-4D0C35479380}" srcOrd="0" destOrd="2" presId="urn:microsoft.com/office/officeart/2005/8/layout/matrix3"/>
    <dgm:cxn modelId="{01F1F7E5-76B4-46A6-AE31-B9CBA4CC6E9F}" type="presOf" srcId="{C01AE525-6300-4853-8699-19897E56331F}" destId="{82E60779-6843-45EE-BD19-CB25989D02C2}" srcOrd="0" destOrd="2" presId="urn:microsoft.com/office/officeart/2005/8/layout/matrix3"/>
    <dgm:cxn modelId="{6AABE5E6-4939-4D44-A477-EEBDCC2DBDBA}" type="presOf" srcId="{40DC0EB7-8762-4D92-9F6B-1D5AF184355D}" destId="{FD8A0635-48C0-4A2F-BF1D-4D0C35479380}" srcOrd="0" destOrd="4" presId="urn:microsoft.com/office/officeart/2005/8/layout/matrix3"/>
    <dgm:cxn modelId="{5207E9E7-D053-4AB2-A627-9FB6A484414D}" srcId="{8E14AAEF-E6B3-4DB9-AFF1-7180459F72AD}" destId="{D3525712-0A54-4AFA-A243-92FA9946BECE}" srcOrd="2" destOrd="0" parTransId="{908915C5-709D-4C1A-981B-09D4F9A91CFD}" sibTransId="{4A91646D-77CD-4554-9ABB-78F34CFF4B42}"/>
    <dgm:cxn modelId="{3FCB92E9-4FFE-4EFC-83A8-5936FB8DC401}" srcId="{5B24AD03-6DF2-4C0F-B217-7176496AE6DB}" destId="{35872297-FDFB-45E2-A7B1-B6ED690E44B7}" srcOrd="5" destOrd="0" parTransId="{B2E31951-ECC3-4B96-8B75-CD1EE184FA0D}" sibTransId="{27D4716D-0780-4C26-9315-004CE2160732}"/>
    <dgm:cxn modelId="{5E2EA5EC-8836-49E6-975A-9559FA49209D}" srcId="{0A2BD0C5-0722-4B7B-A323-5DA2D4CFB6C4}" destId="{0766B6F3-60EE-40DA-84E7-F4E1E06A840F}" srcOrd="1" destOrd="0" parTransId="{C222BD00-65A7-4405-87DE-C89381320936}" sibTransId="{A29BDAEC-90F7-451A-A11C-69A7F64AEB2B}"/>
    <dgm:cxn modelId="{C81AEAFD-A643-4A5D-88A0-AA6AE273E606}" type="presOf" srcId="{CB39861C-3B72-4809-92C8-E6E213094E6D}" destId="{EAAED855-38AE-4D6C-83E3-D0BB2C56B022}" srcOrd="0" destOrd="6" presId="urn:microsoft.com/office/officeart/2005/8/layout/matrix3"/>
    <dgm:cxn modelId="{EA76207C-67B0-4D40-B198-271B0B13BF68}" type="presParOf" srcId="{34554650-5625-48A7-9D32-C531D413BD4A}" destId="{37E179D9-8BD7-4404-86B3-246F7F596413}" srcOrd="0" destOrd="0" presId="urn:microsoft.com/office/officeart/2005/8/layout/matrix3"/>
    <dgm:cxn modelId="{2ECF807F-5013-41D2-BA0C-6B701FB59540}" type="presParOf" srcId="{34554650-5625-48A7-9D32-C531D413BD4A}" destId="{82E60779-6843-45EE-BD19-CB25989D02C2}" srcOrd="1" destOrd="0" presId="urn:microsoft.com/office/officeart/2005/8/layout/matrix3"/>
    <dgm:cxn modelId="{6182D3D9-BA7D-4EC0-8689-EB12CC2CB459}" type="presParOf" srcId="{34554650-5625-48A7-9D32-C531D413BD4A}" destId="{2180096E-3AF1-491D-9DD1-B6D0D92616AD}" srcOrd="2" destOrd="0" presId="urn:microsoft.com/office/officeart/2005/8/layout/matrix3"/>
    <dgm:cxn modelId="{C6F10C5D-A753-458E-8FD8-FA56E2D4FD67}" type="presParOf" srcId="{34554650-5625-48A7-9D32-C531D413BD4A}" destId="{FD8A0635-48C0-4A2F-BF1D-4D0C35479380}" srcOrd="3" destOrd="0" presId="urn:microsoft.com/office/officeart/2005/8/layout/matrix3"/>
    <dgm:cxn modelId="{593D1CDE-3A1E-4954-A78C-149022B63115}" type="presParOf" srcId="{34554650-5625-48A7-9D32-C531D413BD4A}" destId="{EAAED855-38AE-4D6C-83E3-D0BB2C56B022}" srcOrd="4" destOrd="0" presId="urn:microsoft.com/office/officeart/2005/8/layout/matrix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7E179D9-8BD7-4404-86B3-246F7F596413}">
      <dsp:nvSpPr>
        <dsp:cNvPr id="0" name=""/>
        <dsp:cNvSpPr/>
      </dsp:nvSpPr>
      <dsp:spPr>
        <a:xfrm>
          <a:off x="469181" y="0"/>
          <a:ext cx="8956523" cy="6312568"/>
        </a:xfrm>
        <a:prstGeom prst="diamond">
          <a:avLst/>
        </a:prstGeom>
        <a:solidFill>
          <a:schemeClr val="accent2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2E60779-6843-45EE-BD19-CB25989D02C2}">
      <dsp:nvSpPr>
        <dsp:cNvPr id="0" name=""/>
        <dsp:cNvSpPr/>
      </dsp:nvSpPr>
      <dsp:spPr>
        <a:xfrm>
          <a:off x="800514" y="533248"/>
          <a:ext cx="4081389" cy="242931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t" anchorCtr="0">
          <a:noAutofit/>
        </a:bodyPr>
        <a:lstStyle/>
        <a:p>
          <a:pPr marL="0" lvl="0" indent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300" kern="1200" dirty="0"/>
            <a:t>Strengths</a:t>
          </a:r>
          <a:endParaRPr lang="en-DE" sz="1300" kern="1200" dirty="0"/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300" kern="1200" dirty="0"/>
            <a:t>Solid support from a small number of NRENs and organisations</a:t>
          </a:r>
          <a:endParaRPr lang="en-DE" sz="1300" kern="1200" dirty="0"/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300" kern="1200" dirty="0"/>
            <a:t>Relevance: high quality of topics</a:t>
          </a:r>
          <a:endParaRPr lang="en-DE" sz="1300" kern="1200" dirty="0"/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300" kern="1200" dirty="0"/>
            <a:t>Information Security is relevant for everything NRENs do</a:t>
          </a:r>
          <a:endParaRPr lang="en-DE" sz="1300" kern="1200" dirty="0"/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300" kern="1200" dirty="0"/>
            <a:t>Advertising events and funding coverage from other WP works well</a:t>
          </a:r>
          <a:endParaRPr lang="en-DE" sz="1300" kern="1200" dirty="0"/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DE" sz="1000" kern="1200" dirty="0"/>
        </a:p>
      </dsp:txBody>
      <dsp:txXfrm>
        <a:off x="919103" y="651837"/>
        <a:ext cx="3844211" cy="2192138"/>
      </dsp:txXfrm>
    </dsp:sp>
    <dsp:sp modelId="{2180096E-3AF1-491D-9DD1-B6D0D92616AD}">
      <dsp:nvSpPr>
        <dsp:cNvPr id="0" name=""/>
        <dsp:cNvSpPr/>
      </dsp:nvSpPr>
      <dsp:spPr>
        <a:xfrm>
          <a:off x="5097463" y="510893"/>
          <a:ext cx="4054136" cy="246190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t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/>
            <a:t>Weaknesses</a:t>
          </a:r>
          <a:endParaRPr lang="en-DE" sz="1400" kern="1200" dirty="0"/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300" kern="1200" dirty="0"/>
            <a:t>Only a small group of NRENs participating</a:t>
          </a:r>
          <a:endParaRPr lang="en-DE" sz="1300" kern="1200" dirty="0"/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300" kern="1200" dirty="0"/>
            <a:t>Little action or cooperation outside of meetings or workshops. No resources to create things -&gt; task moved to Security Work Package of GN project</a:t>
          </a:r>
          <a:endParaRPr lang="en-DE" sz="1300" kern="1200" dirty="0"/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300" kern="1200" dirty="0"/>
            <a:t>How much can we share (trust)? Not all participants are willing or allowed to share internal </a:t>
          </a:r>
          <a:r>
            <a:rPr lang="en-GB" sz="1300" kern="1200" dirty="0" err="1"/>
            <a:t>confidentialor</a:t>
          </a:r>
          <a:r>
            <a:rPr lang="en-GB" sz="1300" kern="1200" dirty="0"/>
            <a:t> negative information</a:t>
          </a:r>
          <a:endParaRPr lang="en-DE" sz="1300" kern="1200" dirty="0"/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300" kern="1200" dirty="0"/>
            <a:t>Recap and communications after meetings has been slow</a:t>
          </a:r>
          <a:endParaRPr lang="en-DE" sz="1300" kern="1200" dirty="0"/>
        </a:p>
      </dsp:txBody>
      <dsp:txXfrm>
        <a:off x="5217643" y="631073"/>
        <a:ext cx="3813776" cy="2221541"/>
      </dsp:txXfrm>
    </dsp:sp>
    <dsp:sp modelId="{FD8A0635-48C0-4A2F-BF1D-4D0C35479380}">
      <dsp:nvSpPr>
        <dsp:cNvPr id="0" name=""/>
        <dsp:cNvSpPr/>
      </dsp:nvSpPr>
      <dsp:spPr>
        <a:xfrm>
          <a:off x="778295" y="3288147"/>
          <a:ext cx="4066396" cy="246190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kern="1200" dirty="0"/>
            <a:t>Opportunities</a:t>
          </a:r>
          <a:endParaRPr lang="en-DE" sz="16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200" kern="1200" dirty="0"/>
            <a:t>Information Security can be linked to everything NRENs daily do</a:t>
          </a:r>
          <a:endParaRPr lang="en-DE" sz="12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200" kern="1200" dirty="0"/>
            <a:t>Resilience is becoming more important for organisations</a:t>
          </a:r>
          <a:endParaRPr lang="en-DE" sz="12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200" kern="1200" dirty="0"/>
            <a:t>Diversity: There is not one way to do it right</a:t>
          </a:r>
          <a:endParaRPr lang="en-DE" sz="12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200" kern="1200" dirty="0"/>
            <a:t>Participants are aware what to share</a:t>
          </a:r>
          <a:endParaRPr lang="en-DE" sz="12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200" kern="1200" dirty="0"/>
            <a:t>Willingness from participants to host the workshop</a:t>
          </a:r>
          <a:endParaRPr lang="en-DE" sz="12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200" kern="1200" dirty="0"/>
            <a:t>Engaging new formats worked well</a:t>
          </a:r>
          <a:endParaRPr lang="en-DE" sz="12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DE" sz="1200" kern="1200" dirty="0"/>
        </a:p>
      </dsp:txBody>
      <dsp:txXfrm>
        <a:off x="898475" y="3408327"/>
        <a:ext cx="3826036" cy="2221541"/>
      </dsp:txXfrm>
    </dsp:sp>
    <dsp:sp modelId="{EAAED855-38AE-4D6C-83E3-D0BB2C56B022}">
      <dsp:nvSpPr>
        <dsp:cNvPr id="0" name=""/>
        <dsp:cNvSpPr/>
      </dsp:nvSpPr>
      <dsp:spPr>
        <a:xfrm>
          <a:off x="5097463" y="3299890"/>
          <a:ext cx="4101601" cy="246190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/>
            <a:t>Threats</a:t>
          </a:r>
          <a:endParaRPr lang="en-DE" sz="1400" kern="1200" dirty="0"/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300" kern="1200" dirty="0"/>
            <a:t>Security Specialists are usually very busy</a:t>
          </a:r>
          <a:endParaRPr lang="en-DE" sz="1300" kern="1200" dirty="0"/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300" kern="1200" dirty="0"/>
            <a:t>Security specialists in smaller NRENs usually have other hats (e.g. operating the network in a one-man show)</a:t>
          </a:r>
          <a:endParaRPr lang="en-DE" sz="1300" kern="1200" dirty="0"/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300" kern="1200" dirty="0"/>
            <a:t>Security is often treated as an “add-on”</a:t>
          </a:r>
          <a:endParaRPr lang="en-DE" sz="1300" kern="1200" dirty="0"/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300" kern="1200" dirty="0"/>
            <a:t>Security is sometimes hard to understand for non-professionals</a:t>
          </a:r>
          <a:endParaRPr lang="en-DE" sz="1300" kern="1200" dirty="0"/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300" kern="1200" dirty="0"/>
            <a:t>GÉANT staff overlap in participants</a:t>
          </a:r>
          <a:endParaRPr lang="en-DE" sz="1300" kern="1200" dirty="0"/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300" kern="1200" dirty="0"/>
            <a:t>Security Days conference has similar topics</a:t>
          </a:r>
          <a:endParaRPr lang="en-DE" sz="1300" kern="1200" dirty="0"/>
        </a:p>
      </dsp:txBody>
      <dsp:txXfrm>
        <a:off x="5217643" y="3420070"/>
        <a:ext cx="3861241" cy="222154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matrix3">
  <dgm:title val=""/>
  <dgm:desc val=""/>
  <dgm:catLst>
    <dgm:cat type="matrix" pri="1000"/>
    <dgm:cat type="convert" pri="18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0" destOrd="0"/>
        <dgm:cxn modelId="8" srcId="0" destId="4" srcOrd="1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matrix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29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71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29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71"/>
          <dgm:constr type="ctrY" for="ch" forName="quad4" refType="h" fact="0.71"/>
          <dgm:constr type="primFontSz" for="des" ptType="node" op="equ" val="65"/>
        </dgm:constrLst>
      </dgm:if>
      <dgm:else name="Name2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71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29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71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29"/>
          <dgm:constr type="ctrY" for="ch" forName="quad4" refType="h" fact="0.71"/>
          <dgm:constr type="primFontSz" for="des" ptType="node" op="equ" val="65"/>
        </dgm:constrLst>
      </dgm:else>
    </dgm:choose>
    <dgm:ruleLst/>
    <dgm:choose name="Name3">
      <dgm:if name="Name4" axis="ch" ptType="node" func="cnt" op="gte" val="1">
        <dgm:layoutNode name="diamond" styleLbl="bgShp">
          <dgm:alg type="sp"/>
          <dgm:shape xmlns:r="http://schemas.openxmlformats.org/officeDocument/2006/relationships" type="diamond" r:blip="">
            <dgm:adjLst/>
          </dgm:shape>
          <dgm:presOf/>
          <dgm:constrLst>
            <dgm:constr type="w" refType="h" op="equ"/>
          </dgm:constrLst>
          <dgm:ruleLst/>
        </dgm:layoutNode>
        <dgm:layoutNode name="quad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3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4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5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3" name="Google Shape;133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g3d1b8d5342b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3" name="Google Shape;133;g3d1b8d5342b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You see, we have a risk oriented approach:</a:t>
            </a:r>
          </a:p>
          <a:p>
            <a:r>
              <a:rPr lang="en-GB" dirty="0"/>
              <a:t>Focus on weaknesses and threats ;-) </a:t>
            </a:r>
          </a:p>
          <a:p>
            <a:endParaRPr lang="en-GB" dirty="0"/>
          </a:p>
          <a:p>
            <a:r>
              <a:rPr lang="en-GB" dirty="0"/>
              <a:t>Workshops are in-person only</a:t>
            </a:r>
          </a:p>
          <a:p>
            <a:r>
              <a:rPr lang="en-GB" dirty="0"/>
              <a:t>Small groups possible only</a:t>
            </a:r>
          </a:p>
          <a:p>
            <a:r>
              <a:rPr lang="en-GB" dirty="0"/>
              <a:t>Larger workshops at conferences</a:t>
            </a:r>
          </a:p>
          <a:p>
            <a:endParaRPr lang="en-GB" dirty="0"/>
          </a:p>
          <a:p>
            <a:endParaRPr lang="en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9092545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1">
          <a:extLst>
            <a:ext uri="{FF2B5EF4-FFF2-40B4-BE49-F238E27FC236}">
              <a16:creationId xmlns:a16="http://schemas.microsoft.com/office/drawing/2014/main" id="{76A7BBAB-B20B-46CF-B5ED-3D89C6D9239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g3d1b8d5342b_0_0:notes">
            <a:extLst>
              <a:ext uri="{FF2B5EF4-FFF2-40B4-BE49-F238E27FC236}">
                <a16:creationId xmlns:a16="http://schemas.microsoft.com/office/drawing/2014/main" id="{33A32077-F66A-2651-A847-412F33D0DF29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3" name="Google Shape;133;g3d1b8d5342b_0_0:notes">
            <a:extLst>
              <a:ext uri="{FF2B5EF4-FFF2-40B4-BE49-F238E27FC236}">
                <a16:creationId xmlns:a16="http://schemas.microsoft.com/office/drawing/2014/main" id="{496E0E05-B3B6-9F8C-4F65-126C0165FD03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0351533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NL" dirty="0"/>
              <a:t>Limited input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CB0EAB9-9764-3B4F-AC32-4251FF54A3AF}" type="slidenum">
              <a:rPr lang="en-NL" smtClean="0"/>
              <a:t>25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39351833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1.jp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2.jp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3.jp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4.jp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ustom Layout">
  <p:cSld name="Custom Layout"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Google Shape;13;p3"/>
          <p:cNvPicPr preferRelativeResize="0"/>
          <p:nvPr/>
        </p:nvPicPr>
        <p:blipFill rotWithShape="1">
          <a:blip r:embed="rId2">
            <a:alphaModFix/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  <a:noFill/>
          <a:ln>
            <a:noFill/>
          </a:ln>
        </p:spPr>
      </p:pic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998895" y="918524"/>
            <a:ext cx="9894723" cy="4309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2800"/>
              <a:buFont typeface="Calibri"/>
              <a:buNone/>
              <a:defRPr sz="28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body" idx="1"/>
          </p:nvPr>
        </p:nvSpPr>
        <p:spPr>
          <a:xfrm>
            <a:off x="998895" y="1567629"/>
            <a:ext cx="9894887" cy="4503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4_Custom Layout">
  <p:cSld name="24_Custom Layout"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" name="Google Shape;70;p12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9327386" y="0"/>
            <a:ext cx="2864614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71" name="Google Shape;71;p12"/>
          <p:cNvSpPr txBox="1">
            <a:spLocks noGrp="1"/>
          </p:cNvSpPr>
          <p:nvPr>
            <p:ph type="title"/>
          </p:nvPr>
        </p:nvSpPr>
        <p:spPr>
          <a:xfrm>
            <a:off x="998895" y="918524"/>
            <a:ext cx="9923105" cy="4309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2" name="Google Shape;72;p12"/>
          <p:cNvSpPr txBox="1">
            <a:spLocks noGrp="1"/>
          </p:cNvSpPr>
          <p:nvPr>
            <p:ph type="body" idx="1"/>
          </p:nvPr>
        </p:nvSpPr>
        <p:spPr>
          <a:xfrm>
            <a:off x="1562986" y="1354570"/>
            <a:ext cx="8633637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810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400"/>
              <a:buChar char="•"/>
              <a:defRPr>
                <a:solidFill>
                  <a:srgbClr val="1E4E79"/>
                </a:solidFill>
              </a:defRPr>
            </a:lvl1pPr>
            <a:lvl2pPr marL="914400" lvl="1" indent="-3683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200"/>
              <a:buChar char="•"/>
              <a:defRPr>
                <a:solidFill>
                  <a:srgbClr val="1E4E79"/>
                </a:solidFill>
              </a:defRPr>
            </a:lvl2pPr>
            <a:lvl3pPr marL="1371600" lvl="2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Char char="•"/>
              <a:defRPr>
                <a:solidFill>
                  <a:srgbClr val="1E4E79"/>
                </a:solidFill>
              </a:defRPr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pic>
        <p:nvPicPr>
          <p:cNvPr id="73" name="Google Shape;73;p12"/>
          <p:cNvPicPr preferRelativeResize="0"/>
          <p:nvPr/>
        </p:nvPicPr>
        <p:blipFill rotWithShape="1">
          <a:blip r:embed="rId3">
            <a:alphaModFix/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  <a:noFill/>
          <a:ln>
            <a:noFill/>
          </a:ln>
        </p:spPr>
      </p:pic>
      <p:sp>
        <p:nvSpPr>
          <p:cNvPr id="74" name="Google Shape;74;p12"/>
          <p:cNvSpPr txBox="1"/>
          <p:nvPr/>
        </p:nvSpPr>
        <p:spPr>
          <a:xfrm>
            <a:off x="8785191" y="6317560"/>
            <a:ext cx="1532963" cy="3320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3435F"/>
              </a:buClr>
              <a:buSzPts val="1200"/>
              <a:buFont typeface="Arial"/>
              <a:buNone/>
            </a:pPr>
            <a:r>
              <a:rPr lang="en-US" sz="1200" b="0">
                <a:solidFill>
                  <a:srgbClr val="03435F"/>
                </a:solidFill>
                <a:latin typeface="Calibri"/>
                <a:ea typeface="Calibri"/>
                <a:cs typeface="Calibri"/>
                <a:sym typeface="Calibri"/>
              </a:rPr>
              <a:t>www.geant.org</a:t>
            </a:r>
            <a:endParaRPr sz="1200" b="0">
              <a:solidFill>
                <a:srgbClr val="0343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5" name="Google Shape;75;p12"/>
          <p:cNvSpPr txBox="1">
            <a:spLocks noGrp="1"/>
          </p:cNvSpPr>
          <p:nvPr>
            <p:ph type="sldNum" idx="12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r>
              <a:rPr lang="en-US"/>
              <a:t>     |</a:t>
            </a:r>
            <a:endParaRPr sz="14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9_Custom Layout">
  <p:cSld name="9_Custom Layout"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7" name="Google Shape;77;p1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9327386" y="0"/>
            <a:ext cx="2864614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78" name="Google Shape;78;p13"/>
          <p:cNvSpPr txBox="1">
            <a:spLocks noGrp="1"/>
          </p:cNvSpPr>
          <p:nvPr>
            <p:ph type="title"/>
          </p:nvPr>
        </p:nvSpPr>
        <p:spPr>
          <a:xfrm>
            <a:off x="998895" y="918524"/>
            <a:ext cx="9923105" cy="4309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9" name="Google Shape;79;p13"/>
          <p:cNvSpPr txBox="1">
            <a:spLocks noGrp="1"/>
          </p:cNvSpPr>
          <p:nvPr>
            <p:ph type="body" idx="1"/>
          </p:nvPr>
        </p:nvSpPr>
        <p:spPr>
          <a:xfrm>
            <a:off x="1562986" y="1825625"/>
            <a:ext cx="8633637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810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400"/>
              <a:buChar char="•"/>
              <a:defRPr>
                <a:solidFill>
                  <a:srgbClr val="1E4E79"/>
                </a:solidFill>
              </a:defRPr>
            </a:lvl1pPr>
            <a:lvl2pPr marL="914400" lvl="1" indent="-3683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200"/>
              <a:buChar char="•"/>
              <a:defRPr>
                <a:solidFill>
                  <a:srgbClr val="1E4E79"/>
                </a:solidFill>
              </a:defRPr>
            </a:lvl2pPr>
            <a:lvl3pPr marL="1371600" lvl="2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Char char="•"/>
              <a:defRPr>
                <a:solidFill>
                  <a:srgbClr val="1E4E79"/>
                </a:solidFill>
              </a:defRPr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pic>
        <p:nvPicPr>
          <p:cNvPr id="80" name="Google Shape;80;p13"/>
          <p:cNvPicPr preferRelativeResize="0"/>
          <p:nvPr/>
        </p:nvPicPr>
        <p:blipFill rotWithShape="1">
          <a:blip r:embed="rId3">
            <a:alphaModFix/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  <a:noFill/>
          <a:ln>
            <a:noFill/>
          </a:ln>
        </p:spPr>
      </p:pic>
      <p:sp>
        <p:nvSpPr>
          <p:cNvPr id="81" name="Google Shape;81;p13"/>
          <p:cNvSpPr txBox="1"/>
          <p:nvPr/>
        </p:nvSpPr>
        <p:spPr>
          <a:xfrm>
            <a:off x="8785191" y="6317560"/>
            <a:ext cx="1532963" cy="3320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3435F"/>
              </a:buClr>
              <a:buSzPts val="1200"/>
              <a:buFont typeface="Arial"/>
              <a:buNone/>
            </a:pPr>
            <a:r>
              <a:rPr lang="en-US" sz="1200" b="0">
                <a:solidFill>
                  <a:srgbClr val="03435F"/>
                </a:solidFill>
                <a:latin typeface="Calibri"/>
                <a:ea typeface="Calibri"/>
                <a:cs typeface="Calibri"/>
                <a:sym typeface="Calibri"/>
              </a:rPr>
              <a:t>www.geant.org</a:t>
            </a:r>
            <a:endParaRPr sz="1200" b="0">
              <a:solidFill>
                <a:srgbClr val="0343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2" name="Google Shape;82;p13"/>
          <p:cNvSpPr txBox="1">
            <a:spLocks noGrp="1"/>
          </p:cNvSpPr>
          <p:nvPr>
            <p:ph type="sldNum" idx="12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r>
              <a:rPr lang="en-US"/>
              <a:t>     |</a:t>
            </a:r>
            <a:endParaRPr sz="14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3_Custom Layout">
  <p:cSld name="13_Custom Layout"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" name="Google Shape;84;p1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9327386" y="0"/>
            <a:ext cx="2864614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85" name="Google Shape;85;p14"/>
          <p:cNvSpPr txBox="1">
            <a:spLocks noGrp="1"/>
          </p:cNvSpPr>
          <p:nvPr>
            <p:ph type="title"/>
          </p:nvPr>
        </p:nvSpPr>
        <p:spPr>
          <a:xfrm>
            <a:off x="998895" y="918524"/>
            <a:ext cx="9923105" cy="4309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6" name="Google Shape;86;p14"/>
          <p:cNvSpPr txBox="1">
            <a:spLocks noGrp="1"/>
          </p:cNvSpPr>
          <p:nvPr>
            <p:ph type="body" idx="1"/>
          </p:nvPr>
        </p:nvSpPr>
        <p:spPr>
          <a:xfrm>
            <a:off x="1562986" y="1825625"/>
            <a:ext cx="8633637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810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400"/>
              <a:buChar char="•"/>
              <a:defRPr>
                <a:solidFill>
                  <a:srgbClr val="1E4E79"/>
                </a:solidFill>
              </a:defRPr>
            </a:lvl1pPr>
            <a:lvl2pPr marL="914400" lvl="1" indent="-3683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200"/>
              <a:buChar char="•"/>
              <a:defRPr>
                <a:solidFill>
                  <a:srgbClr val="1E4E79"/>
                </a:solidFill>
              </a:defRPr>
            </a:lvl2pPr>
            <a:lvl3pPr marL="1371600" lvl="2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Char char="•"/>
              <a:defRPr>
                <a:solidFill>
                  <a:srgbClr val="1E4E79"/>
                </a:solidFill>
              </a:defRPr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pic>
        <p:nvPicPr>
          <p:cNvPr id="87" name="Google Shape;87;p14"/>
          <p:cNvPicPr preferRelativeResize="0"/>
          <p:nvPr/>
        </p:nvPicPr>
        <p:blipFill rotWithShape="1">
          <a:blip r:embed="rId3">
            <a:alphaModFix/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  <a:noFill/>
          <a:ln>
            <a:noFill/>
          </a:ln>
        </p:spPr>
      </p:pic>
      <p:sp>
        <p:nvSpPr>
          <p:cNvPr id="88" name="Google Shape;88;p14"/>
          <p:cNvSpPr txBox="1"/>
          <p:nvPr/>
        </p:nvSpPr>
        <p:spPr>
          <a:xfrm>
            <a:off x="8785191" y="6317560"/>
            <a:ext cx="1532963" cy="3320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3435F"/>
              </a:buClr>
              <a:buSzPts val="1200"/>
              <a:buFont typeface="Arial"/>
              <a:buNone/>
            </a:pPr>
            <a:r>
              <a:rPr lang="en-US" sz="1200" b="0">
                <a:solidFill>
                  <a:srgbClr val="03435F"/>
                </a:solidFill>
                <a:latin typeface="Calibri"/>
                <a:ea typeface="Calibri"/>
                <a:cs typeface="Calibri"/>
                <a:sym typeface="Calibri"/>
              </a:rPr>
              <a:t>www.geant.org</a:t>
            </a:r>
            <a:endParaRPr sz="1200" b="0">
              <a:solidFill>
                <a:srgbClr val="0343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9" name="Google Shape;89;p14"/>
          <p:cNvSpPr txBox="1">
            <a:spLocks noGrp="1"/>
          </p:cNvSpPr>
          <p:nvPr>
            <p:ph type="sldNum" idx="12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r>
              <a:rPr lang="en-US"/>
              <a:t>     |</a:t>
            </a:r>
            <a:endParaRPr sz="14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1_Custom Layout">
  <p:cSld name="11_Custom Layout"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1" name="Google Shape;91;p1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9327386" y="0"/>
            <a:ext cx="2864614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92" name="Google Shape;92;p15"/>
          <p:cNvSpPr txBox="1">
            <a:spLocks noGrp="1"/>
          </p:cNvSpPr>
          <p:nvPr>
            <p:ph type="title"/>
          </p:nvPr>
        </p:nvSpPr>
        <p:spPr>
          <a:xfrm>
            <a:off x="998895" y="918524"/>
            <a:ext cx="9923105" cy="4309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3" name="Google Shape;93;p15"/>
          <p:cNvSpPr txBox="1">
            <a:spLocks noGrp="1"/>
          </p:cNvSpPr>
          <p:nvPr>
            <p:ph type="body" idx="1"/>
          </p:nvPr>
        </p:nvSpPr>
        <p:spPr>
          <a:xfrm>
            <a:off x="1562986" y="1417948"/>
            <a:ext cx="8633637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810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400"/>
              <a:buChar char="•"/>
              <a:defRPr>
                <a:solidFill>
                  <a:srgbClr val="1E4E79"/>
                </a:solidFill>
              </a:defRPr>
            </a:lvl1pPr>
            <a:lvl2pPr marL="914400" lvl="1" indent="-3683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200"/>
              <a:buChar char="•"/>
              <a:defRPr>
                <a:solidFill>
                  <a:srgbClr val="1E4E79"/>
                </a:solidFill>
              </a:defRPr>
            </a:lvl2pPr>
            <a:lvl3pPr marL="1371600" lvl="2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Char char="•"/>
              <a:defRPr>
                <a:solidFill>
                  <a:srgbClr val="1E4E79"/>
                </a:solidFill>
              </a:defRPr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pic>
        <p:nvPicPr>
          <p:cNvPr id="94" name="Google Shape;94;p15"/>
          <p:cNvPicPr preferRelativeResize="0"/>
          <p:nvPr/>
        </p:nvPicPr>
        <p:blipFill rotWithShape="1">
          <a:blip r:embed="rId3">
            <a:alphaModFix/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  <a:noFill/>
          <a:ln>
            <a:noFill/>
          </a:ln>
        </p:spPr>
      </p:pic>
      <p:sp>
        <p:nvSpPr>
          <p:cNvPr id="95" name="Google Shape;95;p15"/>
          <p:cNvSpPr txBox="1"/>
          <p:nvPr/>
        </p:nvSpPr>
        <p:spPr>
          <a:xfrm>
            <a:off x="8785191" y="6317560"/>
            <a:ext cx="1532963" cy="3320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3435F"/>
              </a:buClr>
              <a:buSzPts val="1200"/>
              <a:buFont typeface="Arial"/>
              <a:buNone/>
            </a:pPr>
            <a:r>
              <a:rPr lang="en-US" sz="1200" b="0">
                <a:solidFill>
                  <a:srgbClr val="03435F"/>
                </a:solidFill>
                <a:latin typeface="Calibri"/>
                <a:ea typeface="Calibri"/>
                <a:cs typeface="Calibri"/>
                <a:sym typeface="Calibri"/>
              </a:rPr>
              <a:t>www.geant.org</a:t>
            </a:r>
            <a:endParaRPr sz="1200" b="0">
              <a:solidFill>
                <a:srgbClr val="0343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6" name="Google Shape;96;p15"/>
          <p:cNvSpPr txBox="1">
            <a:spLocks noGrp="1"/>
          </p:cNvSpPr>
          <p:nvPr>
            <p:ph type="sldNum" idx="12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r>
              <a:rPr lang="en-US"/>
              <a:t>     |</a:t>
            </a:r>
            <a:endParaRPr sz="14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6_Custom Layout">
  <p:cSld name="26_Custom Layout"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8" name="Google Shape;98;p16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9327386" y="0"/>
            <a:ext cx="2864614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99" name="Google Shape;99;p16"/>
          <p:cNvSpPr txBox="1">
            <a:spLocks noGrp="1"/>
          </p:cNvSpPr>
          <p:nvPr>
            <p:ph type="title"/>
          </p:nvPr>
        </p:nvSpPr>
        <p:spPr>
          <a:xfrm>
            <a:off x="998895" y="918524"/>
            <a:ext cx="9923105" cy="4309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0" name="Google Shape;100;p16"/>
          <p:cNvSpPr txBox="1">
            <a:spLocks noGrp="1"/>
          </p:cNvSpPr>
          <p:nvPr>
            <p:ph type="body" idx="1"/>
          </p:nvPr>
        </p:nvSpPr>
        <p:spPr>
          <a:xfrm>
            <a:off x="1562986" y="1375352"/>
            <a:ext cx="8633637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810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400"/>
              <a:buChar char="•"/>
              <a:defRPr>
                <a:solidFill>
                  <a:srgbClr val="1E4E79"/>
                </a:solidFill>
              </a:defRPr>
            </a:lvl1pPr>
            <a:lvl2pPr marL="914400" lvl="1" indent="-3683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200"/>
              <a:buChar char="•"/>
              <a:defRPr>
                <a:solidFill>
                  <a:srgbClr val="1E4E79"/>
                </a:solidFill>
              </a:defRPr>
            </a:lvl2pPr>
            <a:lvl3pPr marL="1371600" lvl="2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Char char="•"/>
              <a:defRPr>
                <a:solidFill>
                  <a:srgbClr val="1E4E79"/>
                </a:solidFill>
              </a:defRPr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pic>
        <p:nvPicPr>
          <p:cNvPr id="101" name="Google Shape;101;p16"/>
          <p:cNvPicPr preferRelativeResize="0"/>
          <p:nvPr/>
        </p:nvPicPr>
        <p:blipFill rotWithShape="1">
          <a:blip r:embed="rId3">
            <a:alphaModFix/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  <a:noFill/>
          <a:ln>
            <a:noFill/>
          </a:ln>
        </p:spPr>
      </p:pic>
      <p:sp>
        <p:nvSpPr>
          <p:cNvPr id="102" name="Google Shape;102;p16"/>
          <p:cNvSpPr txBox="1"/>
          <p:nvPr/>
        </p:nvSpPr>
        <p:spPr>
          <a:xfrm>
            <a:off x="8785191" y="6317560"/>
            <a:ext cx="1532963" cy="3320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3435F"/>
              </a:buClr>
              <a:buSzPts val="1200"/>
              <a:buFont typeface="Arial"/>
              <a:buNone/>
            </a:pPr>
            <a:r>
              <a:rPr lang="en-US" sz="1200" b="0">
                <a:solidFill>
                  <a:srgbClr val="03435F"/>
                </a:solidFill>
                <a:latin typeface="Calibri"/>
                <a:ea typeface="Calibri"/>
                <a:cs typeface="Calibri"/>
                <a:sym typeface="Calibri"/>
              </a:rPr>
              <a:t>www.geant.org</a:t>
            </a:r>
            <a:endParaRPr sz="1200" b="0">
              <a:solidFill>
                <a:srgbClr val="0343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3" name="Google Shape;103;p16"/>
          <p:cNvSpPr txBox="1">
            <a:spLocks noGrp="1"/>
          </p:cNvSpPr>
          <p:nvPr>
            <p:ph type="sldNum" idx="12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r>
              <a:rPr lang="en-US"/>
              <a:t>     |</a:t>
            </a:r>
            <a:endParaRPr sz="14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7_Custom Layout">
  <p:cSld name="17_Custom Layout"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5" name="Google Shape;105;p17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9327386" y="0"/>
            <a:ext cx="2864614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06" name="Google Shape;106;p17"/>
          <p:cNvSpPr txBox="1">
            <a:spLocks noGrp="1"/>
          </p:cNvSpPr>
          <p:nvPr>
            <p:ph type="title"/>
          </p:nvPr>
        </p:nvSpPr>
        <p:spPr>
          <a:xfrm>
            <a:off x="998895" y="918524"/>
            <a:ext cx="9923105" cy="4309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7" name="Google Shape;107;p17"/>
          <p:cNvSpPr txBox="1">
            <a:spLocks noGrp="1"/>
          </p:cNvSpPr>
          <p:nvPr>
            <p:ph type="body" idx="1"/>
          </p:nvPr>
        </p:nvSpPr>
        <p:spPr>
          <a:xfrm>
            <a:off x="1562986" y="1431802"/>
            <a:ext cx="8633637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810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400"/>
              <a:buChar char="•"/>
              <a:defRPr>
                <a:solidFill>
                  <a:srgbClr val="1E4E79"/>
                </a:solidFill>
              </a:defRPr>
            </a:lvl1pPr>
            <a:lvl2pPr marL="914400" lvl="1" indent="-3683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200"/>
              <a:buChar char="•"/>
              <a:defRPr>
                <a:solidFill>
                  <a:srgbClr val="1E4E79"/>
                </a:solidFill>
              </a:defRPr>
            </a:lvl2pPr>
            <a:lvl3pPr marL="1371600" lvl="2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Char char="•"/>
              <a:defRPr>
                <a:solidFill>
                  <a:srgbClr val="1E4E79"/>
                </a:solidFill>
              </a:defRPr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pic>
        <p:nvPicPr>
          <p:cNvPr id="108" name="Google Shape;108;p17"/>
          <p:cNvPicPr preferRelativeResize="0"/>
          <p:nvPr/>
        </p:nvPicPr>
        <p:blipFill rotWithShape="1">
          <a:blip r:embed="rId3">
            <a:alphaModFix/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  <a:noFill/>
          <a:ln>
            <a:noFill/>
          </a:ln>
        </p:spPr>
      </p:pic>
      <p:sp>
        <p:nvSpPr>
          <p:cNvPr id="109" name="Google Shape;109;p17"/>
          <p:cNvSpPr txBox="1"/>
          <p:nvPr/>
        </p:nvSpPr>
        <p:spPr>
          <a:xfrm>
            <a:off x="8785191" y="6317560"/>
            <a:ext cx="1532963" cy="3320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3435F"/>
              </a:buClr>
              <a:buSzPts val="1200"/>
              <a:buFont typeface="Arial"/>
              <a:buNone/>
            </a:pPr>
            <a:r>
              <a:rPr lang="en-US" sz="1200" b="0">
                <a:solidFill>
                  <a:srgbClr val="03435F"/>
                </a:solidFill>
                <a:latin typeface="Calibri"/>
                <a:ea typeface="Calibri"/>
                <a:cs typeface="Calibri"/>
                <a:sym typeface="Calibri"/>
              </a:rPr>
              <a:t>www.geant.org</a:t>
            </a:r>
            <a:endParaRPr sz="1200" b="0">
              <a:solidFill>
                <a:srgbClr val="0343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0" name="Google Shape;110;p17"/>
          <p:cNvSpPr txBox="1">
            <a:spLocks noGrp="1"/>
          </p:cNvSpPr>
          <p:nvPr>
            <p:ph type="sldNum" idx="12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r>
              <a:rPr lang="en-US"/>
              <a:t>     |</a:t>
            </a:r>
            <a:endParaRPr sz="14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2_Custom Layout">
  <p:cSld name="22_Custom Layout"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" name="Google Shape;112;p18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9327386" y="0"/>
            <a:ext cx="2864614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13" name="Google Shape;113;p18"/>
          <p:cNvSpPr txBox="1">
            <a:spLocks noGrp="1"/>
          </p:cNvSpPr>
          <p:nvPr>
            <p:ph type="title"/>
          </p:nvPr>
        </p:nvSpPr>
        <p:spPr>
          <a:xfrm>
            <a:off x="998895" y="918524"/>
            <a:ext cx="9923105" cy="4309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4" name="Google Shape;114;p18"/>
          <p:cNvSpPr txBox="1">
            <a:spLocks noGrp="1"/>
          </p:cNvSpPr>
          <p:nvPr>
            <p:ph type="body" idx="1"/>
          </p:nvPr>
        </p:nvSpPr>
        <p:spPr>
          <a:xfrm>
            <a:off x="1562986" y="1417948"/>
            <a:ext cx="8633637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810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400"/>
              <a:buChar char="•"/>
              <a:defRPr>
                <a:solidFill>
                  <a:srgbClr val="1E4E79"/>
                </a:solidFill>
              </a:defRPr>
            </a:lvl1pPr>
            <a:lvl2pPr marL="914400" lvl="1" indent="-3683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200"/>
              <a:buChar char="•"/>
              <a:defRPr>
                <a:solidFill>
                  <a:srgbClr val="1E4E79"/>
                </a:solidFill>
              </a:defRPr>
            </a:lvl2pPr>
            <a:lvl3pPr marL="1371600" lvl="2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Char char="•"/>
              <a:defRPr>
                <a:solidFill>
                  <a:srgbClr val="1E4E79"/>
                </a:solidFill>
              </a:defRPr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pic>
        <p:nvPicPr>
          <p:cNvPr id="115" name="Google Shape;115;p18"/>
          <p:cNvPicPr preferRelativeResize="0"/>
          <p:nvPr/>
        </p:nvPicPr>
        <p:blipFill rotWithShape="1">
          <a:blip r:embed="rId3">
            <a:alphaModFix/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  <a:noFill/>
          <a:ln>
            <a:noFill/>
          </a:ln>
        </p:spPr>
      </p:pic>
      <p:sp>
        <p:nvSpPr>
          <p:cNvPr id="116" name="Google Shape;116;p18"/>
          <p:cNvSpPr txBox="1"/>
          <p:nvPr/>
        </p:nvSpPr>
        <p:spPr>
          <a:xfrm>
            <a:off x="8785191" y="6317560"/>
            <a:ext cx="1532963" cy="3320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3435F"/>
              </a:buClr>
              <a:buSzPts val="1200"/>
              <a:buFont typeface="Arial"/>
              <a:buNone/>
            </a:pPr>
            <a:r>
              <a:rPr lang="en-US" sz="1200" b="0">
                <a:solidFill>
                  <a:srgbClr val="03435F"/>
                </a:solidFill>
                <a:latin typeface="Calibri"/>
                <a:ea typeface="Calibri"/>
                <a:cs typeface="Calibri"/>
                <a:sym typeface="Calibri"/>
              </a:rPr>
              <a:t>www.geant.org</a:t>
            </a:r>
            <a:endParaRPr sz="1200" b="0">
              <a:solidFill>
                <a:srgbClr val="0343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7" name="Google Shape;117;p18"/>
          <p:cNvSpPr txBox="1">
            <a:spLocks noGrp="1"/>
          </p:cNvSpPr>
          <p:nvPr>
            <p:ph type="sldNum" idx="12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r>
              <a:rPr lang="en-US"/>
              <a:t>     |</a:t>
            </a:r>
            <a:endParaRPr sz="14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6_Custom Layout">
  <p:cSld name="16_Custom Layout">
    <p:spTree>
      <p:nvGrpSpPr>
        <p:cNvPr id="1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9" name="Google Shape;119;p19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9327386" y="0"/>
            <a:ext cx="2864614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20" name="Google Shape;120;p19"/>
          <p:cNvSpPr txBox="1">
            <a:spLocks noGrp="1"/>
          </p:cNvSpPr>
          <p:nvPr>
            <p:ph type="title"/>
          </p:nvPr>
        </p:nvSpPr>
        <p:spPr>
          <a:xfrm>
            <a:off x="998895" y="918524"/>
            <a:ext cx="9923105" cy="4309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1" name="Google Shape;121;p19"/>
          <p:cNvSpPr txBox="1">
            <a:spLocks noGrp="1"/>
          </p:cNvSpPr>
          <p:nvPr>
            <p:ph type="body" idx="1"/>
          </p:nvPr>
        </p:nvSpPr>
        <p:spPr>
          <a:xfrm>
            <a:off x="1562986" y="1825625"/>
            <a:ext cx="8633637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810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400"/>
              <a:buChar char="•"/>
              <a:defRPr>
                <a:solidFill>
                  <a:srgbClr val="1E4E79"/>
                </a:solidFill>
              </a:defRPr>
            </a:lvl1pPr>
            <a:lvl2pPr marL="914400" lvl="1" indent="-3683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200"/>
              <a:buChar char="•"/>
              <a:defRPr>
                <a:solidFill>
                  <a:srgbClr val="1E4E79"/>
                </a:solidFill>
              </a:defRPr>
            </a:lvl2pPr>
            <a:lvl3pPr marL="1371600" lvl="2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Char char="•"/>
              <a:defRPr>
                <a:solidFill>
                  <a:srgbClr val="1E4E79"/>
                </a:solidFill>
              </a:defRPr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pic>
        <p:nvPicPr>
          <p:cNvPr id="122" name="Google Shape;122;p19"/>
          <p:cNvPicPr preferRelativeResize="0"/>
          <p:nvPr/>
        </p:nvPicPr>
        <p:blipFill rotWithShape="1">
          <a:blip r:embed="rId3">
            <a:alphaModFix/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  <a:noFill/>
          <a:ln>
            <a:noFill/>
          </a:ln>
        </p:spPr>
      </p:pic>
      <p:sp>
        <p:nvSpPr>
          <p:cNvPr id="123" name="Google Shape;123;p19"/>
          <p:cNvSpPr txBox="1"/>
          <p:nvPr/>
        </p:nvSpPr>
        <p:spPr>
          <a:xfrm>
            <a:off x="8785191" y="6317560"/>
            <a:ext cx="1532963" cy="3320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3435F"/>
              </a:buClr>
              <a:buSzPts val="1200"/>
              <a:buFont typeface="Arial"/>
              <a:buNone/>
            </a:pPr>
            <a:r>
              <a:rPr lang="en-US" sz="1200" b="0">
                <a:solidFill>
                  <a:srgbClr val="03435F"/>
                </a:solidFill>
                <a:latin typeface="Calibri"/>
                <a:ea typeface="Calibri"/>
                <a:cs typeface="Calibri"/>
                <a:sym typeface="Calibri"/>
              </a:rPr>
              <a:t>www.geant.org</a:t>
            </a:r>
            <a:endParaRPr sz="1200" b="0">
              <a:solidFill>
                <a:srgbClr val="0343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4" name="Google Shape;124;p19"/>
          <p:cNvSpPr txBox="1">
            <a:spLocks noGrp="1"/>
          </p:cNvSpPr>
          <p:nvPr>
            <p:ph type="sldNum" idx="12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r>
              <a:rPr lang="en-US"/>
              <a:t>     |</a:t>
            </a:r>
            <a:endParaRPr sz="14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empty">
  <p:cSld name="empty"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20"/>
          <p:cNvSpPr/>
          <p:nvPr/>
        </p:nvSpPr>
        <p:spPr>
          <a:xfrm>
            <a:off x="0" y="6467707"/>
            <a:ext cx="1538868" cy="390293"/>
          </a:xfrm>
          <a:prstGeom prst="rect">
            <a:avLst/>
          </a:prstGeom>
          <a:solidFill>
            <a:srgbClr val="FFDD7D">
              <a:alpha val="0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Calibri"/>
              <a:buNone/>
            </a:pPr>
            <a:r>
              <a:rPr lang="en-US" sz="12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Objectives</a:t>
            </a:r>
            <a:endParaRPr/>
          </a:p>
        </p:txBody>
      </p:sp>
      <p:sp>
        <p:nvSpPr>
          <p:cNvPr id="127" name="Google Shape;127;p20"/>
          <p:cNvSpPr/>
          <p:nvPr/>
        </p:nvSpPr>
        <p:spPr>
          <a:xfrm>
            <a:off x="1538868" y="6467707"/>
            <a:ext cx="1538868" cy="390293"/>
          </a:xfrm>
          <a:prstGeom prst="rect">
            <a:avLst/>
          </a:prstGeom>
          <a:solidFill>
            <a:srgbClr val="FFDD7D">
              <a:alpha val="0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Calibri"/>
              <a:buNone/>
            </a:pPr>
            <a:r>
              <a:rPr lang="en-US" sz="12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Challenges</a:t>
            </a:r>
            <a:endParaRPr/>
          </a:p>
        </p:txBody>
      </p:sp>
      <p:sp>
        <p:nvSpPr>
          <p:cNvPr id="128" name="Google Shape;128;p20"/>
          <p:cNvSpPr/>
          <p:nvPr/>
        </p:nvSpPr>
        <p:spPr>
          <a:xfrm>
            <a:off x="3077736" y="6467707"/>
            <a:ext cx="1538868" cy="390293"/>
          </a:xfrm>
          <a:prstGeom prst="rect">
            <a:avLst/>
          </a:prstGeom>
          <a:solidFill>
            <a:srgbClr val="FFDD7D">
              <a:alpha val="0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Calibri"/>
              <a:buNone/>
            </a:pPr>
            <a:r>
              <a:rPr lang="en-US" sz="12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Achievements</a:t>
            </a:r>
            <a:endParaRPr/>
          </a:p>
        </p:txBody>
      </p:sp>
      <p:sp>
        <p:nvSpPr>
          <p:cNvPr id="129" name="Google Shape;129;p20"/>
          <p:cNvSpPr/>
          <p:nvPr/>
        </p:nvSpPr>
        <p:spPr>
          <a:xfrm>
            <a:off x="4616604" y="6467707"/>
            <a:ext cx="1538868" cy="390293"/>
          </a:xfrm>
          <a:prstGeom prst="rect">
            <a:avLst/>
          </a:prstGeom>
          <a:solidFill>
            <a:srgbClr val="FFDD7D">
              <a:alpha val="0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Calibri"/>
              <a:buNone/>
            </a:pPr>
            <a:r>
              <a:rPr lang="en-US" sz="12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Conclusions</a:t>
            </a:r>
            <a:endParaRPr/>
          </a:p>
        </p:txBody>
      </p:sp>
      <p:sp>
        <p:nvSpPr>
          <p:cNvPr id="130" name="Google Shape;130;p20"/>
          <p:cNvSpPr txBox="1">
            <a:spLocks noGrp="1"/>
          </p:cNvSpPr>
          <p:nvPr>
            <p:ph type="title"/>
          </p:nvPr>
        </p:nvSpPr>
        <p:spPr>
          <a:xfrm>
            <a:off x="454525" y="519825"/>
            <a:ext cx="9390692" cy="39029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C000"/>
              </a:buClr>
              <a:buSzPts val="2400"/>
              <a:buFont typeface="Calibri"/>
              <a:buNone/>
              <a:defRPr sz="2400" b="1" cap="none">
                <a:solidFill>
                  <a:srgbClr val="FFC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16" name="Title Placeholder 1">
            <a:extLst>
              <a:ext uri="{FF2B5EF4-FFF2-40B4-BE49-F238E27FC236}">
                <a16:creationId xmlns:a16="http://schemas.microsoft.com/office/drawing/2014/main" id="{400FA2B3-1505-3A41-A87D-80572BB3C1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8895" y="918524"/>
            <a:ext cx="9894723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defRPr sz="28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C916E53-B331-D746-836D-0D6BAC2D7CF0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998895" y="1567629"/>
            <a:ext cx="9894887" cy="450373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7541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Custom Layout">
  <p:cSld name="2_Custom Layout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Google Shape;17;p4"/>
          <p:cNvPicPr preferRelativeResize="0"/>
          <p:nvPr/>
        </p:nvPicPr>
        <p:blipFill rotWithShape="1">
          <a:blip r:embed="rId2">
            <a:alphaModFix/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  <a:noFill/>
          <a:ln>
            <a:noFill/>
          </a:ln>
        </p:spPr>
      </p:pic>
      <p:sp>
        <p:nvSpPr>
          <p:cNvPr id="18" name="Google Shape;18;p4"/>
          <p:cNvSpPr txBox="1">
            <a:spLocks noGrp="1"/>
          </p:cNvSpPr>
          <p:nvPr>
            <p:ph type="title"/>
          </p:nvPr>
        </p:nvSpPr>
        <p:spPr>
          <a:xfrm>
            <a:off x="998895" y="918524"/>
            <a:ext cx="9894723" cy="4309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body" idx="1"/>
          </p:nvPr>
        </p:nvSpPr>
        <p:spPr>
          <a:xfrm>
            <a:off x="998895" y="1567629"/>
            <a:ext cx="9894887" cy="4503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16" name="Title Placeholder 1">
            <a:extLst>
              <a:ext uri="{FF2B5EF4-FFF2-40B4-BE49-F238E27FC236}">
                <a16:creationId xmlns:a16="http://schemas.microsoft.com/office/drawing/2014/main" id="{400FA2B3-1505-3A41-A87D-80572BB3C1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8895" y="786634"/>
            <a:ext cx="9894723" cy="61250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defRPr sz="2800"/>
            </a:lvl1pPr>
          </a:lstStyle>
          <a:p>
            <a:r>
              <a:rPr lang="en-GB" dirty="0"/>
              <a:t>Click to edit Master title style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C916E53-B331-D746-836D-0D6BAC2D7CF0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998895" y="1567629"/>
            <a:ext cx="9894887" cy="450373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858502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BC3C02-CB49-7B46-F9C9-E6E7C6E13C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4525" y="390292"/>
            <a:ext cx="9390692" cy="752705"/>
          </a:xfrm>
          <a:prstGeom prst="rect">
            <a:avLst/>
          </a:prstGeom>
        </p:spPr>
        <p:txBody>
          <a:bodyPr/>
          <a:lstStyle>
            <a:lvl1pPr>
              <a:defRPr sz="2400" b="1" cap="none" baseline="0">
                <a:solidFill>
                  <a:srgbClr val="1F4270"/>
                </a:solidFill>
                <a:latin typeface="+mn-lt"/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lide Number Placeholder 4">
            <a:extLst>
              <a:ext uri="{FF2B5EF4-FFF2-40B4-BE49-F238E27FC236}">
                <a16:creationId xmlns:a16="http://schemas.microsoft.com/office/drawing/2014/main" id="{86790A62-2E7B-5F7B-4677-4AD038BB7A3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52675" y="6502153"/>
            <a:ext cx="569600" cy="321399"/>
          </a:xfrm>
          <a:prstGeom prst="rect">
            <a:avLst/>
          </a:prstGeom>
        </p:spPr>
        <p:txBody>
          <a:bodyPr/>
          <a:lstStyle>
            <a:lvl1pPr algn="r">
              <a:defRPr sz="1400">
                <a:solidFill>
                  <a:schemeClr val="bg1"/>
                </a:solidFill>
              </a:defRPr>
            </a:lvl1pPr>
          </a:lstStyle>
          <a:p>
            <a:pPr defTabSz="914377"/>
            <a:fld id="{6FA41F67-6E16-BC4F-8A8C-42F359C0BCBA}" type="slidenum">
              <a:rPr lang="en-GB" smtClean="0"/>
              <a:pPr defTabSz="914377"/>
              <a:t>‹#›</a:t>
            </a:fld>
            <a:endParaRPr lang="en-GB"/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2B244539-6C7B-7301-9B0A-59FE06FB21D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70821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_Custom Layout">
  <p:cSld name="3_Custom Layout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Google Shape;21;p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9327386" y="0"/>
            <a:ext cx="2864614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2" name="Google Shape;22;p5"/>
          <p:cNvPicPr preferRelativeResize="0"/>
          <p:nvPr/>
        </p:nvPicPr>
        <p:blipFill rotWithShape="1">
          <a:blip r:embed="rId3">
            <a:alphaModFix/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  <a:noFill/>
          <a:ln>
            <a:noFill/>
          </a:ln>
        </p:spPr>
      </p:pic>
      <p:sp>
        <p:nvSpPr>
          <p:cNvPr id="23" name="Google Shape;23;p5"/>
          <p:cNvSpPr txBox="1">
            <a:spLocks noGrp="1"/>
          </p:cNvSpPr>
          <p:nvPr>
            <p:ph type="body"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810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400"/>
              <a:buChar char="•"/>
              <a:defRPr>
                <a:solidFill>
                  <a:srgbClr val="1E4E79"/>
                </a:solidFill>
              </a:defRPr>
            </a:lvl1pPr>
            <a:lvl2pPr marL="914400" lvl="1" indent="-3683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200"/>
              <a:buChar char="•"/>
              <a:defRPr>
                <a:solidFill>
                  <a:srgbClr val="1E4E79"/>
                </a:solidFill>
              </a:defRPr>
            </a:lvl2pPr>
            <a:lvl3pPr marL="1371600" lvl="2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Char char="•"/>
              <a:defRPr>
                <a:solidFill>
                  <a:srgbClr val="1E4E79"/>
                </a:solidFill>
              </a:defRPr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title"/>
          </p:nvPr>
        </p:nvSpPr>
        <p:spPr>
          <a:xfrm>
            <a:off x="998895" y="918524"/>
            <a:ext cx="9923105" cy="4309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5"/>
          <p:cNvSpPr txBox="1"/>
          <p:nvPr/>
        </p:nvSpPr>
        <p:spPr>
          <a:xfrm>
            <a:off x="8785191" y="6317560"/>
            <a:ext cx="1532963" cy="3320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3435F"/>
              </a:buClr>
              <a:buSzPts val="1200"/>
              <a:buFont typeface="Arial"/>
              <a:buNone/>
            </a:pPr>
            <a:r>
              <a:rPr lang="en-US" sz="1200" b="0">
                <a:solidFill>
                  <a:srgbClr val="03435F"/>
                </a:solidFill>
                <a:latin typeface="Calibri"/>
                <a:ea typeface="Calibri"/>
                <a:cs typeface="Calibri"/>
                <a:sym typeface="Calibri"/>
              </a:rPr>
              <a:t>www.geant.org</a:t>
            </a:r>
            <a:endParaRPr sz="1200" b="0">
              <a:solidFill>
                <a:srgbClr val="0343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" name="Google Shape;26;p5"/>
          <p:cNvSpPr txBox="1">
            <a:spLocks noGrp="1"/>
          </p:cNvSpPr>
          <p:nvPr>
            <p:ph type="sldNum" idx="12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r>
              <a:rPr lang="en-US"/>
              <a:t>     |</a:t>
            </a:r>
            <a:endParaRPr sz="14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4_Custom Layout">
  <p:cSld name="4_Custom Layout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Google Shape;28;p6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9327386" y="0"/>
            <a:ext cx="2864614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9" name="Google Shape;29;p6"/>
          <p:cNvPicPr preferRelativeResize="0"/>
          <p:nvPr/>
        </p:nvPicPr>
        <p:blipFill rotWithShape="1">
          <a:blip r:embed="rId3">
            <a:alphaModFix/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  <a:noFill/>
          <a:ln>
            <a:noFill/>
          </a:ln>
        </p:spPr>
      </p:pic>
      <p:sp>
        <p:nvSpPr>
          <p:cNvPr id="30" name="Google Shape;30;p6"/>
          <p:cNvSpPr txBox="1">
            <a:spLocks noGrp="1"/>
          </p:cNvSpPr>
          <p:nvPr>
            <p:ph type="body"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810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400"/>
              <a:buChar char="•"/>
              <a:defRPr>
                <a:solidFill>
                  <a:srgbClr val="1E4E79"/>
                </a:solidFill>
              </a:defRPr>
            </a:lvl1pPr>
            <a:lvl2pPr marL="914400" lvl="1" indent="-3683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200"/>
              <a:buChar char="•"/>
              <a:defRPr>
                <a:solidFill>
                  <a:srgbClr val="1E4E79"/>
                </a:solidFill>
              </a:defRPr>
            </a:lvl2pPr>
            <a:lvl3pPr marL="1371600" lvl="2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Char char="•"/>
              <a:defRPr>
                <a:solidFill>
                  <a:srgbClr val="1E4E79"/>
                </a:solidFill>
              </a:defRPr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1" name="Google Shape;31;p6"/>
          <p:cNvSpPr txBox="1">
            <a:spLocks noGrp="1"/>
          </p:cNvSpPr>
          <p:nvPr>
            <p:ph type="title"/>
          </p:nvPr>
        </p:nvSpPr>
        <p:spPr>
          <a:xfrm>
            <a:off x="998895" y="918524"/>
            <a:ext cx="9923105" cy="4309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6"/>
          <p:cNvSpPr txBox="1"/>
          <p:nvPr/>
        </p:nvSpPr>
        <p:spPr>
          <a:xfrm>
            <a:off x="8785191" y="6317560"/>
            <a:ext cx="1532963" cy="3320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3435F"/>
              </a:buClr>
              <a:buSzPts val="1200"/>
              <a:buFont typeface="Arial"/>
              <a:buNone/>
            </a:pPr>
            <a:r>
              <a:rPr lang="en-US" sz="1200" b="0">
                <a:solidFill>
                  <a:srgbClr val="03435F"/>
                </a:solidFill>
                <a:latin typeface="Calibri"/>
                <a:ea typeface="Calibri"/>
                <a:cs typeface="Calibri"/>
                <a:sym typeface="Calibri"/>
              </a:rPr>
              <a:t>www.geant.org</a:t>
            </a:r>
            <a:endParaRPr sz="1200" b="0">
              <a:solidFill>
                <a:srgbClr val="0343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3" name="Google Shape;33;p6"/>
          <p:cNvSpPr txBox="1">
            <a:spLocks noGrp="1"/>
          </p:cNvSpPr>
          <p:nvPr>
            <p:ph type="sldNum" idx="12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r>
              <a:rPr lang="en-US"/>
              <a:t>     |</a:t>
            </a:r>
            <a:endParaRPr sz="14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5_Custom Layout">
  <p:cSld name="5_Custom Layout"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Google Shape;35;p7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9327386" y="0"/>
            <a:ext cx="2864614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6" name="Google Shape;36;p7"/>
          <p:cNvPicPr preferRelativeResize="0"/>
          <p:nvPr/>
        </p:nvPicPr>
        <p:blipFill rotWithShape="1">
          <a:blip r:embed="rId3">
            <a:alphaModFix/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  <a:noFill/>
          <a:ln>
            <a:noFill/>
          </a:ln>
        </p:spPr>
      </p:pic>
      <p:sp>
        <p:nvSpPr>
          <p:cNvPr id="37" name="Google Shape;37;p7"/>
          <p:cNvSpPr txBox="1">
            <a:spLocks noGrp="1"/>
          </p:cNvSpPr>
          <p:nvPr>
            <p:ph type="body"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810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400"/>
              <a:buChar char="•"/>
              <a:defRPr>
                <a:solidFill>
                  <a:srgbClr val="1E4E79"/>
                </a:solidFill>
              </a:defRPr>
            </a:lvl1pPr>
            <a:lvl2pPr marL="914400" lvl="1" indent="-3683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200"/>
              <a:buChar char="•"/>
              <a:defRPr>
                <a:solidFill>
                  <a:srgbClr val="1E4E79"/>
                </a:solidFill>
              </a:defRPr>
            </a:lvl2pPr>
            <a:lvl3pPr marL="1371600" lvl="2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Char char="•"/>
              <a:defRPr>
                <a:solidFill>
                  <a:srgbClr val="1E4E79"/>
                </a:solidFill>
              </a:defRPr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8" name="Google Shape;38;p7"/>
          <p:cNvSpPr txBox="1">
            <a:spLocks noGrp="1"/>
          </p:cNvSpPr>
          <p:nvPr>
            <p:ph type="title"/>
          </p:nvPr>
        </p:nvSpPr>
        <p:spPr>
          <a:xfrm>
            <a:off x="998895" y="918524"/>
            <a:ext cx="9923105" cy="4309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7"/>
          <p:cNvSpPr txBox="1"/>
          <p:nvPr/>
        </p:nvSpPr>
        <p:spPr>
          <a:xfrm>
            <a:off x="8785191" y="6317560"/>
            <a:ext cx="1532963" cy="3320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3435F"/>
              </a:buClr>
              <a:buSzPts val="1200"/>
              <a:buFont typeface="Arial"/>
              <a:buNone/>
            </a:pPr>
            <a:r>
              <a:rPr lang="en-US" sz="1200" b="0">
                <a:solidFill>
                  <a:srgbClr val="03435F"/>
                </a:solidFill>
                <a:latin typeface="Calibri"/>
                <a:ea typeface="Calibri"/>
                <a:cs typeface="Calibri"/>
                <a:sym typeface="Calibri"/>
              </a:rPr>
              <a:t>www.geant.org</a:t>
            </a:r>
            <a:endParaRPr sz="1200" b="0">
              <a:solidFill>
                <a:srgbClr val="0343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0" name="Google Shape;40;p7"/>
          <p:cNvSpPr txBox="1">
            <a:spLocks noGrp="1"/>
          </p:cNvSpPr>
          <p:nvPr>
            <p:ph type="sldNum" idx="12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r>
              <a:rPr lang="en-US"/>
              <a:t>     |</a:t>
            </a:r>
            <a:endParaRPr sz="14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6_Custom Layout">
  <p:cSld name="6_Custom Layout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" name="Google Shape;42;p8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9327386" y="0"/>
            <a:ext cx="2864614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3" name="Google Shape;43;p8"/>
          <p:cNvPicPr preferRelativeResize="0"/>
          <p:nvPr/>
        </p:nvPicPr>
        <p:blipFill rotWithShape="1">
          <a:blip r:embed="rId3">
            <a:alphaModFix/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  <a:noFill/>
          <a:ln>
            <a:noFill/>
          </a:ln>
        </p:spPr>
      </p:pic>
      <p:sp>
        <p:nvSpPr>
          <p:cNvPr id="44" name="Google Shape;44;p8"/>
          <p:cNvSpPr txBox="1">
            <a:spLocks noGrp="1"/>
          </p:cNvSpPr>
          <p:nvPr>
            <p:ph type="body"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810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400"/>
              <a:buChar char="•"/>
              <a:defRPr>
                <a:solidFill>
                  <a:srgbClr val="1E4E79"/>
                </a:solidFill>
              </a:defRPr>
            </a:lvl1pPr>
            <a:lvl2pPr marL="914400" lvl="1" indent="-3683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200"/>
              <a:buChar char="•"/>
              <a:defRPr>
                <a:solidFill>
                  <a:srgbClr val="1E4E79"/>
                </a:solidFill>
              </a:defRPr>
            </a:lvl2pPr>
            <a:lvl3pPr marL="1371600" lvl="2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Char char="•"/>
              <a:defRPr>
                <a:solidFill>
                  <a:srgbClr val="1E4E79"/>
                </a:solidFill>
              </a:defRPr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5" name="Google Shape;45;p8"/>
          <p:cNvSpPr txBox="1">
            <a:spLocks noGrp="1"/>
          </p:cNvSpPr>
          <p:nvPr>
            <p:ph type="title"/>
          </p:nvPr>
        </p:nvSpPr>
        <p:spPr>
          <a:xfrm>
            <a:off x="998895" y="918524"/>
            <a:ext cx="9923105" cy="4309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6" name="Google Shape;46;p8"/>
          <p:cNvSpPr txBox="1"/>
          <p:nvPr/>
        </p:nvSpPr>
        <p:spPr>
          <a:xfrm>
            <a:off x="8785191" y="6317560"/>
            <a:ext cx="1532963" cy="3320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3435F"/>
              </a:buClr>
              <a:buSzPts val="1200"/>
              <a:buFont typeface="Arial"/>
              <a:buNone/>
            </a:pPr>
            <a:r>
              <a:rPr lang="en-US" sz="1200" b="0">
                <a:solidFill>
                  <a:srgbClr val="03435F"/>
                </a:solidFill>
                <a:latin typeface="Calibri"/>
                <a:ea typeface="Calibri"/>
                <a:cs typeface="Calibri"/>
                <a:sym typeface="Calibri"/>
              </a:rPr>
              <a:t>www.geant.org</a:t>
            </a:r>
            <a:endParaRPr sz="1200" b="0">
              <a:solidFill>
                <a:srgbClr val="0343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7" name="Google Shape;47;p8"/>
          <p:cNvSpPr txBox="1">
            <a:spLocks noGrp="1"/>
          </p:cNvSpPr>
          <p:nvPr>
            <p:ph type="sldNum" idx="12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r>
              <a:rPr lang="en-US"/>
              <a:t>     |</a:t>
            </a:r>
            <a:endParaRPr sz="14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7_Custom Layout">
  <p:cSld name="27_Custom Layout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Google Shape;49;p9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9327386" y="0"/>
            <a:ext cx="2864614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50" name="Google Shape;50;p9"/>
          <p:cNvSpPr txBox="1">
            <a:spLocks noGrp="1"/>
          </p:cNvSpPr>
          <p:nvPr>
            <p:ph type="title"/>
          </p:nvPr>
        </p:nvSpPr>
        <p:spPr>
          <a:xfrm>
            <a:off x="998895" y="918524"/>
            <a:ext cx="9923105" cy="4309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1" name="Google Shape;51;p9"/>
          <p:cNvSpPr txBox="1">
            <a:spLocks noGrp="1"/>
          </p:cNvSpPr>
          <p:nvPr>
            <p:ph type="body" idx="1"/>
          </p:nvPr>
        </p:nvSpPr>
        <p:spPr>
          <a:xfrm>
            <a:off x="1562986" y="1375352"/>
            <a:ext cx="8633637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810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400"/>
              <a:buChar char="•"/>
              <a:defRPr>
                <a:solidFill>
                  <a:srgbClr val="1E4E79"/>
                </a:solidFill>
              </a:defRPr>
            </a:lvl1pPr>
            <a:lvl2pPr marL="914400" lvl="1" indent="-3683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200"/>
              <a:buChar char="•"/>
              <a:defRPr>
                <a:solidFill>
                  <a:srgbClr val="1E4E79"/>
                </a:solidFill>
              </a:defRPr>
            </a:lvl2pPr>
            <a:lvl3pPr marL="1371600" lvl="2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Char char="•"/>
              <a:defRPr>
                <a:solidFill>
                  <a:srgbClr val="1E4E79"/>
                </a:solidFill>
              </a:defRPr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pic>
        <p:nvPicPr>
          <p:cNvPr id="52" name="Google Shape;52;p9"/>
          <p:cNvPicPr preferRelativeResize="0"/>
          <p:nvPr/>
        </p:nvPicPr>
        <p:blipFill rotWithShape="1">
          <a:blip r:embed="rId3">
            <a:alphaModFix/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  <a:noFill/>
          <a:ln>
            <a:noFill/>
          </a:ln>
        </p:spPr>
      </p:pic>
      <p:sp>
        <p:nvSpPr>
          <p:cNvPr id="53" name="Google Shape;53;p9"/>
          <p:cNvSpPr txBox="1"/>
          <p:nvPr/>
        </p:nvSpPr>
        <p:spPr>
          <a:xfrm>
            <a:off x="8785191" y="6317560"/>
            <a:ext cx="1532963" cy="3320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3435F"/>
              </a:buClr>
              <a:buSzPts val="1200"/>
              <a:buFont typeface="Arial"/>
              <a:buNone/>
            </a:pPr>
            <a:r>
              <a:rPr lang="en-US" sz="1200" b="0">
                <a:solidFill>
                  <a:srgbClr val="03435F"/>
                </a:solidFill>
                <a:latin typeface="Calibri"/>
                <a:ea typeface="Calibri"/>
                <a:cs typeface="Calibri"/>
                <a:sym typeface="Calibri"/>
              </a:rPr>
              <a:t>www.geant.org</a:t>
            </a:r>
            <a:endParaRPr sz="1200" b="0">
              <a:solidFill>
                <a:srgbClr val="0343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4" name="Google Shape;54;p9"/>
          <p:cNvSpPr txBox="1">
            <a:spLocks noGrp="1"/>
          </p:cNvSpPr>
          <p:nvPr>
            <p:ph type="sldNum" idx="12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r>
              <a:rPr lang="en-US"/>
              <a:t>     |</a:t>
            </a:r>
            <a:endParaRPr sz="14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5_Custom Layout">
  <p:cSld name="25_Custom Layout"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" name="Google Shape;56;p10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9327386" y="-55418"/>
            <a:ext cx="2864614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0"/>
          <p:cNvSpPr txBox="1">
            <a:spLocks noGrp="1"/>
          </p:cNvSpPr>
          <p:nvPr>
            <p:ph type="title"/>
          </p:nvPr>
        </p:nvSpPr>
        <p:spPr>
          <a:xfrm>
            <a:off x="998895" y="918524"/>
            <a:ext cx="9923105" cy="4309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8" name="Google Shape;58;p10"/>
          <p:cNvSpPr txBox="1">
            <a:spLocks noGrp="1"/>
          </p:cNvSpPr>
          <p:nvPr>
            <p:ph type="body" idx="1"/>
          </p:nvPr>
        </p:nvSpPr>
        <p:spPr>
          <a:xfrm>
            <a:off x="1562986" y="1389207"/>
            <a:ext cx="8633637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810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400"/>
              <a:buChar char="•"/>
              <a:defRPr>
                <a:solidFill>
                  <a:srgbClr val="1E4E79"/>
                </a:solidFill>
              </a:defRPr>
            </a:lvl1pPr>
            <a:lvl2pPr marL="914400" lvl="1" indent="-3683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200"/>
              <a:buChar char="•"/>
              <a:defRPr>
                <a:solidFill>
                  <a:srgbClr val="1E4E79"/>
                </a:solidFill>
              </a:defRPr>
            </a:lvl2pPr>
            <a:lvl3pPr marL="1371600" lvl="2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Char char="•"/>
              <a:defRPr>
                <a:solidFill>
                  <a:srgbClr val="1E4E79"/>
                </a:solidFill>
              </a:defRPr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pic>
        <p:nvPicPr>
          <p:cNvPr id="59" name="Google Shape;59;p10"/>
          <p:cNvPicPr preferRelativeResize="0"/>
          <p:nvPr/>
        </p:nvPicPr>
        <p:blipFill rotWithShape="1">
          <a:blip r:embed="rId3">
            <a:alphaModFix/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  <a:noFill/>
          <a:ln>
            <a:noFill/>
          </a:ln>
        </p:spPr>
      </p:pic>
      <p:sp>
        <p:nvSpPr>
          <p:cNvPr id="60" name="Google Shape;60;p10"/>
          <p:cNvSpPr txBox="1"/>
          <p:nvPr/>
        </p:nvSpPr>
        <p:spPr>
          <a:xfrm>
            <a:off x="8785191" y="6317560"/>
            <a:ext cx="1532963" cy="3320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3435F"/>
              </a:buClr>
              <a:buSzPts val="1200"/>
              <a:buFont typeface="Arial"/>
              <a:buNone/>
            </a:pPr>
            <a:r>
              <a:rPr lang="en-US" sz="1200" b="0">
                <a:solidFill>
                  <a:srgbClr val="03435F"/>
                </a:solidFill>
                <a:latin typeface="Calibri"/>
                <a:ea typeface="Calibri"/>
                <a:cs typeface="Calibri"/>
                <a:sym typeface="Calibri"/>
              </a:rPr>
              <a:t>www.geant.org</a:t>
            </a:r>
            <a:endParaRPr sz="1200" b="0">
              <a:solidFill>
                <a:srgbClr val="0343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1" name="Google Shape;61;p10"/>
          <p:cNvSpPr txBox="1">
            <a:spLocks noGrp="1"/>
          </p:cNvSpPr>
          <p:nvPr>
            <p:ph type="sldNum" idx="12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r>
              <a:rPr lang="en-US"/>
              <a:t>     |</a:t>
            </a:r>
            <a:endParaRPr sz="14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2_Custom Layout">
  <p:cSld name="12_Custom Layout"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Google Shape;63;p11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9327386" y="0"/>
            <a:ext cx="2864614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64" name="Google Shape;64;p11"/>
          <p:cNvSpPr txBox="1">
            <a:spLocks noGrp="1"/>
          </p:cNvSpPr>
          <p:nvPr>
            <p:ph type="title"/>
          </p:nvPr>
        </p:nvSpPr>
        <p:spPr>
          <a:xfrm>
            <a:off x="998895" y="918524"/>
            <a:ext cx="9923105" cy="4309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5" name="Google Shape;65;p11"/>
          <p:cNvSpPr txBox="1">
            <a:spLocks noGrp="1"/>
          </p:cNvSpPr>
          <p:nvPr>
            <p:ph type="body"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810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400"/>
              <a:buChar char="•"/>
              <a:defRPr>
                <a:solidFill>
                  <a:srgbClr val="1E4E79"/>
                </a:solidFill>
              </a:defRPr>
            </a:lvl1pPr>
            <a:lvl2pPr marL="914400" lvl="1" indent="-3683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200"/>
              <a:buChar char="•"/>
              <a:defRPr>
                <a:solidFill>
                  <a:srgbClr val="1E4E79"/>
                </a:solidFill>
              </a:defRPr>
            </a:lvl2pPr>
            <a:lvl3pPr marL="1371600" lvl="2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Char char="•"/>
              <a:defRPr>
                <a:solidFill>
                  <a:srgbClr val="1E4E79"/>
                </a:solidFill>
              </a:defRPr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pic>
        <p:nvPicPr>
          <p:cNvPr id="66" name="Google Shape;66;p11"/>
          <p:cNvPicPr preferRelativeResize="0"/>
          <p:nvPr/>
        </p:nvPicPr>
        <p:blipFill rotWithShape="1">
          <a:blip r:embed="rId3">
            <a:alphaModFix/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  <a:noFill/>
          <a:ln>
            <a:noFill/>
          </a:ln>
        </p:spPr>
      </p:pic>
      <p:sp>
        <p:nvSpPr>
          <p:cNvPr id="67" name="Google Shape;67;p11"/>
          <p:cNvSpPr txBox="1"/>
          <p:nvPr/>
        </p:nvSpPr>
        <p:spPr>
          <a:xfrm>
            <a:off x="8785191" y="6317560"/>
            <a:ext cx="1532963" cy="3320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3435F"/>
              </a:buClr>
              <a:buSzPts val="1200"/>
              <a:buFont typeface="Arial"/>
              <a:buNone/>
            </a:pPr>
            <a:r>
              <a:rPr lang="en-US" sz="1200" b="0">
                <a:solidFill>
                  <a:srgbClr val="03435F"/>
                </a:solidFill>
                <a:latin typeface="Calibri"/>
                <a:ea typeface="Calibri"/>
                <a:cs typeface="Calibri"/>
                <a:sym typeface="Calibri"/>
              </a:rPr>
              <a:t>www.geant.org</a:t>
            </a:r>
            <a:endParaRPr sz="1200" b="0">
              <a:solidFill>
                <a:srgbClr val="0343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8" name="Google Shape;68;p11"/>
          <p:cNvSpPr txBox="1">
            <a:spLocks noGrp="1"/>
          </p:cNvSpPr>
          <p:nvPr>
            <p:ph type="sldNum" idx="12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r>
              <a:rPr lang="en-US"/>
              <a:t>     |</a:t>
            </a:r>
            <a:endParaRPr sz="14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2"/>
          <p:cNvSpPr txBox="1">
            <a:spLocks noGrp="1"/>
          </p:cNvSpPr>
          <p:nvPr>
            <p:ph type="title"/>
          </p:nvPr>
        </p:nvSpPr>
        <p:spPr>
          <a:xfrm>
            <a:off x="998895" y="918524"/>
            <a:ext cx="9923105" cy="4309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2800"/>
              <a:buFont typeface="Calibri"/>
              <a:buNone/>
              <a:defRPr sz="2800" b="1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7" name="Google Shape;7;p2"/>
          <p:cNvSpPr txBox="1">
            <a:spLocks noGrp="1"/>
          </p:cNvSpPr>
          <p:nvPr>
            <p:ph type="body" idx="1"/>
          </p:nvPr>
        </p:nvSpPr>
        <p:spPr>
          <a:xfrm>
            <a:off x="998894" y="1566391"/>
            <a:ext cx="9923105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3810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683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200"/>
              <a:buFont typeface="Arial"/>
              <a:buChar char="•"/>
              <a:defRPr sz="22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p2"/>
          <p:cNvSpPr/>
          <p:nvPr/>
        </p:nvSpPr>
        <p:spPr>
          <a:xfrm>
            <a:off x="0" y="-38314"/>
            <a:ext cx="12192000" cy="593453"/>
          </a:xfrm>
          <a:prstGeom prst="rect">
            <a:avLst/>
          </a:prstGeom>
          <a:solidFill>
            <a:srgbClr val="1D286B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" name="Google Shape;9;p2"/>
          <p:cNvSpPr txBox="1"/>
          <p:nvPr/>
        </p:nvSpPr>
        <p:spPr>
          <a:xfrm>
            <a:off x="10385562" y="105344"/>
            <a:ext cx="670560" cy="3320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9CC2E5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r>
              <a:rPr lang="en-US" sz="1200" b="0" i="0" u="none" strike="noStrike" cap="none">
                <a:solidFill>
                  <a:srgbClr val="9CC2E5"/>
                </a:solidFill>
                <a:latin typeface="Calibri"/>
                <a:ea typeface="Calibri"/>
                <a:cs typeface="Calibri"/>
                <a:sym typeface="Calibri"/>
              </a:rPr>
              <a:t>     |</a:t>
            </a:r>
            <a:endParaRPr/>
          </a:p>
        </p:txBody>
      </p:sp>
      <p:sp>
        <p:nvSpPr>
          <p:cNvPr id="10" name="Google Shape;10;p2"/>
          <p:cNvSpPr txBox="1"/>
          <p:nvPr/>
        </p:nvSpPr>
        <p:spPr>
          <a:xfrm>
            <a:off x="11022254" y="139678"/>
            <a:ext cx="1268825" cy="2909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CC2E5"/>
              </a:buClr>
              <a:buSzPts val="1200"/>
              <a:buFont typeface="Arial"/>
              <a:buNone/>
            </a:pPr>
            <a:r>
              <a:rPr lang="en-US" sz="1200" b="0" i="0" u="none" strike="noStrike" cap="none">
                <a:solidFill>
                  <a:srgbClr val="9CC2E5"/>
                </a:solidFill>
                <a:latin typeface="Calibri"/>
                <a:ea typeface="Calibri"/>
                <a:cs typeface="Calibri"/>
                <a:sym typeface="Calibri"/>
              </a:rPr>
              <a:t>GEANT.ORG</a:t>
            </a:r>
            <a:endParaRPr sz="1200" b="0" i="0" u="none" strike="noStrike" cap="none">
              <a:solidFill>
                <a:srgbClr val="9CC2E5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1" name="Google Shape;11;p2" descr="A picture containing aircraft&#10;&#10;Description automatically generated"/>
          <p:cNvPicPr preferRelativeResize="0"/>
          <p:nvPr/>
        </p:nvPicPr>
        <p:blipFill rotWithShape="1">
          <a:blip r:embed="rId23">
            <a:alphaModFix/>
          </a:blip>
          <a:srcRect l="10541" t="70685" r="16055" b="24139"/>
          <a:stretch/>
        </p:blipFill>
        <p:spPr>
          <a:xfrm flipH="1">
            <a:off x="0" y="-38313"/>
            <a:ext cx="10286482" cy="593452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9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0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0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0.xml"/><Relationship Id="rId4" Type="http://schemas.openxmlformats.org/officeDocument/2006/relationships/image" Target="../media/image17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9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9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0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0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9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1"/>
          <p:cNvSpPr txBox="1">
            <a:spLocks noGrp="1"/>
          </p:cNvSpPr>
          <p:nvPr>
            <p:ph type="title"/>
          </p:nvPr>
        </p:nvSpPr>
        <p:spPr>
          <a:xfrm>
            <a:off x="998895" y="918524"/>
            <a:ext cx="9894723" cy="4309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2800"/>
              <a:buFont typeface="Calibri"/>
              <a:buNone/>
            </a:pPr>
            <a:r>
              <a:rPr lang="en-US" dirty="0"/>
              <a:t>SWOT Analysis - SIG-NOC</a:t>
            </a:r>
            <a:endParaRPr dirty="0"/>
          </a:p>
        </p:txBody>
      </p:sp>
      <p:sp>
        <p:nvSpPr>
          <p:cNvPr id="136" name="Google Shape;136;p1"/>
          <p:cNvSpPr txBox="1"/>
          <p:nvPr/>
        </p:nvSpPr>
        <p:spPr>
          <a:xfrm>
            <a:off x="1126671" y="2057400"/>
            <a:ext cx="4229100" cy="218802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7" name="Google Shape;137;p1"/>
          <p:cNvSpPr txBox="1"/>
          <p:nvPr/>
        </p:nvSpPr>
        <p:spPr>
          <a:xfrm>
            <a:off x="998900" y="1364650"/>
            <a:ext cx="5367600" cy="2678100"/>
          </a:xfrm>
          <a:prstGeom prst="rect">
            <a:avLst/>
          </a:prstGeom>
          <a:solidFill>
            <a:schemeClr val="accent5"/>
          </a:solidFill>
          <a:ln w="12700" cap="flat" cmpd="sng">
            <a:solidFill>
              <a:srgbClr val="1C3052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Strengths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- First SIG to be created</a:t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- Active and strong knowledge-sharing community</a:t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- Diverse and technical expertise, with operational focus</a:t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- It facilitates cross-NOC collaboration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- Practical outputs (Tools Survey)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- Coffee-breaks are much more than coffee!</a:t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- Some very loyal attendees (NRENs and end organisations)</a:t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8" name="Google Shape;138;p1"/>
          <p:cNvSpPr txBox="1"/>
          <p:nvPr/>
        </p:nvSpPr>
        <p:spPr>
          <a:xfrm>
            <a:off x="6588225" y="1364650"/>
            <a:ext cx="5367600" cy="2678100"/>
          </a:xfrm>
          <a:prstGeom prst="rect">
            <a:avLst/>
          </a:prstGeom>
          <a:solidFill>
            <a:schemeClr val="accent5"/>
          </a:solidFill>
          <a:ln w="12700" cap="flat" cmpd="sng">
            <a:solidFill>
              <a:srgbClr val="1C3052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textRoundtripDataId="0"/>
                  </a:ext>
                </a:extLst>
              </a:rPr>
              <a:t>Weaknesses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- Dependence on voluntary contributions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- L</a:t>
            </a:r>
            <a:r>
              <a:rPr lang="en-US"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textRoundtripDataId="1"/>
                  </a:ext>
                </a:extLst>
              </a:rPr>
              <a:t>ack of strategic view</a:t>
            </a:r>
            <a:r>
              <a:rPr lang="en-US"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 - Mostly operational</a:t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- External visibility</a:t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- Repeating ourselves with time</a:t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- Trips and expenses are self-paid</a:t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textRoundtripDataId="2"/>
                  </a:ext>
                </a:extLst>
              </a:rPr>
              <a:t>- Some NRENs never joining list or meetings</a:t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9" name="Google Shape;139;p1"/>
          <p:cNvSpPr txBox="1"/>
          <p:nvPr/>
        </p:nvSpPr>
        <p:spPr>
          <a:xfrm>
            <a:off x="998900" y="4114004"/>
            <a:ext cx="5367600" cy="2678100"/>
          </a:xfrm>
          <a:prstGeom prst="rect">
            <a:avLst/>
          </a:prstGeom>
          <a:solidFill>
            <a:schemeClr val="accent5"/>
          </a:solidFill>
          <a:ln w="12700" cap="flat" cmpd="sng">
            <a:solidFill>
              <a:srgbClr val="1C3052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Opportunities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textRoundtripDataId="3"/>
                  </a:ext>
                </a:extLst>
              </a:rPr>
              <a:t>- AI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- Always evolving Networks, there are always topics to discuss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- Cross-collaboration with other SIGs and groups (SIG-NGN, SIG-AI, Security Days, STF…)</a:t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- Some threats can be turned into opportunities for SIG-NOC to find solutions (talent shortage, end organisations, other communities…)</a:t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0" name="Google Shape;140;p1"/>
          <p:cNvSpPr txBox="1"/>
          <p:nvPr/>
        </p:nvSpPr>
        <p:spPr>
          <a:xfrm>
            <a:off x="6588225" y="4114000"/>
            <a:ext cx="5367600" cy="2678100"/>
          </a:xfrm>
          <a:prstGeom prst="rect">
            <a:avLst/>
          </a:prstGeom>
          <a:solidFill>
            <a:schemeClr val="accent5"/>
          </a:solidFill>
          <a:ln w="12700" cap="flat" cmpd="sng">
            <a:solidFill>
              <a:srgbClr val="1C3052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1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Threats</a:t>
            </a:r>
            <a:endParaRPr dirty="0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- Net Operations aren’t as fancy as trend topics (</a:t>
            </a:r>
            <a:r>
              <a:rPr lang="en-US" sz="1800" dirty="0">
                <a:solidFill>
                  <a:srgbClr val="FFFF00"/>
                </a:solidFill>
                <a:latin typeface="Calibri"/>
                <a:ea typeface="Calibri"/>
                <a:cs typeface="Calibri"/>
                <a:sym typeface="Calibri"/>
              </a:rPr>
              <a:t>e.g.</a:t>
            </a:r>
            <a:r>
              <a:rPr lang="en-US" sz="1800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 AI</a:t>
            </a:r>
            <a:r>
              <a:rPr lang="en-US" sz="1800" dirty="0">
                <a:solidFill>
                  <a:srgbClr val="FFFF00"/>
                </a:solidFill>
                <a:latin typeface="Calibri"/>
                <a:ea typeface="Calibri"/>
                <a:cs typeface="Calibri"/>
                <a:sym typeface="Calibri"/>
              </a:rPr>
              <a:t>)</a:t>
            </a:r>
            <a:endParaRPr sz="1800" dirty="0">
              <a:solidFill>
                <a:srgbClr val="FFFF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textRoundtripDataId="4"/>
                  </a:ext>
                </a:extLst>
              </a:rPr>
              <a:t>- </a:t>
            </a:r>
            <a:r>
              <a:rPr lang="en-US" sz="1800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Always evolving networks - Risk of being outdated</a:t>
            </a:r>
            <a:endParaRPr dirty="0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- Talent shortage in Network operations</a:t>
            </a:r>
            <a:endParaRPr dirty="0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-</a:t>
            </a:r>
            <a:r>
              <a:rPr lang="en-US" sz="1800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 Ability to reach </a:t>
            </a:r>
            <a:r>
              <a:rPr lang="en-US" sz="1800" dirty="0" err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organisations</a:t>
            </a:r>
            <a:r>
              <a:rPr lang="en-US" sz="1800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 connected to NRENs</a:t>
            </a:r>
            <a:endParaRPr sz="1800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- Several parallel communities (NOG Groups, RIPE Meetings, </a:t>
            </a:r>
            <a:r>
              <a:rPr lang="en-US" sz="1800" dirty="0" err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Infoshares</a:t>
            </a:r>
            <a:r>
              <a:rPr lang="en-US" sz="1800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…)</a:t>
            </a:r>
            <a:endParaRPr sz="1800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7943C3-4D4C-3B7C-9C17-9D1676CF19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SWOT Analysis – SIG-Quantum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CC5A8E2-2EF1-CDE8-3842-467190720F3D}"/>
              </a:ext>
            </a:extLst>
          </p:cNvPr>
          <p:cNvSpPr txBox="1"/>
          <p:nvPr/>
        </p:nvSpPr>
        <p:spPr>
          <a:xfrm>
            <a:off x="1126671" y="2057400"/>
            <a:ext cx="4229100" cy="21880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FA050DB-A1A3-3F07-553F-9E12DAC1A37F}"/>
              </a:ext>
            </a:extLst>
          </p:cNvPr>
          <p:cNvSpPr txBox="1"/>
          <p:nvPr/>
        </p:nvSpPr>
        <p:spPr>
          <a:xfrm>
            <a:off x="998895" y="1502228"/>
            <a:ext cx="4683448" cy="2123658"/>
          </a:xfrm>
          <a:prstGeom prst="rect">
            <a:avLst/>
          </a:prstGeom>
        </p:spPr>
        <p:style>
          <a:lnRef idx="2">
            <a:schemeClr val="accent5">
              <a:shade val="15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Strengths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- Community of experts across quantum networking, sensing, cryptography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- Clear focus on knowledge exchange, evaluation and testing to inform strategy.</a:t>
            </a:r>
            <a:br>
              <a:rPr kumimoji="0" lang="en-US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</a:br>
            <a:endParaRPr kumimoji="0" lang="en-US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1A3F32D-046F-B5E2-11CA-F2A5492D52D4}"/>
              </a:ext>
            </a:extLst>
          </p:cNvPr>
          <p:cNvSpPr txBox="1"/>
          <p:nvPr/>
        </p:nvSpPr>
        <p:spPr>
          <a:xfrm>
            <a:off x="6221186" y="1502228"/>
            <a:ext cx="4844143" cy="2123658"/>
          </a:xfrm>
          <a:prstGeom prst="rect">
            <a:avLst/>
          </a:prstGeom>
        </p:spPr>
        <p:style>
          <a:lnRef idx="2">
            <a:schemeClr val="accent5">
              <a:shade val="15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Weaknesses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- Early-stage ecosystem with rapidly evolving technology risks.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solidFill>
                  <a:prstClr val="white"/>
                </a:solidFill>
                <a:latin typeface="Calibri" panose="020F0502020204030204"/>
              </a:rPr>
              <a:t>- </a:t>
            </a:r>
            <a:r>
              <a:rPr kumimoji="0" lang="en-US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Limited deployment experience across NRENs compared to traditional network tech.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solidFill>
                  <a:prstClr val="white"/>
                </a:solidFill>
                <a:latin typeface="Calibri" panose="020F0502020204030204"/>
              </a:rPr>
              <a:t>- </a:t>
            </a:r>
            <a:r>
              <a:rPr kumimoji="0" lang="en-US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Dependence on standards which are still emerging.</a:t>
            </a:r>
            <a:endParaRPr kumimoji="0" lang="en-US" sz="180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0EA53EA-6145-6849-DB87-FB76FFF2E527}"/>
              </a:ext>
            </a:extLst>
          </p:cNvPr>
          <p:cNvSpPr txBox="1"/>
          <p:nvPr/>
        </p:nvSpPr>
        <p:spPr>
          <a:xfrm>
            <a:off x="998894" y="4018001"/>
            <a:ext cx="4683448" cy="2677656"/>
          </a:xfrm>
          <a:prstGeom prst="rect">
            <a:avLst/>
          </a:prstGeom>
        </p:spPr>
        <p:style>
          <a:lnRef idx="2">
            <a:schemeClr val="accent5">
              <a:shade val="15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Opportunities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- Evolution of European and global quantum infrastructure initiatives (e.g., QCI 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>
              <a:solidFill>
                <a:prstClr val="white"/>
              </a:solidFill>
              <a:latin typeface="Calibri" panose="020F0502020204030204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solidFill>
                  <a:prstClr val="white"/>
                </a:solidFill>
                <a:latin typeface="Calibri" panose="020F0502020204030204"/>
              </a:rPr>
              <a:t>-</a:t>
            </a:r>
            <a:r>
              <a:rPr kumimoji="0" lang="en-US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Collaboration with industry and research projects for practical pilots.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>
              <a:solidFill>
                <a:prstClr val="white"/>
              </a:solidFill>
              <a:latin typeface="Calibri" panose="020F0502020204030204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solidFill>
                  <a:prstClr val="white"/>
                </a:solidFill>
                <a:latin typeface="Calibri" panose="020F0502020204030204"/>
              </a:rPr>
              <a:t>- </a:t>
            </a:r>
            <a:r>
              <a:rPr kumimoji="0" lang="en-US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Growing interest in quantum technology and communications among NRENs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BBEFBA4-ED7B-0483-D3E5-ABCDD96081F3}"/>
              </a:ext>
            </a:extLst>
          </p:cNvPr>
          <p:cNvSpPr txBox="1"/>
          <p:nvPr/>
        </p:nvSpPr>
        <p:spPr>
          <a:xfrm>
            <a:off x="6221186" y="4018001"/>
            <a:ext cx="4844143" cy="2677656"/>
          </a:xfrm>
          <a:prstGeom prst="rect">
            <a:avLst/>
          </a:prstGeom>
        </p:spPr>
        <p:style>
          <a:lnRef idx="2">
            <a:schemeClr val="accent5">
              <a:shade val="15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Threats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- Fragmented national strategies could slow interoperable deployment.</a:t>
            </a:r>
            <a:br>
              <a:rPr kumimoji="0" lang="en-US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</a:br>
            <a:endParaRPr kumimoji="0" lang="en-US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- Fast-changing technology: risk of standards or approaches becoming obsolete.</a:t>
            </a:r>
            <a:br>
              <a:rPr kumimoji="0" lang="en-US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</a:br>
            <a:br>
              <a:rPr lang="en-US" dirty="0">
                <a:solidFill>
                  <a:prstClr val="white"/>
                </a:solidFill>
                <a:latin typeface="Calibri" panose="020F0502020204030204"/>
              </a:rPr>
            </a:br>
            <a:r>
              <a:rPr lang="en-US" dirty="0">
                <a:solidFill>
                  <a:prstClr val="white"/>
                </a:solidFill>
                <a:latin typeface="Calibri" panose="020F0502020204030204"/>
              </a:rPr>
              <a:t>- Funding is fragmented </a:t>
            </a:r>
            <a:endParaRPr kumimoji="0" lang="en-US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8446353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544938-08F9-C4FC-2D64-D72BDED9FE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Trends and Opportunities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777A69E-B03B-3511-C2EA-C87049F895FD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b="1" dirty="0"/>
              <a:t>Key Trends</a:t>
            </a:r>
          </a:p>
          <a:p>
            <a:r>
              <a:rPr lang="en-US" dirty="0"/>
              <a:t>Movement toward national and pan-European quantum networking and testbeds.</a:t>
            </a:r>
          </a:p>
          <a:p>
            <a:r>
              <a:rPr lang="en-US" dirty="0"/>
              <a:t>Convergence of quantum and traditional networking for hybrid applications.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b="1" dirty="0"/>
              <a:t>Collaboration Opportunities</a:t>
            </a:r>
          </a:p>
          <a:p>
            <a:r>
              <a:rPr lang="en-US" dirty="0"/>
              <a:t>Work with SIG-TFN on physical layer and timing requirements that support quantum communications.</a:t>
            </a:r>
          </a:p>
          <a:p>
            <a:r>
              <a:rPr lang="en-US" dirty="0"/>
              <a:t>Partner with SIG-NGN &amp; SIG-NOC for integration of quantum technologies in next-gen infrastructure.</a:t>
            </a:r>
          </a:p>
        </p:txBody>
      </p:sp>
    </p:spTree>
    <p:extLst>
      <p:ext uri="{BB962C8B-B14F-4D97-AF65-F5344CB8AC3E}">
        <p14:creationId xmlns:p14="http://schemas.microsoft.com/office/powerpoint/2010/main" val="366752525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>
            <a:extLst>
              <a:ext uri="{FF2B5EF4-FFF2-40B4-BE49-F238E27FC236}">
                <a16:creationId xmlns:a16="http://schemas.microsoft.com/office/drawing/2014/main" id="{65A1A63B-A7B3-C64F-84BA-269873DB019A}"/>
              </a:ext>
            </a:extLst>
          </p:cNvPr>
          <p:cNvSpPr/>
          <p:nvPr/>
        </p:nvSpPr>
        <p:spPr>
          <a:xfrm>
            <a:off x="0" y="-22302"/>
            <a:ext cx="12192000" cy="6842711"/>
          </a:xfrm>
          <a:prstGeom prst="rect">
            <a:avLst/>
          </a:prstGeom>
          <a:solidFill>
            <a:srgbClr val="3034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D9136ECF-B205-C846-B3D0-77CD6025EFD7}"/>
              </a:ext>
            </a:extLst>
          </p:cNvPr>
          <p:cNvSpPr/>
          <p:nvPr/>
        </p:nvSpPr>
        <p:spPr>
          <a:xfrm>
            <a:off x="0" y="4828031"/>
            <a:ext cx="12192000" cy="2052067"/>
          </a:xfrm>
          <a:prstGeom prst="rect">
            <a:avLst/>
          </a:prstGeom>
          <a:solidFill>
            <a:srgbClr val="425E9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 Placeholder 10"/>
          <p:cNvSpPr txBox="1">
            <a:spLocks/>
          </p:cNvSpPr>
          <p:nvPr/>
        </p:nvSpPr>
        <p:spPr>
          <a:xfrm>
            <a:off x="7356717" y="746625"/>
            <a:ext cx="3125802" cy="73744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4000" dirty="0">
                <a:solidFill>
                  <a:schemeClr val="bg1"/>
                </a:solidFill>
              </a:rPr>
              <a:t>Thank You!</a:t>
            </a:r>
            <a:endParaRPr lang="en-US" sz="4000" dirty="0">
              <a:solidFill>
                <a:schemeClr val="bg1"/>
              </a:solidFill>
            </a:endParaRPr>
          </a:p>
        </p:txBody>
      </p:sp>
      <p:sp>
        <p:nvSpPr>
          <p:cNvPr id="10" name="Text Placeholder 6"/>
          <p:cNvSpPr txBox="1">
            <a:spLocks/>
          </p:cNvSpPr>
          <p:nvPr/>
        </p:nvSpPr>
        <p:spPr>
          <a:xfrm>
            <a:off x="1291788" y="2599353"/>
            <a:ext cx="6753726" cy="749473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sz="2400" dirty="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15504"/>
          <a:stretch/>
        </p:blipFill>
        <p:spPr>
          <a:xfrm>
            <a:off x="1353030" y="682159"/>
            <a:ext cx="1432450" cy="689706"/>
          </a:xfrm>
          <a:prstGeom prst="rect">
            <a:avLst/>
          </a:prstGeom>
        </p:spPr>
      </p:pic>
      <p:sp>
        <p:nvSpPr>
          <p:cNvPr id="24" name="Text Placeholder 6">
            <a:extLst>
              <a:ext uri="{FF2B5EF4-FFF2-40B4-BE49-F238E27FC236}">
                <a16:creationId xmlns:a16="http://schemas.microsoft.com/office/drawing/2014/main" id="{E4D4F5F2-667F-9F48-BEA4-D811E44CE491}"/>
              </a:ext>
            </a:extLst>
          </p:cNvPr>
          <p:cNvSpPr txBox="1">
            <a:spLocks/>
          </p:cNvSpPr>
          <p:nvPr/>
        </p:nvSpPr>
        <p:spPr>
          <a:xfrm>
            <a:off x="1291787" y="5303545"/>
            <a:ext cx="5467827" cy="427671"/>
          </a:xfrm>
          <a:prstGeom prst="rect">
            <a:avLst/>
          </a:prstGeom>
        </p:spPr>
        <p:txBody>
          <a:bodyPr anchor="ctr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 err="1">
                <a:solidFill>
                  <a:schemeClr val="bg1"/>
                </a:solidFill>
              </a:rPr>
              <a:t>www.geant.org</a:t>
            </a:r>
            <a:endParaRPr lang="en-GB" sz="1400" dirty="0">
              <a:solidFill>
                <a:schemeClr val="bg1"/>
              </a:solidFill>
            </a:endParaRPr>
          </a:p>
        </p:txBody>
      </p:sp>
      <p:pic>
        <p:nvPicPr>
          <p:cNvPr id="2" name="Picture 2" descr="Text, logo&#10;&#10;Description automatically generated">
            <a:extLst>
              <a:ext uri="{FF2B5EF4-FFF2-40B4-BE49-F238E27FC236}">
                <a16:creationId xmlns:a16="http://schemas.microsoft.com/office/drawing/2014/main" id="{CECD9070-21D8-FA41-16AF-2D21506072E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04796" y="5736826"/>
            <a:ext cx="2086824" cy="454288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3BDF2D48-3279-CF40-B51E-D90B6335A9D6}"/>
              </a:ext>
            </a:extLst>
          </p:cNvPr>
          <p:cNvSpPr txBox="1"/>
          <p:nvPr/>
        </p:nvSpPr>
        <p:spPr>
          <a:xfrm>
            <a:off x="7470813" y="5066718"/>
            <a:ext cx="301170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Let’s stay in touch!</a:t>
            </a:r>
            <a:br>
              <a:rPr lang="en-US" dirty="0">
                <a:solidFill>
                  <a:schemeClr val="bg1"/>
                </a:solidFill>
              </a:rPr>
            </a:br>
            <a:endParaRPr lang="en-US" dirty="0">
              <a:solidFill>
                <a:schemeClr val="bg1"/>
              </a:solidFill>
            </a:endParaRPr>
          </a:p>
          <a:p>
            <a:r>
              <a:rPr lang="en-US" dirty="0" err="1">
                <a:solidFill>
                  <a:schemeClr val="bg1"/>
                </a:solidFill>
              </a:rPr>
              <a:t>dom.vicinanza@geant.org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454623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BFA682B-2F2F-D872-637B-800A7013F36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35CEAE-E7C7-E632-2B6B-3217BF6546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SWOT Analysis – SIG-MSP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35DBE00-E810-9170-3E38-253B89639B2B}"/>
              </a:ext>
            </a:extLst>
          </p:cNvPr>
          <p:cNvSpPr txBox="1"/>
          <p:nvPr/>
        </p:nvSpPr>
        <p:spPr>
          <a:xfrm>
            <a:off x="1126671" y="1590652"/>
            <a:ext cx="4229100" cy="21880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C57B576-FED9-321F-33CD-BC28F3CF14FB}"/>
              </a:ext>
            </a:extLst>
          </p:cNvPr>
          <p:cNvSpPr txBox="1"/>
          <p:nvPr/>
        </p:nvSpPr>
        <p:spPr>
          <a:xfrm>
            <a:off x="998895" y="1502228"/>
            <a:ext cx="4683448" cy="2123658"/>
          </a:xfrm>
          <a:prstGeom prst="rect">
            <a:avLst/>
          </a:prstGeom>
        </p:spPr>
        <p:style>
          <a:lnRef idx="2">
            <a:schemeClr val="accent5">
              <a:shade val="15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2000" b="1" dirty="0"/>
              <a:t>Strengths</a:t>
            </a:r>
          </a:p>
          <a:p>
            <a:r>
              <a:rPr lang="en-US" sz="1800" dirty="0"/>
              <a:t>- Committed steering committee</a:t>
            </a:r>
          </a:p>
          <a:p>
            <a:r>
              <a:rPr lang="en-US" sz="1800" dirty="0"/>
              <a:t>- Strong in person attendance</a:t>
            </a:r>
          </a:p>
          <a:p>
            <a:r>
              <a:rPr lang="en-US" sz="1800" dirty="0"/>
              <a:t>- Attendees contribute during the meeting</a:t>
            </a:r>
          </a:p>
          <a:p>
            <a:r>
              <a:rPr lang="en-US" sz="1800" dirty="0"/>
              <a:t>- The group picks up topics other groups don’t i.e. it’s one of the only groups to focus on non-technical aspects + Strategy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B78C009-FDFC-C093-2FEB-36DD24A0AEC5}"/>
              </a:ext>
            </a:extLst>
          </p:cNvPr>
          <p:cNvSpPr txBox="1"/>
          <p:nvPr/>
        </p:nvSpPr>
        <p:spPr>
          <a:xfrm>
            <a:off x="6221186" y="1502228"/>
            <a:ext cx="4844143" cy="2123658"/>
          </a:xfrm>
          <a:prstGeom prst="rect">
            <a:avLst/>
          </a:prstGeom>
        </p:spPr>
        <p:style>
          <a:lnRef idx="2">
            <a:schemeClr val="accent5">
              <a:shade val="15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2000" b="1" dirty="0"/>
              <a:t>Weaknesses</a:t>
            </a:r>
          </a:p>
          <a:p>
            <a:r>
              <a:rPr lang="en-US" sz="1600" dirty="0"/>
              <a:t>- A fairly ‘hands off’ steering committee leads to significant work by </a:t>
            </a:r>
            <a:r>
              <a:rPr lang="en-US" sz="1600" dirty="0" err="1"/>
              <a:t>co-ordinators</a:t>
            </a:r>
            <a:r>
              <a:rPr lang="en-US" sz="1600" dirty="0"/>
              <a:t> (although this has been the case for many years and not necessarily a weakness!)</a:t>
            </a:r>
          </a:p>
          <a:p>
            <a:r>
              <a:rPr lang="en-US" sz="1600" dirty="0"/>
              <a:t>- Extended Service portfolio of NRENs means that topics can be very disparate as NRENs move to ‘full stack’.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D8946CB-282F-A96C-8F9E-CC65D512C77D}"/>
              </a:ext>
            </a:extLst>
          </p:cNvPr>
          <p:cNvSpPr txBox="1"/>
          <p:nvPr/>
        </p:nvSpPr>
        <p:spPr>
          <a:xfrm>
            <a:off x="998894" y="4113698"/>
            <a:ext cx="4683448" cy="2339102"/>
          </a:xfrm>
          <a:prstGeom prst="rect">
            <a:avLst/>
          </a:prstGeom>
        </p:spPr>
        <p:style>
          <a:lnRef idx="2">
            <a:schemeClr val="accent5">
              <a:shade val="15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2000" b="1" dirty="0"/>
              <a:t>Opportunities</a:t>
            </a:r>
          </a:p>
          <a:p>
            <a:r>
              <a:rPr lang="en-US" sz="1800" dirty="0"/>
              <a:t>- Bringing ‘new blood’ into MSP attendees</a:t>
            </a:r>
          </a:p>
          <a:p>
            <a:r>
              <a:rPr lang="en-US" sz="1800" dirty="0"/>
              <a:t>- Joint meetings – potentially 1 x per year with other SIG for cross fertilization of ideas and raising awareness of MSP and bringing new participants to meetings</a:t>
            </a:r>
          </a:p>
          <a:p>
            <a:endParaRPr lang="en-US" sz="3200" b="1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14F2204-7CB5-F86C-C4CE-BDECA5117932}"/>
              </a:ext>
            </a:extLst>
          </p:cNvPr>
          <p:cNvSpPr txBox="1"/>
          <p:nvPr/>
        </p:nvSpPr>
        <p:spPr>
          <a:xfrm>
            <a:off x="6221187" y="4113698"/>
            <a:ext cx="4844142" cy="2492990"/>
          </a:xfrm>
          <a:prstGeom prst="rect">
            <a:avLst/>
          </a:prstGeom>
        </p:spPr>
        <p:style>
          <a:lnRef idx="2">
            <a:schemeClr val="accent5">
              <a:shade val="15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2000" b="1" dirty="0"/>
              <a:t>Threats</a:t>
            </a:r>
          </a:p>
          <a:p>
            <a:r>
              <a:rPr lang="en-US" sz="1600" dirty="0"/>
              <a:t>- Community in general more used to online meetings…taking time out for in person meetings only when it is ‘necessary’ rather than ‘nice to have’  </a:t>
            </a:r>
          </a:p>
          <a:p>
            <a:r>
              <a:rPr lang="en-US" sz="1600" dirty="0"/>
              <a:t>- MSP are difficult to follow in an ‘all day’ format.</a:t>
            </a:r>
          </a:p>
          <a:p>
            <a:r>
              <a:rPr lang="en-US" sz="1600" dirty="0"/>
              <a:t>- Many register online but don’t attend, due to full day nature of meetings (more intelligence should be gathered to assess why)</a:t>
            </a:r>
            <a:endParaRPr lang="en-GB" sz="1600" noProof="1"/>
          </a:p>
          <a:p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225533232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7943C3-4D4C-3B7C-9C17-9D1676CF19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SWOT Analysis – SIG-RED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CC5A8E2-2EF1-CDE8-3842-467190720F3D}"/>
              </a:ext>
            </a:extLst>
          </p:cNvPr>
          <p:cNvSpPr txBox="1"/>
          <p:nvPr/>
        </p:nvSpPr>
        <p:spPr>
          <a:xfrm>
            <a:off x="1126671" y="2057400"/>
            <a:ext cx="4229100" cy="21880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FA050DB-A1A3-3F07-553F-9E12DAC1A37F}"/>
              </a:ext>
            </a:extLst>
          </p:cNvPr>
          <p:cNvSpPr txBox="1"/>
          <p:nvPr/>
        </p:nvSpPr>
        <p:spPr>
          <a:xfrm>
            <a:off x="998895" y="1502228"/>
            <a:ext cx="4683448" cy="2185214"/>
          </a:xfrm>
          <a:prstGeom prst="rect">
            <a:avLst/>
          </a:prstGeom>
        </p:spPr>
        <p:style>
          <a:lnRef idx="2">
            <a:schemeClr val="accent5">
              <a:shade val="15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2400" b="1" dirty="0"/>
              <a:t>Strengths</a:t>
            </a:r>
          </a:p>
          <a:p>
            <a:r>
              <a:rPr lang="en-US" dirty="0"/>
              <a:t>- </a:t>
            </a:r>
            <a:r>
              <a:rPr lang="en-GB" dirty="0"/>
              <a:t>Relevant: Research is NREN primary mission</a:t>
            </a:r>
            <a:endParaRPr lang="en-US" dirty="0"/>
          </a:p>
          <a:p>
            <a:r>
              <a:rPr lang="en-US" dirty="0"/>
              <a:t>- </a:t>
            </a:r>
            <a:r>
              <a:rPr lang="en-GB" dirty="0"/>
              <a:t>Research always evolving, new topics to engage with are always emerging</a:t>
            </a:r>
            <a:endParaRPr lang="en-US" dirty="0"/>
          </a:p>
          <a:p>
            <a:r>
              <a:rPr lang="en-US" dirty="0"/>
              <a:t>- </a:t>
            </a:r>
            <a:r>
              <a:rPr lang="en-GB" dirty="0"/>
              <a:t>Visit to research institutes – unique and valuable – keeps us grounded real research</a:t>
            </a:r>
          </a:p>
          <a:p>
            <a:r>
              <a:rPr lang="en-GB" dirty="0"/>
              <a:t>- Range of people with different backgrounds on the SIG-RED steering committee</a:t>
            </a:r>
            <a:endParaRPr lang="en-US" dirty="0"/>
          </a:p>
          <a:p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1A3F32D-046F-B5E2-11CA-F2A5492D52D4}"/>
              </a:ext>
            </a:extLst>
          </p:cNvPr>
          <p:cNvSpPr txBox="1"/>
          <p:nvPr/>
        </p:nvSpPr>
        <p:spPr>
          <a:xfrm>
            <a:off x="6221186" y="1502228"/>
            <a:ext cx="4844143" cy="2185214"/>
          </a:xfrm>
          <a:prstGeom prst="rect">
            <a:avLst/>
          </a:prstGeom>
        </p:spPr>
        <p:style>
          <a:lnRef idx="2">
            <a:schemeClr val="accent5">
              <a:shade val="15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2400" b="1" dirty="0"/>
              <a:t>Weaknesses</a:t>
            </a:r>
          </a:p>
          <a:p>
            <a:r>
              <a:rPr lang="en-US" dirty="0"/>
              <a:t>- </a:t>
            </a:r>
            <a:r>
              <a:rPr lang="en-GB" dirty="0"/>
              <a:t>Broad subject area - can be difficult to focus</a:t>
            </a:r>
            <a:endParaRPr lang="en-US" dirty="0"/>
          </a:p>
          <a:p>
            <a:r>
              <a:rPr lang="en-US" dirty="0"/>
              <a:t>- </a:t>
            </a:r>
            <a:r>
              <a:rPr lang="en-GB" dirty="0"/>
              <a:t>Not all NRENs have Research Engagement function, so can be difficult to engage with target audiences </a:t>
            </a:r>
            <a:endParaRPr lang="en-US" dirty="0"/>
          </a:p>
          <a:p>
            <a:r>
              <a:rPr lang="en-US" dirty="0"/>
              <a:t>-</a:t>
            </a:r>
            <a:r>
              <a:rPr lang="en-GB" dirty="0"/>
              <a:t>Travel budget: Attending institute visits can be difficult</a:t>
            </a:r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0EA53EA-6145-6849-DB87-FB76FFF2E527}"/>
              </a:ext>
            </a:extLst>
          </p:cNvPr>
          <p:cNvSpPr txBox="1"/>
          <p:nvPr/>
        </p:nvSpPr>
        <p:spPr>
          <a:xfrm>
            <a:off x="998894" y="4018001"/>
            <a:ext cx="4683448" cy="2492990"/>
          </a:xfrm>
          <a:prstGeom prst="rect">
            <a:avLst/>
          </a:prstGeom>
        </p:spPr>
        <p:style>
          <a:lnRef idx="2">
            <a:schemeClr val="accent5">
              <a:shade val="15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2400" b="1" dirty="0"/>
              <a:t>Opportunities</a:t>
            </a:r>
          </a:p>
          <a:p>
            <a:r>
              <a:rPr lang="en-US" dirty="0"/>
              <a:t>- </a:t>
            </a:r>
            <a:r>
              <a:rPr lang="en-GB" dirty="0"/>
              <a:t>Opportunities with other SIGs on topics of common interest.</a:t>
            </a:r>
            <a:endParaRPr lang="en-US" dirty="0"/>
          </a:p>
          <a:p>
            <a:r>
              <a:rPr lang="en-US" dirty="0"/>
              <a:t>- </a:t>
            </a:r>
            <a:r>
              <a:rPr lang="en-GB" dirty="0"/>
              <a:t>New research interests - new opportunities</a:t>
            </a:r>
            <a:r>
              <a:rPr lang="en-US" dirty="0"/>
              <a:t> </a:t>
            </a:r>
            <a:r>
              <a:rPr lang="en-GB" dirty="0"/>
              <a:t>Non- European NRENs are always interested in this topic, so engaging with them is essential</a:t>
            </a:r>
            <a:endParaRPr lang="en-US" dirty="0"/>
          </a:p>
          <a:p>
            <a:r>
              <a:rPr lang="en-US" sz="2400" dirty="0"/>
              <a:t>-</a:t>
            </a:r>
            <a:r>
              <a:rPr lang="en-GB" dirty="0"/>
              <a:t>Wide range of researchers to engage with:</a:t>
            </a:r>
          </a:p>
          <a:p>
            <a:r>
              <a:rPr lang="en-GB" sz="2400" dirty="0"/>
              <a:t>	</a:t>
            </a:r>
            <a:r>
              <a:rPr lang="en-GB" dirty="0"/>
              <a:t>Cross cutting topics/tools</a:t>
            </a:r>
          </a:p>
          <a:p>
            <a:r>
              <a:rPr lang="en-GB" dirty="0"/>
              <a:t>	Focus on specific research areas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F68DBF7-D67E-6BFB-3F2F-C22586600937}"/>
              </a:ext>
            </a:extLst>
          </p:cNvPr>
          <p:cNvSpPr txBox="1"/>
          <p:nvPr/>
        </p:nvSpPr>
        <p:spPr>
          <a:xfrm>
            <a:off x="6221186" y="4018001"/>
            <a:ext cx="4844142" cy="2277547"/>
          </a:xfrm>
          <a:prstGeom prst="rect">
            <a:avLst/>
          </a:prstGeom>
        </p:spPr>
        <p:style>
          <a:lnRef idx="2">
            <a:schemeClr val="accent5">
              <a:shade val="15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2400" b="1" dirty="0"/>
              <a:t>Threats</a:t>
            </a:r>
          </a:p>
          <a:p>
            <a:pPr fontAlgn="base"/>
            <a:r>
              <a:rPr lang="en-US" dirty="0"/>
              <a:t>-</a:t>
            </a:r>
            <a:r>
              <a:rPr lang="en-GB" dirty="0"/>
              <a:t>Difficulties in keep track of research need in:</a:t>
            </a:r>
          </a:p>
          <a:p>
            <a:pPr lvl="1" fontAlgn="base"/>
            <a:r>
              <a:rPr lang="en-GB" dirty="0"/>
              <a:t>New areas of research</a:t>
            </a:r>
          </a:p>
          <a:p>
            <a:pPr lvl="1" fontAlgn="base"/>
            <a:r>
              <a:rPr lang="en-GB" dirty="0"/>
              <a:t>New techniques in different science areas</a:t>
            </a:r>
            <a:endParaRPr lang="en-US" dirty="0"/>
          </a:p>
          <a:p>
            <a:r>
              <a:rPr lang="en-US" dirty="0"/>
              <a:t>- </a:t>
            </a:r>
            <a:r>
              <a:rPr lang="en-GB" dirty="0"/>
              <a:t>Overlap with other SIGs </a:t>
            </a:r>
            <a:endParaRPr lang="en-US" dirty="0"/>
          </a:p>
          <a:p>
            <a:endParaRPr lang="en-US" sz="2400" dirty="0"/>
          </a:p>
          <a:p>
            <a:endParaRPr lang="en-US" sz="2400" b="1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62294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20"/>
          <p:cNvSpPr/>
          <p:nvPr/>
        </p:nvSpPr>
        <p:spPr>
          <a:xfrm>
            <a:off x="6301575" y="4018000"/>
            <a:ext cx="4683300" cy="2258400"/>
          </a:xfrm>
          <a:prstGeom prst="rect">
            <a:avLst/>
          </a:prstGeom>
          <a:solidFill>
            <a:schemeClr val="accent5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6" name="Google Shape;136;p20"/>
          <p:cNvSpPr/>
          <p:nvPr/>
        </p:nvSpPr>
        <p:spPr>
          <a:xfrm>
            <a:off x="998900" y="4018000"/>
            <a:ext cx="4683300" cy="2258400"/>
          </a:xfrm>
          <a:prstGeom prst="rect">
            <a:avLst/>
          </a:prstGeom>
          <a:solidFill>
            <a:schemeClr val="accent5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7" name="Google Shape;137;p20"/>
          <p:cNvSpPr/>
          <p:nvPr/>
        </p:nvSpPr>
        <p:spPr>
          <a:xfrm>
            <a:off x="6301575" y="1502175"/>
            <a:ext cx="4683300" cy="2258400"/>
          </a:xfrm>
          <a:prstGeom prst="rect">
            <a:avLst/>
          </a:prstGeom>
          <a:solidFill>
            <a:schemeClr val="accent5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8" name="Google Shape;138;p20"/>
          <p:cNvSpPr/>
          <p:nvPr/>
        </p:nvSpPr>
        <p:spPr>
          <a:xfrm>
            <a:off x="998900" y="1502175"/>
            <a:ext cx="4683300" cy="2258400"/>
          </a:xfrm>
          <a:prstGeom prst="rect">
            <a:avLst/>
          </a:prstGeom>
          <a:solidFill>
            <a:schemeClr val="accent5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9" name="Google Shape;139;p20"/>
          <p:cNvSpPr txBox="1">
            <a:spLocks noGrp="1"/>
          </p:cNvSpPr>
          <p:nvPr>
            <p:ph type="title"/>
          </p:nvPr>
        </p:nvSpPr>
        <p:spPr>
          <a:xfrm>
            <a:off x="998895" y="918524"/>
            <a:ext cx="9894600" cy="43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2800"/>
              <a:buFont typeface="Calibri"/>
              <a:buNone/>
            </a:pPr>
            <a:r>
              <a:rPr lang="en-US" dirty="0"/>
              <a:t>SWOT Analysis – SIG-CISS</a:t>
            </a:r>
            <a:endParaRPr dirty="0"/>
          </a:p>
        </p:txBody>
      </p:sp>
      <p:sp>
        <p:nvSpPr>
          <p:cNvPr id="140" name="Google Shape;140;p20"/>
          <p:cNvSpPr txBox="1"/>
          <p:nvPr/>
        </p:nvSpPr>
        <p:spPr>
          <a:xfrm>
            <a:off x="1126671" y="2057400"/>
            <a:ext cx="4229100" cy="36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1" name="Google Shape;141;p20"/>
          <p:cNvSpPr txBox="1"/>
          <p:nvPr/>
        </p:nvSpPr>
        <p:spPr>
          <a:xfrm>
            <a:off x="998900" y="1502175"/>
            <a:ext cx="4683300" cy="212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Strengths</a:t>
            </a:r>
            <a:endParaRPr/>
          </a:p>
          <a:p>
            <a:pPr marL="4572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Calibri"/>
              <a:buChar char="●"/>
            </a:pPr>
            <a:r>
              <a:rPr lang="en-US"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Existing “asset ownership” mentality</a:t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Calibri"/>
              <a:buChar char="●"/>
            </a:pPr>
            <a:r>
              <a:rPr lang="en-US"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Pan-european reach without competition</a:t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Calibri"/>
              <a:buChar char="●"/>
            </a:pPr>
            <a:r>
              <a:rPr lang="en-US"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Ethics and trust are part of our brand</a:t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Calibri"/>
              <a:buChar char="●"/>
            </a:pPr>
            <a:r>
              <a:rPr lang="en-US"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Community of do-ers, focus on technical topics (</a:t>
            </a:r>
            <a:r>
              <a:rPr lang="en-US" sz="1800" u="sng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build </a:t>
            </a:r>
            <a:r>
              <a:rPr lang="en-US"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vs buy)</a:t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Calibri"/>
              <a:buChar char="●"/>
            </a:pPr>
            <a:r>
              <a:rPr lang="en-US"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Knowledge sharing</a:t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2" name="Google Shape;142;p20"/>
          <p:cNvSpPr txBox="1"/>
          <p:nvPr/>
        </p:nvSpPr>
        <p:spPr>
          <a:xfrm>
            <a:off x="6301575" y="1502175"/>
            <a:ext cx="4683300" cy="212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Weaknesses</a:t>
            </a:r>
            <a:endParaRPr/>
          </a:p>
          <a:p>
            <a:pPr marL="457200" marR="0" lvl="0" indent="-34290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Calibri"/>
              <a:buChar char="●"/>
            </a:pPr>
            <a:r>
              <a:rPr lang="en-US"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Small track record, missing tangible outputs </a:t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marR="0" lvl="0" indent="-34290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Calibri"/>
              <a:buChar char="●"/>
            </a:pPr>
            <a:r>
              <a:rPr lang="en-US"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Tendency to get stuck in PoC mode</a:t>
            </a:r>
            <a:endParaRPr/>
          </a:p>
          <a:p>
            <a:pPr marL="457200" marR="0" lvl="0" indent="-34290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Calibri"/>
              <a:buChar char="●"/>
            </a:pPr>
            <a:r>
              <a:rPr lang="en-US"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No long-term vision</a:t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marR="0" lvl="0" indent="-34290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Calibri"/>
              <a:buChar char="●"/>
            </a:pPr>
            <a:r>
              <a:rPr lang="en-US"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Harder to coordinate between unalike actors</a:t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3" name="Google Shape;143;p20"/>
          <p:cNvSpPr txBox="1"/>
          <p:nvPr/>
        </p:nvSpPr>
        <p:spPr>
          <a:xfrm>
            <a:off x="998900" y="4018000"/>
            <a:ext cx="4683300" cy="184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Opportunities</a:t>
            </a:r>
            <a:endParaRPr/>
          </a:p>
          <a:p>
            <a:pPr marL="457200" marR="0" lvl="0" indent="-34290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Calibri"/>
              <a:buChar char="●"/>
            </a:pPr>
            <a:r>
              <a:rPr lang="en-US"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The “sovereignty” drive needs an executive arm</a:t>
            </a:r>
            <a:endParaRPr/>
          </a:p>
          <a:p>
            <a:pPr marL="457200" marR="0" lvl="0" indent="-34290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Calibri"/>
              <a:buChar char="●"/>
            </a:pPr>
            <a:r>
              <a:rPr lang="en-US"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EC is looking for sustainable cloud actors</a:t>
            </a:r>
            <a:endParaRPr/>
          </a:p>
          <a:p>
            <a:pPr marL="457200" marR="0" lvl="0" indent="-34290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Calibri"/>
              <a:buChar char="●"/>
            </a:pPr>
            <a:r>
              <a:rPr lang="en-US"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Broaden collaboration with other initiatives, for example CS3</a:t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4" name="Google Shape;144;p20"/>
          <p:cNvSpPr txBox="1"/>
          <p:nvPr/>
        </p:nvSpPr>
        <p:spPr>
          <a:xfrm>
            <a:off x="6301575" y="4018000"/>
            <a:ext cx="4683300" cy="184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Threats</a:t>
            </a:r>
            <a:endParaRPr/>
          </a:p>
          <a:p>
            <a:pPr marL="457200" marR="0" lvl="0" indent="-34290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Calibri"/>
              <a:buChar char="●"/>
            </a:pPr>
            <a:r>
              <a:rPr lang="en-US"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Many platforms at which same topics are discussed</a:t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marR="0" lvl="0" indent="-34290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Calibri"/>
              <a:buChar char="●"/>
            </a:pPr>
            <a:r>
              <a:rPr lang="en-US"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Initiatives outside of GEANT take over leadership</a:t>
            </a:r>
            <a:endParaRPr/>
          </a:p>
          <a:p>
            <a:pPr marL="457200" marR="0" lvl="0" indent="-34290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Calibri"/>
              <a:buChar char="●"/>
            </a:pPr>
            <a:r>
              <a:rPr lang="en-US"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Procurement-only approach obsoletes CISS</a:t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angle 32">
            <a:extLst>
              <a:ext uri="{FF2B5EF4-FFF2-40B4-BE49-F238E27FC236}">
                <a16:creationId xmlns:a16="http://schemas.microsoft.com/office/drawing/2014/main" id="{FB45E650-A7C9-7941-B8C1-9EB62BC38C2F}"/>
              </a:ext>
            </a:extLst>
          </p:cNvPr>
          <p:cNvSpPr/>
          <p:nvPr/>
        </p:nvSpPr>
        <p:spPr>
          <a:xfrm>
            <a:off x="0" y="-22302"/>
            <a:ext cx="12192000" cy="6842711"/>
          </a:xfrm>
          <a:prstGeom prst="rect">
            <a:avLst/>
          </a:prstGeom>
          <a:solidFill>
            <a:srgbClr val="3034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C01D1AD-FF15-244B-B225-8E5849DDC67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86" t="60631" r="43125" b="7997"/>
          <a:stretch/>
        </p:blipFill>
        <p:spPr>
          <a:xfrm>
            <a:off x="711199" y="-22302"/>
            <a:ext cx="11480801" cy="5825201"/>
          </a:xfrm>
          <a:prstGeom prst="rect">
            <a:avLst/>
          </a:prstGeom>
        </p:spPr>
      </p:pic>
      <p:sp>
        <p:nvSpPr>
          <p:cNvPr id="9" name="Text Placeholder 10"/>
          <p:cNvSpPr txBox="1">
            <a:spLocks/>
          </p:cNvSpPr>
          <p:nvPr/>
        </p:nvSpPr>
        <p:spPr>
          <a:xfrm>
            <a:off x="1255494" y="1619457"/>
            <a:ext cx="6059706" cy="737449"/>
          </a:xfrm>
          <a:prstGeom prst="rect">
            <a:avLst/>
          </a:prstGeom>
        </p:spPr>
        <p:txBody>
          <a:bodyPr lIns="91440" tIns="45720" rIns="91440" bIns="45720" anchor="t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3000" dirty="0">
                <a:solidFill>
                  <a:schemeClr val="bg1"/>
                </a:solidFill>
                <a:ea typeface="Calibri"/>
                <a:cs typeface="Calibri"/>
              </a:rPr>
              <a:t>SWOT</a:t>
            </a:r>
            <a:endParaRPr lang="en-US" sz="3000" dirty="0">
              <a:solidFill>
                <a:schemeClr val="bg1"/>
              </a:solidFill>
              <a:ea typeface="Calibri"/>
              <a:cs typeface="Calibri"/>
            </a:endParaRPr>
          </a:p>
        </p:txBody>
      </p:sp>
      <p:sp>
        <p:nvSpPr>
          <p:cNvPr id="10" name="Text Placeholder 6"/>
          <p:cNvSpPr txBox="1">
            <a:spLocks/>
          </p:cNvSpPr>
          <p:nvPr/>
        </p:nvSpPr>
        <p:spPr>
          <a:xfrm>
            <a:off x="1255494" y="2607476"/>
            <a:ext cx="6753726" cy="749473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GB" sz="2400" dirty="0">
                <a:solidFill>
                  <a:schemeClr val="bg1"/>
                </a:solidFill>
              </a:rPr>
              <a:t>For SIG-ISM</a:t>
            </a:r>
          </a:p>
          <a:p>
            <a:endParaRPr lang="en-GB" sz="2400" dirty="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15504"/>
          <a:stretch/>
        </p:blipFill>
        <p:spPr>
          <a:xfrm>
            <a:off x="1353030" y="682159"/>
            <a:ext cx="1432450" cy="689706"/>
          </a:xfrm>
          <a:prstGeom prst="rect">
            <a:avLst/>
          </a:prstGeom>
        </p:spPr>
      </p:pic>
      <p:sp>
        <p:nvSpPr>
          <p:cNvPr id="13" name="Text Placeholder 6"/>
          <p:cNvSpPr txBox="1">
            <a:spLocks/>
          </p:cNvSpPr>
          <p:nvPr/>
        </p:nvSpPr>
        <p:spPr>
          <a:xfrm>
            <a:off x="1255494" y="3498256"/>
            <a:ext cx="6753726" cy="732266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2000" b="1" dirty="0">
                <a:solidFill>
                  <a:schemeClr val="bg1"/>
                </a:solidFill>
              </a:rPr>
              <a:t>Annette Aylward, Michel Gerdes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2000" dirty="0">
                <a:solidFill>
                  <a:schemeClr val="bg1"/>
                </a:solidFill>
              </a:rPr>
              <a:t>SIG-ISM coordinator and chair</a:t>
            </a:r>
            <a:endParaRPr lang="en-GB" sz="2000" cap="all" dirty="0">
              <a:solidFill>
                <a:schemeClr val="bg1"/>
              </a:solidFill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07BFC8EF-A9F1-694B-9F9D-CC0F056AA3B5}"/>
              </a:ext>
            </a:extLst>
          </p:cNvPr>
          <p:cNvSpPr/>
          <p:nvPr/>
        </p:nvSpPr>
        <p:spPr>
          <a:xfrm>
            <a:off x="0" y="4828031"/>
            <a:ext cx="12192000" cy="2052067"/>
          </a:xfrm>
          <a:prstGeom prst="rect">
            <a:avLst/>
          </a:prstGeom>
          <a:solidFill>
            <a:srgbClr val="425E9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Date Placeholder 3">
            <a:extLst>
              <a:ext uri="{FF2B5EF4-FFF2-40B4-BE49-F238E27FC236}">
                <a16:creationId xmlns:a16="http://schemas.microsoft.com/office/drawing/2014/main" id="{C850078D-81AF-0448-A794-95A3C416C535}"/>
              </a:ext>
            </a:extLst>
          </p:cNvPr>
          <p:cNvSpPr txBox="1">
            <a:spLocks/>
          </p:cNvSpPr>
          <p:nvPr/>
        </p:nvSpPr>
        <p:spPr>
          <a:xfrm>
            <a:off x="1255494" y="5922278"/>
            <a:ext cx="2480762" cy="61469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dirty="0">
                <a:solidFill>
                  <a:schemeClr val="bg1"/>
                </a:solidFill>
              </a:rPr>
              <a:t>Confidential</a:t>
            </a:r>
            <a:endParaRPr lang="en-GB" dirty="0">
              <a:solidFill>
                <a:schemeClr val="bg1"/>
              </a:solidFill>
            </a:endParaRPr>
          </a:p>
          <a:p>
            <a:pPr>
              <a:lnSpc>
                <a:spcPct val="150000"/>
              </a:lnSpc>
            </a:pP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24" name="Text Placeholder 6">
            <a:extLst>
              <a:ext uri="{FF2B5EF4-FFF2-40B4-BE49-F238E27FC236}">
                <a16:creationId xmlns:a16="http://schemas.microsoft.com/office/drawing/2014/main" id="{E4D4F5F2-667F-9F48-BEA4-D811E44CE491}"/>
              </a:ext>
            </a:extLst>
          </p:cNvPr>
          <p:cNvSpPr txBox="1">
            <a:spLocks/>
          </p:cNvSpPr>
          <p:nvPr/>
        </p:nvSpPr>
        <p:spPr>
          <a:xfrm>
            <a:off x="1255494" y="5073436"/>
            <a:ext cx="5467827" cy="427671"/>
          </a:xfrm>
          <a:prstGeom prst="rect">
            <a:avLst/>
          </a:prstGeom>
        </p:spPr>
        <p:txBody>
          <a:bodyPr anchor="ctr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>
                <a:solidFill>
                  <a:schemeClr val="bg1"/>
                </a:solidFill>
              </a:rPr>
              <a:t>GCP Workshop, Utrecht, NL</a:t>
            </a:r>
            <a:endParaRPr lang="en-GB" sz="1600" dirty="0">
              <a:solidFill>
                <a:schemeClr val="bg1"/>
              </a:solidFill>
            </a:endParaRPr>
          </a:p>
        </p:txBody>
      </p:sp>
      <p:sp>
        <p:nvSpPr>
          <p:cNvPr id="31" name="Text Placeholder 6">
            <a:extLst>
              <a:ext uri="{FF2B5EF4-FFF2-40B4-BE49-F238E27FC236}">
                <a16:creationId xmlns:a16="http://schemas.microsoft.com/office/drawing/2014/main" id="{BF97B6D9-9532-6C4C-BD89-9525855C36B1}"/>
              </a:ext>
            </a:extLst>
          </p:cNvPr>
          <p:cNvSpPr txBox="1">
            <a:spLocks/>
          </p:cNvSpPr>
          <p:nvPr/>
        </p:nvSpPr>
        <p:spPr>
          <a:xfrm>
            <a:off x="1255494" y="5375228"/>
            <a:ext cx="5467827" cy="427671"/>
          </a:xfrm>
          <a:prstGeom prst="rect">
            <a:avLst/>
          </a:prstGeom>
        </p:spPr>
        <p:txBody>
          <a:bodyPr anchor="ctr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>
                <a:solidFill>
                  <a:schemeClr val="bg1"/>
                </a:solidFill>
              </a:rPr>
              <a:t>24+25 March 2026</a:t>
            </a:r>
            <a:endParaRPr lang="en-GB" sz="1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86818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ontent Placeholder 1">
            <a:extLst>
              <a:ext uri="{FF2B5EF4-FFF2-40B4-BE49-F238E27FC236}">
                <a16:creationId xmlns:a16="http://schemas.microsoft.com/office/drawing/2014/main" id="{11219217-72AA-43D1-A44D-6A515E231DA2}"/>
              </a:ext>
            </a:extLst>
          </p:cNvPr>
          <p:cNvGraphicFramePr>
            <a:graphicFrameLocks noGrp="1"/>
          </p:cNvGraphicFramePr>
          <p:nvPr>
            <p:ph sz="quarter" idx="10"/>
          </p:nvPr>
        </p:nvGraphicFramePr>
        <p:xfrm>
          <a:off x="998538" y="545432"/>
          <a:ext cx="9894887" cy="63125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6596353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37E179D9-8BD7-4404-86B3-246F7F59641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82E60779-6843-45EE-BD19-CB25989D02C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2180096E-3AF1-491D-9DD1-B6D0D92616A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FD8A0635-48C0-4A2F-BF1D-4D0C3547938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EAAED855-38AE-4D6C-83E3-D0BB2C56B02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" grpId="0" uiExpand="1">
        <p:bldSub>
          <a:bldDgm bld="one"/>
        </p:bldSub>
      </p:bldGraphic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>
            <a:extLst>
              <a:ext uri="{FF2B5EF4-FFF2-40B4-BE49-F238E27FC236}">
                <a16:creationId xmlns:a16="http://schemas.microsoft.com/office/drawing/2014/main" id="{65A1A63B-A7B3-C64F-84BA-269873DB019A}"/>
              </a:ext>
            </a:extLst>
          </p:cNvPr>
          <p:cNvSpPr/>
          <p:nvPr/>
        </p:nvSpPr>
        <p:spPr>
          <a:xfrm>
            <a:off x="0" y="-22302"/>
            <a:ext cx="12192000" cy="6842711"/>
          </a:xfrm>
          <a:prstGeom prst="rect">
            <a:avLst/>
          </a:prstGeom>
          <a:solidFill>
            <a:srgbClr val="3034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3446DAD9-03C7-D24A-ACAC-77B72C20262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86" t="60631" r="43125" b="7997"/>
          <a:stretch/>
        </p:blipFill>
        <p:spPr>
          <a:xfrm>
            <a:off x="711199" y="-22302"/>
            <a:ext cx="11480801" cy="5825201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D9136ECF-B205-C846-B3D0-77CD6025EFD7}"/>
              </a:ext>
            </a:extLst>
          </p:cNvPr>
          <p:cNvSpPr/>
          <p:nvPr/>
        </p:nvSpPr>
        <p:spPr>
          <a:xfrm>
            <a:off x="0" y="4828031"/>
            <a:ext cx="12192000" cy="2052067"/>
          </a:xfrm>
          <a:prstGeom prst="rect">
            <a:avLst/>
          </a:prstGeom>
          <a:solidFill>
            <a:srgbClr val="425E9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 Placeholder 10"/>
          <p:cNvSpPr txBox="1">
            <a:spLocks/>
          </p:cNvSpPr>
          <p:nvPr/>
        </p:nvSpPr>
        <p:spPr>
          <a:xfrm>
            <a:off x="1255494" y="1966743"/>
            <a:ext cx="6059706" cy="73744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4000" dirty="0">
                <a:solidFill>
                  <a:schemeClr val="bg1"/>
                </a:solidFill>
              </a:rPr>
              <a:t>Thank You</a:t>
            </a:r>
            <a:endParaRPr lang="en-US" sz="4000" dirty="0">
              <a:solidFill>
                <a:schemeClr val="bg1"/>
              </a:solidFill>
            </a:endParaRPr>
          </a:p>
        </p:txBody>
      </p:sp>
      <p:sp>
        <p:nvSpPr>
          <p:cNvPr id="10" name="Text Placeholder 6"/>
          <p:cNvSpPr txBox="1">
            <a:spLocks/>
          </p:cNvSpPr>
          <p:nvPr/>
        </p:nvSpPr>
        <p:spPr>
          <a:xfrm>
            <a:off x="1291788" y="2599353"/>
            <a:ext cx="6753726" cy="749473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GB" sz="2400" dirty="0">
                <a:solidFill>
                  <a:schemeClr val="bg1"/>
                </a:solidFill>
              </a:rPr>
              <a:t>Any questions?</a:t>
            </a:r>
          </a:p>
          <a:p>
            <a:endParaRPr lang="en-GB" sz="2400" dirty="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15504"/>
          <a:stretch/>
        </p:blipFill>
        <p:spPr>
          <a:xfrm>
            <a:off x="1353030" y="682159"/>
            <a:ext cx="1432450" cy="689706"/>
          </a:xfrm>
          <a:prstGeom prst="rect">
            <a:avLst/>
          </a:prstGeom>
        </p:spPr>
      </p:pic>
      <p:sp>
        <p:nvSpPr>
          <p:cNvPr id="24" name="Text Placeholder 6">
            <a:extLst>
              <a:ext uri="{FF2B5EF4-FFF2-40B4-BE49-F238E27FC236}">
                <a16:creationId xmlns:a16="http://schemas.microsoft.com/office/drawing/2014/main" id="{E4D4F5F2-667F-9F48-BEA4-D811E44CE491}"/>
              </a:ext>
            </a:extLst>
          </p:cNvPr>
          <p:cNvSpPr txBox="1">
            <a:spLocks/>
          </p:cNvSpPr>
          <p:nvPr/>
        </p:nvSpPr>
        <p:spPr>
          <a:xfrm>
            <a:off x="1291787" y="5303545"/>
            <a:ext cx="5467827" cy="427671"/>
          </a:xfrm>
          <a:prstGeom prst="rect">
            <a:avLst/>
          </a:prstGeom>
        </p:spPr>
        <p:txBody>
          <a:bodyPr anchor="ctr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 err="1">
                <a:solidFill>
                  <a:schemeClr val="bg1"/>
                </a:solidFill>
              </a:rPr>
              <a:t>www.geant.org</a:t>
            </a:r>
            <a:endParaRPr lang="en-GB" sz="1400" dirty="0">
              <a:solidFill>
                <a:schemeClr val="bg1"/>
              </a:solidFill>
            </a:endParaRPr>
          </a:p>
        </p:txBody>
      </p:sp>
      <p:pic>
        <p:nvPicPr>
          <p:cNvPr id="2" name="Picture 2" descr="Text, logo&#10;&#10;Description automatically generated">
            <a:extLst>
              <a:ext uri="{FF2B5EF4-FFF2-40B4-BE49-F238E27FC236}">
                <a16:creationId xmlns:a16="http://schemas.microsoft.com/office/drawing/2014/main" id="{9EFF5A69-4AE8-6DB1-735B-F5E2690CDA9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51984" y="5767004"/>
            <a:ext cx="2071734" cy="4241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104985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4">
          <a:extLst>
            <a:ext uri="{FF2B5EF4-FFF2-40B4-BE49-F238E27FC236}">
              <a16:creationId xmlns:a16="http://schemas.microsoft.com/office/drawing/2014/main" id="{7B505601-1F97-5177-DE15-E8D76A72717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20">
            <a:extLst>
              <a:ext uri="{FF2B5EF4-FFF2-40B4-BE49-F238E27FC236}">
                <a16:creationId xmlns:a16="http://schemas.microsoft.com/office/drawing/2014/main" id="{BE782BBA-FC55-0966-D000-913D4AEC8E56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998895" y="918524"/>
            <a:ext cx="9894600" cy="43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2800"/>
              <a:buFont typeface="Calibri"/>
              <a:buNone/>
            </a:pPr>
            <a:r>
              <a:rPr lang="en-US" dirty="0"/>
              <a:t>SWOT Analysis – SIG-Marcomms</a:t>
            </a:r>
            <a:endParaRPr dirty="0"/>
          </a:p>
        </p:txBody>
      </p:sp>
      <p:sp>
        <p:nvSpPr>
          <p:cNvPr id="140" name="Google Shape;140;p20">
            <a:extLst>
              <a:ext uri="{FF2B5EF4-FFF2-40B4-BE49-F238E27FC236}">
                <a16:creationId xmlns:a16="http://schemas.microsoft.com/office/drawing/2014/main" id="{504E411B-BB7A-2A15-732A-D6D7CBAC66F0}"/>
              </a:ext>
            </a:extLst>
          </p:cNvPr>
          <p:cNvSpPr txBox="1"/>
          <p:nvPr/>
        </p:nvSpPr>
        <p:spPr>
          <a:xfrm>
            <a:off x="1126671" y="2057400"/>
            <a:ext cx="4229100" cy="36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3" name="Google Shape;143;p20">
            <a:extLst>
              <a:ext uri="{FF2B5EF4-FFF2-40B4-BE49-F238E27FC236}">
                <a16:creationId xmlns:a16="http://schemas.microsoft.com/office/drawing/2014/main" id="{B7F852CE-BF31-5467-A2B7-4A28A9F3861D}"/>
              </a:ext>
            </a:extLst>
          </p:cNvPr>
          <p:cNvSpPr txBox="1"/>
          <p:nvPr/>
        </p:nvSpPr>
        <p:spPr>
          <a:xfrm>
            <a:off x="998900" y="4018000"/>
            <a:ext cx="4683300" cy="184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1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Opportunities</a:t>
            </a:r>
            <a:endParaRPr dirty="0"/>
          </a:p>
          <a:p>
            <a:pPr marL="457200" marR="0" lvl="0" indent="-34290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Calibri"/>
              <a:buChar char="●"/>
            </a:pPr>
            <a:r>
              <a:rPr lang="en-US" sz="1800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The “sovereignty” drive needs an executive arm</a:t>
            </a:r>
            <a:endParaRPr dirty="0"/>
          </a:p>
          <a:p>
            <a:pPr marL="457200" marR="0" lvl="0" indent="-34290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Calibri"/>
              <a:buChar char="●"/>
            </a:pPr>
            <a:r>
              <a:rPr lang="en-US" sz="1800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EC is looking for sustainable cloud actors</a:t>
            </a:r>
            <a:endParaRPr dirty="0"/>
          </a:p>
          <a:p>
            <a:pPr marL="457200" marR="0" lvl="0" indent="-34290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Calibri"/>
              <a:buChar char="●"/>
            </a:pPr>
            <a:r>
              <a:rPr lang="en-US" sz="1800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Broaden collaboration with other initiatives, for example CS3</a:t>
            </a:r>
            <a:endParaRPr sz="1800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4" name="Google Shape;144;p20">
            <a:extLst>
              <a:ext uri="{FF2B5EF4-FFF2-40B4-BE49-F238E27FC236}">
                <a16:creationId xmlns:a16="http://schemas.microsoft.com/office/drawing/2014/main" id="{EDF94271-201D-2D7F-2E90-AAA58A5847EA}"/>
              </a:ext>
            </a:extLst>
          </p:cNvPr>
          <p:cNvSpPr txBox="1"/>
          <p:nvPr/>
        </p:nvSpPr>
        <p:spPr>
          <a:xfrm>
            <a:off x="6301575" y="4018000"/>
            <a:ext cx="4683300" cy="184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Threats</a:t>
            </a:r>
            <a:endParaRPr/>
          </a:p>
          <a:p>
            <a:pPr marL="457200" marR="0" lvl="0" indent="-34290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Calibri"/>
              <a:buChar char="●"/>
            </a:pPr>
            <a:r>
              <a:rPr lang="en-US"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Many platforms at which same topics are discussed</a:t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marR="0" lvl="0" indent="-34290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Calibri"/>
              <a:buChar char="●"/>
            </a:pPr>
            <a:r>
              <a:rPr lang="en-US"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Initiatives outside of GEANT take over leadership</a:t>
            </a:r>
            <a:endParaRPr/>
          </a:p>
          <a:p>
            <a:pPr marL="457200" marR="0" lvl="0" indent="-34290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Calibri"/>
              <a:buChar char="●"/>
            </a:pPr>
            <a:r>
              <a:rPr lang="en-US"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Procurement-only approach obsoletes CISS</a:t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2D442BB0-4F70-B2EF-070F-30B5C2E2010F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17181"/>
          <a:stretch>
            <a:fillRect/>
          </a:stretch>
        </p:blipFill>
        <p:spPr>
          <a:xfrm>
            <a:off x="1978684" y="1460563"/>
            <a:ext cx="8234632" cy="51148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00206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7943C3-4D4C-3B7C-9C17-9D1676CF19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SWOT Analysis – SIG-NGN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CC5A8E2-2EF1-CDE8-3842-467190720F3D}"/>
              </a:ext>
            </a:extLst>
          </p:cNvPr>
          <p:cNvSpPr txBox="1"/>
          <p:nvPr/>
        </p:nvSpPr>
        <p:spPr>
          <a:xfrm>
            <a:off x="1126671" y="2057400"/>
            <a:ext cx="4229100" cy="21880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FA050DB-A1A3-3F07-553F-9E12DAC1A37F}"/>
              </a:ext>
            </a:extLst>
          </p:cNvPr>
          <p:cNvSpPr txBox="1"/>
          <p:nvPr/>
        </p:nvSpPr>
        <p:spPr>
          <a:xfrm>
            <a:off x="998895" y="1502228"/>
            <a:ext cx="4683448" cy="2400657"/>
          </a:xfrm>
          <a:prstGeom prst="rect">
            <a:avLst/>
          </a:prstGeom>
        </p:spPr>
        <p:style>
          <a:lnRef idx="2">
            <a:schemeClr val="accent5">
              <a:shade val="15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2400" b="1" dirty="0"/>
              <a:t>Strengths</a:t>
            </a:r>
          </a:p>
          <a:p>
            <a:r>
              <a:rPr lang="en-US" dirty="0"/>
              <a:t>- Strong &amp; diverse Expertise in NRENs</a:t>
            </a:r>
          </a:p>
          <a:p>
            <a:r>
              <a:rPr lang="en-US" dirty="0"/>
              <a:t>- History; The oldest SIG</a:t>
            </a:r>
          </a:p>
          <a:p>
            <a:r>
              <a:rPr lang="en-US" dirty="0"/>
              <a:t>- Core business of NRENs</a:t>
            </a:r>
          </a:p>
          <a:p>
            <a:r>
              <a:rPr lang="en-US" dirty="0"/>
              <a:t>- Strong technology foundation</a:t>
            </a:r>
          </a:p>
          <a:p>
            <a:r>
              <a:rPr lang="en-US" dirty="0"/>
              <a:t>- Reach beyond European NRENs</a:t>
            </a:r>
          </a:p>
          <a:p>
            <a:r>
              <a:rPr lang="en-US" dirty="0"/>
              <a:t>- Bridge industry with R&amp;E networks</a:t>
            </a:r>
          </a:p>
          <a:p>
            <a:r>
              <a:rPr lang="en-US" dirty="0"/>
              <a:t>- Full picture of Internet evolution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1A3F32D-046F-B5E2-11CA-F2A5492D52D4}"/>
              </a:ext>
            </a:extLst>
          </p:cNvPr>
          <p:cNvSpPr txBox="1"/>
          <p:nvPr/>
        </p:nvSpPr>
        <p:spPr>
          <a:xfrm>
            <a:off x="6221186" y="1502228"/>
            <a:ext cx="4844143" cy="2123658"/>
          </a:xfrm>
          <a:prstGeom prst="rect">
            <a:avLst/>
          </a:prstGeom>
        </p:spPr>
        <p:style>
          <a:lnRef idx="2">
            <a:schemeClr val="accent5">
              <a:shade val="15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2400" b="1" dirty="0"/>
              <a:t>Weaknesses</a:t>
            </a:r>
          </a:p>
          <a:p>
            <a:r>
              <a:rPr lang="en-US" dirty="0"/>
              <a:t>- The usual suspects</a:t>
            </a:r>
          </a:p>
          <a:p>
            <a:r>
              <a:rPr lang="en-US" dirty="0"/>
              <a:t>- The oldest SIG</a:t>
            </a:r>
          </a:p>
          <a:p>
            <a:r>
              <a:rPr lang="en-US" dirty="0"/>
              <a:t>- Many classic topics less relevant now</a:t>
            </a:r>
          </a:p>
          <a:p>
            <a:r>
              <a:rPr lang="en-US" dirty="0"/>
              <a:t>- Tendency to focus on operational issues</a:t>
            </a:r>
          </a:p>
          <a:p>
            <a:r>
              <a:rPr lang="en-US" dirty="0"/>
              <a:t>- Where is innovation coming from?</a:t>
            </a:r>
          </a:p>
          <a:p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0EA53EA-6145-6849-DB87-FB76FFF2E527}"/>
              </a:ext>
            </a:extLst>
          </p:cNvPr>
          <p:cNvSpPr txBox="1"/>
          <p:nvPr/>
        </p:nvSpPr>
        <p:spPr>
          <a:xfrm>
            <a:off x="998894" y="4113698"/>
            <a:ext cx="4683448" cy="2400657"/>
          </a:xfrm>
          <a:prstGeom prst="rect">
            <a:avLst/>
          </a:prstGeom>
        </p:spPr>
        <p:style>
          <a:lnRef idx="2">
            <a:schemeClr val="accent5">
              <a:shade val="15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2400" b="1" dirty="0"/>
              <a:t>Opportunities</a:t>
            </a:r>
          </a:p>
          <a:p>
            <a:r>
              <a:rPr lang="en-US" dirty="0"/>
              <a:t>- Many members of the SIG list</a:t>
            </a:r>
          </a:p>
          <a:p>
            <a:r>
              <a:rPr lang="en-US" dirty="0"/>
              <a:t>- Strong turnout at meetings</a:t>
            </a:r>
          </a:p>
          <a:p>
            <a:r>
              <a:rPr lang="en-US" dirty="0"/>
              <a:t>- Strong technology foundation</a:t>
            </a:r>
          </a:p>
          <a:p>
            <a:r>
              <a:rPr lang="en-US" dirty="0"/>
              <a:t>- Catalog of technology topics / opportunities</a:t>
            </a:r>
          </a:p>
          <a:p>
            <a:r>
              <a:rPr lang="en-US" dirty="0"/>
              <a:t>- Re-engage with IETF</a:t>
            </a:r>
            <a:br>
              <a:rPr lang="en-US" dirty="0"/>
            </a:br>
            <a:r>
              <a:rPr lang="en-US" dirty="0"/>
              <a:t>- Focus on innovation and what comes next</a:t>
            </a:r>
          </a:p>
          <a:p>
            <a:r>
              <a:rPr lang="en-US" dirty="0"/>
              <a:t>- Networks are truly </a:t>
            </a:r>
            <a:r>
              <a:rPr lang="en-US"/>
              <a:t>powerful now</a:t>
            </a:r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F68DBF7-D67E-6BFB-3F2F-C22586600937}"/>
              </a:ext>
            </a:extLst>
          </p:cNvPr>
          <p:cNvSpPr txBox="1"/>
          <p:nvPr/>
        </p:nvSpPr>
        <p:spPr>
          <a:xfrm>
            <a:off x="6221187" y="4113698"/>
            <a:ext cx="4844142" cy="2400657"/>
          </a:xfrm>
          <a:prstGeom prst="rect">
            <a:avLst/>
          </a:prstGeom>
        </p:spPr>
        <p:style>
          <a:lnRef idx="2">
            <a:schemeClr val="accent5">
              <a:shade val="15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GB" sz="2400" b="1" noProof="1"/>
              <a:t>Threats</a:t>
            </a:r>
          </a:p>
          <a:p>
            <a:r>
              <a:rPr lang="en-GB" noProof="1"/>
              <a:t>- Lack of time</a:t>
            </a:r>
          </a:p>
          <a:p>
            <a:r>
              <a:rPr lang="en-GB" noProof="1"/>
              <a:t>- NRENs have changed: leaders --&gt; followers</a:t>
            </a:r>
          </a:p>
          <a:p>
            <a:r>
              <a:rPr lang="en-GB" noProof="1"/>
              <a:t>- For some, networking is a solved problem</a:t>
            </a:r>
          </a:p>
          <a:p>
            <a:r>
              <a:rPr lang="en-GB" noProof="1"/>
              <a:t>- New SIG’s offspring from SIG-NGN</a:t>
            </a:r>
          </a:p>
          <a:p>
            <a:r>
              <a:rPr lang="en-GB" noProof="1"/>
              <a:t>- Topics can be very specialised</a:t>
            </a:r>
          </a:p>
          <a:p>
            <a:r>
              <a:rPr lang="en-GB" noProof="1"/>
              <a:t>- Industry focuses on Datacentre/LAN networking</a:t>
            </a:r>
          </a:p>
          <a:p>
            <a:endParaRPr lang="en-GB" noProof="1"/>
          </a:p>
        </p:txBody>
      </p:sp>
    </p:spTree>
    <p:extLst>
      <p:ext uri="{BB962C8B-B14F-4D97-AF65-F5344CB8AC3E}">
        <p14:creationId xmlns:p14="http://schemas.microsoft.com/office/powerpoint/2010/main" val="250603127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2D885D-CA5B-9E1D-E062-482400106F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NL" sz="3100" dirty="0"/>
              <a:t>SIG-Procurement</a:t>
            </a:r>
            <a:r>
              <a:rPr lang="en-NL" dirty="0"/>
              <a:t> SWOT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0D93806E-A72F-34A8-8888-50AB7B9A06C8}"/>
              </a:ext>
            </a:extLst>
          </p:cNvPr>
          <p:cNvGraphicFramePr>
            <a:graphicFrameLocks noGrp="1"/>
          </p:cNvGraphicFramePr>
          <p:nvPr>
            <p:ph sz="quarter" idx="10"/>
            <p:extLst>
              <p:ext uri="{D42A27DB-BD31-4B8C-83A1-F6EECF244321}">
                <p14:modId xmlns:p14="http://schemas.microsoft.com/office/powerpoint/2010/main" val="1044546906"/>
              </p:ext>
            </p:extLst>
          </p:nvPr>
        </p:nvGraphicFramePr>
        <p:xfrm>
          <a:off x="2052712" y="1597789"/>
          <a:ext cx="7226146" cy="4975854"/>
        </p:xfrm>
        <a:graphic>
          <a:graphicData uri="http://schemas.openxmlformats.org/drawingml/2006/table">
            <a:tbl>
              <a:tblPr/>
              <a:tblGrid>
                <a:gridCol w="3613073">
                  <a:extLst>
                    <a:ext uri="{9D8B030D-6E8A-4147-A177-3AD203B41FA5}">
                      <a16:colId xmlns:a16="http://schemas.microsoft.com/office/drawing/2014/main" val="2101113602"/>
                    </a:ext>
                  </a:extLst>
                </a:gridCol>
                <a:gridCol w="3613073">
                  <a:extLst>
                    <a:ext uri="{9D8B030D-6E8A-4147-A177-3AD203B41FA5}">
                      <a16:colId xmlns:a16="http://schemas.microsoft.com/office/drawing/2014/main" val="1184240271"/>
                    </a:ext>
                  </a:extLst>
                </a:gridCol>
              </a:tblGrid>
              <a:tr h="2522975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GB" sz="1600" b="1" dirty="0">
                          <a:solidFill>
                            <a:schemeClr val="tx1"/>
                          </a:solidFill>
                          <a:effectLst/>
                          <a:latin typeface="Aptos" panose="020B0004020202020204" pitchFamily="34" charset="0"/>
                        </a:rPr>
                        <a:t>Strengths</a:t>
                      </a:r>
                      <a:endParaRPr lang="en-GB" sz="1600" dirty="0">
                        <a:solidFill>
                          <a:schemeClr val="tx1"/>
                        </a:solidFill>
                        <a:effectLst/>
                        <a:latin typeface="Aptos" panose="020B0004020202020204" pitchFamily="34" charset="0"/>
                      </a:endParaRPr>
                    </a:p>
                    <a:p>
                      <a:pPr>
                        <a:buFont typeface="Arial" panose="020B0604020202020204" pitchFamily="34" charset="0"/>
                        <a:buChar char="•"/>
                      </a:pPr>
                      <a:r>
                        <a:rPr lang="en-GB" sz="1600" dirty="0">
                          <a:solidFill>
                            <a:schemeClr val="tx1"/>
                          </a:solidFill>
                          <a:effectLst/>
                          <a:latin typeface="Aptos" panose="020B0004020202020204" pitchFamily="34" charset="0"/>
                        </a:rPr>
                        <a:t>Expertise within the community and the steering committee that enables discussions and different insights. </a:t>
                      </a:r>
                    </a:p>
                    <a:p>
                      <a:pPr>
                        <a:buFont typeface="Arial" panose="020B0604020202020204" pitchFamily="34" charset="0"/>
                        <a:buChar char="•"/>
                      </a:pPr>
                      <a:r>
                        <a:rPr lang="en-GB" sz="1600" dirty="0">
                          <a:solidFill>
                            <a:schemeClr val="tx1"/>
                          </a:solidFill>
                          <a:effectLst/>
                          <a:latin typeface="Aptos" panose="020B0004020202020204" pitchFamily="34" charset="0"/>
                        </a:rPr>
                        <a:t>Trust in each other's expertise and ways of thinking.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GB" sz="1600" b="1" dirty="0">
                          <a:solidFill>
                            <a:schemeClr val="tx1"/>
                          </a:solidFill>
                          <a:effectLst/>
                          <a:latin typeface="Aptos" panose="020B0004020202020204" pitchFamily="34" charset="0"/>
                        </a:rPr>
                        <a:t>Weaknesses</a:t>
                      </a:r>
                      <a:endParaRPr lang="en-GB" sz="1600" dirty="0">
                        <a:solidFill>
                          <a:schemeClr val="tx1"/>
                        </a:solidFill>
                        <a:effectLst/>
                        <a:latin typeface="Aptos" panose="020B0004020202020204" pitchFamily="34" charset="0"/>
                      </a:endParaRPr>
                    </a:p>
                    <a:p>
                      <a:pPr>
                        <a:buFont typeface="Arial" panose="020B0604020202020204" pitchFamily="34" charset="0"/>
                        <a:buChar char="•"/>
                      </a:pPr>
                      <a:r>
                        <a:rPr lang="en-GB" sz="1600" dirty="0">
                          <a:solidFill>
                            <a:schemeClr val="tx1"/>
                          </a:solidFill>
                          <a:effectLst/>
                          <a:latin typeface="Aptos" panose="020B0004020202020204" pitchFamily="34" charset="0"/>
                        </a:rPr>
                        <a:t>The community might be big, but the amount of procurement experts within is limited.</a:t>
                      </a:r>
                    </a:p>
                    <a:p>
                      <a:pPr>
                        <a:buFont typeface="Arial" panose="020B0604020202020204" pitchFamily="34" charset="0"/>
                        <a:buChar char="•"/>
                      </a:pPr>
                      <a:r>
                        <a:rPr lang="en-GB" sz="1600" dirty="0">
                          <a:solidFill>
                            <a:schemeClr val="tx1"/>
                          </a:solidFill>
                          <a:effectLst/>
                          <a:latin typeface="Aptos" panose="020B0004020202020204" pitchFamily="34" charset="0"/>
                        </a:rPr>
                        <a:t>The participating specialists are not that diverse (mainly western and northern Europe)</a:t>
                      </a:r>
                    </a:p>
                    <a:p>
                      <a:pPr>
                        <a:buFont typeface="Arial" panose="020B0604020202020204" pitchFamily="34" charset="0"/>
                        <a:buChar char="•"/>
                      </a:pPr>
                      <a:r>
                        <a:rPr lang="en-GB" sz="1600" dirty="0">
                          <a:solidFill>
                            <a:schemeClr val="tx1"/>
                          </a:solidFill>
                          <a:effectLst/>
                          <a:latin typeface="Aptos" panose="020B0004020202020204" pitchFamily="34" charset="0"/>
                        </a:rPr>
                        <a:t>Not much awareness within the NREN’s of the impact that public procurement has on the day-to-day activities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93899993"/>
                  </a:ext>
                </a:extLst>
              </a:tr>
              <a:tr h="2293614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GB" sz="1600" b="1" dirty="0">
                          <a:solidFill>
                            <a:schemeClr val="tx1"/>
                          </a:solidFill>
                          <a:effectLst/>
                          <a:latin typeface="Aptos" panose="020B0004020202020204" pitchFamily="34" charset="0"/>
                        </a:rPr>
                        <a:t>Opportunities</a:t>
                      </a:r>
                      <a:endParaRPr lang="en-GB" sz="1600" dirty="0">
                        <a:solidFill>
                          <a:schemeClr val="tx1"/>
                        </a:solidFill>
                        <a:effectLst/>
                        <a:latin typeface="Aptos" panose="020B0004020202020204" pitchFamily="34" charset="0"/>
                      </a:endParaRPr>
                    </a:p>
                    <a:p>
                      <a:pPr>
                        <a:buFont typeface="Arial" panose="020B0604020202020204" pitchFamily="34" charset="0"/>
                        <a:buChar char="•"/>
                      </a:pPr>
                      <a:r>
                        <a:rPr lang="en-GB" sz="1600" dirty="0">
                          <a:solidFill>
                            <a:schemeClr val="tx1"/>
                          </a:solidFill>
                          <a:effectLst/>
                          <a:latin typeface="Aptos" panose="020B0004020202020204" pitchFamily="34" charset="0"/>
                        </a:rPr>
                        <a:t>Multitude of topics that are relevant in the field. </a:t>
                      </a:r>
                    </a:p>
                    <a:p>
                      <a:pPr>
                        <a:buFont typeface="Arial" panose="020B0604020202020204" pitchFamily="34" charset="0"/>
                        <a:buChar char="•"/>
                      </a:pPr>
                      <a:r>
                        <a:rPr lang="en-GB" sz="1600" dirty="0">
                          <a:solidFill>
                            <a:schemeClr val="tx1"/>
                          </a:solidFill>
                          <a:effectLst/>
                          <a:latin typeface="Aptos" panose="020B0004020202020204" pitchFamily="34" charset="0"/>
                        </a:rPr>
                        <a:t>Very dynamic field which ensures that past topics stay relevant</a:t>
                      </a:r>
                    </a:p>
                    <a:p>
                      <a:pPr>
                        <a:buFont typeface="Arial" panose="020B0604020202020204" pitchFamily="34" charset="0"/>
                        <a:buChar char="•"/>
                      </a:pPr>
                      <a:r>
                        <a:rPr lang="en-GB" sz="1600" dirty="0">
                          <a:solidFill>
                            <a:schemeClr val="tx1"/>
                          </a:solidFill>
                          <a:effectLst/>
                          <a:latin typeface="Aptos" panose="020B0004020202020204" pitchFamily="34" charset="0"/>
                        </a:rPr>
                        <a:t>Common goals which could (hopefully) lead to collaboration and new framework agreements to be used by the NREN’S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GB" sz="1600" b="1" dirty="0">
                          <a:solidFill>
                            <a:schemeClr val="tx1"/>
                          </a:solidFill>
                          <a:effectLst/>
                          <a:latin typeface="Aptos" panose="020B0004020202020204" pitchFamily="34" charset="0"/>
                        </a:rPr>
                        <a:t>Threats</a:t>
                      </a:r>
                      <a:endParaRPr lang="en-GB" sz="1600" dirty="0">
                        <a:solidFill>
                          <a:schemeClr val="tx1"/>
                        </a:solidFill>
                        <a:effectLst/>
                        <a:latin typeface="Aptos" panose="020B0004020202020204" pitchFamily="34" charset="0"/>
                      </a:endParaRPr>
                    </a:p>
                    <a:p>
                      <a:pPr>
                        <a:buFont typeface="Arial" panose="020B0604020202020204" pitchFamily="34" charset="0"/>
                        <a:buChar char="•"/>
                      </a:pPr>
                      <a:r>
                        <a:rPr lang="en-GB" sz="1600" dirty="0">
                          <a:solidFill>
                            <a:schemeClr val="tx1"/>
                          </a:solidFill>
                          <a:effectLst/>
                          <a:latin typeface="Aptos" panose="020B0004020202020204" pitchFamily="34" charset="0"/>
                        </a:rPr>
                        <a:t>Not everyone in the community is as aligned which influences the procurement divisions greatly. Leads to less collaboration. </a:t>
                      </a:r>
                    </a:p>
                    <a:p>
                      <a:pPr>
                        <a:buFont typeface="Arial" panose="020B0604020202020204" pitchFamily="34" charset="0"/>
                        <a:buChar char="•"/>
                      </a:pPr>
                      <a:r>
                        <a:rPr lang="en-GB" sz="1600" dirty="0">
                          <a:solidFill>
                            <a:schemeClr val="tx1"/>
                          </a:solidFill>
                          <a:effectLst/>
                          <a:latin typeface="Aptos" panose="020B0004020202020204" pitchFamily="34" charset="0"/>
                        </a:rPr>
                        <a:t>National differences lead to difficulty finding common ground/practices/topics.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26487081"/>
                  </a:ext>
                </a:extLst>
              </a:tr>
            </a:tbl>
          </a:graphicData>
        </a:graphic>
      </p:graphicFrame>
      <p:sp>
        <p:nvSpPr>
          <p:cNvPr id="5" name="Rectangle 1">
            <a:extLst>
              <a:ext uri="{FF2B5EF4-FFF2-40B4-BE49-F238E27FC236}">
                <a16:creationId xmlns:a16="http://schemas.microsoft.com/office/drawing/2014/main" id="{9E21CB58-E985-1923-C84D-52E12D9A17BA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en-NL" altLang="en-NL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en-NL" altLang="en-NL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NL" altLang="en-NL" sz="12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ptos" panose="020B0004020202020204" pitchFamily="34" charset="0"/>
              </a:rPr>
              <a:t> </a:t>
            </a:r>
            <a:endParaRPr kumimoji="0" lang="en-NL" altLang="en-NL" sz="1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NL" altLang="en-NL" sz="12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ptos" panose="020B0004020202020204" pitchFamily="34" charset="0"/>
              </a:rPr>
              <a:t> </a:t>
            </a:r>
            <a:endParaRPr kumimoji="0" lang="en-NL" altLang="en-NL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2560135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7943C3-4D4C-3B7C-9C17-9D1676CF19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SIG Sustainability SWOT Analysis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CC5A8E2-2EF1-CDE8-3842-467190720F3D}"/>
              </a:ext>
            </a:extLst>
          </p:cNvPr>
          <p:cNvSpPr txBox="1"/>
          <p:nvPr/>
        </p:nvSpPr>
        <p:spPr>
          <a:xfrm>
            <a:off x="1126671" y="2057400"/>
            <a:ext cx="4229100" cy="21880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FA050DB-A1A3-3F07-553F-9E12DAC1A37F}"/>
              </a:ext>
            </a:extLst>
          </p:cNvPr>
          <p:cNvSpPr txBox="1"/>
          <p:nvPr/>
        </p:nvSpPr>
        <p:spPr>
          <a:xfrm>
            <a:off x="998895" y="1502228"/>
            <a:ext cx="4683448" cy="2412000"/>
          </a:xfrm>
          <a:prstGeom prst="rect">
            <a:avLst/>
          </a:prstGeom>
        </p:spPr>
        <p:style>
          <a:lnRef idx="2">
            <a:schemeClr val="accent5">
              <a:shade val="15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2400" b="1" dirty="0"/>
              <a:t>Strengths</a:t>
            </a:r>
          </a:p>
          <a:p>
            <a:r>
              <a:rPr lang="en-US" dirty="0"/>
              <a:t>- Good sustainability knowledge in the group</a:t>
            </a:r>
          </a:p>
          <a:p>
            <a:r>
              <a:rPr lang="en-US" dirty="0"/>
              <a:t>- Collaboration</a:t>
            </a:r>
          </a:p>
          <a:p>
            <a:r>
              <a:rPr lang="en-US" dirty="0"/>
              <a:t>- Our organisations are at a different level of  sustainability and we each work on different topics</a:t>
            </a:r>
          </a:p>
          <a:p>
            <a:r>
              <a:rPr lang="en-US" dirty="0"/>
              <a:t> 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1A3F32D-046F-B5E2-11CA-F2A5492D52D4}"/>
              </a:ext>
            </a:extLst>
          </p:cNvPr>
          <p:cNvSpPr txBox="1"/>
          <p:nvPr/>
        </p:nvSpPr>
        <p:spPr>
          <a:xfrm>
            <a:off x="6221186" y="1502228"/>
            <a:ext cx="4844143" cy="2400657"/>
          </a:xfrm>
          <a:prstGeom prst="rect">
            <a:avLst/>
          </a:prstGeom>
        </p:spPr>
        <p:style>
          <a:lnRef idx="2">
            <a:schemeClr val="accent5">
              <a:shade val="15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2400" b="1" dirty="0"/>
              <a:t>Weaknesses</a:t>
            </a:r>
          </a:p>
          <a:p>
            <a:r>
              <a:rPr lang="en-US" dirty="0"/>
              <a:t>- Still a small group</a:t>
            </a:r>
          </a:p>
          <a:p>
            <a:r>
              <a:rPr lang="en-US" dirty="0"/>
              <a:t>- Need to put out more comms</a:t>
            </a:r>
          </a:p>
          <a:p>
            <a:pPr marL="285750" indent="-285750">
              <a:buFontTx/>
              <a:buChar char="-"/>
            </a:pPr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0EA53EA-6145-6849-DB87-FB76FFF2E527}"/>
              </a:ext>
            </a:extLst>
          </p:cNvPr>
          <p:cNvSpPr txBox="1"/>
          <p:nvPr/>
        </p:nvSpPr>
        <p:spPr>
          <a:xfrm>
            <a:off x="998894" y="4018000"/>
            <a:ext cx="4683448" cy="2412000"/>
          </a:xfrm>
          <a:prstGeom prst="rect">
            <a:avLst/>
          </a:prstGeom>
        </p:spPr>
        <p:style>
          <a:lnRef idx="2">
            <a:schemeClr val="accent5">
              <a:shade val="15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2400" b="1" dirty="0"/>
              <a:t>Opportunities</a:t>
            </a:r>
          </a:p>
          <a:p>
            <a:r>
              <a:rPr lang="en-US" dirty="0"/>
              <a:t>- Increasing awareness around impact of networks</a:t>
            </a:r>
          </a:p>
          <a:p>
            <a:r>
              <a:rPr lang="en-US" dirty="0"/>
              <a:t>- Changes in reporting requirements</a:t>
            </a:r>
          </a:p>
          <a:p>
            <a:r>
              <a:rPr lang="en-US" dirty="0"/>
              <a:t>- Procurement opportunities</a:t>
            </a:r>
          </a:p>
          <a:p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F68DBF7-D67E-6BFB-3F2F-C22586600937}"/>
              </a:ext>
            </a:extLst>
          </p:cNvPr>
          <p:cNvSpPr txBox="1"/>
          <p:nvPr/>
        </p:nvSpPr>
        <p:spPr>
          <a:xfrm>
            <a:off x="6221186" y="4018000"/>
            <a:ext cx="4844142" cy="2412000"/>
          </a:xfrm>
          <a:prstGeom prst="rect">
            <a:avLst/>
          </a:prstGeom>
        </p:spPr>
        <p:style>
          <a:lnRef idx="2">
            <a:schemeClr val="accent5">
              <a:shade val="15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2400" b="1" dirty="0"/>
              <a:t>Threats</a:t>
            </a:r>
          </a:p>
          <a:p>
            <a:r>
              <a:rPr lang="en-US" dirty="0"/>
              <a:t>- Adoption of energy-intensive technologies</a:t>
            </a:r>
          </a:p>
          <a:p>
            <a:r>
              <a:rPr lang="en-US" dirty="0"/>
              <a:t>- Sustainability taking the back seat right now</a:t>
            </a:r>
          </a:p>
          <a:p>
            <a:endParaRPr lang="en-US" sz="2400" b="1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500782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2DD0347-6FB2-B0C0-D351-048A118D55B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defTabSz="914377"/>
            <a:fld id="{6FA41F67-6E16-BC4F-8A8C-42F359C0BCBA}" type="slidenum">
              <a:rPr lang="en-GB" smtClean="0"/>
              <a:pPr defTabSz="914377"/>
              <a:t>22</a:t>
            </a:fld>
            <a:endParaRPr lang="en-GB"/>
          </a:p>
        </p:txBody>
      </p:sp>
      <p:sp>
        <p:nvSpPr>
          <p:cNvPr id="5" name="Rectangle 1">
            <a:extLst>
              <a:ext uri="{FF2B5EF4-FFF2-40B4-BE49-F238E27FC236}">
                <a16:creationId xmlns:a16="http://schemas.microsoft.com/office/drawing/2014/main" id="{BD88C4DA-C6DA-F08C-6BA2-D70FC9394B36}"/>
              </a:ext>
            </a:extLst>
          </p:cNvPr>
          <p:cNvSpPr>
            <a:spLocks noGrp="1" noChangeArrowheads="1"/>
          </p:cNvSpPr>
          <p:nvPr>
            <p:ph idx="1"/>
          </p:nvPr>
        </p:nvSpPr>
        <p:spPr bwMode="auto">
          <a:xfrm>
            <a:off x="6806276" y="2232860"/>
            <a:ext cx="5559268" cy="37628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lnSpc>
                <a:spcPct val="150000"/>
              </a:lnSpc>
              <a:spcAft>
                <a:spcPct val="0"/>
              </a:spcAft>
            </a:pPr>
            <a:r>
              <a:rPr lang="en-US" altLang="en-US" sz="1600" b="1" dirty="0"/>
              <a:t>Sustained engagement though experience sharing </a:t>
            </a:r>
            <a:br>
              <a:rPr lang="en-US" altLang="en-US" sz="1600" b="1" dirty="0"/>
            </a:br>
            <a:r>
              <a:rPr lang="en-US" altLang="en-US" sz="1600" dirty="0"/>
              <a:t>remaining practical and technical to be relevant.</a:t>
            </a:r>
          </a:p>
          <a:p>
            <a:pPr fontAlgn="base">
              <a:lnSpc>
                <a:spcPct val="150000"/>
              </a:lnSpc>
              <a:spcAft>
                <a:spcPct val="0"/>
              </a:spcAft>
            </a:pPr>
            <a:r>
              <a:rPr lang="en-US" altLang="en-US" sz="1600" b="1" dirty="0"/>
              <a:t>Map opportunities for tangible outcomes </a:t>
            </a:r>
            <a:br>
              <a:rPr lang="en-US" altLang="en-US" sz="1600" b="1" dirty="0"/>
            </a:br>
            <a:r>
              <a:rPr lang="en-US" altLang="en-US" sz="1600" dirty="0"/>
              <a:t>Show the path toward concrete and collaborative projects </a:t>
            </a:r>
            <a:br>
              <a:rPr lang="en-US" altLang="en-US" sz="1600" dirty="0"/>
            </a:br>
            <a:r>
              <a:rPr lang="en-US" altLang="en-US" sz="1600" dirty="0"/>
              <a:t>(use cases, pilots, and reusable outputs). </a:t>
            </a:r>
          </a:p>
          <a:p>
            <a:pPr fontAlgn="base">
              <a:lnSpc>
                <a:spcPct val="150000"/>
              </a:lnSpc>
              <a:spcAft>
                <a:spcPct val="0"/>
              </a:spcAft>
            </a:pPr>
            <a:r>
              <a:rPr lang="en-US" altLang="en-US" sz="1600" b="1" dirty="0"/>
              <a:t>Fragmentation is the main structural risk </a:t>
            </a:r>
            <a:br>
              <a:rPr lang="en-US" altLang="en-US" sz="1600" b="1" dirty="0"/>
            </a:br>
            <a:r>
              <a:rPr lang="en-US" altLang="en-US" sz="1600" dirty="0"/>
              <a:t>Coordination is critical (topics, maturity, diversity)</a:t>
            </a:r>
          </a:p>
          <a:p>
            <a:pPr fontAlgn="base">
              <a:lnSpc>
                <a:spcPct val="150000"/>
              </a:lnSpc>
              <a:spcAft>
                <a:spcPct val="0"/>
              </a:spcAft>
            </a:pPr>
            <a:r>
              <a:rPr lang="en-US" altLang="en-US" sz="1600" b="1" dirty="0"/>
              <a:t>AI Federated Services is the strategic opportunity </a:t>
            </a:r>
            <a:br>
              <a:rPr lang="en-US" altLang="en-US" sz="1600" b="1" dirty="0"/>
            </a:br>
            <a:r>
              <a:rPr lang="en-US" altLang="en-US" sz="1600" dirty="0"/>
              <a:t>Can position NRENs strongly in the AI ecosystem. 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5493B3E1-C33D-2265-479E-B002162E20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1797" y="789894"/>
            <a:ext cx="6618514" cy="752705"/>
          </a:xfrm>
        </p:spPr>
        <p:txBody>
          <a:bodyPr/>
          <a:lstStyle/>
          <a:p>
            <a:r>
              <a:rPr lang="en-GB" dirty="0"/>
              <a:t>SIG-AI SWOT Analysis</a:t>
            </a:r>
          </a:p>
        </p:txBody>
      </p:sp>
      <p:pic>
        <p:nvPicPr>
          <p:cNvPr id="2" name="Content Placeholder 8">
            <a:extLst>
              <a:ext uri="{FF2B5EF4-FFF2-40B4-BE49-F238E27FC236}">
                <a16:creationId xmlns:a16="http://schemas.microsoft.com/office/drawing/2014/main" id="{0F453525-4A2D-09B8-A782-137EA10800D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022" t="619" r="278" b="-2070"/>
          <a:stretch>
            <a:fillRect/>
          </a:stretch>
        </p:blipFill>
        <p:spPr>
          <a:xfrm>
            <a:off x="263189" y="1726457"/>
            <a:ext cx="6328684" cy="4775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52554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7943C3-4D4C-3B7C-9C17-9D1676CF19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SWOT Analysis – SIG PA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CC5A8E2-2EF1-CDE8-3842-467190720F3D}"/>
              </a:ext>
            </a:extLst>
          </p:cNvPr>
          <p:cNvSpPr txBox="1"/>
          <p:nvPr/>
        </p:nvSpPr>
        <p:spPr>
          <a:xfrm>
            <a:off x="1126671" y="2057400"/>
            <a:ext cx="4229100" cy="21880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FA050DB-A1A3-3F07-553F-9E12DAC1A37F}"/>
              </a:ext>
            </a:extLst>
          </p:cNvPr>
          <p:cNvSpPr txBox="1"/>
          <p:nvPr/>
        </p:nvSpPr>
        <p:spPr>
          <a:xfrm>
            <a:off x="998895" y="1502228"/>
            <a:ext cx="4683448" cy="2123658"/>
          </a:xfrm>
          <a:prstGeom prst="rect">
            <a:avLst/>
          </a:prstGeom>
        </p:spPr>
        <p:style>
          <a:lnRef idx="2">
            <a:schemeClr val="accent5">
              <a:shade val="15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2400" b="1" dirty="0"/>
              <a:t>Strengths</a:t>
            </a:r>
          </a:p>
          <a:p>
            <a:pPr marL="285750" indent="-285750">
              <a:buFontTx/>
              <a:buChar char="-"/>
            </a:pPr>
            <a:r>
              <a:rPr lang="pl-PL" dirty="0" err="1"/>
              <a:t>Clear</a:t>
            </a:r>
            <a:r>
              <a:rPr lang="pl-PL" dirty="0"/>
              <a:t> </a:t>
            </a:r>
            <a:r>
              <a:rPr lang="pl-PL" dirty="0" err="1"/>
              <a:t>strategic</a:t>
            </a:r>
            <a:r>
              <a:rPr lang="pl-PL" dirty="0"/>
              <a:t> </a:t>
            </a:r>
            <a:r>
              <a:rPr lang="pl-PL" dirty="0" err="1"/>
              <a:t>positioning</a:t>
            </a:r>
            <a:endParaRPr lang="pl-PL" dirty="0"/>
          </a:p>
          <a:p>
            <a:pPr marL="285750" indent="-285750">
              <a:buFontTx/>
              <a:buChar char="-"/>
            </a:pPr>
            <a:r>
              <a:rPr lang="pl-PL" dirty="0"/>
              <a:t>High </a:t>
            </a:r>
            <a:r>
              <a:rPr lang="pl-PL" dirty="0" err="1"/>
              <a:t>political</a:t>
            </a:r>
            <a:r>
              <a:rPr lang="pl-PL" dirty="0"/>
              <a:t> </a:t>
            </a:r>
            <a:r>
              <a:rPr lang="pl-PL" dirty="0" err="1"/>
              <a:t>relevance</a:t>
            </a:r>
            <a:endParaRPr lang="pl-PL" dirty="0"/>
          </a:p>
          <a:p>
            <a:pPr marL="285750" indent="-285750">
              <a:buFontTx/>
              <a:buChar char="-"/>
            </a:pPr>
            <a:r>
              <a:rPr lang="pl-PL" dirty="0" err="1"/>
              <a:t>Forward-looking</a:t>
            </a:r>
            <a:r>
              <a:rPr lang="pl-PL" dirty="0"/>
              <a:t> </a:t>
            </a:r>
            <a:r>
              <a:rPr lang="pl-PL" dirty="0" err="1"/>
              <a:t>focus</a:t>
            </a:r>
            <a:r>
              <a:rPr lang="pl-PL" dirty="0"/>
              <a:t> </a:t>
            </a:r>
            <a:r>
              <a:rPr lang="pl-PL" dirty="0" err="1"/>
              <a:t>area</a:t>
            </a:r>
            <a:endParaRPr lang="pl-PL" dirty="0"/>
          </a:p>
          <a:p>
            <a:pPr marL="285750" indent="-285750">
              <a:buFontTx/>
              <a:buChar char="-"/>
            </a:pPr>
            <a:r>
              <a:rPr lang="pl-PL" dirty="0" err="1"/>
              <a:t>European-level</a:t>
            </a:r>
            <a:r>
              <a:rPr lang="pl-PL" dirty="0"/>
              <a:t> </a:t>
            </a:r>
            <a:r>
              <a:rPr lang="pl-PL" dirty="0" err="1"/>
              <a:t>alignment</a:t>
            </a:r>
            <a:endParaRPr lang="pl-PL" dirty="0"/>
          </a:p>
          <a:p>
            <a:pPr marL="285750" indent="-285750">
              <a:buFontTx/>
              <a:buChar char="-"/>
            </a:pPr>
            <a:r>
              <a:rPr lang="pl-PL" dirty="0" err="1"/>
              <a:t>Community</a:t>
            </a:r>
            <a:r>
              <a:rPr lang="pl-PL" dirty="0"/>
              <a:t> </a:t>
            </a:r>
            <a:r>
              <a:rPr lang="pl-PL" dirty="0" err="1"/>
              <a:t>expertise</a:t>
            </a:r>
            <a:endParaRPr lang="pl-PL" dirty="0"/>
          </a:p>
          <a:p>
            <a:pPr marL="285750" indent="-285750">
              <a:buFontTx/>
              <a:buChar char="-"/>
            </a:pPr>
            <a:endParaRPr lang="pl-PL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1A3F32D-046F-B5E2-11CA-F2A5492D52D4}"/>
              </a:ext>
            </a:extLst>
          </p:cNvPr>
          <p:cNvSpPr txBox="1"/>
          <p:nvPr/>
        </p:nvSpPr>
        <p:spPr>
          <a:xfrm>
            <a:off x="6221186" y="1502228"/>
            <a:ext cx="4844143" cy="2123658"/>
          </a:xfrm>
          <a:prstGeom prst="rect">
            <a:avLst/>
          </a:prstGeom>
        </p:spPr>
        <p:style>
          <a:lnRef idx="2">
            <a:schemeClr val="accent5">
              <a:shade val="15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2400" b="1" dirty="0"/>
              <a:t>Weaknesses</a:t>
            </a:r>
          </a:p>
          <a:p>
            <a:pPr marL="285750" indent="-285750">
              <a:buFontTx/>
              <a:buChar char="-"/>
            </a:pPr>
            <a:r>
              <a:rPr lang="pl-PL" dirty="0" err="1"/>
              <a:t>Voluntary</a:t>
            </a:r>
            <a:r>
              <a:rPr lang="pl-PL" dirty="0"/>
              <a:t> engagement</a:t>
            </a:r>
          </a:p>
          <a:p>
            <a:pPr marL="285750" indent="-285750">
              <a:buFontTx/>
              <a:buChar char="-"/>
            </a:pPr>
            <a:r>
              <a:rPr lang="pl-PL" dirty="0" err="1"/>
              <a:t>Newly</a:t>
            </a:r>
            <a:r>
              <a:rPr lang="pl-PL" dirty="0"/>
              <a:t> </a:t>
            </a:r>
            <a:r>
              <a:rPr lang="pl-PL" dirty="0" err="1"/>
              <a:t>formed</a:t>
            </a:r>
            <a:r>
              <a:rPr lang="pl-PL" dirty="0"/>
              <a:t> SIG</a:t>
            </a:r>
          </a:p>
          <a:p>
            <a:pPr marL="285750" indent="-285750">
              <a:buFontTx/>
              <a:buChar char="-"/>
            </a:pPr>
            <a:r>
              <a:rPr lang="pl-PL" dirty="0" err="1"/>
              <a:t>Sensitivity</a:t>
            </a:r>
            <a:r>
              <a:rPr lang="pl-PL" dirty="0"/>
              <a:t> of </a:t>
            </a:r>
            <a:r>
              <a:rPr lang="pl-PL" dirty="0" err="1"/>
              <a:t>some</a:t>
            </a:r>
            <a:r>
              <a:rPr lang="pl-PL" dirty="0"/>
              <a:t> PA </a:t>
            </a:r>
            <a:r>
              <a:rPr lang="pl-PL" dirty="0" err="1"/>
              <a:t>topics</a:t>
            </a:r>
            <a:endParaRPr lang="pl-PL" dirty="0"/>
          </a:p>
          <a:p>
            <a:pPr marL="285750" indent="-285750">
              <a:buFontTx/>
              <a:buChar char="-"/>
            </a:pPr>
            <a:r>
              <a:rPr lang="pl-PL" dirty="0"/>
              <a:t>Resource </a:t>
            </a:r>
            <a:r>
              <a:rPr lang="pl-PL" dirty="0" err="1"/>
              <a:t>constraints</a:t>
            </a:r>
            <a:endParaRPr lang="pl-PL" dirty="0"/>
          </a:p>
          <a:p>
            <a:pPr marL="285750" indent="-285750">
              <a:buFontTx/>
              <a:buChar char="-"/>
            </a:pPr>
            <a:r>
              <a:rPr lang="pl-PL" dirty="0" err="1"/>
              <a:t>Diverse</a:t>
            </a:r>
            <a:r>
              <a:rPr lang="pl-PL" dirty="0"/>
              <a:t> </a:t>
            </a:r>
            <a:r>
              <a:rPr lang="pl-PL" dirty="0" err="1"/>
              <a:t>NRENs</a:t>
            </a:r>
            <a:r>
              <a:rPr lang="pl-PL" dirty="0"/>
              <a:t> </a:t>
            </a:r>
            <a:r>
              <a:rPr lang="pl-PL" dirty="0" err="1"/>
              <a:t>expectations</a:t>
            </a:r>
            <a:endParaRPr lang="pl-PL" dirty="0"/>
          </a:p>
          <a:p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0EA53EA-6145-6849-DB87-FB76FFF2E527}"/>
              </a:ext>
            </a:extLst>
          </p:cNvPr>
          <p:cNvSpPr txBox="1"/>
          <p:nvPr/>
        </p:nvSpPr>
        <p:spPr>
          <a:xfrm>
            <a:off x="998894" y="4018001"/>
            <a:ext cx="4683448" cy="2400657"/>
          </a:xfrm>
          <a:prstGeom prst="rect">
            <a:avLst/>
          </a:prstGeom>
        </p:spPr>
        <p:style>
          <a:lnRef idx="2">
            <a:schemeClr val="accent5">
              <a:shade val="15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2400" b="1" dirty="0"/>
              <a:t>Opportunities</a:t>
            </a:r>
          </a:p>
          <a:p>
            <a:pPr marL="285750" indent="-285750">
              <a:buFontTx/>
              <a:buChar char="-"/>
            </a:pPr>
            <a:r>
              <a:rPr lang="pl-PL" dirty="0" err="1"/>
              <a:t>Strengthen</a:t>
            </a:r>
            <a:r>
              <a:rPr lang="pl-PL" dirty="0"/>
              <a:t> </a:t>
            </a:r>
            <a:r>
              <a:rPr lang="pl-PL" dirty="0" err="1"/>
              <a:t>strategic</a:t>
            </a:r>
            <a:r>
              <a:rPr lang="pl-PL" dirty="0"/>
              <a:t> </a:t>
            </a:r>
            <a:r>
              <a:rPr lang="pl-PL" dirty="0" err="1"/>
              <a:t>awareness</a:t>
            </a:r>
            <a:endParaRPr lang="pl-PL" dirty="0"/>
          </a:p>
          <a:p>
            <a:pPr marL="285750" indent="-285750">
              <a:buFontTx/>
              <a:buChar char="-"/>
            </a:pPr>
            <a:r>
              <a:rPr lang="pl-PL" dirty="0" err="1"/>
              <a:t>Expand</a:t>
            </a:r>
            <a:r>
              <a:rPr lang="pl-PL" dirty="0"/>
              <a:t> </a:t>
            </a:r>
            <a:r>
              <a:rPr lang="pl-PL" dirty="0" err="1"/>
              <a:t>best</a:t>
            </a:r>
            <a:r>
              <a:rPr lang="pl-PL" dirty="0"/>
              <a:t> </a:t>
            </a:r>
            <a:r>
              <a:rPr lang="pl-PL" dirty="0" err="1"/>
              <a:t>practice</a:t>
            </a:r>
            <a:r>
              <a:rPr lang="pl-PL" dirty="0"/>
              <a:t> </a:t>
            </a:r>
            <a:r>
              <a:rPr lang="pl-PL" dirty="0" err="1"/>
              <a:t>sharing</a:t>
            </a:r>
            <a:endParaRPr lang="pl-PL" dirty="0"/>
          </a:p>
          <a:p>
            <a:pPr marL="285750" indent="-285750">
              <a:buFontTx/>
              <a:buChar char="-"/>
            </a:pPr>
            <a:r>
              <a:rPr lang="pl-PL" dirty="0" err="1"/>
              <a:t>Grow</a:t>
            </a:r>
            <a:r>
              <a:rPr lang="pl-PL" dirty="0"/>
              <a:t> the network</a:t>
            </a:r>
          </a:p>
          <a:p>
            <a:pPr marL="285750" indent="-285750">
              <a:buFontTx/>
              <a:buChar char="-"/>
            </a:pPr>
            <a:r>
              <a:rPr lang="pl-PL" dirty="0" err="1"/>
              <a:t>Early</a:t>
            </a:r>
            <a:r>
              <a:rPr lang="pl-PL" dirty="0"/>
              <a:t> </a:t>
            </a:r>
            <a:r>
              <a:rPr lang="pl-PL" dirty="0" err="1"/>
              <a:t>warning</a:t>
            </a:r>
            <a:r>
              <a:rPr lang="pl-PL" dirty="0"/>
              <a:t> for NREN on </a:t>
            </a:r>
            <a:r>
              <a:rPr lang="pl-PL" dirty="0" err="1"/>
              <a:t>funding</a:t>
            </a:r>
            <a:r>
              <a:rPr lang="pl-PL" dirty="0"/>
              <a:t> </a:t>
            </a:r>
            <a:r>
              <a:rPr lang="pl-PL" dirty="0" err="1"/>
              <a:t>risks</a:t>
            </a:r>
            <a:endParaRPr lang="pl-PL" dirty="0"/>
          </a:p>
          <a:p>
            <a:pPr marL="285750" indent="-285750">
              <a:buFontTx/>
              <a:buChar char="-"/>
            </a:pPr>
            <a:r>
              <a:rPr lang="pl-PL" dirty="0" err="1"/>
              <a:t>Driving</a:t>
            </a:r>
            <a:r>
              <a:rPr lang="pl-PL" dirty="0"/>
              <a:t> </a:t>
            </a:r>
            <a:r>
              <a:rPr lang="pl-PL" dirty="0" err="1"/>
              <a:t>creation</a:t>
            </a:r>
            <a:r>
              <a:rPr lang="pl-PL" dirty="0"/>
              <a:t> of </a:t>
            </a:r>
            <a:r>
              <a:rPr lang="pl-PL" dirty="0" err="1"/>
              <a:t>dedicated</a:t>
            </a:r>
            <a:r>
              <a:rPr lang="pl-PL" dirty="0"/>
              <a:t> PA </a:t>
            </a:r>
            <a:r>
              <a:rPr lang="pl-PL" dirty="0" err="1"/>
              <a:t>teams</a:t>
            </a:r>
            <a:r>
              <a:rPr lang="pl-PL" dirty="0"/>
              <a:t> in </a:t>
            </a:r>
            <a:r>
              <a:rPr lang="pl-PL" dirty="0" err="1"/>
              <a:t>NRENs</a:t>
            </a:r>
            <a:endParaRPr lang="pl-PL" dirty="0"/>
          </a:p>
          <a:p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F68DBF7-D67E-6BFB-3F2F-C22586600937}"/>
              </a:ext>
            </a:extLst>
          </p:cNvPr>
          <p:cNvSpPr txBox="1"/>
          <p:nvPr/>
        </p:nvSpPr>
        <p:spPr>
          <a:xfrm>
            <a:off x="6221186" y="4018001"/>
            <a:ext cx="4844142" cy="1846659"/>
          </a:xfrm>
          <a:prstGeom prst="rect">
            <a:avLst/>
          </a:prstGeom>
        </p:spPr>
        <p:style>
          <a:lnRef idx="2">
            <a:schemeClr val="accent5">
              <a:shade val="15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2400" b="1" dirty="0"/>
              <a:t>Threats</a:t>
            </a:r>
          </a:p>
          <a:p>
            <a:pPr marL="285750" indent="-285750">
              <a:buFontTx/>
              <a:buChar char="-"/>
            </a:pPr>
            <a:r>
              <a:rPr lang="pl-PL" dirty="0" err="1"/>
              <a:t>Rapid</a:t>
            </a:r>
            <a:r>
              <a:rPr lang="pl-PL" dirty="0"/>
              <a:t> policy </a:t>
            </a:r>
            <a:r>
              <a:rPr lang="pl-PL" dirty="0" err="1"/>
              <a:t>changes</a:t>
            </a:r>
            <a:endParaRPr lang="pl-PL" dirty="0"/>
          </a:p>
          <a:p>
            <a:pPr marL="285750" indent="-285750">
              <a:buFontTx/>
              <a:buChar char="-"/>
            </a:pPr>
            <a:r>
              <a:rPr lang="pl-PL" dirty="0"/>
              <a:t>Regulatory </a:t>
            </a:r>
            <a:r>
              <a:rPr lang="pl-PL" dirty="0" err="1"/>
              <a:t>complexity</a:t>
            </a:r>
            <a:r>
              <a:rPr lang="pl-PL" dirty="0"/>
              <a:t> and </a:t>
            </a:r>
            <a:r>
              <a:rPr lang="pl-PL" dirty="0" err="1"/>
              <a:t>fragmentation</a:t>
            </a:r>
            <a:endParaRPr lang="pl-PL" dirty="0"/>
          </a:p>
          <a:p>
            <a:pPr marL="285750" indent="-285750">
              <a:buFontTx/>
              <a:buChar char="-"/>
            </a:pPr>
            <a:r>
              <a:rPr lang="pl-PL" dirty="0" err="1"/>
              <a:t>Varied</a:t>
            </a:r>
            <a:r>
              <a:rPr lang="pl-PL" dirty="0"/>
              <a:t> engagement </a:t>
            </a:r>
            <a:r>
              <a:rPr lang="pl-PL" dirty="0" err="1"/>
              <a:t>levels</a:t>
            </a:r>
            <a:endParaRPr lang="pl-PL" dirty="0"/>
          </a:p>
          <a:p>
            <a:pPr marL="285750" indent="-285750">
              <a:buFontTx/>
              <a:buChar char="-"/>
            </a:pPr>
            <a:r>
              <a:rPr lang="pl-PL" dirty="0" err="1"/>
              <a:t>Long</a:t>
            </a:r>
            <a:r>
              <a:rPr lang="pl-PL" dirty="0"/>
              <a:t>-term engagement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503967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321837C-E659-1DEB-6C24-41CCEEB9600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D0B572-588E-9215-0FA4-C85D0EF526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8895" y="918524"/>
            <a:ext cx="9894723" cy="430909"/>
          </a:xfrm>
        </p:spPr>
        <p:txBody>
          <a:bodyPr wrap="square" anchor="ctr">
            <a:normAutofit/>
          </a:bodyPr>
          <a:lstStyle/>
          <a:p>
            <a:r>
              <a:rPr lang="en-US" sz="2400"/>
              <a:t>SWOT Analysis – SIG-</a:t>
            </a:r>
            <a:r>
              <a:rPr lang="en-US" sz="2400" err="1"/>
              <a:t>CNaaS</a:t>
            </a:r>
            <a:endParaRPr lang="en-US" sz="240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56B0331-E3F5-47AB-E9D0-BF97947C73D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87563" y="1567629"/>
            <a:ext cx="8816873" cy="5047660"/>
          </a:xfrm>
          <a:prstGeom prst="rect">
            <a:avLst/>
          </a:prstGeom>
          <a:noFill/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762CBA57-16E8-EAA5-EE4D-6A88913FDE61}"/>
              </a:ext>
            </a:extLst>
          </p:cNvPr>
          <p:cNvSpPr txBox="1"/>
          <p:nvPr/>
        </p:nvSpPr>
        <p:spPr>
          <a:xfrm>
            <a:off x="1126671" y="2057400"/>
            <a:ext cx="4229100" cy="21880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213105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7943C3-4D4C-3B7C-9C17-9D1676CF19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8894" y="584059"/>
            <a:ext cx="9894723" cy="430909"/>
          </a:xfrm>
        </p:spPr>
        <p:txBody>
          <a:bodyPr/>
          <a:lstStyle/>
          <a:p>
            <a:r>
              <a:rPr lang="en-US" dirty="0"/>
              <a:t>TF-EDU SWOT Analysis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CC5A8E2-2EF1-CDE8-3842-467190720F3D}"/>
              </a:ext>
            </a:extLst>
          </p:cNvPr>
          <p:cNvSpPr txBox="1"/>
          <p:nvPr/>
        </p:nvSpPr>
        <p:spPr>
          <a:xfrm>
            <a:off x="1126671" y="2057400"/>
            <a:ext cx="4229100" cy="21880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FA050DB-A1A3-3F07-553F-9E12DAC1A37F}"/>
              </a:ext>
            </a:extLst>
          </p:cNvPr>
          <p:cNvSpPr txBox="1"/>
          <p:nvPr/>
        </p:nvSpPr>
        <p:spPr>
          <a:xfrm>
            <a:off x="998895" y="1002495"/>
            <a:ext cx="4683448" cy="2677656"/>
          </a:xfrm>
          <a:prstGeom prst="rect">
            <a:avLst/>
          </a:prstGeom>
        </p:spPr>
        <p:style>
          <a:lnRef idx="2">
            <a:schemeClr val="accent5">
              <a:shade val="15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2400" b="1" dirty="0"/>
              <a:t>Strengths</a:t>
            </a:r>
          </a:p>
          <a:p>
            <a:pPr marL="285750" indent="-285750">
              <a:buFontTx/>
              <a:buChar char="-"/>
            </a:pPr>
            <a:r>
              <a:rPr lang="en-US" dirty="0"/>
              <a:t>Large geographic coverage</a:t>
            </a:r>
          </a:p>
          <a:p>
            <a:pPr marL="285750" indent="-285750">
              <a:buFontTx/>
              <a:buChar char="-"/>
            </a:pPr>
            <a:r>
              <a:rPr lang="en-US" dirty="0"/>
              <a:t>Open sharing of strategies and best practices</a:t>
            </a:r>
          </a:p>
          <a:p>
            <a:pPr marL="285750" indent="-285750">
              <a:buFontTx/>
              <a:buChar char="-"/>
            </a:pPr>
            <a:r>
              <a:rPr lang="en-US" dirty="0"/>
              <a:t>Open, inclusive participation model</a:t>
            </a:r>
          </a:p>
          <a:p>
            <a:pPr marL="285750" indent="-285750">
              <a:buFontTx/>
              <a:buChar char="-"/>
            </a:pPr>
            <a:r>
              <a:rPr lang="en-US" dirty="0"/>
              <a:t>Broad stakeholder representation </a:t>
            </a:r>
          </a:p>
          <a:p>
            <a:pPr marL="285750" indent="-285750">
              <a:buFontTx/>
              <a:buChar char="-"/>
            </a:pPr>
            <a:r>
              <a:rPr lang="en-US" dirty="0"/>
              <a:t>Neutral, trusted position</a:t>
            </a:r>
          </a:p>
          <a:p>
            <a:pPr marL="285750" indent="-285750">
              <a:buFontTx/>
              <a:buChar char="-"/>
            </a:pPr>
            <a:r>
              <a:rPr lang="en-US" dirty="0"/>
              <a:t>Strong backing from GÉANT</a:t>
            </a:r>
          </a:p>
          <a:p>
            <a:pPr marL="285750" indent="-285750">
              <a:buFontTx/>
              <a:buChar char="-"/>
            </a:pPr>
            <a:r>
              <a:rPr lang="en-US" dirty="0"/>
              <a:t>Access to real implementation experience</a:t>
            </a:r>
          </a:p>
          <a:p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1A3F32D-046F-B5E2-11CA-F2A5492D52D4}"/>
              </a:ext>
            </a:extLst>
          </p:cNvPr>
          <p:cNvSpPr txBox="1"/>
          <p:nvPr/>
        </p:nvSpPr>
        <p:spPr>
          <a:xfrm>
            <a:off x="6221186" y="1002495"/>
            <a:ext cx="4844143" cy="2400657"/>
          </a:xfrm>
          <a:prstGeom prst="rect">
            <a:avLst/>
          </a:prstGeom>
        </p:spPr>
        <p:style>
          <a:lnRef idx="2">
            <a:schemeClr val="accent5">
              <a:shade val="15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2400" b="1" dirty="0"/>
              <a:t>Weaknesses</a:t>
            </a:r>
          </a:p>
          <a:p>
            <a:pPr marL="285750" indent="-285750">
              <a:buFontTx/>
              <a:buChar char="-"/>
            </a:pPr>
            <a:r>
              <a:rPr lang="en-US" dirty="0"/>
              <a:t>Limited bottom-up community input</a:t>
            </a:r>
          </a:p>
          <a:p>
            <a:pPr marL="285750" indent="-285750">
              <a:buFontTx/>
              <a:buChar char="-"/>
            </a:pPr>
            <a:r>
              <a:rPr lang="en-US" dirty="0"/>
              <a:t>Topics often driven by steering committee</a:t>
            </a:r>
          </a:p>
          <a:p>
            <a:pPr marL="285750" indent="-285750">
              <a:buFontTx/>
              <a:buChar char="-"/>
            </a:pPr>
            <a:r>
              <a:rPr lang="en-US" dirty="0"/>
              <a:t>Uneven stakeholder engagement</a:t>
            </a:r>
          </a:p>
          <a:p>
            <a:pPr marL="285750" indent="-285750">
              <a:buFontTx/>
              <a:buChar char="-"/>
            </a:pPr>
            <a:r>
              <a:rPr lang="en-US" dirty="0"/>
              <a:t>Limited visibility outside NREN ecosystem</a:t>
            </a:r>
          </a:p>
          <a:p>
            <a:pPr marL="285750" indent="-285750">
              <a:buFontTx/>
              <a:buChar char="-"/>
            </a:pPr>
            <a:r>
              <a:rPr lang="en-US" dirty="0"/>
              <a:t>Resource constraints</a:t>
            </a:r>
          </a:p>
          <a:p>
            <a:pPr marL="285750" indent="-285750">
              <a:buFontTx/>
              <a:buChar char="-"/>
            </a:pPr>
            <a:r>
              <a:rPr lang="en-US" dirty="0"/>
              <a:t>Broad scope can dilute focus</a:t>
            </a:r>
          </a:p>
          <a:p>
            <a:pPr marL="285750" indent="-285750">
              <a:buFontTx/>
              <a:buChar char="-"/>
            </a:pPr>
            <a:r>
              <a:rPr lang="en-US" dirty="0"/>
              <a:t>Lack of continuity in participation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0EA53EA-6145-6849-DB87-FB76FFF2E527}"/>
              </a:ext>
            </a:extLst>
          </p:cNvPr>
          <p:cNvSpPr txBox="1"/>
          <p:nvPr/>
        </p:nvSpPr>
        <p:spPr>
          <a:xfrm>
            <a:off x="998894" y="3518268"/>
            <a:ext cx="4683448" cy="3231654"/>
          </a:xfrm>
          <a:prstGeom prst="rect">
            <a:avLst/>
          </a:prstGeom>
        </p:spPr>
        <p:style>
          <a:lnRef idx="2">
            <a:schemeClr val="accent5">
              <a:shade val="15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2400" b="1" dirty="0"/>
              <a:t>Opportunities</a:t>
            </a:r>
          </a:p>
          <a:p>
            <a:pPr marL="285750" indent="-285750">
              <a:buFontTx/>
              <a:buChar char="-"/>
            </a:pPr>
            <a:r>
              <a:rPr lang="en-US" dirty="0"/>
              <a:t>Growing need for digitalization in education</a:t>
            </a:r>
          </a:p>
          <a:p>
            <a:pPr marL="342900" indent="-342900">
              <a:buFontTx/>
              <a:buChar char="-"/>
            </a:pPr>
            <a:r>
              <a:rPr lang="en-US" dirty="0"/>
              <a:t>Positioning NRENs as independent knowledge leaders</a:t>
            </a:r>
          </a:p>
          <a:p>
            <a:pPr marL="342900" indent="-342900">
              <a:buFontTx/>
              <a:buChar char="-"/>
            </a:pPr>
            <a:r>
              <a:rPr lang="en-US" dirty="0"/>
              <a:t>Influence on global and EU policy frameworks</a:t>
            </a:r>
          </a:p>
          <a:p>
            <a:pPr marL="342900" indent="-342900">
              <a:buFontTx/>
              <a:buChar char="-"/>
            </a:pPr>
            <a:r>
              <a:rPr lang="en-US" dirty="0"/>
              <a:t>Expansion beyond Europe</a:t>
            </a:r>
          </a:p>
          <a:p>
            <a:pPr marL="342900" indent="-342900">
              <a:buFontTx/>
              <a:buChar char="-"/>
            </a:pPr>
            <a:r>
              <a:rPr lang="en-US" dirty="0"/>
              <a:t>Leaders in standards &amp; interoperability</a:t>
            </a:r>
          </a:p>
          <a:p>
            <a:pPr marL="342900" indent="-342900">
              <a:buFontTx/>
              <a:buChar char="-"/>
            </a:pPr>
            <a:r>
              <a:rPr lang="en-US" dirty="0"/>
              <a:t>Access to EU / global funding programs</a:t>
            </a:r>
          </a:p>
          <a:p>
            <a:pPr marL="342900" indent="-342900">
              <a:buFontTx/>
              <a:buChar char="-"/>
            </a:pPr>
            <a:r>
              <a:rPr lang="en-US" dirty="0"/>
              <a:t>Stronger academia-industry collaboration</a:t>
            </a:r>
          </a:p>
          <a:p>
            <a:pPr marL="342900" indent="-342900">
              <a:buFontTx/>
              <a:buChar char="-"/>
            </a:pPr>
            <a:r>
              <a:rPr lang="en-US" dirty="0"/>
              <a:t>Growth of lifelong learning ecosystems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F68DBF7-D67E-6BFB-3F2F-C22586600937}"/>
              </a:ext>
            </a:extLst>
          </p:cNvPr>
          <p:cNvSpPr txBox="1"/>
          <p:nvPr/>
        </p:nvSpPr>
        <p:spPr>
          <a:xfrm>
            <a:off x="6221186" y="3518268"/>
            <a:ext cx="4844142" cy="2954655"/>
          </a:xfrm>
          <a:prstGeom prst="rect">
            <a:avLst/>
          </a:prstGeom>
        </p:spPr>
        <p:style>
          <a:lnRef idx="2">
            <a:schemeClr val="accent5">
              <a:shade val="15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2400" b="1" dirty="0"/>
              <a:t>Threats</a:t>
            </a:r>
          </a:p>
          <a:p>
            <a:r>
              <a:rPr lang="en-US" dirty="0"/>
              <a:t>- Declining community engagement</a:t>
            </a:r>
          </a:p>
          <a:p>
            <a:r>
              <a:rPr lang="en-US" dirty="0"/>
              <a:t>- Competition from commercial edtech providers</a:t>
            </a:r>
          </a:p>
          <a:p>
            <a:r>
              <a:rPr lang="en-US" dirty="0"/>
              <a:t>- Fragmentation across similar initiatives</a:t>
            </a:r>
          </a:p>
          <a:p>
            <a:pPr marL="285750" indent="-285750">
              <a:buFontTx/>
              <a:buChar char="-"/>
            </a:pPr>
            <a:r>
              <a:rPr lang="en-US" dirty="0"/>
              <a:t>Regulatory and policy differences across countries</a:t>
            </a:r>
          </a:p>
          <a:p>
            <a:pPr marL="285750" indent="-285750">
              <a:buFontTx/>
              <a:buChar char="-"/>
            </a:pPr>
            <a:r>
              <a:rPr lang="en-US" dirty="0"/>
              <a:t>Dependence on key individuals</a:t>
            </a:r>
          </a:p>
          <a:p>
            <a:pPr marL="285750" indent="-285750">
              <a:buFontTx/>
              <a:buChar char="-"/>
            </a:pPr>
            <a:r>
              <a:rPr lang="en-US" dirty="0"/>
              <a:t>Rapid tech changes (e.g. AI)</a:t>
            </a:r>
          </a:p>
          <a:p>
            <a:pPr marL="285750" indent="-285750">
              <a:buFontTx/>
              <a:buChar char="-"/>
            </a:pPr>
            <a:r>
              <a:rPr lang="en-US" dirty="0"/>
              <a:t>Perceived lack of tangible outputs</a:t>
            </a:r>
          </a:p>
          <a:p>
            <a:pPr marL="285750" indent="-285750">
              <a:buFontTx/>
              <a:buChar char="-"/>
            </a:pPr>
            <a:r>
              <a:rPr lang="en-US" dirty="0"/>
              <a:t>Funding </a:t>
            </a:r>
            <a:r>
              <a:rPr lang="en-US"/>
              <a:t>uncertainty)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533357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angle 32">
            <a:extLst>
              <a:ext uri="{FF2B5EF4-FFF2-40B4-BE49-F238E27FC236}">
                <a16:creationId xmlns:a16="http://schemas.microsoft.com/office/drawing/2014/main" id="{FB45E650-A7C9-7941-B8C1-9EB62BC38C2F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3034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C01D1AD-FF15-244B-B225-8E5849DDC67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422" t="52611" r="43229" b="19183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9" name="Text Placeholder 10"/>
          <p:cNvSpPr txBox="1">
            <a:spLocks/>
          </p:cNvSpPr>
          <p:nvPr/>
        </p:nvSpPr>
        <p:spPr>
          <a:xfrm>
            <a:off x="1255494" y="1619457"/>
            <a:ext cx="6059706" cy="737449"/>
          </a:xfrm>
          <a:prstGeom prst="rect">
            <a:avLst/>
          </a:prstGeom>
        </p:spPr>
        <p:txBody>
          <a:bodyPr lIns="91440" tIns="45720" rIns="91440" bIns="45720" anchor="t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3000" dirty="0">
                <a:solidFill>
                  <a:schemeClr val="bg1"/>
                </a:solidFill>
              </a:rPr>
              <a:t>CLAW/ PAW SWOT</a:t>
            </a:r>
            <a:endParaRPr lang="en-US" sz="3000" dirty="0">
              <a:solidFill>
                <a:schemeClr val="bg1"/>
              </a:solidFill>
              <a:ea typeface="Calibri"/>
              <a:cs typeface="Calibri"/>
            </a:endParaRPr>
          </a:p>
        </p:txBody>
      </p:sp>
      <p:sp>
        <p:nvSpPr>
          <p:cNvPr id="10" name="Text Placeholder 6"/>
          <p:cNvSpPr txBox="1">
            <a:spLocks/>
          </p:cNvSpPr>
          <p:nvPr/>
        </p:nvSpPr>
        <p:spPr>
          <a:xfrm>
            <a:off x="1255494" y="2607476"/>
            <a:ext cx="6753726" cy="749473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nl-NL" sz="2400" dirty="0">
                <a:solidFill>
                  <a:schemeClr val="bg1"/>
                </a:solidFill>
              </a:rPr>
              <a:t>GCP Workshop </a:t>
            </a:r>
            <a:endParaRPr lang="en-GB" sz="2400" dirty="0">
              <a:solidFill>
                <a:schemeClr val="bg1"/>
              </a:solidFill>
            </a:endParaRPr>
          </a:p>
          <a:p>
            <a:endParaRPr lang="en-GB" sz="2400" dirty="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15504"/>
          <a:stretch/>
        </p:blipFill>
        <p:spPr>
          <a:xfrm>
            <a:off x="1353030" y="682159"/>
            <a:ext cx="1432450" cy="689706"/>
          </a:xfrm>
          <a:prstGeom prst="rect">
            <a:avLst/>
          </a:prstGeom>
        </p:spPr>
      </p:pic>
      <p:sp>
        <p:nvSpPr>
          <p:cNvPr id="13" name="Text Placeholder 6"/>
          <p:cNvSpPr txBox="1">
            <a:spLocks/>
          </p:cNvSpPr>
          <p:nvPr/>
        </p:nvSpPr>
        <p:spPr>
          <a:xfrm>
            <a:off x="1255494" y="3498256"/>
            <a:ext cx="6753726" cy="732266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2000" b="1" dirty="0">
                <a:solidFill>
                  <a:schemeClr val="bg1"/>
                </a:solidFill>
              </a:rPr>
              <a:t>Zoë Fischer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2000" dirty="0">
                <a:solidFill>
                  <a:schemeClr val="bg1"/>
                </a:solidFill>
              </a:rPr>
              <a:t>WP8T2 Sub-task lead Crisis Management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2000" dirty="0">
                <a:solidFill>
                  <a:schemeClr val="bg1"/>
                </a:solidFill>
              </a:rPr>
              <a:t>Project Manager (Security) – GÉANT </a:t>
            </a:r>
          </a:p>
        </p:txBody>
      </p:sp>
      <p:sp>
        <p:nvSpPr>
          <p:cNvPr id="23" name="Date Placeholder 3">
            <a:extLst>
              <a:ext uri="{FF2B5EF4-FFF2-40B4-BE49-F238E27FC236}">
                <a16:creationId xmlns:a16="http://schemas.microsoft.com/office/drawing/2014/main" id="{C850078D-81AF-0448-A794-95A3C416C535}"/>
              </a:ext>
            </a:extLst>
          </p:cNvPr>
          <p:cNvSpPr txBox="1">
            <a:spLocks/>
          </p:cNvSpPr>
          <p:nvPr/>
        </p:nvSpPr>
        <p:spPr>
          <a:xfrm>
            <a:off x="1255494" y="5922278"/>
            <a:ext cx="2480762" cy="61469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dirty="0">
                <a:solidFill>
                  <a:schemeClr val="bg1"/>
                </a:solidFill>
              </a:rPr>
              <a:t>Public</a:t>
            </a:r>
            <a:endParaRPr lang="en-GB" dirty="0">
              <a:solidFill>
                <a:schemeClr val="bg1"/>
              </a:solidFill>
            </a:endParaRPr>
          </a:p>
          <a:p>
            <a:pPr>
              <a:lnSpc>
                <a:spcPct val="150000"/>
              </a:lnSpc>
            </a:pP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24" name="Text Placeholder 6">
            <a:extLst>
              <a:ext uri="{FF2B5EF4-FFF2-40B4-BE49-F238E27FC236}">
                <a16:creationId xmlns:a16="http://schemas.microsoft.com/office/drawing/2014/main" id="{E4D4F5F2-667F-9F48-BEA4-D811E44CE491}"/>
              </a:ext>
            </a:extLst>
          </p:cNvPr>
          <p:cNvSpPr txBox="1">
            <a:spLocks/>
          </p:cNvSpPr>
          <p:nvPr/>
        </p:nvSpPr>
        <p:spPr>
          <a:xfrm>
            <a:off x="1255494" y="5073436"/>
            <a:ext cx="5467827" cy="427671"/>
          </a:xfrm>
          <a:prstGeom prst="rect">
            <a:avLst/>
          </a:prstGeom>
        </p:spPr>
        <p:txBody>
          <a:bodyPr anchor="ctr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>
                <a:solidFill>
                  <a:schemeClr val="bg1"/>
                </a:solidFill>
              </a:rPr>
              <a:t>Utrecht</a:t>
            </a:r>
            <a:endParaRPr lang="en-GB" sz="1600" dirty="0">
              <a:solidFill>
                <a:schemeClr val="bg1"/>
              </a:solidFill>
            </a:endParaRPr>
          </a:p>
        </p:txBody>
      </p:sp>
      <p:sp>
        <p:nvSpPr>
          <p:cNvPr id="31" name="Text Placeholder 6">
            <a:extLst>
              <a:ext uri="{FF2B5EF4-FFF2-40B4-BE49-F238E27FC236}">
                <a16:creationId xmlns:a16="http://schemas.microsoft.com/office/drawing/2014/main" id="{BF97B6D9-9532-6C4C-BD89-9525855C36B1}"/>
              </a:ext>
            </a:extLst>
          </p:cNvPr>
          <p:cNvSpPr txBox="1">
            <a:spLocks/>
          </p:cNvSpPr>
          <p:nvPr/>
        </p:nvSpPr>
        <p:spPr>
          <a:xfrm>
            <a:off x="1255494" y="5375228"/>
            <a:ext cx="5467827" cy="427671"/>
          </a:xfrm>
          <a:prstGeom prst="rect">
            <a:avLst/>
          </a:prstGeom>
        </p:spPr>
        <p:txBody>
          <a:bodyPr anchor="ctr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>
                <a:solidFill>
                  <a:schemeClr val="bg1"/>
                </a:solidFill>
              </a:rPr>
              <a:t>24-25.05.2026</a:t>
            </a:r>
            <a:endParaRPr lang="en-GB" sz="1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135191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1A436B9-B852-5595-E0BC-4FCD305F9313}"/>
              </a:ext>
            </a:extLst>
          </p:cNvPr>
          <p:cNvSpPr/>
          <p:nvPr/>
        </p:nvSpPr>
        <p:spPr>
          <a:xfrm>
            <a:off x="1840411" y="3714556"/>
            <a:ext cx="4337374" cy="2881179"/>
          </a:xfrm>
          <a:prstGeom prst="roundRect">
            <a:avLst/>
          </a:prstGeom>
          <a:solidFill>
            <a:srgbClr val="DAE9F0"/>
          </a:solidFill>
          <a:ln w="28575">
            <a:solidFill>
              <a:srgbClr val="B6CAD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54E7B848-A622-E684-A6A0-D4F39FF6C815}"/>
              </a:ext>
            </a:extLst>
          </p:cNvPr>
          <p:cNvSpPr/>
          <p:nvPr/>
        </p:nvSpPr>
        <p:spPr>
          <a:xfrm>
            <a:off x="6178663" y="3714556"/>
            <a:ext cx="4337374" cy="2881179"/>
          </a:xfrm>
          <a:prstGeom prst="roundRect">
            <a:avLst/>
          </a:prstGeom>
          <a:solidFill>
            <a:srgbClr val="EEDCEA"/>
          </a:solidFill>
          <a:ln w="28575">
            <a:solidFill>
              <a:srgbClr val="DABCD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184B2226-AC1C-B777-8386-B8F99728D1CC}"/>
              </a:ext>
            </a:extLst>
          </p:cNvPr>
          <p:cNvSpPr/>
          <p:nvPr/>
        </p:nvSpPr>
        <p:spPr>
          <a:xfrm>
            <a:off x="6210717" y="850282"/>
            <a:ext cx="4337374" cy="2881179"/>
          </a:xfrm>
          <a:prstGeom prst="roundRect">
            <a:avLst/>
          </a:prstGeom>
          <a:solidFill>
            <a:srgbClr val="E0E5DA"/>
          </a:solidFill>
          <a:ln w="28575">
            <a:solidFill>
              <a:srgbClr val="C2CEB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ounded Rectangle 11">
            <a:extLst>
              <a:ext uri="{FF2B5EF4-FFF2-40B4-BE49-F238E27FC236}">
                <a16:creationId xmlns:a16="http://schemas.microsoft.com/office/drawing/2014/main" id="{CC77E2C6-2ACE-0D9F-C64F-5540DEEEF802}"/>
              </a:ext>
            </a:extLst>
          </p:cNvPr>
          <p:cNvSpPr/>
          <p:nvPr/>
        </p:nvSpPr>
        <p:spPr>
          <a:xfrm>
            <a:off x="1875099" y="833377"/>
            <a:ext cx="4337374" cy="2881179"/>
          </a:xfrm>
          <a:prstGeom prst="roundRect">
            <a:avLst/>
          </a:prstGeom>
          <a:solidFill>
            <a:srgbClr val="EEDFD5"/>
          </a:solidFill>
          <a:ln w="28575">
            <a:solidFill>
              <a:srgbClr val="E7CFBE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Round Diagonal Corner of Rectangle 1">
            <a:extLst>
              <a:ext uri="{FF2B5EF4-FFF2-40B4-BE49-F238E27FC236}">
                <a16:creationId xmlns:a16="http://schemas.microsoft.com/office/drawing/2014/main" id="{E00B22DB-B4AC-E0A9-70C1-6EC742BBBCC9}"/>
              </a:ext>
            </a:extLst>
          </p:cNvPr>
          <p:cNvSpPr/>
          <p:nvPr/>
        </p:nvSpPr>
        <p:spPr>
          <a:xfrm>
            <a:off x="6208962" y="2669155"/>
            <a:ext cx="1051307" cy="1045402"/>
          </a:xfrm>
          <a:prstGeom prst="round2DiagRect">
            <a:avLst/>
          </a:prstGeom>
          <a:solidFill>
            <a:srgbClr val="C2CEB4"/>
          </a:solidFill>
          <a:ln>
            <a:solidFill>
              <a:srgbClr val="C2CEB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Round Diagonal Corner of Rectangle 2">
            <a:extLst>
              <a:ext uri="{FF2B5EF4-FFF2-40B4-BE49-F238E27FC236}">
                <a16:creationId xmlns:a16="http://schemas.microsoft.com/office/drawing/2014/main" id="{9C5A945F-537A-51E8-3559-BA8D60499229}"/>
              </a:ext>
            </a:extLst>
          </p:cNvPr>
          <p:cNvSpPr/>
          <p:nvPr/>
        </p:nvSpPr>
        <p:spPr>
          <a:xfrm rot="16200000">
            <a:off x="6226727" y="3713429"/>
            <a:ext cx="1010209" cy="1040775"/>
          </a:xfrm>
          <a:prstGeom prst="round2DiagRect">
            <a:avLst/>
          </a:prstGeom>
          <a:solidFill>
            <a:srgbClr val="DABCD3"/>
          </a:solidFill>
          <a:ln>
            <a:solidFill>
              <a:srgbClr val="DABCD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ound Diagonal Corner of Rectangle 5">
            <a:extLst>
              <a:ext uri="{FF2B5EF4-FFF2-40B4-BE49-F238E27FC236}">
                <a16:creationId xmlns:a16="http://schemas.microsoft.com/office/drawing/2014/main" id="{80AEFACA-3A81-9CCE-F3B7-65401DDFF0DF}"/>
              </a:ext>
            </a:extLst>
          </p:cNvPr>
          <p:cNvSpPr/>
          <p:nvPr/>
        </p:nvSpPr>
        <p:spPr>
          <a:xfrm rot="10800000">
            <a:off x="5150632" y="3711549"/>
            <a:ext cx="1051309" cy="1045403"/>
          </a:xfrm>
          <a:prstGeom prst="round2DiagRect">
            <a:avLst/>
          </a:prstGeom>
          <a:solidFill>
            <a:srgbClr val="B6CAD5"/>
          </a:solidFill>
          <a:ln>
            <a:solidFill>
              <a:srgbClr val="B6CAD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ound Diagonal Corner of Rectangle 6">
            <a:extLst>
              <a:ext uri="{FF2B5EF4-FFF2-40B4-BE49-F238E27FC236}">
                <a16:creationId xmlns:a16="http://schemas.microsoft.com/office/drawing/2014/main" id="{140D1B37-F56E-9172-3EE7-CE9ED345A703}"/>
              </a:ext>
            </a:extLst>
          </p:cNvPr>
          <p:cNvSpPr/>
          <p:nvPr/>
        </p:nvSpPr>
        <p:spPr>
          <a:xfrm rot="16200000">
            <a:off x="5164120" y="2669713"/>
            <a:ext cx="1045398" cy="1044286"/>
          </a:xfrm>
          <a:prstGeom prst="round2DiagRect">
            <a:avLst/>
          </a:prstGeom>
          <a:solidFill>
            <a:srgbClr val="E7CFBE"/>
          </a:solidFill>
          <a:ln>
            <a:solidFill>
              <a:srgbClr val="E7CFBE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8D08CEC-1481-1B77-2824-F44909EA2CF2}"/>
              </a:ext>
            </a:extLst>
          </p:cNvPr>
          <p:cNvSpPr txBox="1"/>
          <p:nvPr/>
        </p:nvSpPr>
        <p:spPr>
          <a:xfrm>
            <a:off x="5336083" y="2805632"/>
            <a:ext cx="70147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400" b="1" dirty="0">
                <a:solidFill>
                  <a:schemeClr val="bg1"/>
                </a:solidFill>
              </a:rPr>
              <a:t>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2BB8E93-29D9-2282-4EE0-2CB422C50708}"/>
              </a:ext>
            </a:extLst>
          </p:cNvPr>
          <p:cNvSpPr txBox="1"/>
          <p:nvPr/>
        </p:nvSpPr>
        <p:spPr>
          <a:xfrm>
            <a:off x="6387390" y="2805631"/>
            <a:ext cx="70147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400" b="1" dirty="0">
                <a:solidFill>
                  <a:schemeClr val="bg1"/>
                </a:solidFill>
              </a:rPr>
              <a:t>W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BE256A9-CB71-F24C-3C0D-E74D513525E7}"/>
              </a:ext>
            </a:extLst>
          </p:cNvPr>
          <p:cNvSpPr txBox="1"/>
          <p:nvPr/>
        </p:nvSpPr>
        <p:spPr>
          <a:xfrm>
            <a:off x="5334328" y="3837157"/>
            <a:ext cx="70147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400" b="1" dirty="0">
                <a:solidFill>
                  <a:schemeClr val="bg1"/>
                </a:solidFill>
              </a:rPr>
              <a:t>O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A4AE102-D96D-F1E6-BDB1-A21B898BE28C}"/>
              </a:ext>
            </a:extLst>
          </p:cNvPr>
          <p:cNvSpPr txBox="1"/>
          <p:nvPr/>
        </p:nvSpPr>
        <p:spPr>
          <a:xfrm>
            <a:off x="6380374" y="3834939"/>
            <a:ext cx="70147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400" b="1" dirty="0">
                <a:solidFill>
                  <a:schemeClr val="bg1"/>
                </a:solidFill>
              </a:rPr>
              <a:t>T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35CFA8E7-7480-B13E-DAC8-BFFE8C43D46D}"/>
              </a:ext>
            </a:extLst>
          </p:cNvPr>
          <p:cNvSpPr txBox="1"/>
          <p:nvPr/>
        </p:nvSpPr>
        <p:spPr>
          <a:xfrm>
            <a:off x="2152891" y="1076446"/>
            <a:ext cx="3181437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>
                <a:solidFill>
                  <a:srgbClr val="D09267"/>
                </a:solidFill>
              </a:rPr>
              <a:t>Strengths</a:t>
            </a:r>
            <a:endParaRPr lang="en-GB" b="1" dirty="0">
              <a:solidFill>
                <a:srgbClr val="D09267"/>
              </a:solidFill>
            </a:endParaRPr>
          </a:p>
          <a:p>
            <a:endParaRPr lang="en-GB" sz="1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D09267"/>
                </a:solidFill>
              </a:rPr>
              <a:t>Structured, comprehensive crisis-management training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D09267"/>
                </a:solidFill>
              </a:rPr>
              <a:t>Hands-on crisis exercise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D09267"/>
                </a:solidFill>
              </a:rPr>
              <a:t>Strong community engagement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D09267"/>
                </a:solidFill>
              </a:rPr>
              <a:t>Reuseable materials and skills (PAW)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C8F9F97B-5618-6118-13E7-CF9C6D19BBE3}"/>
              </a:ext>
            </a:extLst>
          </p:cNvPr>
          <p:cNvSpPr txBox="1"/>
          <p:nvPr/>
        </p:nvSpPr>
        <p:spPr>
          <a:xfrm>
            <a:off x="6247161" y="1068696"/>
            <a:ext cx="4094436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2400" b="1" dirty="0">
                <a:solidFill>
                  <a:srgbClr val="7F8C71"/>
                </a:solidFill>
              </a:rPr>
              <a:t>Weaknesses</a:t>
            </a:r>
            <a:endParaRPr lang="en-GB" b="1" dirty="0">
              <a:solidFill>
                <a:srgbClr val="7F8C71"/>
              </a:solidFill>
            </a:endParaRPr>
          </a:p>
          <a:p>
            <a:pPr algn="r"/>
            <a:endParaRPr lang="en-GB" sz="1000" dirty="0"/>
          </a:p>
          <a:p>
            <a:pPr marL="285750" indent="-285750" algn="r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7F8C71"/>
                </a:solidFill>
              </a:rPr>
              <a:t>Resource-intensive to organise</a:t>
            </a:r>
          </a:p>
          <a:p>
            <a:pPr marL="285750" indent="-285750" algn="r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7F8C71"/>
                </a:solidFill>
              </a:rPr>
              <a:t>Resource intensive to to reuse (CLAW)</a:t>
            </a:r>
          </a:p>
          <a:p>
            <a:pPr marL="285750" indent="-285750" algn="r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7F8C71"/>
                </a:solidFill>
              </a:rPr>
              <a:t>High level of expectation (every year needs to be better) </a:t>
            </a:r>
          </a:p>
          <a:p>
            <a:pPr marL="1200150" lvl="2" indent="-285750" algn="r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7F8C71"/>
                </a:solidFill>
              </a:rPr>
              <a:t>Mostly benefits individuals, doesn’t test internal processes 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B951DBF5-76AC-88E8-A0DB-39D23C3F77BD}"/>
              </a:ext>
            </a:extLst>
          </p:cNvPr>
          <p:cNvSpPr txBox="1"/>
          <p:nvPr/>
        </p:nvSpPr>
        <p:spPr>
          <a:xfrm>
            <a:off x="7081846" y="3951865"/>
            <a:ext cx="3174906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2400" b="1" dirty="0">
                <a:solidFill>
                  <a:srgbClr val="B76AA5"/>
                </a:solidFill>
              </a:rPr>
              <a:t>Threats</a:t>
            </a:r>
            <a:endParaRPr lang="en-GB" b="1" dirty="0">
              <a:solidFill>
                <a:srgbClr val="B76AA5"/>
              </a:solidFill>
            </a:endParaRPr>
          </a:p>
          <a:p>
            <a:pPr algn="r"/>
            <a:endParaRPr lang="en-GB" sz="1000" dirty="0"/>
          </a:p>
          <a:p>
            <a:pPr marL="285750" indent="-285750" algn="r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B76AA5"/>
                </a:solidFill>
              </a:rPr>
              <a:t>Rising expectations vs. limited budgets</a:t>
            </a:r>
          </a:p>
          <a:p>
            <a:pPr marL="285750" indent="-285750" algn="r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B76AA5"/>
                </a:solidFill>
              </a:rPr>
              <a:t>Changes in Group -&gt; skills gap</a:t>
            </a:r>
          </a:p>
          <a:p>
            <a:pPr marL="285750" indent="-285750" algn="r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B76AA5"/>
                </a:solidFill>
              </a:rPr>
              <a:t>Maintaining high‑quality/ realistic scenarios becomes harder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E3729538-69BC-0D9A-33B0-EC899D868181}"/>
              </a:ext>
            </a:extLst>
          </p:cNvPr>
          <p:cNvSpPr txBox="1"/>
          <p:nvPr/>
        </p:nvSpPr>
        <p:spPr>
          <a:xfrm>
            <a:off x="2152891" y="4000586"/>
            <a:ext cx="3854370" cy="2000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>
                <a:solidFill>
                  <a:srgbClr val="6E96AC"/>
                </a:solidFill>
              </a:rPr>
              <a:t>Opportunities</a:t>
            </a:r>
            <a:endParaRPr lang="en-GB" b="1" dirty="0">
              <a:solidFill>
                <a:srgbClr val="6E96AC"/>
              </a:solidFill>
            </a:endParaRPr>
          </a:p>
          <a:p>
            <a:endParaRPr lang="en-GB" sz="1000" dirty="0">
              <a:solidFill>
                <a:srgbClr val="6E96AC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6E96AC"/>
                </a:solidFill>
              </a:rPr>
              <a:t>Growing need for crisis preparedness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6E96AC"/>
                </a:solidFill>
              </a:rPr>
              <a:t>Integration with other community initiatives (e.g. Security Bootcamp, TALON)</a:t>
            </a:r>
          </a:p>
        </p:txBody>
      </p:sp>
    </p:spTree>
    <p:extLst>
      <p:ext uri="{BB962C8B-B14F-4D97-AF65-F5344CB8AC3E}">
        <p14:creationId xmlns:p14="http://schemas.microsoft.com/office/powerpoint/2010/main" val="421493045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>
            <a:extLst>
              <a:ext uri="{FF2B5EF4-FFF2-40B4-BE49-F238E27FC236}">
                <a16:creationId xmlns:a16="http://schemas.microsoft.com/office/drawing/2014/main" id="{65A1A63B-A7B3-C64F-84BA-269873DB019A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3034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658167B-A053-AE81-158B-F99E75A25CF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422" t="52611" r="43229" b="19183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9" name="Text Placeholder 10"/>
          <p:cNvSpPr txBox="1">
            <a:spLocks/>
          </p:cNvSpPr>
          <p:nvPr/>
        </p:nvSpPr>
        <p:spPr>
          <a:xfrm>
            <a:off x="1255494" y="1966743"/>
            <a:ext cx="6059706" cy="73744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4000" dirty="0">
                <a:solidFill>
                  <a:schemeClr val="bg1"/>
                </a:solidFill>
              </a:rPr>
              <a:t>Thank You</a:t>
            </a:r>
            <a:endParaRPr lang="en-US" sz="4000" dirty="0">
              <a:solidFill>
                <a:schemeClr val="bg1"/>
              </a:solidFill>
            </a:endParaRPr>
          </a:p>
        </p:txBody>
      </p:sp>
      <p:sp>
        <p:nvSpPr>
          <p:cNvPr id="10" name="Text Placeholder 6"/>
          <p:cNvSpPr txBox="1">
            <a:spLocks/>
          </p:cNvSpPr>
          <p:nvPr/>
        </p:nvSpPr>
        <p:spPr>
          <a:xfrm>
            <a:off x="1291788" y="2599353"/>
            <a:ext cx="6753726" cy="749473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GB" sz="2400" dirty="0">
                <a:solidFill>
                  <a:schemeClr val="bg1"/>
                </a:solidFill>
              </a:rPr>
              <a:t>Any questions?</a:t>
            </a:r>
          </a:p>
          <a:p>
            <a:endParaRPr lang="en-GB" sz="2400" dirty="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15504"/>
          <a:stretch/>
        </p:blipFill>
        <p:spPr>
          <a:xfrm>
            <a:off x="1353030" y="682159"/>
            <a:ext cx="1432450" cy="689706"/>
          </a:xfrm>
          <a:prstGeom prst="rect">
            <a:avLst/>
          </a:prstGeom>
        </p:spPr>
      </p:pic>
      <p:sp>
        <p:nvSpPr>
          <p:cNvPr id="24" name="Text Placeholder 6">
            <a:extLst>
              <a:ext uri="{FF2B5EF4-FFF2-40B4-BE49-F238E27FC236}">
                <a16:creationId xmlns:a16="http://schemas.microsoft.com/office/drawing/2014/main" id="{E4D4F5F2-667F-9F48-BEA4-D811E44CE491}"/>
              </a:ext>
            </a:extLst>
          </p:cNvPr>
          <p:cNvSpPr txBox="1">
            <a:spLocks/>
          </p:cNvSpPr>
          <p:nvPr/>
        </p:nvSpPr>
        <p:spPr>
          <a:xfrm>
            <a:off x="1291787" y="5962005"/>
            <a:ext cx="5467827" cy="427671"/>
          </a:xfrm>
          <a:prstGeom prst="rect">
            <a:avLst/>
          </a:prstGeom>
        </p:spPr>
        <p:txBody>
          <a:bodyPr anchor="ctr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 err="1">
                <a:solidFill>
                  <a:schemeClr val="bg1"/>
                </a:solidFill>
              </a:rPr>
              <a:t>www.geant.org</a:t>
            </a:r>
            <a:endParaRPr lang="en-GB" sz="1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12434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angle 32">
            <a:extLst>
              <a:ext uri="{FF2B5EF4-FFF2-40B4-BE49-F238E27FC236}">
                <a16:creationId xmlns:a16="http://schemas.microsoft.com/office/drawing/2014/main" id="{FB45E650-A7C9-7941-B8C1-9EB62BC38C2F}"/>
              </a:ext>
            </a:extLst>
          </p:cNvPr>
          <p:cNvSpPr/>
          <p:nvPr/>
        </p:nvSpPr>
        <p:spPr>
          <a:xfrm>
            <a:off x="0" y="-22302"/>
            <a:ext cx="12192000" cy="6842711"/>
          </a:xfrm>
          <a:prstGeom prst="rect">
            <a:avLst/>
          </a:prstGeom>
          <a:solidFill>
            <a:srgbClr val="3034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C01D1AD-FF15-244B-B225-8E5849DDC67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86" t="60631" r="43125" b="7997"/>
          <a:stretch/>
        </p:blipFill>
        <p:spPr>
          <a:xfrm>
            <a:off x="711199" y="-22302"/>
            <a:ext cx="11480801" cy="5825201"/>
          </a:xfrm>
          <a:prstGeom prst="rect">
            <a:avLst/>
          </a:prstGeom>
        </p:spPr>
      </p:pic>
      <p:sp>
        <p:nvSpPr>
          <p:cNvPr id="9" name="Text Placeholder 10"/>
          <p:cNvSpPr txBox="1">
            <a:spLocks/>
          </p:cNvSpPr>
          <p:nvPr/>
        </p:nvSpPr>
        <p:spPr>
          <a:xfrm>
            <a:off x="1255493" y="1619457"/>
            <a:ext cx="7561935" cy="1595358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chemeClr val="bg1"/>
                </a:solidFill>
              </a:rPr>
              <a:t>GÉANT SIG-TFN</a:t>
            </a:r>
            <a:br>
              <a:rPr lang="en-US" dirty="0">
                <a:solidFill>
                  <a:schemeClr val="bg1"/>
                </a:solidFill>
              </a:rPr>
            </a:br>
            <a:r>
              <a:rPr lang="en-US" dirty="0">
                <a:solidFill>
                  <a:schemeClr val="bg1"/>
                </a:solidFill>
              </a:rPr>
              <a:t>SWOT Analysis</a:t>
            </a:r>
          </a:p>
        </p:txBody>
      </p:sp>
      <p:sp>
        <p:nvSpPr>
          <p:cNvPr id="10" name="Text Placeholder 6"/>
          <p:cNvSpPr txBox="1">
            <a:spLocks/>
          </p:cNvSpPr>
          <p:nvPr/>
        </p:nvSpPr>
        <p:spPr>
          <a:xfrm>
            <a:off x="1255494" y="2607476"/>
            <a:ext cx="6753726" cy="749473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sz="2400" dirty="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15504"/>
          <a:stretch/>
        </p:blipFill>
        <p:spPr>
          <a:xfrm>
            <a:off x="1353030" y="682159"/>
            <a:ext cx="1432450" cy="689706"/>
          </a:xfrm>
          <a:prstGeom prst="rect">
            <a:avLst/>
          </a:prstGeom>
        </p:spPr>
      </p:pic>
      <p:sp>
        <p:nvSpPr>
          <p:cNvPr id="13" name="Text Placeholder 6"/>
          <p:cNvSpPr txBox="1">
            <a:spLocks/>
          </p:cNvSpPr>
          <p:nvPr/>
        </p:nvSpPr>
        <p:spPr>
          <a:xfrm>
            <a:off x="1255494" y="3498256"/>
            <a:ext cx="6753726" cy="732266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2000" b="1" dirty="0">
                <a:solidFill>
                  <a:schemeClr val="bg1"/>
                </a:solidFill>
              </a:rPr>
              <a:t>Domenico </a:t>
            </a:r>
            <a:r>
              <a:rPr lang="en-US" sz="2000" b="1" dirty="0" err="1">
                <a:solidFill>
                  <a:schemeClr val="bg1"/>
                </a:solidFill>
              </a:rPr>
              <a:t>Vicinanza</a:t>
            </a:r>
            <a:endParaRPr lang="en-US" sz="2000" b="1" dirty="0">
              <a:solidFill>
                <a:schemeClr val="bg1"/>
              </a:solidFill>
            </a:endParaRP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2000" cap="all" dirty="0" err="1">
                <a:solidFill>
                  <a:schemeClr val="bg1"/>
                </a:solidFill>
              </a:rPr>
              <a:t>Géant</a:t>
            </a:r>
            <a:r>
              <a:rPr lang="en-US" sz="2000" cap="all" dirty="0">
                <a:solidFill>
                  <a:schemeClr val="bg1"/>
                </a:solidFill>
              </a:rPr>
              <a:t> Senior Research Engagement Manager</a:t>
            </a:r>
            <a:endParaRPr lang="en-GB" sz="2000" cap="all" dirty="0">
              <a:solidFill>
                <a:schemeClr val="bg1"/>
              </a:solidFill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07BFC8EF-A9F1-694B-9F9D-CC0F056AA3B5}"/>
              </a:ext>
            </a:extLst>
          </p:cNvPr>
          <p:cNvSpPr/>
          <p:nvPr/>
        </p:nvSpPr>
        <p:spPr>
          <a:xfrm>
            <a:off x="0" y="4828031"/>
            <a:ext cx="12192000" cy="2052067"/>
          </a:xfrm>
          <a:prstGeom prst="rect">
            <a:avLst/>
          </a:prstGeom>
          <a:solidFill>
            <a:srgbClr val="425E9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Date Placeholder 3">
            <a:extLst>
              <a:ext uri="{FF2B5EF4-FFF2-40B4-BE49-F238E27FC236}">
                <a16:creationId xmlns:a16="http://schemas.microsoft.com/office/drawing/2014/main" id="{C850078D-81AF-0448-A794-95A3C416C535}"/>
              </a:ext>
            </a:extLst>
          </p:cNvPr>
          <p:cNvSpPr txBox="1">
            <a:spLocks/>
          </p:cNvSpPr>
          <p:nvPr/>
        </p:nvSpPr>
        <p:spPr>
          <a:xfrm>
            <a:off x="1255494" y="5922278"/>
            <a:ext cx="2480762" cy="61469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endParaRPr lang="en-GB" dirty="0">
              <a:solidFill>
                <a:schemeClr val="bg1"/>
              </a:solidFill>
            </a:endParaRPr>
          </a:p>
          <a:p>
            <a:pPr>
              <a:lnSpc>
                <a:spcPct val="150000"/>
              </a:lnSpc>
            </a:pP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24" name="Text Placeholder 6">
            <a:extLst>
              <a:ext uri="{FF2B5EF4-FFF2-40B4-BE49-F238E27FC236}">
                <a16:creationId xmlns:a16="http://schemas.microsoft.com/office/drawing/2014/main" id="{E4D4F5F2-667F-9F48-BEA4-D811E44CE491}"/>
              </a:ext>
            </a:extLst>
          </p:cNvPr>
          <p:cNvSpPr txBox="1">
            <a:spLocks/>
          </p:cNvSpPr>
          <p:nvPr/>
        </p:nvSpPr>
        <p:spPr>
          <a:xfrm>
            <a:off x="1255494" y="5073436"/>
            <a:ext cx="5467827" cy="427671"/>
          </a:xfrm>
          <a:prstGeom prst="rect">
            <a:avLst/>
          </a:prstGeom>
        </p:spPr>
        <p:txBody>
          <a:bodyPr anchor="ctr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>
                <a:solidFill>
                  <a:schemeClr val="bg1"/>
                </a:solidFill>
              </a:rPr>
              <a:t>Introduction GEANT SIG-Quantum </a:t>
            </a:r>
            <a:endParaRPr lang="en-GB" sz="1600" dirty="0">
              <a:solidFill>
                <a:schemeClr val="bg1"/>
              </a:solidFill>
            </a:endParaRPr>
          </a:p>
        </p:txBody>
      </p:sp>
      <p:sp>
        <p:nvSpPr>
          <p:cNvPr id="31" name="Text Placeholder 6">
            <a:extLst>
              <a:ext uri="{FF2B5EF4-FFF2-40B4-BE49-F238E27FC236}">
                <a16:creationId xmlns:a16="http://schemas.microsoft.com/office/drawing/2014/main" id="{BF97B6D9-9532-6C4C-BD89-9525855C36B1}"/>
              </a:ext>
            </a:extLst>
          </p:cNvPr>
          <p:cNvSpPr txBox="1">
            <a:spLocks/>
          </p:cNvSpPr>
          <p:nvPr/>
        </p:nvSpPr>
        <p:spPr>
          <a:xfrm>
            <a:off x="1255494" y="5375228"/>
            <a:ext cx="5467827" cy="427671"/>
          </a:xfrm>
          <a:prstGeom prst="rect">
            <a:avLst/>
          </a:prstGeom>
        </p:spPr>
        <p:txBody>
          <a:bodyPr anchor="ctr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>
                <a:solidFill>
                  <a:schemeClr val="bg1"/>
                </a:solidFill>
              </a:rPr>
              <a:t>WP6 Meeting</a:t>
            </a:r>
            <a:endParaRPr lang="en-GB" sz="1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83532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A7462F-4C2E-6DA5-66D1-4AD13669C7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Mission and Focus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C6D7AC7-8B82-22F5-133E-D1E576A3BD88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/>
              <a:t>The SIG-TFN brings together expertise on time and frequency distribution across NRENs</a:t>
            </a:r>
          </a:p>
          <a:p>
            <a:r>
              <a:rPr lang="en-US" dirty="0"/>
              <a:t>Focusing on development, deployment, testing, </a:t>
            </a:r>
            <a:r>
              <a:rPr lang="en-US" dirty="0" err="1"/>
              <a:t>standardisation</a:t>
            </a:r>
            <a:r>
              <a:rPr lang="en-US" dirty="0"/>
              <a:t> and interoperability of time/frequency (T&amp;F) solutions and the evolution of a Core-Time &amp; Frequency Network (C-TFN). </a:t>
            </a:r>
          </a:p>
          <a:p>
            <a:r>
              <a:rPr lang="en-US" dirty="0"/>
              <a:t>It provides a forum, defines operational objectives, data plans, repositories and technical specs, and advises GÉANT bodies.</a:t>
            </a:r>
          </a:p>
        </p:txBody>
      </p:sp>
    </p:spTree>
    <p:extLst>
      <p:ext uri="{BB962C8B-B14F-4D97-AF65-F5344CB8AC3E}">
        <p14:creationId xmlns:p14="http://schemas.microsoft.com/office/powerpoint/2010/main" val="5635296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7943C3-4D4C-3B7C-9C17-9D1676CF19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SWOT Analysis – SIG-TFN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CC5A8E2-2EF1-CDE8-3842-467190720F3D}"/>
              </a:ext>
            </a:extLst>
          </p:cNvPr>
          <p:cNvSpPr txBox="1"/>
          <p:nvPr/>
        </p:nvSpPr>
        <p:spPr>
          <a:xfrm>
            <a:off x="1126671" y="2057400"/>
            <a:ext cx="4229100" cy="21880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FA050DB-A1A3-3F07-553F-9E12DAC1A37F}"/>
              </a:ext>
            </a:extLst>
          </p:cNvPr>
          <p:cNvSpPr txBox="1"/>
          <p:nvPr/>
        </p:nvSpPr>
        <p:spPr>
          <a:xfrm>
            <a:off x="998895" y="1502228"/>
            <a:ext cx="4683448" cy="2123658"/>
          </a:xfrm>
          <a:prstGeom prst="rect">
            <a:avLst/>
          </a:prstGeom>
        </p:spPr>
        <p:style>
          <a:lnRef idx="2">
            <a:schemeClr val="accent5">
              <a:shade val="15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Strengths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- Strong metrology and networking expert base with working groups and committees.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- Active coordination of pilot deployments (e.g., cross-border T&amp;F links).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- Structured approach to sustainability and technical specification for C-TFN.</a:t>
            </a:r>
            <a:endParaRPr kumimoji="0" lang="en-US" sz="140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1A3F32D-046F-B5E2-11CA-F2A5492D52D4}"/>
              </a:ext>
            </a:extLst>
          </p:cNvPr>
          <p:cNvSpPr txBox="1"/>
          <p:nvPr/>
        </p:nvSpPr>
        <p:spPr>
          <a:xfrm>
            <a:off x="6221186" y="1502228"/>
            <a:ext cx="4844143" cy="2123658"/>
          </a:xfrm>
          <a:prstGeom prst="rect">
            <a:avLst/>
          </a:prstGeom>
        </p:spPr>
        <p:style>
          <a:lnRef idx="2">
            <a:schemeClr val="accent5">
              <a:shade val="15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Weaknesses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- Very </a:t>
            </a:r>
            <a:r>
              <a:rPr kumimoji="0" lang="en-US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specialised</a:t>
            </a:r>
            <a:r>
              <a:rPr kumimoji="0" lang="en-US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domain: may have limited visibility within broader community.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- High infrastructural and coordination costs for pan-European roll-out.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solidFill>
                  <a:prstClr val="white"/>
                </a:solidFill>
                <a:latin typeface="Calibri" panose="020F0502020204030204"/>
              </a:rPr>
              <a:t>- </a:t>
            </a:r>
            <a:r>
              <a:rPr kumimoji="0" lang="en-US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Requires alignment across NMIs, NRENs and funding agencies.</a:t>
            </a:r>
            <a:endParaRPr kumimoji="0" lang="en-US" sz="180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0EA53EA-6145-6849-DB87-FB76FFF2E527}"/>
              </a:ext>
            </a:extLst>
          </p:cNvPr>
          <p:cNvSpPr txBox="1"/>
          <p:nvPr/>
        </p:nvSpPr>
        <p:spPr>
          <a:xfrm>
            <a:off x="998894" y="4018001"/>
            <a:ext cx="4683448" cy="2400657"/>
          </a:xfrm>
          <a:prstGeom prst="rect">
            <a:avLst/>
          </a:prstGeom>
        </p:spPr>
        <p:style>
          <a:lnRef idx="2">
            <a:schemeClr val="accent5">
              <a:shade val="15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Opportunities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- Growing demand for high-precision T&amp;F services (e.g., synchronization, scientific use).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solidFill>
                  <a:prstClr val="white"/>
                </a:solidFill>
                <a:latin typeface="Calibri" panose="020F0502020204030204"/>
              </a:rPr>
              <a:t>- </a:t>
            </a:r>
            <a:r>
              <a:rPr kumimoji="0" lang="en-US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Potential integration with European infrastructure and research </a:t>
            </a:r>
            <a:r>
              <a:rPr kumimoji="0" lang="en-US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programmes</a:t>
            </a:r>
            <a:r>
              <a:rPr kumimoji="0" lang="en-US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.</a:t>
            </a: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- Rising strategic interest in timing sovereignty and metrology competence.</a:t>
            </a: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BBEFBA4-ED7B-0483-D3E5-ABCDD96081F3}"/>
              </a:ext>
            </a:extLst>
          </p:cNvPr>
          <p:cNvSpPr txBox="1"/>
          <p:nvPr/>
        </p:nvSpPr>
        <p:spPr>
          <a:xfrm>
            <a:off x="6221186" y="4018001"/>
            <a:ext cx="4844143" cy="2400657"/>
          </a:xfrm>
          <a:prstGeom prst="rect">
            <a:avLst/>
          </a:prstGeom>
        </p:spPr>
        <p:style>
          <a:lnRef idx="2">
            <a:schemeClr val="accent5">
              <a:shade val="15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Threats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- Funding uncertainties for long-term sustainability and operational costs.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- Interoperability challenges across diverse national networks.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solidFill>
                  <a:prstClr val="white"/>
                </a:solidFill>
                <a:latin typeface="Calibri" panose="020F0502020204030204"/>
              </a:rPr>
              <a:t>- </a:t>
            </a:r>
            <a:r>
              <a:rPr kumimoji="0" lang="en-US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Competition or overlap with commercial timing solutions and industry efforts.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277802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544938-08F9-C4FC-2D64-D72BDED9FE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Trends and Opportunities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777A69E-B03B-3511-C2EA-C87049F895FD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b="1" dirty="0"/>
              <a:t>Key Trends</a:t>
            </a:r>
          </a:p>
          <a:p>
            <a:r>
              <a:rPr lang="en-US" dirty="0"/>
              <a:t>Deployment of pan-European backbone for time/frequency distribution.</a:t>
            </a:r>
          </a:p>
          <a:p>
            <a:r>
              <a:rPr lang="en-US" dirty="0"/>
              <a:t>Precision timing becoming critical for science and network applications.</a:t>
            </a:r>
          </a:p>
          <a:p>
            <a:r>
              <a:rPr lang="en-US" dirty="0"/>
              <a:t>Increasing dialogue with commercial telecoms on timing requirements.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b="1" dirty="0"/>
              <a:t>Collaboration Opportunities</a:t>
            </a:r>
          </a:p>
          <a:p>
            <a:r>
              <a:rPr lang="en-US" dirty="0"/>
              <a:t>Joint activities with SIG-Quantum on physical layer infrastructure needs shared by quantum and T&amp;F services (e.g., </a:t>
            </a:r>
            <a:r>
              <a:rPr lang="en-US" dirty="0" err="1"/>
              <a:t>fibre</a:t>
            </a:r>
            <a:r>
              <a:rPr lang="en-US" dirty="0"/>
              <a:t> and </a:t>
            </a:r>
            <a:r>
              <a:rPr lang="en-US" dirty="0" err="1"/>
              <a:t>synchronisation</a:t>
            </a:r>
            <a:r>
              <a:rPr lang="en-US" dirty="0"/>
              <a:t> technologies.)</a:t>
            </a:r>
          </a:p>
          <a:p>
            <a:r>
              <a:rPr lang="en-US" dirty="0"/>
              <a:t>Work with SIG-NGN &amp; SIG-NOC to align core network operations with precision timing and future-ready network </a:t>
            </a:r>
            <a:r>
              <a:rPr lang="en-US"/>
              <a:t>architectures.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48938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>
            <a:extLst>
              <a:ext uri="{FF2B5EF4-FFF2-40B4-BE49-F238E27FC236}">
                <a16:creationId xmlns:a16="http://schemas.microsoft.com/office/drawing/2014/main" id="{65A1A63B-A7B3-C64F-84BA-269873DB019A}"/>
              </a:ext>
            </a:extLst>
          </p:cNvPr>
          <p:cNvSpPr/>
          <p:nvPr/>
        </p:nvSpPr>
        <p:spPr>
          <a:xfrm>
            <a:off x="0" y="-22302"/>
            <a:ext cx="12192000" cy="6842711"/>
          </a:xfrm>
          <a:prstGeom prst="rect">
            <a:avLst/>
          </a:prstGeom>
          <a:solidFill>
            <a:srgbClr val="3034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D9136ECF-B205-C846-B3D0-77CD6025EFD7}"/>
              </a:ext>
            </a:extLst>
          </p:cNvPr>
          <p:cNvSpPr/>
          <p:nvPr/>
        </p:nvSpPr>
        <p:spPr>
          <a:xfrm>
            <a:off x="0" y="4828031"/>
            <a:ext cx="12192000" cy="2052067"/>
          </a:xfrm>
          <a:prstGeom prst="rect">
            <a:avLst/>
          </a:prstGeom>
          <a:solidFill>
            <a:srgbClr val="425E9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 Placeholder 10"/>
          <p:cNvSpPr txBox="1">
            <a:spLocks/>
          </p:cNvSpPr>
          <p:nvPr/>
        </p:nvSpPr>
        <p:spPr>
          <a:xfrm>
            <a:off x="7356717" y="746625"/>
            <a:ext cx="3125802" cy="73744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4000" dirty="0">
                <a:solidFill>
                  <a:schemeClr val="bg1"/>
                </a:solidFill>
              </a:rPr>
              <a:t>Thank You!</a:t>
            </a:r>
            <a:endParaRPr lang="en-US" sz="4000" dirty="0">
              <a:solidFill>
                <a:schemeClr val="bg1"/>
              </a:solidFill>
            </a:endParaRPr>
          </a:p>
        </p:txBody>
      </p:sp>
      <p:sp>
        <p:nvSpPr>
          <p:cNvPr id="10" name="Text Placeholder 6"/>
          <p:cNvSpPr txBox="1">
            <a:spLocks/>
          </p:cNvSpPr>
          <p:nvPr/>
        </p:nvSpPr>
        <p:spPr>
          <a:xfrm>
            <a:off x="1291788" y="2599353"/>
            <a:ext cx="6753726" cy="749473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sz="2400" dirty="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15504"/>
          <a:stretch/>
        </p:blipFill>
        <p:spPr>
          <a:xfrm>
            <a:off x="1353030" y="682159"/>
            <a:ext cx="1432450" cy="689706"/>
          </a:xfrm>
          <a:prstGeom prst="rect">
            <a:avLst/>
          </a:prstGeom>
        </p:spPr>
      </p:pic>
      <p:sp>
        <p:nvSpPr>
          <p:cNvPr id="24" name="Text Placeholder 6">
            <a:extLst>
              <a:ext uri="{FF2B5EF4-FFF2-40B4-BE49-F238E27FC236}">
                <a16:creationId xmlns:a16="http://schemas.microsoft.com/office/drawing/2014/main" id="{E4D4F5F2-667F-9F48-BEA4-D811E44CE491}"/>
              </a:ext>
            </a:extLst>
          </p:cNvPr>
          <p:cNvSpPr txBox="1">
            <a:spLocks/>
          </p:cNvSpPr>
          <p:nvPr/>
        </p:nvSpPr>
        <p:spPr>
          <a:xfrm>
            <a:off x="1291787" y="5303545"/>
            <a:ext cx="5467827" cy="427671"/>
          </a:xfrm>
          <a:prstGeom prst="rect">
            <a:avLst/>
          </a:prstGeom>
        </p:spPr>
        <p:txBody>
          <a:bodyPr anchor="ctr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 err="1">
                <a:solidFill>
                  <a:schemeClr val="bg1"/>
                </a:solidFill>
              </a:rPr>
              <a:t>www.geant.org</a:t>
            </a:r>
            <a:endParaRPr lang="en-GB" sz="1400" dirty="0">
              <a:solidFill>
                <a:schemeClr val="bg1"/>
              </a:solidFill>
            </a:endParaRPr>
          </a:p>
        </p:txBody>
      </p:sp>
      <p:pic>
        <p:nvPicPr>
          <p:cNvPr id="2" name="Picture 2" descr="Text, logo&#10;&#10;Description automatically generated">
            <a:extLst>
              <a:ext uri="{FF2B5EF4-FFF2-40B4-BE49-F238E27FC236}">
                <a16:creationId xmlns:a16="http://schemas.microsoft.com/office/drawing/2014/main" id="{CECD9070-21D8-FA41-16AF-2D21506072E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04796" y="5736826"/>
            <a:ext cx="2086824" cy="454288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3BDF2D48-3279-CF40-B51E-D90B6335A9D6}"/>
              </a:ext>
            </a:extLst>
          </p:cNvPr>
          <p:cNvSpPr txBox="1"/>
          <p:nvPr/>
        </p:nvSpPr>
        <p:spPr>
          <a:xfrm>
            <a:off x="7470813" y="5066718"/>
            <a:ext cx="301170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Let’s stay in touch!</a:t>
            </a:r>
            <a:br>
              <a:rPr lang="en-US" dirty="0">
                <a:solidFill>
                  <a:schemeClr val="bg1"/>
                </a:solidFill>
              </a:rPr>
            </a:br>
            <a:endParaRPr lang="en-US" dirty="0">
              <a:solidFill>
                <a:schemeClr val="bg1"/>
              </a:solidFill>
            </a:endParaRPr>
          </a:p>
          <a:p>
            <a:r>
              <a:rPr lang="en-US" dirty="0" err="1">
                <a:solidFill>
                  <a:schemeClr val="bg1"/>
                </a:solidFill>
              </a:rPr>
              <a:t>dom.vicinanza@geant.org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60176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angle 32">
            <a:extLst>
              <a:ext uri="{FF2B5EF4-FFF2-40B4-BE49-F238E27FC236}">
                <a16:creationId xmlns:a16="http://schemas.microsoft.com/office/drawing/2014/main" id="{FB45E650-A7C9-7941-B8C1-9EB62BC38C2F}"/>
              </a:ext>
            </a:extLst>
          </p:cNvPr>
          <p:cNvSpPr/>
          <p:nvPr/>
        </p:nvSpPr>
        <p:spPr>
          <a:xfrm>
            <a:off x="0" y="-22302"/>
            <a:ext cx="12192000" cy="6842711"/>
          </a:xfrm>
          <a:prstGeom prst="rect">
            <a:avLst/>
          </a:prstGeom>
          <a:solidFill>
            <a:srgbClr val="3034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C01D1AD-FF15-244B-B225-8E5849DDC67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86" t="60631" r="43125" b="7997"/>
          <a:stretch/>
        </p:blipFill>
        <p:spPr>
          <a:xfrm>
            <a:off x="711199" y="-22302"/>
            <a:ext cx="11480801" cy="5825201"/>
          </a:xfrm>
          <a:prstGeom prst="rect">
            <a:avLst/>
          </a:prstGeom>
        </p:spPr>
      </p:pic>
      <p:sp>
        <p:nvSpPr>
          <p:cNvPr id="9" name="Text Placeholder 10"/>
          <p:cNvSpPr txBox="1">
            <a:spLocks/>
          </p:cNvSpPr>
          <p:nvPr/>
        </p:nvSpPr>
        <p:spPr>
          <a:xfrm>
            <a:off x="1255493" y="1619457"/>
            <a:ext cx="7561935" cy="1595358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chemeClr val="bg1"/>
                </a:solidFill>
              </a:rPr>
              <a:t>GÉANT SIG-Quantum</a:t>
            </a:r>
            <a:br>
              <a:rPr lang="en-US" dirty="0">
                <a:solidFill>
                  <a:schemeClr val="bg1"/>
                </a:solidFill>
              </a:rPr>
            </a:br>
            <a:r>
              <a:rPr lang="en-US" dirty="0">
                <a:solidFill>
                  <a:schemeClr val="bg1"/>
                </a:solidFill>
              </a:rPr>
              <a:t>SWOT Analysis</a:t>
            </a:r>
          </a:p>
        </p:txBody>
      </p:sp>
      <p:sp>
        <p:nvSpPr>
          <p:cNvPr id="10" name="Text Placeholder 6"/>
          <p:cNvSpPr txBox="1">
            <a:spLocks/>
          </p:cNvSpPr>
          <p:nvPr/>
        </p:nvSpPr>
        <p:spPr>
          <a:xfrm>
            <a:off x="1255494" y="2607476"/>
            <a:ext cx="6753726" cy="749473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sz="2400" dirty="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15504"/>
          <a:stretch/>
        </p:blipFill>
        <p:spPr>
          <a:xfrm>
            <a:off x="1353030" y="682159"/>
            <a:ext cx="1432450" cy="689706"/>
          </a:xfrm>
          <a:prstGeom prst="rect">
            <a:avLst/>
          </a:prstGeom>
        </p:spPr>
      </p:pic>
      <p:sp>
        <p:nvSpPr>
          <p:cNvPr id="13" name="Text Placeholder 6"/>
          <p:cNvSpPr txBox="1">
            <a:spLocks/>
          </p:cNvSpPr>
          <p:nvPr/>
        </p:nvSpPr>
        <p:spPr>
          <a:xfrm>
            <a:off x="1255494" y="3498256"/>
            <a:ext cx="6753726" cy="732266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2000" b="1" dirty="0">
                <a:solidFill>
                  <a:schemeClr val="bg1"/>
                </a:solidFill>
              </a:rPr>
              <a:t>Domenico </a:t>
            </a:r>
            <a:r>
              <a:rPr lang="en-US" sz="2000" b="1" dirty="0" err="1">
                <a:solidFill>
                  <a:schemeClr val="bg1"/>
                </a:solidFill>
              </a:rPr>
              <a:t>Vicinanza</a:t>
            </a:r>
            <a:endParaRPr lang="en-US" sz="2000" b="1" dirty="0">
              <a:solidFill>
                <a:schemeClr val="bg1"/>
              </a:solidFill>
            </a:endParaRP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2000" cap="all" dirty="0" err="1">
                <a:solidFill>
                  <a:schemeClr val="bg1"/>
                </a:solidFill>
              </a:rPr>
              <a:t>Géant</a:t>
            </a:r>
            <a:r>
              <a:rPr lang="en-US" sz="2000" cap="all" dirty="0">
                <a:solidFill>
                  <a:schemeClr val="bg1"/>
                </a:solidFill>
              </a:rPr>
              <a:t> Senior Research Engagement Manager</a:t>
            </a:r>
            <a:endParaRPr lang="en-GB" sz="2000" cap="all" dirty="0">
              <a:solidFill>
                <a:schemeClr val="bg1"/>
              </a:solidFill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07BFC8EF-A9F1-694B-9F9D-CC0F056AA3B5}"/>
              </a:ext>
            </a:extLst>
          </p:cNvPr>
          <p:cNvSpPr/>
          <p:nvPr/>
        </p:nvSpPr>
        <p:spPr>
          <a:xfrm>
            <a:off x="0" y="4828031"/>
            <a:ext cx="12192000" cy="2052067"/>
          </a:xfrm>
          <a:prstGeom prst="rect">
            <a:avLst/>
          </a:prstGeom>
          <a:solidFill>
            <a:srgbClr val="425E9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Date Placeholder 3">
            <a:extLst>
              <a:ext uri="{FF2B5EF4-FFF2-40B4-BE49-F238E27FC236}">
                <a16:creationId xmlns:a16="http://schemas.microsoft.com/office/drawing/2014/main" id="{C850078D-81AF-0448-A794-95A3C416C535}"/>
              </a:ext>
            </a:extLst>
          </p:cNvPr>
          <p:cNvSpPr txBox="1">
            <a:spLocks/>
          </p:cNvSpPr>
          <p:nvPr/>
        </p:nvSpPr>
        <p:spPr>
          <a:xfrm>
            <a:off x="1255494" y="5922278"/>
            <a:ext cx="2480762" cy="61469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endParaRPr lang="en-GB" dirty="0">
              <a:solidFill>
                <a:schemeClr val="bg1"/>
              </a:solidFill>
            </a:endParaRPr>
          </a:p>
          <a:p>
            <a:pPr>
              <a:lnSpc>
                <a:spcPct val="150000"/>
              </a:lnSpc>
            </a:pP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24" name="Text Placeholder 6">
            <a:extLst>
              <a:ext uri="{FF2B5EF4-FFF2-40B4-BE49-F238E27FC236}">
                <a16:creationId xmlns:a16="http://schemas.microsoft.com/office/drawing/2014/main" id="{E4D4F5F2-667F-9F48-BEA4-D811E44CE491}"/>
              </a:ext>
            </a:extLst>
          </p:cNvPr>
          <p:cNvSpPr txBox="1">
            <a:spLocks/>
          </p:cNvSpPr>
          <p:nvPr/>
        </p:nvSpPr>
        <p:spPr>
          <a:xfrm>
            <a:off x="1255494" y="5073436"/>
            <a:ext cx="5467827" cy="427671"/>
          </a:xfrm>
          <a:prstGeom prst="rect">
            <a:avLst/>
          </a:prstGeom>
        </p:spPr>
        <p:txBody>
          <a:bodyPr anchor="ctr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>
                <a:solidFill>
                  <a:schemeClr val="bg1"/>
                </a:solidFill>
              </a:rPr>
              <a:t>Introduction GEANT SIG-Quantum </a:t>
            </a:r>
            <a:endParaRPr lang="en-GB" sz="1600" dirty="0">
              <a:solidFill>
                <a:schemeClr val="bg1"/>
              </a:solidFill>
            </a:endParaRPr>
          </a:p>
        </p:txBody>
      </p:sp>
      <p:sp>
        <p:nvSpPr>
          <p:cNvPr id="31" name="Text Placeholder 6">
            <a:extLst>
              <a:ext uri="{FF2B5EF4-FFF2-40B4-BE49-F238E27FC236}">
                <a16:creationId xmlns:a16="http://schemas.microsoft.com/office/drawing/2014/main" id="{BF97B6D9-9532-6C4C-BD89-9525855C36B1}"/>
              </a:ext>
            </a:extLst>
          </p:cNvPr>
          <p:cNvSpPr txBox="1">
            <a:spLocks/>
          </p:cNvSpPr>
          <p:nvPr/>
        </p:nvSpPr>
        <p:spPr>
          <a:xfrm>
            <a:off x="1255494" y="5375228"/>
            <a:ext cx="5467827" cy="427671"/>
          </a:xfrm>
          <a:prstGeom prst="rect">
            <a:avLst/>
          </a:prstGeom>
        </p:spPr>
        <p:txBody>
          <a:bodyPr anchor="ctr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>
                <a:solidFill>
                  <a:schemeClr val="bg1"/>
                </a:solidFill>
              </a:rPr>
              <a:t>WP6 Meeting</a:t>
            </a:r>
            <a:endParaRPr lang="en-GB" sz="1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734957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87CCFA-B18B-7EAB-305E-1928A1A465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Mission and Focus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8A1DFC9-1A40-E3C6-A1C8-1E1EC641EF9A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GB" dirty="0"/>
              <a:t>SIG-Quantum provides a forum for the community working around quantum technologies (networking, computing, sensing, cryptography, communication) across research and education networks. </a:t>
            </a:r>
          </a:p>
          <a:p>
            <a:r>
              <a:rPr lang="en-GB" dirty="0"/>
              <a:t>It facilitates exchange of experience, ideas and knowledge on development, deployment, testing, standardisation and contributes to a coherent strategy across GÉANT. </a:t>
            </a:r>
          </a:p>
          <a:p>
            <a:r>
              <a:rPr lang="en-GB" dirty="0"/>
              <a:t>Advisory role to GPPC and project coordination.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1583183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</TotalTime>
  <Words>2463</Words>
  <Application>Microsoft Macintosh PowerPoint</Application>
  <PresentationFormat>Widescreen</PresentationFormat>
  <Paragraphs>387</Paragraphs>
  <Slides>28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2" baseType="lpstr">
      <vt:lpstr>Aptos</vt:lpstr>
      <vt:lpstr>Arial</vt:lpstr>
      <vt:lpstr>Calibri</vt:lpstr>
      <vt:lpstr>1_Office Theme</vt:lpstr>
      <vt:lpstr>SWOT Analysis - SIG-NOC</vt:lpstr>
      <vt:lpstr>SWOT Analysis – SIG-NGN</vt:lpstr>
      <vt:lpstr>PowerPoint Presentation</vt:lpstr>
      <vt:lpstr>Mission and Focus</vt:lpstr>
      <vt:lpstr>SWOT Analysis – SIG-TFN</vt:lpstr>
      <vt:lpstr>Trends and Opportunities</vt:lpstr>
      <vt:lpstr>PowerPoint Presentation</vt:lpstr>
      <vt:lpstr>PowerPoint Presentation</vt:lpstr>
      <vt:lpstr>Mission and Focus</vt:lpstr>
      <vt:lpstr>SWOT Analysis – SIG-Quantum</vt:lpstr>
      <vt:lpstr>Trends and Opportunities</vt:lpstr>
      <vt:lpstr>PowerPoint Presentation</vt:lpstr>
      <vt:lpstr>SWOT Analysis – SIG-MSP</vt:lpstr>
      <vt:lpstr>SWOT Analysis – SIG-RED</vt:lpstr>
      <vt:lpstr>SWOT Analysis – SIG-CISS</vt:lpstr>
      <vt:lpstr>PowerPoint Presentation</vt:lpstr>
      <vt:lpstr>PowerPoint Presentation</vt:lpstr>
      <vt:lpstr>PowerPoint Presentation</vt:lpstr>
      <vt:lpstr>SWOT Analysis – SIG-Marcomms</vt:lpstr>
      <vt:lpstr>SIG-Procurement SWOT</vt:lpstr>
      <vt:lpstr>SIG Sustainability SWOT Analysis</vt:lpstr>
      <vt:lpstr>SIG-AI SWOT Analysis</vt:lpstr>
      <vt:lpstr>SWOT Analysis – SIG PA</vt:lpstr>
      <vt:lpstr>SWOT Analysis – SIG-CNaaS</vt:lpstr>
      <vt:lpstr>TF-EDU SWOT Analysis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Domenico Vicinanza</dc:creator>
  <cp:lastModifiedBy>Nadelina Sandu</cp:lastModifiedBy>
  <cp:revision>19</cp:revision>
  <dcterms:created xsi:type="dcterms:W3CDTF">2026-02-18T10:46:36Z</dcterms:created>
  <dcterms:modified xsi:type="dcterms:W3CDTF">2026-03-24T11:36:52Z</dcterms:modified>
</cp:coreProperties>
</file>