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371" r:id="rId5"/>
    <p:sldId id="1163" r:id="rId6"/>
    <p:sldId id="1164" r:id="rId7"/>
    <p:sldId id="396" r:id="rId8"/>
    <p:sldId id="1165" r:id="rId9"/>
    <p:sldId id="1162" r:id="rId10"/>
    <p:sldId id="1166" r:id="rId11"/>
    <p:sldId id="1167" r:id="rId12"/>
    <p:sldId id="315" r:id="rId13"/>
    <p:sldId id="1138" r:id="rId14"/>
    <p:sldId id="1139" r:id="rId15"/>
    <p:sldId id="422" r:id="rId16"/>
    <p:sldId id="336" r:id="rId17"/>
    <p:sldId id="1172" r:id="rId18"/>
    <p:sldId id="414" r:id="rId19"/>
    <p:sldId id="415" r:id="rId20"/>
    <p:sldId id="418" r:id="rId21"/>
    <p:sldId id="413" r:id="rId22"/>
    <p:sldId id="1173" r:id="rId23"/>
    <p:sldId id="1174" r:id="rId24"/>
    <p:sldId id="417" r:id="rId25"/>
    <p:sldId id="419" r:id="rId26"/>
    <p:sldId id="1170" r:id="rId27"/>
    <p:sldId id="1168" r:id="rId28"/>
    <p:sldId id="117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8142511-1E3F-45F8-A371-6BB0C68AD8E3}">
          <p14:sldIdLst>
            <p14:sldId id="371"/>
            <p14:sldId id="1163"/>
          </p14:sldIdLst>
        </p14:section>
        <p14:section name="SIG Updates" id="{444F45D6-753B-41F1-BAD8-8A9962077670}">
          <p14:sldIdLst>
            <p14:sldId id="1164"/>
            <p14:sldId id="396"/>
          </p14:sldIdLst>
        </p14:section>
        <p14:section name="GCC Updates" id="{04D4D48C-18EB-4FF6-A9C0-94D8E52ABD71}">
          <p14:sldIdLst>
            <p14:sldId id="1165"/>
            <p14:sldId id="1162"/>
            <p14:sldId id="1166"/>
            <p14:sldId id="1167"/>
            <p14:sldId id="315"/>
            <p14:sldId id="1138"/>
            <p14:sldId id="1139"/>
            <p14:sldId id="422"/>
            <p14:sldId id="336"/>
            <p14:sldId id="1172"/>
            <p14:sldId id="414"/>
            <p14:sldId id="415"/>
            <p14:sldId id="418"/>
            <p14:sldId id="413"/>
            <p14:sldId id="1173"/>
            <p14:sldId id="1174"/>
            <p14:sldId id="417"/>
            <p14:sldId id="419"/>
            <p14:sldId id="1170"/>
            <p14:sldId id="1168"/>
            <p14:sldId id="117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1EFC42-8066-FB71-1FAF-E12A9843B2CE}" name="Herczog Edit" initials="HE" userId="986f742077ba224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9" autoAdjust="0"/>
    <p:restoredTop sz="77312" autoAdjust="0"/>
  </p:normalViewPr>
  <p:slideViewPr>
    <p:cSldViewPr snapToGrid="0">
      <p:cViewPr varScale="1">
        <p:scale>
          <a:sx n="91" d="100"/>
          <a:sy n="91" d="100"/>
        </p:scale>
        <p:origin x="1728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Initiative from URAN, pitch last TNC, started December 2025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51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35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12658-472E-6DD5-AAE9-D8E72E6D3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0846B-3F57-B98F-5638-004D1032D0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EBB01A-C041-D3D6-87F3-154CAE7455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5ADA-8B81-E45B-E7EC-2D95051FE7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08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706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18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958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25-03-2026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5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25-03-2026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7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25-03-2026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61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25-03-2026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9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stagor@man.poznan.p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stagor@man.poznan.p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GCP Workshop March 2026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79FA2A3-37F6-A0EF-A2E9-160E37C87BA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19965"/>
          <a:stretch>
            <a:fillRect/>
          </a:stretch>
        </p:blipFill>
        <p:spPr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1FC7514-E408-0BB6-41CB-FC66B5692801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7" r="19947"/>
          <a:stretch>
            <a:fillRect/>
          </a:stretch>
        </p:blipFill>
        <p:spPr>
          <a:xfrm>
            <a:off x="4919663" y="1382713"/>
            <a:ext cx="2603500" cy="2887662"/>
          </a:xfrm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sp>
        <p:nvSpPr>
          <p:cNvPr id="6" name="Vertical Text Placeholder 5">
            <a:extLst>
              <a:ext uri="{FF2B5EF4-FFF2-40B4-BE49-F238E27FC236}">
                <a16:creationId xmlns:a16="http://schemas.microsoft.com/office/drawing/2014/main" id="{B13128A9-EDA7-64EE-5DE7-9825B468A81B}"/>
              </a:ext>
            </a:extLst>
          </p:cNvPr>
          <p:cNvSpPr>
            <a:spLocks noGrp="1"/>
          </p:cNvSpPr>
          <p:nvPr>
            <p:ph type="body" orient="vert" idx="59"/>
          </p:nvPr>
        </p:nvSpPr>
        <p:spPr/>
        <p:txBody>
          <a:bodyPr>
            <a:normAutofit/>
          </a:bodyPr>
          <a:lstStyle/>
          <a:p>
            <a:r>
              <a:rPr lang="en-US" dirty="0"/>
              <a:t>Now: Supporting URAN</a:t>
            </a:r>
            <a:endParaRPr lang="en-NL" dirty="0"/>
          </a:p>
          <a:p>
            <a:endParaRPr lang="en-NL" dirty="0"/>
          </a:p>
        </p:txBody>
      </p:sp>
      <p:sp>
        <p:nvSpPr>
          <p:cNvPr id="8" name="Vertical Text Placeholder 7">
            <a:extLst>
              <a:ext uri="{FF2B5EF4-FFF2-40B4-BE49-F238E27FC236}">
                <a16:creationId xmlns:a16="http://schemas.microsoft.com/office/drawing/2014/main" id="{5F7560C3-11E9-847C-7012-7F53B8DF7E82}"/>
              </a:ext>
            </a:extLst>
          </p:cNvPr>
          <p:cNvSpPr>
            <a:spLocks noGrp="1"/>
          </p:cNvSpPr>
          <p:nvPr>
            <p:ph type="body" orient="vert" idx="63"/>
          </p:nvPr>
        </p:nvSpPr>
        <p:spPr>
          <a:xfrm>
            <a:off x="4920275" y="4623606"/>
            <a:ext cx="2611691" cy="132321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Medium term: distributing lessons learned from URAN to community</a:t>
            </a:r>
          </a:p>
          <a:p>
            <a:endParaRPr lang="en-NL" dirty="0"/>
          </a:p>
        </p:txBody>
      </p:sp>
      <p:sp>
        <p:nvSpPr>
          <p:cNvPr id="9" name="Vertical Text Placeholder 8">
            <a:extLst>
              <a:ext uri="{FF2B5EF4-FFF2-40B4-BE49-F238E27FC236}">
                <a16:creationId xmlns:a16="http://schemas.microsoft.com/office/drawing/2014/main" id="{D0B9F9A2-043A-1CAE-6934-75A2AAEACD7D}"/>
              </a:ext>
            </a:extLst>
          </p:cNvPr>
          <p:cNvSpPr>
            <a:spLocks noGrp="1"/>
          </p:cNvSpPr>
          <p:nvPr>
            <p:ph type="body" orient="vert" idx="6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Long term: linking pin between any European NREN and community during calamity</a:t>
            </a:r>
          </a:p>
          <a:p>
            <a:endParaRPr lang="en-NL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3E7ACF3-6B95-A742-FF00-FB8219E4D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244" y="526950"/>
            <a:ext cx="11166334" cy="600744"/>
          </a:xfrm>
        </p:spPr>
        <p:txBody>
          <a:bodyPr/>
          <a:lstStyle/>
          <a:p>
            <a:r>
              <a:rPr lang="en-US" dirty="0"/>
              <a:t>Focus</a:t>
            </a:r>
            <a:endParaRPr lang="en-NL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B10A7-4C04-459E-9873-FE7C854E2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61225D7-73D7-1516-3416-A947B8B613F6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7" r="19947"/>
          <a:stretch>
            <a:fillRect/>
          </a:stretch>
        </p:blipFill>
        <p:spPr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</p:spTree>
    <p:extLst>
      <p:ext uri="{BB962C8B-B14F-4D97-AF65-F5344CB8AC3E}">
        <p14:creationId xmlns:p14="http://schemas.microsoft.com/office/powerpoint/2010/main" val="10691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98348F1-639C-BDC0-81FD-AD1B9AC4244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9" b="13009"/>
          <a:stretch>
            <a:fillRect/>
          </a:stretch>
        </p:blipFill>
        <p:spPr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8C3D777F-B0B1-E8A9-226B-1AFC04BA5867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5" r="19965"/>
          <a:stretch>
            <a:fillRect/>
          </a:stretch>
        </p:blipFill>
        <p:spPr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4B3C014-3C8D-E423-4728-0A218B6EA0A2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9" r="19939"/>
          <a:stretch>
            <a:fillRect/>
          </a:stretch>
        </p:blipFill>
        <p:spPr>
          <a:xfrm>
            <a:off x="9083371" y="1421635"/>
            <a:ext cx="2602608" cy="2887574"/>
          </a:xfrm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ED8D230-7BEE-0CB3-476E-E215E6356307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9" r="19969"/>
          <a:stretch>
            <a:fillRect/>
          </a:stretch>
        </p:blipFill>
        <p:spPr>
          <a:xfrm>
            <a:off x="6230662" y="1421635"/>
            <a:ext cx="2602608" cy="2887574"/>
          </a:xfrm>
          <a:prstGeom prst="roundRect">
            <a:avLst>
              <a:gd name="adj" fmla="val 2713"/>
            </a:avLst>
          </a:prstGeom>
          <a:solidFill>
            <a:srgbClr val="FFFFFF">
              <a:lumMod val="95000"/>
            </a:srgbClr>
          </a:solidFill>
        </p:spPr>
      </p:pic>
      <p:sp>
        <p:nvSpPr>
          <p:cNvPr id="6" name="Vertical Text Placeholder 5">
            <a:extLst>
              <a:ext uri="{FF2B5EF4-FFF2-40B4-BE49-F238E27FC236}">
                <a16:creationId xmlns:a16="http://schemas.microsoft.com/office/drawing/2014/main" id="{860FADBF-2749-9CA2-81FB-73DC16233572}"/>
              </a:ext>
            </a:extLst>
          </p:cNvPr>
          <p:cNvSpPr>
            <a:spLocks noGrp="1"/>
          </p:cNvSpPr>
          <p:nvPr>
            <p:ph type="body" orient="vert" idx="59"/>
          </p:nvPr>
        </p:nvSpPr>
        <p:spPr/>
        <p:txBody>
          <a:bodyPr/>
          <a:lstStyle/>
          <a:p>
            <a:r>
              <a:rPr lang="en-US" dirty="0"/>
              <a:t>‘I support URAN’ campaign during TNC</a:t>
            </a:r>
            <a:endParaRPr lang="en-NL" dirty="0"/>
          </a:p>
        </p:txBody>
      </p:sp>
      <p:sp>
        <p:nvSpPr>
          <p:cNvPr id="7" name="Vertical Text Placeholder 6">
            <a:extLst>
              <a:ext uri="{FF2B5EF4-FFF2-40B4-BE49-F238E27FC236}">
                <a16:creationId xmlns:a16="http://schemas.microsoft.com/office/drawing/2014/main" id="{4CA9D1A5-3EE3-04F5-D360-71320F4B61C2}"/>
              </a:ext>
            </a:extLst>
          </p:cNvPr>
          <p:cNvSpPr>
            <a:spLocks noGrp="1"/>
          </p:cNvSpPr>
          <p:nvPr>
            <p:ph type="body" orient="vert" idx="61"/>
          </p:nvPr>
        </p:nvSpPr>
        <p:spPr/>
        <p:txBody>
          <a:bodyPr/>
          <a:lstStyle/>
          <a:p>
            <a:r>
              <a:rPr lang="en-US" dirty="0"/>
              <a:t>URAN online day + webinars to learn from URAN</a:t>
            </a:r>
            <a:endParaRPr lang="en-NL" dirty="0"/>
          </a:p>
        </p:txBody>
      </p:sp>
      <p:sp>
        <p:nvSpPr>
          <p:cNvPr id="8" name="Vertical Text Placeholder 7">
            <a:extLst>
              <a:ext uri="{FF2B5EF4-FFF2-40B4-BE49-F238E27FC236}">
                <a16:creationId xmlns:a16="http://schemas.microsoft.com/office/drawing/2014/main" id="{6AAE2522-03E6-9BB8-3DF0-0460616F42A5}"/>
              </a:ext>
            </a:extLst>
          </p:cNvPr>
          <p:cNvSpPr>
            <a:spLocks noGrp="1"/>
          </p:cNvSpPr>
          <p:nvPr>
            <p:ph type="body" orient="vert" idx="63"/>
          </p:nvPr>
        </p:nvSpPr>
        <p:spPr>
          <a:xfrm>
            <a:off x="9092454" y="4563780"/>
            <a:ext cx="2611691" cy="1323218"/>
          </a:xfrm>
        </p:spPr>
        <p:txBody>
          <a:bodyPr>
            <a:normAutofit fontScale="92500"/>
          </a:bodyPr>
          <a:lstStyle/>
          <a:p>
            <a:r>
              <a:rPr lang="en-US" dirty="0"/>
              <a:t>Basics in place for long term support of any European NREN</a:t>
            </a:r>
            <a:endParaRPr lang="en-NL" dirty="0"/>
          </a:p>
        </p:txBody>
      </p:sp>
      <p:sp>
        <p:nvSpPr>
          <p:cNvPr id="9" name="Vertical Text Placeholder 8">
            <a:extLst>
              <a:ext uri="{FF2B5EF4-FFF2-40B4-BE49-F238E27FC236}">
                <a16:creationId xmlns:a16="http://schemas.microsoft.com/office/drawing/2014/main" id="{EE3A91F4-12EE-1CFD-2465-7DD4B9477A21}"/>
              </a:ext>
            </a:extLst>
          </p:cNvPr>
          <p:cNvSpPr>
            <a:spLocks noGrp="1"/>
          </p:cNvSpPr>
          <p:nvPr>
            <p:ph type="body" orient="vert" idx="65"/>
          </p:nvPr>
        </p:nvSpPr>
        <p:spPr>
          <a:xfrm>
            <a:off x="6230662" y="4563780"/>
            <a:ext cx="2611691" cy="1323218"/>
          </a:xfrm>
        </p:spPr>
        <p:txBody>
          <a:bodyPr/>
          <a:lstStyle/>
          <a:p>
            <a:r>
              <a:rPr lang="en-US" dirty="0"/>
              <a:t>End of year initiatives: prepping for winter</a:t>
            </a:r>
            <a:endParaRPr lang="en-NL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867E453-EFA3-9F3B-3FA5-A50AC37C2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62" y="566320"/>
            <a:ext cx="11166334" cy="600744"/>
          </a:xfrm>
        </p:spPr>
        <p:txBody>
          <a:bodyPr/>
          <a:lstStyle/>
          <a:p>
            <a:r>
              <a:rPr lang="en-US" dirty="0"/>
              <a:t>First initiatives</a:t>
            </a:r>
            <a:endParaRPr lang="en-NL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2C6D04-7D66-4448-FD3A-BD20C5E5E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35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DB5C1-4CE7-2CF5-4A84-27AE6CC55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239C6E-A42D-C8A2-7AD6-64CEBBB4B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42" y="0"/>
            <a:ext cx="9894723" cy="61250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Current members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988A6A-490D-8A0C-E99B-A8D4E40B361D}"/>
              </a:ext>
            </a:extLst>
          </p:cNvPr>
          <p:cNvSpPr txBox="1"/>
          <p:nvPr/>
        </p:nvSpPr>
        <p:spPr>
          <a:xfrm>
            <a:off x="791485" y="1213009"/>
            <a:ext cx="9051235" cy="3754874"/>
          </a:xfrm>
          <a:prstGeom prst="rect">
            <a:avLst/>
          </a:prstGeom>
          <a:noFill/>
          <a:ln w="15875">
            <a:solidFill>
              <a:schemeClr val="accent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r>
              <a:rPr lang="en-GB" sz="2000" dirty="0"/>
              <a:t>Charlie Van Genuchten	Chair</a:t>
            </a:r>
          </a:p>
          <a:p>
            <a:r>
              <a:rPr lang="en-GB" sz="2000" dirty="0"/>
              <a:t>Tetiana </a:t>
            </a:r>
            <a:r>
              <a:rPr lang="en-GB" sz="2000" dirty="0" err="1"/>
              <a:t>Preobrazhenska</a:t>
            </a:r>
            <a:r>
              <a:rPr lang="en-GB" sz="2000" dirty="0"/>
              <a:t>	URAN</a:t>
            </a:r>
          </a:p>
          <a:p>
            <a:r>
              <a:rPr lang="en-GB" sz="2000" dirty="0"/>
              <a:t>Irina Matthews		GÉANT</a:t>
            </a:r>
          </a:p>
          <a:p>
            <a:r>
              <a:rPr lang="en-GB" sz="2000" dirty="0"/>
              <a:t>Anna </a:t>
            </a:r>
            <a:r>
              <a:rPr lang="en-GB" sz="2000" dirty="0" err="1"/>
              <a:t>Desaunois</a:t>
            </a:r>
            <a:r>
              <a:rPr lang="en-GB" sz="2000" dirty="0"/>
              <a:t>		GÉANT</a:t>
            </a:r>
          </a:p>
          <a:p>
            <a:r>
              <a:rPr lang="en-GB" sz="2000" dirty="0"/>
              <a:t>Rosanna Norman		GÉANT</a:t>
            </a:r>
          </a:p>
          <a:p>
            <a:r>
              <a:rPr lang="en-GB" sz="2000" dirty="0"/>
              <a:t>Raimundas </a:t>
            </a:r>
            <a:r>
              <a:rPr lang="en-GB" sz="2000" dirty="0" err="1"/>
              <a:t>Tuminauskas</a:t>
            </a:r>
            <a:r>
              <a:rPr lang="en-GB" sz="2000" dirty="0"/>
              <a:t>	PCSS</a:t>
            </a:r>
          </a:p>
          <a:p>
            <a:r>
              <a:rPr lang="en-GB" sz="2000" dirty="0"/>
              <a:t>John Dyer/ Erik </a:t>
            </a:r>
            <a:r>
              <a:rPr lang="en-GB" sz="2000" dirty="0" err="1"/>
              <a:t>Huizer</a:t>
            </a:r>
            <a:r>
              <a:rPr lang="en-GB" sz="2000" dirty="0"/>
              <a:t>	</a:t>
            </a:r>
            <a:r>
              <a:rPr lang="en-GB" sz="2000" dirty="0" err="1"/>
              <a:t>Vietsch</a:t>
            </a:r>
            <a:r>
              <a:rPr lang="en-GB" sz="2000" dirty="0"/>
              <a:t> Foundation</a:t>
            </a:r>
          </a:p>
          <a:p>
            <a:r>
              <a:rPr lang="en-GB" sz="2000" dirty="0"/>
              <a:t>Michel Wets		SURF</a:t>
            </a:r>
          </a:p>
          <a:p>
            <a:r>
              <a:rPr lang="en-GB" sz="2000" dirty="0"/>
              <a:t>Brian Nisbet		</a:t>
            </a:r>
            <a:r>
              <a:rPr lang="en-GB" sz="2000" dirty="0" err="1"/>
              <a:t>Asiera</a:t>
            </a:r>
            <a:endParaRPr lang="en-GB" sz="2000" dirty="0"/>
          </a:p>
          <a:p>
            <a:r>
              <a:rPr lang="en-GB" sz="2000" dirty="0"/>
              <a:t>Olga </a:t>
            </a:r>
            <a:r>
              <a:rPr lang="en-GB" sz="2000" dirty="0" err="1"/>
              <a:t>Popcova</a:t>
            </a:r>
            <a:r>
              <a:rPr lang="en-GB" sz="2000" dirty="0"/>
              <a:t>		RENAM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624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2838" y="724042"/>
            <a:ext cx="5424706" cy="600744"/>
          </a:xfrm>
        </p:spPr>
        <p:txBody>
          <a:bodyPr/>
          <a:lstStyle/>
          <a:p>
            <a:r>
              <a:rPr lang="en-US" dirty="0"/>
              <a:t>More information</a:t>
            </a:r>
            <a:endParaRPr lang="nl-NL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>
          <a:xfrm>
            <a:off x="523133" y="1396613"/>
            <a:ext cx="4919853" cy="446934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Humanitarian Support Group Wiki</a:t>
            </a:r>
          </a:p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" name="Picture 4" descr="qr-code for edu.nl/nkqkg">
            <a:extLst>
              <a:ext uri="{FF2B5EF4-FFF2-40B4-BE49-F238E27FC236}">
                <a16:creationId xmlns:a16="http://schemas.microsoft.com/office/drawing/2014/main" id="{BDD882BA-9FD0-D186-2E5D-B2AE7E726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916" y="724042"/>
            <a:ext cx="5476803" cy="592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679192" y="0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GÉANT Innovation Programme</a:t>
            </a:r>
            <a:r>
              <a:rPr lang="pl-PL" sz="3000" dirty="0">
                <a:solidFill>
                  <a:schemeClr val="bg1"/>
                </a:solidFill>
              </a:rPr>
              <a:t> (GIP)</a:t>
            </a:r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GCP </a:t>
            </a:r>
            <a:r>
              <a:rPr lang="pl-PL" dirty="0"/>
              <a:t>W</a:t>
            </a:r>
            <a:r>
              <a:rPr lang="en-US" dirty="0" err="1"/>
              <a:t>orkshop</a:t>
            </a:r>
            <a:endParaRPr lang="pl-PL" dirty="0"/>
          </a:p>
          <a:p>
            <a:r>
              <a:rPr lang="pl-PL" dirty="0"/>
              <a:t>24-25.03.2026</a:t>
            </a:r>
          </a:p>
          <a:p>
            <a:r>
              <a:rPr lang="pl-PL" dirty="0"/>
              <a:t>Utrecht, </a:t>
            </a:r>
            <a:r>
              <a:rPr lang="pl-PL" dirty="0" err="1"/>
              <a:t>Netherlands</a:t>
            </a:r>
            <a:endParaRPr lang="pl-PL" dirty="0"/>
          </a:p>
          <a:p>
            <a:endParaRPr lang="pl-PL" dirty="0"/>
          </a:p>
          <a:p>
            <a:r>
              <a:rPr lang="pl-PL" dirty="0">
                <a:solidFill>
                  <a:schemeClr val="bg1"/>
                </a:solidFill>
              </a:rPr>
              <a:t>Piotr Pawałowski (PCSS) &lt;</a:t>
            </a:r>
            <a:r>
              <a:rPr lang="pl-PL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astagor@man.poznan.pl</a:t>
            </a:r>
            <a:r>
              <a:rPr lang="pl-PL" dirty="0">
                <a:solidFill>
                  <a:schemeClr val="bg1"/>
                </a:solidFill>
              </a:rPr>
              <a:t>&gt;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9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DF738F-09CD-F4CB-1AFB-0BDD691A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GIP in a </a:t>
            </a:r>
            <a:r>
              <a:rPr lang="pl-PL" dirty="0" err="1"/>
              <a:t>nutshell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5465EB-6FB8-C7E1-AFA1-99F6C611A17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Community-driven R&amp;D</a:t>
            </a:r>
            <a:r>
              <a:rPr lang="en-US" dirty="0"/>
              <a:t>: Empowers GÉANT’s network of NRENs, universities and research institutes to explore and validate novel ideas with minimal administrative overhead.</a:t>
            </a:r>
            <a:endParaRPr lang="pl-PL" dirty="0"/>
          </a:p>
          <a:p>
            <a:endParaRPr lang="pl-PL" dirty="0"/>
          </a:p>
          <a:p>
            <a:r>
              <a:rPr lang="en-US" b="1" dirty="0"/>
              <a:t>Proof-of-concept support</a:t>
            </a:r>
            <a:r>
              <a:rPr lang="en-US" dirty="0"/>
              <a:t>: Offers targeted backing</a:t>
            </a:r>
            <a:r>
              <a:rPr lang="pl-PL" dirty="0"/>
              <a:t>, </a:t>
            </a:r>
            <a:r>
              <a:rPr lang="en-US" dirty="0"/>
              <a:t>both financial and advisory</a:t>
            </a:r>
            <a:r>
              <a:rPr lang="pl-PL" dirty="0"/>
              <a:t>, </a:t>
            </a:r>
            <a:r>
              <a:rPr lang="en-US" dirty="0"/>
              <a:t>to turn early-stage concepts into working prototypes.</a:t>
            </a:r>
            <a:endParaRPr lang="pl-PL" dirty="0"/>
          </a:p>
          <a:p>
            <a:endParaRPr lang="pl-PL" dirty="0"/>
          </a:p>
          <a:p>
            <a:r>
              <a:rPr lang="en-US" b="1" dirty="0"/>
              <a:t>Innovation to impact</a:t>
            </a:r>
            <a:r>
              <a:rPr lang="en-US" dirty="0"/>
              <a:t>: Seeks proposals that promise clear scientific, societal or economic benefits, with a strong eye on creating reusable services</a:t>
            </a:r>
            <a:r>
              <a:rPr lang="pl-PL" dirty="0"/>
              <a:t>.</a:t>
            </a:r>
          </a:p>
          <a:p>
            <a:endParaRPr lang="pl-PL" dirty="0"/>
          </a:p>
          <a:p>
            <a:r>
              <a:rPr lang="en-US" b="1" dirty="0"/>
              <a:t>Integration into the community</a:t>
            </a:r>
            <a:r>
              <a:rPr lang="en-US" dirty="0"/>
              <a:t>: Grantees present at </a:t>
            </a:r>
            <a:r>
              <a:rPr lang="pl-PL" dirty="0"/>
              <a:t>the </a:t>
            </a:r>
            <a:r>
              <a:rPr lang="en-US" dirty="0"/>
              <a:t>TNC conference to connect results back into the wider network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8251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6ACE17-0576-A613-0C34-C12D4712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GIP and GN Project Incubators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250EA4-45A3-EC73-1C98-AC6F77D9D27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2895600"/>
            <a:ext cx="3797289" cy="3175766"/>
          </a:xfrm>
        </p:spPr>
        <p:txBody>
          <a:bodyPr/>
          <a:lstStyle/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r>
              <a:rPr lang="en-US" noProof="0" dirty="0"/>
              <a:t>Solutions proven in GIP can be extended by an Incubator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46D5023-F384-7F74-0E86-8192E1F3E0B1}"/>
              </a:ext>
            </a:extLst>
          </p:cNvPr>
          <p:cNvGraphicFramePr>
            <a:graphicFrameLocks noGrp="1"/>
          </p:cNvGraphicFramePr>
          <p:nvPr/>
        </p:nvGraphicFramePr>
        <p:xfrm>
          <a:off x="998894" y="1624830"/>
          <a:ext cx="98947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7362">
                  <a:extLst>
                    <a:ext uri="{9D8B030D-6E8A-4147-A177-3AD203B41FA5}">
                      <a16:colId xmlns:a16="http://schemas.microsoft.com/office/drawing/2014/main" val="3855608042"/>
                    </a:ext>
                  </a:extLst>
                </a:gridCol>
                <a:gridCol w="4947362">
                  <a:extLst>
                    <a:ext uri="{9D8B030D-6E8A-4147-A177-3AD203B41FA5}">
                      <a16:colId xmlns:a16="http://schemas.microsoft.com/office/drawing/2014/main" val="26378512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GIP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GN Project Incubators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27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NRENs and affiliates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GN Project partners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597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Financial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PMs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727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Broader or changing 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Specific thematic area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143402"/>
                  </a:ext>
                </a:extLst>
              </a:tr>
            </a:tbl>
          </a:graphicData>
        </a:graphic>
      </p:graphicFrame>
      <p:pic>
        <p:nvPicPr>
          <p:cNvPr id="1026" name="Picture 2" descr="Repeat Arrow 3D Icon - Free Download Sign &amp; Symbols 3D Icons | IconScout">
            <a:extLst>
              <a:ext uri="{FF2B5EF4-FFF2-40B4-BE49-F238E27FC236}">
                <a16:creationId xmlns:a16="http://schemas.microsoft.com/office/drawing/2014/main" id="{4B953AE7-A74D-87BD-3C76-3846135DC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184" y="3717037"/>
            <a:ext cx="2300143" cy="23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32E2C49C-9454-5231-E196-1EC2DF2EDD54}"/>
              </a:ext>
            </a:extLst>
          </p:cNvPr>
          <p:cNvSpPr txBox="1">
            <a:spLocks/>
          </p:cNvSpPr>
          <p:nvPr/>
        </p:nvSpPr>
        <p:spPr>
          <a:xfrm>
            <a:off x="6960968" y="2895600"/>
            <a:ext cx="3797289" cy="3175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endParaRPr lang="en-US" noProof="0" dirty="0"/>
          </a:p>
          <a:p>
            <a:pPr marL="0" indent="0" algn="ctr">
              <a:buNone/>
            </a:pPr>
            <a:r>
              <a:rPr lang="en-US" noProof="0" dirty="0"/>
              <a:t>Incubator </a:t>
            </a:r>
            <a:r>
              <a:rPr lang="en-US" noProof="0" dirty="0" err="1"/>
              <a:t>PoCs</a:t>
            </a:r>
            <a:r>
              <a:rPr lang="en-US" noProof="0" dirty="0"/>
              <a:t> needing funding for non-project partner can apply to GIP</a:t>
            </a:r>
          </a:p>
        </p:txBody>
      </p:sp>
    </p:spTree>
    <p:extLst>
      <p:ext uri="{BB962C8B-B14F-4D97-AF65-F5344CB8AC3E}">
        <p14:creationId xmlns:p14="http://schemas.microsoft.com/office/powerpoint/2010/main" val="2608022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09DA8-9BD5-01A1-865D-610F4ABA6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66120-6830-6B6B-C6FF-3B02DF89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cs typeface="Calibri"/>
              </a:rPr>
              <a:t>GIP 2026 -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696B6-51BC-3371-3A19-E18E74EEB1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 dirty="0">
                <a:cs typeface="Calibri"/>
              </a:rPr>
              <a:t>Budget: €300K</a:t>
            </a:r>
          </a:p>
          <a:p>
            <a:endParaRPr lang="en-US" noProof="0" dirty="0">
              <a:cs typeface="Calibri"/>
            </a:endParaRPr>
          </a:p>
          <a:p>
            <a:r>
              <a:rPr lang="en-US" noProof="0" dirty="0">
                <a:cs typeface="Calibri"/>
              </a:rPr>
              <a:t>Maximum budget per project: €50K</a:t>
            </a:r>
          </a:p>
          <a:p>
            <a:endParaRPr lang="en-US" noProof="0" dirty="0">
              <a:cs typeface="Calibri"/>
            </a:endParaRPr>
          </a:p>
          <a:p>
            <a:r>
              <a:rPr lang="en-US" noProof="0" dirty="0">
                <a:cs typeface="Calibri"/>
              </a:rPr>
              <a:t>Thematic scope defined together with GN5-2 Incubator Leads, </a:t>
            </a:r>
            <a:r>
              <a:rPr lang="en-US" sz="2400" kern="100" noProof="0" dirty="0">
                <a:ea typeface="Aptos" panose="020B0004020202020204" pitchFamily="34" charset="0"/>
                <a:cs typeface="Times New Roman"/>
              </a:rPr>
              <a:t>SIG </a:t>
            </a:r>
            <a:r>
              <a:rPr lang="en-US" noProof="0" dirty="0">
                <a:cs typeface="Calibri"/>
              </a:rPr>
              <a:t>Leads</a:t>
            </a:r>
          </a:p>
          <a:p>
            <a:endParaRPr lang="en-US" noProof="0" dirty="0">
              <a:cs typeface="Calibri"/>
            </a:endParaRPr>
          </a:p>
          <a:p>
            <a:r>
              <a:rPr lang="en-US" noProof="0" dirty="0">
                <a:cs typeface="Calibri"/>
              </a:rPr>
              <a:t>Mandatory project presentation at TNC 26 at the Community Hub</a:t>
            </a:r>
          </a:p>
          <a:p>
            <a:endParaRPr lang="en-US" noProof="0" dirty="0">
              <a:cs typeface="Calibri"/>
            </a:endParaRPr>
          </a:p>
          <a:p>
            <a:r>
              <a:rPr lang="en-US" noProof="0" dirty="0">
                <a:cs typeface="Calibri"/>
              </a:rPr>
              <a:t>Involve Incubator Leads in Expert Review</a:t>
            </a:r>
          </a:p>
        </p:txBody>
      </p:sp>
    </p:spTree>
    <p:extLst>
      <p:ext uri="{BB962C8B-B14F-4D97-AF65-F5344CB8AC3E}">
        <p14:creationId xmlns:p14="http://schemas.microsoft.com/office/powerpoint/2010/main" val="3201103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6D1B2-BB73-A14B-D1AB-BAC0D2443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</p:spPr>
        <p:txBody>
          <a:bodyPr/>
          <a:lstStyle/>
          <a:p>
            <a:r>
              <a:rPr lang="en-US" noProof="0" dirty="0"/>
              <a:t>GIP 2026 - Timeline</a:t>
            </a:r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01A7221B-493A-03A1-014E-BC51BB42B77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Jan - Jun – Implementation</a:t>
            </a:r>
          </a:p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June – TNC presentation </a:t>
            </a:r>
          </a:p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31 Jul – Final report deadline</a:t>
            </a:r>
          </a:p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Aug - Sept – Evaluation of the results</a:t>
            </a:r>
          </a:p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30 Sept – Project closure, invoice due</a:t>
            </a:r>
          </a:p>
          <a:p>
            <a:pPr>
              <a:lnSpc>
                <a:spcPct val="150000"/>
              </a:lnSpc>
            </a:pPr>
            <a:r>
              <a:rPr lang="en-US" kern="100" dirty="0">
                <a:ea typeface="Aptos" panose="020B0004020202020204" pitchFamily="34" charset="0"/>
                <a:cs typeface="Times New Roman"/>
              </a:rPr>
              <a:t>Sept - Dec – Presentations WP/SIG meetings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60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4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2652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Innovation </a:t>
            </a:r>
            <a:r>
              <a:rPr lang="en-US" noProof="0" dirty="0" err="1"/>
              <a:t>Programme</a:t>
            </a:r>
            <a:r>
              <a:rPr lang="en-US" noProof="0" dirty="0"/>
              <a:t> Trends to Date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3B6531-C7A0-05A1-6BFE-D94756B1BCC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347496"/>
            <a:ext cx="10617451" cy="47238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1" indent="0">
              <a:buNone/>
            </a:pPr>
            <a:endParaRPr lang="en-US" sz="1800" noProof="0" dirty="0"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US" sz="1800" noProof="0" dirty="0"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US" sz="1800" noProof="0" dirty="0">
              <a:ea typeface="Calibri"/>
              <a:cs typeface="Calibri"/>
            </a:endParaRPr>
          </a:p>
          <a:p>
            <a:pPr marL="742950" lvl="1" indent="-285750"/>
            <a:endParaRPr lang="en-US" sz="1800" noProof="0" dirty="0">
              <a:ea typeface="Calibri"/>
              <a:cs typeface="Calibri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52CEA21-305E-2184-024C-1D2BDC9B8EA9}"/>
              </a:ext>
            </a:extLst>
          </p:cNvPr>
          <p:cNvGraphicFramePr>
            <a:graphicFrameLocks noGrp="1"/>
          </p:cNvGraphicFramePr>
          <p:nvPr/>
        </p:nvGraphicFramePr>
        <p:xfrm>
          <a:off x="856877" y="1849363"/>
          <a:ext cx="10478245" cy="844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9316">
                  <a:extLst>
                    <a:ext uri="{9D8B030D-6E8A-4147-A177-3AD203B41FA5}">
                      <a16:colId xmlns:a16="http://schemas.microsoft.com/office/drawing/2014/main" val="2431456293"/>
                    </a:ext>
                  </a:extLst>
                </a:gridCol>
                <a:gridCol w="1274995">
                  <a:extLst>
                    <a:ext uri="{9D8B030D-6E8A-4147-A177-3AD203B41FA5}">
                      <a16:colId xmlns:a16="http://schemas.microsoft.com/office/drawing/2014/main" val="2948331640"/>
                    </a:ext>
                  </a:extLst>
                </a:gridCol>
                <a:gridCol w="1274995">
                  <a:extLst>
                    <a:ext uri="{9D8B030D-6E8A-4147-A177-3AD203B41FA5}">
                      <a16:colId xmlns:a16="http://schemas.microsoft.com/office/drawing/2014/main" val="147914907"/>
                    </a:ext>
                  </a:extLst>
                </a:gridCol>
                <a:gridCol w="1274995">
                  <a:extLst>
                    <a:ext uri="{9D8B030D-6E8A-4147-A177-3AD203B41FA5}">
                      <a16:colId xmlns:a16="http://schemas.microsoft.com/office/drawing/2014/main" val="3458036973"/>
                    </a:ext>
                  </a:extLst>
                </a:gridCol>
                <a:gridCol w="1274995">
                  <a:extLst>
                    <a:ext uri="{9D8B030D-6E8A-4147-A177-3AD203B41FA5}">
                      <a16:colId xmlns:a16="http://schemas.microsoft.com/office/drawing/2014/main" val="1757090741"/>
                    </a:ext>
                  </a:extLst>
                </a:gridCol>
                <a:gridCol w="1224668">
                  <a:extLst>
                    <a:ext uri="{9D8B030D-6E8A-4147-A177-3AD203B41FA5}">
                      <a16:colId xmlns:a16="http://schemas.microsoft.com/office/drawing/2014/main" val="52511038"/>
                    </a:ext>
                  </a:extLst>
                </a:gridCol>
                <a:gridCol w="1294281">
                  <a:extLst>
                    <a:ext uri="{9D8B030D-6E8A-4147-A177-3AD203B41FA5}">
                      <a16:colId xmlns:a16="http://schemas.microsoft.com/office/drawing/2014/main" val="2426722440"/>
                    </a:ext>
                  </a:extLst>
                </a:gridCol>
              </a:tblGrid>
              <a:tr h="296333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Total number of proposals per year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2026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>
                      <a:solidFill>
                        <a:srgbClr val="000000"/>
                      </a:solidFill>
                    </a:lnT>
                    <a:lnB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2025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>
                      <a:solidFill>
                        <a:srgbClr val="000000"/>
                      </a:solidFill>
                    </a:lnT>
                    <a:lnB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2024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4">
                      <a:solidFill>
                        <a:srgbClr val="000000"/>
                      </a:solidFill>
                    </a:lnR>
                    <a:lnT w="9524">
                      <a:solidFill>
                        <a:srgbClr val="000000"/>
                      </a:solidFill>
                    </a:lnT>
                    <a:lnB w="9524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2023</a:t>
                      </a:r>
                      <a:endParaRPr lang="en-US" sz="1200" b="1" i="0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anchor="b">
                    <a:lnL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2022</a:t>
                      </a:r>
                      <a:endParaRPr lang="en-US" sz="1200" b="1" i="0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2021</a:t>
                      </a:r>
                      <a:endParaRPr lang="en-US" sz="1200" b="1" i="0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095086"/>
                  </a:ext>
                </a:extLst>
              </a:tr>
              <a:tr h="25383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Submitted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27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1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66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4">
                      <a:solidFill>
                        <a:srgbClr val="000000"/>
                      </a:solidFill>
                    </a:lnR>
                    <a:lnT w="9524">
                      <a:solidFill>
                        <a:srgbClr val="000000"/>
                      </a:solidFill>
                    </a:lnT>
                    <a:lnB w="9524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36</a:t>
                      </a:r>
                    </a:p>
                  </a:txBody>
                  <a:tcPr anchor="b">
                    <a:lnL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42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26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525349"/>
                  </a:ext>
                </a:extLst>
              </a:tr>
              <a:tr h="25383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Approved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6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1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6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4">
                      <a:solidFill>
                        <a:srgbClr val="000000"/>
                      </a:solidFill>
                    </a:lnR>
                    <a:lnT w="9524">
                      <a:solidFill>
                        <a:srgbClr val="000000"/>
                      </a:solidFill>
                    </a:lnT>
                    <a:lnB w="9524">
                      <a:solidFill>
                        <a:srgbClr val="000000"/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10</a:t>
                      </a:r>
                    </a:p>
                  </a:txBody>
                  <a:tcPr anchor="b">
                    <a:lnL w="95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10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r>
                        <a:rPr lang="en-US" sz="1200" b="0" i="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10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96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683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A75FA-9B19-BD50-DCFA-76E00A6A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Tuesday March 24</a:t>
            </a:r>
            <a:endParaRPr lang="en-NL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CB66F8D-6FC4-FC60-A4B3-94AC80A9ECF7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019017929"/>
              </p:ext>
            </p:extLst>
          </p:nvPr>
        </p:nvGraphicFramePr>
        <p:xfrm>
          <a:off x="998538" y="1566863"/>
          <a:ext cx="989488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591">
                  <a:extLst>
                    <a:ext uri="{9D8B030D-6E8A-4147-A177-3AD203B41FA5}">
                      <a16:colId xmlns:a16="http://schemas.microsoft.com/office/drawing/2014/main" val="691833866"/>
                    </a:ext>
                  </a:extLst>
                </a:gridCol>
                <a:gridCol w="7499295">
                  <a:extLst>
                    <a:ext uri="{9D8B030D-6E8A-4147-A177-3AD203B41FA5}">
                      <a16:colId xmlns:a16="http://schemas.microsoft.com/office/drawing/2014/main" val="1320695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258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13:00 – 13:15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Welcome – who is in the room?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578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13:15 – 14:45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 and Activities Updates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52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14:45 – 15:15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GCC Updates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561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15:15 – 15:30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Coffee Break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37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15:30 – 16:30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Thematic Area Meet Up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620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16:30 – 17:00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Report Back 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118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17:00 – 17:30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Wrap up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551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18:30 – 21:00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Dinner at The </a:t>
                      </a:r>
                      <a:r>
                        <a:rPr lang="en-US" dirty="0" err="1"/>
                        <a:t>Streetfood</a:t>
                      </a:r>
                      <a:r>
                        <a:rPr lang="en-US" dirty="0"/>
                        <a:t> Club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766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810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4226B-3756-420B-F4B9-B3F1A74B5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A8B22C-A17C-EA5C-E8EA-D2881886A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4568"/>
            <a:ext cx="12191999" cy="645559"/>
          </a:xfrm>
        </p:spPr>
        <p:txBody>
          <a:bodyPr/>
          <a:lstStyle/>
          <a:p>
            <a:pPr marL="285750" indent="-285750" algn="ctr"/>
            <a:r>
              <a:rPr lang="pl-PL" dirty="0">
                <a:ea typeface="Calibri"/>
                <a:cs typeface="Calibri"/>
              </a:rPr>
              <a:t>GIP 2026 in </a:t>
            </a:r>
            <a:r>
              <a:rPr lang="pl-PL" dirty="0" err="1">
                <a:ea typeface="Calibri"/>
                <a:cs typeface="Calibri"/>
              </a:rPr>
              <a:t>numbers</a:t>
            </a:r>
            <a:endParaRPr lang="en-US" dirty="0">
              <a:cs typeface="Calibri" panose="020F0502020204030204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222CCE4-56C1-8E26-B871-E040A05392A3}"/>
              </a:ext>
            </a:extLst>
          </p:cNvPr>
          <p:cNvGraphicFramePr>
            <a:graphicFrameLocks noGrp="1"/>
          </p:cNvGraphicFramePr>
          <p:nvPr/>
        </p:nvGraphicFramePr>
        <p:xfrm>
          <a:off x="3816600" y="1542906"/>
          <a:ext cx="3205793" cy="25717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05345">
                  <a:extLst>
                    <a:ext uri="{9D8B030D-6E8A-4147-A177-3AD203B41FA5}">
                      <a16:colId xmlns:a16="http://schemas.microsoft.com/office/drawing/2014/main" val="1199921605"/>
                    </a:ext>
                  </a:extLst>
                </a:gridCol>
                <a:gridCol w="1000224">
                  <a:extLst>
                    <a:ext uri="{9D8B030D-6E8A-4147-A177-3AD203B41FA5}">
                      <a16:colId xmlns:a16="http://schemas.microsoft.com/office/drawing/2014/main" val="3563393369"/>
                    </a:ext>
                  </a:extLst>
                </a:gridCol>
                <a:gridCol w="1000224">
                  <a:extLst>
                    <a:ext uri="{9D8B030D-6E8A-4147-A177-3AD203B41FA5}">
                      <a16:colId xmlns:a16="http://schemas.microsoft.com/office/drawing/2014/main" val="2697018084"/>
                    </a:ext>
                  </a:extLst>
                </a:gridCol>
              </a:tblGrid>
              <a:tr h="157325"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Submitted</a:t>
                      </a:r>
                      <a:endParaRPr lang="en-US" b="1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9739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AI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62449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Network 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444154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Security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1892"/>
                  </a:ext>
                </a:extLst>
              </a:tr>
              <a:tr h="24496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Above the Net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129513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T&amp;I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81571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Multimedia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467661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Software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662577"/>
                  </a:ext>
                </a:extLst>
              </a:tr>
              <a:tr h="15732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999635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7E20AEE-3E68-F5E6-56FC-D53F3A4C8B07}"/>
              </a:ext>
            </a:extLst>
          </p:cNvPr>
          <p:cNvGraphicFramePr>
            <a:graphicFrameLocks noGrp="1"/>
          </p:cNvGraphicFramePr>
          <p:nvPr/>
        </p:nvGraphicFramePr>
        <p:xfrm>
          <a:off x="728763" y="2380302"/>
          <a:ext cx="2818646" cy="1143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86924">
                  <a:extLst>
                    <a:ext uri="{9D8B030D-6E8A-4147-A177-3AD203B41FA5}">
                      <a16:colId xmlns:a16="http://schemas.microsoft.com/office/drawing/2014/main" val="1199921605"/>
                    </a:ext>
                  </a:extLst>
                </a:gridCol>
                <a:gridCol w="915861">
                  <a:extLst>
                    <a:ext uri="{9D8B030D-6E8A-4147-A177-3AD203B41FA5}">
                      <a16:colId xmlns:a16="http://schemas.microsoft.com/office/drawing/2014/main" val="3563393369"/>
                    </a:ext>
                  </a:extLst>
                </a:gridCol>
                <a:gridCol w="915861">
                  <a:extLst>
                    <a:ext uri="{9D8B030D-6E8A-4147-A177-3AD203B41FA5}">
                      <a16:colId xmlns:a16="http://schemas.microsoft.com/office/drawing/2014/main" val="2697018084"/>
                    </a:ext>
                  </a:extLst>
                </a:gridCol>
              </a:tblGrid>
              <a:tr h="206160"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Gender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Submitted</a:t>
                      </a:r>
                      <a:endParaRPr lang="en-US" b="1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973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noProof="0" dirty="0">
                          <a:effectLst/>
                          <a:latin typeface="Roboto"/>
                        </a:rPr>
                        <a:t>4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noProof="0" dirty="0">
                          <a:effectLst/>
                          <a:latin typeface="Roboto"/>
                        </a:rPr>
                        <a:t>1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6244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noProof="0" dirty="0">
                          <a:effectLst/>
                          <a:latin typeface="Roboto"/>
                        </a:rPr>
                        <a:t>23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noProof="0" dirty="0">
                          <a:effectLst/>
                          <a:latin typeface="Roboto"/>
                        </a:rPr>
                        <a:t>5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444154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rtl="0" fontAlgn="base"/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noProof="0" dirty="0">
                          <a:effectLst/>
                          <a:latin typeface="Roboto"/>
                        </a:rPr>
                        <a:t>0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n-US" sz="1200" noProof="0" dirty="0">
                          <a:effectLst/>
                          <a:latin typeface="Roboto"/>
                        </a:rPr>
                        <a:t>0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1892"/>
                  </a:ext>
                </a:extLst>
              </a:tr>
            </a:tbl>
          </a:graphicData>
        </a:graphic>
      </p:graphicFrame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6F284001-6BC4-09DD-8EC3-B65804542623}"/>
              </a:ext>
            </a:extLst>
          </p:cNvPr>
          <p:cNvGraphicFramePr>
            <a:graphicFrameLocks noGrp="1"/>
          </p:cNvGraphicFramePr>
          <p:nvPr/>
        </p:nvGraphicFramePr>
        <p:xfrm>
          <a:off x="7291584" y="1542906"/>
          <a:ext cx="3918528" cy="4572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69836">
                  <a:extLst>
                    <a:ext uri="{9D8B030D-6E8A-4147-A177-3AD203B41FA5}">
                      <a16:colId xmlns:a16="http://schemas.microsoft.com/office/drawing/2014/main" val="1199921605"/>
                    </a:ext>
                  </a:extLst>
                </a:gridCol>
                <a:gridCol w="1024346">
                  <a:extLst>
                    <a:ext uri="{9D8B030D-6E8A-4147-A177-3AD203B41FA5}">
                      <a16:colId xmlns:a16="http://schemas.microsoft.com/office/drawing/2014/main" val="3563393369"/>
                    </a:ext>
                  </a:extLst>
                </a:gridCol>
                <a:gridCol w="1024346">
                  <a:extLst>
                    <a:ext uri="{9D8B030D-6E8A-4147-A177-3AD203B41FA5}">
                      <a16:colId xmlns:a16="http://schemas.microsoft.com/office/drawing/2014/main" val="269701808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rtl="0" fontAlgn="auto"/>
                      <a:r>
                        <a:rPr lang="pl-PL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Country</a:t>
                      </a:r>
                      <a:endParaRPr lang="en-US" sz="1200" b="1" kern="1200" noProof="0" dirty="0">
                        <a:solidFill>
                          <a:srgbClr val="000000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Submitted</a:t>
                      </a:r>
                      <a:endParaRPr lang="en-US" b="1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973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Belgium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4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6244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rtl="0" fontAlgn="base"/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United </a:t>
                      </a: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Kingdom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4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444154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rtl="0" fontAlgn="base"/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Serbia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3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1892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Moldova</a:t>
                      </a:r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, Republic of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129513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Portugal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81571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Italy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467661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Poland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999635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Denmark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95172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Romania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447741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Ireland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00996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Spain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87518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Netherlands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09256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Austria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876955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Norway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515167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1200" kern="120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Finland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1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0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328"/>
                  </a:ext>
                </a:extLst>
              </a:tr>
            </a:tbl>
          </a:graphicData>
        </a:graphic>
      </p:graphicFrame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AFF5E9D4-EAC5-29AE-D6C5-80B1FE6DC281}"/>
              </a:ext>
            </a:extLst>
          </p:cNvPr>
          <p:cNvGraphicFramePr>
            <a:graphicFrameLocks noGrp="1"/>
          </p:cNvGraphicFramePr>
          <p:nvPr/>
        </p:nvGraphicFramePr>
        <p:xfrm>
          <a:off x="728763" y="1542906"/>
          <a:ext cx="2818646" cy="571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86924">
                  <a:extLst>
                    <a:ext uri="{9D8B030D-6E8A-4147-A177-3AD203B41FA5}">
                      <a16:colId xmlns:a16="http://schemas.microsoft.com/office/drawing/2014/main" val="1199921605"/>
                    </a:ext>
                  </a:extLst>
                </a:gridCol>
                <a:gridCol w="915861">
                  <a:extLst>
                    <a:ext uri="{9D8B030D-6E8A-4147-A177-3AD203B41FA5}">
                      <a16:colId xmlns:a16="http://schemas.microsoft.com/office/drawing/2014/main" val="3563393369"/>
                    </a:ext>
                  </a:extLst>
                </a:gridCol>
                <a:gridCol w="915861">
                  <a:extLst>
                    <a:ext uri="{9D8B030D-6E8A-4147-A177-3AD203B41FA5}">
                      <a16:colId xmlns:a16="http://schemas.microsoft.com/office/drawing/2014/main" val="269701808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rtl="0" fontAlgn="auto"/>
                      <a:endParaRPr lang="en-US" sz="1200" b="1" kern="1200" noProof="0" dirty="0">
                        <a:solidFill>
                          <a:srgbClr val="000000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2870" marR="102870" marT="51435" marB="51435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</a:rPr>
                        <a:t>Submitted</a:t>
                      </a:r>
                      <a:endParaRPr lang="en-US" b="1" noProof="0" dirty="0">
                        <a:solidFill>
                          <a:srgbClr val="FFFFFF"/>
                        </a:solidFill>
                        <a:effectLst/>
                        <a:latin typeface="Roboto"/>
                      </a:endParaRP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102870" marR="102870" marT="51435" marB="51435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9739"/>
                  </a:ext>
                </a:extLst>
              </a:tr>
              <a:tr h="285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Proposals</a:t>
                      </a:r>
                    </a:p>
                  </a:txBody>
                  <a:tcPr marL="102870" marR="102870" marT="51435" marB="51435" anchor="b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noProof="0" dirty="0">
                          <a:effectLst/>
                          <a:latin typeface="Roboto"/>
                        </a:rPr>
                        <a:t>27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200" noProof="0" dirty="0">
                          <a:effectLst/>
                          <a:latin typeface="Roboto"/>
                        </a:rPr>
                        <a:t>6</a:t>
                      </a:r>
                    </a:p>
                  </a:txBody>
                  <a:tcPr marL="102870" marR="102870" marT="51435" marB="51435" anchor="b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6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70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74E81-C3A1-9D03-357D-809681BF9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00A850-DD90-17F5-E0F7-A2F666C4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4568"/>
            <a:ext cx="12191999" cy="645559"/>
          </a:xfrm>
        </p:spPr>
        <p:txBody>
          <a:bodyPr/>
          <a:lstStyle/>
          <a:p>
            <a:pPr marL="285750" indent="-285750" algn="ctr"/>
            <a:r>
              <a:rPr lang="en-US" noProof="0">
                <a:ea typeface="Calibri"/>
                <a:cs typeface="Calibri"/>
              </a:rPr>
              <a:t>GIP 2026 awarded projects</a:t>
            </a:r>
            <a:endParaRPr lang="en-US" noProof="0">
              <a:cs typeface="Calibri" panose="020F0502020204030204"/>
            </a:endParaRPr>
          </a:p>
        </p:txBody>
      </p:sp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797329D3-41B6-443B-E447-ED13B2D6996F}"/>
              </a:ext>
            </a:extLst>
          </p:cNvPr>
          <p:cNvGraphicFramePr>
            <a:graphicFrameLocks noGrp="1"/>
          </p:cNvGraphicFramePr>
          <p:nvPr/>
        </p:nvGraphicFramePr>
        <p:xfrm>
          <a:off x="135954" y="2190606"/>
          <a:ext cx="11912882" cy="2534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55246">
                  <a:extLst>
                    <a:ext uri="{9D8B030D-6E8A-4147-A177-3AD203B41FA5}">
                      <a16:colId xmlns:a16="http://schemas.microsoft.com/office/drawing/2014/main" val="1199921605"/>
                    </a:ext>
                  </a:extLst>
                </a:gridCol>
                <a:gridCol w="2019302">
                  <a:extLst>
                    <a:ext uri="{9D8B030D-6E8A-4147-A177-3AD203B41FA5}">
                      <a16:colId xmlns:a16="http://schemas.microsoft.com/office/drawing/2014/main" val="3563393369"/>
                    </a:ext>
                  </a:extLst>
                </a:gridCol>
                <a:gridCol w="1800269">
                  <a:extLst>
                    <a:ext uri="{9D8B030D-6E8A-4147-A177-3AD203B41FA5}">
                      <a16:colId xmlns:a16="http://schemas.microsoft.com/office/drawing/2014/main" val="2697018084"/>
                    </a:ext>
                  </a:extLst>
                </a:gridCol>
                <a:gridCol w="850004">
                  <a:extLst>
                    <a:ext uri="{9D8B030D-6E8A-4147-A177-3AD203B41FA5}">
                      <a16:colId xmlns:a16="http://schemas.microsoft.com/office/drawing/2014/main" val="2889916107"/>
                    </a:ext>
                  </a:extLst>
                </a:gridCol>
                <a:gridCol w="1588061">
                  <a:extLst>
                    <a:ext uri="{9D8B030D-6E8A-4147-A177-3AD203B41FA5}">
                      <a16:colId xmlns:a16="http://schemas.microsoft.com/office/drawing/2014/main" val="3740132340"/>
                    </a:ext>
                  </a:extLst>
                </a:gridCol>
              </a:tblGrid>
              <a:tr h="139533">
                <a:tc>
                  <a:txBody>
                    <a:bodyPr/>
                    <a:lstStyle/>
                    <a:p>
                      <a:pPr algn="ctr" rtl="0" fontAlgn="auto"/>
                      <a:r>
                        <a:rPr lang="pl-PL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Project </a:t>
                      </a:r>
                      <a:r>
                        <a:rPr lang="pl-PL" sz="1200" b="1" kern="1200" noProof="0" dirty="0" err="1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title</a:t>
                      </a:r>
                      <a:endParaRPr lang="en-US" sz="1200" b="1" kern="1200" noProof="0" dirty="0">
                        <a:solidFill>
                          <a:srgbClr val="000000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 anchor="b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Institution</a:t>
                      </a:r>
                    </a:p>
                  </a:txBody>
                  <a:tcPr marL="104400" marR="104400" marT="50400" marB="50400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104400" marR="104400" marT="50400" marB="50400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Gender</a:t>
                      </a:r>
                    </a:p>
                  </a:txBody>
                  <a:tcPr marL="104400" marR="104400" marT="50400" marB="50400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 b="1" kern="1200" noProof="0" dirty="0">
                          <a:solidFill>
                            <a:srgbClr val="000000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104400" marR="104400" marT="50400" marB="50400" anchor="b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9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LARA - </a:t>
                      </a:r>
                      <a:r>
                        <a:rPr lang="en-US" sz="1200" kern="1200" noProof="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LAtent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 Representation for Adaptative tasks</a:t>
                      </a:r>
                    </a:p>
                  </a:txBody>
                  <a:tcPr marL="104400" marR="104400" marT="50400" marB="50400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i2CAT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>
                      <a:solidFill>
                        <a:srgbClr val="000000"/>
                      </a:solidFill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Spain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AI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62449"/>
                  </a:ext>
                </a:extLst>
              </a:tr>
              <a:tr h="203493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G.O.READY Feasibility Study for a GÉANT Open Source Program Office (OSPO)</a:t>
                      </a:r>
                    </a:p>
                  </a:txBody>
                  <a:tcPr marL="104400" marR="104400" marT="50400" marB="50400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Open Ireland Network</a:t>
                      </a: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Ireland</a:t>
                      </a: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Software</a:t>
                      </a: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444154"/>
                  </a:ext>
                </a:extLst>
              </a:tr>
              <a:tr h="203643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FeduMEET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 - Delivering </a:t>
                      </a:r>
                      <a:r>
                        <a:rPr lang="en-US" sz="1200" kern="1200" noProof="0" dirty="0" err="1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eduMEET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 as a Services using federated NREN infrastructures</a:t>
                      </a:r>
                    </a:p>
                  </a:txBody>
                  <a:tcPr marL="104400" marR="104400" marT="50400" marB="50400">
                    <a:lnL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PCSS</a:t>
                      </a: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Poland</a:t>
                      </a: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F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noProof="0" dirty="0">
                          <a:effectLst/>
                          <a:latin typeface="Roboto"/>
                        </a:rPr>
                        <a:t>Multimedia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1892"/>
                  </a:ext>
                </a:extLst>
              </a:tr>
              <a:tr h="203643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PHISHNET - An Open (X)AI-Driven Platform for Real-Time Detection of Phishing and Algorithmically Generated Domains</a:t>
                      </a:r>
                    </a:p>
                  </a:txBody>
                  <a:tcPr marL="104400" marR="104400" marT="50400" marB="50400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AIT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Austria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AI 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129513"/>
                  </a:ext>
                </a:extLst>
              </a:tr>
              <a:tr h="203643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EXPATS- Explainable Autofill for Trustworthy Surveys</a:t>
                      </a:r>
                    </a:p>
                  </a:txBody>
                  <a:tcPr marL="104400" marR="104400" marT="50400" marB="50400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PXL University of Applied Sciences and Arts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Belgium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AI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81571"/>
                  </a:ext>
                </a:extLst>
              </a:tr>
              <a:tr h="153690"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CHAMELEON-REN</a:t>
                      </a:r>
                    </a:p>
                  </a:txBody>
                  <a:tcPr marL="104400" marR="104400" marT="50400" marB="50400">
                    <a:lnL w="1071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16">
                      <a:solidFill>
                        <a:srgbClr val="000000"/>
                      </a:solidFill>
                    </a:lnT>
                    <a:lnB w="1071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Open University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>
                      <a:solidFill>
                        <a:srgbClr val="000000"/>
                      </a:solidFill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UK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 </a:t>
                      </a:r>
                      <a:r>
                        <a:rPr lang="pl-PL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M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effectLst/>
                        <a:latin typeface="Roboto"/>
                        <a:ea typeface="+mn-ea"/>
                        <a:cs typeface="+mn-cs"/>
                      </a:endParaRP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t">
                        <a:buNone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effectLst/>
                          <a:latin typeface="Roboto"/>
                          <a:ea typeface="+mn-ea"/>
                          <a:cs typeface="+mn-cs"/>
                        </a:rPr>
                        <a:t>Security</a:t>
                      </a:r>
                    </a:p>
                  </a:txBody>
                  <a:tcPr marL="104400" marR="104400" marT="50400" marB="50400">
                    <a:lnL w="10706">
                      <a:solidFill>
                        <a:srgbClr val="000000"/>
                      </a:solidFill>
                    </a:lnL>
                    <a:lnR w="10706">
                      <a:solidFill>
                        <a:srgbClr val="000000"/>
                      </a:solidFill>
                    </a:lnR>
                    <a:lnT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0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467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840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A50C5-109E-6DF4-953A-D794B4112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65DC286B-C5DE-0E29-FD88-945F1CE80A1B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16BBC8-2F14-6190-52F5-C36382F0D7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679192" y="0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1DDEB1D7-EF59-625E-1381-E9DEC60228C1}"/>
              </a:ext>
            </a:extLst>
          </p:cNvPr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noProof="0" dirty="0">
                <a:solidFill>
                  <a:schemeClr val="bg1"/>
                </a:solidFill>
              </a:rPr>
              <a:t>GÉANT Innovation </a:t>
            </a:r>
            <a:r>
              <a:rPr lang="en-US" sz="3000" noProof="0" dirty="0" err="1">
                <a:solidFill>
                  <a:schemeClr val="bg1"/>
                </a:solidFill>
              </a:rPr>
              <a:t>Programme</a:t>
            </a:r>
            <a:r>
              <a:rPr lang="en-US" sz="3000" noProof="0" dirty="0">
                <a:solidFill>
                  <a:schemeClr val="bg1"/>
                </a:solidFill>
              </a:rPr>
              <a:t> (GIP)</a:t>
            </a:r>
          </a:p>
          <a:p>
            <a:endParaRPr lang="en-US" sz="3000" noProof="0" dirty="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en-US" sz="3000" noProof="0" dirty="0">
                <a:solidFill>
                  <a:schemeClr val="bg1"/>
                </a:solidFill>
                <a:ea typeface="Calibri"/>
                <a:cs typeface="Calibri"/>
              </a:rPr>
              <a:t>Thank you very much!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4016CCD-80A0-B760-ADE9-D16604268690}"/>
              </a:ext>
            </a:extLst>
          </p:cNvPr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noProof="0" dirty="0">
              <a:solidFill>
                <a:schemeClr val="bg1"/>
              </a:solidFill>
              <a:cs typeface="Calibri"/>
            </a:endParaRPr>
          </a:p>
          <a:p>
            <a:endParaRPr lang="en-US" sz="240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C0846F-8004-7BB3-09A8-942A597367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07D42B5-2FBD-688A-837C-89506E9D206B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noProof="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noProof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88E080-704A-D819-1E63-ED50B8AD150D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r>
              <a:rPr lang="en-US" noProof="0" dirty="0">
                <a:solidFill>
                  <a:schemeClr val="bg1"/>
                </a:solidFill>
              </a:rPr>
              <a:t>Piotr Pawałowski (PCSS) &lt;</a:t>
            </a:r>
            <a:r>
              <a:rPr lang="en-US" noProof="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astagor@man.poznan.pl</a:t>
            </a:r>
            <a:r>
              <a:rPr lang="en-US" noProof="0" dirty="0">
                <a:solidFill>
                  <a:schemeClr val="bg1"/>
                </a:solidFill>
              </a:rPr>
              <a:t>&gt;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24711A9-4E89-1816-7377-1B653F1556CC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noProof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37FA3CD4-2E8F-4492-0A20-32AF66AFCA9C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51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855AF-EB3F-F0C5-DDE1-502EEEC90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13A96B1-72C7-A4D5-9A89-0C597CF9EBE1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1E701E-30C0-533B-501E-C69AE209B4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20EF98ED-CCBD-AA48-5CE7-B80A2F1090EC}"/>
              </a:ext>
            </a:extLst>
          </p:cNvPr>
          <p:cNvSpPr txBox="1">
            <a:spLocks/>
          </p:cNvSpPr>
          <p:nvPr/>
        </p:nvSpPr>
        <p:spPr>
          <a:xfrm>
            <a:off x="1191149" y="2179062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Thematic area meet-up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87EAD12-DB9D-8B1A-4B46-F07D974E2A64}"/>
              </a:ext>
            </a:extLst>
          </p:cNvPr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671166-687C-2023-7590-812BA79895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A6CAF41-CEDA-F771-0238-9242BD2D7ACF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7AAE68-786B-0BF6-A650-431D498EAAE1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084CD191-C447-EE25-F2FF-00C7D7353531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70428106-5CB8-D14E-D9B5-EF9EE210F0D0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DC0104F-48B9-463E-7C92-4CD14146D344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11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65647-0CD3-B5A0-8E35-C9E71BDF8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F0C2E10-B0D9-BDE4-82F3-A031C42572C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5" b="29615"/>
          <a:stretch>
            <a:fillRect/>
          </a:stretch>
        </p:blipFill>
        <p:spPr>
          <a:xfrm>
            <a:off x="183960" y="215358"/>
            <a:ext cx="11824079" cy="6427284"/>
          </a:xfrm>
          <a:prstGeom prst="roundRect">
            <a:avLst>
              <a:gd name="adj" fmla="val 2210"/>
            </a:avLst>
          </a:prstGeom>
          <a:solidFill>
            <a:srgbClr val="FFFFFF">
              <a:lumMod val="85000"/>
            </a:srgbClr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AA7A10-C673-3D6D-76FF-02F2CAB266CD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33750" y="1619723"/>
            <a:ext cx="5866842" cy="2782441"/>
          </a:xfrm>
        </p:spPr>
        <p:txBody>
          <a:bodyPr/>
          <a:lstStyle/>
          <a:p>
            <a:r>
              <a:rPr lang="en-US" dirty="0"/>
              <a:t>Wrap up Day 1 – Actions?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8572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544E5-13DF-D4C9-62C8-B59C930DB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31FD89F-6A6D-C238-D588-35543961BCD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4764BD-45EB-56FA-C04C-A1663363D7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0F59643-E9D1-9835-7200-5F7F6FCCE696}"/>
              </a:ext>
            </a:extLst>
          </p:cNvPr>
          <p:cNvSpPr txBox="1">
            <a:spLocks/>
          </p:cNvSpPr>
          <p:nvPr/>
        </p:nvSpPr>
        <p:spPr>
          <a:xfrm>
            <a:off x="1191149" y="2179062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See you tonight!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C18F044-FE44-86A4-CBA3-1B9D0D8A98DC}"/>
              </a:ext>
            </a:extLst>
          </p:cNvPr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3AC514-7218-FCA5-E28A-3581CDF30F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631AB7C-C02E-B650-3B45-71CFA73E2458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E607BDD-4E93-3D51-2FC4-EE4EA54A4FB1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1F99193-76E3-1640-084A-658674FF3250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88B8783B-3C5A-869E-EFF3-C0E810663CEB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795AECF5-8B1D-7D9E-3424-48E6F0ED9E73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B5C5FD27-D794-5DF7-597D-BF6D8FF94734}"/>
              </a:ext>
            </a:extLst>
          </p:cNvPr>
          <p:cNvSpPr txBox="1">
            <a:spLocks/>
          </p:cNvSpPr>
          <p:nvPr/>
        </p:nvSpPr>
        <p:spPr>
          <a:xfrm>
            <a:off x="1191149" y="3145295"/>
            <a:ext cx="5532172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b="0" dirty="0">
                <a:solidFill>
                  <a:schemeClr val="bg1"/>
                </a:solidFill>
                <a:ea typeface="Calibri"/>
                <a:cs typeface="Calibri"/>
              </a:rPr>
              <a:t>18:30 – Informal group dinner at The Streetfood Club</a:t>
            </a:r>
            <a:endParaRPr lang="en-US" sz="3000" b="0" dirty="0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5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3468D-20D0-F87D-3314-33463D149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CE15A274-5D0A-DB2C-0EF8-7D0241C7C97C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702CCB-5847-F724-A1B1-670B4FE1B4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A01550AC-D79C-1280-0C93-4746AE6FB47F}"/>
              </a:ext>
            </a:extLst>
          </p:cNvPr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SIG updates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1EF0B289-D489-74B6-54B6-160161BC80FF}"/>
              </a:ext>
            </a:extLst>
          </p:cNvPr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3ECD1B-A564-B0D3-A39C-87EBD3486B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E998A9-BF92-EE96-D6E4-CC27FB4FEDB1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A5276D-D9EA-3666-0ED0-9F3A81B455A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722A16DD-D27B-27D1-C3EF-BD5A464ED8E8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302948AF-4039-15C8-C7DC-D655710D135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D06E3EC7-2BAD-EC9D-C344-C487FF055924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126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10814733" cy="612508"/>
          </a:xfrm>
        </p:spPr>
        <p:txBody>
          <a:bodyPr/>
          <a:lstStyle/>
          <a:p>
            <a:r>
              <a:rPr lang="en-GB" dirty="0"/>
              <a:t>SWOT Analysis: Strengths, Weaknesses, Opportunities, Threats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CA66E328-6621-C6C1-CC09-796B22C2C32F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3552497" y="2173903"/>
          <a:ext cx="7462344" cy="35332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551422">
                  <a:extLst>
                    <a:ext uri="{9D8B030D-6E8A-4147-A177-3AD203B41FA5}">
                      <a16:colId xmlns:a16="http://schemas.microsoft.com/office/drawing/2014/main" val="2538379000"/>
                    </a:ext>
                  </a:extLst>
                </a:gridCol>
                <a:gridCol w="3910922">
                  <a:extLst>
                    <a:ext uri="{9D8B030D-6E8A-4147-A177-3AD203B41FA5}">
                      <a16:colId xmlns:a16="http://schemas.microsoft.com/office/drawing/2014/main" val="2493427648"/>
                    </a:ext>
                  </a:extLst>
                </a:gridCol>
              </a:tblGrid>
              <a:tr h="4416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SIG-NOC</a:t>
                      </a:r>
                      <a:endParaRPr lang="en-NL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9. SIG-Marcomms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503422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2. SIG-NGN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b="0" dirty="0"/>
                        <a:t>10. </a:t>
                      </a: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SIG-Procurement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00317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3. SIG-TFN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/>
                        <a:t>11. SIG-Sustainability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437005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4. SIG-Quantum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/>
                        <a:t>12. SIG-AI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922769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5. </a:t>
                      </a: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SIG-MSP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/>
                        <a:t>13. SIG-PA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048670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6. SIG-RED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/>
                        <a:t>14. SIG-CNaaS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048059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7. SIG-CISS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/>
                        <a:t>15. TF-EDU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095708"/>
                  </a:ext>
                </a:extLst>
              </a:tr>
              <a:tr h="441652">
                <a:tc>
                  <a:txBody>
                    <a:bodyPr/>
                    <a:lstStyle/>
                    <a:p>
                      <a:r>
                        <a:rPr lang="en-NL" dirty="0"/>
                        <a:t>8. SIG-ISM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16. CLAW/PAW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71273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A90902A-3F85-6AA7-5D46-AC806676E088}"/>
              </a:ext>
            </a:extLst>
          </p:cNvPr>
          <p:cNvSpPr txBox="1"/>
          <p:nvPr/>
        </p:nvSpPr>
        <p:spPr>
          <a:xfrm>
            <a:off x="476369" y="2953922"/>
            <a:ext cx="19305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Trends and opportunities - where can you work with each other?</a:t>
            </a:r>
            <a:endParaRPr lang="en-NL" sz="2000" b="1" dirty="0"/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8C962-5C4D-DAAB-16B8-2C6E59CB7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5B3DE118-17BE-9D2F-C581-18F88A6B8F34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29DF73-2127-88A4-765A-6C38D849B4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FD5A1D59-8A72-00CA-E5C1-0D4BA4432430}"/>
              </a:ext>
            </a:extLst>
          </p:cNvPr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GCC Updates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F7CBD97-009B-331A-9E51-826CC4905517}"/>
              </a:ext>
            </a:extLst>
          </p:cNvPr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8019F1-2896-551E-5BD9-5E001FD770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3983C9A-5367-38CA-3BE6-34C7A8E9446E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9B8F28-3DFE-B9A3-5001-A0B364AF670C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29C17A0E-056F-B706-1EF7-0FC234CAAC73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F78364CC-B9F1-C747-CB39-E1C9C2C14890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FA1F0E21-CC4D-3360-7D9D-7933CD3D0323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2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345C4-B135-C8CC-ACD8-CBC664260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06" y="566853"/>
            <a:ext cx="11149188" cy="600744"/>
          </a:xfrm>
        </p:spPr>
        <p:txBody>
          <a:bodyPr/>
          <a:lstStyle/>
          <a:p>
            <a:r>
              <a:rPr lang="en-US" dirty="0"/>
              <a:t>Who is your liaison?</a:t>
            </a:r>
            <a:endParaRPr lang="en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B1DFA-875C-DD4B-65DC-847DC992C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4831963" cy="4456846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SIG-ISM: Charlie </a:t>
            </a:r>
          </a:p>
          <a:p>
            <a:r>
              <a:rPr lang="en-US" sz="2600" dirty="0"/>
              <a:t>SIG-AI: Dawn &amp; Ivana </a:t>
            </a:r>
          </a:p>
          <a:p>
            <a:r>
              <a:rPr lang="en-US" sz="2600" dirty="0"/>
              <a:t>SIG-MSP: Michel &amp; Dawn </a:t>
            </a:r>
          </a:p>
          <a:p>
            <a:r>
              <a:rPr lang="en-US" sz="2600" dirty="0"/>
              <a:t>SIG-Procurement: Michel &amp; Ariela </a:t>
            </a:r>
          </a:p>
          <a:p>
            <a:r>
              <a:rPr lang="en-US" sz="2600" dirty="0"/>
              <a:t>SIG-Sustainability: Charlie &amp; Ariela </a:t>
            </a:r>
          </a:p>
          <a:p>
            <a:r>
              <a:rPr lang="en-US" sz="2600" dirty="0"/>
              <a:t>REFEDS:  Erik </a:t>
            </a:r>
          </a:p>
          <a:p>
            <a:r>
              <a:rPr lang="en-US" sz="2600" dirty="0"/>
              <a:t>SIG-CISS: Michel </a:t>
            </a:r>
          </a:p>
          <a:p>
            <a:r>
              <a:rPr lang="en-US" sz="2600" dirty="0"/>
              <a:t>SIG-RED: Ariela &amp; Ivana </a:t>
            </a:r>
          </a:p>
          <a:p>
            <a:r>
              <a:rPr lang="en-US" sz="2600" dirty="0"/>
              <a:t>SIG-Marcomms: Ariela &amp; Charlie </a:t>
            </a:r>
          </a:p>
          <a:p>
            <a:pPr marL="0" indent="0">
              <a:buNone/>
            </a:pPr>
            <a:endParaRPr lang="en-NL" dirty="0"/>
          </a:p>
        </p:txBody>
      </p:sp>
      <p:sp>
        <p:nvSpPr>
          <p:cNvPr id="7" name="Vertical Text Placeholder 6">
            <a:extLst>
              <a:ext uri="{FF2B5EF4-FFF2-40B4-BE49-F238E27FC236}">
                <a16:creationId xmlns:a16="http://schemas.microsoft.com/office/drawing/2014/main" id="{E4E49877-8978-BE19-6E56-BEE693BE0608}"/>
              </a:ext>
            </a:extLst>
          </p:cNvPr>
          <p:cNvSpPr>
            <a:spLocks noGrp="1"/>
          </p:cNvSpPr>
          <p:nvPr>
            <p:ph type="body" orient="vert" idx="66"/>
          </p:nvPr>
        </p:nvSpPr>
        <p:spPr>
          <a:xfrm>
            <a:off x="5525589" y="1385957"/>
            <a:ext cx="5643154" cy="4456846"/>
          </a:xfrm>
        </p:spPr>
        <p:txBody>
          <a:bodyPr>
            <a:normAutofit/>
          </a:bodyPr>
          <a:lstStyle/>
          <a:p>
            <a:r>
              <a:rPr lang="en-US" dirty="0"/>
              <a:t>TF-EDU: Erik &amp; Dawn </a:t>
            </a:r>
          </a:p>
          <a:p>
            <a:r>
              <a:rPr lang="en-US" dirty="0"/>
              <a:t>NPAPWS: Maria Isabel &amp; Ariela </a:t>
            </a:r>
          </a:p>
          <a:p>
            <a:r>
              <a:rPr lang="en-US" dirty="0"/>
              <a:t>SIG-</a:t>
            </a:r>
            <a:r>
              <a:rPr lang="en-US" dirty="0" err="1"/>
              <a:t>CNaaS</a:t>
            </a:r>
            <a:r>
              <a:rPr lang="en-US" dirty="0"/>
              <a:t>: Erik &amp; Michel </a:t>
            </a:r>
          </a:p>
          <a:p>
            <a:r>
              <a:rPr lang="en-US" dirty="0"/>
              <a:t>SIG-Quantum: Ivana &amp; Maria Isabel </a:t>
            </a:r>
          </a:p>
          <a:p>
            <a:r>
              <a:rPr lang="en-US" dirty="0"/>
              <a:t>SIG-TFN: Ivana &amp; Maria Isabel </a:t>
            </a:r>
          </a:p>
          <a:p>
            <a:r>
              <a:rPr lang="en-US" dirty="0"/>
              <a:t>SIG-NOC: Maria Isabel &amp; Ivana </a:t>
            </a:r>
          </a:p>
          <a:p>
            <a:r>
              <a:rPr lang="en-US" dirty="0"/>
              <a:t>SIG-NGN: Maria Isabel &amp; Ivana</a:t>
            </a:r>
          </a:p>
          <a:p>
            <a:r>
              <a:rPr lang="en-US" dirty="0"/>
              <a:t>SIG-</a:t>
            </a:r>
            <a:r>
              <a:rPr lang="en-US" dirty="0" err="1"/>
              <a:t>DigitalHealthData</a:t>
            </a:r>
            <a:r>
              <a:rPr lang="en-US" dirty="0"/>
              <a:t>: Erik &amp; Dawn</a:t>
            </a:r>
          </a:p>
          <a:p>
            <a:r>
              <a:rPr lang="en-US" dirty="0"/>
              <a:t>SIG-Policy: Dawn &amp; Michel</a:t>
            </a:r>
          </a:p>
          <a:p>
            <a:endParaRPr lang="en-US" dirty="0"/>
          </a:p>
          <a:p>
            <a:endParaRPr lang="en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8611F-9DCA-A009-FCF8-DA43AA17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D0FE45-509C-4BDF-9EDE-64426F8DF3D2}" type="slidenum">
              <a:rPr kumimoji="0" lang="nl-NL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2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CD17C-0574-1BE3-6E7B-A27FE533C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F939C91-F39B-A1E3-AFE6-3E5F955867F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7" b="10647"/>
          <a:stretch>
            <a:fillRect/>
          </a:stretch>
        </p:blipFill>
        <p:spPr>
          <a:xfrm>
            <a:off x="259063" y="169817"/>
            <a:ext cx="11838355" cy="6435044"/>
          </a:xfrm>
          <a:prstGeom prst="roundRect">
            <a:avLst>
              <a:gd name="adj" fmla="val 2210"/>
            </a:avLst>
          </a:prstGeom>
          <a:solidFill>
            <a:srgbClr val="FFFFFF">
              <a:lumMod val="85000"/>
            </a:srgbClr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98575-6F37-A2A1-55A3-07A1912A177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33750" y="1619723"/>
            <a:ext cx="5866842" cy="2782441"/>
          </a:xfrm>
        </p:spPr>
        <p:txBody>
          <a:bodyPr/>
          <a:lstStyle/>
          <a:p>
            <a:r>
              <a:rPr lang="en-US" dirty="0"/>
              <a:t>Community Award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217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F12E2FF-731C-955F-A21E-C002B589B4F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 r="18961"/>
          <a:stretch>
            <a:fillRect/>
          </a:stretch>
        </p:blipFill>
        <p:spPr>
          <a:xfrm>
            <a:off x="6227400" y="404949"/>
            <a:ext cx="6078361" cy="6380992"/>
          </a:xfrm>
          <a:prstGeom prst="round2SameRect">
            <a:avLst>
              <a:gd name="adj1" fmla="val 2120"/>
              <a:gd name="adj2" fmla="val 0"/>
            </a:avLst>
          </a:prstGeom>
          <a:solidFill>
            <a:srgbClr val="FFFFFF">
              <a:lumMod val="95000"/>
            </a:srgbClr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5ACC082-8679-C5D0-D489-B1091DC8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33" y="540820"/>
            <a:ext cx="5424706" cy="600744"/>
          </a:xfrm>
        </p:spPr>
        <p:txBody>
          <a:bodyPr/>
          <a:lstStyle/>
          <a:p>
            <a:r>
              <a:rPr lang="en-US" dirty="0"/>
              <a:t>Timeline</a:t>
            </a:r>
            <a:endParaRPr lang="en-NL" dirty="0"/>
          </a:p>
        </p:txBody>
      </p:sp>
      <p:sp>
        <p:nvSpPr>
          <p:cNvPr id="4" name="Vertical Text Placeholder 3">
            <a:extLst>
              <a:ext uri="{FF2B5EF4-FFF2-40B4-BE49-F238E27FC236}">
                <a16:creationId xmlns:a16="http://schemas.microsoft.com/office/drawing/2014/main" id="{7B3667F8-796D-F3FB-50FE-99A95F886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Nominations open since January</a:t>
            </a:r>
          </a:p>
          <a:p>
            <a:r>
              <a:rPr lang="en-US" dirty="0"/>
              <a:t>Deadline April 17</a:t>
            </a:r>
          </a:p>
          <a:p>
            <a:r>
              <a:rPr lang="en-US" dirty="0"/>
              <a:t>Selection criteria open for everyone to consult</a:t>
            </a:r>
          </a:p>
          <a:p>
            <a:r>
              <a:rPr lang="en-US" dirty="0"/>
              <a:t>Selection by GCC + Chair GÉANT Board and GÉANT CEO in May</a:t>
            </a:r>
          </a:p>
          <a:p>
            <a:endParaRPr lang="en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8C0DA-7574-EAA6-09C7-B798B841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558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colorful clouds and stars in space&#10;&#10;AI-generated content may be incorrect.">
            <a:extLst>
              <a:ext uri="{FF2B5EF4-FFF2-40B4-BE49-F238E27FC236}">
                <a16:creationId xmlns:a16="http://schemas.microsoft.com/office/drawing/2014/main" id="{90E78E5C-D18A-3B40-CEC0-4F5906B430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3" b="13703"/>
          <a:stretch>
            <a:fillRect/>
          </a:stretch>
        </p:blipFill>
        <p:spPr>
          <a:xfrm>
            <a:off x="259064" y="745115"/>
            <a:ext cx="11099186" cy="589576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E1796-83CA-0AD5-C594-73BAFF0BEC3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33750" y="1619723"/>
            <a:ext cx="5866842" cy="2782441"/>
          </a:xfrm>
        </p:spPr>
        <p:txBody>
          <a:bodyPr/>
          <a:lstStyle/>
          <a:p>
            <a:r>
              <a:rPr lang="en-US" dirty="0"/>
              <a:t>Humanitarian Support Group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8396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5510FB-36FB-4154-A2BF-C542F10FC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1505B4-EB03-4FE5-A8AD-247CA6255C2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CBFBE69-594A-4D95-9A03-629D5C5A13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1416</TotalTime>
  <Words>959</Words>
  <Application>Microsoft Macintosh PowerPoint</Application>
  <PresentationFormat>Widescreen</PresentationFormat>
  <Paragraphs>319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Arial</vt:lpstr>
      <vt:lpstr>Calibri</vt:lpstr>
      <vt:lpstr>Roboto</vt:lpstr>
      <vt:lpstr>Office Theme</vt:lpstr>
      <vt:lpstr>PowerPoint Presentation</vt:lpstr>
      <vt:lpstr>Agenda Tuesday March 24</vt:lpstr>
      <vt:lpstr>PowerPoint Presentation</vt:lpstr>
      <vt:lpstr>SWOT Analysis: Strengths, Weaknesses, Opportunities, Threats</vt:lpstr>
      <vt:lpstr>PowerPoint Presentation</vt:lpstr>
      <vt:lpstr>Who is your liaison?</vt:lpstr>
      <vt:lpstr>PowerPoint Presentation</vt:lpstr>
      <vt:lpstr>Timeline</vt:lpstr>
      <vt:lpstr>PowerPoint Presentation</vt:lpstr>
      <vt:lpstr>Focus</vt:lpstr>
      <vt:lpstr>First initiatives</vt:lpstr>
      <vt:lpstr>Current members</vt:lpstr>
      <vt:lpstr>More information</vt:lpstr>
      <vt:lpstr>PowerPoint Presentation</vt:lpstr>
      <vt:lpstr>GIP in a nutshell</vt:lpstr>
      <vt:lpstr>GIP and GN Project Incubators</vt:lpstr>
      <vt:lpstr>GIP 2026 - Overview</vt:lpstr>
      <vt:lpstr>GIP 2026 - Timeline</vt:lpstr>
      <vt:lpstr>Innovation Programme Trends to Date</vt:lpstr>
      <vt:lpstr>GIP 2026 in numbers</vt:lpstr>
      <vt:lpstr>GIP 2026 awarded projects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Tanja Maier</dc:creator>
  <cp:lastModifiedBy>Nadelina Sandu</cp:lastModifiedBy>
  <cp:revision>47</cp:revision>
  <dcterms:created xsi:type="dcterms:W3CDTF">2026-02-02T13:10:39Z</dcterms:created>
  <dcterms:modified xsi:type="dcterms:W3CDTF">2026-03-25T12:58:21Z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  <property fmtid="{D5CDD505-2E9C-101B-9397-08002B2CF9AE}" pid="3" name="FunctionalTeam">
    <vt:lpwstr>4;#Information Management|94b3ca60-d26b-4bcf-94e8-a8e36b54d2bb</vt:lpwstr>
  </property>
  <property fmtid="{D5CDD505-2E9C-101B-9397-08002B2CF9AE}" pid="4" name="TaxKeyword">
    <vt:lpwstr/>
  </property>
  <property fmtid="{D5CDD505-2E9C-101B-9397-08002B2CF9AE}" pid="5" name="DocumentType">
    <vt:lpwstr/>
  </property>
</Properties>
</file>