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371" r:id="rId5"/>
    <p:sldId id="1169" r:id="rId6"/>
    <p:sldId id="1172" r:id="rId7"/>
    <p:sldId id="1178" r:id="rId8"/>
    <p:sldId id="402" r:id="rId9"/>
    <p:sldId id="435" r:id="rId10"/>
    <p:sldId id="436" r:id="rId11"/>
    <p:sldId id="438" r:id="rId12"/>
    <p:sldId id="448" r:id="rId13"/>
    <p:sldId id="437" r:id="rId14"/>
    <p:sldId id="446" r:id="rId15"/>
    <p:sldId id="445" r:id="rId16"/>
    <p:sldId id="443" r:id="rId17"/>
    <p:sldId id="444" r:id="rId18"/>
    <p:sldId id="447" r:id="rId19"/>
    <p:sldId id="1173" r:id="rId20"/>
    <p:sldId id="418" r:id="rId21"/>
    <p:sldId id="416" r:id="rId22"/>
    <p:sldId id="1177" r:id="rId23"/>
    <p:sldId id="420" r:id="rId24"/>
    <p:sldId id="1063" r:id="rId25"/>
    <p:sldId id="1090" r:id="rId26"/>
    <p:sldId id="1088" r:id="rId27"/>
    <p:sldId id="117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98142511-1E3F-45F8-A371-6BB0C68AD8E3}">
          <p14:sldIdLst>
            <p14:sldId id="371"/>
            <p14:sldId id="1169"/>
            <p14:sldId id="1172"/>
            <p14:sldId id="1178"/>
            <p14:sldId id="402"/>
            <p14:sldId id="435"/>
            <p14:sldId id="436"/>
            <p14:sldId id="438"/>
            <p14:sldId id="448"/>
            <p14:sldId id="437"/>
            <p14:sldId id="446"/>
            <p14:sldId id="445"/>
            <p14:sldId id="443"/>
            <p14:sldId id="444"/>
            <p14:sldId id="447"/>
            <p14:sldId id="1173"/>
            <p14:sldId id="418"/>
            <p14:sldId id="416"/>
            <p14:sldId id="1177"/>
            <p14:sldId id="420"/>
            <p14:sldId id="1063"/>
            <p14:sldId id="1090"/>
            <p14:sldId id="1088"/>
            <p14:sldId id="117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1EFC42-8066-FB71-1FAF-E12A9843B2CE}" name="Herczog Edit" initials="HE" userId="986f742077ba224a"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B3B4"/>
    <a:srgbClr val="30348F"/>
    <a:srgbClr val="8EB1D1"/>
    <a:srgbClr val="83A3C2"/>
    <a:srgbClr val="80A1BE"/>
    <a:srgbClr val="2C318F"/>
    <a:srgbClr val="2A2E84"/>
    <a:srgbClr val="62738F"/>
    <a:srgbClr val="425E9B"/>
    <a:srgbClr val="2C30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88" autoAdjust="0"/>
    <p:restoredTop sz="94557" autoAdjust="0"/>
  </p:normalViewPr>
  <p:slideViewPr>
    <p:cSldViewPr snapToGrid="0">
      <p:cViewPr varScale="1">
        <p:scale>
          <a:sx n="113" d="100"/>
          <a:sy n="113" d="100"/>
        </p:scale>
        <p:origin x="552" y="168"/>
      </p:cViewPr>
      <p:guideLst/>
    </p:cSldViewPr>
  </p:slideViewPr>
  <p:notesTextViewPr>
    <p:cViewPr>
      <p:scale>
        <a:sx n="3" d="2"/>
        <a:sy n="3" d="2"/>
      </p:scale>
      <p:origin x="0" y="0"/>
    </p:cViewPr>
  </p:notesTextViewPr>
  <p:sorterViewPr>
    <p:cViewPr>
      <p:scale>
        <a:sx n="80" d="100"/>
        <a:sy n="80" d="100"/>
      </p:scale>
      <p:origin x="0" y="0"/>
    </p:cViewPr>
  </p:sorter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E8C9E8-931E-FC47-B030-26E2A14BF3D7}" type="doc">
      <dgm:prSet loTypeId="urn:microsoft.com/office/officeart/2005/8/layout/default" loCatId="" qsTypeId="urn:microsoft.com/office/officeart/2005/8/quickstyle/simple1" qsCatId="simple" csTypeId="urn:microsoft.com/office/officeart/2005/8/colors/accent2_3" csCatId="accent2" phldr="1"/>
      <dgm:spPr/>
      <dgm:t>
        <a:bodyPr/>
        <a:lstStyle/>
        <a:p>
          <a:endParaRPr lang="en-GB"/>
        </a:p>
      </dgm:t>
    </dgm:pt>
    <dgm:pt modelId="{30F71D72-657C-1E4A-89D2-BABDD9494DD7}">
      <dgm:prSet phldrT="[Text]" custT="1"/>
      <dgm:spPr/>
      <dgm:t>
        <a:bodyPr/>
        <a:lstStyle/>
        <a:p>
          <a:r>
            <a:rPr lang="en-GB" sz="3200" dirty="0"/>
            <a:t>GCC meeting recap</a:t>
          </a:r>
        </a:p>
      </dgm:t>
    </dgm:pt>
    <dgm:pt modelId="{FB369099-9849-A649-9F7E-7BB9EA0824CC}" type="parTrans" cxnId="{228C9183-E756-F74E-83D5-7930D41ED142}">
      <dgm:prSet/>
      <dgm:spPr/>
      <dgm:t>
        <a:bodyPr/>
        <a:lstStyle/>
        <a:p>
          <a:endParaRPr lang="en-GB"/>
        </a:p>
      </dgm:t>
    </dgm:pt>
    <dgm:pt modelId="{E291A5D3-CC5B-A947-B4EC-9081586A99D3}" type="sibTrans" cxnId="{228C9183-E756-F74E-83D5-7930D41ED142}">
      <dgm:prSet/>
      <dgm:spPr/>
      <dgm:t>
        <a:bodyPr/>
        <a:lstStyle/>
        <a:p>
          <a:endParaRPr lang="en-GB"/>
        </a:p>
      </dgm:t>
    </dgm:pt>
    <dgm:pt modelId="{B8FCB8E0-F45E-EC45-AD61-361FAF89E802}">
      <dgm:prSet phldrT="[Text]"/>
      <dgm:spPr/>
      <dgm:t>
        <a:bodyPr/>
        <a:lstStyle/>
        <a:p>
          <a:r>
            <a:rPr lang="en-GB" dirty="0"/>
            <a:t>Call to action: promote the Community Hub within your networks!</a:t>
          </a:r>
        </a:p>
      </dgm:t>
    </dgm:pt>
    <dgm:pt modelId="{C3CA14AD-6F41-F84C-87EF-39CA85D978EE}" type="parTrans" cxnId="{B30F4A24-CA0D-5549-861C-AB0A8757BA75}">
      <dgm:prSet/>
      <dgm:spPr/>
      <dgm:t>
        <a:bodyPr/>
        <a:lstStyle/>
        <a:p>
          <a:endParaRPr lang="en-GB"/>
        </a:p>
      </dgm:t>
    </dgm:pt>
    <dgm:pt modelId="{6853BE7D-8B35-7D48-BB50-C0C3E68CE339}" type="sibTrans" cxnId="{B30F4A24-CA0D-5549-861C-AB0A8757BA75}">
      <dgm:prSet/>
      <dgm:spPr/>
      <dgm:t>
        <a:bodyPr/>
        <a:lstStyle/>
        <a:p>
          <a:endParaRPr lang="en-GB"/>
        </a:p>
      </dgm:t>
    </dgm:pt>
    <dgm:pt modelId="{2BFDD8D8-4954-2B42-8973-51C5A6F0D706}">
      <dgm:prSet phldrT="[Text]"/>
      <dgm:spPr/>
      <dgm:t>
        <a:bodyPr/>
        <a:lstStyle/>
        <a:p>
          <a:r>
            <a:rPr lang="en-GB" dirty="0"/>
            <a:t>Open mic during TNC Opening reception</a:t>
          </a:r>
        </a:p>
      </dgm:t>
    </dgm:pt>
    <dgm:pt modelId="{A2BBE454-16A0-6C46-869C-ECC68FDD4B79}" type="parTrans" cxnId="{0A8837C1-8AC5-784D-88CF-6A3B1C1A0CDE}">
      <dgm:prSet/>
      <dgm:spPr/>
      <dgm:t>
        <a:bodyPr/>
        <a:lstStyle/>
        <a:p>
          <a:endParaRPr lang="en-GB"/>
        </a:p>
      </dgm:t>
    </dgm:pt>
    <dgm:pt modelId="{1C4FBFEB-228C-744D-B31D-A85E981C756D}" type="sibTrans" cxnId="{0A8837C1-8AC5-784D-88CF-6A3B1C1A0CDE}">
      <dgm:prSet/>
      <dgm:spPr/>
      <dgm:t>
        <a:bodyPr/>
        <a:lstStyle/>
        <a:p>
          <a:endParaRPr lang="en-GB"/>
        </a:p>
      </dgm:t>
    </dgm:pt>
    <dgm:pt modelId="{05EA4D5B-88D0-5E43-86A9-721373C38BEC}" type="pres">
      <dgm:prSet presAssocID="{62E8C9E8-931E-FC47-B030-26E2A14BF3D7}" presName="diagram" presStyleCnt="0">
        <dgm:presLayoutVars>
          <dgm:dir/>
          <dgm:resizeHandles val="exact"/>
        </dgm:presLayoutVars>
      </dgm:prSet>
      <dgm:spPr/>
    </dgm:pt>
    <dgm:pt modelId="{6AFC4B0A-6E21-4B47-8D7E-2A7562D486B0}" type="pres">
      <dgm:prSet presAssocID="{30F71D72-657C-1E4A-89D2-BABDD9494DD7}" presName="node" presStyleLbl="node1" presStyleIdx="0" presStyleCnt="3">
        <dgm:presLayoutVars>
          <dgm:bulletEnabled val="1"/>
        </dgm:presLayoutVars>
      </dgm:prSet>
      <dgm:spPr/>
    </dgm:pt>
    <dgm:pt modelId="{6D9660CA-B4D3-8343-B83A-4DFAE2450DEB}" type="pres">
      <dgm:prSet presAssocID="{E291A5D3-CC5B-A947-B4EC-9081586A99D3}" presName="sibTrans" presStyleCnt="0"/>
      <dgm:spPr/>
    </dgm:pt>
    <dgm:pt modelId="{91C89F68-9A67-CE47-81B0-FBEE3DD4AF33}" type="pres">
      <dgm:prSet presAssocID="{B8FCB8E0-F45E-EC45-AD61-361FAF89E802}" presName="node" presStyleLbl="node1" presStyleIdx="1" presStyleCnt="3">
        <dgm:presLayoutVars>
          <dgm:bulletEnabled val="1"/>
        </dgm:presLayoutVars>
      </dgm:prSet>
      <dgm:spPr/>
    </dgm:pt>
    <dgm:pt modelId="{85839091-90FD-EC4A-A942-D099A524A646}" type="pres">
      <dgm:prSet presAssocID="{6853BE7D-8B35-7D48-BB50-C0C3E68CE339}" presName="sibTrans" presStyleCnt="0"/>
      <dgm:spPr/>
    </dgm:pt>
    <dgm:pt modelId="{64092339-9742-A14B-A0B5-0159A1B15779}" type="pres">
      <dgm:prSet presAssocID="{2BFDD8D8-4954-2B42-8973-51C5A6F0D706}" presName="node" presStyleLbl="node1" presStyleIdx="2" presStyleCnt="3">
        <dgm:presLayoutVars>
          <dgm:bulletEnabled val="1"/>
        </dgm:presLayoutVars>
      </dgm:prSet>
      <dgm:spPr/>
    </dgm:pt>
  </dgm:ptLst>
  <dgm:cxnLst>
    <dgm:cxn modelId="{B30F4A24-CA0D-5549-861C-AB0A8757BA75}" srcId="{62E8C9E8-931E-FC47-B030-26E2A14BF3D7}" destId="{B8FCB8E0-F45E-EC45-AD61-361FAF89E802}" srcOrd="1" destOrd="0" parTransId="{C3CA14AD-6F41-F84C-87EF-39CA85D978EE}" sibTransId="{6853BE7D-8B35-7D48-BB50-C0C3E68CE339}"/>
    <dgm:cxn modelId="{ABE14D32-DCB2-7D40-B0C9-6C9706E27FA8}" type="presOf" srcId="{30F71D72-657C-1E4A-89D2-BABDD9494DD7}" destId="{6AFC4B0A-6E21-4B47-8D7E-2A7562D486B0}" srcOrd="0" destOrd="0" presId="urn:microsoft.com/office/officeart/2005/8/layout/default"/>
    <dgm:cxn modelId="{D206657F-916D-1F45-B50E-C44591CAD2B2}" type="presOf" srcId="{62E8C9E8-931E-FC47-B030-26E2A14BF3D7}" destId="{05EA4D5B-88D0-5E43-86A9-721373C38BEC}" srcOrd="0" destOrd="0" presId="urn:microsoft.com/office/officeart/2005/8/layout/default"/>
    <dgm:cxn modelId="{228C9183-E756-F74E-83D5-7930D41ED142}" srcId="{62E8C9E8-931E-FC47-B030-26E2A14BF3D7}" destId="{30F71D72-657C-1E4A-89D2-BABDD9494DD7}" srcOrd="0" destOrd="0" parTransId="{FB369099-9849-A649-9F7E-7BB9EA0824CC}" sibTransId="{E291A5D3-CC5B-A947-B4EC-9081586A99D3}"/>
    <dgm:cxn modelId="{7CD8EAB3-56AB-3445-A6B8-EA2C350AC4B5}" type="presOf" srcId="{2BFDD8D8-4954-2B42-8973-51C5A6F0D706}" destId="{64092339-9742-A14B-A0B5-0159A1B15779}" srcOrd="0" destOrd="0" presId="urn:microsoft.com/office/officeart/2005/8/layout/default"/>
    <dgm:cxn modelId="{0A8837C1-8AC5-784D-88CF-6A3B1C1A0CDE}" srcId="{62E8C9E8-931E-FC47-B030-26E2A14BF3D7}" destId="{2BFDD8D8-4954-2B42-8973-51C5A6F0D706}" srcOrd="2" destOrd="0" parTransId="{A2BBE454-16A0-6C46-869C-ECC68FDD4B79}" sibTransId="{1C4FBFEB-228C-744D-B31D-A85E981C756D}"/>
    <dgm:cxn modelId="{573809CD-124B-DF43-8BDC-0524D124AEBE}" type="presOf" srcId="{B8FCB8E0-F45E-EC45-AD61-361FAF89E802}" destId="{91C89F68-9A67-CE47-81B0-FBEE3DD4AF33}" srcOrd="0" destOrd="0" presId="urn:microsoft.com/office/officeart/2005/8/layout/default"/>
    <dgm:cxn modelId="{E2BBE155-89E7-DC4A-B6A5-50FA62A325E2}" type="presParOf" srcId="{05EA4D5B-88D0-5E43-86A9-721373C38BEC}" destId="{6AFC4B0A-6E21-4B47-8D7E-2A7562D486B0}" srcOrd="0" destOrd="0" presId="urn:microsoft.com/office/officeart/2005/8/layout/default"/>
    <dgm:cxn modelId="{B1418B29-0140-D245-8099-B7AC6BB21312}" type="presParOf" srcId="{05EA4D5B-88D0-5E43-86A9-721373C38BEC}" destId="{6D9660CA-B4D3-8343-B83A-4DFAE2450DEB}" srcOrd="1" destOrd="0" presId="urn:microsoft.com/office/officeart/2005/8/layout/default"/>
    <dgm:cxn modelId="{C463061A-C7E6-304B-AF78-87CF36CC0B3F}" type="presParOf" srcId="{05EA4D5B-88D0-5E43-86A9-721373C38BEC}" destId="{91C89F68-9A67-CE47-81B0-FBEE3DD4AF33}" srcOrd="2" destOrd="0" presId="urn:microsoft.com/office/officeart/2005/8/layout/default"/>
    <dgm:cxn modelId="{9707DF9F-270E-2048-AF78-998EF00A13CB}" type="presParOf" srcId="{05EA4D5B-88D0-5E43-86A9-721373C38BEC}" destId="{85839091-90FD-EC4A-A942-D099A524A646}" srcOrd="3" destOrd="0" presId="urn:microsoft.com/office/officeart/2005/8/layout/default"/>
    <dgm:cxn modelId="{D04F9929-CDEE-9E46-A334-3B89C8544E13}" type="presParOf" srcId="{05EA4D5B-88D0-5E43-86A9-721373C38BEC}" destId="{64092339-9742-A14B-A0B5-0159A1B15779}"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FC4B0A-6E21-4B47-8D7E-2A7562D486B0}">
      <dsp:nvSpPr>
        <dsp:cNvPr id="0" name=""/>
        <dsp:cNvSpPr/>
      </dsp:nvSpPr>
      <dsp:spPr>
        <a:xfrm>
          <a:off x="0" y="600549"/>
          <a:ext cx="3428999" cy="2057399"/>
        </a:xfrm>
        <a:prstGeom prst="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t>GCC meeting recap</a:t>
          </a:r>
        </a:p>
      </dsp:txBody>
      <dsp:txXfrm>
        <a:off x="0" y="600549"/>
        <a:ext cx="3428999" cy="2057399"/>
      </dsp:txXfrm>
    </dsp:sp>
    <dsp:sp modelId="{91C89F68-9A67-CE47-81B0-FBEE3DD4AF33}">
      <dsp:nvSpPr>
        <dsp:cNvPr id="0" name=""/>
        <dsp:cNvSpPr/>
      </dsp:nvSpPr>
      <dsp:spPr>
        <a:xfrm>
          <a:off x="3771899" y="600549"/>
          <a:ext cx="3428999" cy="2057399"/>
        </a:xfrm>
        <a:prstGeom prst="rect">
          <a:avLst/>
        </a:prstGeom>
        <a:solidFill>
          <a:schemeClr val="accent2">
            <a:shade val="80000"/>
            <a:hueOff val="373533"/>
            <a:satOff val="-45775"/>
            <a:lumOff val="225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Call to action: promote the Community Hub within your networks!</a:t>
          </a:r>
        </a:p>
      </dsp:txBody>
      <dsp:txXfrm>
        <a:off x="3771899" y="600549"/>
        <a:ext cx="3428999" cy="2057399"/>
      </dsp:txXfrm>
    </dsp:sp>
    <dsp:sp modelId="{64092339-9742-A14B-A0B5-0159A1B15779}">
      <dsp:nvSpPr>
        <dsp:cNvPr id="0" name=""/>
        <dsp:cNvSpPr/>
      </dsp:nvSpPr>
      <dsp:spPr>
        <a:xfrm>
          <a:off x="7543799" y="600549"/>
          <a:ext cx="3428999" cy="2057399"/>
        </a:xfrm>
        <a:prstGeom prst="rect">
          <a:avLst/>
        </a:prstGeom>
        <a:solidFill>
          <a:schemeClr val="accent2">
            <a:shade val="80000"/>
            <a:hueOff val="747066"/>
            <a:satOff val="-91551"/>
            <a:lumOff val="450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Open mic during TNC Opening reception</a:t>
          </a:r>
        </a:p>
      </dsp:txBody>
      <dsp:txXfrm>
        <a:off x="7543799" y="600549"/>
        <a:ext cx="3428999" cy="205739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25/03/2026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2309285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F63F26-B90C-1FB6-F803-A05EF7C81E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90139B-8087-D96A-6BBA-054A940E5B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7B6F9B-16CE-060D-E404-FCDEC691202C}"/>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F8FC61EB-D25B-10A9-575B-3128769095C3}"/>
              </a:ext>
            </a:extLst>
          </p:cNvPr>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237198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81E90-0BB4-25B7-C3C0-7157087B1F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EFDAD1-9B6D-57B2-F187-6E7F676EB5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1390EA-8B7B-1DFF-30D7-76B98C953052}"/>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242B66D8-E083-A1AE-F100-07EB985F0208}"/>
              </a:ext>
            </a:extLst>
          </p:cNvPr>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2877872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026ACE-1D13-76B5-2A76-31AA6BFAC9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7E9913-2502-37E6-9476-6BF3158D98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1A5D1F-9271-DD02-4C2E-F26DB774F761}"/>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DEDCF445-D533-E5F1-DDBA-11989B571969}"/>
              </a:ext>
            </a:extLst>
          </p:cNvPr>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2559941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220228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ED450-95F2-A6F0-467D-6EF74799EF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55F079-4586-5FF8-1875-1491E4A079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6A8854-F3F1-D40E-BED0-10883A041CE5}"/>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1D6D97B2-312F-A709-A0F6-436A7CFDD89E}"/>
              </a:ext>
            </a:extLst>
          </p:cNvPr>
          <p:cNvSpPr>
            <a:spLocks noGrp="1"/>
          </p:cNvSpPr>
          <p:nvPr>
            <p:ph type="sldNum" sz="quarter" idx="5"/>
          </p:nvPr>
        </p:nvSpPr>
        <p:spPr/>
        <p:txBody>
          <a:bodyPr/>
          <a:lstStyle/>
          <a:p>
            <a:fld id="{EAA26957-3063-4AF5-9C10-771E4439D98E}" type="slidenum">
              <a:rPr lang="en-GB" smtClean="0"/>
              <a:t>19</a:t>
            </a:fld>
            <a:endParaRPr lang="en-GB"/>
          </a:p>
        </p:txBody>
      </p:sp>
    </p:spTree>
    <p:extLst>
      <p:ext uri="{BB962C8B-B14F-4D97-AF65-F5344CB8AC3E}">
        <p14:creationId xmlns:p14="http://schemas.microsoft.com/office/powerpoint/2010/main" val="2671995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20</a:t>
            </a:fld>
            <a:endParaRPr lang="en-GB"/>
          </a:p>
        </p:txBody>
      </p:sp>
    </p:spTree>
    <p:extLst>
      <p:ext uri="{BB962C8B-B14F-4D97-AF65-F5344CB8AC3E}">
        <p14:creationId xmlns:p14="http://schemas.microsoft.com/office/powerpoint/2010/main" val="16725750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A3D4DF-5B78-4F20-3741-3BBE00D2BD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A084B4-CEE4-F617-71B9-057B622177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25100A-82FD-6E6C-DDED-B406C5110F44}"/>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2674B0B1-DEBF-4E5E-EFCD-D712DA104FC4}"/>
              </a:ext>
            </a:extLst>
          </p:cNvPr>
          <p:cNvSpPr>
            <a:spLocks noGrp="1"/>
          </p:cNvSpPr>
          <p:nvPr>
            <p:ph type="sldNum" sz="quarter" idx="5"/>
          </p:nvPr>
        </p:nvSpPr>
        <p:spPr/>
        <p:txBody>
          <a:bodyPr/>
          <a:lstStyle/>
          <a:p>
            <a:fld id="{EAA26957-3063-4AF5-9C10-771E4439D98E}" type="slidenum">
              <a:rPr lang="en-GB" smtClean="0"/>
              <a:t>24</a:t>
            </a:fld>
            <a:endParaRPr lang="en-GB"/>
          </a:p>
        </p:txBody>
      </p:sp>
    </p:spTree>
    <p:extLst>
      <p:ext uri="{BB962C8B-B14F-4D97-AF65-F5344CB8AC3E}">
        <p14:creationId xmlns:p14="http://schemas.microsoft.com/office/powerpoint/2010/main" val="2400072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487833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65F33-9163-007C-2244-D3B7CC92CA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DBFC02-6460-067E-6E47-F7B5D04D06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15BACA-B629-C1CE-37B2-8029B073779B}"/>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A43AA202-D4D8-30C7-AD27-DD11E4B6E89B}"/>
              </a:ext>
            </a:extLst>
          </p:cNvPr>
          <p:cNvSpPr>
            <a:spLocks noGrp="1"/>
          </p:cNvSpPr>
          <p:nvPr>
            <p:ph type="sldNum" sz="quarter" idx="5"/>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1946928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1D76B-75C3-22CD-C849-6D79FF415A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2DB0E4-F326-4046-0153-6E24655AC9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BC443F-1BD9-BF89-546C-911D1CDE5786}"/>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46F15974-E195-BC28-9FD5-E295DC316A54}"/>
              </a:ext>
            </a:extLst>
          </p:cNvPr>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3859667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3B33BC-23C3-CACA-D71A-664D775DCE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E658D6-B296-2530-45B8-0992BA9E4B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05411F-E11C-E623-FF15-813DF565BE83}"/>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71C5CEB6-86DC-E44A-94A2-F85F6C7CD93F}"/>
              </a:ext>
            </a:extLst>
          </p:cNvPr>
          <p:cNvSpPr>
            <a:spLocks noGrp="1"/>
          </p:cNvSpPr>
          <p:nvPr>
            <p:ph type="sldNum" sz="quarter" idx="5"/>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1113117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A951B-DE40-4A6E-4448-C5F2C8EE4D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714476-F771-0D69-D5D7-0026BDCE37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B8B785-FF56-28F0-519D-87A86288F2F4}"/>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CE835289-43B4-8C77-84AD-ACC4227D5D20}"/>
              </a:ext>
            </a:extLst>
          </p:cNvPr>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1491419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23B01-C1E1-18B3-AB28-85FF2FD00A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543A87-BDEA-5E32-B490-B22DB5DACE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4CF082-C8D0-564A-B6B3-893FDD592F4A}"/>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5926DACD-3E72-1D68-3134-4CE1AC26C6EB}"/>
              </a:ext>
            </a:extLst>
          </p:cNvPr>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1184721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C0880-3A79-6424-E3EA-DBCBA45D0B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188B45-0E25-BC10-1FAB-951F4E09FF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EDB7E5-EBA6-F28A-A7F7-C666A02D2AC1}"/>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381C8135-B83F-FF9C-D8DB-F306B1D33694}"/>
              </a:ext>
            </a:extLst>
          </p:cNvPr>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1248618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E51C5-70E4-146A-BF95-09A3BCFE22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118C53-5873-00DD-7BE0-A1F61569D4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74E625-C29E-6CE6-B894-7EE0E21093DB}"/>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9C2DB8C0-3B75-BB49-3987-F9EB2076D6F6}"/>
              </a:ext>
            </a:extLst>
          </p:cNvPr>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25526552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786634"/>
            <a:ext cx="9894723" cy="612508"/>
          </a:xfrm>
          <a:prstGeom prst="rect">
            <a:avLst/>
          </a:prstGeom>
        </p:spPr>
        <p:txBody>
          <a:bodyPr vert="horz" lIns="91440" tIns="45720" rIns="91440" bIns="45720" rtlCol="0" anchor="ctr">
            <a:noAutofit/>
          </a:bodyPr>
          <a:lstStyle>
            <a:lvl1pPr>
              <a:defRPr sz="2800"/>
            </a:lvl1pPr>
          </a:lstStyle>
          <a:p>
            <a:r>
              <a:rPr lang="en-US"/>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786634"/>
            <a:ext cx="9894723" cy="64555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US"/>
              <a:t>Click to edit Master title style</a:t>
            </a:r>
            <a:endParaRPr lang="en-GB" dirty="0"/>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Basic Page">
    <p:spTree>
      <p:nvGrpSpPr>
        <p:cNvPr id="1" name=""/>
        <p:cNvGrpSpPr/>
        <p:nvPr/>
      </p:nvGrpSpPr>
      <p:grpSpPr>
        <a:xfrm>
          <a:off x="0" y="0"/>
          <a:ext cx="0" cy="0"/>
          <a:chOff x="0" y="0"/>
          <a:chExt cx="0" cy="0"/>
        </a:xfrm>
      </p:grpSpPr>
      <p:sp>
        <p:nvSpPr>
          <p:cNvPr id="16" name="Slide Number Placeholder 4">
            <a:extLst>
              <a:ext uri="{FF2B5EF4-FFF2-40B4-BE49-F238E27FC236}">
                <a16:creationId xmlns:a16="http://schemas.microsoft.com/office/drawing/2014/main" id="{6F581CDD-E760-3C4B-B904-320C2653EC7D}"/>
              </a:ext>
            </a:extLst>
          </p:cNvPr>
          <p:cNvSpPr>
            <a:spLocks noGrp="1"/>
          </p:cNvSpPr>
          <p:nvPr>
            <p:ph type="sldNum" sz="quarter" idx="4"/>
          </p:nvPr>
        </p:nvSpPr>
        <p:spPr>
          <a:xfrm>
            <a:off x="11452675" y="512986"/>
            <a:ext cx="569600" cy="321399"/>
          </a:xfrm>
          <a:prstGeom prst="rect">
            <a:avLst/>
          </a:prstGeom>
        </p:spPr>
        <p:txBody>
          <a:bodyPr/>
          <a:lstStyle>
            <a:lvl1pPr algn="r">
              <a:defRPr sz="1400">
                <a:solidFill>
                  <a:srgbClr val="1F4270"/>
                </a:solidFill>
              </a:defRPr>
            </a:lvl1p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315033624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dirty="0"/>
              <a:t>Click to edit Master title style</a:t>
            </a:r>
            <a:endParaRPr lang="en-US" dirty="0"/>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dirty="0"/>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7418523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698797"/>
            <a:ext cx="9923105" cy="749851"/>
          </a:xfrm>
          <a:prstGeom prst="rect">
            <a:avLst/>
          </a:prstGeom>
        </p:spPr>
        <p:txBody>
          <a:bodyPr vert="horz" lIns="91440" tIns="45720" rIns="91440" bIns="45720" rtlCol="0" anchor="ctr">
            <a:noAutofit/>
          </a:bodyPr>
          <a:lstStyle/>
          <a:p>
            <a:r>
              <a:rPr lang="en-US"/>
              <a:t>Click to edit Master title style</a:t>
            </a:r>
            <a:endParaRPr lang="en-GB" dirty="0"/>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25719" t="73613" r="52315" b="21211"/>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 id="2147483660" r:id="rId3"/>
    <p:sldLayoutId id="2147483661" r:id="rId4"/>
  </p:sldLayoutIdLst>
  <p:hf hdr="0" ftr="0" dt="0"/>
  <p:txStyles>
    <p:titleStyle>
      <a:lvl1pPr algn="l" defTabSz="914400" rtl="0" eaLnBrk="1" latinLnBrk="0" hangingPunct="1">
        <a:lnSpc>
          <a:spcPct val="90000"/>
        </a:lnSpc>
        <a:spcBef>
          <a:spcPct val="0"/>
        </a:spcBef>
        <a:buNone/>
        <a:defRPr lang="en-GB" sz="2800" b="1" kern="1200" baseline="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Layout" Target="../diagrams/layout1.xml"/><Relationship Id="rId7" Type="http://schemas.openxmlformats.org/officeDocument/2006/relationships/image" Target="../media/image19.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21.jpeg"/><Relationship Id="rId4" Type="http://schemas.openxmlformats.org/officeDocument/2006/relationships/diagramQuickStyle" Target="../diagrams/quickStyle1.xml"/><Relationship Id="rId9" Type="http://schemas.microsoft.com/office/2007/relationships/hdphoto" Target="../media/hdphoto1.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9" name="Text Placeholder 10"/>
          <p:cNvSpPr txBox="1">
            <a:spLocks/>
          </p:cNvSpPr>
          <p:nvPr/>
        </p:nvSpPr>
        <p:spPr>
          <a:xfrm>
            <a:off x="1255494" y="2105498"/>
            <a:ext cx="6059706"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solidFill>
                  <a:schemeClr val="bg1"/>
                </a:solidFill>
                <a:ea typeface="Calibri"/>
                <a:cs typeface="Calibri"/>
              </a:rPr>
              <a:t>GCP Workshop March 2026</a:t>
            </a:r>
            <a:endParaRPr lang="en-US" sz="3000" dirty="0">
              <a:solidFill>
                <a:schemeClr val="bg1"/>
              </a:solidFill>
              <a:ea typeface="Calibri"/>
              <a:cs typeface="Calibri"/>
            </a:endParaRPr>
          </a:p>
        </p:txBody>
      </p:sp>
      <p:sp>
        <p:nvSpPr>
          <p:cNvPr id="10" name="Text Placeholder 6"/>
          <p:cNvSpPr txBox="1">
            <a:spLocks/>
          </p:cNvSpPr>
          <p:nvPr/>
        </p:nvSpPr>
        <p:spPr>
          <a:xfrm>
            <a:off x="1255494" y="2607476"/>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dirty="0">
              <a:solidFill>
                <a:schemeClr val="bg1"/>
              </a:solidFill>
              <a:latin typeface="+mn-lt"/>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dirty="0">
              <a:solidFill>
                <a:schemeClr val="bg1"/>
              </a:solidFill>
            </a:endParaRPr>
          </a:p>
        </p:txBody>
      </p:sp>
      <p:sp>
        <p:nvSpPr>
          <p:cNvPr id="2" name="Rectangle 1">
            <a:extLst>
              <a:ext uri="{FF2B5EF4-FFF2-40B4-BE49-F238E27FC236}">
                <a16:creationId xmlns:a16="http://schemas.microsoft.com/office/drawing/2014/main" id="{07BFC8EF-A9F1-694B-9F9D-CC0F056AA3B5}"/>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a:p>
            <a:pPr>
              <a:lnSpc>
                <a:spcPct val="150000"/>
              </a:lnSpc>
            </a:pP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DA859-10C0-7F28-093C-0D0CE6A6BF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D417EA-10F5-2D45-5604-DEBD119C35AC}"/>
              </a:ext>
            </a:extLst>
          </p:cNvPr>
          <p:cNvSpPr>
            <a:spLocks noGrp="1"/>
          </p:cNvSpPr>
          <p:nvPr>
            <p:ph type="title"/>
          </p:nvPr>
        </p:nvSpPr>
        <p:spPr>
          <a:xfrm>
            <a:off x="998895" y="791000"/>
            <a:ext cx="9894723" cy="645559"/>
          </a:xfrm>
        </p:spPr>
        <p:txBody>
          <a:bodyPr/>
          <a:lstStyle/>
          <a:p>
            <a:r>
              <a:rPr lang="en-GB" dirty="0"/>
              <a:t>Process overview</a:t>
            </a:r>
          </a:p>
        </p:txBody>
      </p:sp>
      <p:sp>
        <p:nvSpPr>
          <p:cNvPr id="3" name="Content Placeholder 4">
            <a:extLst>
              <a:ext uri="{FF2B5EF4-FFF2-40B4-BE49-F238E27FC236}">
                <a16:creationId xmlns:a16="http://schemas.microsoft.com/office/drawing/2014/main" id="{27998F1F-6DB0-644B-896C-9CF09D71E7EB}"/>
              </a:ext>
            </a:extLst>
          </p:cNvPr>
          <p:cNvSpPr txBox="1">
            <a:spLocks/>
          </p:cNvSpPr>
          <p:nvPr/>
        </p:nvSpPr>
        <p:spPr>
          <a:xfrm>
            <a:off x="693988" y="1828800"/>
            <a:ext cx="10804024" cy="4380684"/>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You can submit an event support request </a:t>
            </a:r>
            <a:r>
              <a:rPr lang="en-GB" b="1" dirty="0"/>
              <a:t>once the following are confirmed</a:t>
            </a:r>
            <a:r>
              <a:rPr lang="en-GB" dirty="0"/>
              <a:t>:</a:t>
            </a:r>
          </a:p>
          <a:p>
            <a:r>
              <a:rPr lang="en-GB" dirty="0">
                <a:solidFill>
                  <a:schemeClr val="accent5">
                    <a:lumMod val="75000"/>
                  </a:schemeClr>
                </a:solidFill>
              </a:rPr>
              <a:t>Event date(s)</a:t>
            </a:r>
          </a:p>
          <a:p>
            <a:r>
              <a:rPr lang="en-GB" dirty="0">
                <a:solidFill>
                  <a:schemeClr val="accent5">
                    <a:lumMod val="75000"/>
                  </a:schemeClr>
                </a:solidFill>
              </a:rPr>
              <a:t>Location</a:t>
            </a:r>
          </a:p>
          <a:p>
            <a:r>
              <a:rPr lang="en-GB" dirty="0">
                <a:solidFill>
                  <a:schemeClr val="accent5">
                    <a:lumMod val="75000"/>
                  </a:schemeClr>
                </a:solidFill>
              </a:rPr>
              <a:t>Hosting organisation</a:t>
            </a:r>
          </a:p>
          <a:p>
            <a:pPr marL="0" indent="0">
              <a:buNone/>
            </a:pPr>
            <a:r>
              <a:rPr lang="en-GB" dirty="0"/>
              <a:t>Requests can be submitted by SIG Coordinators or Steering Committee members. </a:t>
            </a:r>
          </a:p>
          <a:p>
            <a:pPr marL="0" indent="0">
              <a:buNone/>
            </a:pPr>
            <a:r>
              <a:rPr lang="en-GB" dirty="0"/>
              <a:t>⚠️ </a:t>
            </a:r>
            <a:r>
              <a:rPr lang="en-GB" b="1" dirty="0"/>
              <a:t>Requests should be submitted at least 3 months in advance.</a:t>
            </a:r>
            <a:r>
              <a:rPr lang="en-GB" dirty="0"/>
              <a:t> The earlier, the better. </a:t>
            </a:r>
          </a:p>
          <a:p>
            <a:pPr marL="0" indent="0">
              <a:buNone/>
            </a:pPr>
            <a:endParaRPr lang="en-GB" dirty="0"/>
          </a:p>
          <a:p>
            <a:pPr marL="0" indent="0">
              <a:buNone/>
            </a:pPr>
            <a:r>
              <a:rPr lang="en-GB" dirty="0"/>
              <a:t>Submitting does not automatically confirm the requested level of support, as all requests go through an </a:t>
            </a:r>
            <a:r>
              <a:rPr lang="en-GB" b="1" dirty="0"/>
              <a:t>initial review </a:t>
            </a:r>
            <a:r>
              <a:rPr lang="en-GB" dirty="0"/>
              <a:t>to see if the necessary level of support based on event’s needs is selected. </a:t>
            </a:r>
          </a:p>
          <a:p>
            <a:pPr marL="0" indent="0">
              <a:buNone/>
            </a:pPr>
            <a:endParaRPr lang="en-GB" dirty="0"/>
          </a:p>
          <a:p>
            <a:pPr marL="0" indent="0">
              <a:buNone/>
            </a:pPr>
            <a:r>
              <a:rPr lang="en-GB" dirty="0"/>
              <a:t>You will receive confirmation of the agreed level of support </a:t>
            </a:r>
            <a:r>
              <a:rPr lang="en-GB" b="1" dirty="0"/>
              <a:t>within two weeks</a:t>
            </a:r>
            <a:r>
              <a:rPr lang="en-GB" dirty="0"/>
              <a:t> of submitting your request. </a:t>
            </a:r>
          </a:p>
          <a:p>
            <a:pPr marL="0" indent="0">
              <a:buNone/>
            </a:pPr>
            <a:endParaRPr lang="en-NL" dirty="0"/>
          </a:p>
          <a:p>
            <a:pPr marL="0" indent="0">
              <a:buNone/>
            </a:pPr>
            <a:endParaRPr lang="en-NL" sz="2000" dirty="0"/>
          </a:p>
        </p:txBody>
      </p:sp>
    </p:spTree>
    <p:extLst>
      <p:ext uri="{BB962C8B-B14F-4D97-AF65-F5344CB8AC3E}">
        <p14:creationId xmlns:p14="http://schemas.microsoft.com/office/powerpoint/2010/main" val="799672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00307-F2AD-A1FA-930E-AA07A846EC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A25B04-D1BA-137B-DF1C-4721D00072D8}"/>
              </a:ext>
            </a:extLst>
          </p:cNvPr>
          <p:cNvSpPr>
            <a:spLocks noGrp="1"/>
          </p:cNvSpPr>
          <p:nvPr>
            <p:ph type="title"/>
          </p:nvPr>
        </p:nvSpPr>
        <p:spPr>
          <a:xfrm>
            <a:off x="998895" y="791000"/>
            <a:ext cx="9894723" cy="645559"/>
          </a:xfrm>
        </p:spPr>
        <p:txBody>
          <a:bodyPr/>
          <a:lstStyle/>
          <a:p>
            <a:r>
              <a:rPr lang="en-GB" dirty="0"/>
              <a:t>Process overview</a:t>
            </a:r>
          </a:p>
        </p:txBody>
      </p:sp>
      <p:sp>
        <p:nvSpPr>
          <p:cNvPr id="3" name="Content Placeholder 4">
            <a:extLst>
              <a:ext uri="{FF2B5EF4-FFF2-40B4-BE49-F238E27FC236}">
                <a16:creationId xmlns:a16="http://schemas.microsoft.com/office/drawing/2014/main" id="{FF20F76A-5B6A-9C84-2B5A-F95353788A8F}"/>
              </a:ext>
            </a:extLst>
          </p:cNvPr>
          <p:cNvSpPr txBox="1">
            <a:spLocks/>
          </p:cNvSpPr>
          <p:nvPr/>
        </p:nvSpPr>
        <p:spPr>
          <a:xfrm>
            <a:off x="693988" y="1828800"/>
            <a:ext cx="10804024" cy="4380684"/>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Requests are reviewed by the Community Programme &amp; Events Team. What is considered:</a:t>
            </a:r>
          </a:p>
          <a:p>
            <a:r>
              <a:rPr lang="en-GB" i="1" dirty="0"/>
              <a:t>Your desired level of support</a:t>
            </a:r>
          </a:p>
          <a:p>
            <a:r>
              <a:rPr lang="en-GB" i="1" dirty="0"/>
              <a:t>The size, type and complexity of your event</a:t>
            </a:r>
          </a:p>
          <a:p>
            <a:r>
              <a:rPr lang="en-GB" i="1" dirty="0"/>
              <a:t>Experience of your SIG/TF coordinator</a:t>
            </a:r>
          </a:p>
          <a:p>
            <a:r>
              <a:rPr lang="en-GB" i="1" dirty="0"/>
              <a:t>Level of involvement of SIG/TF Steering Committee</a:t>
            </a:r>
          </a:p>
          <a:p>
            <a:r>
              <a:rPr lang="en-GB" i="1" dirty="0"/>
              <a:t>Maturity level of your SIG/TF</a:t>
            </a:r>
          </a:p>
          <a:p>
            <a:r>
              <a:rPr lang="en-GB" i="1" dirty="0"/>
              <a:t>Current Events Team capacity</a:t>
            </a:r>
          </a:p>
          <a:p>
            <a:pPr marL="0" indent="0">
              <a:buNone/>
            </a:pPr>
            <a:endParaRPr lang="en-GB" b="1" dirty="0">
              <a:solidFill>
                <a:schemeClr val="accent5">
                  <a:lumMod val="75000"/>
                </a:schemeClr>
              </a:solidFill>
            </a:endParaRPr>
          </a:p>
          <a:p>
            <a:pPr marL="0" indent="0">
              <a:buNone/>
            </a:pPr>
            <a:r>
              <a:rPr lang="en-GB" b="1" dirty="0">
                <a:solidFill>
                  <a:schemeClr val="accent5">
                    <a:lumMod val="75000"/>
                  </a:schemeClr>
                </a:solidFill>
              </a:rPr>
              <a:t>Possible Outcomes</a:t>
            </a:r>
          </a:p>
          <a:p>
            <a:pPr marL="0" indent="0">
              <a:buNone/>
            </a:pPr>
            <a:r>
              <a:rPr lang="en-GB" dirty="0">
                <a:solidFill>
                  <a:schemeClr val="accent5">
                    <a:lumMod val="75000"/>
                  </a:schemeClr>
                </a:solidFill>
              </a:rPr>
              <a:t>1. Approved as requested</a:t>
            </a:r>
          </a:p>
          <a:p>
            <a:pPr marL="0" indent="0">
              <a:buNone/>
            </a:pPr>
            <a:r>
              <a:rPr lang="en-GB" dirty="0">
                <a:solidFill>
                  <a:schemeClr val="accent5">
                    <a:lumMod val="75000"/>
                  </a:schemeClr>
                </a:solidFill>
              </a:rPr>
              <a:t>2. Approved with adjusted support level</a:t>
            </a:r>
          </a:p>
          <a:p>
            <a:pPr marL="0" indent="0">
              <a:buNone/>
            </a:pPr>
            <a:r>
              <a:rPr lang="en-GB" dirty="0">
                <a:solidFill>
                  <a:schemeClr val="accent5">
                    <a:lumMod val="75000"/>
                  </a:schemeClr>
                </a:solidFill>
              </a:rPr>
              <a:t>3. Referred back for clarification</a:t>
            </a:r>
            <a:br>
              <a:rPr lang="en-GB" dirty="0"/>
            </a:br>
            <a:endParaRPr lang="en-GB" dirty="0"/>
          </a:p>
          <a:p>
            <a:pPr marL="0" indent="0">
              <a:buNone/>
            </a:pPr>
            <a:endParaRPr lang="en-NL" dirty="0"/>
          </a:p>
          <a:p>
            <a:pPr marL="0" indent="0">
              <a:buNone/>
            </a:pPr>
            <a:endParaRPr lang="en-NL" sz="2000" dirty="0"/>
          </a:p>
        </p:txBody>
      </p:sp>
    </p:spTree>
    <p:extLst>
      <p:ext uri="{BB962C8B-B14F-4D97-AF65-F5344CB8AC3E}">
        <p14:creationId xmlns:p14="http://schemas.microsoft.com/office/powerpoint/2010/main" val="3182806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43855D-0B6E-FC54-042B-5991FFDCC2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6339BE-42D6-4F2F-BC15-27FDA71760B5}"/>
              </a:ext>
            </a:extLst>
          </p:cNvPr>
          <p:cNvSpPr>
            <a:spLocks noGrp="1"/>
          </p:cNvSpPr>
          <p:nvPr>
            <p:ph type="title"/>
          </p:nvPr>
        </p:nvSpPr>
        <p:spPr>
          <a:xfrm>
            <a:off x="998895" y="791000"/>
            <a:ext cx="9894723" cy="645559"/>
          </a:xfrm>
        </p:spPr>
        <p:txBody>
          <a:bodyPr/>
          <a:lstStyle/>
          <a:p>
            <a:r>
              <a:rPr lang="en-GB" dirty="0"/>
              <a:t>Key principles to keep in mind</a:t>
            </a:r>
          </a:p>
        </p:txBody>
      </p:sp>
      <p:sp>
        <p:nvSpPr>
          <p:cNvPr id="3" name="Content Placeholder 4">
            <a:extLst>
              <a:ext uri="{FF2B5EF4-FFF2-40B4-BE49-F238E27FC236}">
                <a16:creationId xmlns:a16="http://schemas.microsoft.com/office/drawing/2014/main" id="{6B06CDC2-08AE-499E-0092-50728FE0857F}"/>
              </a:ext>
            </a:extLst>
          </p:cNvPr>
          <p:cNvSpPr txBox="1">
            <a:spLocks/>
          </p:cNvSpPr>
          <p:nvPr/>
        </p:nvSpPr>
        <p:spPr>
          <a:xfrm>
            <a:off x="693988" y="1828800"/>
            <a:ext cx="10804024" cy="43806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accent5">
                    <a:lumMod val="75000"/>
                  </a:schemeClr>
                </a:solidFill>
              </a:rPr>
              <a:t>The aim is to support the community as much as possible and provide the desired level of support to everyone who requests it (as long as requests are reasonable and there is enough capacity/resources)</a:t>
            </a:r>
          </a:p>
          <a:p>
            <a:r>
              <a:rPr lang="en-GB" dirty="0"/>
              <a:t>HOWEVER, please take a moment to assess what level of support your event truly requires before submitting a request. </a:t>
            </a:r>
          </a:p>
          <a:p>
            <a:r>
              <a:rPr lang="en-GB" dirty="0">
                <a:solidFill>
                  <a:schemeClr val="accent5">
                    <a:lumMod val="75000"/>
                  </a:schemeClr>
                </a:solidFill>
              </a:rPr>
              <a:t>Standard or extra support is sufficient for most SIG meetings. Full on-site support only when there is clear added complexity or need. </a:t>
            </a:r>
          </a:p>
          <a:p>
            <a:r>
              <a:rPr lang="en-GB" dirty="0"/>
              <a:t>If you are unsure, we recommend requesting just ’Standard Support’ and adding additional details in the form - we will advise if a different level is more appropriate.</a:t>
            </a:r>
          </a:p>
          <a:p>
            <a:r>
              <a:rPr lang="en-GB" dirty="0">
                <a:solidFill>
                  <a:schemeClr val="accent5">
                    <a:lumMod val="75000"/>
                  </a:schemeClr>
                </a:solidFill>
              </a:rPr>
              <a:t>Standard support shall be default for all SIGs who submit a request. </a:t>
            </a:r>
          </a:p>
          <a:p>
            <a:r>
              <a:rPr lang="en-GB" dirty="0"/>
              <a:t>Nadelina to be the default event support provider. </a:t>
            </a:r>
            <a:endParaRPr lang="en-NL" sz="2000" dirty="0"/>
          </a:p>
        </p:txBody>
      </p:sp>
    </p:spTree>
    <p:extLst>
      <p:ext uri="{BB962C8B-B14F-4D97-AF65-F5344CB8AC3E}">
        <p14:creationId xmlns:p14="http://schemas.microsoft.com/office/powerpoint/2010/main" val="703173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479BF-C052-CDA5-C420-21B4343C9F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294D45-1699-50C6-7D1F-ED3EE4DFB88D}"/>
              </a:ext>
            </a:extLst>
          </p:cNvPr>
          <p:cNvSpPr>
            <a:spLocks noGrp="1"/>
          </p:cNvSpPr>
          <p:nvPr>
            <p:ph type="title"/>
          </p:nvPr>
        </p:nvSpPr>
        <p:spPr>
          <a:xfrm>
            <a:off x="998895" y="791000"/>
            <a:ext cx="9894723" cy="645559"/>
          </a:xfrm>
        </p:spPr>
        <p:txBody>
          <a:bodyPr/>
          <a:lstStyle/>
          <a:p>
            <a:r>
              <a:rPr lang="en-GB" dirty="0"/>
              <a:t>Pilot phase – we’re trying this out together</a:t>
            </a:r>
          </a:p>
        </p:txBody>
      </p:sp>
      <p:sp>
        <p:nvSpPr>
          <p:cNvPr id="3" name="Content Placeholder 4">
            <a:extLst>
              <a:ext uri="{FF2B5EF4-FFF2-40B4-BE49-F238E27FC236}">
                <a16:creationId xmlns:a16="http://schemas.microsoft.com/office/drawing/2014/main" id="{7776645C-6281-61E1-0A41-963FF4EA3255}"/>
              </a:ext>
            </a:extLst>
          </p:cNvPr>
          <p:cNvSpPr txBox="1">
            <a:spLocks/>
          </p:cNvSpPr>
          <p:nvPr/>
        </p:nvSpPr>
        <p:spPr>
          <a:xfrm>
            <a:off x="767560" y="1974554"/>
            <a:ext cx="10804024" cy="43806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This is a </a:t>
            </a:r>
            <a:r>
              <a:rPr lang="en-GB" b="1" dirty="0"/>
              <a:t>trial approach</a:t>
            </a:r>
            <a:r>
              <a:rPr lang="en-GB" dirty="0"/>
              <a:t> </a:t>
            </a:r>
          </a:p>
          <a:p>
            <a:r>
              <a:rPr lang="en-GB" dirty="0"/>
              <a:t>We will </a:t>
            </a:r>
            <a:r>
              <a:rPr lang="en-GB" b="1" dirty="0"/>
              <a:t>review end of 2026 and adjust based on feedback</a:t>
            </a:r>
            <a:r>
              <a:rPr lang="en-GB" dirty="0"/>
              <a:t> </a:t>
            </a:r>
          </a:p>
          <a:p>
            <a:r>
              <a:rPr lang="en-GB" dirty="0"/>
              <a:t>Your input is important!</a:t>
            </a:r>
          </a:p>
          <a:p>
            <a:endParaRPr lang="en-GB" dirty="0"/>
          </a:p>
          <a:p>
            <a:pPr marL="0" indent="0">
              <a:buNone/>
            </a:pPr>
            <a:endParaRPr lang="en-GB" dirty="0"/>
          </a:p>
          <a:p>
            <a:pPr marL="0" indent="0">
              <a:buNone/>
            </a:pPr>
            <a:r>
              <a:rPr lang="en-GB" sz="2000" i="1" dirty="0"/>
              <a:t>*All this information will be shared with you afterwards. </a:t>
            </a:r>
            <a:endParaRPr lang="en-NL" sz="2000" i="1" dirty="0"/>
          </a:p>
          <a:p>
            <a:pPr marL="0" indent="0">
              <a:buNone/>
            </a:pPr>
            <a:endParaRPr lang="en-NL" sz="2000" dirty="0"/>
          </a:p>
        </p:txBody>
      </p:sp>
      <p:pic>
        <p:nvPicPr>
          <p:cNvPr id="1026" name="Picture 2" descr="162 Pilot Program Icon Royalty-Free Images, Stock Photos &amp; Pictures |  Shutterstock">
            <a:extLst>
              <a:ext uri="{FF2B5EF4-FFF2-40B4-BE49-F238E27FC236}">
                <a16:creationId xmlns:a16="http://schemas.microsoft.com/office/drawing/2014/main" id="{733031C3-F8E3-7718-6EC4-52D5C5ED4D7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7572"/>
          <a:stretch>
            <a:fillRect/>
          </a:stretch>
        </p:blipFill>
        <p:spPr bwMode="auto">
          <a:xfrm>
            <a:off x="7765083" y="3432206"/>
            <a:ext cx="2936585" cy="2923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408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A8D58D-EA5F-DA2E-590D-D1C6F739F7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0614F9-5C9A-38AA-4627-C6D818EFF995}"/>
              </a:ext>
            </a:extLst>
          </p:cNvPr>
          <p:cNvSpPr>
            <a:spLocks noGrp="1"/>
          </p:cNvSpPr>
          <p:nvPr>
            <p:ph type="title"/>
          </p:nvPr>
        </p:nvSpPr>
        <p:spPr>
          <a:xfrm>
            <a:off x="998895" y="791000"/>
            <a:ext cx="9894723" cy="645559"/>
          </a:xfrm>
        </p:spPr>
        <p:txBody>
          <a:bodyPr/>
          <a:lstStyle/>
          <a:p>
            <a:r>
              <a:rPr lang="en-GB" dirty="0"/>
              <a:t>SIG/TF meetings strategic master calendar</a:t>
            </a:r>
          </a:p>
        </p:txBody>
      </p:sp>
      <p:sp>
        <p:nvSpPr>
          <p:cNvPr id="3" name="Content Placeholder 4">
            <a:extLst>
              <a:ext uri="{FF2B5EF4-FFF2-40B4-BE49-F238E27FC236}">
                <a16:creationId xmlns:a16="http://schemas.microsoft.com/office/drawing/2014/main" id="{D73761AA-8637-6A75-8E09-F1174AC8F8E8}"/>
              </a:ext>
            </a:extLst>
          </p:cNvPr>
          <p:cNvSpPr txBox="1">
            <a:spLocks/>
          </p:cNvSpPr>
          <p:nvPr/>
        </p:nvSpPr>
        <p:spPr>
          <a:xfrm>
            <a:off x="693988" y="1828800"/>
            <a:ext cx="10804024" cy="43806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SIG/TF meetings could be planned more strategically in terms of date, location and attendee management. </a:t>
            </a:r>
          </a:p>
          <a:p>
            <a:r>
              <a:rPr lang="en-GB" dirty="0"/>
              <a:t>Need of an overarching overview of SIG/TF events to make better informed decisions and plans + increase visibility across all SIG/TF activities. </a:t>
            </a:r>
          </a:p>
          <a:p>
            <a:endParaRPr lang="en-NL" dirty="0"/>
          </a:p>
          <a:p>
            <a:pPr marL="0" indent="0">
              <a:buNone/>
            </a:pPr>
            <a:r>
              <a:rPr lang="en-NL" b="1" dirty="0">
                <a:solidFill>
                  <a:schemeClr val="accent5">
                    <a:lumMod val="75000"/>
                  </a:schemeClr>
                </a:solidFill>
              </a:rPr>
              <a:t>→ Introducing a master calendar for SIG/TF meetings</a:t>
            </a:r>
          </a:p>
          <a:p>
            <a:pPr marL="0" indent="0">
              <a:buNone/>
            </a:pPr>
            <a:endParaRPr lang="en-NL" b="1" dirty="0">
              <a:solidFill>
                <a:schemeClr val="accent5">
                  <a:lumMod val="75000"/>
                </a:schemeClr>
              </a:solidFill>
            </a:endParaRPr>
          </a:p>
          <a:p>
            <a:pPr marL="0" indent="0">
              <a:buNone/>
            </a:pPr>
            <a:endParaRPr lang="en-NL" b="1" dirty="0">
              <a:solidFill>
                <a:schemeClr val="accent5">
                  <a:lumMod val="75000"/>
                </a:schemeClr>
              </a:solidFill>
            </a:endParaRPr>
          </a:p>
          <a:p>
            <a:pPr marL="0" indent="0">
              <a:buNone/>
            </a:pPr>
            <a:endParaRPr lang="en-NL" sz="2000" dirty="0"/>
          </a:p>
        </p:txBody>
      </p:sp>
      <p:pic>
        <p:nvPicPr>
          <p:cNvPr id="2050" name="Picture 2" descr="Calendar Icon Light Bulb Representing Innovation Stock Vector (Royalty  Free) 2597155325 | Shutterstock">
            <a:extLst>
              <a:ext uri="{FF2B5EF4-FFF2-40B4-BE49-F238E27FC236}">
                <a16:creationId xmlns:a16="http://schemas.microsoft.com/office/drawing/2014/main" id="{131CF5E7-62EE-1ECA-638C-E2BA7C2453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00" b="6542"/>
          <a:stretch>
            <a:fillRect/>
          </a:stretch>
        </p:blipFill>
        <p:spPr bwMode="auto">
          <a:xfrm>
            <a:off x="8107680" y="3429000"/>
            <a:ext cx="3016504" cy="2951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4036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92800-4FDA-4C1F-E8B8-9D6C471D93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8A9C6B-858B-536D-B467-EB60D28B3611}"/>
              </a:ext>
            </a:extLst>
          </p:cNvPr>
          <p:cNvSpPr>
            <a:spLocks noGrp="1"/>
          </p:cNvSpPr>
          <p:nvPr>
            <p:ph type="title"/>
          </p:nvPr>
        </p:nvSpPr>
        <p:spPr>
          <a:xfrm>
            <a:off x="998895" y="791000"/>
            <a:ext cx="9894723" cy="645559"/>
          </a:xfrm>
        </p:spPr>
        <p:txBody>
          <a:bodyPr/>
          <a:lstStyle/>
          <a:p>
            <a:r>
              <a:rPr lang="en-GB" dirty="0"/>
              <a:t>SIG/TF meetings strategic master calendar</a:t>
            </a:r>
          </a:p>
        </p:txBody>
      </p:sp>
      <p:sp>
        <p:nvSpPr>
          <p:cNvPr id="3" name="Content Placeholder 4">
            <a:extLst>
              <a:ext uri="{FF2B5EF4-FFF2-40B4-BE49-F238E27FC236}">
                <a16:creationId xmlns:a16="http://schemas.microsoft.com/office/drawing/2014/main" id="{2022EF1D-2564-F6F2-A749-F24DDFD6192E}"/>
              </a:ext>
            </a:extLst>
          </p:cNvPr>
          <p:cNvSpPr txBox="1">
            <a:spLocks/>
          </p:cNvSpPr>
          <p:nvPr/>
        </p:nvSpPr>
        <p:spPr>
          <a:xfrm>
            <a:off x="693988" y="1828800"/>
            <a:ext cx="10804024" cy="438068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L" sz="2000" dirty="0">
                <a:solidFill>
                  <a:schemeClr val="accent5">
                    <a:lumMod val="75000"/>
                  </a:schemeClr>
                </a:solidFill>
                <a:latin typeface="Calibri" panose="020F0502020204030204" pitchFamily="34" charset="0"/>
                <a:cs typeface="Calibri" panose="020F0502020204030204" pitchFamily="34" charset="0"/>
              </a:rPr>
              <a:t>We urge you to plan, find hosts and confirm dates for your meetings as much in advance as possible.</a:t>
            </a:r>
          </a:p>
          <a:p>
            <a:pPr marL="0" indent="0">
              <a:buNone/>
            </a:pPr>
            <a:endParaRPr lang="en-NL" sz="2000" dirty="0">
              <a:latin typeface="Calibri" panose="020F0502020204030204" pitchFamily="34" charset="0"/>
              <a:cs typeface="Calibri" panose="020F0502020204030204" pitchFamily="34" charset="0"/>
            </a:endParaRPr>
          </a:p>
          <a:p>
            <a:pPr marL="0" indent="0">
              <a:buNone/>
            </a:pPr>
            <a:r>
              <a:rPr lang="en-NL" sz="2000" dirty="0">
                <a:latin typeface="Calibri" panose="020F0502020204030204" pitchFamily="34" charset="0"/>
                <a:cs typeface="Calibri" panose="020F0502020204030204" pitchFamily="34" charset="0"/>
              </a:rPr>
              <a:t>Request to submit (at least) tentative details of your meetings ahead of time to aid in yearly planning and strategic scheduling:</a:t>
            </a:r>
          </a:p>
          <a:p>
            <a:r>
              <a:rPr lang="en-NL" sz="2000" b="1" dirty="0">
                <a:latin typeface="Calibri" panose="020F0502020204030204" pitchFamily="34" charset="0"/>
                <a:cs typeface="Calibri" panose="020F0502020204030204" pitchFamily="34" charset="0"/>
              </a:rPr>
              <a:t>For the rest of 2026 – by 15 May </a:t>
            </a:r>
            <a:r>
              <a:rPr lang="en-NL" sz="2000" dirty="0">
                <a:latin typeface="Calibri" panose="020F0502020204030204" pitchFamily="34" charset="0"/>
                <a:cs typeface="Calibri" panose="020F0502020204030204" pitchFamily="34" charset="0"/>
              </a:rPr>
              <a:t>(next half-year as a start)</a:t>
            </a:r>
          </a:p>
          <a:p>
            <a:r>
              <a:rPr lang="en-NL" sz="2000" b="1" dirty="0">
                <a:latin typeface="Calibri" panose="020F0502020204030204" pitchFamily="34" charset="0"/>
                <a:cs typeface="Calibri" panose="020F0502020204030204" pitchFamily="34" charset="0"/>
              </a:rPr>
              <a:t>For 2027 – by 15 December </a:t>
            </a:r>
            <a:r>
              <a:rPr lang="en-NL" sz="2000" dirty="0">
                <a:latin typeface="Calibri" panose="020F0502020204030204" pitchFamily="34" charset="0"/>
                <a:cs typeface="Calibri" panose="020F0502020204030204" pitchFamily="34" charset="0"/>
              </a:rPr>
              <a:t>(full year from this moment on)</a:t>
            </a:r>
          </a:p>
          <a:p>
            <a:pPr marL="0" indent="0">
              <a:buNone/>
            </a:pPr>
            <a:endParaRPr lang="en-NL" sz="2000" dirty="0">
              <a:latin typeface="Calibri" panose="020F0502020204030204" pitchFamily="34" charset="0"/>
              <a:cs typeface="Calibri" panose="020F0502020204030204" pitchFamily="34" charset="0"/>
            </a:endParaRPr>
          </a:p>
          <a:p>
            <a:pPr marL="0" indent="0">
              <a:buNone/>
            </a:pPr>
            <a:r>
              <a:rPr lang="en-US" sz="2000" dirty="0">
                <a:solidFill>
                  <a:schemeClr val="accent5">
                    <a:lumMod val="75000"/>
                  </a:schemeClr>
                </a:solidFill>
                <a:latin typeface="Calibri" panose="020F0502020204030204" pitchFamily="34" charset="0"/>
                <a:cs typeface="Calibri" panose="020F0502020204030204" pitchFamily="34" charset="0"/>
              </a:rPr>
              <a:t>We might make suggestions for improvements </a:t>
            </a:r>
            <a:r>
              <a:rPr lang="en-US" sz="2000" dirty="0">
                <a:latin typeface="Calibri" panose="020F0502020204030204" pitchFamily="34" charset="0"/>
                <a:cs typeface="Calibri" panose="020F0502020204030204" pitchFamily="34" charset="0"/>
              </a:rPr>
              <a:t>when it comes to dates or locations, in cases such as:</a:t>
            </a:r>
          </a:p>
          <a:p>
            <a:r>
              <a:rPr lang="en-GB" sz="2000" i="1" dirty="0">
                <a:latin typeface="Calibri" panose="020F0502020204030204" pitchFamily="34" charset="0"/>
                <a:cs typeface="Calibri" panose="020F0502020204030204" pitchFamily="34" charset="0"/>
              </a:rPr>
              <a:t>e.g. </a:t>
            </a:r>
            <a:r>
              <a:rPr lang="en-NL" sz="2000" i="1" dirty="0">
                <a:latin typeface="Calibri" panose="020F0502020204030204" pitchFamily="34" charset="0"/>
                <a:cs typeface="Calibri" panose="020F0502020204030204" pitchFamily="34" charset="0"/>
              </a:rPr>
              <a:t>we see SIG meetings with similar attendees happening in the same city at different times - opportunity for co-location</a:t>
            </a:r>
          </a:p>
          <a:p>
            <a:r>
              <a:rPr lang="en-NL" sz="2000" i="1" dirty="0">
                <a:latin typeface="Calibri" panose="020F0502020204030204" pitchFamily="34" charset="0"/>
                <a:cs typeface="Calibri" panose="020F0502020204030204" pitchFamily="34" charset="0"/>
              </a:rPr>
              <a:t>e.g. we see majority of SIG meetings are set to happen in the same weeks or on same dates – need for adjustment</a:t>
            </a:r>
            <a:endParaRPr lang="en-NL" sz="2000" dirty="0"/>
          </a:p>
          <a:p>
            <a:pPr marL="0" indent="0">
              <a:buNone/>
            </a:pPr>
            <a:endParaRPr lang="en-NL" sz="2000" dirty="0"/>
          </a:p>
          <a:p>
            <a:pPr marL="0" indent="0">
              <a:buNone/>
            </a:pPr>
            <a:endParaRPr lang="en-NL" sz="2000" dirty="0"/>
          </a:p>
          <a:p>
            <a:pPr marL="0" indent="0">
              <a:buNone/>
            </a:pPr>
            <a:endParaRPr lang="en-NL" sz="2000" dirty="0"/>
          </a:p>
          <a:p>
            <a:pPr marL="0" indent="0">
              <a:buNone/>
            </a:pPr>
            <a:endParaRPr lang="en-NL" sz="2000" dirty="0"/>
          </a:p>
        </p:txBody>
      </p:sp>
    </p:spTree>
    <p:extLst>
      <p:ext uri="{BB962C8B-B14F-4D97-AF65-F5344CB8AC3E}">
        <p14:creationId xmlns:p14="http://schemas.microsoft.com/office/powerpoint/2010/main" val="356763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658167B-A053-AE81-158B-F99E75A25CF9}"/>
              </a:ext>
            </a:extLst>
          </p:cNvPr>
          <p:cNvPicPr>
            <a:picLocks noChangeAspect="1"/>
          </p:cNvPicPr>
          <p:nvPr/>
        </p:nvPicPr>
        <p:blipFill rotWithShape="1">
          <a:blip r:embed="rId3">
            <a:extLst>
              <a:ext uri="{28A0092B-C50C-407E-A947-70E740481C1C}">
                <a14:useLocalDpi xmlns:a14="http://schemas.microsoft.com/office/drawing/2010/main" val="0"/>
              </a:ext>
            </a:extLst>
          </a:blip>
          <a:srcRect l="21422" t="52611" r="43229" b="19183"/>
          <a:stretch/>
        </p:blipFill>
        <p:spPr>
          <a:xfrm>
            <a:off x="0" y="0"/>
            <a:ext cx="12192000" cy="6858000"/>
          </a:xfrm>
          <a:prstGeom prst="rect">
            <a:avLst/>
          </a:prstGeom>
        </p:spPr>
      </p:pic>
      <p:sp>
        <p:nvSpPr>
          <p:cNvPr id="9" name="Text Placeholder 10"/>
          <p:cNvSpPr txBox="1">
            <a:spLocks/>
          </p:cNvSpPr>
          <p:nvPr/>
        </p:nvSpPr>
        <p:spPr>
          <a:xfrm>
            <a:off x="1255494" y="2126658"/>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55494" y="2869427"/>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endParaRPr lang="en-GB" sz="2400" dirty="0">
              <a:solidFill>
                <a:schemeClr val="bg1"/>
              </a:solidFill>
              <a:latin typeface="+mn-lt"/>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Tree>
    <p:extLst>
      <p:ext uri="{BB962C8B-B14F-4D97-AF65-F5344CB8AC3E}">
        <p14:creationId xmlns:p14="http://schemas.microsoft.com/office/powerpoint/2010/main" val="1400963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81F89-1FD4-DD43-2F48-AF296ADC2338}"/>
              </a:ext>
            </a:extLst>
          </p:cNvPr>
          <p:cNvSpPr>
            <a:spLocks noGrp="1"/>
          </p:cNvSpPr>
          <p:nvPr>
            <p:ph type="title"/>
          </p:nvPr>
        </p:nvSpPr>
        <p:spPr/>
        <p:txBody>
          <a:bodyPr/>
          <a:lstStyle/>
          <a:p>
            <a:r>
              <a:rPr lang="en-US" dirty="0"/>
              <a:t>TNC26 Community Hub update</a:t>
            </a:r>
            <a:endParaRPr lang="en-NL" dirty="0"/>
          </a:p>
        </p:txBody>
      </p:sp>
      <p:graphicFrame>
        <p:nvGraphicFramePr>
          <p:cNvPr id="4" name="Diagram 3">
            <a:extLst>
              <a:ext uri="{FF2B5EF4-FFF2-40B4-BE49-F238E27FC236}">
                <a16:creationId xmlns:a16="http://schemas.microsoft.com/office/drawing/2014/main" id="{5DE43220-B4A8-90DD-BFEE-DD4A899BEB1E}"/>
              </a:ext>
            </a:extLst>
          </p:cNvPr>
          <p:cNvGraphicFramePr/>
          <p:nvPr/>
        </p:nvGraphicFramePr>
        <p:xfrm>
          <a:off x="704192" y="1678515"/>
          <a:ext cx="10972799" cy="3258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Mic Vector Images – Browse 731,671 Stock Photos, Vectors, and Video | Adobe  Stock">
            <a:extLst>
              <a:ext uri="{FF2B5EF4-FFF2-40B4-BE49-F238E27FC236}">
                <a16:creationId xmlns:a16="http://schemas.microsoft.com/office/drawing/2014/main" id="{F19EBA9B-1386-55A5-832C-C48E9CA64C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81897" y="4462262"/>
            <a:ext cx="1920766" cy="19207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42-422055_call-to-action-icon-png-transparent-png - Savvy Business Gals -  Small Business Marketing">
            <a:extLst>
              <a:ext uri="{FF2B5EF4-FFF2-40B4-BE49-F238E27FC236}">
                <a16:creationId xmlns:a16="http://schemas.microsoft.com/office/drawing/2014/main" id="{9A64280B-4F6F-8110-3D05-9003C228F46D}"/>
              </a:ext>
            </a:extLst>
          </p:cNvPr>
          <p:cNvPicPr>
            <a:picLocks noChangeAspect="1" noChangeArrowheads="1"/>
          </p:cNvPicPr>
          <p:nvPr/>
        </p:nvPicPr>
        <p:blipFill>
          <a:blip r:embed="rId8">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5069687" y="4729459"/>
            <a:ext cx="2233724" cy="17817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eeting Recap Icon Isolated On White Stock Vector (Royalty Free) 2649533843  | Shutterstock">
            <a:extLst>
              <a:ext uri="{FF2B5EF4-FFF2-40B4-BE49-F238E27FC236}">
                <a16:creationId xmlns:a16="http://schemas.microsoft.com/office/drawing/2014/main" id="{879378D6-0FB1-DAC3-66CA-0FFA58201C48}"/>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b="7615"/>
          <a:stretch>
            <a:fillRect/>
          </a:stretch>
        </p:blipFill>
        <p:spPr bwMode="auto">
          <a:xfrm>
            <a:off x="1267813" y="4729459"/>
            <a:ext cx="1662018" cy="1653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082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7F5DA-89C4-0659-AFE8-6DEF2D960DF2}"/>
              </a:ext>
            </a:extLst>
          </p:cNvPr>
          <p:cNvSpPr>
            <a:spLocks noGrp="1"/>
          </p:cNvSpPr>
          <p:nvPr>
            <p:ph type="title"/>
          </p:nvPr>
        </p:nvSpPr>
        <p:spPr/>
        <p:txBody>
          <a:bodyPr/>
          <a:lstStyle/>
          <a:p>
            <a:r>
              <a:rPr lang="en-GB" dirty="0">
                <a:ea typeface="Calibri"/>
                <a:cs typeface="Calibri"/>
              </a:rPr>
              <a:t>TNC26 Community Hub – Proposals Submitted per Organisation</a:t>
            </a:r>
            <a:endParaRPr lang="en-GB" dirty="0"/>
          </a:p>
        </p:txBody>
      </p:sp>
      <p:sp>
        <p:nvSpPr>
          <p:cNvPr id="3" name="Content Placeholder 2">
            <a:extLst>
              <a:ext uri="{FF2B5EF4-FFF2-40B4-BE49-F238E27FC236}">
                <a16:creationId xmlns:a16="http://schemas.microsoft.com/office/drawing/2014/main" id="{B19968FC-C566-7934-151F-27F2D08B6CC1}"/>
              </a:ext>
            </a:extLst>
          </p:cNvPr>
          <p:cNvSpPr>
            <a:spLocks noGrp="1"/>
          </p:cNvSpPr>
          <p:nvPr>
            <p:ph sz="quarter" idx="10"/>
          </p:nvPr>
        </p:nvSpPr>
        <p:spPr/>
        <p:txBody>
          <a:bodyPr vert="horz" lIns="91440" tIns="45720" rIns="91440" bIns="45720" rtlCol="0" anchor="t">
            <a:normAutofit/>
          </a:bodyPr>
          <a:lstStyle/>
          <a:p>
            <a:pPr marL="0" indent="0">
              <a:buNone/>
            </a:pPr>
            <a:r>
              <a:rPr lang="en-GB" dirty="0">
                <a:ea typeface="Calibri"/>
                <a:cs typeface="Calibri"/>
              </a:rPr>
              <a:t>2025                                                                2026</a:t>
            </a:r>
          </a:p>
          <a:p>
            <a:pPr marL="0" indent="0">
              <a:buNone/>
            </a:pPr>
            <a:endParaRPr lang="en-GB" dirty="0">
              <a:ea typeface="Calibri"/>
              <a:cs typeface="Calibri"/>
            </a:endParaRPr>
          </a:p>
        </p:txBody>
      </p:sp>
      <p:graphicFrame>
        <p:nvGraphicFramePr>
          <p:cNvPr id="5" name="Table 4">
            <a:extLst>
              <a:ext uri="{FF2B5EF4-FFF2-40B4-BE49-F238E27FC236}">
                <a16:creationId xmlns:a16="http://schemas.microsoft.com/office/drawing/2014/main" id="{FE6212BE-B95D-3E6A-1B7D-721896CEEBB9}"/>
              </a:ext>
            </a:extLst>
          </p:cNvPr>
          <p:cNvGraphicFramePr>
            <a:graphicFrameLocks noGrp="1"/>
          </p:cNvGraphicFramePr>
          <p:nvPr/>
        </p:nvGraphicFramePr>
        <p:xfrm>
          <a:off x="3605887" y="2343150"/>
          <a:ext cx="2048726" cy="3407277"/>
        </p:xfrm>
        <a:graphic>
          <a:graphicData uri="http://schemas.openxmlformats.org/drawingml/2006/table">
            <a:tbl>
              <a:tblPr bandRow="1">
                <a:tableStyleId>{5C22544A-7EE6-4342-B048-85BDC9FD1C3A}</a:tableStyleId>
              </a:tblPr>
              <a:tblGrid>
                <a:gridCol w="2048726">
                  <a:extLst>
                    <a:ext uri="{9D8B030D-6E8A-4147-A177-3AD203B41FA5}">
                      <a16:colId xmlns:a16="http://schemas.microsoft.com/office/drawing/2014/main" val="1722132363"/>
                    </a:ext>
                  </a:extLst>
                </a:gridCol>
              </a:tblGrid>
              <a:tr h="328039">
                <a:tc>
                  <a:txBody>
                    <a:bodyPr/>
                    <a:lstStyle/>
                    <a:p>
                      <a:pPr rtl="0" fontAlgn="base">
                        <a:lnSpc>
                          <a:spcPts val="1350"/>
                        </a:lnSpc>
                        <a:buNone/>
                      </a:pPr>
                      <a:endParaRPr lang="en-GB" dirty="0">
                        <a:effectLst/>
                      </a:endParaRPr>
                    </a:p>
                  </a:txBody>
                  <a:tcPr marL="5867" marR="5867" marT="5867" marB="28194" anchor="b">
                    <a:lnL>
                      <a:noFill/>
                    </a:lnL>
                    <a:lnR>
                      <a:noFill/>
                    </a:lnR>
                    <a:lnT>
                      <a:noFill/>
                    </a:lnT>
                    <a:lnB>
                      <a:noFill/>
                    </a:lnB>
                    <a:noFill/>
                  </a:tcPr>
                </a:tc>
                <a:extLst>
                  <a:ext uri="{0D108BD9-81ED-4DB2-BD59-A6C34878D82A}">
                    <a16:rowId xmlns:a16="http://schemas.microsoft.com/office/drawing/2014/main" val="1902892230"/>
                  </a:ext>
                </a:extLst>
              </a:tr>
              <a:tr h="328039">
                <a:tc>
                  <a:txBody>
                    <a:bodyPr/>
                    <a:lstStyle/>
                    <a:p>
                      <a:pPr rtl="0" fontAlgn="base">
                        <a:lnSpc>
                          <a:spcPts val="1350"/>
                        </a:lnSpc>
                        <a:buNone/>
                      </a:pPr>
                      <a:r>
                        <a:rPr lang="en-GB" sz="1800" dirty="0">
                          <a:effectLst/>
                          <a:latin typeface="Calibri" panose="020F0502020204030204" pitchFamily="34" charset="0"/>
                        </a:rPr>
                        <a:t>Internet2</a:t>
                      </a:r>
                      <a:endParaRPr lang="en-GB" dirty="0">
                        <a:effectLst/>
                      </a:endParaRPr>
                    </a:p>
                  </a:txBody>
                  <a:tcPr marL="5867" marR="5867" marT="5867" marB="28194" anchor="b">
                    <a:lnL>
                      <a:noFill/>
                    </a:lnL>
                    <a:lnR>
                      <a:noFill/>
                    </a:lnR>
                    <a:lnT>
                      <a:noFill/>
                    </a:lnT>
                    <a:lnB>
                      <a:noFill/>
                    </a:lnB>
                    <a:noFill/>
                  </a:tcPr>
                </a:tc>
                <a:extLst>
                  <a:ext uri="{0D108BD9-81ED-4DB2-BD59-A6C34878D82A}">
                    <a16:rowId xmlns:a16="http://schemas.microsoft.com/office/drawing/2014/main" val="2202749822"/>
                  </a:ext>
                </a:extLst>
              </a:tr>
              <a:tr h="328039">
                <a:tc>
                  <a:txBody>
                    <a:bodyPr/>
                    <a:lstStyle/>
                    <a:p>
                      <a:pPr rtl="0" fontAlgn="base">
                        <a:lnSpc>
                          <a:spcPts val="1350"/>
                        </a:lnSpc>
                        <a:buNone/>
                      </a:pPr>
                      <a:r>
                        <a:rPr lang="en-GB" sz="1800">
                          <a:effectLst/>
                          <a:latin typeface="Calibri" panose="020F0502020204030204" pitchFamily="34" charset="0"/>
                        </a:rPr>
                        <a:t>Jisc</a:t>
                      </a:r>
                      <a:endParaRPr lang="en-GB">
                        <a:effectLst/>
                      </a:endParaRPr>
                    </a:p>
                  </a:txBody>
                  <a:tcPr marL="5867" marR="5867" marT="5867" marB="28194" anchor="b">
                    <a:lnL>
                      <a:noFill/>
                    </a:lnL>
                    <a:lnR>
                      <a:noFill/>
                    </a:lnR>
                    <a:lnT>
                      <a:noFill/>
                    </a:lnT>
                    <a:lnB>
                      <a:noFill/>
                    </a:lnB>
                    <a:noFill/>
                  </a:tcPr>
                </a:tc>
                <a:extLst>
                  <a:ext uri="{0D108BD9-81ED-4DB2-BD59-A6C34878D82A}">
                    <a16:rowId xmlns:a16="http://schemas.microsoft.com/office/drawing/2014/main" val="1480793029"/>
                  </a:ext>
                </a:extLst>
              </a:tr>
              <a:tr h="328039">
                <a:tc>
                  <a:txBody>
                    <a:bodyPr/>
                    <a:lstStyle/>
                    <a:p>
                      <a:pPr rtl="0" fontAlgn="base">
                        <a:lnSpc>
                          <a:spcPts val="1350"/>
                        </a:lnSpc>
                        <a:buNone/>
                      </a:pPr>
                      <a:r>
                        <a:rPr lang="en-GB" sz="1800" dirty="0">
                          <a:effectLst/>
                          <a:latin typeface="Calibri" panose="020F0502020204030204" pitchFamily="34" charset="0"/>
                        </a:rPr>
                        <a:t>Peking University</a:t>
                      </a:r>
                      <a:endParaRPr lang="en-GB" dirty="0">
                        <a:effectLst/>
                      </a:endParaRPr>
                    </a:p>
                  </a:txBody>
                  <a:tcPr marL="5867" marR="5867" marT="5867" marB="28194" anchor="b">
                    <a:lnL>
                      <a:noFill/>
                    </a:lnL>
                    <a:lnR>
                      <a:noFill/>
                    </a:lnR>
                    <a:lnT>
                      <a:noFill/>
                    </a:lnT>
                    <a:lnB>
                      <a:noFill/>
                    </a:lnB>
                    <a:noFill/>
                  </a:tcPr>
                </a:tc>
                <a:extLst>
                  <a:ext uri="{0D108BD9-81ED-4DB2-BD59-A6C34878D82A}">
                    <a16:rowId xmlns:a16="http://schemas.microsoft.com/office/drawing/2014/main" val="3505013004"/>
                  </a:ext>
                </a:extLst>
              </a:tr>
              <a:tr h="328039">
                <a:tc>
                  <a:txBody>
                    <a:bodyPr/>
                    <a:lstStyle/>
                    <a:p>
                      <a:pPr rtl="0" fontAlgn="base">
                        <a:lnSpc>
                          <a:spcPts val="1350"/>
                        </a:lnSpc>
                        <a:buNone/>
                      </a:pPr>
                      <a:r>
                        <a:rPr lang="en-GB" sz="1800">
                          <a:effectLst/>
                          <a:latin typeface="Calibri" panose="020F0502020204030204" pitchFamily="34" charset="0"/>
                        </a:rPr>
                        <a:t>RNP</a:t>
                      </a:r>
                      <a:endParaRPr lang="en-GB">
                        <a:effectLst/>
                      </a:endParaRPr>
                    </a:p>
                  </a:txBody>
                  <a:tcPr marL="5867" marR="5867" marT="5867" marB="28194" anchor="b">
                    <a:lnL>
                      <a:noFill/>
                    </a:lnL>
                    <a:lnR>
                      <a:noFill/>
                    </a:lnR>
                    <a:lnT>
                      <a:noFill/>
                    </a:lnT>
                    <a:lnB>
                      <a:noFill/>
                    </a:lnB>
                    <a:noFill/>
                  </a:tcPr>
                </a:tc>
                <a:extLst>
                  <a:ext uri="{0D108BD9-81ED-4DB2-BD59-A6C34878D82A}">
                    <a16:rowId xmlns:a16="http://schemas.microsoft.com/office/drawing/2014/main" val="844274956"/>
                  </a:ext>
                </a:extLst>
              </a:tr>
              <a:tr h="328039">
                <a:tc>
                  <a:txBody>
                    <a:bodyPr/>
                    <a:lstStyle/>
                    <a:p>
                      <a:pPr rtl="0" fontAlgn="base">
                        <a:lnSpc>
                          <a:spcPts val="1350"/>
                        </a:lnSpc>
                        <a:buNone/>
                      </a:pPr>
                      <a:r>
                        <a:rPr lang="en-GB" sz="1800">
                          <a:effectLst/>
                          <a:latin typeface="Calibri" panose="020F0502020204030204" pitchFamily="34" charset="0"/>
                        </a:rPr>
                        <a:t>SUNET x2</a:t>
                      </a:r>
                      <a:endParaRPr lang="en-GB">
                        <a:effectLst/>
                      </a:endParaRPr>
                    </a:p>
                  </a:txBody>
                  <a:tcPr marL="5867" marR="5867" marT="5867" marB="28194" anchor="b">
                    <a:lnL>
                      <a:noFill/>
                    </a:lnL>
                    <a:lnR>
                      <a:noFill/>
                    </a:lnR>
                    <a:lnT>
                      <a:noFill/>
                    </a:lnT>
                    <a:lnB>
                      <a:noFill/>
                    </a:lnB>
                    <a:noFill/>
                  </a:tcPr>
                </a:tc>
                <a:extLst>
                  <a:ext uri="{0D108BD9-81ED-4DB2-BD59-A6C34878D82A}">
                    <a16:rowId xmlns:a16="http://schemas.microsoft.com/office/drawing/2014/main" val="3123377144"/>
                  </a:ext>
                </a:extLst>
              </a:tr>
              <a:tr h="328039">
                <a:tc>
                  <a:txBody>
                    <a:bodyPr/>
                    <a:lstStyle/>
                    <a:p>
                      <a:pPr rtl="0" fontAlgn="base">
                        <a:lnSpc>
                          <a:spcPts val="1350"/>
                        </a:lnSpc>
                        <a:buNone/>
                      </a:pPr>
                      <a:r>
                        <a:rPr lang="en-GB" sz="1800">
                          <a:effectLst/>
                          <a:latin typeface="Calibri" panose="020F0502020204030204" pitchFamily="34" charset="0"/>
                        </a:rPr>
                        <a:t>SURF</a:t>
                      </a:r>
                      <a:endParaRPr lang="en-GB">
                        <a:effectLst/>
                      </a:endParaRPr>
                    </a:p>
                  </a:txBody>
                  <a:tcPr marL="5867" marR="5867" marT="5867" marB="28194" anchor="b">
                    <a:lnL>
                      <a:noFill/>
                    </a:lnL>
                    <a:lnR>
                      <a:noFill/>
                    </a:lnR>
                    <a:lnT>
                      <a:noFill/>
                    </a:lnT>
                    <a:lnB>
                      <a:noFill/>
                    </a:lnB>
                    <a:noFill/>
                  </a:tcPr>
                </a:tc>
                <a:extLst>
                  <a:ext uri="{0D108BD9-81ED-4DB2-BD59-A6C34878D82A}">
                    <a16:rowId xmlns:a16="http://schemas.microsoft.com/office/drawing/2014/main" val="1369513659"/>
                  </a:ext>
                </a:extLst>
              </a:tr>
              <a:tr h="584149">
                <a:tc>
                  <a:txBody>
                    <a:bodyPr/>
                    <a:lstStyle/>
                    <a:p>
                      <a:pPr rtl="0" fontAlgn="base">
                        <a:lnSpc>
                          <a:spcPts val="1350"/>
                        </a:lnSpc>
                        <a:buNone/>
                      </a:pPr>
                      <a:r>
                        <a:rPr lang="en-GB" sz="1800" dirty="0">
                          <a:effectLst/>
                          <a:latin typeface="Calibri" panose="020F0502020204030204" pitchFamily="34" charset="0"/>
                        </a:rPr>
                        <a:t>The </a:t>
                      </a:r>
                      <a:r>
                        <a:rPr lang="en-GB" sz="1800" dirty="0" err="1">
                          <a:effectLst/>
                          <a:latin typeface="Calibri" panose="020F0502020204030204" pitchFamily="34" charset="0"/>
                        </a:rPr>
                        <a:t>Vietsch</a:t>
                      </a:r>
                      <a:r>
                        <a:rPr lang="en-GB" sz="1800" dirty="0">
                          <a:effectLst/>
                          <a:latin typeface="Calibri" panose="020F0502020204030204" pitchFamily="34" charset="0"/>
                        </a:rPr>
                        <a:t> Foundation</a:t>
                      </a:r>
                      <a:endParaRPr lang="en-GB" dirty="0">
                        <a:effectLst/>
                      </a:endParaRPr>
                    </a:p>
                  </a:txBody>
                  <a:tcPr marL="5867" marR="5867" marT="5867" marB="28194" anchor="b">
                    <a:lnL>
                      <a:noFill/>
                    </a:lnL>
                    <a:lnR>
                      <a:noFill/>
                    </a:lnR>
                    <a:lnT>
                      <a:noFill/>
                    </a:lnT>
                    <a:lnB>
                      <a:noFill/>
                    </a:lnB>
                    <a:noFill/>
                  </a:tcPr>
                </a:tc>
                <a:extLst>
                  <a:ext uri="{0D108BD9-81ED-4DB2-BD59-A6C34878D82A}">
                    <a16:rowId xmlns:a16="http://schemas.microsoft.com/office/drawing/2014/main" val="492722965"/>
                  </a:ext>
                </a:extLst>
              </a:tr>
              <a:tr h="526855">
                <a:tc>
                  <a:txBody>
                    <a:bodyPr/>
                    <a:lstStyle/>
                    <a:p>
                      <a:endParaRPr lang="en-GB" dirty="0">
                        <a:effectLst/>
                      </a:endParaRPr>
                    </a:p>
                  </a:txBody>
                  <a:tcPr anchor="ctr">
                    <a:lnL>
                      <a:noFill/>
                    </a:lnL>
                    <a:lnR>
                      <a:noFill/>
                    </a:lnR>
                    <a:lnT>
                      <a:noFill/>
                    </a:lnT>
                    <a:lnB>
                      <a:noFill/>
                    </a:lnB>
                    <a:noFill/>
                  </a:tcPr>
                </a:tc>
                <a:extLst>
                  <a:ext uri="{0D108BD9-81ED-4DB2-BD59-A6C34878D82A}">
                    <a16:rowId xmlns:a16="http://schemas.microsoft.com/office/drawing/2014/main" val="4187981632"/>
                  </a:ext>
                </a:extLst>
              </a:tr>
            </a:tbl>
          </a:graphicData>
        </a:graphic>
      </p:graphicFrame>
      <p:graphicFrame>
        <p:nvGraphicFramePr>
          <p:cNvPr id="7" name="Table 6">
            <a:extLst>
              <a:ext uri="{FF2B5EF4-FFF2-40B4-BE49-F238E27FC236}">
                <a16:creationId xmlns:a16="http://schemas.microsoft.com/office/drawing/2014/main" id="{C8997039-4447-B44E-C901-074F5FC619F4}"/>
              </a:ext>
            </a:extLst>
          </p:cNvPr>
          <p:cNvGraphicFramePr>
            <a:graphicFrameLocks noGrp="1"/>
          </p:cNvGraphicFramePr>
          <p:nvPr/>
        </p:nvGraphicFramePr>
        <p:xfrm>
          <a:off x="1000125" y="1922035"/>
          <a:ext cx="2457778" cy="4775712"/>
        </p:xfrm>
        <a:graphic>
          <a:graphicData uri="http://schemas.openxmlformats.org/drawingml/2006/table">
            <a:tbl>
              <a:tblPr bandRow="1">
                <a:tableStyleId>{5C22544A-7EE6-4342-B048-85BDC9FD1C3A}</a:tableStyleId>
              </a:tblPr>
              <a:tblGrid>
                <a:gridCol w="2457778">
                  <a:extLst>
                    <a:ext uri="{9D8B030D-6E8A-4147-A177-3AD203B41FA5}">
                      <a16:colId xmlns:a16="http://schemas.microsoft.com/office/drawing/2014/main" val="3727878554"/>
                    </a:ext>
                  </a:extLst>
                </a:gridCol>
              </a:tblGrid>
              <a:tr h="602390">
                <a:tc>
                  <a:txBody>
                    <a:bodyPr/>
                    <a:lstStyle/>
                    <a:p>
                      <a:pPr rtl="0" fontAlgn="base">
                        <a:lnSpc>
                          <a:spcPts val="1350"/>
                        </a:lnSpc>
                        <a:buNone/>
                      </a:pPr>
                      <a:r>
                        <a:rPr lang="en-GB" sz="1800" b="1" dirty="0">
                          <a:effectLst/>
                          <a:latin typeface="Calibri"/>
                        </a:rPr>
                        <a:t>Organisation/NREN</a:t>
                      </a:r>
                      <a:endParaRPr lang="en-GB" b="1" dirty="0">
                        <a:effectLst/>
                        <a:latin typeface="Calibri"/>
                      </a:endParaRPr>
                    </a:p>
                  </a:txBody>
                  <a:tcPr marL="56388" marR="56388" marT="28194" marB="28194"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865675468"/>
                  </a:ext>
                </a:extLst>
              </a:tr>
              <a:tr h="370694">
                <a:tc>
                  <a:txBody>
                    <a:bodyPr/>
                    <a:lstStyle/>
                    <a:p>
                      <a:pPr fontAlgn="b"/>
                      <a:r>
                        <a:rPr lang="en-GB" sz="1800" dirty="0">
                          <a:effectLst/>
                          <a:latin typeface="Calibri"/>
                        </a:rPr>
                        <a:t>CESNET</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746127753"/>
                  </a:ext>
                </a:extLst>
              </a:tr>
              <a:tr h="370694">
                <a:tc>
                  <a:txBody>
                    <a:bodyPr/>
                    <a:lstStyle/>
                    <a:p>
                      <a:pPr fontAlgn="b"/>
                      <a:r>
                        <a:rPr lang="en-GB" sz="1800" dirty="0">
                          <a:effectLst/>
                          <a:latin typeface="Calibri"/>
                        </a:rPr>
                        <a:t>CSUC</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595285728"/>
                  </a:ext>
                </a:extLst>
              </a:tr>
              <a:tr h="370694">
                <a:tc>
                  <a:txBody>
                    <a:bodyPr/>
                    <a:lstStyle/>
                    <a:p>
                      <a:pPr fontAlgn="b"/>
                      <a:r>
                        <a:rPr lang="en-GB" sz="1800" dirty="0">
                          <a:effectLst/>
                          <a:latin typeface="Calibri"/>
                        </a:rPr>
                        <a:t>DFN x4</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026316089"/>
                  </a:ext>
                </a:extLst>
              </a:tr>
              <a:tr h="370694">
                <a:tc>
                  <a:txBody>
                    <a:bodyPr/>
                    <a:lstStyle/>
                    <a:p>
                      <a:pPr fontAlgn="b"/>
                      <a:r>
                        <a:rPr lang="en-GB" sz="1800" dirty="0">
                          <a:effectLst/>
                          <a:latin typeface="Calibri"/>
                        </a:rPr>
                        <a:t>e-Science Data Factory / SURF</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728127663"/>
                  </a:ext>
                </a:extLst>
              </a:tr>
              <a:tr h="370694">
                <a:tc>
                  <a:txBody>
                    <a:bodyPr/>
                    <a:lstStyle/>
                    <a:p>
                      <a:pPr fontAlgn="b"/>
                      <a:r>
                        <a:rPr lang="en-GB" sz="1800" dirty="0">
                          <a:effectLst/>
                          <a:latin typeface="Calibri"/>
                        </a:rPr>
                        <a:t>GÉANT x14</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904248537"/>
                  </a:ext>
                </a:extLst>
              </a:tr>
              <a:tr h="370694">
                <a:tc>
                  <a:txBody>
                    <a:bodyPr/>
                    <a:lstStyle/>
                    <a:p>
                      <a:pPr fontAlgn="b"/>
                      <a:r>
                        <a:rPr lang="en-GB" sz="1800" dirty="0">
                          <a:effectLst/>
                          <a:latin typeface="Calibri"/>
                        </a:rPr>
                        <a:t>Huawei</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229572572"/>
                  </a:ext>
                </a:extLst>
              </a:tr>
              <a:tr h="370694">
                <a:tc>
                  <a:txBody>
                    <a:bodyPr/>
                    <a:lstStyle/>
                    <a:p>
                      <a:pPr fontAlgn="b"/>
                      <a:r>
                        <a:rPr lang="en-GB" sz="1800" dirty="0">
                          <a:effectLst/>
                          <a:latin typeface="Calibri"/>
                        </a:rPr>
                        <a:t>Institute for Informatics (Armenia)</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635952111"/>
                  </a:ext>
                </a:extLst>
              </a:tr>
              <a:tr h="370694">
                <a:tc>
                  <a:txBody>
                    <a:bodyPr/>
                    <a:lstStyle/>
                    <a:p>
                      <a:pPr fontAlgn="b"/>
                      <a:endParaRPr lang="en-GB" sz="1800" dirty="0">
                        <a:effectLst/>
                        <a:latin typeface="Calibri"/>
                      </a:endParaRP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144448098"/>
                  </a:ext>
                </a:extLst>
              </a:tr>
              <a:tr h="370694">
                <a:tc>
                  <a:txBody>
                    <a:bodyPr/>
                    <a:lstStyle/>
                    <a:p>
                      <a:pPr fontAlgn="b"/>
                      <a:endParaRPr lang="en-GB" sz="1800" dirty="0">
                        <a:effectLst/>
                        <a:latin typeface="Calibri"/>
                      </a:endParaRP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542939178"/>
                  </a:ext>
                </a:extLst>
              </a:tr>
              <a:tr h="370694">
                <a:tc>
                  <a:txBody>
                    <a:bodyPr/>
                    <a:lstStyle/>
                    <a:p>
                      <a:pPr fontAlgn="b"/>
                      <a:endParaRPr lang="en-GB" sz="1800" dirty="0">
                        <a:effectLst/>
                        <a:latin typeface="Calibri"/>
                      </a:endParaRP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654062560"/>
                  </a:ext>
                </a:extLst>
              </a:tr>
            </a:tbl>
          </a:graphicData>
        </a:graphic>
      </p:graphicFrame>
      <p:graphicFrame>
        <p:nvGraphicFramePr>
          <p:cNvPr id="11" name="Table 10">
            <a:extLst>
              <a:ext uri="{FF2B5EF4-FFF2-40B4-BE49-F238E27FC236}">
                <a16:creationId xmlns:a16="http://schemas.microsoft.com/office/drawing/2014/main" id="{39EFD862-DEA2-4F86-0878-F3E8A64C4BD9}"/>
              </a:ext>
            </a:extLst>
          </p:cNvPr>
          <p:cNvGraphicFramePr>
            <a:graphicFrameLocks noGrp="1"/>
          </p:cNvGraphicFramePr>
          <p:nvPr/>
        </p:nvGraphicFramePr>
        <p:xfrm>
          <a:off x="6096000" y="2343150"/>
          <a:ext cx="2414241" cy="3798496"/>
        </p:xfrm>
        <a:graphic>
          <a:graphicData uri="http://schemas.openxmlformats.org/drawingml/2006/table">
            <a:tbl>
              <a:tblPr bandRow="1">
                <a:tableStyleId>{5C22544A-7EE6-4342-B048-85BDC9FD1C3A}</a:tableStyleId>
              </a:tblPr>
              <a:tblGrid>
                <a:gridCol w="2414241">
                  <a:extLst>
                    <a:ext uri="{9D8B030D-6E8A-4147-A177-3AD203B41FA5}">
                      <a16:colId xmlns:a16="http://schemas.microsoft.com/office/drawing/2014/main" val="1479076215"/>
                    </a:ext>
                  </a:extLst>
                </a:gridCol>
              </a:tblGrid>
              <a:tr h="391371">
                <a:tc>
                  <a:txBody>
                    <a:bodyPr/>
                    <a:lstStyle/>
                    <a:p>
                      <a:pPr algn="l" fontAlgn="b">
                        <a:buNone/>
                      </a:pPr>
                      <a:r>
                        <a:rPr lang="en-GB" sz="1800" b="0" i="0" u="none" strike="noStrike" dirty="0">
                          <a:solidFill>
                            <a:srgbClr val="000000"/>
                          </a:solidFill>
                          <a:effectLst/>
                          <a:latin typeface="Calibri" panose="020F0502020204030204" pitchFamily="34" charset="0"/>
                          <a:cs typeface="Calibri" panose="020F0502020204030204" pitchFamily="34" charset="0"/>
                        </a:rPr>
                        <a:t>AIT Austrian Institute of Technology</a:t>
                      </a:r>
                    </a:p>
                  </a:txBody>
                  <a:tcPr marL="9525" marR="9525" marT="9525" marB="0" anchor="b">
                    <a:lnL>
                      <a:noFill/>
                    </a:lnL>
                    <a:lnR>
                      <a:noFill/>
                    </a:lnR>
                    <a:lnT>
                      <a:noFill/>
                    </a:lnT>
                    <a:lnB>
                      <a:noFill/>
                    </a:lnB>
                    <a:noFill/>
                  </a:tcPr>
                </a:tc>
                <a:extLst>
                  <a:ext uri="{0D108BD9-81ED-4DB2-BD59-A6C34878D82A}">
                    <a16:rowId xmlns:a16="http://schemas.microsoft.com/office/drawing/2014/main" val="205548130"/>
                  </a:ext>
                </a:extLst>
              </a:tr>
              <a:tr h="391371">
                <a:tc>
                  <a:txBody>
                    <a:bodyPr/>
                    <a:lstStyle/>
                    <a:p>
                      <a:pPr algn="l" fontAlgn="b">
                        <a:buNone/>
                      </a:pPr>
                      <a:r>
                        <a:rPr lang="en-GB" sz="1800" b="0" i="0" u="none" strike="noStrike">
                          <a:solidFill>
                            <a:srgbClr val="000000"/>
                          </a:solidFill>
                          <a:effectLst/>
                          <a:latin typeface="Calibri" panose="020F0502020204030204" pitchFamily="34" charset="0"/>
                          <a:cs typeface="Calibri" panose="020F0502020204030204" pitchFamily="34" charset="0"/>
                        </a:rPr>
                        <a:t>CSC x 3</a:t>
                      </a:r>
                    </a:p>
                  </a:txBody>
                  <a:tcPr marL="9525" marR="9525" marT="9525" marB="0" anchor="b">
                    <a:lnL>
                      <a:noFill/>
                    </a:lnL>
                    <a:lnR>
                      <a:noFill/>
                    </a:lnR>
                    <a:lnT>
                      <a:noFill/>
                    </a:lnT>
                    <a:lnB>
                      <a:noFill/>
                    </a:lnB>
                    <a:noFill/>
                  </a:tcPr>
                </a:tc>
                <a:extLst>
                  <a:ext uri="{0D108BD9-81ED-4DB2-BD59-A6C34878D82A}">
                    <a16:rowId xmlns:a16="http://schemas.microsoft.com/office/drawing/2014/main" val="412295467"/>
                  </a:ext>
                </a:extLst>
              </a:tr>
              <a:tr h="391371">
                <a:tc>
                  <a:txBody>
                    <a:bodyPr/>
                    <a:lstStyle/>
                    <a:p>
                      <a:pPr algn="l" fontAlgn="b">
                        <a:buNone/>
                      </a:pPr>
                      <a:r>
                        <a:rPr lang="en-GB" sz="1800" b="0" i="0" u="none" strike="noStrike">
                          <a:solidFill>
                            <a:srgbClr val="000000"/>
                          </a:solidFill>
                          <a:effectLst/>
                          <a:latin typeface="Calibri" panose="020F0502020204030204" pitchFamily="34" charset="0"/>
                          <a:cs typeface="Calibri" panose="020F0502020204030204" pitchFamily="34" charset="0"/>
                        </a:rPr>
                        <a:t>CSUC</a:t>
                      </a:r>
                    </a:p>
                  </a:txBody>
                  <a:tcPr marL="9525" marR="9525" marT="9525" marB="0" anchor="b">
                    <a:lnL>
                      <a:noFill/>
                    </a:lnL>
                    <a:lnR>
                      <a:noFill/>
                    </a:lnR>
                    <a:lnT>
                      <a:noFill/>
                    </a:lnT>
                    <a:lnB>
                      <a:noFill/>
                    </a:lnB>
                    <a:noFill/>
                  </a:tcPr>
                </a:tc>
                <a:extLst>
                  <a:ext uri="{0D108BD9-81ED-4DB2-BD59-A6C34878D82A}">
                    <a16:rowId xmlns:a16="http://schemas.microsoft.com/office/drawing/2014/main" val="462399762"/>
                  </a:ext>
                </a:extLst>
              </a:tr>
              <a:tr h="391371">
                <a:tc>
                  <a:txBody>
                    <a:bodyPr/>
                    <a:lstStyle/>
                    <a:p>
                      <a:pPr algn="l" fontAlgn="b">
                        <a:buNone/>
                      </a:pPr>
                      <a:r>
                        <a:rPr lang="en-GB" sz="1800" b="0" i="0" u="none" strike="noStrike">
                          <a:solidFill>
                            <a:srgbClr val="000000"/>
                          </a:solidFill>
                          <a:effectLst/>
                          <a:latin typeface="Calibri" panose="020F0502020204030204" pitchFamily="34" charset="0"/>
                          <a:cs typeface="Calibri" panose="020F0502020204030204" pitchFamily="34" charset="0"/>
                        </a:rPr>
                        <a:t>DFN x6</a:t>
                      </a:r>
                    </a:p>
                  </a:txBody>
                  <a:tcPr marL="9525" marR="9525" marT="9525" marB="0" anchor="b">
                    <a:lnL>
                      <a:noFill/>
                    </a:lnL>
                    <a:lnR>
                      <a:noFill/>
                    </a:lnR>
                    <a:lnT>
                      <a:noFill/>
                    </a:lnT>
                    <a:lnB>
                      <a:noFill/>
                    </a:lnB>
                    <a:noFill/>
                  </a:tcPr>
                </a:tc>
                <a:extLst>
                  <a:ext uri="{0D108BD9-81ED-4DB2-BD59-A6C34878D82A}">
                    <a16:rowId xmlns:a16="http://schemas.microsoft.com/office/drawing/2014/main" val="2113493176"/>
                  </a:ext>
                </a:extLst>
              </a:tr>
              <a:tr h="391371">
                <a:tc>
                  <a:txBody>
                    <a:bodyPr/>
                    <a:lstStyle/>
                    <a:p>
                      <a:pPr algn="l" fontAlgn="b">
                        <a:buNone/>
                      </a:pPr>
                      <a:r>
                        <a:rPr lang="en-GB" sz="1800" b="0" i="0" u="none" strike="noStrike" dirty="0">
                          <a:solidFill>
                            <a:srgbClr val="000000"/>
                          </a:solidFill>
                          <a:effectLst/>
                          <a:latin typeface="Calibri" panose="020F0502020204030204" pitchFamily="34" charset="0"/>
                          <a:cs typeface="Calibri" panose="020F0502020204030204" pitchFamily="34" charset="0"/>
                        </a:rPr>
                        <a:t>EGI Foundation</a:t>
                      </a:r>
                    </a:p>
                  </a:txBody>
                  <a:tcPr marL="9525" marR="9525" marT="9525" marB="0" anchor="b">
                    <a:lnL>
                      <a:noFill/>
                    </a:lnL>
                    <a:lnR>
                      <a:noFill/>
                    </a:lnR>
                    <a:lnT>
                      <a:noFill/>
                    </a:lnT>
                    <a:lnB>
                      <a:noFill/>
                    </a:lnB>
                    <a:noFill/>
                  </a:tcPr>
                </a:tc>
                <a:extLst>
                  <a:ext uri="{0D108BD9-81ED-4DB2-BD59-A6C34878D82A}">
                    <a16:rowId xmlns:a16="http://schemas.microsoft.com/office/drawing/2014/main" val="1331272667"/>
                  </a:ext>
                </a:extLst>
              </a:tr>
              <a:tr h="365280">
                <a:tc>
                  <a:txBody>
                    <a:bodyPr/>
                    <a:lstStyle/>
                    <a:p>
                      <a:pPr algn="l" fontAlgn="b">
                        <a:buNone/>
                      </a:pPr>
                      <a:r>
                        <a:rPr lang="en-GB" sz="1800" b="0" i="0" u="none" strike="noStrike">
                          <a:solidFill>
                            <a:srgbClr val="000000"/>
                          </a:solidFill>
                          <a:effectLst/>
                          <a:latin typeface="Calibri" panose="020F0502020204030204" pitchFamily="34" charset="0"/>
                          <a:cs typeface="Calibri" panose="020F0502020204030204" pitchFamily="34" charset="0"/>
                        </a:rPr>
                        <a:t>GÉANT x13</a:t>
                      </a:r>
                    </a:p>
                  </a:txBody>
                  <a:tcPr marL="9525" marR="9525" marT="9525" marB="0" anchor="b">
                    <a:lnL>
                      <a:noFill/>
                    </a:lnL>
                    <a:lnR>
                      <a:noFill/>
                    </a:lnR>
                    <a:lnT>
                      <a:noFill/>
                    </a:lnT>
                    <a:lnB>
                      <a:noFill/>
                    </a:lnB>
                    <a:noFill/>
                  </a:tcPr>
                </a:tc>
                <a:extLst>
                  <a:ext uri="{0D108BD9-81ED-4DB2-BD59-A6C34878D82A}">
                    <a16:rowId xmlns:a16="http://schemas.microsoft.com/office/drawing/2014/main" val="3922917014"/>
                  </a:ext>
                </a:extLst>
              </a:tr>
              <a:tr h="360031">
                <a:tc>
                  <a:txBody>
                    <a:bodyPr/>
                    <a:lstStyle/>
                    <a:p>
                      <a:pPr algn="l" fontAlgn="b">
                        <a:buNone/>
                      </a:pPr>
                      <a:r>
                        <a:rPr lang="en-GB" sz="1800" b="0" i="0" u="none" strike="noStrike" dirty="0">
                          <a:solidFill>
                            <a:srgbClr val="000000"/>
                          </a:solidFill>
                          <a:effectLst/>
                          <a:latin typeface="Calibri" panose="020F0502020204030204" pitchFamily="34" charset="0"/>
                          <a:cs typeface="Calibri" panose="020F0502020204030204" pitchFamily="34" charset="0"/>
                        </a:rPr>
                        <a:t>Jisc</a:t>
                      </a:r>
                    </a:p>
                  </a:txBody>
                  <a:tcPr marL="9525" marR="9525" marT="9525" marB="0" anchor="b">
                    <a:lnL>
                      <a:noFill/>
                    </a:lnL>
                    <a:lnR>
                      <a:noFill/>
                    </a:lnR>
                    <a:lnT>
                      <a:noFill/>
                    </a:lnT>
                    <a:lnB>
                      <a:noFill/>
                    </a:lnB>
                    <a:noFill/>
                  </a:tcPr>
                </a:tc>
                <a:extLst>
                  <a:ext uri="{0D108BD9-81ED-4DB2-BD59-A6C34878D82A}">
                    <a16:rowId xmlns:a16="http://schemas.microsoft.com/office/drawing/2014/main" val="1598140858"/>
                  </a:ext>
                </a:extLst>
              </a:tr>
              <a:tr h="391371">
                <a:tc>
                  <a:txBody>
                    <a:bodyPr/>
                    <a:lstStyle/>
                    <a:p>
                      <a:pPr algn="l" fontAlgn="b">
                        <a:buNone/>
                      </a:pPr>
                      <a:r>
                        <a:rPr lang="en-GB" sz="1800" b="0" i="0" u="none" strike="noStrike" dirty="0">
                          <a:solidFill>
                            <a:srgbClr val="000000"/>
                          </a:solidFill>
                          <a:effectLst/>
                          <a:latin typeface="Calibri" panose="020F0502020204030204" pitchFamily="34" charset="0"/>
                          <a:cs typeface="Calibri" panose="020F0502020204030204" pitchFamily="34" charset="0"/>
                        </a:rPr>
                        <a:t>National Technical University of Athens</a:t>
                      </a:r>
                    </a:p>
                  </a:txBody>
                  <a:tcPr marL="9525" marR="9525" marT="9525" marB="0" anchor="b">
                    <a:lnL>
                      <a:noFill/>
                    </a:lnL>
                    <a:lnR>
                      <a:noFill/>
                    </a:lnR>
                    <a:lnT>
                      <a:noFill/>
                    </a:lnT>
                    <a:lnB>
                      <a:noFill/>
                    </a:lnB>
                    <a:noFill/>
                  </a:tcPr>
                </a:tc>
                <a:extLst>
                  <a:ext uri="{0D108BD9-81ED-4DB2-BD59-A6C34878D82A}">
                    <a16:rowId xmlns:a16="http://schemas.microsoft.com/office/drawing/2014/main" val="966852459"/>
                  </a:ext>
                </a:extLst>
              </a:tr>
              <a:tr h="391371">
                <a:tc>
                  <a:txBody>
                    <a:bodyPr/>
                    <a:lstStyle/>
                    <a:p>
                      <a:pPr algn="l" fontAlgn="b">
                        <a:buNone/>
                      </a:pPr>
                      <a:r>
                        <a:rPr lang="en-GB" sz="1800" b="0" i="0" u="none" strike="noStrike" dirty="0">
                          <a:solidFill>
                            <a:srgbClr val="000000"/>
                          </a:solidFill>
                          <a:effectLst/>
                          <a:latin typeface="Calibri" panose="020F0502020204030204" pitchFamily="34" charset="0"/>
                          <a:cs typeface="Calibri" panose="020F0502020204030204" pitchFamily="34" charset="0"/>
                        </a:rPr>
                        <a:t>Nokia</a:t>
                      </a:r>
                    </a:p>
                  </a:txBody>
                  <a:tcPr marL="9525" marR="9525" marT="9525" marB="0" anchor="b">
                    <a:lnL>
                      <a:noFill/>
                    </a:lnL>
                    <a:lnR>
                      <a:noFill/>
                    </a:lnR>
                    <a:lnT>
                      <a:noFill/>
                    </a:lnT>
                    <a:lnB>
                      <a:noFill/>
                    </a:lnB>
                    <a:noFill/>
                  </a:tcPr>
                </a:tc>
                <a:extLst>
                  <a:ext uri="{0D108BD9-81ED-4DB2-BD59-A6C34878D82A}">
                    <a16:rowId xmlns:a16="http://schemas.microsoft.com/office/drawing/2014/main" val="3475524715"/>
                  </a:ext>
                </a:extLst>
              </a:tr>
            </a:tbl>
          </a:graphicData>
        </a:graphic>
      </p:graphicFrame>
      <p:graphicFrame>
        <p:nvGraphicFramePr>
          <p:cNvPr id="13" name="Table 12">
            <a:extLst>
              <a:ext uri="{FF2B5EF4-FFF2-40B4-BE49-F238E27FC236}">
                <a16:creationId xmlns:a16="http://schemas.microsoft.com/office/drawing/2014/main" id="{4B63C218-AC03-51D1-CE51-D76172E351B9}"/>
              </a:ext>
            </a:extLst>
          </p:cNvPr>
          <p:cNvGraphicFramePr>
            <a:graphicFrameLocks noGrp="1"/>
          </p:cNvGraphicFramePr>
          <p:nvPr/>
        </p:nvGraphicFramePr>
        <p:xfrm>
          <a:off x="8658225" y="2343151"/>
          <a:ext cx="2676944" cy="3104965"/>
        </p:xfrm>
        <a:graphic>
          <a:graphicData uri="http://schemas.openxmlformats.org/drawingml/2006/table">
            <a:tbl>
              <a:tblPr bandRow="1">
                <a:tableStyleId>{5C22544A-7EE6-4342-B048-85BDC9FD1C3A}</a:tableStyleId>
              </a:tblPr>
              <a:tblGrid>
                <a:gridCol w="2676944">
                  <a:extLst>
                    <a:ext uri="{9D8B030D-6E8A-4147-A177-3AD203B41FA5}">
                      <a16:colId xmlns:a16="http://schemas.microsoft.com/office/drawing/2014/main" val="982207139"/>
                    </a:ext>
                  </a:extLst>
                </a:gridCol>
              </a:tblGrid>
              <a:tr h="335110">
                <a:tc>
                  <a:txBody>
                    <a:bodyPr/>
                    <a:lstStyle/>
                    <a:p>
                      <a:pPr algn="l" fontAlgn="b">
                        <a:buNone/>
                      </a:pPr>
                      <a:r>
                        <a:rPr lang="en-GB" sz="1800" b="0" i="0" u="none" strike="noStrike" dirty="0">
                          <a:solidFill>
                            <a:srgbClr val="000000"/>
                          </a:solidFill>
                          <a:effectLst/>
                          <a:latin typeface="+mn-lt"/>
                        </a:rPr>
                        <a:t>PCSS x2</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117051127"/>
                  </a:ext>
                </a:extLst>
              </a:tr>
              <a:tr h="512365">
                <a:tc>
                  <a:txBody>
                    <a:bodyPr/>
                    <a:lstStyle/>
                    <a:p>
                      <a:pPr algn="l" fontAlgn="b">
                        <a:buNone/>
                      </a:pPr>
                      <a:r>
                        <a:rPr lang="en-GB" sz="1800" b="0" i="0" u="none" strike="noStrike">
                          <a:solidFill>
                            <a:srgbClr val="000000"/>
                          </a:solidFill>
                          <a:effectLst/>
                          <a:latin typeface="+mn-lt"/>
                        </a:rPr>
                        <a:t>Research And Education Network Uganda</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76068282"/>
                  </a:ext>
                </a:extLst>
              </a:tr>
              <a:tr h="368615">
                <a:tc>
                  <a:txBody>
                    <a:bodyPr/>
                    <a:lstStyle/>
                    <a:p>
                      <a:pPr algn="l" fontAlgn="b">
                        <a:buNone/>
                      </a:pPr>
                      <a:r>
                        <a:rPr lang="en-GB" sz="1800" b="0" i="0" u="none" strike="noStrike">
                          <a:solidFill>
                            <a:srgbClr val="000000"/>
                          </a:solidFill>
                          <a:effectLst/>
                          <a:latin typeface="+mn-lt"/>
                        </a:rPr>
                        <a:t>RIPE NCC</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4188805088"/>
                  </a:ext>
                </a:extLst>
              </a:tr>
              <a:tr h="368615">
                <a:tc>
                  <a:txBody>
                    <a:bodyPr/>
                    <a:lstStyle/>
                    <a:p>
                      <a:pPr algn="l" fontAlgn="b">
                        <a:buNone/>
                      </a:pPr>
                      <a:r>
                        <a:rPr lang="en-GB" sz="1800" b="0" i="0" u="none" strike="noStrike">
                          <a:solidFill>
                            <a:srgbClr val="000000"/>
                          </a:solidFill>
                          <a:effectLst/>
                          <a:latin typeface="+mn-lt"/>
                        </a:rPr>
                        <a:t>RNP</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955474819"/>
                  </a:ext>
                </a:extLst>
              </a:tr>
              <a:tr h="368615">
                <a:tc>
                  <a:txBody>
                    <a:bodyPr/>
                    <a:lstStyle/>
                    <a:p>
                      <a:pPr algn="l" fontAlgn="b">
                        <a:buNone/>
                      </a:pPr>
                      <a:r>
                        <a:rPr lang="en-GB" sz="1800" b="0" i="0" u="none" strike="noStrike">
                          <a:solidFill>
                            <a:srgbClr val="000000"/>
                          </a:solidFill>
                          <a:effectLst/>
                          <a:latin typeface="+mn-lt"/>
                        </a:rPr>
                        <a:t>SUNET</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071888953"/>
                  </a:ext>
                </a:extLst>
              </a:tr>
              <a:tr h="368615">
                <a:tc>
                  <a:txBody>
                    <a:bodyPr/>
                    <a:lstStyle/>
                    <a:p>
                      <a:pPr algn="l" fontAlgn="b">
                        <a:buNone/>
                      </a:pPr>
                      <a:r>
                        <a:rPr lang="en-GB" sz="1800" b="0" i="0" u="none" strike="noStrike">
                          <a:solidFill>
                            <a:srgbClr val="000000"/>
                          </a:solidFill>
                          <a:effectLst/>
                          <a:latin typeface="+mn-lt"/>
                        </a:rPr>
                        <a:t>SURF x2</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169636641"/>
                  </a:ext>
                </a:extLst>
              </a:tr>
              <a:tr h="368615">
                <a:tc>
                  <a:txBody>
                    <a:bodyPr/>
                    <a:lstStyle/>
                    <a:p>
                      <a:pPr algn="l" fontAlgn="b">
                        <a:buNone/>
                      </a:pPr>
                      <a:r>
                        <a:rPr lang="en-GB" sz="1800" b="0" i="0" u="none" strike="noStrike">
                          <a:solidFill>
                            <a:srgbClr val="000000"/>
                          </a:solidFill>
                          <a:effectLst/>
                          <a:latin typeface="+mn-lt"/>
                        </a:rPr>
                        <a:t>Switch</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299597367"/>
                  </a:ext>
                </a:extLst>
              </a:tr>
              <a:tr h="368615">
                <a:tc>
                  <a:txBody>
                    <a:bodyPr/>
                    <a:lstStyle/>
                    <a:p>
                      <a:pPr algn="l" fontAlgn="b">
                        <a:buNone/>
                      </a:pPr>
                      <a:r>
                        <a:rPr lang="en-GB" sz="1800" b="0" i="0" u="none" strike="noStrike" dirty="0">
                          <a:solidFill>
                            <a:srgbClr val="000000"/>
                          </a:solidFill>
                          <a:effectLst/>
                          <a:latin typeface="+mn-lt"/>
                        </a:rPr>
                        <a:t>Tampere University</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003501565"/>
                  </a:ext>
                </a:extLst>
              </a:tr>
            </a:tbl>
          </a:graphicData>
        </a:graphic>
      </p:graphicFrame>
    </p:spTree>
    <p:extLst>
      <p:ext uri="{BB962C8B-B14F-4D97-AF65-F5344CB8AC3E}">
        <p14:creationId xmlns:p14="http://schemas.microsoft.com/office/powerpoint/2010/main" val="212397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87B6C-49F1-E2C4-C176-4B4EB4603A76}"/>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4112EBB1-1F2A-E0CC-FDAF-9038DCC6F3F8}"/>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6A68859-4997-46E2-BC1F-D51845C01D2E}"/>
              </a:ext>
            </a:extLst>
          </p:cNvPr>
          <p:cNvPicPr>
            <a:picLocks noChangeAspect="1"/>
          </p:cNvPicPr>
          <p:nvPr/>
        </p:nvPicPr>
        <p:blipFill rotWithShape="1">
          <a:blip r:embed="rId3">
            <a:extLst>
              <a:ext uri="{28A0092B-C50C-407E-A947-70E740481C1C}">
                <a14:useLocalDpi xmlns:a14="http://schemas.microsoft.com/office/drawing/2010/main" val="0"/>
              </a:ext>
            </a:extLst>
          </a:blip>
          <a:srcRect l="21422" t="52611" r="43229" b="19183"/>
          <a:stretch/>
        </p:blipFill>
        <p:spPr>
          <a:xfrm>
            <a:off x="0" y="0"/>
            <a:ext cx="12192000" cy="6858000"/>
          </a:xfrm>
          <a:prstGeom prst="rect">
            <a:avLst/>
          </a:prstGeom>
        </p:spPr>
      </p:pic>
      <p:sp>
        <p:nvSpPr>
          <p:cNvPr id="9" name="Text Placeholder 10">
            <a:extLst>
              <a:ext uri="{FF2B5EF4-FFF2-40B4-BE49-F238E27FC236}">
                <a16:creationId xmlns:a16="http://schemas.microsoft.com/office/drawing/2014/main" id="{5EFFF0F8-997F-9C52-CCF9-644069B0AA41}"/>
              </a:ext>
            </a:extLst>
          </p:cNvPr>
          <p:cNvSpPr txBox="1">
            <a:spLocks/>
          </p:cNvSpPr>
          <p:nvPr/>
        </p:nvSpPr>
        <p:spPr>
          <a:xfrm>
            <a:off x="1255494" y="2126658"/>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And now… Group photo!</a:t>
            </a:r>
            <a:endParaRPr lang="en-US" sz="4000" dirty="0">
              <a:solidFill>
                <a:schemeClr val="bg1"/>
              </a:solidFill>
            </a:endParaRPr>
          </a:p>
        </p:txBody>
      </p:sp>
      <p:pic>
        <p:nvPicPr>
          <p:cNvPr id="12" name="Picture 11">
            <a:extLst>
              <a:ext uri="{FF2B5EF4-FFF2-40B4-BE49-F238E27FC236}">
                <a16:creationId xmlns:a16="http://schemas.microsoft.com/office/drawing/2014/main" id="{D29FA797-54B3-02F9-8A22-B2159BFCBB9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Tree>
    <p:extLst>
      <p:ext uri="{BB962C8B-B14F-4D97-AF65-F5344CB8AC3E}">
        <p14:creationId xmlns:p14="http://schemas.microsoft.com/office/powerpoint/2010/main" val="35596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C8DA7-D69A-1DAB-69B0-BDB6793DF7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914B8A-1897-3E7F-C2CB-A12463E2BBBE}"/>
              </a:ext>
            </a:extLst>
          </p:cNvPr>
          <p:cNvSpPr>
            <a:spLocks noGrp="1"/>
          </p:cNvSpPr>
          <p:nvPr>
            <p:ph type="title"/>
          </p:nvPr>
        </p:nvSpPr>
        <p:spPr/>
        <p:txBody>
          <a:bodyPr/>
          <a:lstStyle/>
          <a:p>
            <a:r>
              <a:rPr lang="en-US" dirty="0"/>
              <a:t>Agenda Wednesday March 25</a:t>
            </a:r>
            <a:endParaRPr lang="en-NL" dirty="0"/>
          </a:p>
        </p:txBody>
      </p:sp>
      <p:graphicFrame>
        <p:nvGraphicFramePr>
          <p:cNvPr id="5" name="Content Placeholder 4">
            <a:extLst>
              <a:ext uri="{FF2B5EF4-FFF2-40B4-BE49-F238E27FC236}">
                <a16:creationId xmlns:a16="http://schemas.microsoft.com/office/drawing/2014/main" id="{B05BD1B0-88B7-A1A6-F946-44EB06B9F09E}"/>
              </a:ext>
            </a:extLst>
          </p:cNvPr>
          <p:cNvGraphicFramePr>
            <a:graphicFrameLocks noGrp="1"/>
          </p:cNvGraphicFramePr>
          <p:nvPr>
            <p:ph sz="quarter" idx="10"/>
            <p:extLst>
              <p:ext uri="{D42A27DB-BD31-4B8C-83A1-F6EECF244321}">
                <p14:modId xmlns:p14="http://schemas.microsoft.com/office/powerpoint/2010/main" val="1338338018"/>
              </p:ext>
            </p:extLst>
          </p:nvPr>
        </p:nvGraphicFramePr>
        <p:xfrm>
          <a:off x="998538" y="1566863"/>
          <a:ext cx="9894886" cy="2595880"/>
        </p:xfrm>
        <a:graphic>
          <a:graphicData uri="http://schemas.openxmlformats.org/drawingml/2006/table">
            <a:tbl>
              <a:tblPr firstRow="1" bandRow="1">
                <a:tableStyleId>{5C22544A-7EE6-4342-B048-85BDC9FD1C3A}</a:tableStyleId>
              </a:tblPr>
              <a:tblGrid>
                <a:gridCol w="2395591">
                  <a:extLst>
                    <a:ext uri="{9D8B030D-6E8A-4147-A177-3AD203B41FA5}">
                      <a16:colId xmlns:a16="http://schemas.microsoft.com/office/drawing/2014/main" val="691833866"/>
                    </a:ext>
                  </a:extLst>
                </a:gridCol>
                <a:gridCol w="7499295">
                  <a:extLst>
                    <a:ext uri="{9D8B030D-6E8A-4147-A177-3AD203B41FA5}">
                      <a16:colId xmlns:a16="http://schemas.microsoft.com/office/drawing/2014/main" val="1320695614"/>
                    </a:ext>
                  </a:extLst>
                </a:gridCol>
              </a:tblGrid>
              <a:tr h="370840">
                <a:tc>
                  <a:txBody>
                    <a:bodyPr/>
                    <a:lstStyle/>
                    <a:p>
                      <a:r>
                        <a:rPr lang="en-US" dirty="0"/>
                        <a:t>Time</a:t>
                      </a:r>
                      <a:endParaRPr lang="en-NL" dirty="0"/>
                    </a:p>
                  </a:txBody>
                  <a:tcPr/>
                </a:tc>
                <a:tc>
                  <a:txBody>
                    <a:bodyPr/>
                    <a:lstStyle/>
                    <a:p>
                      <a:r>
                        <a:rPr lang="en-US" dirty="0"/>
                        <a:t>What</a:t>
                      </a:r>
                      <a:endParaRPr lang="en-NL" dirty="0"/>
                    </a:p>
                  </a:txBody>
                  <a:tcPr/>
                </a:tc>
                <a:extLst>
                  <a:ext uri="{0D108BD9-81ED-4DB2-BD59-A6C34878D82A}">
                    <a16:rowId xmlns:a16="http://schemas.microsoft.com/office/drawing/2014/main" val="1785258657"/>
                  </a:ext>
                </a:extLst>
              </a:tr>
              <a:tr h="370840">
                <a:tc>
                  <a:txBody>
                    <a:bodyPr/>
                    <a:lstStyle/>
                    <a:p>
                      <a:r>
                        <a:rPr lang="en-US" dirty="0"/>
                        <a:t>09:30 – 10:30 </a:t>
                      </a:r>
                      <a:endParaRPr lang="en-NL" dirty="0"/>
                    </a:p>
                  </a:txBody>
                  <a:tcPr/>
                </a:tc>
                <a:tc>
                  <a:txBody>
                    <a:bodyPr/>
                    <a:lstStyle/>
                    <a:p>
                      <a:r>
                        <a:rPr lang="en-US" dirty="0"/>
                        <a:t>Speed dating session</a:t>
                      </a:r>
                      <a:endParaRPr lang="en-NL" dirty="0"/>
                    </a:p>
                  </a:txBody>
                  <a:tcPr/>
                </a:tc>
                <a:extLst>
                  <a:ext uri="{0D108BD9-81ED-4DB2-BD59-A6C34878D82A}">
                    <a16:rowId xmlns:a16="http://schemas.microsoft.com/office/drawing/2014/main" val="2094578381"/>
                  </a:ext>
                </a:extLst>
              </a:tr>
              <a:tr h="370840">
                <a:tc>
                  <a:txBody>
                    <a:bodyPr/>
                    <a:lstStyle/>
                    <a:p>
                      <a:r>
                        <a:rPr lang="en-US" dirty="0"/>
                        <a:t>10:30 – 11:00</a:t>
                      </a:r>
                      <a:endParaRPr lang="en-NL" dirty="0"/>
                    </a:p>
                  </a:txBody>
                  <a:tcPr/>
                </a:tc>
                <a:tc>
                  <a:txBody>
                    <a:bodyPr/>
                    <a:lstStyle/>
                    <a:p>
                      <a:r>
                        <a:rPr lang="en-US" dirty="0"/>
                        <a:t>Events update</a:t>
                      </a:r>
                      <a:endParaRPr lang="en-NL" dirty="0"/>
                    </a:p>
                  </a:txBody>
                  <a:tcPr/>
                </a:tc>
                <a:extLst>
                  <a:ext uri="{0D108BD9-81ED-4DB2-BD59-A6C34878D82A}">
                    <a16:rowId xmlns:a16="http://schemas.microsoft.com/office/drawing/2014/main" val="3361520171"/>
                  </a:ext>
                </a:extLst>
              </a:tr>
              <a:tr h="370840">
                <a:tc>
                  <a:txBody>
                    <a:bodyPr/>
                    <a:lstStyle/>
                    <a:p>
                      <a:r>
                        <a:rPr lang="en-US" dirty="0"/>
                        <a:t>11:00 – 11:15</a:t>
                      </a:r>
                      <a:endParaRPr lang="en-NL" dirty="0"/>
                    </a:p>
                  </a:txBody>
                  <a:tcPr/>
                </a:tc>
                <a:tc>
                  <a:txBody>
                    <a:bodyPr/>
                    <a:lstStyle/>
                    <a:p>
                      <a:r>
                        <a:rPr lang="en-US" dirty="0"/>
                        <a:t>Coffee Break</a:t>
                      </a:r>
                      <a:endParaRPr lang="en-NL" dirty="0"/>
                    </a:p>
                  </a:txBody>
                  <a:tcPr/>
                </a:tc>
                <a:extLst>
                  <a:ext uri="{0D108BD9-81ED-4DB2-BD59-A6C34878D82A}">
                    <a16:rowId xmlns:a16="http://schemas.microsoft.com/office/drawing/2014/main" val="2968561185"/>
                  </a:ext>
                </a:extLst>
              </a:tr>
              <a:tr h="370840">
                <a:tc>
                  <a:txBody>
                    <a:bodyPr/>
                    <a:lstStyle/>
                    <a:p>
                      <a:r>
                        <a:rPr lang="en-US" dirty="0"/>
                        <a:t>11:15 – 12:30 </a:t>
                      </a:r>
                      <a:endParaRPr lang="en-NL" dirty="0"/>
                    </a:p>
                  </a:txBody>
                  <a:tcPr/>
                </a:tc>
                <a:tc>
                  <a:txBody>
                    <a:bodyPr/>
                    <a:lstStyle/>
                    <a:p>
                      <a:r>
                        <a:rPr lang="en-US" dirty="0"/>
                        <a:t>GCC Liaison Meetup</a:t>
                      </a:r>
                      <a:endParaRPr lang="en-NL" dirty="0"/>
                    </a:p>
                  </a:txBody>
                  <a:tcPr/>
                </a:tc>
                <a:extLst>
                  <a:ext uri="{0D108BD9-81ED-4DB2-BD59-A6C34878D82A}">
                    <a16:rowId xmlns:a16="http://schemas.microsoft.com/office/drawing/2014/main" val="3681737621"/>
                  </a:ext>
                </a:extLst>
              </a:tr>
              <a:tr h="370840">
                <a:tc>
                  <a:txBody>
                    <a:bodyPr/>
                    <a:lstStyle/>
                    <a:p>
                      <a:r>
                        <a:rPr lang="en-US" dirty="0"/>
                        <a:t>12:30 – 12:45  </a:t>
                      </a:r>
                      <a:endParaRPr lang="en-NL" dirty="0"/>
                    </a:p>
                  </a:txBody>
                  <a:tcPr/>
                </a:tc>
                <a:tc>
                  <a:txBody>
                    <a:bodyPr/>
                    <a:lstStyle/>
                    <a:p>
                      <a:r>
                        <a:rPr lang="en-US" dirty="0"/>
                        <a:t>Closing and Evaluation</a:t>
                      </a:r>
                      <a:endParaRPr lang="en-NL" dirty="0"/>
                    </a:p>
                  </a:txBody>
                  <a:tcPr/>
                </a:tc>
                <a:extLst>
                  <a:ext uri="{0D108BD9-81ED-4DB2-BD59-A6C34878D82A}">
                    <a16:rowId xmlns:a16="http://schemas.microsoft.com/office/drawing/2014/main" val="3118620779"/>
                  </a:ext>
                </a:extLst>
              </a:tr>
              <a:tr h="370840">
                <a:tc>
                  <a:txBody>
                    <a:bodyPr/>
                    <a:lstStyle/>
                    <a:p>
                      <a:r>
                        <a:rPr lang="en-US" dirty="0"/>
                        <a:t>12:45 – 13:30</a:t>
                      </a:r>
                      <a:endParaRPr lang="en-NL" dirty="0"/>
                    </a:p>
                  </a:txBody>
                  <a:tcPr/>
                </a:tc>
                <a:tc>
                  <a:txBody>
                    <a:bodyPr/>
                    <a:lstStyle/>
                    <a:p>
                      <a:r>
                        <a:rPr lang="en-US" dirty="0"/>
                        <a:t>Lunch and Goodbye</a:t>
                      </a:r>
                      <a:endParaRPr lang="en-NL" dirty="0"/>
                    </a:p>
                  </a:txBody>
                  <a:tcPr/>
                </a:tc>
                <a:extLst>
                  <a:ext uri="{0D108BD9-81ED-4DB2-BD59-A6C34878D82A}">
                    <a16:rowId xmlns:a16="http://schemas.microsoft.com/office/drawing/2014/main" val="1466551451"/>
                  </a:ext>
                </a:extLst>
              </a:tr>
            </a:tbl>
          </a:graphicData>
        </a:graphic>
      </p:graphicFrame>
    </p:spTree>
    <p:extLst>
      <p:ext uri="{BB962C8B-B14F-4D97-AF65-F5344CB8AC3E}">
        <p14:creationId xmlns:p14="http://schemas.microsoft.com/office/powerpoint/2010/main" val="23025847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6">
            <a:extLst>
              <a:ext uri="{FF2B5EF4-FFF2-40B4-BE49-F238E27FC236}">
                <a16:creationId xmlns:a16="http://schemas.microsoft.com/office/drawing/2014/main" id="{58CCB0DA-D0FE-38AB-2E6B-0D79AC5FEAC8}"/>
              </a:ext>
            </a:extLst>
          </p:cNvPr>
          <p:cNvSpPr txBox="1">
            <a:spLocks/>
          </p:cNvSpPr>
          <p:nvPr/>
        </p:nvSpPr>
        <p:spPr>
          <a:xfrm>
            <a:off x="744354" y="3940600"/>
            <a:ext cx="7485589"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dirty="0">
              <a:solidFill>
                <a:schemeClr val="bg1"/>
              </a:solidFill>
            </a:endParaRPr>
          </a:p>
        </p:txBody>
      </p:sp>
      <p:sp>
        <p:nvSpPr>
          <p:cNvPr id="9" name="Date Placeholder 3">
            <a:extLst>
              <a:ext uri="{FF2B5EF4-FFF2-40B4-BE49-F238E27FC236}">
                <a16:creationId xmlns:a16="http://schemas.microsoft.com/office/drawing/2014/main" id="{687597CE-8B20-F5C5-04A9-D7C46491FCD8}"/>
              </a:ext>
            </a:extLst>
          </p:cNvPr>
          <p:cNvSpPr txBox="1">
            <a:spLocks/>
          </p:cNvSpPr>
          <p:nvPr/>
        </p:nvSpPr>
        <p:spPr>
          <a:xfrm>
            <a:off x="744354" y="6344021"/>
            <a:ext cx="6689792" cy="35347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&lt;Click to edit label&gt; Public (PU) / Project Participants Sensitive (SEN)</a:t>
            </a:r>
            <a:endParaRPr lang="en-GB" dirty="0">
              <a:solidFill>
                <a:schemeClr val="bg1"/>
              </a:solidFill>
            </a:endParaRPr>
          </a:p>
          <a:p>
            <a:pPr>
              <a:lnSpc>
                <a:spcPct val="150000"/>
              </a:lnSpc>
            </a:pPr>
            <a:endParaRPr lang="en-GB" dirty="0">
              <a:solidFill>
                <a:schemeClr val="bg1"/>
              </a:solidFill>
            </a:endParaRPr>
          </a:p>
        </p:txBody>
      </p:sp>
      <p:sp>
        <p:nvSpPr>
          <p:cNvPr id="12" name="Text Placeholder 6">
            <a:extLst>
              <a:ext uri="{FF2B5EF4-FFF2-40B4-BE49-F238E27FC236}">
                <a16:creationId xmlns:a16="http://schemas.microsoft.com/office/drawing/2014/main" id="{0EE7EDA4-3067-4DC1-E658-1AB44EC4A9F6}"/>
              </a:ext>
            </a:extLst>
          </p:cNvPr>
          <p:cNvSpPr txBox="1">
            <a:spLocks/>
          </p:cNvSpPr>
          <p:nvPr/>
        </p:nvSpPr>
        <p:spPr>
          <a:xfrm>
            <a:off x="744355" y="5186065"/>
            <a:ext cx="6199690"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GCP meeting, 24-25 March 2026, Utrecht, Netherlands</a:t>
            </a:r>
            <a:endParaRPr lang="en-GB" sz="1600" dirty="0">
              <a:solidFill>
                <a:schemeClr val="bg1"/>
              </a:solidFill>
            </a:endParaRPr>
          </a:p>
        </p:txBody>
      </p:sp>
      <p:sp>
        <p:nvSpPr>
          <p:cNvPr id="5" name="Title 4">
            <a:extLst>
              <a:ext uri="{FF2B5EF4-FFF2-40B4-BE49-F238E27FC236}">
                <a16:creationId xmlns:a16="http://schemas.microsoft.com/office/drawing/2014/main" id="{5AD89DFA-BD25-2A8E-97BA-28DE451F440C}"/>
              </a:ext>
            </a:extLst>
          </p:cNvPr>
          <p:cNvSpPr>
            <a:spLocks noGrp="1"/>
          </p:cNvSpPr>
          <p:nvPr>
            <p:ph type="title"/>
          </p:nvPr>
        </p:nvSpPr>
        <p:spPr/>
        <p:txBody>
          <a:bodyPr/>
          <a:lstStyle/>
          <a:p>
            <a:endParaRPr lang="en-NL"/>
          </a:p>
        </p:txBody>
      </p:sp>
      <p:pic>
        <p:nvPicPr>
          <p:cNvPr id="7" name="Picture 6">
            <a:extLst>
              <a:ext uri="{FF2B5EF4-FFF2-40B4-BE49-F238E27FC236}">
                <a16:creationId xmlns:a16="http://schemas.microsoft.com/office/drawing/2014/main" id="{AE546C11-888B-BDD0-98DB-B5BCFB13B2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57" y="-100208"/>
            <a:ext cx="12240357" cy="6958208"/>
          </a:xfrm>
          <a:prstGeom prst="rect">
            <a:avLst/>
          </a:prstGeom>
        </p:spPr>
      </p:pic>
    </p:spTree>
    <p:extLst>
      <p:ext uri="{BB962C8B-B14F-4D97-AF65-F5344CB8AC3E}">
        <p14:creationId xmlns:p14="http://schemas.microsoft.com/office/powerpoint/2010/main" val="3302544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647392-1A9F-F464-62AA-79846A85F94D}"/>
              </a:ext>
            </a:extLst>
          </p:cNvPr>
          <p:cNvSpPr/>
          <p:nvPr/>
        </p:nvSpPr>
        <p:spPr>
          <a:xfrm>
            <a:off x="0" y="-22302"/>
            <a:ext cx="12192000" cy="6880302"/>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14A31074-511B-F7F7-7184-05D147319A01}"/>
              </a:ext>
            </a:extLst>
          </p:cNvPr>
          <p:cNvPicPr>
            <a:picLocks noChangeAspect="1"/>
          </p:cNvPicPr>
          <p:nvPr/>
        </p:nvPicPr>
        <p:blipFill rotWithShape="1">
          <a:blip r:embed="rId2">
            <a:extLst>
              <a:ext uri="{28A0092B-C50C-407E-A947-70E740481C1C}">
                <a14:useLocalDpi xmlns:a14="http://schemas.microsoft.com/office/drawing/2010/main" val="0"/>
              </a:ext>
            </a:extLst>
          </a:blip>
          <a:srcRect l="10048" t="49880" r="43663" b="13066"/>
          <a:stretch/>
        </p:blipFill>
        <p:spPr>
          <a:xfrm>
            <a:off x="1" y="-22301"/>
            <a:ext cx="12192000" cy="6880302"/>
          </a:xfrm>
          <a:prstGeom prst="rect">
            <a:avLst/>
          </a:prstGeom>
        </p:spPr>
      </p:pic>
      <p:sp>
        <p:nvSpPr>
          <p:cNvPr id="2" name="Slide Number Placeholder 1">
            <a:extLst>
              <a:ext uri="{FF2B5EF4-FFF2-40B4-BE49-F238E27FC236}">
                <a16:creationId xmlns:a16="http://schemas.microsoft.com/office/drawing/2014/main" id="{43826CCE-5263-DF21-8901-C8262BC098E4}"/>
              </a:ext>
            </a:extLst>
          </p:cNvPr>
          <p:cNvSpPr>
            <a:spLocks noGrp="1"/>
          </p:cNvSpPr>
          <p:nvPr>
            <p:ph type="sldNum" sz="quarter" idx="4"/>
          </p:nvPr>
        </p:nvSpPr>
        <p:spPr/>
        <p:txBody>
          <a:bodyPr/>
          <a:lstStyle/>
          <a:p>
            <a:pPr defTabSz="914377"/>
            <a:fld id="{99DB5B91-B4E4-4EE4-BE5C-3E09032CE5EC}" type="slidenum">
              <a:rPr lang="en-GB" smtClean="0"/>
              <a:pPr defTabSz="914377"/>
              <a:t>21</a:t>
            </a:fld>
            <a:endParaRPr lang="en-GB" dirty="0"/>
          </a:p>
        </p:txBody>
      </p:sp>
      <p:sp>
        <p:nvSpPr>
          <p:cNvPr id="4" name="TextBox 3">
            <a:extLst>
              <a:ext uri="{FF2B5EF4-FFF2-40B4-BE49-F238E27FC236}">
                <a16:creationId xmlns:a16="http://schemas.microsoft.com/office/drawing/2014/main" id="{471F1761-CBB0-980A-34FD-C07351A57019}"/>
              </a:ext>
            </a:extLst>
          </p:cNvPr>
          <p:cNvSpPr txBox="1"/>
          <p:nvPr/>
        </p:nvSpPr>
        <p:spPr>
          <a:xfrm>
            <a:off x="1177721" y="2104877"/>
            <a:ext cx="8076346" cy="1062342"/>
          </a:xfrm>
          <a:prstGeom prst="rect">
            <a:avLst/>
          </a:prstGeom>
          <a:noFill/>
        </p:spPr>
        <p:txBody>
          <a:bodyPr wrap="square" rtlCol="0">
            <a:spAutoFit/>
          </a:bodyPr>
          <a:lstStyle/>
          <a:p>
            <a:pPr marL="457200" indent="-457200">
              <a:lnSpc>
                <a:spcPts val="3860"/>
              </a:lnSpc>
              <a:buFont typeface="Arial" panose="020B0604020202020204" pitchFamily="34" charset="0"/>
              <a:buChar char="•"/>
            </a:pPr>
            <a:r>
              <a:rPr lang="en-GB" sz="2800" dirty="0">
                <a:solidFill>
                  <a:schemeClr val="bg1"/>
                </a:solidFill>
              </a:rPr>
              <a:t>Objectives</a:t>
            </a:r>
          </a:p>
          <a:p>
            <a:pPr marL="457200" indent="-457200">
              <a:lnSpc>
                <a:spcPts val="3860"/>
              </a:lnSpc>
              <a:buFont typeface="Arial" panose="020B0604020202020204" pitchFamily="34" charset="0"/>
              <a:buChar char="•"/>
            </a:pPr>
            <a:r>
              <a:rPr lang="en-GB" sz="2800" dirty="0">
                <a:solidFill>
                  <a:schemeClr val="bg1"/>
                </a:solidFill>
              </a:rPr>
              <a:t>Speed dating Groups</a:t>
            </a:r>
          </a:p>
        </p:txBody>
      </p:sp>
      <p:sp>
        <p:nvSpPr>
          <p:cNvPr id="8" name="TextBox 7">
            <a:extLst>
              <a:ext uri="{FF2B5EF4-FFF2-40B4-BE49-F238E27FC236}">
                <a16:creationId xmlns:a16="http://schemas.microsoft.com/office/drawing/2014/main" id="{991F1D4A-BD9F-3674-8D9F-5F25E4B1116C}"/>
              </a:ext>
            </a:extLst>
          </p:cNvPr>
          <p:cNvSpPr txBox="1"/>
          <p:nvPr/>
        </p:nvSpPr>
        <p:spPr>
          <a:xfrm>
            <a:off x="1177720" y="1396990"/>
            <a:ext cx="1796582" cy="707886"/>
          </a:xfrm>
          <a:prstGeom prst="rect">
            <a:avLst/>
          </a:prstGeom>
          <a:noFill/>
        </p:spPr>
        <p:txBody>
          <a:bodyPr wrap="none" rtlCol="0">
            <a:spAutoFit/>
          </a:bodyPr>
          <a:lstStyle/>
          <a:p>
            <a:r>
              <a:rPr lang="en-GB" sz="4000" b="1" dirty="0">
                <a:solidFill>
                  <a:srgbClr val="F4E200"/>
                </a:solidFill>
              </a:rPr>
              <a:t>Agenda</a:t>
            </a:r>
          </a:p>
        </p:txBody>
      </p:sp>
      <p:pic>
        <p:nvPicPr>
          <p:cNvPr id="9" name="Picture 8">
            <a:extLst>
              <a:ext uri="{FF2B5EF4-FFF2-40B4-BE49-F238E27FC236}">
                <a16:creationId xmlns:a16="http://schemas.microsoft.com/office/drawing/2014/main" id="{F843E950-E6B0-26EA-42D0-7B941145CD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0128188" y="673685"/>
            <a:ext cx="1432450" cy="689706"/>
          </a:xfrm>
          <a:prstGeom prst="rect">
            <a:avLst/>
          </a:prstGeom>
        </p:spPr>
      </p:pic>
    </p:spTree>
    <p:extLst>
      <p:ext uri="{BB962C8B-B14F-4D97-AF65-F5344CB8AC3E}">
        <p14:creationId xmlns:p14="http://schemas.microsoft.com/office/powerpoint/2010/main" val="41225026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A1C87C-2DD1-6EF7-6BAD-8D40D7C3A0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178A7B-E51A-5D5E-CB0D-C8486AA4C684}"/>
              </a:ext>
            </a:extLst>
          </p:cNvPr>
          <p:cNvSpPr>
            <a:spLocks noGrp="1"/>
          </p:cNvSpPr>
          <p:nvPr>
            <p:ph type="title"/>
          </p:nvPr>
        </p:nvSpPr>
        <p:spPr/>
        <p:txBody>
          <a:bodyPr/>
          <a:lstStyle/>
          <a:p>
            <a:r>
              <a:rPr lang="en-GB" dirty="0"/>
              <a:t>GCC meet SIGs - Objectives</a:t>
            </a:r>
          </a:p>
        </p:txBody>
      </p:sp>
      <p:sp>
        <p:nvSpPr>
          <p:cNvPr id="3" name="Slide Number Placeholder 2">
            <a:extLst>
              <a:ext uri="{FF2B5EF4-FFF2-40B4-BE49-F238E27FC236}">
                <a16:creationId xmlns:a16="http://schemas.microsoft.com/office/drawing/2014/main" id="{86F664C5-9170-F1F1-9E4E-F93A0FC6596E}"/>
              </a:ext>
            </a:extLst>
          </p:cNvPr>
          <p:cNvSpPr>
            <a:spLocks noGrp="1"/>
          </p:cNvSpPr>
          <p:nvPr>
            <p:ph type="sldNum" sz="quarter" idx="4"/>
          </p:nvPr>
        </p:nvSpPr>
        <p:spPr/>
        <p:txBody>
          <a:bodyPr/>
          <a:lstStyle/>
          <a:p>
            <a:pPr defTabSz="914377"/>
            <a:fld id="{6FA41F67-6E16-BC4F-8A8C-42F359C0BCBA}" type="slidenum">
              <a:rPr lang="en-GB" smtClean="0"/>
              <a:pPr defTabSz="914377"/>
              <a:t>22</a:t>
            </a:fld>
            <a:endParaRPr lang="en-GB" dirty="0"/>
          </a:p>
        </p:txBody>
      </p:sp>
      <p:sp>
        <p:nvSpPr>
          <p:cNvPr id="4" name="Content Placeholder 3">
            <a:extLst>
              <a:ext uri="{FF2B5EF4-FFF2-40B4-BE49-F238E27FC236}">
                <a16:creationId xmlns:a16="http://schemas.microsoft.com/office/drawing/2014/main" id="{43E1F230-6F7B-2190-AACB-6234CF7D9E12}"/>
              </a:ext>
            </a:extLst>
          </p:cNvPr>
          <p:cNvSpPr>
            <a:spLocks noGrp="1"/>
          </p:cNvSpPr>
          <p:nvPr>
            <p:ph idx="1"/>
          </p:nvPr>
        </p:nvSpPr>
        <p:spPr>
          <a:xfrm>
            <a:off x="3198880" y="1142997"/>
            <a:ext cx="5497285" cy="1975759"/>
          </a:xfrm>
          <a:custGeom>
            <a:avLst/>
            <a:gdLst>
              <a:gd name="csX0" fmla="*/ 0 w 5497285"/>
              <a:gd name="csY0" fmla="*/ 0 h 1975759"/>
              <a:gd name="csX1" fmla="*/ 659674 w 5497285"/>
              <a:gd name="csY1" fmla="*/ 0 h 1975759"/>
              <a:gd name="csX2" fmla="*/ 1319348 w 5497285"/>
              <a:gd name="csY2" fmla="*/ 0 h 1975759"/>
              <a:gd name="csX3" fmla="*/ 1869077 w 5497285"/>
              <a:gd name="csY3" fmla="*/ 0 h 1975759"/>
              <a:gd name="csX4" fmla="*/ 2473778 w 5497285"/>
              <a:gd name="csY4" fmla="*/ 0 h 1975759"/>
              <a:gd name="csX5" fmla="*/ 2968534 w 5497285"/>
              <a:gd name="csY5" fmla="*/ 0 h 1975759"/>
              <a:gd name="csX6" fmla="*/ 3518262 w 5497285"/>
              <a:gd name="csY6" fmla="*/ 0 h 1975759"/>
              <a:gd name="csX7" fmla="*/ 4177937 w 5497285"/>
              <a:gd name="csY7" fmla="*/ 0 h 1975759"/>
              <a:gd name="csX8" fmla="*/ 4617719 w 5497285"/>
              <a:gd name="csY8" fmla="*/ 0 h 1975759"/>
              <a:gd name="csX9" fmla="*/ 5497285 w 5497285"/>
              <a:gd name="csY9" fmla="*/ 0 h 1975759"/>
              <a:gd name="csX10" fmla="*/ 5497285 w 5497285"/>
              <a:gd name="csY10" fmla="*/ 454425 h 1975759"/>
              <a:gd name="csX11" fmla="*/ 5497285 w 5497285"/>
              <a:gd name="csY11" fmla="*/ 928607 h 1975759"/>
              <a:gd name="csX12" fmla="*/ 5497285 w 5497285"/>
              <a:gd name="csY12" fmla="*/ 1422546 h 1975759"/>
              <a:gd name="csX13" fmla="*/ 5497285 w 5497285"/>
              <a:gd name="csY13" fmla="*/ 1975759 h 1975759"/>
              <a:gd name="csX14" fmla="*/ 4837611 w 5497285"/>
              <a:gd name="csY14" fmla="*/ 1975759 h 1975759"/>
              <a:gd name="csX15" fmla="*/ 4287882 w 5497285"/>
              <a:gd name="csY15" fmla="*/ 1975759 h 1975759"/>
              <a:gd name="csX16" fmla="*/ 3738154 w 5497285"/>
              <a:gd name="csY16" fmla="*/ 1975759 h 1975759"/>
              <a:gd name="csX17" fmla="*/ 3188425 w 5497285"/>
              <a:gd name="csY17" fmla="*/ 1975759 h 1975759"/>
              <a:gd name="csX18" fmla="*/ 2638697 w 5497285"/>
              <a:gd name="csY18" fmla="*/ 1975759 h 1975759"/>
              <a:gd name="csX19" fmla="*/ 2143941 w 5497285"/>
              <a:gd name="csY19" fmla="*/ 1975759 h 1975759"/>
              <a:gd name="csX20" fmla="*/ 1539240 w 5497285"/>
              <a:gd name="csY20" fmla="*/ 1975759 h 1975759"/>
              <a:gd name="csX21" fmla="*/ 989511 w 5497285"/>
              <a:gd name="csY21" fmla="*/ 1975759 h 1975759"/>
              <a:gd name="csX22" fmla="*/ 0 w 5497285"/>
              <a:gd name="csY22" fmla="*/ 1975759 h 1975759"/>
              <a:gd name="csX23" fmla="*/ 0 w 5497285"/>
              <a:gd name="csY23" fmla="*/ 1442304 h 1975759"/>
              <a:gd name="csX24" fmla="*/ 0 w 5497285"/>
              <a:gd name="csY24" fmla="*/ 908849 h 1975759"/>
              <a:gd name="csX25" fmla="*/ 0 w 5497285"/>
              <a:gd name="csY25" fmla="*/ 0 h 197575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Lst>
            <a:rect l="l" t="t" r="r" b="b"/>
            <a:pathLst>
              <a:path w="5497285" h="1975759" fill="none" extrusionOk="0">
                <a:moveTo>
                  <a:pt x="0" y="0"/>
                </a:moveTo>
                <a:cubicBezTo>
                  <a:pt x="258251" y="-27667"/>
                  <a:pt x="503511" y="2894"/>
                  <a:pt x="659674" y="0"/>
                </a:cubicBezTo>
                <a:cubicBezTo>
                  <a:pt x="815837" y="-2894"/>
                  <a:pt x="1052654" y="71771"/>
                  <a:pt x="1319348" y="0"/>
                </a:cubicBezTo>
                <a:cubicBezTo>
                  <a:pt x="1586042" y="-71771"/>
                  <a:pt x="1621322" y="63510"/>
                  <a:pt x="1869077" y="0"/>
                </a:cubicBezTo>
                <a:cubicBezTo>
                  <a:pt x="2116832" y="-63510"/>
                  <a:pt x="2205716" y="28899"/>
                  <a:pt x="2473778" y="0"/>
                </a:cubicBezTo>
                <a:cubicBezTo>
                  <a:pt x="2741840" y="-28899"/>
                  <a:pt x="2763488" y="52617"/>
                  <a:pt x="2968534" y="0"/>
                </a:cubicBezTo>
                <a:cubicBezTo>
                  <a:pt x="3173580" y="-52617"/>
                  <a:pt x="3360961" y="46369"/>
                  <a:pt x="3518262" y="0"/>
                </a:cubicBezTo>
                <a:cubicBezTo>
                  <a:pt x="3675563" y="-46369"/>
                  <a:pt x="3859219" y="65044"/>
                  <a:pt x="4177937" y="0"/>
                </a:cubicBezTo>
                <a:cubicBezTo>
                  <a:pt x="4496655" y="-65044"/>
                  <a:pt x="4502323" y="29687"/>
                  <a:pt x="4617719" y="0"/>
                </a:cubicBezTo>
                <a:cubicBezTo>
                  <a:pt x="4733115" y="-29687"/>
                  <a:pt x="5069464" y="12704"/>
                  <a:pt x="5497285" y="0"/>
                </a:cubicBezTo>
                <a:cubicBezTo>
                  <a:pt x="5499396" y="191973"/>
                  <a:pt x="5452726" y="348355"/>
                  <a:pt x="5497285" y="454425"/>
                </a:cubicBezTo>
                <a:cubicBezTo>
                  <a:pt x="5541844" y="560496"/>
                  <a:pt x="5443952" y="770338"/>
                  <a:pt x="5497285" y="928607"/>
                </a:cubicBezTo>
                <a:cubicBezTo>
                  <a:pt x="5550618" y="1086876"/>
                  <a:pt x="5447289" y="1180105"/>
                  <a:pt x="5497285" y="1422546"/>
                </a:cubicBezTo>
                <a:cubicBezTo>
                  <a:pt x="5547281" y="1664987"/>
                  <a:pt x="5494109" y="1805070"/>
                  <a:pt x="5497285" y="1975759"/>
                </a:cubicBezTo>
                <a:cubicBezTo>
                  <a:pt x="5182820" y="2047650"/>
                  <a:pt x="5023638" y="1905617"/>
                  <a:pt x="4837611" y="1975759"/>
                </a:cubicBezTo>
                <a:cubicBezTo>
                  <a:pt x="4651584" y="2045901"/>
                  <a:pt x="4402838" y="1958510"/>
                  <a:pt x="4287882" y="1975759"/>
                </a:cubicBezTo>
                <a:cubicBezTo>
                  <a:pt x="4172926" y="1993008"/>
                  <a:pt x="3878235" y="1910203"/>
                  <a:pt x="3738154" y="1975759"/>
                </a:cubicBezTo>
                <a:cubicBezTo>
                  <a:pt x="3598073" y="2041315"/>
                  <a:pt x="3367046" y="1940514"/>
                  <a:pt x="3188425" y="1975759"/>
                </a:cubicBezTo>
                <a:cubicBezTo>
                  <a:pt x="3009804" y="2011004"/>
                  <a:pt x="2902973" y="1955136"/>
                  <a:pt x="2638697" y="1975759"/>
                </a:cubicBezTo>
                <a:cubicBezTo>
                  <a:pt x="2374421" y="1996382"/>
                  <a:pt x="2247496" y="1924541"/>
                  <a:pt x="2143941" y="1975759"/>
                </a:cubicBezTo>
                <a:cubicBezTo>
                  <a:pt x="2040386" y="2026977"/>
                  <a:pt x="1820755" y="1974039"/>
                  <a:pt x="1539240" y="1975759"/>
                </a:cubicBezTo>
                <a:cubicBezTo>
                  <a:pt x="1257725" y="1977479"/>
                  <a:pt x="1193315" y="1941634"/>
                  <a:pt x="989511" y="1975759"/>
                </a:cubicBezTo>
                <a:cubicBezTo>
                  <a:pt x="785707" y="2009884"/>
                  <a:pt x="270460" y="1950439"/>
                  <a:pt x="0" y="1975759"/>
                </a:cubicBezTo>
                <a:cubicBezTo>
                  <a:pt x="-58048" y="1859748"/>
                  <a:pt x="39648" y="1611337"/>
                  <a:pt x="0" y="1442304"/>
                </a:cubicBezTo>
                <a:cubicBezTo>
                  <a:pt x="-39648" y="1273272"/>
                  <a:pt x="53252" y="1064375"/>
                  <a:pt x="0" y="908849"/>
                </a:cubicBezTo>
                <a:cubicBezTo>
                  <a:pt x="-53252" y="753324"/>
                  <a:pt x="22642" y="321599"/>
                  <a:pt x="0" y="0"/>
                </a:cubicBezTo>
                <a:close/>
              </a:path>
              <a:path w="5497285" h="1975759" stroke="0" extrusionOk="0">
                <a:moveTo>
                  <a:pt x="0" y="0"/>
                </a:moveTo>
                <a:cubicBezTo>
                  <a:pt x="163509" y="-55448"/>
                  <a:pt x="285087" y="135"/>
                  <a:pt x="494756" y="0"/>
                </a:cubicBezTo>
                <a:cubicBezTo>
                  <a:pt x="704425" y="-135"/>
                  <a:pt x="750360" y="41499"/>
                  <a:pt x="879566" y="0"/>
                </a:cubicBezTo>
                <a:cubicBezTo>
                  <a:pt x="1008772" y="-41499"/>
                  <a:pt x="1341454" y="66921"/>
                  <a:pt x="1539240" y="0"/>
                </a:cubicBezTo>
                <a:cubicBezTo>
                  <a:pt x="1737026" y="-66921"/>
                  <a:pt x="1878839" y="3105"/>
                  <a:pt x="2033995" y="0"/>
                </a:cubicBezTo>
                <a:cubicBezTo>
                  <a:pt x="2189152" y="-3105"/>
                  <a:pt x="2327201" y="26794"/>
                  <a:pt x="2528751" y="0"/>
                </a:cubicBezTo>
                <a:cubicBezTo>
                  <a:pt x="2730301" y="-26794"/>
                  <a:pt x="2976043" y="27527"/>
                  <a:pt x="3188425" y="0"/>
                </a:cubicBezTo>
                <a:cubicBezTo>
                  <a:pt x="3400807" y="-27527"/>
                  <a:pt x="3482762" y="50543"/>
                  <a:pt x="3628208" y="0"/>
                </a:cubicBezTo>
                <a:cubicBezTo>
                  <a:pt x="3773654" y="-50543"/>
                  <a:pt x="3963984" y="72617"/>
                  <a:pt x="4287882" y="0"/>
                </a:cubicBezTo>
                <a:cubicBezTo>
                  <a:pt x="4611780" y="-72617"/>
                  <a:pt x="4698700" y="43813"/>
                  <a:pt x="4947557" y="0"/>
                </a:cubicBezTo>
                <a:cubicBezTo>
                  <a:pt x="5196414" y="-43813"/>
                  <a:pt x="5280760" y="11550"/>
                  <a:pt x="5497285" y="0"/>
                </a:cubicBezTo>
                <a:cubicBezTo>
                  <a:pt x="5557156" y="192694"/>
                  <a:pt x="5458601" y="291191"/>
                  <a:pt x="5497285" y="533455"/>
                </a:cubicBezTo>
                <a:cubicBezTo>
                  <a:pt x="5535969" y="775720"/>
                  <a:pt x="5454606" y="904438"/>
                  <a:pt x="5497285" y="1047152"/>
                </a:cubicBezTo>
                <a:cubicBezTo>
                  <a:pt x="5539964" y="1189866"/>
                  <a:pt x="5473942" y="1284898"/>
                  <a:pt x="5497285" y="1481819"/>
                </a:cubicBezTo>
                <a:cubicBezTo>
                  <a:pt x="5520628" y="1678740"/>
                  <a:pt x="5478074" y="1815927"/>
                  <a:pt x="5497285" y="1975759"/>
                </a:cubicBezTo>
                <a:cubicBezTo>
                  <a:pt x="5294909" y="1981610"/>
                  <a:pt x="5133929" y="1914390"/>
                  <a:pt x="4947557" y="1975759"/>
                </a:cubicBezTo>
                <a:cubicBezTo>
                  <a:pt x="4761185" y="2037128"/>
                  <a:pt x="4593593" y="1970813"/>
                  <a:pt x="4397828" y="1975759"/>
                </a:cubicBezTo>
                <a:cubicBezTo>
                  <a:pt x="4202063" y="1980705"/>
                  <a:pt x="4022954" y="1950641"/>
                  <a:pt x="3738154" y="1975759"/>
                </a:cubicBezTo>
                <a:cubicBezTo>
                  <a:pt x="3453354" y="2000877"/>
                  <a:pt x="3333309" y="1956016"/>
                  <a:pt x="3188425" y="1975759"/>
                </a:cubicBezTo>
                <a:cubicBezTo>
                  <a:pt x="3043541" y="1995502"/>
                  <a:pt x="2916964" y="1960692"/>
                  <a:pt x="2803615" y="1975759"/>
                </a:cubicBezTo>
                <a:cubicBezTo>
                  <a:pt x="2690266" y="1990826"/>
                  <a:pt x="2560753" y="1923912"/>
                  <a:pt x="2363833" y="1975759"/>
                </a:cubicBezTo>
                <a:cubicBezTo>
                  <a:pt x="2166913" y="2027606"/>
                  <a:pt x="1883200" y="1974104"/>
                  <a:pt x="1704158" y="1975759"/>
                </a:cubicBezTo>
                <a:cubicBezTo>
                  <a:pt x="1525117" y="1977414"/>
                  <a:pt x="1355325" y="1936382"/>
                  <a:pt x="1154430" y="1975759"/>
                </a:cubicBezTo>
                <a:cubicBezTo>
                  <a:pt x="953535" y="2015136"/>
                  <a:pt x="844209" y="1931794"/>
                  <a:pt x="714647" y="1975759"/>
                </a:cubicBezTo>
                <a:cubicBezTo>
                  <a:pt x="585085" y="2019724"/>
                  <a:pt x="175764" y="1955225"/>
                  <a:pt x="0" y="1975759"/>
                </a:cubicBezTo>
                <a:cubicBezTo>
                  <a:pt x="-45146" y="1824824"/>
                  <a:pt x="45050" y="1751010"/>
                  <a:pt x="0" y="1541092"/>
                </a:cubicBezTo>
                <a:cubicBezTo>
                  <a:pt x="-45050" y="1331174"/>
                  <a:pt x="42563" y="1277813"/>
                  <a:pt x="0" y="1106425"/>
                </a:cubicBezTo>
                <a:cubicBezTo>
                  <a:pt x="-42563" y="935037"/>
                  <a:pt x="41726" y="776196"/>
                  <a:pt x="0" y="592728"/>
                </a:cubicBezTo>
                <a:cubicBezTo>
                  <a:pt x="-41726" y="409260"/>
                  <a:pt x="22771" y="191831"/>
                  <a:pt x="0" y="0"/>
                </a:cubicBezTo>
                <a:close/>
              </a:path>
            </a:pathLst>
          </a:custGeom>
          <a:ln w="57150">
            <a:solidFill>
              <a:srgbClr val="00B050"/>
            </a:solidFill>
            <a:extLst>
              <a:ext uri="{C807C97D-BFC1-408E-A445-0C87EB9F89A2}">
                <ask:lineSketchStyleProps xmlns:ask="http://schemas.microsoft.com/office/drawing/2018/sketchyshapes" sd="1219033472">
                  <ask:type>
                    <ask:lineSketchScribble/>
                  </ask:type>
                </ask:lineSketchStyleProps>
              </a:ext>
            </a:extLst>
          </a:ln>
        </p:spPr>
        <p:txBody>
          <a:bodyPr anchor="ctr">
            <a:normAutofit/>
          </a:bodyPr>
          <a:lstStyle/>
          <a:p>
            <a:pPr marL="0" indent="0" algn="ctr">
              <a:lnSpc>
                <a:spcPct val="100000"/>
              </a:lnSpc>
              <a:spcAft>
                <a:spcPts val="1000"/>
              </a:spcAft>
              <a:buNone/>
            </a:pPr>
            <a:r>
              <a:rPr lang="en-GB" sz="3000" b="1" dirty="0"/>
              <a:t>Share and discuss </a:t>
            </a:r>
          </a:p>
          <a:p>
            <a:pPr marL="0" indent="0" algn="ctr">
              <a:lnSpc>
                <a:spcPct val="100000"/>
              </a:lnSpc>
              <a:spcAft>
                <a:spcPts val="1000"/>
              </a:spcAft>
              <a:buNone/>
            </a:pPr>
            <a:r>
              <a:rPr lang="en-GB" sz="2200" dirty="0"/>
              <a:t>Success stories and pain points</a:t>
            </a:r>
          </a:p>
          <a:p>
            <a:pPr marL="0" indent="0" algn="ctr">
              <a:lnSpc>
                <a:spcPct val="100000"/>
              </a:lnSpc>
              <a:spcAft>
                <a:spcPts val="1000"/>
              </a:spcAft>
              <a:buNone/>
            </a:pPr>
            <a:r>
              <a:rPr lang="en-GB" sz="2200" dirty="0"/>
              <a:t>Becoming Better, Stronger, Smarter…</a:t>
            </a:r>
          </a:p>
        </p:txBody>
      </p:sp>
      <p:sp>
        <p:nvSpPr>
          <p:cNvPr id="5" name="Content Placeholder 3">
            <a:extLst>
              <a:ext uri="{FF2B5EF4-FFF2-40B4-BE49-F238E27FC236}">
                <a16:creationId xmlns:a16="http://schemas.microsoft.com/office/drawing/2014/main" id="{CBDE3E58-CC3C-4C62-774A-EBD449D613BF}"/>
              </a:ext>
            </a:extLst>
          </p:cNvPr>
          <p:cNvSpPr txBox="1">
            <a:spLocks/>
          </p:cNvSpPr>
          <p:nvPr/>
        </p:nvSpPr>
        <p:spPr>
          <a:xfrm rot="21099337">
            <a:off x="892394" y="3619397"/>
            <a:ext cx="4093029" cy="2564892"/>
          </a:xfrm>
          <a:custGeom>
            <a:avLst/>
            <a:gdLst>
              <a:gd name="csX0" fmla="*/ 0 w 4093029"/>
              <a:gd name="csY0" fmla="*/ 0 h 2564892"/>
              <a:gd name="csX1" fmla="*/ 625649 w 4093029"/>
              <a:gd name="csY1" fmla="*/ 0 h 2564892"/>
              <a:gd name="csX2" fmla="*/ 1251297 w 4093029"/>
              <a:gd name="csY2" fmla="*/ 0 h 2564892"/>
              <a:gd name="csX3" fmla="*/ 1754155 w 4093029"/>
              <a:gd name="csY3" fmla="*/ 0 h 2564892"/>
              <a:gd name="csX4" fmla="*/ 2257013 w 4093029"/>
              <a:gd name="csY4" fmla="*/ 0 h 2564892"/>
              <a:gd name="csX5" fmla="*/ 2759871 w 4093029"/>
              <a:gd name="csY5" fmla="*/ 0 h 2564892"/>
              <a:gd name="csX6" fmla="*/ 3221799 w 4093029"/>
              <a:gd name="csY6" fmla="*/ 0 h 2564892"/>
              <a:gd name="csX7" fmla="*/ 4093029 w 4093029"/>
              <a:gd name="csY7" fmla="*/ 0 h 2564892"/>
              <a:gd name="csX8" fmla="*/ 4093029 w 4093029"/>
              <a:gd name="csY8" fmla="*/ 461681 h 2564892"/>
              <a:gd name="csX9" fmla="*/ 4093029 w 4093029"/>
              <a:gd name="csY9" fmla="*/ 1000308 h 2564892"/>
              <a:gd name="csX10" fmla="*/ 4093029 w 4093029"/>
              <a:gd name="csY10" fmla="*/ 1461988 h 2564892"/>
              <a:gd name="csX11" fmla="*/ 4093029 w 4093029"/>
              <a:gd name="csY11" fmla="*/ 1974967 h 2564892"/>
              <a:gd name="csX12" fmla="*/ 4093029 w 4093029"/>
              <a:gd name="csY12" fmla="*/ 2564892 h 2564892"/>
              <a:gd name="csX13" fmla="*/ 3426450 w 4093029"/>
              <a:gd name="csY13" fmla="*/ 2564892 h 2564892"/>
              <a:gd name="csX14" fmla="*/ 2800801 w 4093029"/>
              <a:gd name="csY14" fmla="*/ 2564892 h 2564892"/>
              <a:gd name="csX15" fmla="*/ 2134222 w 4093029"/>
              <a:gd name="csY15" fmla="*/ 2564892 h 2564892"/>
              <a:gd name="csX16" fmla="*/ 1467643 w 4093029"/>
              <a:gd name="csY16" fmla="*/ 2564892 h 2564892"/>
              <a:gd name="csX17" fmla="*/ 1005716 w 4093029"/>
              <a:gd name="csY17" fmla="*/ 2564892 h 2564892"/>
              <a:gd name="csX18" fmla="*/ 502858 w 4093029"/>
              <a:gd name="csY18" fmla="*/ 2564892 h 2564892"/>
              <a:gd name="csX19" fmla="*/ 0 w 4093029"/>
              <a:gd name="csY19" fmla="*/ 2564892 h 2564892"/>
              <a:gd name="csX20" fmla="*/ 0 w 4093029"/>
              <a:gd name="csY20" fmla="*/ 2103211 h 2564892"/>
              <a:gd name="csX21" fmla="*/ 0 w 4093029"/>
              <a:gd name="csY21" fmla="*/ 1538935 h 2564892"/>
              <a:gd name="csX22" fmla="*/ 0 w 4093029"/>
              <a:gd name="csY22" fmla="*/ 974659 h 2564892"/>
              <a:gd name="csX23" fmla="*/ 0 w 4093029"/>
              <a:gd name="csY23" fmla="*/ 538627 h 2564892"/>
              <a:gd name="csX24" fmla="*/ 0 w 4093029"/>
              <a:gd name="csY24" fmla="*/ 0 h 25648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Lst>
            <a:rect l="l" t="t" r="r" b="b"/>
            <a:pathLst>
              <a:path w="4093029" h="2564892" fill="none" extrusionOk="0">
                <a:moveTo>
                  <a:pt x="0" y="0"/>
                </a:moveTo>
                <a:cubicBezTo>
                  <a:pt x="308471" y="-28000"/>
                  <a:pt x="363662" y="33992"/>
                  <a:pt x="625649" y="0"/>
                </a:cubicBezTo>
                <a:cubicBezTo>
                  <a:pt x="887636" y="-33992"/>
                  <a:pt x="1006201" y="13445"/>
                  <a:pt x="1251297" y="0"/>
                </a:cubicBezTo>
                <a:cubicBezTo>
                  <a:pt x="1496393" y="-13445"/>
                  <a:pt x="1549477" y="46224"/>
                  <a:pt x="1754155" y="0"/>
                </a:cubicBezTo>
                <a:cubicBezTo>
                  <a:pt x="1958833" y="-46224"/>
                  <a:pt x="2089472" y="28560"/>
                  <a:pt x="2257013" y="0"/>
                </a:cubicBezTo>
                <a:cubicBezTo>
                  <a:pt x="2424554" y="-28560"/>
                  <a:pt x="2547961" y="40876"/>
                  <a:pt x="2759871" y="0"/>
                </a:cubicBezTo>
                <a:cubicBezTo>
                  <a:pt x="2971781" y="-40876"/>
                  <a:pt x="3036805" y="40417"/>
                  <a:pt x="3221799" y="0"/>
                </a:cubicBezTo>
                <a:cubicBezTo>
                  <a:pt x="3406793" y="-40417"/>
                  <a:pt x="3658427" y="57326"/>
                  <a:pt x="4093029" y="0"/>
                </a:cubicBezTo>
                <a:cubicBezTo>
                  <a:pt x="4124081" y="174886"/>
                  <a:pt x="4068049" y="301992"/>
                  <a:pt x="4093029" y="461681"/>
                </a:cubicBezTo>
                <a:cubicBezTo>
                  <a:pt x="4118009" y="621370"/>
                  <a:pt x="4044440" y="771874"/>
                  <a:pt x="4093029" y="1000308"/>
                </a:cubicBezTo>
                <a:cubicBezTo>
                  <a:pt x="4141618" y="1228742"/>
                  <a:pt x="4084318" y="1355370"/>
                  <a:pt x="4093029" y="1461988"/>
                </a:cubicBezTo>
                <a:cubicBezTo>
                  <a:pt x="4101740" y="1568606"/>
                  <a:pt x="4071426" y="1849388"/>
                  <a:pt x="4093029" y="1974967"/>
                </a:cubicBezTo>
                <a:cubicBezTo>
                  <a:pt x="4114632" y="2100546"/>
                  <a:pt x="4078855" y="2438857"/>
                  <a:pt x="4093029" y="2564892"/>
                </a:cubicBezTo>
                <a:cubicBezTo>
                  <a:pt x="3835604" y="2594144"/>
                  <a:pt x="3636451" y="2553765"/>
                  <a:pt x="3426450" y="2564892"/>
                </a:cubicBezTo>
                <a:cubicBezTo>
                  <a:pt x="3216449" y="2576019"/>
                  <a:pt x="3043601" y="2500167"/>
                  <a:pt x="2800801" y="2564892"/>
                </a:cubicBezTo>
                <a:cubicBezTo>
                  <a:pt x="2558001" y="2629617"/>
                  <a:pt x="2398491" y="2535847"/>
                  <a:pt x="2134222" y="2564892"/>
                </a:cubicBezTo>
                <a:cubicBezTo>
                  <a:pt x="1869953" y="2593937"/>
                  <a:pt x="1668901" y="2497350"/>
                  <a:pt x="1467643" y="2564892"/>
                </a:cubicBezTo>
                <a:cubicBezTo>
                  <a:pt x="1266385" y="2632434"/>
                  <a:pt x="1225563" y="2542694"/>
                  <a:pt x="1005716" y="2564892"/>
                </a:cubicBezTo>
                <a:cubicBezTo>
                  <a:pt x="785869" y="2587090"/>
                  <a:pt x="750862" y="2539904"/>
                  <a:pt x="502858" y="2564892"/>
                </a:cubicBezTo>
                <a:cubicBezTo>
                  <a:pt x="254854" y="2589880"/>
                  <a:pt x="148043" y="2541805"/>
                  <a:pt x="0" y="2564892"/>
                </a:cubicBezTo>
                <a:cubicBezTo>
                  <a:pt x="-24216" y="2408117"/>
                  <a:pt x="53863" y="2283228"/>
                  <a:pt x="0" y="2103211"/>
                </a:cubicBezTo>
                <a:cubicBezTo>
                  <a:pt x="-53863" y="1923194"/>
                  <a:pt x="47774" y="1665462"/>
                  <a:pt x="0" y="1538935"/>
                </a:cubicBezTo>
                <a:cubicBezTo>
                  <a:pt x="-47774" y="1412408"/>
                  <a:pt x="51233" y="1212957"/>
                  <a:pt x="0" y="974659"/>
                </a:cubicBezTo>
                <a:cubicBezTo>
                  <a:pt x="-51233" y="736361"/>
                  <a:pt x="9833" y="733956"/>
                  <a:pt x="0" y="538627"/>
                </a:cubicBezTo>
                <a:cubicBezTo>
                  <a:pt x="-9833" y="343298"/>
                  <a:pt x="48080" y="221684"/>
                  <a:pt x="0" y="0"/>
                </a:cubicBezTo>
                <a:close/>
              </a:path>
              <a:path w="4093029" h="2564892" stroke="0" extrusionOk="0">
                <a:moveTo>
                  <a:pt x="0" y="0"/>
                </a:moveTo>
                <a:cubicBezTo>
                  <a:pt x="237973" y="-21533"/>
                  <a:pt x="421300" y="52961"/>
                  <a:pt x="543788" y="0"/>
                </a:cubicBezTo>
                <a:cubicBezTo>
                  <a:pt x="666276" y="-52961"/>
                  <a:pt x="896106" y="34658"/>
                  <a:pt x="1169437" y="0"/>
                </a:cubicBezTo>
                <a:cubicBezTo>
                  <a:pt x="1442768" y="-34658"/>
                  <a:pt x="1577487" y="14222"/>
                  <a:pt x="1713225" y="0"/>
                </a:cubicBezTo>
                <a:cubicBezTo>
                  <a:pt x="1848963" y="-14222"/>
                  <a:pt x="2045152" y="2736"/>
                  <a:pt x="2175153" y="0"/>
                </a:cubicBezTo>
                <a:cubicBezTo>
                  <a:pt x="2305154" y="-2736"/>
                  <a:pt x="2620595" y="7866"/>
                  <a:pt x="2759871" y="0"/>
                </a:cubicBezTo>
                <a:cubicBezTo>
                  <a:pt x="2899147" y="-7866"/>
                  <a:pt x="3169965" y="50078"/>
                  <a:pt x="3344589" y="0"/>
                </a:cubicBezTo>
                <a:cubicBezTo>
                  <a:pt x="3519213" y="-50078"/>
                  <a:pt x="3831118" y="9643"/>
                  <a:pt x="4093029" y="0"/>
                </a:cubicBezTo>
                <a:cubicBezTo>
                  <a:pt x="4110114" y="172920"/>
                  <a:pt x="4067836" y="307085"/>
                  <a:pt x="4093029" y="436032"/>
                </a:cubicBezTo>
                <a:cubicBezTo>
                  <a:pt x="4118222" y="564979"/>
                  <a:pt x="4049159" y="760665"/>
                  <a:pt x="4093029" y="949010"/>
                </a:cubicBezTo>
                <a:cubicBezTo>
                  <a:pt x="4136899" y="1137355"/>
                  <a:pt x="4055227" y="1271927"/>
                  <a:pt x="4093029" y="1461988"/>
                </a:cubicBezTo>
                <a:cubicBezTo>
                  <a:pt x="4130831" y="1652049"/>
                  <a:pt x="4084864" y="1798913"/>
                  <a:pt x="4093029" y="1923669"/>
                </a:cubicBezTo>
                <a:cubicBezTo>
                  <a:pt x="4101194" y="2048425"/>
                  <a:pt x="4025217" y="2264335"/>
                  <a:pt x="4093029" y="2564892"/>
                </a:cubicBezTo>
                <a:cubicBezTo>
                  <a:pt x="3869079" y="2568054"/>
                  <a:pt x="3751050" y="2524526"/>
                  <a:pt x="3508311" y="2564892"/>
                </a:cubicBezTo>
                <a:cubicBezTo>
                  <a:pt x="3265572" y="2605258"/>
                  <a:pt x="3151962" y="2535922"/>
                  <a:pt x="3046383" y="2564892"/>
                </a:cubicBezTo>
                <a:cubicBezTo>
                  <a:pt x="2940804" y="2593862"/>
                  <a:pt x="2588509" y="2507849"/>
                  <a:pt x="2420734" y="2564892"/>
                </a:cubicBezTo>
                <a:cubicBezTo>
                  <a:pt x="2252959" y="2621935"/>
                  <a:pt x="2065008" y="2528473"/>
                  <a:pt x="1876946" y="2564892"/>
                </a:cubicBezTo>
                <a:cubicBezTo>
                  <a:pt x="1688884" y="2601311"/>
                  <a:pt x="1523904" y="2558672"/>
                  <a:pt x="1415019" y="2564892"/>
                </a:cubicBezTo>
                <a:cubicBezTo>
                  <a:pt x="1306134" y="2571112"/>
                  <a:pt x="1046479" y="2564057"/>
                  <a:pt x="871230" y="2564892"/>
                </a:cubicBezTo>
                <a:cubicBezTo>
                  <a:pt x="695981" y="2565727"/>
                  <a:pt x="434002" y="2484082"/>
                  <a:pt x="0" y="2564892"/>
                </a:cubicBezTo>
                <a:cubicBezTo>
                  <a:pt x="-5345" y="2286779"/>
                  <a:pt x="8161" y="2279120"/>
                  <a:pt x="0" y="2000616"/>
                </a:cubicBezTo>
                <a:cubicBezTo>
                  <a:pt x="-8161" y="1722112"/>
                  <a:pt x="57611" y="1691826"/>
                  <a:pt x="0" y="1513286"/>
                </a:cubicBezTo>
                <a:cubicBezTo>
                  <a:pt x="-57611" y="1334746"/>
                  <a:pt x="52712" y="1207613"/>
                  <a:pt x="0" y="1025957"/>
                </a:cubicBezTo>
                <a:cubicBezTo>
                  <a:pt x="-52712" y="844301"/>
                  <a:pt x="43375" y="665326"/>
                  <a:pt x="0" y="564276"/>
                </a:cubicBezTo>
                <a:cubicBezTo>
                  <a:pt x="-43375" y="463226"/>
                  <a:pt x="41688" y="248731"/>
                  <a:pt x="0" y="0"/>
                </a:cubicBezTo>
                <a:close/>
              </a:path>
            </a:pathLst>
          </a:custGeom>
          <a:ln w="57150">
            <a:solidFill>
              <a:srgbClr val="00B050"/>
            </a:solidFill>
            <a:extLst>
              <a:ext uri="{C807C97D-BFC1-408E-A445-0C87EB9F89A2}">
                <ask:lineSketchStyleProps xmlns:ask="http://schemas.microsoft.com/office/drawing/2018/sketchyshapes" sd="3974026758">
                  <a:prstGeom prst="rect">
                    <a:avLst/>
                  </a:prstGeom>
                  <ask:type>
                    <ask:lineSketchScribble/>
                  </ask:type>
                </ask:lineSketchStyleProps>
              </a:ext>
            </a:extLst>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1600"/>
              </a:spcBef>
              <a:spcAft>
                <a:spcPts val="600"/>
              </a:spcAft>
              <a:buNone/>
            </a:pPr>
            <a:r>
              <a:rPr lang="en-GB" sz="3000" b="1" dirty="0"/>
              <a:t>Objectives for SIGs</a:t>
            </a:r>
            <a:endParaRPr lang="en-GB" sz="2200" dirty="0"/>
          </a:p>
          <a:p>
            <a:pPr marL="0" indent="0" algn="ctr">
              <a:buNone/>
            </a:pPr>
            <a:r>
              <a:rPr lang="en-GB" sz="2200" dirty="0"/>
              <a:t>Ask for help </a:t>
            </a:r>
          </a:p>
          <a:p>
            <a:pPr marL="0" indent="0" algn="ctr">
              <a:buNone/>
            </a:pPr>
            <a:r>
              <a:rPr lang="en-GB" sz="2200" dirty="0"/>
              <a:t>Hear from others</a:t>
            </a:r>
            <a:endParaRPr lang="en-GB" sz="2200" b="1" dirty="0"/>
          </a:p>
        </p:txBody>
      </p:sp>
      <p:sp>
        <p:nvSpPr>
          <p:cNvPr id="6" name="Content Placeholder 3">
            <a:extLst>
              <a:ext uri="{FF2B5EF4-FFF2-40B4-BE49-F238E27FC236}">
                <a16:creationId xmlns:a16="http://schemas.microsoft.com/office/drawing/2014/main" id="{DE5CB605-60FE-BCFE-B875-6DDF8CB1D2B3}"/>
              </a:ext>
            </a:extLst>
          </p:cNvPr>
          <p:cNvSpPr txBox="1">
            <a:spLocks/>
          </p:cNvSpPr>
          <p:nvPr/>
        </p:nvSpPr>
        <p:spPr>
          <a:xfrm rot="274274">
            <a:off x="5825076" y="3723631"/>
            <a:ext cx="5742179" cy="2712131"/>
          </a:xfrm>
          <a:custGeom>
            <a:avLst/>
            <a:gdLst>
              <a:gd name="csX0" fmla="*/ 0 w 5742179"/>
              <a:gd name="csY0" fmla="*/ 0 h 2712131"/>
              <a:gd name="csX1" fmla="*/ 631640 w 5742179"/>
              <a:gd name="csY1" fmla="*/ 0 h 2712131"/>
              <a:gd name="csX2" fmla="*/ 1091014 w 5742179"/>
              <a:gd name="csY2" fmla="*/ 0 h 2712131"/>
              <a:gd name="csX3" fmla="*/ 1780075 w 5742179"/>
              <a:gd name="csY3" fmla="*/ 0 h 2712131"/>
              <a:gd name="csX4" fmla="*/ 2239450 w 5742179"/>
              <a:gd name="csY4" fmla="*/ 0 h 2712131"/>
              <a:gd name="csX5" fmla="*/ 2813668 w 5742179"/>
              <a:gd name="csY5" fmla="*/ 0 h 2712131"/>
              <a:gd name="csX6" fmla="*/ 3273042 w 5742179"/>
              <a:gd name="csY6" fmla="*/ 0 h 2712131"/>
              <a:gd name="csX7" fmla="*/ 3732416 w 5742179"/>
              <a:gd name="csY7" fmla="*/ 0 h 2712131"/>
              <a:gd name="csX8" fmla="*/ 4364056 w 5742179"/>
              <a:gd name="csY8" fmla="*/ 0 h 2712131"/>
              <a:gd name="csX9" fmla="*/ 4880852 w 5742179"/>
              <a:gd name="csY9" fmla="*/ 0 h 2712131"/>
              <a:gd name="csX10" fmla="*/ 5742179 w 5742179"/>
              <a:gd name="csY10" fmla="*/ 0 h 2712131"/>
              <a:gd name="csX11" fmla="*/ 5742179 w 5742179"/>
              <a:gd name="csY11" fmla="*/ 542426 h 2712131"/>
              <a:gd name="csX12" fmla="*/ 5742179 w 5742179"/>
              <a:gd name="csY12" fmla="*/ 1111974 h 2712131"/>
              <a:gd name="csX13" fmla="*/ 5742179 w 5742179"/>
              <a:gd name="csY13" fmla="*/ 1627279 h 2712131"/>
              <a:gd name="csX14" fmla="*/ 5742179 w 5742179"/>
              <a:gd name="csY14" fmla="*/ 2115462 h 2712131"/>
              <a:gd name="csX15" fmla="*/ 5742179 w 5742179"/>
              <a:gd name="csY15" fmla="*/ 2712131 h 2712131"/>
              <a:gd name="csX16" fmla="*/ 5110539 w 5742179"/>
              <a:gd name="csY16" fmla="*/ 2712131 h 2712131"/>
              <a:gd name="csX17" fmla="*/ 4708587 w 5742179"/>
              <a:gd name="csY17" fmla="*/ 2712131 h 2712131"/>
              <a:gd name="csX18" fmla="*/ 4019525 w 5742179"/>
              <a:gd name="csY18" fmla="*/ 2712131 h 2712131"/>
              <a:gd name="csX19" fmla="*/ 3502729 w 5742179"/>
              <a:gd name="csY19" fmla="*/ 2712131 h 2712131"/>
              <a:gd name="csX20" fmla="*/ 3100777 w 5742179"/>
              <a:gd name="csY20" fmla="*/ 2712131 h 2712131"/>
              <a:gd name="csX21" fmla="*/ 2641402 w 5742179"/>
              <a:gd name="csY21" fmla="*/ 2712131 h 2712131"/>
              <a:gd name="csX22" fmla="*/ 2124606 w 5742179"/>
              <a:gd name="csY22" fmla="*/ 2712131 h 2712131"/>
              <a:gd name="csX23" fmla="*/ 1550388 w 5742179"/>
              <a:gd name="csY23" fmla="*/ 2712131 h 2712131"/>
              <a:gd name="csX24" fmla="*/ 1091014 w 5742179"/>
              <a:gd name="csY24" fmla="*/ 2712131 h 2712131"/>
              <a:gd name="csX25" fmla="*/ 574218 w 5742179"/>
              <a:gd name="csY25" fmla="*/ 2712131 h 2712131"/>
              <a:gd name="csX26" fmla="*/ 0 w 5742179"/>
              <a:gd name="csY26" fmla="*/ 2712131 h 2712131"/>
              <a:gd name="csX27" fmla="*/ 0 w 5742179"/>
              <a:gd name="csY27" fmla="*/ 2115462 h 2712131"/>
              <a:gd name="csX28" fmla="*/ 0 w 5742179"/>
              <a:gd name="csY28" fmla="*/ 1600157 h 2712131"/>
              <a:gd name="csX29" fmla="*/ 0 w 5742179"/>
              <a:gd name="csY29" fmla="*/ 1057731 h 2712131"/>
              <a:gd name="csX30" fmla="*/ 0 w 5742179"/>
              <a:gd name="csY30" fmla="*/ 0 h 2712131"/>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Lst>
            <a:rect l="l" t="t" r="r" b="b"/>
            <a:pathLst>
              <a:path w="5742179" h="2712131" fill="none" extrusionOk="0">
                <a:moveTo>
                  <a:pt x="0" y="0"/>
                </a:moveTo>
                <a:cubicBezTo>
                  <a:pt x="199947" y="-31300"/>
                  <a:pt x="320253" y="67372"/>
                  <a:pt x="631640" y="0"/>
                </a:cubicBezTo>
                <a:cubicBezTo>
                  <a:pt x="943027" y="-67372"/>
                  <a:pt x="952477" y="27573"/>
                  <a:pt x="1091014" y="0"/>
                </a:cubicBezTo>
                <a:cubicBezTo>
                  <a:pt x="1229551" y="-27573"/>
                  <a:pt x="1480502" y="40385"/>
                  <a:pt x="1780075" y="0"/>
                </a:cubicBezTo>
                <a:cubicBezTo>
                  <a:pt x="2079648" y="-40385"/>
                  <a:pt x="2018971" y="50687"/>
                  <a:pt x="2239450" y="0"/>
                </a:cubicBezTo>
                <a:cubicBezTo>
                  <a:pt x="2459930" y="-50687"/>
                  <a:pt x="2693577" y="16721"/>
                  <a:pt x="2813668" y="0"/>
                </a:cubicBezTo>
                <a:cubicBezTo>
                  <a:pt x="2933759" y="-16721"/>
                  <a:pt x="3107405" y="45041"/>
                  <a:pt x="3273042" y="0"/>
                </a:cubicBezTo>
                <a:cubicBezTo>
                  <a:pt x="3438679" y="-45041"/>
                  <a:pt x="3585516" y="37805"/>
                  <a:pt x="3732416" y="0"/>
                </a:cubicBezTo>
                <a:cubicBezTo>
                  <a:pt x="3879316" y="-37805"/>
                  <a:pt x="4098477" y="37318"/>
                  <a:pt x="4364056" y="0"/>
                </a:cubicBezTo>
                <a:cubicBezTo>
                  <a:pt x="4629635" y="-37318"/>
                  <a:pt x="4658315" y="23045"/>
                  <a:pt x="4880852" y="0"/>
                </a:cubicBezTo>
                <a:cubicBezTo>
                  <a:pt x="5103389" y="-23045"/>
                  <a:pt x="5363570" y="9800"/>
                  <a:pt x="5742179" y="0"/>
                </a:cubicBezTo>
                <a:cubicBezTo>
                  <a:pt x="5795782" y="144770"/>
                  <a:pt x="5708113" y="307928"/>
                  <a:pt x="5742179" y="542426"/>
                </a:cubicBezTo>
                <a:cubicBezTo>
                  <a:pt x="5776245" y="776924"/>
                  <a:pt x="5708118" y="924304"/>
                  <a:pt x="5742179" y="1111974"/>
                </a:cubicBezTo>
                <a:cubicBezTo>
                  <a:pt x="5776240" y="1299644"/>
                  <a:pt x="5689829" y="1415469"/>
                  <a:pt x="5742179" y="1627279"/>
                </a:cubicBezTo>
                <a:cubicBezTo>
                  <a:pt x="5794529" y="1839090"/>
                  <a:pt x="5721018" y="1985370"/>
                  <a:pt x="5742179" y="2115462"/>
                </a:cubicBezTo>
                <a:cubicBezTo>
                  <a:pt x="5763340" y="2245554"/>
                  <a:pt x="5673921" y="2421206"/>
                  <a:pt x="5742179" y="2712131"/>
                </a:cubicBezTo>
                <a:cubicBezTo>
                  <a:pt x="5459400" y="2739046"/>
                  <a:pt x="5284810" y="2673912"/>
                  <a:pt x="5110539" y="2712131"/>
                </a:cubicBezTo>
                <a:cubicBezTo>
                  <a:pt x="4936268" y="2750350"/>
                  <a:pt x="4828051" y="2706103"/>
                  <a:pt x="4708587" y="2712131"/>
                </a:cubicBezTo>
                <a:cubicBezTo>
                  <a:pt x="4589123" y="2718159"/>
                  <a:pt x="4325124" y="2636876"/>
                  <a:pt x="4019525" y="2712131"/>
                </a:cubicBezTo>
                <a:cubicBezTo>
                  <a:pt x="3713926" y="2787386"/>
                  <a:pt x="3689138" y="2690296"/>
                  <a:pt x="3502729" y="2712131"/>
                </a:cubicBezTo>
                <a:cubicBezTo>
                  <a:pt x="3316320" y="2733966"/>
                  <a:pt x="3295003" y="2684313"/>
                  <a:pt x="3100777" y="2712131"/>
                </a:cubicBezTo>
                <a:cubicBezTo>
                  <a:pt x="2906551" y="2739949"/>
                  <a:pt x="2866905" y="2681595"/>
                  <a:pt x="2641402" y="2712131"/>
                </a:cubicBezTo>
                <a:cubicBezTo>
                  <a:pt x="2415900" y="2742667"/>
                  <a:pt x="2314436" y="2672951"/>
                  <a:pt x="2124606" y="2712131"/>
                </a:cubicBezTo>
                <a:cubicBezTo>
                  <a:pt x="1934776" y="2751311"/>
                  <a:pt x="1692133" y="2693835"/>
                  <a:pt x="1550388" y="2712131"/>
                </a:cubicBezTo>
                <a:cubicBezTo>
                  <a:pt x="1408643" y="2730427"/>
                  <a:pt x="1218171" y="2664971"/>
                  <a:pt x="1091014" y="2712131"/>
                </a:cubicBezTo>
                <a:cubicBezTo>
                  <a:pt x="963857" y="2759291"/>
                  <a:pt x="807967" y="2662970"/>
                  <a:pt x="574218" y="2712131"/>
                </a:cubicBezTo>
                <a:cubicBezTo>
                  <a:pt x="340469" y="2761292"/>
                  <a:pt x="131995" y="2656689"/>
                  <a:pt x="0" y="2712131"/>
                </a:cubicBezTo>
                <a:cubicBezTo>
                  <a:pt x="-23898" y="2519926"/>
                  <a:pt x="45846" y="2395014"/>
                  <a:pt x="0" y="2115462"/>
                </a:cubicBezTo>
                <a:cubicBezTo>
                  <a:pt x="-45846" y="1835910"/>
                  <a:pt x="33439" y="1830973"/>
                  <a:pt x="0" y="1600157"/>
                </a:cubicBezTo>
                <a:cubicBezTo>
                  <a:pt x="-33439" y="1369341"/>
                  <a:pt x="46047" y="1314434"/>
                  <a:pt x="0" y="1057731"/>
                </a:cubicBezTo>
                <a:cubicBezTo>
                  <a:pt x="-46047" y="801028"/>
                  <a:pt x="45474" y="500835"/>
                  <a:pt x="0" y="0"/>
                </a:cubicBezTo>
                <a:close/>
              </a:path>
              <a:path w="5742179" h="2712131" stroke="0" extrusionOk="0">
                <a:moveTo>
                  <a:pt x="0" y="0"/>
                </a:moveTo>
                <a:cubicBezTo>
                  <a:pt x="217767" y="-43288"/>
                  <a:pt x="374609" y="52971"/>
                  <a:pt x="574218" y="0"/>
                </a:cubicBezTo>
                <a:cubicBezTo>
                  <a:pt x="773827" y="-52971"/>
                  <a:pt x="981945" y="68194"/>
                  <a:pt x="1263279" y="0"/>
                </a:cubicBezTo>
                <a:cubicBezTo>
                  <a:pt x="1544613" y="-68194"/>
                  <a:pt x="1491885" y="4431"/>
                  <a:pt x="1665232" y="0"/>
                </a:cubicBezTo>
                <a:cubicBezTo>
                  <a:pt x="1838579" y="-4431"/>
                  <a:pt x="2037833" y="21694"/>
                  <a:pt x="2182028" y="0"/>
                </a:cubicBezTo>
                <a:cubicBezTo>
                  <a:pt x="2326223" y="-21694"/>
                  <a:pt x="2596662" y="40099"/>
                  <a:pt x="2813668" y="0"/>
                </a:cubicBezTo>
                <a:cubicBezTo>
                  <a:pt x="3030674" y="-40099"/>
                  <a:pt x="3226798" y="78806"/>
                  <a:pt x="3502729" y="0"/>
                </a:cubicBezTo>
                <a:cubicBezTo>
                  <a:pt x="3778660" y="-78806"/>
                  <a:pt x="3873602" y="9530"/>
                  <a:pt x="4191791" y="0"/>
                </a:cubicBezTo>
                <a:cubicBezTo>
                  <a:pt x="4509980" y="-9530"/>
                  <a:pt x="4540596" y="29811"/>
                  <a:pt x="4651165" y="0"/>
                </a:cubicBezTo>
                <a:cubicBezTo>
                  <a:pt x="4761734" y="-29811"/>
                  <a:pt x="4971676" y="9635"/>
                  <a:pt x="5167961" y="0"/>
                </a:cubicBezTo>
                <a:cubicBezTo>
                  <a:pt x="5364246" y="-9635"/>
                  <a:pt x="5612305" y="54064"/>
                  <a:pt x="5742179" y="0"/>
                </a:cubicBezTo>
                <a:cubicBezTo>
                  <a:pt x="5796338" y="237832"/>
                  <a:pt x="5741786" y="260237"/>
                  <a:pt x="5742179" y="488184"/>
                </a:cubicBezTo>
                <a:cubicBezTo>
                  <a:pt x="5742572" y="716131"/>
                  <a:pt x="5738928" y="937452"/>
                  <a:pt x="5742179" y="1057731"/>
                </a:cubicBezTo>
                <a:cubicBezTo>
                  <a:pt x="5745430" y="1178010"/>
                  <a:pt x="5728653" y="1421824"/>
                  <a:pt x="5742179" y="1654400"/>
                </a:cubicBezTo>
                <a:cubicBezTo>
                  <a:pt x="5755705" y="1886976"/>
                  <a:pt x="5711432" y="2030832"/>
                  <a:pt x="5742179" y="2142583"/>
                </a:cubicBezTo>
                <a:cubicBezTo>
                  <a:pt x="5772926" y="2254334"/>
                  <a:pt x="5674644" y="2442588"/>
                  <a:pt x="5742179" y="2712131"/>
                </a:cubicBezTo>
                <a:cubicBezTo>
                  <a:pt x="5458028" y="2712808"/>
                  <a:pt x="5262515" y="2704208"/>
                  <a:pt x="5053118" y="2712131"/>
                </a:cubicBezTo>
                <a:cubicBezTo>
                  <a:pt x="4843721" y="2720054"/>
                  <a:pt x="4666258" y="2665402"/>
                  <a:pt x="4364056" y="2712131"/>
                </a:cubicBezTo>
                <a:cubicBezTo>
                  <a:pt x="4061854" y="2758860"/>
                  <a:pt x="3879531" y="2641386"/>
                  <a:pt x="3732416" y="2712131"/>
                </a:cubicBezTo>
                <a:cubicBezTo>
                  <a:pt x="3585301" y="2782876"/>
                  <a:pt x="3445301" y="2654044"/>
                  <a:pt x="3215620" y="2712131"/>
                </a:cubicBezTo>
                <a:cubicBezTo>
                  <a:pt x="2985939" y="2770218"/>
                  <a:pt x="2853995" y="2695365"/>
                  <a:pt x="2698824" y="2712131"/>
                </a:cubicBezTo>
                <a:cubicBezTo>
                  <a:pt x="2543653" y="2728897"/>
                  <a:pt x="2427721" y="2693054"/>
                  <a:pt x="2296872" y="2712131"/>
                </a:cubicBezTo>
                <a:cubicBezTo>
                  <a:pt x="2166023" y="2731208"/>
                  <a:pt x="2060276" y="2697270"/>
                  <a:pt x="1894919" y="2712131"/>
                </a:cubicBezTo>
                <a:cubicBezTo>
                  <a:pt x="1729562" y="2726992"/>
                  <a:pt x="1496135" y="2680261"/>
                  <a:pt x="1263279" y="2712131"/>
                </a:cubicBezTo>
                <a:cubicBezTo>
                  <a:pt x="1030423" y="2744001"/>
                  <a:pt x="860628" y="2688598"/>
                  <a:pt x="631640" y="2712131"/>
                </a:cubicBezTo>
                <a:cubicBezTo>
                  <a:pt x="402652" y="2735664"/>
                  <a:pt x="310157" y="2697797"/>
                  <a:pt x="0" y="2712131"/>
                </a:cubicBezTo>
                <a:cubicBezTo>
                  <a:pt x="-65079" y="2446497"/>
                  <a:pt x="54433" y="2394845"/>
                  <a:pt x="0" y="2169705"/>
                </a:cubicBezTo>
                <a:cubicBezTo>
                  <a:pt x="-54433" y="1944565"/>
                  <a:pt x="60584" y="1800691"/>
                  <a:pt x="0" y="1654400"/>
                </a:cubicBezTo>
                <a:cubicBezTo>
                  <a:pt x="-60584" y="1508109"/>
                  <a:pt x="7148" y="1307126"/>
                  <a:pt x="0" y="1193338"/>
                </a:cubicBezTo>
                <a:cubicBezTo>
                  <a:pt x="-7148" y="1079550"/>
                  <a:pt x="34372" y="825295"/>
                  <a:pt x="0" y="705154"/>
                </a:cubicBezTo>
                <a:cubicBezTo>
                  <a:pt x="-34372" y="585013"/>
                  <a:pt x="12476" y="223442"/>
                  <a:pt x="0" y="0"/>
                </a:cubicBezTo>
                <a:close/>
              </a:path>
            </a:pathLst>
          </a:custGeom>
          <a:ln w="57150">
            <a:solidFill>
              <a:srgbClr val="00B050"/>
            </a:solidFill>
            <a:extLst>
              <a:ext uri="{C807C97D-BFC1-408E-A445-0C87EB9F89A2}">
                <ask:lineSketchStyleProps xmlns:ask="http://schemas.microsoft.com/office/drawing/2018/sketchyshapes" sd="481711788">
                  <a:prstGeom prst="rect">
                    <a:avLst/>
                  </a:prstGeom>
                  <ask:type>
                    <ask:lineSketchScribble/>
                  </ask:type>
                </ask:lineSketchStyleProps>
              </a:ext>
            </a:extLst>
          </a:ln>
        </p:spPr>
        <p:txBody>
          <a:bodyPr vert="horz" lIns="91440" tIns="45720" rIns="91440" bIns="45720" rtlCol="0" anchor="ctr">
            <a:normAutofit/>
          </a:bodyPr>
          <a:lstStyle>
            <a:defPPr>
              <a:defRPr lang="en-US"/>
            </a:defPPr>
            <a:lvl1pPr indent="0">
              <a:lnSpc>
                <a:spcPct val="90000"/>
              </a:lnSpc>
              <a:spcBef>
                <a:spcPts val="1000"/>
              </a:spcBef>
              <a:buFont typeface="Arial" panose="020B0604020202020204" pitchFamily="34" charset="0"/>
              <a:buNone/>
              <a:defRPr sz="2400">
                <a:solidFill>
                  <a:schemeClr val="accent1">
                    <a:lumMod val="50000"/>
                  </a:schemeClr>
                </a:solidFill>
              </a:defRPr>
            </a:lvl1pPr>
            <a:lvl2pPr marL="685800" indent="-228600">
              <a:lnSpc>
                <a:spcPct val="90000"/>
              </a:lnSpc>
              <a:spcBef>
                <a:spcPts val="500"/>
              </a:spcBef>
              <a:buFont typeface="Arial" panose="020B0604020202020204" pitchFamily="34" charset="0"/>
              <a:buChar char="•"/>
              <a:defRPr sz="2200">
                <a:solidFill>
                  <a:schemeClr val="accent1">
                    <a:lumMod val="50000"/>
                  </a:schemeClr>
                </a:solidFill>
              </a:defRPr>
            </a:lvl2pPr>
            <a:lvl3pPr marL="1143000" indent="-228600">
              <a:lnSpc>
                <a:spcPct val="90000"/>
              </a:lnSpc>
              <a:spcBef>
                <a:spcPts val="500"/>
              </a:spcBef>
              <a:buFont typeface="Arial" panose="020B0604020202020204" pitchFamily="34" charset="0"/>
              <a:buChar char="•"/>
              <a:defRPr sz="2200">
                <a:solidFill>
                  <a:schemeClr val="accent1">
                    <a:lumMod val="50000"/>
                  </a:schemeClr>
                </a:solidFill>
              </a:defRPr>
            </a:lvl3pPr>
            <a:lvl4pPr marL="1600200" indent="-228600">
              <a:lnSpc>
                <a:spcPct val="90000"/>
              </a:lnSpc>
              <a:spcBef>
                <a:spcPts val="500"/>
              </a:spcBef>
              <a:buFont typeface="Arial" panose="020B0604020202020204" pitchFamily="34" charset="0"/>
              <a:buChar char="•"/>
              <a:defRPr sz="2200">
                <a:solidFill>
                  <a:schemeClr val="accent1">
                    <a:lumMod val="50000"/>
                  </a:schemeClr>
                </a:solidFill>
              </a:defRPr>
            </a:lvl4pPr>
            <a:lvl5pPr marL="2057400" indent="-228600">
              <a:lnSpc>
                <a:spcPct val="90000"/>
              </a:lnSpc>
              <a:spcBef>
                <a:spcPts val="500"/>
              </a:spcBef>
              <a:buFont typeface="Arial" panose="020B0604020202020204" pitchFamily="34" charset="0"/>
              <a:buChar char="•"/>
              <a:defRPr sz="2200">
                <a:solidFill>
                  <a:schemeClr val="accent1">
                    <a:lumMod val="5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spcAft>
                <a:spcPts val="1800"/>
              </a:spcAft>
            </a:pPr>
            <a:r>
              <a:rPr lang="en-GB" sz="3000" b="1" dirty="0"/>
              <a:t>Objectives for GCC</a:t>
            </a:r>
            <a:endParaRPr lang="en-GB" dirty="0"/>
          </a:p>
          <a:p>
            <a:pPr algn="ctr"/>
            <a:r>
              <a:rPr lang="en-GB" sz="2200" dirty="0"/>
              <a:t>Understand challenges and opportunities SIGs are facing </a:t>
            </a:r>
          </a:p>
          <a:p>
            <a:pPr algn="ctr"/>
            <a:r>
              <a:rPr lang="en-GB" sz="2200" dirty="0"/>
              <a:t>How better to support the SIG</a:t>
            </a:r>
          </a:p>
          <a:p>
            <a:pPr algn="ctr"/>
            <a:r>
              <a:rPr lang="en-GB" sz="2200" dirty="0"/>
              <a:t>Commonalities and gaps</a:t>
            </a:r>
          </a:p>
        </p:txBody>
      </p:sp>
    </p:spTree>
    <p:extLst>
      <p:ext uri="{BB962C8B-B14F-4D97-AF65-F5344CB8AC3E}">
        <p14:creationId xmlns:p14="http://schemas.microsoft.com/office/powerpoint/2010/main" val="2255868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BDC99-92FB-D870-EDB0-219AC7AA3B7C}"/>
              </a:ext>
            </a:extLst>
          </p:cNvPr>
          <p:cNvSpPr>
            <a:spLocks noGrp="1"/>
          </p:cNvSpPr>
          <p:nvPr>
            <p:ph type="title"/>
          </p:nvPr>
        </p:nvSpPr>
        <p:spPr/>
        <p:txBody>
          <a:bodyPr/>
          <a:lstStyle/>
          <a:p>
            <a:r>
              <a:rPr lang="en-GB" dirty="0"/>
              <a:t>How: 3 Sessions, 5 Groups + Wrap-up</a:t>
            </a:r>
          </a:p>
        </p:txBody>
      </p:sp>
      <p:sp>
        <p:nvSpPr>
          <p:cNvPr id="3" name="Slide Number Placeholder 2">
            <a:extLst>
              <a:ext uri="{FF2B5EF4-FFF2-40B4-BE49-F238E27FC236}">
                <a16:creationId xmlns:a16="http://schemas.microsoft.com/office/drawing/2014/main" id="{54899A5E-9296-8E1A-1DC9-0AB80A15A9D1}"/>
              </a:ext>
            </a:extLst>
          </p:cNvPr>
          <p:cNvSpPr>
            <a:spLocks noGrp="1"/>
          </p:cNvSpPr>
          <p:nvPr>
            <p:ph type="sldNum" sz="quarter" idx="4"/>
          </p:nvPr>
        </p:nvSpPr>
        <p:spPr/>
        <p:txBody>
          <a:bodyPr/>
          <a:lstStyle/>
          <a:p>
            <a:pPr defTabSz="914377"/>
            <a:fld id="{6FA41F67-6E16-BC4F-8A8C-42F359C0BCBA}" type="slidenum">
              <a:rPr lang="en-GB" smtClean="0"/>
              <a:pPr defTabSz="914377"/>
              <a:t>23</a:t>
            </a:fld>
            <a:endParaRPr lang="en-GB" dirty="0"/>
          </a:p>
        </p:txBody>
      </p:sp>
      <p:sp>
        <p:nvSpPr>
          <p:cNvPr id="4" name="Content Placeholder 3">
            <a:extLst>
              <a:ext uri="{FF2B5EF4-FFF2-40B4-BE49-F238E27FC236}">
                <a16:creationId xmlns:a16="http://schemas.microsoft.com/office/drawing/2014/main" id="{8D3113DD-F5B6-3D1B-7CCD-C24AA5A3F47C}"/>
              </a:ext>
            </a:extLst>
          </p:cNvPr>
          <p:cNvSpPr>
            <a:spLocks noGrp="1"/>
          </p:cNvSpPr>
          <p:nvPr>
            <p:ph idx="1"/>
          </p:nvPr>
        </p:nvSpPr>
        <p:spPr>
          <a:xfrm>
            <a:off x="383722" y="1232806"/>
            <a:ext cx="5335763" cy="4490361"/>
          </a:xfrm>
          <a:custGeom>
            <a:avLst/>
            <a:gdLst>
              <a:gd name="csX0" fmla="*/ 0 w 5335763"/>
              <a:gd name="csY0" fmla="*/ 0 h 4490361"/>
              <a:gd name="csX1" fmla="*/ 539505 w 5335763"/>
              <a:gd name="csY1" fmla="*/ 0 h 4490361"/>
              <a:gd name="csX2" fmla="*/ 1185725 w 5335763"/>
              <a:gd name="csY2" fmla="*/ 0 h 4490361"/>
              <a:gd name="csX3" fmla="*/ 1671872 w 5335763"/>
              <a:gd name="csY3" fmla="*/ 0 h 4490361"/>
              <a:gd name="csX4" fmla="*/ 2264735 w 5335763"/>
              <a:gd name="csY4" fmla="*/ 0 h 4490361"/>
              <a:gd name="csX5" fmla="*/ 2910955 w 5335763"/>
              <a:gd name="csY5" fmla="*/ 0 h 4490361"/>
              <a:gd name="csX6" fmla="*/ 3343745 w 5335763"/>
              <a:gd name="csY6" fmla="*/ 0 h 4490361"/>
              <a:gd name="csX7" fmla="*/ 3776534 w 5335763"/>
              <a:gd name="csY7" fmla="*/ 0 h 4490361"/>
              <a:gd name="csX8" fmla="*/ 4476112 w 5335763"/>
              <a:gd name="csY8" fmla="*/ 0 h 4490361"/>
              <a:gd name="csX9" fmla="*/ 5335763 w 5335763"/>
              <a:gd name="csY9" fmla="*/ 0 h 4490361"/>
              <a:gd name="csX10" fmla="*/ 5335763 w 5335763"/>
              <a:gd name="csY10" fmla="*/ 426584 h 4490361"/>
              <a:gd name="csX11" fmla="*/ 5335763 w 5335763"/>
              <a:gd name="csY11" fmla="*/ 942976 h 4490361"/>
              <a:gd name="csX12" fmla="*/ 5335763 w 5335763"/>
              <a:gd name="csY12" fmla="*/ 1549175 h 4490361"/>
              <a:gd name="csX13" fmla="*/ 5335763 w 5335763"/>
              <a:gd name="csY13" fmla="*/ 2020662 h 4490361"/>
              <a:gd name="csX14" fmla="*/ 5335763 w 5335763"/>
              <a:gd name="csY14" fmla="*/ 2581958 h 4490361"/>
              <a:gd name="csX15" fmla="*/ 5335763 w 5335763"/>
              <a:gd name="csY15" fmla="*/ 3008542 h 4490361"/>
              <a:gd name="csX16" fmla="*/ 5335763 w 5335763"/>
              <a:gd name="csY16" fmla="*/ 3659644 h 4490361"/>
              <a:gd name="csX17" fmla="*/ 5335763 w 5335763"/>
              <a:gd name="csY17" fmla="*/ 4490361 h 4490361"/>
              <a:gd name="csX18" fmla="*/ 4636185 w 5335763"/>
              <a:gd name="csY18" fmla="*/ 4490361 h 4490361"/>
              <a:gd name="csX19" fmla="*/ 3989965 w 5335763"/>
              <a:gd name="csY19" fmla="*/ 4490361 h 4490361"/>
              <a:gd name="csX20" fmla="*/ 3503818 w 5335763"/>
              <a:gd name="csY20" fmla="*/ 4490361 h 4490361"/>
              <a:gd name="csX21" fmla="*/ 2804240 w 5335763"/>
              <a:gd name="csY21" fmla="*/ 4490361 h 4490361"/>
              <a:gd name="csX22" fmla="*/ 2211377 w 5335763"/>
              <a:gd name="csY22" fmla="*/ 4490361 h 4490361"/>
              <a:gd name="csX23" fmla="*/ 1778588 w 5335763"/>
              <a:gd name="csY23" fmla="*/ 4490361 h 4490361"/>
              <a:gd name="csX24" fmla="*/ 1185725 w 5335763"/>
              <a:gd name="csY24" fmla="*/ 4490361 h 4490361"/>
              <a:gd name="csX25" fmla="*/ 646220 w 5335763"/>
              <a:gd name="csY25" fmla="*/ 4490361 h 4490361"/>
              <a:gd name="csX26" fmla="*/ 0 w 5335763"/>
              <a:gd name="csY26" fmla="*/ 4490361 h 4490361"/>
              <a:gd name="csX27" fmla="*/ 0 w 5335763"/>
              <a:gd name="csY27" fmla="*/ 3973969 h 4490361"/>
              <a:gd name="csX28" fmla="*/ 0 w 5335763"/>
              <a:gd name="csY28" fmla="*/ 3322867 h 4490361"/>
              <a:gd name="csX29" fmla="*/ 0 w 5335763"/>
              <a:gd name="csY29" fmla="*/ 2716668 h 4490361"/>
              <a:gd name="csX30" fmla="*/ 0 w 5335763"/>
              <a:gd name="csY30" fmla="*/ 2200277 h 4490361"/>
              <a:gd name="csX31" fmla="*/ 0 w 5335763"/>
              <a:gd name="csY31" fmla="*/ 1773693 h 4490361"/>
              <a:gd name="csX32" fmla="*/ 0 w 5335763"/>
              <a:gd name="csY32" fmla="*/ 1257301 h 4490361"/>
              <a:gd name="csX33" fmla="*/ 0 w 5335763"/>
              <a:gd name="csY33" fmla="*/ 651102 h 4490361"/>
              <a:gd name="csX34" fmla="*/ 0 w 5335763"/>
              <a:gd name="csY34" fmla="*/ 0 h 4490361"/>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Lst>
            <a:rect l="l" t="t" r="r" b="b"/>
            <a:pathLst>
              <a:path w="5335763" h="4490361" fill="none" extrusionOk="0">
                <a:moveTo>
                  <a:pt x="0" y="0"/>
                </a:moveTo>
                <a:cubicBezTo>
                  <a:pt x="154798" y="-4571"/>
                  <a:pt x="408009" y="26915"/>
                  <a:pt x="539505" y="0"/>
                </a:cubicBezTo>
                <a:cubicBezTo>
                  <a:pt x="671002" y="-26915"/>
                  <a:pt x="915956" y="32444"/>
                  <a:pt x="1185725" y="0"/>
                </a:cubicBezTo>
                <a:cubicBezTo>
                  <a:pt x="1455494" y="-32444"/>
                  <a:pt x="1446216" y="44335"/>
                  <a:pt x="1671872" y="0"/>
                </a:cubicBezTo>
                <a:cubicBezTo>
                  <a:pt x="1897528" y="-44335"/>
                  <a:pt x="1992702" y="37108"/>
                  <a:pt x="2264735" y="0"/>
                </a:cubicBezTo>
                <a:cubicBezTo>
                  <a:pt x="2536768" y="-37108"/>
                  <a:pt x="2710244" y="36253"/>
                  <a:pt x="2910955" y="0"/>
                </a:cubicBezTo>
                <a:cubicBezTo>
                  <a:pt x="3111666" y="-36253"/>
                  <a:pt x="3235806" y="4859"/>
                  <a:pt x="3343745" y="0"/>
                </a:cubicBezTo>
                <a:cubicBezTo>
                  <a:pt x="3451684" y="-4859"/>
                  <a:pt x="3653213" y="12559"/>
                  <a:pt x="3776534" y="0"/>
                </a:cubicBezTo>
                <a:cubicBezTo>
                  <a:pt x="3899855" y="-12559"/>
                  <a:pt x="4230928" y="49276"/>
                  <a:pt x="4476112" y="0"/>
                </a:cubicBezTo>
                <a:cubicBezTo>
                  <a:pt x="4721296" y="-49276"/>
                  <a:pt x="5040876" y="72419"/>
                  <a:pt x="5335763" y="0"/>
                </a:cubicBezTo>
                <a:cubicBezTo>
                  <a:pt x="5340385" y="186426"/>
                  <a:pt x="5311058" y="268731"/>
                  <a:pt x="5335763" y="426584"/>
                </a:cubicBezTo>
                <a:cubicBezTo>
                  <a:pt x="5360468" y="584437"/>
                  <a:pt x="5304668" y="719123"/>
                  <a:pt x="5335763" y="942976"/>
                </a:cubicBezTo>
                <a:cubicBezTo>
                  <a:pt x="5366858" y="1166829"/>
                  <a:pt x="5300385" y="1401886"/>
                  <a:pt x="5335763" y="1549175"/>
                </a:cubicBezTo>
                <a:cubicBezTo>
                  <a:pt x="5371141" y="1696464"/>
                  <a:pt x="5319696" y="1811923"/>
                  <a:pt x="5335763" y="2020662"/>
                </a:cubicBezTo>
                <a:cubicBezTo>
                  <a:pt x="5351830" y="2229401"/>
                  <a:pt x="5312031" y="2318923"/>
                  <a:pt x="5335763" y="2581958"/>
                </a:cubicBezTo>
                <a:cubicBezTo>
                  <a:pt x="5359495" y="2844993"/>
                  <a:pt x="5310011" y="2898117"/>
                  <a:pt x="5335763" y="3008542"/>
                </a:cubicBezTo>
                <a:cubicBezTo>
                  <a:pt x="5361515" y="3118967"/>
                  <a:pt x="5288758" y="3390207"/>
                  <a:pt x="5335763" y="3659644"/>
                </a:cubicBezTo>
                <a:cubicBezTo>
                  <a:pt x="5382768" y="3929081"/>
                  <a:pt x="5258449" y="4260186"/>
                  <a:pt x="5335763" y="4490361"/>
                </a:cubicBezTo>
                <a:cubicBezTo>
                  <a:pt x="5003178" y="4505295"/>
                  <a:pt x="4911730" y="4406934"/>
                  <a:pt x="4636185" y="4490361"/>
                </a:cubicBezTo>
                <a:cubicBezTo>
                  <a:pt x="4360640" y="4573788"/>
                  <a:pt x="4307016" y="4488269"/>
                  <a:pt x="3989965" y="4490361"/>
                </a:cubicBezTo>
                <a:cubicBezTo>
                  <a:pt x="3672914" y="4492453"/>
                  <a:pt x="3700188" y="4476600"/>
                  <a:pt x="3503818" y="4490361"/>
                </a:cubicBezTo>
                <a:cubicBezTo>
                  <a:pt x="3307448" y="4504122"/>
                  <a:pt x="3134354" y="4465595"/>
                  <a:pt x="2804240" y="4490361"/>
                </a:cubicBezTo>
                <a:cubicBezTo>
                  <a:pt x="2474126" y="4515127"/>
                  <a:pt x="2418921" y="4429234"/>
                  <a:pt x="2211377" y="4490361"/>
                </a:cubicBezTo>
                <a:cubicBezTo>
                  <a:pt x="2003833" y="4551488"/>
                  <a:pt x="1872313" y="4438795"/>
                  <a:pt x="1778588" y="4490361"/>
                </a:cubicBezTo>
                <a:cubicBezTo>
                  <a:pt x="1684863" y="4541927"/>
                  <a:pt x="1443320" y="4485585"/>
                  <a:pt x="1185725" y="4490361"/>
                </a:cubicBezTo>
                <a:cubicBezTo>
                  <a:pt x="928130" y="4495137"/>
                  <a:pt x="864079" y="4435853"/>
                  <a:pt x="646220" y="4490361"/>
                </a:cubicBezTo>
                <a:cubicBezTo>
                  <a:pt x="428362" y="4544869"/>
                  <a:pt x="186117" y="4461264"/>
                  <a:pt x="0" y="4490361"/>
                </a:cubicBezTo>
                <a:cubicBezTo>
                  <a:pt x="-15813" y="4323863"/>
                  <a:pt x="35262" y="4183234"/>
                  <a:pt x="0" y="3973969"/>
                </a:cubicBezTo>
                <a:cubicBezTo>
                  <a:pt x="-35262" y="3764704"/>
                  <a:pt x="43709" y="3609914"/>
                  <a:pt x="0" y="3322867"/>
                </a:cubicBezTo>
                <a:cubicBezTo>
                  <a:pt x="-43709" y="3035820"/>
                  <a:pt x="10077" y="2977651"/>
                  <a:pt x="0" y="2716668"/>
                </a:cubicBezTo>
                <a:cubicBezTo>
                  <a:pt x="-10077" y="2455685"/>
                  <a:pt x="4878" y="2395717"/>
                  <a:pt x="0" y="2200277"/>
                </a:cubicBezTo>
                <a:cubicBezTo>
                  <a:pt x="-4878" y="2004837"/>
                  <a:pt x="31411" y="1904950"/>
                  <a:pt x="0" y="1773693"/>
                </a:cubicBezTo>
                <a:cubicBezTo>
                  <a:pt x="-31411" y="1642436"/>
                  <a:pt x="38752" y="1467795"/>
                  <a:pt x="0" y="1257301"/>
                </a:cubicBezTo>
                <a:cubicBezTo>
                  <a:pt x="-38752" y="1046807"/>
                  <a:pt x="42186" y="852183"/>
                  <a:pt x="0" y="651102"/>
                </a:cubicBezTo>
                <a:cubicBezTo>
                  <a:pt x="-42186" y="450021"/>
                  <a:pt x="22035" y="203810"/>
                  <a:pt x="0" y="0"/>
                </a:cubicBezTo>
                <a:close/>
              </a:path>
              <a:path w="5335763" h="4490361" stroke="0" extrusionOk="0">
                <a:moveTo>
                  <a:pt x="0" y="0"/>
                </a:moveTo>
                <a:cubicBezTo>
                  <a:pt x="135624" y="-339"/>
                  <a:pt x="414470" y="13971"/>
                  <a:pt x="539505" y="0"/>
                </a:cubicBezTo>
                <a:cubicBezTo>
                  <a:pt x="664541" y="-13971"/>
                  <a:pt x="853067" y="1380"/>
                  <a:pt x="972295" y="0"/>
                </a:cubicBezTo>
                <a:cubicBezTo>
                  <a:pt x="1091523" y="-1380"/>
                  <a:pt x="1425672" y="53155"/>
                  <a:pt x="1671872" y="0"/>
                </a:cubicBezTo>
                <a:cubicBezTo>
                  <a:pt x="1918072" y="-53155"/>
                  <a:pt x="1992951" y="7614"/>
                  <a:pt x="2211377" y="0"/>
                </a:cubicBezTo>
                <a:cubicBezTo>
                  <a:pt x="2429804" y="-7614"/>
                  <a:pt x="2569375" y="60532"/>
                  <a:pt x="2750882" y="0"/>
                </a:cubicBezTo>
                <a:cubicBezTo>
                  <a:pt x="2932390" y="-60532"/>
                  <a:pt x="3172099" y="73109"/>
                  <a:pt x="3450460" y="0"/>
                </a:cubicBezTo>
                <a:cubicBezTo>
                  <a:pt x="3728821" y="-73109"/>
                  <a:pt x="3807685" y="18347"/>
                  <a:pt x="3936607" y="0"/>
                </a:cubicBezTo>
                <a:cubicBezTo>
                  <a:pt x="4065529" y="-18347"/>
                  <a:pt x="4308193" y="4715"/>
                  <a:pt x="4636185" y="0"/>
                </a:cubicBezTo>
                <a:cubicBezTo>
                  <a:pt x="4964177" y="-4715"/>
                  <a:pt x="5038780" y="26839"/>
                  <a:pt x="5335763" y="0"/>
                </a:cubicBezTo>
                <a:cubicBezTo>
                  <a:pt x="5379624" y="134462"/>
                  <a:pt x="5296717" y="335570"/>
                  <a:pt x="5335763" y="561295"/>
                </a:cubicBezTo>
                <a:cubicBezTo>
                  <a:pt x="5374809" y="787021"/>
                  <a:pt x="5327982" y="851097"/>
                  <a:pt x="5335763" y="1122590"/>
                </a:cubicBezTo>
                <a:cubicBezTo>
                  <a:pt x="5343544" y="1394083"/>
                  <a:pt x="5314246" y="1456258"/>
                  <a:pt x="5335763" y="1728789"/>
                </a:cubicBezTo>
                <a:cubicBezTo>
                  <a:pt x="5357280" y="2001320"/>
                  <a:pt x="5331213" y="1998277"/>
                  <a:pt x="5335763" y="2155373"/>
                </a:cubicBezTo>
                <a:cubicBezTo>
                  <a:pt x="5340313" y="2312469"/>
                  <a:pt x="5328013" y="2585752"/>
                  <a:pt x="5335763" y="2716668"/>
                </a:cubicBezTo>
                <a:cubicBezTo>
                  <a:pt x="5343513" y="2847584"/>
                  <a:pt x="5325185" y="3015356"/>
                  <a:pt x="5335763" y="3277964"/>
                </a:cubicBezTo>
                <a:cubicBezTo>
                  <a:pt x="5346341" y="3540572"/>
                  <a:pt x="5322590" y="3625510"/>
                  <a:pt x="5335763" y="3839259"/>
                </a:cubicBezTo>
                <a:cubicBezTo>
                  <a:pt x="5348936" y="4053009"/>
                  <a:pt x="5295524" y="4307509"/>
                  <a:pt x="5335763" y="4490361"/>
                </a:cubicBezTo>
                <a:cubicBezTo>
                  <a:pt x="5172944" y="4497425"/>
                  <a:pt x="4954414" y="4473010"/>
                  <a:pt x="4689543" y="4490361"/>
                </a:cubicBezTo>
                <a:cubicBezTo>
                  <a:pt x="4424672" y="4507712"/>
                  <a:pt x="4462406" y="4483741"/>
                  <a:pt x="4256753" y="4490361"/>
                </a:cubicBezTo>
                <a:cubicBezTo>
                  <a:pt x="4051100" y="4496981"/>
                  <a:pt x="3915290" y="4446108"/>
                  <a:pt x="3770606" y="4490361"/>
                </a:cubicBezTo>
                <a:cubicBezTo>
                  <a:pt x="3625922" y="4534614"/>
                  <a:pt x="3302278" y="4479621"/>
                  <a:pt x="3071028" y="4490361"/>
                </a:cubicBezTo>
                <a:cubicBezTo>
                  <a:pt x="2839778" y="4501101"/>
                  <a:pt x="2682232" y="4465618"/>
                  <a:pt x="2478165" y="4490361"/>
                </a:cubicBezTo>
                <a:cubicBezTo>
                  <a:pt x="2274098" y="4515104"/>
                  <a:pt x="2159721" y="4477663"/>
                  <a:pt x="1992018" y="4490361"/>
                </a:cubicBezTo>
                <a:cubicBezTo>
                  <a:pt x="1824315" y="4503059"/>
                  <a:pt x="1627224" y="4486439"/>
                  <a:pt x="1399156" y="4490361"/>
                </a:cubicBezTo>
                <a:cubicBezTo>
                  <a:pt x="1171088" y="4494283"/>
                  <a:pt x="1078336" y="4451686"/>
                  <a:pt x="966366" y="4490361"/>
                </a:cubicBezTo>
                <a:cubicBezTo>
                  <a:pt x="854396" y="4529036"/>
                  <a:pt x="702030" y="4448141"/>
                  <a:pt x="533576" y="4490361"/>
                </a:cubicBezTo>
                <a:cubicBezTo>
                  <a:pt x="365122" y="4532581"/>
                  <a:pt x="127143" y="4426478"/>
                  <a:pt x="0" y="4490361"/>
                </a:cubicBezTo>
                <a:cubicBezTo>
                  <a:pt x="-52743" y="4303844"/>
                  <a:pt x="34276" y="4248094"/>
                  <a:pt x="0" y="4018873"/>
                </a:cubicBezTo>
                <a:cubicBezTo>
                  <a:pt x="-34276" y="3789652"/>
                  <a:pt x="77808" y="3536866"/>
                  <a:pt x="0" y="3367771"/>
                </a:cubicBezTo>
                <a:cubicBezTo>
                  <a:pt x="-77808" y="3198676"/>
                  <a:pt x="54539" y="2993701"/>
                  <a:pt x="0" y="2851379"/>
                </a:cubicBezTo>
                <a:cubicBezTo>
                  <a:pt x="-54539" y="2709057"/>
                  <a:pt x="23769" y="2566527"/>
                  <a:pt x="0" y="2424795"/>
                </a:cubicBezTo>
                <a:cubicBezTo>
                  <a:pt x="-23769" y="2283063"/>
                  <a:pt x="58628" y="1962530"/>
                  <a:pt x="0" y="1818596"/>
                </a:cubicBezTo>
                <a:cubicBezTo>
                  <a:pt x="-58628" y="1674662"/>
                  <a:pt x="7784" y="1518236"/>
                  <a:pt x="0" y="1347108"/>
                </a:cubicBezTo>
                <a:cubicBezTo>
                  <a:pt x="-7784" y="1175980"/>
                  <a:pt x="20550" y="882677"/>
                  <a:pt x="0" y="740910"/>
                </a:cubicBezTo>
                <a:cubicBezTo>
                  <a:pt x="-20550" y="599143"/>
                  <a:pt x="41307" y="237766"/>
                  <a:pt x="0" y="0"/>
                </a:cubicBezTo>
                <a:close/>
              </a:path>
            </a:pathLst>
          </a:custGeom>
          <a:ln w="57150">
            <a:solidFill>
              <a:srgbClr val="548235"/>
            </a:solidFill>
            <a:extLst>
              <a:ext uri="{C807C97D-BFC1-408E-A445-0C87EB9F89A2}">
                <ask:lineSketchStyleProps xmlns:ask="http://schemas.microsoft.com/office/drawing/2018/sketchyshapes" sd="1219033472">
                  <ask:type>
                    <ask:lineSketchScribble/>
                  </ask:type>
                </ask:lineSketchStyleProps>
              </a:ext>
            </a:extLst>
          </a:ln>
        </p:spPr>
        <p:txBody>
          <a:bodyPr anchor="ctr">
            <a:normAutofit fontScale="92500" lnSpcReduction="10000"/>
          </a:bodyPr>
          <a:lstStyle/>
          <a:p>
            <a:pPr marL="762000" indent="0" algn="ctr">
              <a:lnSpc>
                <a:spcPct val="100000"/>
              </a:lnSpc>
              <a:spcBef>
                <a:spcPts val="600"/>
              </a:spcBef>
              <a:spcAft>
                <a:spcPts val="600"/>
              </a:spcAft>
              <a:buNone/>
            </a:pPr>
            <a:r>
              <a:rPr lang="en-GB" sz="3900" b="1" dirty="0">
                <a:ln w="0"/>
                <a:solidFill>
                  <a:schemeClr val="accent1"/>
                </a:solidFill>
                <a:effectLst>
                  <a:outerShdw blurRad="38100" dist="25400" dir="5400000" algn="ctr" rotWithShape="0">
                    <a:srgbClr val="6E747A">
                      <a:alpha val="43000"/>
                    </a:srgbClr>
                  </a:outerShdw>
                </a:effectLst>
              </a:rPr>
              <a:t>Session 1.</a:t>
            </a:r>
          </a:p>
          <a:p>
            <a:pPr marL="762000" indent="0" algn="ctr">
              <a:lnSpc>
                <a:spcPct val="100000"/>
              </a:lnSpc>
              <a:spcBef>
                <a:spcPts val="600"/>
              </a:spcBef>
              <a:spcAft>
                <a:spcPts val="600"/>
              </a:spcAft>
              <a:buNone/>
            </a:pPr>
            <a:r>
              <a:rPr lang="en-GB" sz="3000" b="1" dirty="0"/>
              <a:t>30 minutes</a:t>
            </a:r>
          </a:p>
          <a:p>
            <a:pPr marL="0" indent="0">
              <a:buNone/>
            </a:pPr>
            <a:r>
              <a:rPr lang="en-GB" sz="2200" b="1" dirty="0">
                <a:solidFill>
                  <a:srgbClr val="C4457A"/>
                </a:solidFill>
              </a:rPr>
              <a:t>Group 1: </a:t>
            </a:r>
            <a:r>
              <a:rPr lang="en-GB" sz="2200" dirty="0"/>
              <a:t>NOC, NGN, TFN, AI</a:t>
            </a:r>
          </a:p>
          <a:p>
            <a:pPr marL="0" indent="0">
              <a:buNone/>
            </a:pPr>
            <a:r>
              <a:rPr lang="en-GB" sz="2200" b="1" dirty="0">
                <a:solidFill>
                  <a:srgbClr val="C4457A"/>
                </a:solidFill>
              </a:rPr>
              <a:t>GCC:</a:t>
            </a:r>
            <a:r>
              <a:rPr lang="en-GB" sz="2200" dirty="0">
                <a:solidFill>
                  <a:srgbClr val="C4457A"/>
                </a:solidFill>
              </a:rPr>
              <a:t> </a:t>
            </a:r>
            <a:r>
              <a:rPr lang="en-GB" sz="2200" dirty="0"/>
              <a:t>Maria Isabel, Ivana</a:t>
            </a:r>
          </a:p>
          <a:p>
            <a:pPr marL="0" indent="0" algn="ctr">
              <a:buNone/>
            </a:pPr>
            <a:endParaRPr lang="en-GB" sz="2200" dirty="0"/>
          </a:p>
          <a:p>
            <a:pPr marL="0" indent="0">
              <a:buNone/>
            </a:pPr>
            <a:r>
              <a:rPr lang="en-GB" sz="2200" b="1" dirty="0">
                <a:solidFill>
                  <a:srgbClr val="C4457A"/>
                </a:solidFill>
              </a:rPr>
              <a:t>Group 2:</a:t>
            </a:r>
            <a:r>
              <a:rPr lang="en-GB" sz="2200" dirty="0"/>
              <a:t> CISS, TF-EDU, </a:t>
            </a:r>
            <a:r>
              <a:rPr lang="en-GB" sz="2200" dirty="0" err="1"/>
              <a:t>CNaaS</a:t>
            </a:r>
            <a:endParaRPr lang="en-GB" sz="2200" dirty="0"/>
          </a:p>
          <a:p>
            <a:pPr marL="0" indent="0">
              <a:buNone/>
            </a:pPr>
            <a:r>
              <a:rPr lang="en-GB" sz="2200" b="1" dirty="0">
                <a:solidFill>
                  <a:srgbClr val="C4457A"/>
                </a:solidFill>
              </a:rPr>
              <a:t>GCC:</a:t>
            </a:r>
            <a:r>
              <a:rPr lang="en-GB" sz="2200" dirty="0">
                <a:solidFill>
                  <a:srgbClr val="C4457A"/>
                </a:solidFill>
              </a:rPr>
              <a:t> </a:t>
            </a:r>
            <a:r>
              <a:rPr lang="en-GB" sz="2200" dirty="0"/>
              <a:t>Michel, Dawn</a:t>
            </a:r>
          </a:p>
          <a:p>
            <a:pPr marL="0" indent="0">
              <a:buNone/>
            </a:pPr>
            <a:endParaRPr lang="en-GB" sz="2200" b="1" dirty="0">
              <a:solidFill>
                <a:srgbClr val="C4457A"/>
              </a:solidFill>
            </a:endParaRPr>
          </a:p>
          <a:p>
            <a:pPr marL="0" indent="0">
              <a:buNone/>
            </a:pPr>
            <a:r>
              <a:rPr lang="en-GB" sz="2200" b="1" dirty="0">
                <a:solidFill>
                  <a:srgbClr val="C4457A"/>
                </a:solidFill>
              </a:rPr>
              <a:t>Group 3: </a:t>
            </a:r>
            <a:r>
              <a:rPr lang="en-GB" sz="2200" dirty="0"/>
              <a:t>ISM, MARCOMS, Sustainability, REFEDS</a:t>
            </a:r>
          </a:p>
          <a:p>
            <a:pPr marL="0" indent="0">
              <a:buNone/>
            </a:pPr>
            <a:r>
              <a:rPr lang="en-GB" sz="2200" b="1" dirty="0">
                <a:solidFill>
                  <a:srgbClr val="C4457A"/>
                </a:solidFill>
              </a:rPr>
              <a:t>GCC:</a:t>
            </a:r>
            <a:r>
              <a:rPr lang="en-GB" sz="2200" dirty="0">
                <a:solidFill>
                  <a:srgbClr val="C4457A"/>
                </a:solidFill>
              </a:rPr>
              <a:t> </a:t>
            </a:r>
            <a:r>
              <a:rPr lang="en-GB" sz="2200" dirty="0"/>
              <a:t>Ariela, Charlie</a:t>
            </a:r>
          </a:p>
        </p:txBody>
      </p:sp>
      <p:sp>
        <p:nvSpPr>
          <p:cNvPr id="10" name="Content Placeholder 3">
            <a:extLst>
              <a:ext uri="{FF2B5EF4-FFF2-40B4-BE49-F238E27FC236}">
                <a16:creationId xmlns:a16="http://schemas.microsoft.com/office/drawing/2014/main" id="{E4AA306D-1155-3F8D-C0A4-46BF63564594}"/>
              </a:ext>
            </a:extLst>
          </p:cNvPr>
          <p:cNvSpPr txBox="1">
            <a:spLocks/>
          </p:cNvSpPr>
          <p:nvPr/>
        </p:nvSpPr>
        <p:spPr>
          <a:xfrm>
            <a:off x="6346169" y="1232806"/>
            <a:ext cx="4559396" cy="3633108"/>
          </a:xfrm>
          <a:custGeom>
            <a:avLst/>
            <a:gdLst>
              <a:gd name="csX0" fmla="*/ 0 w 4559396"/>
              <a:gd name="csY0" fmla="*/ 0 h 3633108"/>
              <a:gd name="csX1" fmla="*/ 433143 w 4559396"/>
              <a:gd name="csY1" fmla="*/ 0 h 3633108"/>
              <a:gd name="csX2" fmla="*/ 1048661 w 4559396"/>
              <a:gd name="csY2" fmla="*/ 0 h 3633108"/>
              <a:gd name="csX3" fmla="*/ 1572992 w 4559396"/>
              <a:gd name="csY3" fmla="*/ 0 h 3633108"/>
              <a:gd name="csX4" fmla="*/ 2142916 w 4559396"/>
              <a:gd name="csY4" fmla="*/ 0 h 3633108"/>
              <a:gd name="csX5" fmla="*/ 2804029 w 4559396"/>
              <a:gd name="csY5" fmla="*/ 0 h 3633108"/>
              <a:gd name="csX6" fmla="*/ 3282765 w 4559396"/>
              <a:gd name="csY6" fmla="*/ 0 h 3633108"/>
              <a:gd name="csX7" fmla="*/ 3898284 w 4559396"/>
              <a:gd name="csY7" fmla="*/ 0 h 3633108"/>
              <a:gd name="csX8" fmla="*/ 4559396 w 4559396"/>
              <a:gd name="csY8" fmla="*/ 0 h 3633108"/>
              <a:gd name="csX9" fmla="*/ 4559396 w 4559396"/>
              <a:gd name="csY9" fmla="*/ 519015 h 3633108"/>
              <a:gd name="csX10" fmla="*/ 4559396 w 4559396"/>
              <a:gd name="csY10" fmla="*/ 1038031 h 3633108"/>
              <a:gd name="csX11" fmla="*/ 4559396 w 4559396"/>
              <a:gd name="csY11" fmla="*/ 1484384 h 3633108"/>
              <a:gd name="csX12" fmla="*/ 4559396 w 4559396"/>
              <a:gd name="csY12" fmla="*/ 2076062 h 3633108"/>
              <a:gd name="csX13" fmla="*/ 4559396 w 4559396"/>
              <a:gd name="csY13" fmla="*/ 2595077 h 3633108"/>
              <a:gd name="csX14" fmla="*/ 4559396 w 4559396"/>
              <a:gd name="csY14" fmla="*/ 3186755 h 3633108"/>
              <a:gd name="csX15" fmla="*/ 4559396 w 4559396"/>
              <a:gd name="csY15" fmla="*/ 3633108 h 3633108"/>
              <a:gd name="csX16" fmla="*/ 4035065 w 4559396"/>
              <a:gd name="csY16" fmla="*/ 3633108 h 3633108"/>
              <a:gd name="csX17" fmla="*/ 3510735 w 4559396"/>
              <a:gd name="csY17" fmla="*/ 3633108 h 3633108"/>
              <a:gd name="csX18" fmla="*/ 2895216 w 4559396"/>
              <a:gd name="csY18" fmla="*/ 3633108 h 3633108"/>
              <a:gd name="csX19" fmla="*/ 2325292 w 4559396"/>
              <a:gd name="csY19" fmla="*/ 3633108 h 3633108"/>
              <a:gd name="csX20" fmla="*/ 1664180 w 4559396"/>
              <a:gd name="csY20" fmla="*/ 3633108 h 3633108"/>
              <a:gd name="csX21" fmla="*/ 1003067 w 4559396"/>
              <a:gd name="csY21" fmla="*/ 3633108 h 3633108"/>
              <a:gd name="csX22" fmla="*/ 0 w 4559396"/>
              <a:gd name="csY22" fmla="*/ 3633108 h 3633108"/>
              <a:gd name="csX23" fmla="*/ 0 w 4559396"/>
              <a:gd name="csY23" fmla="*/ 3077761 h 3633108"/>
              <a:gd name="csX24" fmla="*/ 0 w 4559396"/>
              <a:gd name="csY24" fmla="*/ 2522415 h 3633108"/>
              <a:gd name="csX25" fmla="*/ 0 w 4559396"/>
              <a:gd name="csY25" fmla="*/ 2003400 h 3633108"/>
              <a:gd name="csX26" fmla="*/ 0 w 4559396"/>
              <a:gd name="csY26" fmla="*/ 1484384 h 3633108"/>
              <a:gd name="csX27" fmla="*/ 0 w 4559396"/>
              <a:gd name="csY27" fmla="*/ 965369 h 3633108"/>
              <a:gd name="csX28" fmla="*/ 0 w 4559396"/>
              <a:gd name="csY28" fmla="*/ 555347 h 3633108"/>
              <a:gd name="csX29" fmla="*/ 0 w 4559396"/>
              <a:gd name="csY29" fmla="*/ 0 h 363310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Lst>
            <a:rect l="l" t="t" r="r" b="b"/>
            <a:pathLst>
              <a:path w="4559396" h="3633108" fill="none" extrusionOk="0">
                <a:moveTo>
                  <a:pt x="0" y="0"/>
                </a:moveTo>
                <a:cubicBezTo>
                  <a:pt x="186649" y="-22719"/>
                  <a:pt x="335233" y="8558"/>
                  <a:pt x="433143" y="0"/>
                </a:cubicBezTo>
                <a:cubicBezTo>
                  <a:pt x="531053" y="-8558"/>
                  <a:pt x="818044" y="40861"/>
                  <a:pt x="1048661" y="0"/>
                </a:cubicBezTo>
                <a:cubicBezTo>
                  <a:pt x="1279278" y="-40861"/>
                  <a:pt x="1340051" y="40243"/>
                  <a:pt x="1572992" y="0"/>
                </a:cubicBezTo>
                <a:cubicBezTo>
                  <a:pt x="1805933" y="-40243"/>
                  <a:pt x="2012967" y="13881"/>
                  <a:pt x="2142916" y="0"/>
                </a:cubicBezTo>
                <a:cubicBezTo>
                  <a:pt x="2272865" y="-13881"/>
                  <a:pt x="2637054" y="51204"/>
                  <a:pt x="2804029" y="0"/>
                </a:cubicBezTo>
                <a:cubicBezTo>
                  <a:pt x="2971004" y="-51204"/>
                  <a:pt x="3175456" y="29969"/>
                  <a:pt x="3282765" y="0"/>
                </a:cubicBezTo>
                <a:cubicBezTo>
                  <a:pt x="3390074" y="-29969"/>
                  <a:pt x="3670501" y="49931"/>
                  <a:pt x="3898284" y="0"/>
                </a:cubicBezTo>
                <a:cubicBezTo>
                  <a:pt x="4126067" y="-49931"/>
                  <a:pt x="4365251" y="11064"/>
                  <a:pt x="4559396" y="0"/>
                </a:cubicBezTo>
                <a:cubicBezTo>
                  <a:pt x="4562872" y="193069"/>
                  <a:pt x="4521201" y="285574"/>
                  <a:pt x="4559396" y="519015"/>
                </a:cubicBezTo>
                <a:cubicBezTo>
                  <a:pt x="4597591" y="752456"/>
                  <a:pt x="4554666" y="779654"/>
                  <a:pt x="4559396" y="1038031"/>
                </a:cubicBezTo>
                <a:cubicBezTo>
                  <a:pt x="4564126" y="1296408"/>
                  <a:pt x="4546317" y="1344790"/>
                  <a:pt x="4559396" y="1484384"/>
                </a:cubicBezTo>
                <a:cubicBezTo>
                  <a:pt x="4572475" y="1623978"/>
                  <a:pt x="4528179" y="1955050"/>
                  <a:pt x="4559396" y="2076062"/>
                </a:cubicBezTo>
                <a:cubicBezTo>
                  <a:pt x="4590613" y="2197074"/>
                  <a:pt x="4514680" y="2400547"/>
                  <a:pt x="4559396" y="2595077"/>
                </a:cubicBezTo>
                <a:cubicBezTo>
                  <a:pt x="4604112" y="2789607"/>
                  <a:pt x="4515734" y="3033267"/>
                  <a:pt x="4559396" y="3186755"/>
                </a:cubicBezTo>
                <a:cubicBezTo>
                  <a:pt x="4603058" y="3340243"/>
                  <a:pt x="4508156" y="3494436"/>
                  <a:pt x="4559396" y="3633108"/>
                </a:cubicBezTo>
                <a:cubicBezTo>
                  <a:pt x="4315765" y="3665979"/>
                  <a:pt x="4145604" y="3622329"/>
                  <a:pt x="4035065" y="3633108"/>
                </a:cubicBezTo>
                <a:cubicBezTo>
                  <a:pt x="3924526" y="3643887"/>
                  <a:pt x="3741859" y="3577475"/>
                  <a:pt x="3510735" y="3633108"/>
                </a:cubicBezTo>
                <a:cubicBezTo>
                  <a:pt x="3279611" y="3688741"/>
                  <a:pt x="3085216" y="3629718"/>
                  <a:pt x="2895216" y="3633108"/>
                </a:cubicBezTo>
                <a:cubicBezTo>
                  <a:pt x="2705216" y="3636498"/>
                  <a:pt x="2609034" y="3594138"/>
                  <a:pt x="2325292" y="3633108"/>
                </a:cubicBezTo>
                <a:cubicBezTo>
                  <a:pt x="2041550" y="3672078"/>
                  <a:pt x="1798596" y="3581082"/>
                  <a:pt x="1664180" y="3633108"/>
                </a:cubicBezTo>
                <a:cubicBezTo>
                  <a:pt x="1529764" y="3685134"/>
                  <a:pt x="1268246" y="3596420"/>
                  <a:pt x="1003067" y="3633108"/>
                </a:cubicBezTo>
                <a:cubicBezTo>
                  <a:pt x="737888" y="3669796"/>
                  <a:pt x="375379" y="3558370"/>
                  <a:pt x="0" y="3633108"/>
                </a:cubicBezTo>
                <a:cubicBezTo>
                  <a:pt x="-12567" y="3457354"/>
                  <a:pt x="43998" y="3257215"/>
                  <a:pt x="0" y="3077761"/>
                </a:cubicBezTo>
                <a:cubicBezTo>
                  <a:pt x="-43998" y="2898307"/>
                  <a:pt x="24033" y="2744988"/>
                  <a:pt x="0" y="2522415"/>
                </a:cubicBezTo>
                <a:cubicBezTo>
                  <a:pt x="-24033" y="2299842"/>
                  <a:pt x="33859" y="2233390"/>
                  <a:pt x="0" y="2003400"/>
                </a:cubicBezTo>
                <a:cubicBezTo>
                  <a:pt x="-33859" y="1773410"/>
                  <a:pt x="9320" y="1662997"/>
                  <a:pt x="0" y="1484384"/>
                </a:cubicBezTo>
                <a:cubicBezTo>
                  <a:pt x="-9320" y="1305771"/>
                  <a:pt x="47585" y="1117192"/>
                  <a:pt x="0" y="965369"/>
                </a:cubicBezTo>
                <a:cubicBezTo>
                  <a:pt x="-47585" y="813547"/>
                  <a:pt x="36856" y="680145"/>
                  <a:pt x="0" y="555347"/>
                </a:cubicBezTo>
                <a:cubicBezTo>
                  <a:pt x="-36856" y="430549"/>
                  <a:pt x="61399" y="260232"/>
                  <a:pt x="0" y="0"/>
                </a:cubicBezTo>
                <a:close/>
              </a:path>
              <a:path w="4559396" h="3633108" stroke="0" extrusionOk="0">
                <a:moveTo>
                  <a:pt x="0" y="0"/>
                </a:moveTo>
                <a:cubicBezTo>
                  <a:pt x="147532" y="-58832"/>
                  <a:pt x="302691" y="21175"/>
                  <a:pt x="524331" y="0"/>
                </a:cubicBezTo>
                <a:cubicBezTo>
                  <a:pt x="745971" y="-21175"/>
                  <a:pt x="833690" y="28743"/>
                  <a:pt x="957473" y="0"/>
                </a:cubicBezTo>
                <a:cubicBezTo>
                  <a:pt x="1081256" y="-28743"/>
                  <a:pt x="1453006" y="39388"/>
                  <a:pt x="1618586" y="0"/>
                </a:cubicBezTo>
                <a:cubicBezTo>
                  <a:pt x="1784166" y="-39388"/>
                  <a:pt x="1886652" y="56401"/>
                  <a:pt x="2142916" y="0"/>
                </a:cubicBezTo>
                <a:cubicBezTo>
                  <a:pt x="2399180" y="-56401"/>
                  <a:pt x="2431754" y="38387"/>
                  <a:pt x="2667247" y="0"/>
                </a:cubicBezTo>
                <a:cubicBezTo>
                  <a:pt x="2902740" y="-38387"/>
                  <a:pt x="3038413" y="71922"/>
                  <a:pt x="3328359" y="0"/>
                </a:cubicBezTo>
                <a:cubicBezTo>
                  <a:pt x="3618305" y="-71922"/>
                  <a:pt x="3631552" y="52877"/>
                  <a:pt x="3807096" y="0"/>
                </a:cubicBezTo>
                <a:cubicBezTo>
                  <a:pt x="3982640" y="-52877"/>
                  <a:pt x="4331237" y="84519"/>
                  <a:pt x="4559396" y="0"/>
                </a:cubicBezTo>
                <a:cubicBezTo>
                  <a:pt x="4572954" y="178772"/>
                  <a:pt x="4523109" y="471576"/>
                  <a:pt x="4559396" y="591678"/>
                </a:cubicBezTo>
                <a:cubicBezTo>
                  <a:pt x="4595683" y="711780"/>
                  <a:pt x="4506755" y="909078"/>
                  <a:pt x="4559396" y="1038031"/>
                </a:cubicBezTo>
                <a:cubicBezTo>
                  <a:pt x="4612037" y="1166984"/>
                  <a:pt x="4540921" y="1388055"/>
                  <a:pt x="4559396" y="1557046"/>
                </a:cubicBezTo>
                <a:cubicBezTo>
                  <a:pt x="4577871" y="1726038"/>
                  <a:pt x="4511969" y="1932043"/>
                  <a:pt x="4559396" y="2112393"/>
                </a:cubicBezTo>
                <a:cubicBezTo>
                  <a:pt x="4606823" y="2292743"/>
                  <a:pt x="4545217" y="2344922"/>
                  <a:pt x="4559396" y="2522415"/>
                </a:cubicBezTo>
                <a:cubicBezTo>
                  <a:pt x="4573575" y="2699908"/>
                  <a:pt x="4513787" y="2834149"/>
                  <a:pt x="4559396" y="3041430"/>
                </a:cubicBezTo>
                <a:cubicBezTo>
                  <a:pt x="4605005" y="3248711"/>
                  <a:pt x="4548221" y="3392020"/>
                  <a:pt x="4559396" y="3633108"/>
                </a:cubicBezTo>
                <a:cubicBezTo>
                  <a:pt x="4368872" y="3697072"/>
                  <a:pt x="4200890" y="3575703"/>
                  <a:pt x="3989472" y="3633108"/>
                </a:cubicBezTo>
                <a:cubicBezTo>
                  <a:pt x="3778054" y="3690513"/>
                  <a:pt x="3604572" y="3568418"/>
                  <a:pt x="3328359" y="3633108"/>
                </a:cubicBezTo>
                <a:cubicBezTo>
                  <a:pt x="3052146" y="3697798"/>
                  <a:pt x="3016510" y="3572765"/>
                  <a:pt x="2758435" y="3633108"/>
                </a:cubicBezTo>
                <a:cubicBezTo>
                  <a:pt x="2500360" y="3693451"/>
                  <a:pt x="2423808" y="3614407"/>
                  <a:pt x="2325292" y="3633108"/>
                </a:cubicBezTo>
                <a:cubicBezTo>
                  <a:pt x="2226776" y="3651809"/>
                  <a:pt x="2059264" y="3599775"/>
                  <a:pt x="1846555" y="3633108"/>
                </a:cubicBezTo>
                <a:cubicBezTo>
                  <a:pt x="1633846" y="3666441"/>
                  <a:pt x="1459130" y="3619866"/>
                  <a:pt x="1185443" y="3633108"/>
                </a:cubicBezTo>
                <a:cubicBezTo>
                  <a:pt x="911756" y="3646350"/>
                  <a:pt x="759003" y="3572692"/>
                  <a:pt x="615518" y="3633108"/>
                </a:cubicBezTo>
                <a:cubicBezTo>
                  <a:pt x="472033" y="3693524"/>
                  <a:pt x="226998" y="3621297"/>
                  <a:pt x="0" y="3633108"/>
                </a:cubicBezTo>
                <a:cubicBezTo>
                  <a:pt x="-42620" y="3498853"/>
                  <a:pt x="58795" y="3230391"/>
                  <a:pt x="0" y="3114093"/>
                </a:cubicBezTo>
                <a:cubicBezTo>
                  <a:pt x="-58795" y="2997796"/>
                  <a:pt x="25901" y="2844530"/>
                  <a:pt x="0" y="2704070"/>
                </a:cubicBezTo>
                <a:cubicBezTo>
                  <a:pt x="-25901" y="2563610"/>
                  <a:pt x="40642" y="2391302"/>
                  <a:pt x="0" y="2294048"/>
                </a:cubicBezTo>
                <a:cubicBezTo>
                  <a:pt x="-40642" y="2196794"/>
                  <a:pt x="8358" y="1934048"/>
                  <a:pt x="0" y="1738702"/>
                </a:cubicBezTo>
                <a:cubicBezTo>
                  <a:pt x="-8358" y="1543356"/>
                  <a:pt x="37605" y="1478675"/>
                  <a:pt x="0" y="1292348"/>
                </a:cubicBezTo>
                <a:cubicBezTo>
                  <a:pt x="-37605" y="1106021"/>
                  <a:pt x="63062" y="846646"/>
                  <a:pt x="0" y="700671"/>
                </a:cubicBezTo>
                <a:cubicBezTo>
                  <a:pt x="-63062" y="554696"/>
                  <a:pt x="71319" y="269722"/>
                  <a:pt x="0" y="0"/>
                </a:cubicBezTo>
                <a:close/>
              </a:path>
            </a:pathLst>
          </a:custGeom>
          <a:ln w="57150">
            <a:solidFill>
              <a:srgbClr val="0070C0"/>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01738" indent="0" algn="ctr">
              <a:lnSpc>
                <a:spcPct val="100000"/>
              </a:lnSpc>
              <a:spcBef>
                <a:spcPts val="600"/>
              </a:spcBef>
              <a:spcAft>
                <a:spcPts val="600"/>
              </a:spcAft>
              <a:buNone/>
            </a:pPr>
            <a:r>
              <a:rPr lang="en-GB" sz="3200" b="1" dirty="0">
                <a:ln w="0"/>
                <a:solidFill>
                  <a:schemeClr val="accent1"/>
                </a:solidFill>
                <a:effectLst>
                  <a:outerShdw blurRad="38100" dist="25400" dir="5400000" algn="ctr" rotWithShape="0">
                    <a:srgbClr val="6E747A">
                      <a:alpha val="43000"/>
                    </a:srgbClr>
                  </a:outerShdw>
                </a:effectLst>
              </a:rPr>
              <a:t>Session 2.</a:t>
            </a:r>
          </a:p>
          <a:p>
            <a:pPr marL="1201738" indent="0" algn="ctr">
              <a:lnSpc>
                <a:spcPct val="110000"/>
              </a:lnSpc>
              <a:spcBef>
                <a:spcPts val="600"/>
              </a:spcBef>
              <a:spcAft>
                <a:spcPts val="600"/>
              </a:spcAft>
              <a:buFont typeface="Arial" panose="020B0604020202020204" pitchFamily="34" charset="0"/>
              <a:buNone/>
            </a:pPr>
            <a:r>
              <a:rPr lang="en-GB" sz="3000" b="1" dirty="0"/>
              <a:t>30 minutes</a:t>
            </a:r>
          </a:p>
          <a:p>
            <a:pPr marL="0" indent="0">
              <a:buNone/>
            </a:pPr>
            <a:r>
              <a:rPr lang="en-GB" sz="2200" b="1" dirty="0">
                <a:solidFill>
                  <a:srgbClr val="C4457A"/>
                </a:solidFill>
              </a:rPr>
              <a:t>Group 4: </a:t>
            </a:r>
            <a:r>
              <a:rPr lang="en-GB" sz="2200" dirty="0"/>
              <a:t>RED, Quantum</a:t>
            </a:r>
          </a:p>
          <a:p>
            <a:pPr marL="0" indent="0">
              <a:buNone/>
            </a:pPr>
            <a:r>
              <a:rPr lang="en-GB" sz="2200" b="1" dirty="0">
                <a:solidFill>
                  <a:srgbClr val="C4457A"/>
                </a:solidFill>
              </a:rPr>
              <a:t>GCC:</a:t>
            </a:r>
            <a:r>
              <a:rPr lang="en-GB" sz="2200" dirty="0">
                <a:solidFill>
                  <a:srgbClr val="C4457A"/>
                </a:solidFill>
              </a:rPr>
              <a:t> </a:t>
            </a:r>
            <a:r>
              <a:rPr lang="en-GB" sz="2200" dirty="0"/>
              <a:t>Maria Isabel, Ariela, Ivana</a:t>
            </a:r>
          </a:p>
          <a:p>
            <a:pPr marL="0" indent="0" algn="ctr">
              <a:buFont typeface="Arial" panose="020B0604020202020204" pitchFamily="34" charset="0"/>
              <a:buNone/>
            </a:pPr>
            <a:endParaRPr lang="en-GB" sz="2200" dirty="0"/>
          </a:p>
          <a:p>
            <a:pPr marL="0" indent="0">
              <a:buNone/>
            </a:pPr>
            <a:r>
              <a:rPr lang="en-GB" sz="2200" b="1" dirty="0">
                <a:solidFill>
                  <a:srgbClr val="C4457A"/>
                </a:solidFill>
              </a:rPr>
              <a:t>Group 5: </a:t>
            </a:r>
            <a:r>
              <a:rPr lang="en-GB" sz="2200" dirty="0"/>
              <a:t>PA-Policy, MSP, Procurement</a:t>
            </a:r>
          </a:p>
          <a:p>
            <a:pPr marL="0" indent="0">
              <a:buFont typeface="Arial" panose="020B0604020202020204" pitchFamily="34" charset="0"/>
              <a:buNone/>
            </a:pPr>
            <a:r>
              <a:rPr lang="en-GB" sz="2200" b="1" dirty="0">
                <a:solidFill>
                  <a:srgbClr val="C4457A"/>
                </a:solidFill>
              </a:rPr>
              <a:t>GCC:</a:t>
            </a:r>
            <a:r>
              <a:rPr lang="en-GB" sz="2200" dirty="0">
                <a:solidFill>
                  <a:srgbClr val="C4457A"/>
                </a:solidFill>
              </a:rPr>
              <a:t> </a:t>
            </a:r>
            <a:r>
              <a:rPr lang="en-GB" sz="2200" dirty="0"/>
              <a:t>Michel, Dawn</a:t>
            </a:r>
          </a:p>
        </p:txBody>
      </p:sp>
      <p:sp>
        <p:nvSpPr>
          <p:cNvPr id="12" name="Content Placeholder 3">
            <a:extLst>
              <a:ext uri="{FF2B5EF4-FFF2-40B4-BE49-F238E27FC236}">
                <a16:creationId xmlns:a16="http://schemas.microsoft.com/office/drawing/2014/main" id="{919F4718-1EC7-4AA5-5CA1-932D5E956670}"/>
              </a:ext>
            </a:extLst>
          </p:cNvPr>
          <p:cNvSpPr txBox="1">
            <a:spLocks/>
          </p:cNvSpPr>
          <p:nvPr/>
        </p:nvSpPr>
        <p:spPr>
          <a:xfrm>
            <a:off x="6683187" y="5078190"/>
            <a:ext cx="4959083" cy="1660723"/>
          </a:xfrm>
          <a:custGeom>
            <a:avLst/>
            <a:gdLst>
              <a:gd name="csX0" fmla="*/ 0 w 4959083"/>
              <a:gd name="csY0" fmla="*/ 0 h 1660723"/>
              <a:gd name="csX1" fmla="*/ 402237 w 4959083"/>
              <a:gd name="csY1" fmla="*/ 0 h 1660723"/>
              <a:gd name="csX2" fmla="*/ 1052428 w 4959083"/>
              <a:gd name="csY2" fmla="*/ 0 h 1660723"/>
              <a:gd name="csX3" fmla="*/ 1653028 w 4959083"/>
              <a:gd name="csY3" fmla="*/ 0 h 1660723"/>
              <a:gd name="csX4" fmla="*/ 2055264 w 4959083"/>
              <a:gd name="csY4" fmla="*/ 0 h 1660723"/>
              <a:gd name="csX5" fmla="*/ 2556683 w 4959083"/>
              <a:gd name="csY5" fmla="*/ 0 h 1660723"/>
              <a:gd name="csX6" fmla="*/ 3206874 w 4959083"/>
              <a:gd name="csY6" fmla="*/ 0 h 1660723"/>
              <a:gd name="csX7" fmla="*/ 3757883 w 4959083"/>
              <a:gd name="csY7" fmla="*/ 0 h 1660723"/>
              <a:gd name="csX8" fmla="*/ 4358483 w 4959083"/>
              <a:gd name="csY8" fmla="*/ 0 h 1660723"/>
              <a:gd name="csX9" fmla="*/ 4959083 w 4959083"/>
              <a:gd name="csY9" fmla="*/ 0 h 1660723"/>
              <a:gd name="csX10" fmla="*/ 4959083 w 4959083"/>
              <a:gd name="csY10" fmla="*/ 553574 h 1660723"/>
              <a:gd name="csX11" fmla="*/ 4959083 w 4959083"/>
              <a:gd name="csY11" fmla="*/ 1123756 h 1660723"/>
              <a:gd name="csX12" fmla="*/ 4959083 w 4959083"/>
              <a:gd name="csY12" fmla="*/ 1660723 h 1660723"/>
              <a:gd name="csX13" fmla="*/ 4556846 w 4959083"/>
              <a:gd name="csY13" fmla="*/ 1660723 h 1660723"/>
              <a:gd name="csX14" fmla="*/ 4154610 w 4959083"/>
              <a:gd name="csY14" fmla="*/ 1660723 h 1660723"/>
              <a:gd name="csX15" fmla="*/ 3554009 w 4959083"/>
              <a:gd name="csY15" fmla="*/ 1660723 h 1660723"/>
              <a:gd name="csX16" fmla="*/ 3151773 w 4959083"/>
              <a:gd name="csY16" fmla="*/ 1660723 h 1660723"/>
              <a:gd name="csX17" fmla="*/ 2600764 w 4959083"/>
              <a:gd name="csY17" fmla="*/ 1660723 h 1660723"/>
              <a:gd name="csX18" fmla="*/ 2148936 w 4959083"/>
              <a:gd name="csY18" fmla="*/ 1660723 h 1660723"/>
              <a:gd name="csX19" fmla="*/ 1597927 w 4959083"/>
              <a:gd name="csY19" fmla="*/ 1660723 h 1660723"/>
              <a:gd name="csX20" fmla="*/ 1046918 w 4959083"/>
              <a:gd name="csY20" fmla="*/ 1660723 h 1660723"/>
              <a:gd name="csX21" fmla="*/ 495908 w 4959083"/>
              <a:gd name="csY21" fmla="*/ 1660723 h 1660723"/>
              <a:gd name="csX22" fmla="*/ 0 w 4959083"/>
              <a:gd name="csY22" fmla="*/ 1660723 h 1660723"/>
              <a:gd name="csX23" fmla="*/ 0 w 4959083"/>
              <a:gd name="csY23" fmla="*/ 1123756 h 1660723"/>
              <a:gd name="csX24" fmla="*/ 0 w 4959083"/>
              <a:gd name="csY24" fmla="*/ 570182 h 1660723"/>
              <a:gd name="csX25" fmla="*/ 0 w 4959083"/>
              <a:gd name="csY25" fmla="*/ 0 h 16607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Lst>
            <a:rect l="l" t="t" r="r" b="b"/>
            <a:pathLst>
              <a:path w="4959083" h="1660723" fill="none" extrusionOk="0">
                <a:moveTo>
                  <a:pt x="0" y="0"/>
                </a:moveTo>
                <a:cubicBezTo>
                  <a:pt x="144877" y="-20607"/>
                  <a:pt x="262350" y="20715"/>
                  <a:pt x="402237" y="0"/>
                </a:cubicBezTo>
                <a:cubicBezTo>
                  <a:pt x="542124" y="-20715"/>
                  <a:pt x="864048" y="3310"/>
                  <a:pt x="1052428" y="0"/>
                </a:cubicBezTo>
                <a:cubicBezTo>
                  <a:pt x="1240808" y="-3310"/>
                  <a:pt x="1528796" y="8290"/>
                  <a:pt x="1653028" y="0"/>
                </a:cubicBezTo>
                <a:cubicBezTo>
                  <a:pt x="1777260" y="-8290"/>
                  <a:pt x="1878354" y="16855"/>
                  <a:pt x="2055264" y="0"/>
                </a:cubicBezTo>
                <a:cubicBezTo>
                  <a:pt x="2232174" y="-16855"/>
                  <a:pt x="2310524" y="32219"/>
                  <a:pt x="2556683" y="0"/>
                </a:cubicBezTo>
                <a:cubicBezTo>
                  <a:pt x="2802842" y="-32219"/>
                  <a:pt x="2971787" y="49063"/>
                  <a:pt x="3206874" y="0"/>
                </a:cubicBezTo>
                <a:cubicBezTo>
                  <a:pt x="3441961" y="-49063"/>
                  <a:pt x="3493729" y="59829"/>
                  <a:pt x="3757883" y="0"/>
                </a:cubicBezTo>
                <a:cubicBezTo>
                  <a:pt x="4022037" y="-59829"/>
                  <a:pt x="4160339" y="26743"/>
                  <a:pt x="4358483" y="0"/>
                </a:cubicBezTo>
                <a:cubicBezTo>
                  <a:pt x="4556627" y="-26743"/>
                  <a:pt x="4710952" y="59424"/>
                  <a:pt x="4959083" y="0"/>
                </a:cubicBezTo>
                <a:cubicBezTo>
                  <a:pt x="5016353" y="225224"/>
                  <a:pt x="4935896" y="441306"/>
                  <a:pt x="4959083" y="553574"/>
                </a:cubicBezTo>
                <a:cubicBezTo>
                  <a:pt x="4982270" y="665842"/>
                  <a:pt x="4910135" y="954818"/>
                  <a:pt x="4959083" y="1123756"/>
                </a:cubicBezTo>
                <a:cubicBezTo>
                  <a:pt x="5008031" y="1292694"/>
                  <a:pt x="4938044" y="1445366"/>
                  <a:pt x="4959083" y="1660723"/>
                </a:cubicBezTo>
                <a:cubicBezTo>
                  <a:pt x="4853906" y="1664062"/>
                  <a:pt x="4648971" y="1640173"/>
                  <a:pt x="4556846" y="1660723"/>
                </a:cubicBezTo>
                <a:cubicBezTo>
                  <a:pt x="4464721" y="1681273"/>
                  <a:pt x="4325290" y="1619428"/>
                  <a:pt x="4154610" y="1660723"/>
                </a:cubicBezTo>
                <a:cubicBezTo>
                  <a:pt x="3983930" y="1702018"/>
                  <a:pt x="3735670" y="1643836"/>
                  <a:pt x="3554009" y="1660723"/>
                </a:cubicBezTo>
                <a:cubicBezTo>
                  <a:pt x="3372348" y="1677610"/>
                  <a:pt x="3254517" y="1625531"/>
                  <a:pt x="3151773" y="1660723"/>
                </a:cubicBezTo>
                <a:cubicBezTo>
                  <a:pt x="3049029" y="1695915"/>
                  <a:pt x="2831290" y="1616006"/>
                  <a:pt x="2600764" y="1660723"/>
                </a:cubicBezTo>
                <a:cubicBezTo>
                  <a:pt x="2370238" y="1705440"/>
                  <a:pt x="2331247" y="1614311"/>
                  <a:pt x="2148936" y="1660723"/>
                </a:cubicBezTo>
                <a:cubicBezTo>
                  <a:pt x="1966625" y="1707135"/>
                  <a:pt x="1804079" y="1641003"/>
                  <a:pt x="1597927" y="1660723"/>
                </a:cubicBezTo>
                <a:cubicBezTo>
                  <a:pt x="1391775" y="1680443"/>
                  <a:pt x="1236562" y="1595159"/>
                  <a:pt x="1046918" y="1660723"/>
                </a:cubicBezTo>
                <a:cubicBezTo>
                  <a:pt x="857274" y="1726287"/>
                  <a:pt x="703987" y="1608192"/>
                  <a:pt x="495908" y="1660723"/>
                </a:cubicBezTo>
                <a:cubicBezTo>
                  <a:pt x="287829" y="1713254"/>
                  <a:pt x="130059" y="1618420"/>
                  <a:pt x="0" y="1660723"/>
                </a:cubicBezTo>
                <a:cubicBezTo>
                  <a:pt x="-51775" y="1474285"/>
                  <a:pt x="15728" y="1362479"/>
                  <a:pt x="0" y="1123756"/>
                </a:cubicBezTo>
                <a:cubicBezTo>
                  <a:pt x="-15728" y="885033"/>
                  <a:pt x="57301" y="716230"/>
                  <a:pt x="0" y="570182"/>
                </a:cubicBezTo>
                <a:cubicBezTo>
                  <a:pt x="-57301" y="424134"/>
                  <a:pt x="28731" y="228445"/>
                  <a:pt x="0" y="0"/>
                </a:cubicBezTo>
                <a:close/>
              </a:path>
              <a:path w="4959083" h="1660723" stroke="0" extrusionOk="0">
                <a:moveTo>
                  <a:pt x="0" y="0"/>
                </a:moveTo>
                <a:cubicBezTo>
                  <a:pt x="212367" y="-53176"/>
                  <a:pt x="309510" y="11675"/>
                  <a:pt x="501418" y="0"/>
                </a:cubicBezTo>
                <a:cubicBezTo>
                  <a:pt x="693326" y="-11675"/>
                  <a:pt x="738627" y="15350"/>
                  <a:pt x="903655" y="0"/>
                </a:cubicBezTo>
                <a:cubicBezTo>
                  <a:pt x="1068683" y="-15350"/>
                  <a:pt x="1321670" y="27126"/>
                  <a:pt x="1553846" y="0"/>
                </a:cubicBezTo>
                <a:cubicBezTo>
                  <a:pt x="1786022" y="-27126"/>
                  <a:pt x="1817994" y="39695"/>
                  <a:pt x="2055264" y="0"/>
                </a:cubicBezTo>
                <a:cubicBezTo>
                  <a:pt x="2292534" y="-39695"/>
                  <a:pt x="2436627" y="17010"/>
                  <a:pt x="2556683" y="0"/>
                </a:cubicBezTo>
                <a:cubicBezTo>
                  <a:pt x="2676739" y="-17010"/>
                  <a:pt x="2997341" y="57210"/>
                  <a:pt x="3206874" y="0"/>
                </a:cubicBezTo>
                <a:cubicBezTo>
                  <a:pt x="3416407" y="-57210"/>
                  <a:pt x="3497500" y="6921"/>
                  <a:pt x="3658701" y="0"/>
                </a:cubicBezTo>
                <a:cubicBezTo>
                  <a:pt x="3819902" y="-6921"/>
                  <a:pt x="4162267" y="61298"/>
                  <a:pt x="4308892" y="0"/>
                </a:cubicBezTo>
                <a:cubicBezTo>
                  <a:pt x="4455517" y="-61298"/>
                  <a:pt x="4706357" y="20361"/>
                  <a:pt x="4959083" y="0"/>
                </a:cubicBezTo>
                <a:cubicBezTo>
                  <a:pt x="4990088" y="236207"/>
                  <a:pt x="4931067" y="383809"/>
                  <a:pt x="4959083" y="553574"/>
                </a:cubicBezTo>
                <a:cubicBezTo>
                  <a:pt x="4987099" y="723339"/>
                  <a:pt x="4918949" y="850577"/>
                  <a:pt x="4959083" y="1107149"/>
                </a:cubicBezTo>
                <a:cubicBezTo>
                  <a:pt x="4999217" y="1363722"/>
                  <a:pt x="4945441" y="1496675"/>
                  <a:pt x="4959083" y="1660723"/>
                </a:cubicBezTo>
                <a:cubicBezTo>
                  <a:pt x="4839078" y="1664301"/>
                  <a:pt x="4705239" y="1653190"/>
                  <a:pt x="4556846" y="1660723"/>
                </a:cubicBezTo>
                <a:cubicBezTo>
                  <a:pt x="4408453" y="1668256"/>
                  <a:pt x="4038397" y="1586898"/>
                  <a:pt x="3906655" y="1660723"/>
                </a:cubicBezTo>
                <a:cubicBezTo>
                  <a:pt x="3774913" y="1734548"/>
                  <a:pt x="3570580" y="1649828"/>
                  <a:pt x="3454828" y="1660723"/>
                </a:cubicBezTo>
                <a:cubicBezTo>
                  <a:pt x="3339076" y="1671618"/>
                  <a:pt x="3130992" y="1600380"/>
                  <a:pt x="2903819" y="1660723"/>
                </a:cubicBezTo>
                <a:cubicBezTo>
                  <a:pt x="2676646" y="1721066"/>
                  <a:pt x="2573759" y="1613445"/>
                  <a:pt x="2253628" y="1660723"/>
                </a:cubicBezTo>
                <a:cubicBezTo>
                  <a:pt x="1933497" y="1708001"/>
                  <a:pt x="1866091" y="1606165"/>
                  <a:pt x="1702618" y="1660723"/>
                </a:cubicBezTo>
                <a:cubicBezTo>
                  <a:pt x="1539145" y="1715281"/>
                  <a:pt x="1409462" y="1627756"/>
                  <a:pt x="1300382" y="1660723"/>
                </a:cubicBezTo>
                <a:cubicBezTo>
                  <a:pt x="1191302" y="1693690"/>
                  <a:pt x="961054" y="1638998"/>
                  <a:pt x="848554" y="1660723"/>
                </a:cubicBezTo>
                <a:cubicBezTo>
                  <a:pt x="736054" y="1682448"/>
                  <a:pt x="393219" y="1583685"/>
                  <a:pt x="0" y="1660723"/>
                </a:cubicBezTo>
                <a:cubicBezTo>
                  <a:pt x="-4373" y="1462934"/>
                  <a:pt x="22806" y="1289076"/>
                  <a:pt x="0" y="1107149"/>
                </a:cubicBezTo>
                <a:cubicBezTo>
                  <a:pt x="-22806" y="925222"/>
                  <a:pt x="26980" y="700257"/>
                  <a:pt x="0" y="553574"/>
                </a:cubicBezTo>
                <a:cubicBezTo>
                  <a:pt x="-26980" y="406892"/>
                  <a:pt x="29609" y="216963"/>
                  <a:pt x="0" y="0"/>
                </a:cubicBezTo>
                <a:close/>
              </a:path>
            </a:pathLst>
          </a:custGeom>
          <a:ln w="57150">
            <a:solidFill>
              <a:srgbClr val="FFC000"/>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vert="horz" lIns="91440" tIns="45720" rIns="91440" bIns="45720" rtlCol="0" anchor="ct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spcBef>
                <a:spcPts val="600"/>
              </a:spcBef>
              <a:spcAft>
                <a:spcPts val="600"/>
              </a:spcAft>
              <a:buNone/>
            </a:pPr>
            <a:r>
              <a:rPr lang="en-GB" sz="3200" b="1" dirty="0">
                <a:ln w="0"/>
                <a:solidFill>
                  <a:schemeClr val="accent1"/>
                </a:solidFill>
                <a:effectLst>
                  <a:outerShdw blurRad="38100" dist="25400" dir="5400000" algn="ctr" rotWithShape="0">
                    <a:srgbClr val="6E747A">
                      <a:alpha val="43000"/>
                    </a:srgbClr>
                  </a:outerShdw>
                </a:effectLst>
              </a:rPr>
              <a:t>Session 4.</a:t>
            </a:r>
            <a:endParaRPr lang="en-GB" sz="3000" b="1" dirty="0"/>
          </a:p>
          <a:p>
            <a:pPr marL="0" indent="0" algn="ctr">
              <a:lnSpc>
                <a:spcPct val="110000"/>
              </a:lnSpc>
              <a:spcBef>
                <a:spcPts val="600"/>
              </a:spcBef>
              <a:spcAft>
                <a:spcPts val="600"/>
              </a:spcAft>
              <a:buFont typeface="Arial" panose="020B0604020202020204" pitchFamily="34" charset="0"/>
              <a:buNone/>
            </a:pPr>
            <a:r>
              <a:rPr lang="en-GB" sz="3000" b="1" dirty="0"/>
              <a:t>15 minutes</a:t>
            </a:r>
          </a:p>
          <a:p>
            <a:pPr marL="0" indent="0" algn="ctr">
              <a:lnSpc>
                <a:spcPct val="110000"/>
              </a:lnSpc>
              <a:spcBef>
                <a:spcPts val="600"/>
              </a:spcBef>
              <a:spcAft>
                <a:spcPts val="600"/>
              </a:spcAft>
              <a:buFont typeface="Arial" panose="020B0604020202020204" pitchFamily="34" charset="0"/>
              <a:buNone/>
            </a:pPr>
            <a:r>
              <a:rPr lang="en-GB" sz="2200" b="1" dirty="0">
                <a:solidFill>
                  <a:srgbClr val="C4457A"/>
                </a:solidFill>
              </a:rPr>
              <a:t>Summary and conclusions from all Groups</a:t>
            </a:r>
            <a:endParaRPr lang="en-GB" sz="2200" dirty="0"/>
          </a:p>
        </p:txBody>
      </p:sp>
      <p:sp>
        <p:nvSpPr>
          <p:cNvPr id="14" name="Oval 13">
            <a:extLst>
              <a:ext uri="{FF2B5EF4-FFF2-40B4-BE49-F238E27FC236}">
                <a16:creationId xmlns:a16="http://schemas.microsoft.com/office/drawing/2014/main" id="{75457030-7A69-D755-31EE-28174B44175F}"/>
              </a:ext>
            </a:extLst>
          </p:cNvPr>
          <p:cNvSpPr/>
          <p:nvPr/>
        </p:nvSpPr>
        <p:spPr>
          <a:xfrm>
            <a:off x="625770" y="1355272"/>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1</a:t>
            </a:r>
          </a:p>
        </p:txBody>
      </p:sp>
      <p:sp>
        <p:nvSpPr>
          <p:cNvPr id="15" name="Oval 14">
            <a:extLst>
              <a:ext uri="{FF2B5EF4-FFF2-40B4-BE49-F238E27FC236}">
                <a16:creationId xmlns:a16="http://schemas.microsoft.com/office/drawing/2014/main" id="{7662669C-7870-3112-8E81-090C31A12681}"/>
              </a:ext>
            </a:extLst>
          </p:cNvPr>
          <p:cNvSpPr/>
          <p:nvPr/>
        </p:nvSpPr>
        <p:spPr>
          <a:xfrm>
            <a:off x="6472516" y="1355272"/>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2</a:t>
            </a:r>
          </a:p>
        </p:txBody>
      </p:sp>
      <p:sp>
        <p:nvSpPr>
          <p:cNvPr id="17" name="Oval 16">
            <a:extLst>
              <a:ext uri="{FF2B5EF4-FFF2-40B4-BE49-F238E27FC236}">
                <a16:creationId xmlns:a16="http://schemas.microsoft.com/office/drawing/2014/main" id="{6757700E-1188-C31C-BFC5-A59FFC5D9CEA}"/>
              </a:ext>
            </a:extLst>
          </p:cNvPr>
          <p:cNvSpPr/>
          <p:nvPr/>
        </p:nvSpPr>
        <p:spPr>
          <a:xfrm>
            <a:off x="6862482" y="5151667"/>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3</a:t>
            </a:r>
          </a:p>
        </p:txBody>
      </p:sp>
    </p:spTree>
    <p:extLst>
      <p:ext uri="{BB962C8B-B14F-4D97-AF65-F5344CB8AC3E}">
        <p14:creationId xmlns:p14="http://schemas.microsoft.com/office/powerpoint/2010/main" val="11689108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4A92C9-BB66-AA5A-F268-3F8E648BEFD7}"/>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B0E8AD41-07D5-D208-6F1B-E6327D39E921}"/>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D7509A4-63FB-0493-87E9-DB43F26D57AE}"/>
              </a:ext>
            </a:extLst>
          </p:cNvPr>
          <p:cNvPicPr>
            <a:picLocks noChangeAspect="1"/>
          </p:cNvPicPr>
          <p:nvPr/>
        </p:nvPicPr>
        <p:blipFill rotWithShape="1">
          <a:blip r:embed="rId3">
            <a:extLst>
              <a:ext uri="{28A0092B-C50C-407E-A947-70E740481C1C}">
                <a14:useLocalDpi xmlns:a14="http://schemas.microsoft.com/office/drawing/2010/main" val="0"/>
              </a:ext>
            </a:extLst>
          </a:blip>
          <a:srcRect l="21422" t="52611" r="43229" b="19183"/>
          <a:stretch/>
        </p:blipFill>
        <p:spPr>
          <a:xfrm>
            <a:off x="0" y="0"/>
            <a:ext cx="12192000" cy="6858000"/>
          </a:xfrm>
          <a:prstGeom prst="rect">
            <a:avLst/>
          </a:prstGeom>
        </p:spPr>
      </p:pic>
      <p:sp>
        <p:nvSpPr>
          <p:cNvPr id="9" name="Text Placeholder 10">
            <a:extLst>
              <a:ext uri="{FF2B5EF4-FFF2-40B4-BE49-F238E27FC236}">
                <a16:creationId xmlns:a16="http://schemas.microsoft.com/office/drawing/2014/main" id="{396C60C2-D89F-B936-C69F-4C2CE919F2B6}"/>
              </a:ext>
            </a:extLst>
          </p:cNvPr>
          <p:cNvSpPr txBox="1">
            <a:spLocks/>
          </p:cNvSpPr>
          <p:nvPr/>
        </p:nvSpPr>
        <p:spPr>
          <a:xfrm>
            <a:off x="1255494" y="2126658"/>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a:extLst>
              <a:ext uri="{FF2B5EF4-FFF2-40B4-BE49-F238E27FC236}">
                <a16:creationId xmlns:a16="http://schemas.microsoft.com/office/drawing/2014/main" id="{AE5DB413-72B6-2550-8982-B9C3FA8FCCC0}"/>
              </a:ext>
            </a:extLst>
          </p:cNvPr>
          <p:cNvSpPr txBox="1">
            <a:spLocks/>
          </p:cNvSpPr>
          <p:nvPr/>
        </p:nvSpPr>
        <p:spPr>
          <a:xfrm>
            <a:off x="1255494" y="2869427"/>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endParaRPr lang="en-GB" sz="2400" dirty="0">
              <a:solidFill>
                <a:schemeClr val="bg1"/>
              </a:solidFill>
              <a:latin typeface="+mn-lt"/>
            </a:endParaRPr>
          </a:p>
        </p:txBody>
      </p:sp>
      <p:pic>
        <p:nvPicPr>
          <p:cNvPr id="12" name="Picture 11">
            <a:extLst>
              <a:ext uri="{FF2B5EF4-FFF2-40B4-BE49-F238E27FC236}">
                <a16:creationId xmlns:a16="http://schemas.microsoft.com/office/drawing/2014/main" id="{E162637C-A0C6-CF8C-F4DB-85DAB8A25E8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Tree>
    <p:extLst>
      <p:ext uri="{BB962C8B-B14F-4D97-AF65-F5344CB8AC3E}">
        <p14:creationId xmlns:p14="http://schemas.microsoft.com/office/powerpoint/2010/main" val="1065291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3468D-20D0-F87D-3314-33463D149019}"/>
            </a:ext>
          </a:extLst>
        </p:cNvPr>
        <p:cNvGrpSpPr/>
        <p:nvPr/>
      </p:nvGrpSpPr>
      <p:grpSpPr>
        <a:xfrm>
          <a:off x="0" y="0"/>
          <a:ext cx="0" cy="0"/>
          <a:chOff x="0" y="0"/>
          <a:chExt cx="0" cy="0"/>
        </a:xfrm>
      </p:grpSpPr>
      <p:sp>
        <p:nvSpPr>
          <p:cNvPr id="33" name="Rectangle 32">
            <a:extLst>
              <a:ext uri="{FF2B5EF4-FFF2-40B4-BE49-F238E27FC236}">
                <a16:creationId xmlns:a16="http://schemas.microsoft.com/office/drawing/2014/main" id="{CE15A274-5D0A-DB2C-0EF8-7D0241C7C97C}"/>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5702CCB-5847-F724-A1B1-670B4FE1B426}"/>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9" name="Text Placeholder 10">
            <a:extLst>
              <a:ext uri="{FF2B5EF4-FFF2-40B4-BE49-F238E27FC236}">
                <a16:creationId xmlns:a16="http://schemas.microsoft.com/office/drawing/2014/main" id="{A01550AC-D79C-1280-0C93-4746AE6FB47F}"/>
              </a:ext>
            </a:extLst>
          </p:cNvPr>
          <p:cNvSpPr txBox="1">
            <a:spLocks/>
          </p:cNvSpPr>
          <p:nvPr/>
        </p:nvSpPr>
        <p:spPr>
          <a:xfrm>
            <a:off x="1255494" y="2168098"/>
            <a:ext cx="6059706"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bg1"/>
                </a:solidFill>
              </a:rPr>
              <a:t>Speed dating: getting to know everyone </a:t>
            </a:r>
            <a:endParaRPr lang="en-US" sz="3000" dirty="0">
              <a:solidFill>
                <a:schemeClr val="bg1"/>
              </a:solidFill>
              <a:ea typeface="Calibri"/>
              <a:cs typeface="Calibri"/>
            </a:endParaRPr>
          </a:p>
        </p:txBody>
      </p:sp>
      <p:sp>
        <p:nvSpPr>
          <p:cNvPr id="10" name="Text Placeholder 6">
            <a:extLst>
              <a:ext uri="{FF2B5EF4-FFF2-40B4-BE49-F238E27FC236}">
                <a16:creationId xmlns:a16="http://schemas.microsoft.com/office/drawing/2014/main" id="{1EF0B289-D489-74B6-54B6-160161BC80FF}"/>
              </a:ext>
            </a:extLst>
          </p:cNvPr>
          <p:cNvSpPr txBox="1">
            <a:spLocks/>
          </p:cNvSpPr>
          <p:nvPr/>
        </p:nvSpPr>
        <p:spPr>
          <a:xfrm>
            <a:off x="1255494" y="2607476"/>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dirty="0">
              <a:solidFill>
                <a:schemeClr val="bg1"/>
              </a:solidFill>
              <a:latin typeface="+mn-lt"/>
            </a:endParaRPr>
          </a:p>
        </p:txBody>
      </p:sp>
      <p:pic>
        <p:nvPicPr>
          <p:cNvPr id="12" name="Picture 11">
            <a:extLst>
              <a:ext uri="{FF2B5EF4-FFF2-40B4-BE49-F238E27FC236}">
                <a16:creationId xmlns:a16="http://schemas.microsoft.com/office/drawing/2014/main" id="{E73ECD1B-A564-B0D3-A39C-87EBD3486B3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a:extLst>
              <a:ext uri="{FF2B5EF4-FFF2-40B4-BE49-F238E27FC236}">
                <a16:creationId xmlns:a16="http://schemas.microsoft.com/office/drawing/2014/main" id="{53E998A9-BF92-EE96-D6E4-CC27FB4FEDB1}"/>
              </a:ext>
            </a:extLst>
          </p:cNvPr>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dirty="0">
              <a:solidFill>
                <a:schemeClr val="bg1"/>
              </a:solidFill>
            </a:endParaRPr>
          </a:p>
        </p:txBody>
      </p:sp>
      <p:sp>
        <p:nvSpPr>
          <p:cNvPr id="2" name="Rectangle 1">
            <a:extLst>
              <a:ext uri="{FF2B5EF4-FFF2-40B4-BE49-F238E27FC236}">
                <a16:creationId xmlns:a16="http://schemas.microsoft.com/office/drawing/2014/main" id="{C9A5276D-D9EA-3666-0ED0-9F3A81B455A5}"/>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ate Placeholder 3">
            <a:extLst>
              <a:ext uri="{FF2B5EF4-FFF2-40B4-BE49-F238E27FC236}">
                <a16:creationId xmlns:a16="http://schemas.microsoft.com/office/drawing/2014/main" id="{722A16DD-D27B-27D1-C3EF-BD5A464ED8E8}"/>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a:p>
            <a:pPr>
              <a:lnSpc>
                <a:spcPct val="150000"/>
              </a:lnSpc>
            </a:pPr>
            <a:endParaRPr lang="en-GB" dirty="0">
              <a:solidFill>
                <a:schemeClr val="bg1"/>
              </a:solidFill>
            </a:endParaRPr>
          </a:p>
        </p:txBody>
      </p:sp>
      <p:sp>
        <p:nvSpPr>
          <p:cNvPr id="24" name="Text Placeholder 6">
            <a:extLst>
              <a:ext uri="{FF2B5EF4-FFF2-40B4-BE49-F238E27FC236}">
                <a16:creationId xmlns:a16="http://schemas.microsoft.com/office/drawing/2014/main" id="{302948AF-4039-15C8-C7DC-D655710D135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
        <p:nvSpPr>
          <p:cNvPr id="31" name="Text Placeholder 6">
            <a:extLst>
              <a:ext uri="{FF2B5EF4-FFF2-40B4-BE49-F238E27FC236}">
                <a16:creationId xmlns:a16="http://schemas.microsoft.com/office/drawing/2014/main" id="{D06E3EC7-2BAD-EC9D-C344-C487FF055924}"/>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Tree>
    <p:extLst>
      <p:ext uri="{BB962C8B-B14F-4D97-AF65-F5344CB8AC3E}">
        <p14:creationId xmlns:p14="http://schemas.microsoft.com/office/powerpoint/2010/main" val="3827569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D6584-F009-CC41-EB8A-7FCBB963D58C}"/>
              </a:ext>
            </a:extLst>
          </p:cNvPr>
          <p:cNvSpPr>
            <a:spLocks noGrp="1"/>
          </p:cNvSpPr>
          <p:nvPr>
            <p:ph type="title"/>
          </p:nvPr>
        </p:nvSpPr>
        <p:spPr/>
        <p:txBody>
          <a:bodyPr/>
          <a:lstStyle/>
          <a:p>
            <a:r>
              <a:rPr lang="en-NL" dirty="0"/>
              <a:t>Starting questions</a:t>
            </a:r>
          </a:p>
        </p:txBody>
      </p:sp>
      <p:sp>
        <p:nvSpPr>
          <p:cNvPr id="3" name="Content Placeholder 2">
            <a:extLst>
              <a:ext uri="{FF2B5EF4-FFF2-40B4-BE49-F238E27FC236}">
                <a16:creationId xmlns:a16="http://schemas.microsoft.com/office/drawing/2014/main" id="{9244A118-9648-8821-B5EA-DEE88FFA87FC}"/>
              </a:ext>
            </a:extLst>
          </p:cNvPr>
          <p:cNvSpPr>
            <a:spLocks noGrp="1"/>
          </p:cNvSpPr>
          <p:nvPr>
            <p:ph sz="quarter" idx="10"/>
          </p:nvPr>
        </p:nvSpPr>
        <p:spPr/>
        <p:txBody>
          <a:bodyPr/>
          <a:lstStyle/>
          <a:p>
            <a:r>
              <a:rPr lang="en-NL" dirty="0"/>
              <a:t>What’s the most popular topic in your SIG right now?</a:t>
            </a:r>
          </a:p>
          <a:p>
            <a:r>
              <a:rPr lang="en-NL" dirty="0"/>
              <a:t>What would you change about your SIG meetings?</a:t>
            </a:r>
          </a:p>
          <a:p>
            <a:r>
              <a:rPr lang="en-NL" dirty="0"/>
              <a:t>What’s one of the biggest strengths of your SIG?</a:t>
            </a:r>
          </a:p>
          <a:p>
            <a:r>
              <a:rPr lang="en-NL" dirty="0"/>
              <a:t>If you could have a joint meeting with one SIG, who would you have it with and why?</a:t>
            </a:r>
          </a:p>
          <a:p>
            <a:r>
              <a:rPr lang="en-NL" dirty="0"/>
              <a:t>Tell a cool memory from a SIG meeting you attended!</a:t>
            </a:r>
          </a:p>
          <a:p>
            <a:r>
              <a:rPr lang="en-NL" dirty="0"/>
              <a:t>What is your pie chart piece? Do you like it / think you fit into it? Why yes/no?</a:t>
            </a:r>
          </a:p>
          <a:p>
            <a:r>
              <a:rPr lang="en-GB" dirty="0"/>
              <a:t>W</a:t>
            </a:r>
            <a:r>
              <a:rPr lang="en-NL" dirty="0"/>
              <a:t>hat are some of your SIGs weaknesses?</a:t>
            </a:r>
          </a:p>
          <a:p>
            <a:r>
              <a:rPr lang="en-GB" dirty="0"/>
              <a:t>W</a:t>
            </a:r>
            <a:r>
              <a:rPr lang="en-NL" dirty="0"/>
              <a:t>hich area do you think we should collaborate more in?</a:t>
            </a:r>
          </a:p>
        </p:txBody>
      </p:sp>
    </p:spTree>
    <p:extLst>
      <p:ext uri="{BB962C8B-B14F-4D97-AF65-F5344CB8AC3E}">
        <p14:creationId xmlns:p14="http://schemas.microsoft.com/office/powerpoint/2010/main" val="2835920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0"/>
            <a:ext cx="12192000" cy="6858000"/>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3">
            <a:extLst>
              <a:ext uri="{28A0092B-C50C-407E-A947-70E740481C1C}">
                <a14:useLocalDpi xmlns:a14="http://schemas.microsoft.com/office/drawing/2010/main" val="0"/>
              </a:ext>
            </a:extLst>
          </a:blip>
          <a:srcRect l="21422" t="52611" r="43229" b="19183"/>
          <a:stretch/>
        </p:blipFill>
        <p:spPr>
          <a:xfrm>
            <a:off x="0" y="0"/>
            <a:ext cx="12192000" cy="6858000"/>
          </a:xfrm>
          <a:prstGeom prst="rect">
            <a:avLst/>
          </a:prstGeom>
        </p:spPr>
      </p:pic>
      <p:sp>
        <p:nvSpPr>
          <p:cNvPr id="9" name="Text Placeholder 10"/>
          <p:cNvSpPr txBox="1">
            <a:spLocks/>
          </p:cNvSpPr>
          <p:nvPr/>
        </p:nvSpPr>
        <p:spPr>
          <a:xfrm>
            <a:off x="1255494" y="2325418"/>
            <a:ext cx="4698739"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solidFill>
                  <a:schemeClr val="bg1"/>
                </a:solidFill>
                <a:ea typeface="Calibri"/>
                <a:cs typeface="Calibri"/>
              </a:rPr>
              <a:t>SIG/TF events support – new request-based model &amp; strategic master calendar</a:t>
            </a:r>
            <a:endParaRPr lang="en-US" sz="3000" dirty="0">
              <a:solidFill>
                <a:schemeClr val="bg1"/>
              </a:solidFill>
              <a:ea typeface="Calibri"/>
              <a:cs typeface="Calibri"/>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449206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rPr>
              <a:t>Nadelina Sandu</a:t>
            </a: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solidFill>
                  <a:schemeClr val="bg1"/>
                </a:solidFill>
              </a:rPr>
              <a:t>GCP Workshop - Utrecht</a:t>
            </a: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25 March 2026</a:t>
            </a:r>
            <a:endParaRPr lang="en-GB" sz="1600" dirty="0">
              <a:solidFill>
                <a:schemeClr val="bg1"/>
              </a:solidFill>
            </a:endParaRPr>
          </a:p>
        </p:txBody>
      </p:sp>
    </p:spTree>
    <p:extLst>
      <p:ext uri="{BB962C8B-B14F-4D97-AF65-F5344CB8AC3E}">
        <p14:creationId xmlns:p14="http://schemas.microsoft.com/office/powerpoint/2010/main" val="4101351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C45F59-9F8C-66D1-2E6E-8067FDA8CC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6C2DB8-81EC-86A6-3581-F936B36620A6}"/>
              </a:ext>
            </a:extLst>
          </p:cNvPr>
          <p:cNvSpPr>
            <a:spLocks noGrp="1"/>
          </p:cNvSpPr>
          <p:nvPr>
            <p:ph type="title"/>
          </p:nvPr>
        </p:nvSpPr>
        <p:spPr>
          <a:xfrm>
            <a:off x="998895" y="791000"/>
            <a:ext cx="9894723" cy="645559"/>
          </a:xfrm>
        </p:spPr>
        <p:txBody>
          <a:bodyPr/>
          <a:lstStyle/>
          <a:p>
            <a:r>
              <a:rPr lang="en-GB" dirty="0"/>
              <a:t>What’s happening and why</a:t>
            </a:r>
          </a:p>
        </p:txBody>
      </p:sp>
      <p:sp>
        <p:nvSpPr>
          <p:cNvPr id="3" name="Content Placeholder 4">
            <a:extLst>
              <a:ext uri="{FF2B5EF4-FFF2-40B4-BE49-F238E27FC236}">
                <a16:creationId xmlns:a16="http://schemas.microsoft.com/office/drawing/2014/main" id="{0D69DA22-D5DF-27A5-515F-1A2EEF674713}"/>
              </a:ext>
            </a:extLst>
          </p:cNvPr>
          <p:cNvSpPr txBox="1">
            <a:spLocks/>
          </p:cNvSpPr>
          <p:nvPr/>
        </p:nvSpPr>
        <p:spPr>
          <a:xfrm>
            <a:off x="693988" y="1616149"/>
            <a:ext cx="10804024" cy="459333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i="1" dirty="0"/>
              <a:t>Current challenges:</a:t>
            </a:r>
          </a:p>
          <a:p>
            <a:r>
              <a:rPr lang="en-GB" b="1" dirty="0"/>
              <a:t>Need for more professional, consistent and high-quality event planning</a:t>
            </a:r>
            <a:r>
              <a:rPr lang="en-GB" dirty="0"/>
              <a:t> across SIGs/TFs and GÉANT events in general</a:t>
            </a:r>
          </a:p>
          <a:p>
            <a:r>
              <a:rPr lang="en-GB" b="1" dirty="0"/>
              <a:t>Uneven levels of event management across SIGs/TFs </a:t>
            </a:r>
            <a:r>
              <a:rPr lang="en-GB" dirty="0"/>
              <a:t>- while some SIGs/TFs manage event organisation independently, others may benefit from additional support in this area</a:t>
            </a:r>
          </a:p>
          <a:p>
            <a:pPr marL="0" indent="0">
              <a:buNone/>
            </a:pPr>
            <a:endParaRPr lang="en-GB" dirty="0"/>
          </a:p>
          <a:p>
            <a:pPr marL="0" indent="0">
              <a:buNone/>
            </a:pPr>
            <a:r>
              <a:rPr lang="en-NL" b="1" dirty="0">
                <a:solidFill>
                  <a:schemeClr val="accent5">
                    <a:lumMod val="75000"/>
                  </a:schemeClr>
                </a:solidFill>
              </a:rPr>
              <a:t>→ </a:t>
            </a:r>
            <a:r>
              <a:rPr lang="en-GB" b="1" dirty="0">
                <a:solidFill>
                  <a:schemeClr val="accent5">
                    <a:lumMod val="75000"/>
                  </a:schemeClr>
                </a:solidFill>
              </a:rPr>
              <a:t>We are introducing a request-based model for events support for SIG/TF meetings.</a:t>
            </a:r>
          </a:p>
          <a:p>
            <a:pPr marL="0" indent="0">
              <a:buNone/>
            </a:pPr>
            <a:endParaRPr lang="en-GB" b="1" dirty="0"/>
          </a:p>
          <a:p>
            <a:pPr marL="0" indent="0">
              <a:buNone/>
            </a:pPr>
            <a:r>
              <a:rPr lang="en-GB" i="1" dirty="0"/>
              <a:t>Objectives: </a:t>
            </a:r>
          </a:p>
          <a:p>
            <a:pPr marL="0" indent="0">
              <a:buNone/>
            </a:pPr>
            <a:r>
              <a:rPr lang="en-GB" dirty="0"/>
              <a:t>1. Ensure that SIGs/TFs who require additional help with event planning and delivery have </a:t>
            </a:r>
            <a:r>
              <a:rPr lang="en-GB" b="1" dirty="0"/>
              <a:t>access to the right level of support</a:t>
            </a:r>
            <a:r>
              <a:rPr lang="en-GB" dirty="0"/>
              <a:t> – moving towards </a:t>
            </a:r>
            <a:r>
              <a:rPr lang="en-GB" b="1" dirty="0"/>
              <a:t>coordinators being field experts first and foremost</a:t>
            </a:r>
            <a:r>
              <a:rPr lang="en-GB" dirty="0"/>
              <a:t>. </a:t>
            </a:r>
          </a:p>
          <a:p>
            <a:pPr marL="0" indent="0">
              <a:buNone/>
            </a:pPr>
            <a:r>
              <a:rPr lang="en-GB" dirty="0"/>
              <a:t>2. </a:t>
            </a:r>
            <a:r>
              <a:rPr lang="en-GB" b="1" dirty="0"/>
              <a:t>Support the community in a flexible way </a:t>
            </a:r>
            <a:r>
              <a:rPr lang="en-GB" dirty="0"/>
              <a:t>- offer SIGs/TFs the opportunity to request event support based on their specific needs. </a:t>
            </a:r>
          </a:p>
          <a:p>
            <a:pPr marL="0" indent="0">
              <a:buNone/>
            </a:pPr>
            <a:r>
              <a:rPr lang="en-GB" dirty="0"/>
              <a:t>3. </a:t>
            </a:r>
            <a:r>
              <a:rPr lang="en-GB" b="1" dirty="0"/>
              <a:t>Improve overall event quality </a:t>
            </a:r>
            <a:r>
              <a:rPr lang="en-GB" dirty="0"/>
              <a:t>- help ensure that all SIG/TF meetings are well-organised, consistent, and professionally delivered, regardless of internal skill sets. </a:t>
            </a:r>
          </a:p>
          <a:p>
            <a:pPr marL="0" indent="0">
              <a:buNone/>
            </a:pPr>
            <a:endParaRPr lang="en-NL" b="1" dirty="0"/>
          </a:p>
          <a:p>
            <a:pPr marL="0" indent="0">
              <a:buNone/>
            </a:pPr>
            <a:endParaRPr lang="en-NL" sz="2000" dirty="0"/>
          </a:p>
        </p:txBody>
      </p:sp>
    </p:spTree>
    <p:extLst>
      <p:ext uri="{BB962C8B-B14F-4D97-AF65-F5344CB8AC3E}">
        <p14:creationId xmlns:p14="http://schemas.microsoft.com/office/powerpoint/2010/main" val="4286695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4E3560-3B43-276A-7007-87E1159CE7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EB5A8A-000F-1106-5C61-63AA9176B508}"/>
              </a:ext>
            </a:extLst>
          </p:cNvPr>
          <p:cNvSpPr>
            <a:spLocks noGrp="1"/>
          </p:cNvSpPr>
          <p:nvPr>
            <p:ph type="title"/>
          </p:nvPr>
        </p:nvSpPr>
        <p:spPr>
          <a:xfrm>
            <a:off x="998895" y="791000"/>
            <a:ext cx="9894723" cy="645559"/>
          </a:xfrm>
        </p:spPr>
        <p:txBody>
          <a:bodyPr/>
          <a:lstStyle/>
          <a:p>
            <a:r>
              <a:rPr lang="en-GB" dirty="0"/>
              <a:t>Introduction of an event support request form</a:t>
            </a:r>
          </a:p>
        </p:txBody>
      </p:sp>
      <p:sp>
        <p:nvSpPr>
          <p:cNvPr id="3" name="Content Placeholder 4">
            <a:extLst>
              <a:ext uri="{FF2B5EF4-FFF2-40B4-BE49-F238E27FC236}">
                <a16:creationId xmlns:a16="http://schemas.microsoft.com/office/drawing/2014/main" id="{446EE4D2-6825-E69B-B80E-54DDB51D2296}"/>
              </a:ext>
            </a:extLst>
          </p:cNvPr>
          <p:cNvSpPr txBox="1">
            <a:spLocks/>
          </p:cNvSpPr>
          <p:nvPr/>
        </p:nvSpPr>
        <p:spPr>
          <a:xfrm>
            <a:off x="693988" y="1828800"/>
            <a:ext cx="10804024" cy="43806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Request form with </a:t>
            </a:r>
            <a:r>
              <a:rPr lang="en-GB" b="1" dirty="0"/>
              <a:t>defined event support levels:</a:t>
            </a:r>
          </a:p>
          <a:p>
            <a:endParaRPr lang="en-GB" b="1" dirty="0"/>
          </a:p>
          <a:p>
            <a:pPr marL="0" indent="0">
              <a:buNone/>
            </a:pPr>
            <a:r>
              <a:rPr lang="en-GB" b="1" dirty="0"/>
              <a:t>Standard Support (default)</a:t>
            </a:r>
          </a:p>
          <a:p>
            <a:r>
              <a:rPr lang="en-GB" dirty="0"/>
              <a:t>Event setup &amp; registration</a:t>
            </a:r>
          </a:p>
          <a:p>
            <a:pPr marL="0" indent="0">
              <a:buNone/>
            </a:pPr>
            <a:r>
              <a:rPr lang="en-GB" b="1" dirty="0"/>
              <a:t>Extra Support</a:t>
            </a:r>
          </a:p>
          <a:p>
            <a:r>
              <a:rPr lang="en-GB" dirty="0"/>
              <a:t>Includes standard + additional coordination </a:t>
            </a:r>
          </a:p>
          <a:p>
            <a:pPr marL="0" indent="0">
              <a:buNone/>
            </a:pPr>
            <a:r>
              <a:rPr lang="en-GB" b="1" dirty="0"/>
              <a:t>Full (On-site) Support</a:t>
            </a:r>
          </a:p>
          <a:p>
            <a:r>
              <a:rPr lang="en-GB" dirty="0"/>
              <a:t>Includes extra + on-site (for more complex events) </a:t>
            </a:r>
            <a:br>
              <a:rPr lang="en-GB" b="1" dirty="0"/>
            </a:br>
            <a:endParaRPr lang="en-NL" dirty="0"/>
          </a:p>
          <a:p>
            <a:pPr marL="0" indent="0">
              <a:buNone/>
            </a:pPr>
            <a:endParaRPr lang="en-NL" sz="2000" dirty="0"/>
          </a:p>
        </p:txBody>
      </p:sp>
      <p:pic>
        <p:nvPicPr>
          <p:cNvPr id="5" name="Picture 4">
            <a:extLst>
              <a:ext uri="{FF2B5EF4-FFF2-40B4-BE49-F238E27FC236}">
                <a16:creationId xmlns:a16="http://schemas.microsoft.com/office/drawing/2014/main" id="{7AFA612A-8188-93F8-F83E-83FA43DA56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6540" y="1828800"/>
            <a:ext cx="4041472" cy="4194946"/>
          </a:xfrm>
          <a:prstGeom prst="rect">
            <a:avLst/>
          </a:prstGeom>
        </p:spPr>
      </p:pic>
    </p:spTree>
    <p:extLst>
      <p:ext uri="{BB962C8B-B14F-4D97-AF65-F5344CB8AC3E}">
        <p14:creationId xmlns:p14="http://schemas.microsoft.com/office/powerpoint/2010/main" val="909393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C7C9F8-F86A-53D7-A43E-56DBA59CBD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25B627-D4D2-2CDA-3D3B-50EF23B4AC44}"/>
              </a:ext>
            </a:extLst>
          </p:cNvPr>
          <p:cNvSpPr>
            <a:spLocks noGrp="1"/>
          </p:cNvSpPr>
          <p:nvPr>
            <p:ph type="title"/>
          </p:nvPr>
        </p:nvSpPr>
        <p:spPr>
          <a:xfrm>
            <a:off x="998895" y="791000"/>
            <a:ext cx="9894723" cy="645559"/>
          </a:xfrm>
        </p:spPr>
        <p:txBody>
          <a:bodyPr/>
          <a:lstStyle/>
          <a:p>
            <a:r>
              <a:rPr lang="en-GB" dirty="0"/>
              <a:t>Event support levels</a:t>
            </a:r>
          </a:p>
        </p:txBody>
      </p:sp>
      <p:sp>
        <p:nvSpPr>
          <p:cNvPr id="3" name="Content Placeholder 4">
            <a:extLst>
              <a:ext uri="{FF2B5EF4-FFF2-40B4-BE49-F238E27FC236}">
                <a16:creationId xmlns:a16="http://schemas.microsoft.com/office/drawing/2014/main" id="{5E685DBE-E312-C513-4E5B-00F82BC3119D}"/>
              </a:ext>
            </a:extLst>
          </p:cNvPr>
          <p:cNvSpPr txBox="1">
            <a:spLocks/>
          </p:cNvSpPr>
          <p:nvPr/>
        </p:nvSpPr>
        <p:spPr>
          <a:xfrm>
            <a:off x="693988" y="1828800"/>
            <a:ext cx="10804024" cy="43806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dirty="0"/>
          </a:p>
          <a:p>
            <a:pPr marL="0" indent="0">
              <a:buNone/>
            </a:pPr>
            <a:endParaRPr lang="en-NL" dirty="0"/>
          </a:p>
          <a:p>
            <a:pPr marL="0" indent="0">
              <a:buNone/>
            </a:pPr>
            <a:endParaRPr lang="en-NL" sz="2000" dirty="0"/>
          </a:p>
        </p:txBody>
      </p:sp>
      <p:pic>
        <p:nvPicPr>
          <p:cNvPr id="5" name="Picture 4">
            <a:extLst>
              <a:ext uri="{FF2B5EF4-FFF2-40B4-BE49-F238E27FC236}">
                <a16:creationId xmlns:a16="http://schemas.microsoft.com/office/drawing/2014/main" id="{3D1966D2-6B80-FCED-E021-661F0786F7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429" y="2214260"/>
            <a:ext cx="11111141" cy="3114486"/>
          </a:xfrm>
          <a:prstGeom prst="rect">
            <a:avLst/>
          </a:prstGeom>
        </p:spPr>
      </p:pic>
      <p:pic>
        <p:nvPicPr>
          <p:cNvPr id="7" name="Picture 6">
            <a:extLst>
              <a:ext uri="{FF2B5EF4-FFF2-40B4-BE49-F238E27FC236}">
                <a16:creationId xmlns:a16="http://schemas.microsoft.com/office/drawing/2014/main" id="{F1E8D2F9-F901-9054-796D-0C9F72CCB8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429" y="1828800"/>
            <a:ext cx="11277153" cy="3815862"/>
          </a:xfrm>
          <a:prstGeom prst="rect">
            <a:avLst/>
          </a:prstGeom>
        </p:spPr>
      </p:pic>
      <p:pic>
        <p:nvPicPr>
          <p:cNvPr id="9" name="Picture 8">
            <a:extLst>
              <a:ext uri="{FF2B5EF4-FFF2-40B4-BE49-F238E27FC236}">
                <a16:creationId xmlns:a16="http://schemas.microsoft.com/office/drawing/2014/main" id="{7BBB5C5F-9BB0-7D8B-AE0B-844021518E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418" y="1701989"/>
            <a:ext cx="11554975" cy="4246865"/>
          </a:xfrm>
          <a:prstGeom prst="rect">
            <a:avLst/>
          </a:prstGeom>
        </p:spPr>
      </p:pic>
    </p:spTree>
    <p:extLst>
      <p:ext uri="{BB962C8B-B14F-4D97-AF65-F5344CB8AC3E}">
        <p14:creationId xmlns:p14="http://schemas.microsoft.com/office/powerpoint/2010/main" val="1103452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B71BB8-D59C-0860-948A-28B6892CAC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3A727E-C00D-DD7B-DA36-00F4BC9CFB94}"/>
              </a:ext>
            </a:extLst>
          </p:cNvPr>
          <p:cNvSpPr>
            <a:spLocks noGrp="1"/>
          </p:cNvSpPr>
          <p:nvPr>
            <p:ph type="title"/>
          </p:nvPr>
        </p:nvSpPr>
        <p:spPr>
          <a:xfrm>
            <a:off x="998895" y="791000"/>
            <a:ext cx="9894723" cy="645559"/>
          </a:xfrm>
        </p:spPr>
        <p:txBody>
          <a:bodyPr/>
          <a:lstStyle/>
          <a:p>
            <a:r>
              <a:rPr lang="en-GB" dirty="0"/>
              <a:t>Request form demo</a:t>
            </a:r>
          </a:p>
        </p:txBody>
      </p:sp>
      <p:sp>
        <p:nvSpPr>
          <p:cNvPr id="3" name="Content Placeholder 4">
            <a:extLst>
              <a:ext uri="{FF2B5EF4-FFF2-40B4-BE49-F238E27FC236}">
                <a16:creationId xmlns:a16="http://schemas.microsoft.com/office/drawing/2014/main" id="{E9974B4B-7CB3-0EB5-3816-B133BF32464E}"/>
              </a:ext>
            </a:extLst>
          </p:cNvPr>
          <p:cNvSpPr txBox="1">
            <a:spLocks/>
          </p:cNvSpPr>
          <p:nvPr/>
        </p:nvSpPr>
        <p:spPr>
          <a:xfrm>
            <a:off x="693988" y="1828800"/>
            <a:ext cx="10804024" cy="43806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NL" dirty="0"/>
          </a:p>
          <a:p>
            <a:pPr marL="0" indent="0">
              <a:buNone/>
            </a:pPr>
            <a:endParaRPr lang="en-NL" sz="2000" dirty="0"/>
          </a:p>
        </p:txBody>
      </p:sp>
      <p:pic>
        <p:nvPicPr>
          <p:cNvPr id="7" name="Picture 6">
            <a:extLst>
              <a:ext uri="{FF2B5EF4-FFF2-40B4-BE49-F238E27FC236}">
                <a16:creationId xmlns:a16="http://schemas.microsoft.com/office/drawing/2014/main" id="{29DC5CFE-4FC8-9B9C-729D-6D575E2B32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260" y="648516"/>
            <a:ext cx="10505480" cy="5878806"/>
          </a:xfrm>
          <a:prstGeom prst="rect">
            <a:avLst/>
          </a:prstGeom>
        </p:spPr>
      </p:pic>
      <p:pic>
        <p:nvPicPr>
          <p:cNvPr id="9" name="Picture 8">
            <a:extLst>
              <a:ext uri="{FF2B5EF4-FFF2-40B4-BE49-F238E27FC236}">
                <a16:creationId xmlns:a16="http://schemas.microsoft.com/office/drawing/2014/main" id="{7A9FE0A5-3674-32AE-EFA4-C3B4D9BD51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4995" y="170236"/>
            <a:ext cx="9298623" cy="6517527"/>
          </a:xfrm>
          <a:prstGeom prst="rect">
            <a:avLst/>
          </a:prstGeom>
        </p:spPr>
      </p:pic>
      <p:pic>
        <p:nvPicPr>
          <p:cNvPr id="11" name="Picture 10">
            <a:extLst>
              <a:ext uri="{FF2B5EF4-FFF2-40B4-BE49-F238E27FC236}">
                <a16:creationId xmlns:a16="http://schemas.microsoft.com/office/drawing/2014/main" id="{EB0D6C9C-AD61-B7E7-572F-08DFDBBE5E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93496" y="103397"/>
            <a:ext cx="9501620" cy="6584366"/>
          </a:xfrm>
          <a:prstGeom prst="rect">
            <a:avLst/>
          </a:prstGeom>
        </p:spPr>
      </p:pic>
      <p:pic>
        <p:nvPicPr>
          <p:cNvPr id="13" name="Picture 12">
            <a:extLst>
              <a:ext uri="{FF2B5EF4-FFF2-40B4-BE49-F238E27FC236}">
                <a16:creationId xmlns:a16="http://schemas.microsoft.com/office/drawing/2014/main" id="{C57DECE9-4040-E43B-439B-6D6ECD58129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90718" y="422757"/>
            <a:ext cx="9707175" cy="5945645"/>
          </a:xfrm>
          <a:prstGeom prst="rect">
            <a:avLst/>
          </a:prstGeom>
        </p:spPr>
      </p:pic>
      <p:pic>
        <p:nvPicPr>
          <p:cNvPr id="15" name="Picture 14">
            <a:extLst>
              <a:ext uri="{FF2B5EF4-FFF2-40B4-BE49-F238E27FC236}">
                <a16:creationId xmlns:a16="http://schemas.microsoft.com/office/drawing/2014/main" id="{1AFD105C-9D79-4BEB-8AF3-855303F52DA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94995" y="170237"/>
            <a:ext cx="8995681" cy="6584365"/>
          </a:xfrm>
          <a:prstGeom prst="rect">
            <a:avLst/>
          </a:prstGeom>
        </p:spPr>
      </p:pic>
      <p:pic>
        <p:nvPicPr>
          <p:cNvPr id="17" name="Picture 16">
            <a:extLst>
              <a:ext uri="{FF2B5EF4-FFF2-40B4-BE49-F238E27FC236}">
                <a16:creationId xmlns:a16="http://schemas.microsoft.com/office/drawing/2014/main" id="{3F4272E0-32CE-040A-802E-423A7BE32D1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5265" y="51697"/>
            <a:ext cx="9752989" cy="6687763"/>
          </a:xfrm>
          <a:prstGeom prst="rect">
            <a:avLst/>
          </a:prstGeom>
        </p:spPr>
      </p:pic>
      <p:pic>
        <p:nvPicPr>
          <p:cNvPr id="19" name="Picture 18">
            <a:extLst>
              <a:ext uri="{FF2B5EF4-FFF2-40B4-BE49-F238E27FC236}">
                <a16:creationId xmlns:a16="http://schemas.microsoft.com/office/drawing/2014/main" id="{9A8471F7-0995-B10B-5090-540D82D177D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45723" y="133387"/>
            <a:ext cx="9298623" cy="6657773"/>
          </a:xfrm>
          <a:prstGeom prst="rect">
            <a:avLst/>
          </a:prstGeom>
        </p:spPr>
      </p:pic>
      <p:pic>
        <p:nvPicPr>
          <p:cNvPr id="21" name="Picture 20">
            <a:extLst>
              <a:ext uri="{FF2B5EF4-FFF2-40B4-BE49-F238E27FC236}">
                <a16:creationId xmlns:a16="http://schemas.microsoft.com/office/drawing/2014/main" id="{B9794321-B3CD-C603-266B-EECCD8B8092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8603" y="397712"/>
            <a:ext cx="10749409" cy="6062573"/>
          </a:xfrm>
          <a:prstGeom prst="rect">
            <a:avLst/>
          </a:prstGeom>
        </p:spPr>
      </p:pic>
    </p:spTree>
    <p:extLst>
      <p:ext uri="{BB962C8B-B14F-4D97-AF65-F5344CB8AC3E}">
        <p14:creationId xmlns:p14="http://schemas.microsoft.com/office/powerpoint/2010/main" val="124272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Association_Presentation_Template_2024" id="{62825795-2013-41BF-A5F3-AC7B5009A514}" vid="{0FF692CD-5C9D-458C-A42A-E19A6E9875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0EAC39FCDB5274E85521115CCD44900" ma:contentTypeVersion="4" ma:contentTypeDescription="Create a new document." ma:contentTypeScope="" ma:versionID="b76de178137d6f462ca2198ee5b949ba">
  <xsd:schema xmlns:xsd="http://www.w3.org/2001/XMLSchema" xmlns:xs="http://www.w3.org/2001/XMLSchema" xmlns:p="http://schemas.microsoft.com/office/2006/metadata/properties" xmlns:ns2="4daf2f13-22e0-4a33-b887-3c149763def7" targetNamespace="http://schemas.microsoft.com/office/2006/metadata/properties" ma:root="true" ma:fieldsID="9bddc97bae6594a946bf892aacc48f5b" ns2:_="">
    <xsd:import namespace="4daf2f13-22e0-4a33-b887-3c149763def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af2f13-22e0-4a33-b887-3c149763de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11505B4-EB03-4FE5-A8AD-247CA6255C2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CBFBE69-594A-4D95-9A03-629D5C5A13EF}">
  <ds:schemaRefs>
    <ds:schemaRef ds:uri="http://schemas.microsoft.com/sharepoint/v3/contenttype/forms"/>
  </ds:schemaRefs>
</ds:datastoreItem>
</file>

<file path=customXml/itemProps3.xml><?xml version="1.0" encoding="utf-8"?>
<ds:datastoreItem xmlns:ds="http://schemas.openxmlformats.org/officeDocument/2006/customXml" ds:itemID="{4F5510FB-36FB-4154-A2BF-C542F10FC2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af2f13-22e0-4a33-b887-3c149763de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1698</TotalTime>
  <Words>1302</Words>
  <Application>Microsoft Macintosh PowerPoint</Application>
  <PresentationFormat>Widescreen</PresentationFormat>
  <Paragraphs>213</Paragraphs>
  <Slides>24</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PowerPoint Presentation</vt:lpstr>
      <vt:lpstr>Agenda Wednesday March 25</vt:lpstr>
      <vt:lpstr>PowerPoint Presentation</vt:lpstr>
      <vt:lpstr>Starting questions</vt:lpstr>
      <vt:lpstr>PowerPoint Presentation</vt:lpstr>
      <vt:lpstr>What’s happening and why</vt:lpstr>
      <vt:lpstr>Introduction of an event support request form</vt:lpstr>
      <vt:lpstr>Event support levels</vt:lpstr>
      <vt:lpstr>Request form demo</vt:lpstr>
      <vt:lpstr>Process overview</vt:lpstr>
      <vt:lpstr>Process overview</vt:lpstr>
      <vt:lpstr>Key principles to keep in mind</vt:lpstr>
      <vt:lpstr>Pilot phase – we’re trying this out together</vt:lpstr>
      <vt:lpstr>SIG/TF meetings strategic master calendar</vt:lpstr>
      <vt:lpstr>SIG/TF meetings strategic master calendar</vt:lpstr>
      <vt:lpstr>PowerPoint Presentation</vt:lpstr>
      <vt:lpstr>TNC26 Community Hub update</vt:lpstr>
      <vt:lpstr>TNC26 Community Hub – Proposals Submitted per Organisation</vt:lpstr>
      <vt:lpstr>PowerPoint Presentation</vt:lpstr>
      <vt:lpstr>PowerPoint Presentation</vt:lpstr>
      <vt:lpstr>PowerPoint Presentation</vt:lpstr>
      <vt:lpstr>GCC meet SIGs - Objectives</vt:lpstr>
      <vt:lpstr>How: 3 Sessions, 5 Groups + Wrap-up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Tanja Maier</dc:creator>
  <cp:lastModifiedBy>Nadelina Sandu</cp:lastModifiedBy>
  <cp:revision>66</cp:revision>
  <dcterms:created xsi:type="dcterms:W3CDTF">2026-02-02T13:10:39Z</dcterms:created>
  <dcterms:modified xsi:type="dcterms:W3CDTF">2026-03-25T12:59:39Z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0x01010090EAC39FCDB5274E85521115CCD44900</vt:lpwstr>
  </property>
  <property fmtid="{D5CDD505-2E9C-101B-9397-08002B2CF9AE}" pid="3" name="FunctionalTeam">
    <vt:lpwstr>4;#Information Management|94b3ca60-d26b-4bcf-94e8-a8e36b54d2bb</vt:lpwstr>
  </property>
  <property fmtid="{D5CDD505-2E9C-101B-9397-08002B2CF9AE}" pid="4" name="TaxKeyword">
    <vt:lpwstr/>
  </property>
  <property fmtid="{D5CDD505-2E9C-101B-9397-08002B2CF9AE}" pid="5" name="DocumentType">
    <vt:lpwstr/>
  </property>
</Properties>
</file>