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4.xml" ContentType="application/vnd.openxmlformats-officedocument.theme+xml"/>
  <Override PartName="/ppt/slideLayouts/slideLayout9.xml" ContentType="application/vnd.openxmlformats-officedocument.presentationml.slideLayout+xml"/>
  <Override PartName="/ppt/theme/theme5.xml" ContentType="application/vnd.openxmlformats-officedocument.theme+xml"/>
  <Override PartName="/ppt/slideLayouts/slideLayout1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73" r:id="rId5"/>
    <p:sldMasterId id="2147483660" r:id="rId6"/>
    <p:sldMasterId id="2147483664" r:id="rId7"/>
    <p:sldMasterId id="2147483667" r:id="rId8"/>
    <p:sldMasterId id="2147483669" r:id="rId9"/>
  </p:sldMasterIdLst>
  <p:notesMasterIdLst>
    <p:notesMasterId r:id="rId32"/>
  </p:notesMasterIdLst>
  <p:sldIdLst>
    <p:sldId id="285" r:id="rId10"/>
    <p:sldId id="1415" r:id="rId11"/>
    <p:sldId id="306" r:id="rId12"/>
    <p:sldId id="1416" r:id="rId13"/>
    <p:sldId id="307" r:id="rId14"/>
    <p:sldId id="309" r:id="rId15"/>
    <p:sldId id="310" r:id="rId16"/>
    <p:sldId id="308" r:id="rId17"/>
    <p:sldId id="313" r:id="rId18"/>
    <p:sldId id="314" r:id="rId19"/>
    <p:sldId id="315" r:id="rId20"/>
    <p:sldId id="316" r:id="rId21"/>
    <p:sldId id="1410" r:id="rId22"/>
    <p:sldId id="1411" r:id="rId23"/>
    <p:sldId id="1413" r:id="rId24"/>
    <p:sldId id="1414" r:id="rId25"/>
    <p:sldId id="312" r:id="rId26"/>
    <p:sldId id="317" r:id="rId27"/>
    <p:sldId id="311" r:id="rId28"/>
    <p:sldId id="1417" r:id="rId29"/>
    <p:sldId id="305" r:id="rId30"/>
    <p:sldId id="29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DF2"/>
    <a:srgbClr val="2F5FAD"/>
    <a:srgbClr val="78C2EB"/>
    <a:srgbClr val="20477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77845" autoAdjust="0"/>
  </p:normalViewPr>
  <p:slideViewPr>
    <p:cSldViewPr snapToGrid="0">
      <p:cViewPr varScale="1">
        <p:scale>
          <a:sx n="86" d="100"/>
          <a:sy n="86" d="100"/>
        </p:scale>
        <p:origin x="1518" y="10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21" Type="http://schemas.openxmlformats.org/officeDocument/2006/relationships/slide" Target="slides/slide12.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tableStyles" Target="tableStyle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theme" Target="theme/theme1.xml"/><Relationship Id="rId8" Type="http://schemas.openxmlformats.org/officeDocument/2006/relationships/slideMaster" Target="slideMasters/slideMaster5.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y Byrne" userId="8734c197-a6f0-423b-aee9-5e93092786e7" providerId="ADAL" clId="{82EEFAD3-675A-4EE1-87AE-43DAA1F8953D}"/>
    <pc:docChg chg="modSld">
      <pc:chgData name="Andy Byrne" userId="8734c197-a6f0-423b-aee9-5e93092786e7" providerId="ADAL" clId="{82EEFAD3-675A-4EE1-87AE-43DAA1F8953D}" dt="2026-04-10T10:49:08.569" v="24" actId="6549"/>
      <pc:docMkLst>
        <pc:docMk/>
      </pc:docMkLst>
      <pc:sldChg chg="modNotesTx">
        <pc:chgData name="Andy Byrne" userId="8734c197-a6f0-423b-aee9-5e93092786e7" providerId="ADAL" clId="{82EEFAD3-675A-4EE1-87AE-43DAA1F8953D}" dt="2026-04-10T10:47:16.808" v="0" actId="6549"/>
        <pc:sldMkLst>
          <pc:docMk/>
          <pc:sldMk cId="935665001" sldId="285"/>
        </pc:sldMkLst>
      </pc:sldChg>
      <pc:sldChg chg="modNotesTx">
        <pc:chgData name="Andy Byrne" userId="8734c197-a6f0-423b-aee9-5e93092786e7" providerId="ADAL" clId="{82EEFAD3-675A-4EE1-87AE-43DAA1F8953D}" dt="2026-04-10T10:49:08.569" v="24" actId="6549"/>
        <pc:sldMkLst>
          <pc:docMk/>
          <pc:sldMk cId="3062962770" sldId="305"/>
        </pc:sldMkLst>
      </pc:sldChg>
      <pc:sldChg chg="modNotesTx">
        <pc:chgData name="Andy Byrne" userId="8734c197-a6f0-423b-aee9-5e93092786e7" providerId="ADAL" clId="{82EEFAD3-675A-4EE1-87AE-43DAA1F8953D}" dt="2026-04-10T10:47:28.918" v="2" actId="6549"/>
        <pc:sldMkLst>
          <pc:docMk/>
          <pc:sldMk cId="854571261" sldId="306"/>
        </pc:sldMkLst>
      </pc:sldChg>
      <pc:sldChg chg="modNotesTx">
        <pc:chgData name="Andy Byrne" userId="8734c197-a6f0-423b-aee9-5e93092786e7" providerId="ADAL" clId="{82EEFAD3-675A-4EE1-87AE-43DAA1F8953D}" dt="2026-04-10T10:47:37.503" v="4" actId="6549"/>
        <pc:sldMkLst>
          <pc:docMk/>
          <pc:sldMk cId="788282945" sldId="307"/>
        </pc:sldMkLst>
      </pc:sldChg>
      <pc:sldChg chg="modNotesTx">
        <pc:chgData name="Andy Byrne" userId="8734c197-a6f0-423b-aee9-5e93092786e7" providerId="ADAL" clId="{82EEFAD3-675A-4EE1-87AE-43DAA1F8953D}" dt="2026-04-10T10:47:57.810" v="9" actId="6549"/>
        <pc:sldMkLst>
          <pc:docMk/>
          <pc:sldMk cId="3799678803" sldId="308"/>
        </pc:sldMkLst>
      </pc:sldChg>
      <pc:sldChg chg="modNotesTx">
        <pc:chgData name="Andy Byrne" userId="8734c197-a6f0-423b-aee9-5e93092786e7" providerId="ADAL" clId="{82EEFAD3-675A-4EE1-87AE-43DAA1F8953D}" dt="2026-04-10T10:47:45.112" v="6" actId="6549"/>
        <pc:sldMkLst>
          <pc:docMk/>
          <pc:sldMk cId="2386180695" sldId="309"/>
        </pc:sldMkLst>
      </pc:sldChg>
      <pc:sldChg chg="modNotesTx">
        <pc:chgData name="Andy Byrne" userId="8734c197-a6f0-423b-aee9-5e93092786e7" providerId="ADAL" clId="{82EEFAD3-675A-4EE1-87AE-43DAA1F8953D}" dt="2026-04-10T10:47:50.914" v="7" actId="6549"/>
        <pc:sldMkLst>
          <pc:docMk/>
          <pc:sldMk cId="1397293154" sldId="310"/>
        </pc:sldMkLst>
      </pc:sldChg>
      <pc:sldChg chg="modNotesTx">
        <pc:chgData name="Andy Byrne" userId="8734c197-a6f0-423b-aee9-5e93092786e7" providerId="ADAL" clId="{82EEFAD3-675A-4EE1-87AE-43DAA1F8953D}" dt="2026-04-10T10:48:58.004" v="21" actId="6549"/>
        <pc:sldMkLst>
          <pc:docMk/>
          <pc:sldMk cId="155866104" sldId="311"/>
        </pc:sldMkLst>
      </pc:sldChg>
      <pc:sldChg chg="modNotesTx">
        <pc:chgData name="Andy Byrne" userId="8734c197-a6f0-423b-aee9-5e93092786e7" providerId="ADAL" clId="{82EEFAD3-675A-4EE1-87AE-43DAA1F8953D}" dt="2026-04-10T10:48:46.888" v="19" actId="6549"/>
        <pc:sldMkLst>
          <pc:docMk/>
          <pc:sldMk cId="903902341" sldId="312"/>
        </pc:sldMkLst>
      </pc:sldChg>
      <pc:sldChg chg="modNotesTx">
        <pc:chgData name="Andy Byrne" userId="8734c197-a6f0-423b-aee9-5e93092786e7" providerId="ADAL" clId="{82EEFAD3-675A-4EE1-87AE-43DAA1F8953D}" dt="2026-04-10T10:48:02.036" v="10" actId="6549"/>
        <pc:sldMkLst>
          <pc:docMk/>
          <pc:sldMk cId="3502637307" sldId="313"/>
        </pc:sldMkLst>
      </pc:sldChg>
      <pc:sldChg chg="modNotesTx">
        <pc:chgData name="Andy Byrne" userId="8734c197-a6f0-423b-aee9-5e93092786e7" providerId="ADAL" clId="{82EEFAD3-675A-4EE1-87AE-43DAA1F8953D}" dt="2026-04-10T10:48:08.020" v="11" actId="6549"/>
        <pc:sldMkLst>
          <pc:docMk/>
          <pc:sldMk cId="2961234159" sldId="314"/>
        </pc:sldMkLst>
      </pc:sldChg>
      <pc:sldChg chg="modNotesTx">
        <pc:chgData name="Andy Byrne" userId="8734c197-a6f0-423b-aee9-5e93092786e7" providerId="ADAL" clId="{82EEFAD3-675A-4EE1-87AE-43DAA1F8953D}" dt="2026-04-10T10:48:13.691" v="13" actId="6549"/>
        <pc:sldMkLst>
          <pc:docMk/>
          <pc:sldMk cId="3194544288" sldId="315"/>
        </pc:sldMkLst>
      </pc:sldChg>
      <pc:sldChg chg="modNotesTx">
        <pc:chgData name="Andy Byrne" userId="8734c197-a6f0-423b-aee9-5e93092786e7" providerId="ADAL" clId="{82EEFAD3-675A-4EE1-87AE-43DAA1F8953D}" dt="2026-04-10T10:48:19.264" v="14" actId="6549"/>
        <pc:sldMkLst>
          <pc:docMk/>
          <pc:sldMk cId="2344322041" sldId="316"/>
        </pc:sldMkLst>
      </pc:sldChg>
      <pc:sldChg chg="modNotesTx">
        <pc:chgData name="Andy Byrne" userId="8734c197-a6f0-423b-aee9-5e93092786e7" providerId="ADAL" clId="{82EEFAD3-675A-4EE1-87AE-43DAA1F8953D}" dt="2026-04-10T10:48:51.289" v="20" actId="6549"/>
        <pc:sldMkLst>
          <pc:docMk/>
          <pc:sldMk cId="239317656" sldId="317"/>
        </pc:sldMkLst>
      </pc:sldChg>
      <pc:sldChg chg="modNotesTx">
        <pc:chgData name="Andy Byrne" userId="8734c197-a6f0-423b-aee9-5e93092786e7" providerId="ADAL" clId="{82EEFAD3-675A-4EE1-87AE-43DAA1F8953D}" dt="2026-04-10T10:48:24.272" v="15" actId="6549"/>
        <pc:sldMkLst>
          <pc:docMk/>
          <pc:sldMk cId="4197680698" sldId="1410"/>
        </pc:sldMkLst>
      </pc:sldChg>
      <pc:sldChg chg="modNotesTx">
        <pc:chgData name="Andy Byrne" userId="8734c197-a6f0-423b-aee9-5e93092786e7" providerId="ADAL" clId="{82EEFAD3-675A-4EE1-87AE-43DAA1F8953D}" dt="2026-04-10T10:48:28.979" v="16" actId="6549"/>
        <pc:sldMkLst>
          <pc:docMk/>
          <pc:sldMk cId="1072707789" sldId="1411"/>
        </pc:sldMkLst>
      </pc:sldChg>
      <pc:sldChg chg="modNotesTx">
        <pc:chgData name="Andy Byrne" userId="8734c197-a6f0-423b-aee9-5e93092786e7" providerId="ADAL" clId="{82EEFAD3-675A-4EE1-87AE-43DAA1F8953D}" dt="2026-04-10T10:48:33.249" v="17" actId="6549"/>
        <pc:sldMkLst>
          <pc:docMk/>
          <pc:sldMk cId="3145899385" sldId="1413"/>
        </pc:sldMkLst>
      </pc:sldChg>
      <pc:sldChg chg="modNotesTx">
        <pc:chgData name="Andy Byrne" userId="8734c197-a6f0-423b-aee9-5e93092786e7" providerId="ADAL" clId="{82EEFAD3-675A-4EE1-87AE-43DAA1F8953D}" dt="2026-04-10T10:48:39.033" v="18" actId="6549"/>
        <pc:sldMkLst>
          <pc:docMk/>
          <pc:sldMk cId="1863933920" sldId="1414"/>
        </pc:sldMkLst>
      </pc:sldChg>
      <pc:sldChg chg="modNotesTx">
        <pc:chgData name="Andy Byrne" userId="8734c197-a6f0-423b-aee9-5e93092786e7" providerId="ADAL" clId="{82EEFAD3-675A-4EE1-87AE-43DAA1F8953D}" dt="2026-04-10T10:47:23.108" v="1" actId="6549"/>
        <pc:sldMkLst>
          <pc:docMk/>
          <pc:sldMk cId="2842873168" sldId="1415"/>
        </pc:sldMkLst>
      </pc:sldChg>
      <pc:sldChg chg="modNotesTx">
        <pc:chgData name="Andy Byrne" userId="8734c197-a6f0-423b-aee9-5e93092786e7" providerId="ADAL" clId="{82EEFAD3-675A-4EE1-87AE-43DAA1F8953D}" dt="2026-04-10T10:47:33.858" v="3" actId="6549"/>
        <pc:sldMkLst>
          <pc:docMk/>
          <pc:sldMk cId="4292310695" sldId="1416"/>
        </pc:sldMkLst>
      </pc:sldChg>
      <pc:sldChg chg="modNotesTx">
        <pc:chgData name="Andy Byrne" userId="8734c197-a6f0-423b-aee9-5e93092786e7" providerId="ADAL" clId="{82EEFAD3-675A-4EE1-87AE-43DAA1F8953D}" dt="2026-04-10T10:49:01.772" v="22" actId="6549"/>
        <pc:sldMkLst>
          <pc:docMk/>
          <pc:sldMk cId="3360064847" sldId="1417"/>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heanet.sharepoint.com/sites/HEAnetCLGESGCouncil/Shared%20Documents/General/GHG%20Emissions%20Measurement/HEAnet%20Electricity%20Usage_v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heanet.sharepoint.com/sites/HEAnetCLGESGCouncil/Shared%20Documents/General/GHG%20Emissions%20Measurement/HEAnet%20Electricity%20Usage_v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heanet.sharepoint.com/sites/HEAnetCLGESGCouncil/Shared%20Documents/General/GHG%20Emissions%20Measurement/HEAnet%20Electricity%20Usage_v2.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heanet.sharepoint.com/sites/TeamSite/Strategy%20R&amp;D/PMO/Projects/Project%20Information%20Repository/HN098%20-%20Datacentre%20Network%20Project/Andys%20Working%20Documents/Consolidation%20Modelling.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IE" dirty="0"/>
              <a:t>HEAnet Co2</a:t>
            </a:r>
            <a:r>
              <a:rPr lang="en-IE" baseline="0" dirty="0"/>
              <a:t> Emissions 2025 </a:t>
            </a:r>
            <a:endParaRPr lang="en-IE" dirty="0"/>
          </a:p>
        </c:rich>
      </c:tx>
      <c:layout>
        <c:manualLayout>
          <c:xMode val="edge"/>
          <c:yMode val="edge"/>
          <c:x val="0.21907938661460394"/>
          <c:y val="6.8036217614875216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IE"/>
        </a:p>
      </c:txPr>
    </c:title>
    <c:autoTitleDeleted val="0"/>
    <c:plotArea>
      <c:layout/>
      <c:doughnut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011-46CF-86C1-6FDFA168F80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F011-46CF-86C1-6FDFA168F80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F011-46CF-86C1-6FDFA168F80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F011-46CF-86C1-6FDFA168F806}"/>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F011-46CF-86C1-6FDFA168F806}"/>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F011-46CF-86C1-6FDFA168F806}"/>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F011-46CF-86C1-6FDFA168F806}"/>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F011-46CF-86C1-6FDFA168F806}"/>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F011-46CF-86C1-6FDFA168F806}"/>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F011-46CF-86C1-6FDFA168F806}"/>
              </c:ext>
            </c:extLst>
          </c:dPt>
          <c:dPt>
            <c:idx val="10"/>
            <c:bubble3D val="0"/>
            <c:spPr>
              <a:solidFill>
                <a:schemeClr val="accent5">
                  <a:lumMod val="60000"/>
                </a:schemeClr>
              </a:solidFill>
              <a:ln w="19050">
                <a:solidFill>
                  <a:schemeClr val="lt1"/>
                </a:solidFill>
              </a:ln>
              <a:effectLst/>
            </c:spPr>
            <c:extLst>
              <c:ext xmlns:c16="http://schemas.microsoft.com/office/drawing/2014/chart" uri="{C3380CC4-5D6E-409C-BE32-E72D297353CC}">
                <c16:uniqueId val="{00000015-F011-46CF-86C1-6FDFA168F806}"/>
              </c:ext>
            </c:extLst>
          </c:dPt>
          <c:dPt>
            <c:idx val="11"/>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17-F011-46CF-86C1-6FDFA168F806}"/>
              </c:ext>
            </c:extLst>
          </c:dPt>
          <c:dPt>
            <c:idx val="12"/>
            <c:bubble3D val="0"/>
            <c:spPr>
              <a:solidFill>
                <a:schemeClr val="accent1">
                  <a:lumMod val="80000"/>
                  <a:lumOff val="20000"/>
                </a:schemeClr>
              </a:solidFill>
              <a:ln w="19050">
                <a:solidFill>
                  <a:schemeClr val="lt1"/>
                </a:solidFill>
              </a:ln>
              <a:effectLst/>
            </c:spPr>
            <c:extLst>
              <c:ext xmlns:c16="http://schemas.microsoft.com/office/drawing/2014/chart" uri="{C3380CC4-5D6E-409C-BE32-E72D297353CC}">
                <c16:uniqueId val="{00000019-F011-46CF-86C1-6FDFA168F806}"/>
              </c:ext>
            </c:extLst>
          </c:dPt>
          <c:dLbls>
            <c:dLbl>
              <c:idx val="3"/>
              <c:delete val="1"/>
              <c:extLst>
                <c:ext xmlns:c15="http://schemas.microsoft.com/office/drawing/2012/chart" uri="{CE6537A1-D6FC-4f65-9D91-7224C49458BB}"/>
                <c:ext xmlns:c16="http://schemas.microsoft.com/office/drawing/2014/chart" uri="{C3380CC4-5D6E-409C-BE32-E72D297353CC}">
                  <c16:uniqueId val="{00000007-F011-46CF-86C1-6FDFA168F806}"/>
                </c:ext>
              </c:extLst>
            </c:dLbl>
            <c:dLbl>
              <c:idx val="4"/>
              <c:delete val="1"/>
              <c:extLst>
                <c:ext xmlns:c15="http://schemas.microsoft.com/office/drawing/2012/chart" uri="{CE6537A1-D6FC-4f65-9D91-7224C49458BB}"/>
                <c:ext xmlns:c16="http://schemas.microsoft.com/office/drawing/2014/chart" uri="{C3380CC4-5D6E-409C-BE32-E72D297353CC}">
                  <c16:uniqueId val="{00000009-F011-46CF-86C1-6FDFA168F806}"/>
                </c:ext>
              </c:extLst>
            </c:dLbl>
            <c:dLbl>
              <c:idx val="5"/>
              <c:delete val="1"/>
              <c:extLst>
                <c:ext xmlns:c15="http://schemas.microsoft.com/office/drawing/2012/chart" uri="{CE6537A1-D6FC-4f65-9D91-7224C49458BB}"/>
                <c:ext xmlns:c16="http://schemas.microsoft.com/office/drawing/2014/chart" uri="{C3380CC4-5D6E-409C-BE32-E72D297353CC}">
                  <c16:uniqueId val="{0000000B-F011-46CF-86C1-6FDFA168F806}"/>
                </c:ext>
              </c:extLst>
            </c:dLbl>
            <c:dLbl>
              <c:idx val="6"/>
              <c:delete val="1"/>
              <c:extLst>
                <c:ext xmlns:c15="http://schemas.microsoft.com/office/drawing/2012/chart" uri="{CE6537A1-D6FC-4f65-9D91-7224C49458BB}"/>
                <c:ext xmlns:c16="http://schemas.microsoft.com/office/drawing/2014/chart" uri="{C3380CC4-5D6E-409C-BE32-E72D297353CC}">
                  <c16:uniqueId val="{0000000D-F011-46CF-86C1-6FDFA168F806}"/>
                </c:ext>
              </c:extLst>
            </c:dLbl>
            <c:dLbl>
              <c:idx val="7"/>
              <c:delete val="1"/>
              <c:extLst>
                <c:ext xmlns:c15="http://schemas.microsoft.com/office/drawing/2012/chart" uri="{CE6537A1-D6FC-4f65-9D91-7224C49458BB}"/>
                <c:ext xmlns:c16="http://schemas.microsoft.com/office/drawing/2014/chart" uri="{C3380CC4-5D6E-409C-BE32-E72D297353CC}">
                  <c16:uniqueId val="{0000000F-F011-46CF-86C1-6FDFA168F806}"/>
                </c:ext>
              </c:extLst>
            </c:dLbl>
            <c:dLbl>
              <c:idx val="8"/>
              <c:delete val="1"/>
              <c:extLst>
                <c:ext xmlns:c15="http://schemas.microsoft.com/office/drawing/2012/chart" uri="{CE6537A1-D6FC-4f65-9D91-7224C49458BB}"/>
                <c:ext xmlns:c16="http://schemas.microsoft.com/office/drawing/2014/chart" uri="{C3380CC4-5D6E-409C-BE32-E72D297353CC}">
                  <c16:uniqueId val="{00000011-F011-46CF-86C1-6FDFA168F806}"/>
                </c:ext>
              </c:extLst>
            </c:dLbl>
            <c:dLbl>
              <c:idx val="9"/>
              <c:delete val="1"/>
              <c:extLst>
                <c:ext xmlns:c15="http://schemas.microsoft.com/office/drawing/2012/chart" uri="{CE6537A1-D6FC-4f65-9D91-7224C49458BB}"/>
                <c:ext xmlns:c16="http://schemas.microsoft.com/office/drawing/2014/chart" uri="{C3380CC4-5D6E-409C-BE32-E72D297353CC}">
                  <c16:uniqueId val="{00000013-F011-46CF-86C1-6FDFA168F806}"/>
                </c:ext>
              </c:extLst>
            </c:dLbl>
            <c:dLbl>
              <c:idx val="10"/>
              <c:delete val="1"/>
              <c:extLst>
                <c:ext xmlns:c15="http://schemas.microsoft.com/office/drawing/2012/chart" uri="{CE6537A1-D6FC-4f65-9D91-7224C49458BB}"/>
                <c:ext xmlns:c16="http://schemas.microsoft.com/office/drawing/2014/chart" uri="{C3380CC4-5D6E-409C-BE32-E72D297353CC}">
                  <c16:uniqueId val="{00000015-F011-46CF-86C1-6FDFA168F806}"/>
                </c:ext>
              </c:extLst>
            </c:dLbl>
            <c:dLbl>
              <c:idx val="11"/>
              <c:delete val="1"/>
              <c:extLst>
                <c:ext xmlns:c15="http://schemas.microsoft.com/office/drawing/2012/chart" uri="{CE6537A1-D6FC-4f65-9D91-7224C49458BB}"/>
                <c:ext xmlns:c16="http://schemas.microsoft.com/office/drawing/2014/chart" uri="{C3380CC4-5D6E-409C-BE32-E72D297353CC}">
                  <c16:uniqueId val="{00000017-F011-46CF-86C1-6FDFA168F806}"/>
                </c:ext>
              </c:extLst>
            </c:dLbl>
            <c:dLbl>
              <c:idx val="12"/>
              <c:delete val="1"/>
              <c:extLst>
                <c:ext xmlns:c15="http://schemas.microsoft.com/office/drawing/2012/chart" uri="{CE6537A1-D6FC-4f65-9D91-7224C49458BB}"/>
                <c:ext xmlns:c16="http://schemas.microsoft.com/office/drawing/2014/chart" uri="{C3380CC4-5D6E-409C-BE32-E72D297353CC}">
                  <c16:uniqueId val="{00000019-F011-46CF-86C1-6FDFA168F806}"/>
                </c:ext>
              </c:extLst>
            </c:dLbl>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'Summary 2024'!$C$4:$C$16</c:f>
              <c:strCache>
                <c:ptCount val="13"/>
                <c:pt idx="0">
                  <c:v>Schools Sites</c:v>
                </c:pt>
                <c:pt idx="1">
                  <c:v>Primary Data Centres</c:v>
                </c:pt>
                <c:pt idx="2">
                  <c:v>Regional Points of Presence</c:v>
                </c:pt>
                <c:pt idx="3">
                  <c:v>Small Client Sites</c:v>
                </c:pt>
                <c:pt idx="4">
                  <c:v>Office</c:v>
                </c:pt>
                <c:pt idx="5">
                  <c:v>Secondary Data Centres</c:v>
                </c:pt>
                <c:pt idx="6">
                  <c:v>Azure</c:v>
                </c:pt>
                <c:pt idx="7">
                  <c:v>AWS</c:v>
                </c:pt>
                <c:pt idx="8">
                  <c:v>Travel Flights</c:v>
                </c:pt>
                <c:pt idx="9">
                  <c:v>Travel Train &amp; Bus</c:v>
                </c:pt>
                <c:pt idx="10">
                  <c:v>Travel Taxi - Account</c:v>
                </c:pt>
                <c:pt idx="11">
                  <c:v>Travel Taxi - Expenses</c:v>
                </c:pt>
                <c:pt idx="12">
                  <c:v>Travel Milage</c:v>
                </c:pt>
              </c:strCache>
            </c:strRef>
          </c:cat>
          <c:val>
            <c:numRef>
              <c:f>'Summary 2024'!$H$4:$H$16</c:f>
              <c:numCache>
                <c:formatCode>0.00%</c:formatCode>
                <c:ptCount val="13"/>
                <c:pt idx="0">
                  <c:v>0.44114274319557317</c:v>
                </c:pt>
                <c:pt idx="1">
                  <c:v>0.3117078112687065</c:v>
                </c:pt>
                <c:pt idx="2">
                  <c:v>0.13887571512827349</c:v>
                </c:pt>
                <c:pt idx="3">
                  <c:v>3.7450093958447644E-2</c:v>
                </c:pt>
                <c:pt idx="4">
                  <c:v>3.3695414973212844E-2</c:v>
                </c:pt>
                <c:pt idx="5">
                  <c:v>7.9872156585913574E-3</c:v>
                </c:pt>
                <c:pt idx="6">
                  <c:v>1.4809816077576024E-4</c:v>
                </c:pt>
                <c:pt idx="7">
                  <c:v>4.4429448232728072E-6</c:v>
                </c:pt>
                <c:pt idx="8">
                  <c:v>2.2193990373855429E-2</c:v>
                </c:pt>
                <c:pt idx="9">
                  <c:v>1.4661717916800263E-3</c:v>
                </c:pt>
                <c:pt idx="10">
                  <c:v>3.5729478623954068E-4</c:v>
                </c:pt>
                <c:pt idx="11">
                  <c:v>2.7629606322923244E-4</c:v>
                </c:pt>
                <c:pt idx="12">
                  <c:v>4.6947116965915994E-3</c:v>
                </c:pt>
              </c:numCache>
            </c:numRef>
          </c:val>
          <c:extLst>
            <c:ext xmlns:c16="http://schemas.microsoft.com/office/drawing/2014/chart" uri="{C3380CC4-5D6E-409C-BE32-E72D297353CC}">
              <c16:uniqueId val="{0000001A-F011-46CF-86C1-6FDFA168F806}"/>
            </c:ext>
          </c:extLst>
        </c:ser>
        <c:dLbls>
          <c:showLegendKey val="0"/>
          <c:showVal val="0"/>
          <c:showCatName val="0"/>
          <c:showSerName val="0"/>
          <c:showPercent val="1"/>
          <c:showBubbleSize val="0"/>
          <c:showLeaderLines val="1"/>
        </c:dLbls>
        <c:firstSliceAng val="0"/>
        <c:holeSize val="50"/>
      </c:doughnutChart>
      <c:spPr>
        <a:noFill/>
        <a:ln>
          <a:noFill/>
        </a:ln>
        <a:effectLst/>
      </c:spPr>
    </c:plotArea>
    <c:legend>
      <c:legendPos val="r"/>
      <c:legendEntry>
        <c:idx val="5"/>
        <c:delete val="1"/>
      </c:legendEntry>
      <c:legendEntry>
        <c:idx val="6"/>
        <c:delete val="1"/>
      </c:legendEntry>
      <c:legendEntry>
        <c:idx val="7"/>
        <c:delete val="1"/>
      </c:legendEntry>
      <c:legendEntry>
        <c:idx val="8"/>
        <c:delete val="1"/>
      </c:legendEntry>
      <c:legendEntry>
        <c:idx val="9"/>
        <c:delete val="1"/>
      </c:legendEntry>
      <c:legendEntry>
        <c:idx val="10"/>
        <c:delete val="1"/>
      </c:legendEntry>
      <c:legendEntry>
        <c:idx val="11"/>
        <c:delete val="1"/>
      </c:legendEntry>
      <c:legendEntry>
        <c:idx val="12"/>
        <c:delete val="1"/>
      </c:legendEntry>
      <c:layout>
        <c:manualLayout>
          <c:xMode val="edge"/>
          <c:yMode val="edge"/>
          <c:x val="0.64745827564423197"/>
          <c:y val="0.24869189083286586"/>
          <c:w val="0.25353122994062688"/>
          <c:h val="0.64398110736298253"/>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US" sz="2000" b="0" i="0" u="none" strike="noStrike" kern="1200" spc="0" baseline="0">
                <a:solidFill>
                  <a:schemeClr val="tx1"/>
                </a:solidFill>
                <a:latin typeface="+mn-lt"/>
                <a:ea typeface="+mn-ea"/>
                <a:cs typeface="+mn-cs"/>
              </a:defRPr>
            </a:pPr>
            <a:r>
              <a:rPr lang="en-IE" sz="2000" b="0" i="0" u="none" strike="noStrike" kern="1200" spc="0" baseline="0" dirty="0">
                <a:solidFill>
                  <a:sysClr val="windowText" lastClr="000000">
                    <a:lumMod val="65000"/>
                    <a:lumOff val="35000"/>
                  </a:sysClr>
                </a:solidFill>
              </a:rPr>
              <a:t>2025 HEAnet Co2 Emissions </a:t>
            </a:r>
          </a:p>
        </c:rich>
      </c:tx>
      <c:overlay val="0"/>
      <c:spPr>
        <a:noFill/>
        <a:ln>
          <a:noFill/>
        </a:ln>
        <a:effectLst/>
      </c:spPr>
      <c:txPr>
        <a:bodyPr rot="0" spcFirstLastPara="1" vertOverflow="ellipsis" vert="horz" wrap="square" anchor="ctr" anchorCtr="1"/>
        <a:lstStyle/>
        <a:p>
          <a:pPr>
            <a:defRPr lang="en-US" sz="2000" b="0" i="0" u="none" strike="noStrike" kern="1200" spc="0" baseline="0">
              <a:solidFill>
                <a:schemeClr val="tx1"/>
              </a:solidFill>
              <a:latin typeface="+mn-lt"/>
              <a:ea typeface="+mn-ea"/>
              <a:cs typeface="+mn-cs"/>
            </a:defRPr>
          </a:pPr>
          <a:endParaRPr lang="en-US"/>
        </a:p>
      </c:txPr>
    </c:title>
    <c:autoTitleDeleted val="0"/>
    <c:plotArea>
      <c:layout/>
      <c:doughnutChart>
        <c:varyColors val="1"/>
        <c:dLbls>
          <c:showLegendKey val="0"/>
          <c:showVal val="0"/>
          <c:showCatName val="0"/>
          <c:showSerName val="0"/>
          <c:showPercent val="1"/>
          <c:showBubbleSize val="0"/>
          <c:showLeaderLines val="0"/>
        </c:dLbls>
        <c:firstSliceAng val="0"/>
        <c:holeSize val="50"/>
      </c:doughnutChart>
      <c:spPr>
        <a:noFill/>
        <a:ln>
          <a:noFill/>
        </a:ln>
        <a:effectLst/>
      </c:spPr>
    </c:plotArea>
    <c:legend>
      <c:legendPos val="r"/>
      <c:layout>
        <c:manualLayout>
          <c:xMode val="edge"/>
          <c:yMode val="edge"/>
          <c:x val="0.74234676652218257"/>
          <c:y val="0.20473535780094526"/>
          <c:w val="0.22004156829389934"/>
          <c:h val="0.25139840760128446"/>
        </c:manualLayout>
      </c:layout>
      <c:overlay val="0"/>
      <c:spPr>
        <a:noFill/>
        <a:ln>
          <a:noFill/>
        </a:ln>
        <a:effectLst/>
      </c:spPr>
      <c:txPr>
        <a:bodyPr rot="0" spcFirstLastPara="1" vertOverflow="ellipsis" vert="horz" wrap="square" anchor="ctr" anchorCtr="1"/>
        <a:lstStyle/>
        <a:p>
          <a:pPr>
            <a:defRPr lang="en-US" sz="900" b="0" i="0" u="none" strike="noStrike" kern="1200"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lang="en-US" sz="900" b="0" i="0" u="none" strike="noStrike" kern="1200" baseline="0">
          <a:solidFill>
            <a:schemeClr val="tx1"/>
          </a:solidFill>
          <a:latin typeface="+mn-lt"/>
          <a:ea typeface="+mn-ea"/>
          <a:cs typeface="+mn-cs"/>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IE" dirty="0"/>
              <a:t>HEAnet Co2</a:t>
            </a:r>
            <a:r>
              <a:rPr lang="en-IE" baseline="0" dirty="0"/>
              <a:t> Emissions 2025 </a:t>
            </a:r>
            <a:endParaRPr lang="en-IE" dirty="0"/>
          </a:p>
        </c:rich>
      </c:tx>
      <c:layout>
        <c:manualLayout>
          <c:xMode val="edge"/>
          <c:yMode val="edge"/>
          <c:x val="0.21907938661460394"/>
          <c:y val="6.8036217614875216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IE"/>
        </a:p>
      </c:txPr>
    </c:title>
    <c:autoTitleDeleted val="0"/>
    <c:plotArea>
      <c:layout/>
      <c:doughnut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34EA-4164-8E65-FC3943111837}"/>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34EA-4164-8E65-FC394311183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4EA-4164-8E65-FC394311183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4EA-4164-8E65-FC3943111837}"/>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34EA-4164-8E65-FC3943111837}"/>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34EA-4164-8E65-FC3943111837}"/>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34EA-4164-8E65-FC3943111837}"/>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34EA-4164-8E65-FC3943111837}"/>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34EA-4164-8E65-FC3943111837}"/>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34EA-4164-8E65-FC3943111837}"/>
              </c:ext>
            </c:extLst>
          </c:dPt>
          <c:dPt>
            <c:idx val="10"/>
            <c:bubble3D val="0"/>
            <c:spPr>
              <a:solidFill>
                <a:schemeClr val="accent5">
                  <a:lumMod val="60000"/>
                </a:schemeClr>
              </a:solidFill>
              <a:ln w="19050">
                <a:solidFill>
                  <a:schemeClr val="lt1"/>
                </a:solidFill>
              </a:ln>
              <a:effectLst/>
            </c:spPr>
            <c:extLst>
              <c:ext xmlns:c16="http://schemas.microsoft.com/office/drawing/2014/chart" uri="{C3380CC4-5D6E-409C-BE32-E72D297353CC}">
                <c16:uniqueId val="{00000015-34EA-4164-8E65-FC3943111837}"/>
              </c:ext>
            </c:extLst>
          </c:dPt>
          <c:dPt>
            <c:idx val="11"/>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17-34EA-4164-8E65-FC3943111837}"/>
              </c:ext>
            </c:extLst>
          </c:dPt>
          <c:dPt>
            <c:idx val="12"/>
            <c:bubble3D val="0"/>
            <c:spPr>
              <a:solidFill>
                <a:schemeClr val="accent1">
                  <a:lumMod val="80000"/>
                  <a:lumOff val="20000"/>
                </a:schemeClr>
              </a:solidFill>
              <a:ln w="19050">
                <a:solidFill>
                  <a:schemeClr val="lt1"/>
                </a:solidFill>
              </a:ln>
              <a:effectLst/>
            </c:spPr>
            <c:extLst>
              <c:ext xmlns:c16="http://schemas.microsoft.com/office/drawing/2014/chart" uri="{C3380CC4-5D6E-409C-BE32-E72D297353CC}">
                <c16:uniqueId val="{00000019-34EA-4164-8E65-FC3943111837}"/>
              </c:ext>
            </c:extLst>
          </c:dPt>
          <c:dLbls>
            <c:dLbl>
              <c:idx val="3"/>
              <c:delete val="1"/>
              <c:extLst>
                <c:ext xmlns:c15="http://schemas.microsoft.com/office/drawing/2012/chart" uri="{CE6537A1-D6FC-4f65-9D91-7224C49458BB}"/>
                <c:ext xmlns:c16="http://schemas.microsoft.com/office/drawing/2014/chart" uri="{C3380CC4-5D6E-409C-BE32-E72D297353CC}">
                  <c16:uniqueId val="{00000007-34EA-4164-8E65-FC3943111837}"/>
                </c:ext>
              </c:extLst>
            </c:dLbl>
            <c:dLbl>
              <c:idx val="4"/>
              <c:delete val="1"/>
              <c:extLst>
                <c:ext xmlns:c15="http://schemas.microsoft.com/office/drawing/2012/chart" uri="{CE6537A1-D6FC-4f65-9D91-7224C49458BB}"/>
                <c:ext xmlns:c16="http://schemas.microsoft.com/office/drawing/2014/chart" uri="{C3380CC4-5D6E-409C-BE32-E72D297353CC}">
                  <c16:uniqueId val="{00000009-34EA-4164-8E65-FC3943111837}"/>
                </c:ext>
              </c:extLst>
            </c:dLbl>
            <c:dLbl>
              <c:idx val="5"/>
              <c:delete val="1"/>
              <c:extLst>
                <c:ext xmlns:c15="http://schemas.microsoft.com/office/drawing/2012/chart" uri="{CE6537A1-D6FC-4f65-9D91-7224C49458BB}"/>
                <c:ext xmlns:c16="http://schemas.microsoft.com/office/drawing/2014/chart" uri="{C3380CC4-5D6E-409C-BE32-E72D297353CC}">
                  <c16:uniqueId val="{0000000B-34EA-4164-8E65-FC3943111837}"/>
                </c:ext>
              </c:extLst>
            </c:dLbl>
            <c:dLbl>
              <c:idx val="6"/>
              <c:delete val="1"/>
              <c:extLst>
                <c:ext xmlns:c15="http://schemas.microsoft.com/office/drawing/2012/chart" uri="{CE6537A1-D6FC-4f65-9D91-7224C49458BB}"/>
                <c:ext xmlns:c16="http://schemas.microsoft.com/office/drawing/2014/chart" uri="{C3380CC4-5D6E-409C-BE32-E72D297353CC}">
                  <c16:uniqueId val="{0000000D-34EA-4164-8E65-FC3943111837}"/>
                </c:ext>
              </c:extLst>
            </c:dLbl>
            <c:dLbl>
              <c:idx val="7"/>
              <c:delete val="1"/>
              <c:extLst>
                <c:ext xmlns:c15="http://schemas.microsoft.com/office/drawing/2012/chart" uri="{CE6537A1-D6FC-4f65-9D91-7224C49458BB}"/>
                <c:ext xmlns:c16="http://schemas.microsoft.com/office/drawing/2014/chart" uri="{C3380CC4-5D6E-409C-BE32-E72D297353CC}">
                  <c16:uniqueId val="{0000000F-34EA-4164-8E65-FC3943111837}"/>
                </c:ext>
              </c:extLst>
            </c:dLbl>
            <c:dLbl>
              <c:idx val="8"/>
              <c:delete val="1"/>
              <c:extLst>
                <c:ext xmlns:c15="http://schemas.microsoft.com/office/drawing/2012/chart" uri="{CE6537A1-D6FC-4f65-9D91-7224C49458BB}"/>
                <c:ext xmlns:c16="http://schemas.microsoft.com/office/drawing/2014/chart" uri="{C3380CC4-5D6E-409C-BE32-E72D297353CC}">
                  <c16:uniqueId val="{00000011-34EA-4164-8E65-FC3943111837}"/>
                </c:ext>
              </c:extLst>
            </c:dLbl>
            <c:dLbl>
              <c:idx val="9"/>
              <c:delete val="1"/>
              <c:extLst>
                <c:ext xmlns:c15="http://schemas.microsoft.com/office/drawing/2012/chart" uri="{CE6537A1-D6FC-4f65-9D91-7224C49458BB}"/>
                <c:ext xmlns:c16="http://schemas.microsoft.com/office/drawing/2014/chart" uri="{C3380CC4-5D6E-409C-BE32-E72D297353CC}">
                  <c16:uniqueId val="{00000013-34EA-4164-8E65-FC3943111837}"/>
                </c:ext>
              </c:extLst>
            </c:dLbl>
            <c:dLbl>
              <c:idx val="10"/>
              <c:delete val="1"/>
              <c:extLst>
                <c:ext xmlns:c15="http://schemas.microsoft.com/office/drawing/2012/chart" uri="{CE6537A1-D6FC-4f65-9D91-7224C49458BB}"/>
                <c:ext xmlns:c16="http://schemas.microsoft.com/office/drawing/2014/chart" uri="{C3380CC4-5D6E-409C-BE32-E72D297353CC}">
                  <c16:uniqueId val="{00000015-34EA-4164-8E65-FC3943111837}"/>
                </c:ext>
              </c:extLst>
            </c:dLbl>
            <c:dLbl>
              <c:idx val="11"/>
              <c:delete val="1"/>
              <c:extLst>
                <c:ext xmlns:c15="http://schemas.microsoft.com/office/drawing/2012/chart" uri="{CE6537A1-D6FC-4f65-9D91-7224C49458BB}"/>
                <c:ext xmlns:c16="http://schemas.microsoft.com/office/drawing/2014/chart" uri="{C3380CC4-5D6E-409C-BE32-E72D297353CC}">
                  <c16:uniqueId val="{00000017-34EA-4164-8E65-FC3943111837}"/>
                </c:ext>
              </c:extLst>
            </c:dLbl>
            <c:dLbl>
              <c:idx val="12"/>
              <c:delete val="1"/>
              <c:extLst>
                <c:ext xmlns:c15="http://schemas.microsoft.com/office/drawing/2012/chart" uri="{CE6537A1-D6FC-4f65-9D91-7224C49458BB}"/>
                <c:ext xmlns:c16="http://schemas.microsoft.com/office/drawing/2014/chart" uri="{C3380CC4-5D6E-409C-BE32-E72D297353CC}">
                  <c16:uniqueId val="{00000019-34EA-4164-8E65-FC3943111837}"/>
                </c:ext>
              </c:extLst>
            </c:dLbl>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'Summary 2024'!$C$4:$C$16</c:f>
              <c:strCache>
                <c:ptCount val="13"/>
                <c:pt idx="0">
                  <c:v>Schools Sites</c:v>
                </c:pt>
                <c:pt idx="1">
                  <c:v>Primary Data Centres</c:v>
                </c:pt>
                <c:pt idx="2">
                  <c:v>Regional Points of Presence</c:v>
                </c:pt>
                <c:pt idx="3">
                  <c:v>Small Client Sites</c:v>
                </c:pt>
                <c:pt idx="4">
                  <c:v>Office</c:v>
                </c:pt>
                <c:pt idx="5">
                  <c:v>Secondary Data Centres</c:v>
                </c:pt>
                <c:pt idx="6">
                  <c:v>Azure</c:v>
                </c:pt>
                <c:pt idx="7">
                  <c:v>AWS</c:v>
                </c:pt>
                <c:pt idx="8">
                  <c:v>Travel Flights</c:v>
                </c:pt>
                <c:pt idx="9">
                  <c:v>Travel Train &amp; Bus</c:v>
                </c:pt>
                <c:pt idx="10">
                  <c:v>Travel Taxi - Account</c:v>
                </c:pt>
                <c:pt idx="11">
                  <c:v>Travel Taxi - Expenses</c:v>
                </c:pt>
                <c:pt idx="12">
                  <c:v>Travel Milage</c:v>
                </c:pt>
              </c:strCache>
            </c:strRef>
          </c:cat>
          <c:val>
            <c:numRef>
              <c:f>'Summary 2024'!$H$4:$H$16</c:f>
              <c:numCache>
                <c:formatCode>0.00%</c:formatCode>
                <c:ptCount val="13"/>
                <c:pt idx="0">
                  <c:v>0.44114274319557317</c:v>
                </c:pt>
                <c:pt idx="1">
                  <c:v>0.3117078112687065</c:v>
                </c:pt>
                <c:pt idx="2">
                  <c:v>0.13887571512827349</c:v>
                </c:pt>
                <c:pt idx="3">
                  <c:v>3.7450093958447644E-2</c:v>
                </c:pt>
                <c:pt idx="4">
                  <c:v>3.3695414973212844E-2</c:v>
                </c:pt>
                <c:pt idx="5">
                  <c:v>7.9872156585913574E-3</c:v>
                </c:pt>
                <c:pt idx="6">
                  <c:v>1.4809816077576024E-4</c:v>
                </c:pt>
                <c:pt idx="7">
                  <c:v>4.4429448232728072E-6</c:v>
                </c:pt>
                <c:pt idx="8">
                  <c:v>2.2193990373855429E-2</c:v>
                </c:pt>
                <c:pt idx="9">
                  <c:v>1.4661717916800263E-3</c:v>
                </c:pt>
                <c:pt idx="10">
                  <c:v>3.5729478623954068E-4</c:v>
                </c:pt>
                <c:pt idx="11">
                  <c:v>2.7629606322923244E-4</c:v>
                </c:pt>
                <c:pt idx="12">
                  <c:v>4.6947116965915994E-3</c:v>
                </c:pt>
              </c:numCache>
            </c:numRef>
          </c:val>
          <c:extLst>
            <c:ext xmlns:c16="http://schemas.microsoft.com/office/drawing/2014/chart" uri="{C3380CC4-5D6E-409C-BE32-E72D297353CC}">
              <c16:uniqueId val="{0000001A-34EA-4164-8E65-FC3943111837}"/>
            </c:ext>
          </c:extLst>
        </c:ser>
        <c:dLbls>
          <c:showLegendKey val="0"/>
          <c:showVal val="0"/>
          <c:showCatName val="0"/>
          <c:showSerName val="0"/>
          <c:showPercent val="1"/>
          <c:showBubbleSize val="0"/>
          <c:showLeaderLines val="1"/>
        </c:dLbls>
        <c:firstSliceAng val="0"/>
        <c:holeSize val="50"/>
      </c:doughnutChart>
      <c:spPr>
        <a:noFill/>
        <a:ln>
          <a:noFill/>
        </a:ln>
        <a:effectLst/>
      </c:spPr>
    </c:plotArea>
    <c:legend>
      <c:legendPos val="r"/>
      <c:legendEntry>
        <c:idx val="5"/>
        <c:delete val="1"/>
      </c:legendEntry>
      <c:legendEntry>
        <c:idx val="6"/>
        <c:delete val="1"/>
      </c:legendEntry>
      <c:legendEntry>
        <c:idx val="7"/>
        <c:delete val="1"/>
      </c:legendEntry>
      <c:legendEntry>
        <c:idx val="8"/>
        <c:delete val="1"/>
      </c:legendEntry>
      <c:legendEntry>
        <c:idx val="9"/>
        <c:delete val="1"/>
      </c:legendEntry>
      <c:legendEntry>
        <c:idx val="10"/>
        <c:delete val="1"/>
      </c:legendEntry>
      <c:legendEntry>
        <c:idx val="11"/>
        <c:delete val="1"/>
      </c:legendEntry>
      <c:legendEntry>
        <c:idx val="12"/>
        <c:delete val="1"/>
      </c:legendEntry>
      <c:layout>
        <c:manualLayout>
          <c:xMode val="edge"/>
          <c:yMode val="edge"/>
          <c:x val="0.59185464448238057"/>
          <c:y val="3.1413890161811429E-3"/>
          <c:w val="0.30749952644180284"/>
          <c:h val="0.56044333450470996"/>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M</a:t>
            </a:r>
            <a:r>
              <a:rPr lang="en-US" baseline="0" dirty="0"/>
              <a:t>igrating from Old Network to New Network</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areaChart>
        <c:grouping val="standard"/>
        <c:varyColors val="0"/>
        <c:ser>
          <c:idx val="0"/>
          <c:order val="0"/>
          <c:tx>
            <c:strRef>
              <c:f>Comparison!$D$104</c:f>
              <c:strCache>
                <c:ptCount val="1"/>
                <c:pt idx="0">
                  <c:v>Migrate in 2 years</c:v>
                </c:pt>
              </c:strCache>
            </c:strRef>
          </c:tx>
          <c:spPr>
            <a:solidFill>
              <a:schemeClr val="accent2"/>
            </a:solidFill>
            <a:ln>
              <a:noFill/>
            </a:ln>
            <a:effectLst/>
          </c:spPr>
          <c:cat>
            <c:strRef>
              <c:f>Comparison!$E$103:$H$103</c:f>
              <c:strCache>
                <c:ptCount val="4"/>
                <c:pt idx="0">
                  <c:v>Year 1</c:v>
                </c:pt>
                <c:pt idx="1">
                  <c:v>Year 2</c:v>
                </c:pt>
                <c:pt idx="2">
                  <c:v>Year 3</c:v>
                </c:pt>
                <c:pt idx="3">
                  <c:v>Year 4</c:v>
                </c:pt>
              </c:strCache>
            </c:strRef>
          </c:cat>
          <c:val>
            <c:numRef>
              <c:f>Comparison!$E$104:$H$104</c:f>
              <c:numCache>
                <c:formatCode>_-* #,##0_-;\-* #,##0_-;_-* "-"??_-;_-@_-</c:formatCode>
                <c:ptCount val="4"/>
                <c:pt idx="0">
                  <c:v>64854.604799999994</c:v>
                </c:pt>
                <c:pt idx="1">
                  <c:v>100484.49600000001</c:v>
                </c:pt>
                <c:pt idx="2">
                  <c:v>100484.49600000001</c:v>
                </c:pt>
                <c:pt idx="3">
                  <c:v>35629.891200000013</c:v>
                </c:pt>
              </c:numCache>
            </c:numRef>
          </c:val>
          <c:extLst>
            <c:ext xmlns:c16="http://schemas.microsoft.com/office/drawing/2014/chart" uri="{C3380CC4-5D6E-409C-BE32-E72D297353CC}">
              <c16:uniqueId val="{00000000-56AF-4C6B-849D-7E25E4BAF80E}"/>
            </c:ext>
          </c:extLst>
        </c:ser>
        <c:ser>
          <c:idx val="1"/>
          <c:order val="1"/>
          <c:tx>
            <c:strRef>
              <c:f>Comparison!$D$105</c:f>
              <c:strCache>
                <c:ptCount val="1"/>
                <c:pt idx="0">
                  <c:v>Migrate in 1 year</c:v>
                </c:pt>
              </c:strCache>
            </c:strRef>
          </c:tx>
          <c:spPr>
            <a:solidFill>
              <a:schemeClr val="accent4"/>
            </a:solidFill>
            <a:ln>
              <a:noFill/>
            </a:ln>
            <a:effectLst/>
          </c:spPr>
          <c:cat>
            <c:strRef>
              <c:f>Comparison!$E$103:$H$103</c:f>
              <c:strCache>
                <c:ptCount val="4"/>
                <c:pt idx="0">
                  <c:v>Year 1</c:v>
                </c:pt>
                <c:pt idx="1">
                  <c:v>Year 2</c:v>
                </c:pt>
                <c:pt idx="2">
                  <c:v>Year 3</c:v>
                </c:pt>
                <c:pt idx="3">
                  <c:v>Year 4</c:v>
                </c:pt>
              </c:strCache>
            </c:strRef>
          </c:cat>
          <c:val>
            <c:numRef>
              <c:f>Comparison!$E$105:$H$105</c:f>
              <c:numCache>
                <c:formatCode>_-* #,##0_-;\-* #,##0_-;_-* "-"??_-;_-@_-</c:formatCode>
                <c:ptCount val="4"/>
                <c:pt idx="0">
                  <c:v>64854.604799999994</c:v>
                </c:pt>
                <c:pt idx="1">
                  <c:v>100484.49600000001</c:v>
                </c:pt>
                <c:pt idx="2">
                  <c:v>35629.891200000013</c:v>
                </c:pt>
                <c:pt idx="3">
                  <c:v>35629.891200000013</c:v>
                </c:pt>
              </c:numCache>
            </c:numRef>
          </c:val>
          <c:extLst>
            <c:ext xmlns:c16="http://schemas.microsoft.com/office/drawing/2014/chart" uri="{C3380CC4-5D6E-409C-BE32-E72D297353CC}">
              <c16:uniqueId val="{00000001-56AF-4C6B-849D-7E25E4BAF80E}"/>
            </c:ext>
          </c:extLst>
        </c:ser>
        <c:ser>
          <c:idx val="2"/>
          <c:order val="2"/>
          <c:tx>
            <c:strRef>
              <c:f>Comparison!$D$106</c:f>
              <c:strCache>
                <c:ptCount val="1"/>
                <c:pt idx="0">
                  <c:v>Migrate in 6 Months</c:v>
                </c:pt>
              </c:strCache>
            </c:strRef>
          </c:tx>
          <c:spPr>
            <a:solidFill>
              <a:schemeClr val="accent6"/>
            </a:solidFill>
            <a:ln>
              <a:noFill/>
            </a:ln>
            <a:effectLst/>
          </c:spPr>
          <c:cat>
            <c:strRef>
              <c:f>Comparison!$E$103:$H$103</c:f>
              <c:strCache>
                <c:ptCount val="4"/>
                <c:pt idx="0">
                  <c:v>Year 1</c:v>
                </c:pt>
                <c:pt idx="1">
                  <c:v>Year 2</c:v>
                </c:pt>
                <c:pt idx="2">
                  <c:v>Year 3</c:v>
                </c:pt>
                <c:pt idx="3">
                  <c:v>Year 4</c:v>
                </c:pt>
              </c:strCache>
            </c:strRef>
          </c:cat>
          <c:val>
            <c:numRef>
              <c:f>Comparison!$E$106:$H$106</c:f>
              <c:numCache>
                <c:formatCode>_-* #,##0_-;\-* #,##0_-;_-* "-"??_-;_-@_-</c:formatCode>
                <c:ptCount val="4"/>
                <c:pt idx="0">
                  <c:v>64854.604799999994</c:v>
                </c:pt>
                <c:pt idx="1">
                  <c:v>68057.193600000013</c:v>
                </c:pt>
                <c:pt idx="2">
                  <c:v>35629.891200000013</c:v>
                </c:pt>
                <c:pt idx="3">
                  <c:v>35629.891200000013</c:v>
                </c:pt>
              </c:numCache>
            </c:numRef>
          </c:val>
          <c:extLst>
            <c:ext xmlns:c16="http://schemas.microsoft.com/office/drawing/2014/chart" uri="{C3380CC4-5D6E-409C-BE32-E72D297353CC}">
              <c16:uniqueId val="{00000002-56AF-4C6B-849D-7E25E4BAF80E}"/>
            </c:ext>
          </c:extLst>
        </c:ser>
        <c:dLbls>
          <c:showLegendKey val="0"/>
          <c:showVal val="0"/>
          <c:showCatName val="0"/>
          <c:showSerName val="0"/>
          <c:showPercent val="0"/>
          <c:showBubbleSize val="0"/>
        </c:dLbls>
        <c:axId val="843257200"/>
        <c:axId val="843261520"/>
      </c:areaChart>
      <c:catAx>
        <c:axId val="84325720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43261520"/>
        <c:crosses val="autoZero"/>
        <c:auto val="1"/>
        <c:lblAlgn val="ctr"/>
        <c:lblOffset val="100"/>
        <c:noMultiLvlLbl val="0"/>
      </c:catAx>
      <c:valAx>
        <c:axId val="84326152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KwHr Usage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4325720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BF3A20-AC1B-914B-A7BB-1A63F6727D49}" type="datetimeFigureOut">
              <a:rPr lang="en-US" smtClean="0"/>
              <a:t>4/10/2026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97251E-D1D5-034C-85F8-728E8F45245E}" type="slidenum">
              <a:rPr lang="en-US" smtClean="0"/>
              <a:t>‹#›</a:t>
            </a:fld>
            <a:endParaRPr lang="en-US" dirty="0"/>
          </a:p>
        </p:txBody>
      </p:sp>
    </p:spTree>
    <p:extLst>
      <p:ext uri="{BB962C8B-B14F-4D97-AF65-F5344CB8AC3E}">
        <p14:creationId xmlns:p14="http://schemas.microsoft.com/office/powerpoint/2010/main" val="35894213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E" dirty="0"/>
          </a:p>
        </p:txBody>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F97251E-D1D5-034C-85F8-728E8F45245E}" type="slidenum">
              <a:rPr lang="en-US" smtClean="0"/>
              <a:t>1</a:t>
            </a:fld>
            <a:endParaRPr lang="en-US" dirty="0"/>
          </a:p>
        </p:txBody>
      </p:sp>
    </p:spTree>
    <p:extLst>
      <p:ext uri="{BB962C8B-B14F-4D97-AF65-F5344CB8AC3E}">
        <p14:creationId xmlns:p14="http://schemas.microsoft.com/office/powerpoint/2010/main" val="41361765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E" dirty="0"/>
          </a:p>
        </p:txBody>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F97251E-D1D5-034C-85F8-728E8F45245E}" type="slidenum">
              <a:rPr lang="en-US" smtClean="0"/>
              <a:t>10</a:t>
            </a:fld>
            <a:endParaRPr lang="en-US" dirty="0"/>
          </a:p>
        </p:txBody>
      </p:sp>
    </p:spTree>
    <p:extLst>
      <p:ext uri="{BB962C8B-B14F-4D97-AF65-F5344CB8AC3E}">
        <p14:creationId xmlns:p14="http://schemas.microsoft.com/office/powerpoint/2010/main" val="29914617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E" dirty="0"/>
          </a:p>
        </p:txBody>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F97251E-D1D5-034C-85F8-728E8F45245E}" type="slidenum">
              <a:rPr lang="en-US" smtClean="0"/>
              <a:t>11</a:t>
            </a:fld>
            <a:endParaRPr lang="en-US" dirty="0"/>
          </a:p>
        </p:txBody>
      </p:sp>
    </p:spTree>
    <p:extLst>
      <p:ext uri="{BB962C8B-B14F-4D97-AF65-F5344CB8AC3E}">
        <p14:creationId xmlns:p14="http://schemas.microsoft.com/office/powerpoint/2010/main" val="20640943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E" dirty="0"/>
          </a:p>
        </p:txBody>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F97251E-D1D5-034C-85F8-728E8F45245E}" type="slidenum">
              <a:rPr lang="en-US" smtClean="0"/>
              <a:t>12</a:t>
            </a:fld>
            <a:endParaRPr lang="en-US" dirty="0"/>
          </a:p>
        </p:txBody>
      </p:sp>
    </p:spTree>
    <p:extLst>
      <p:ext uri="{BB962C8B-B14F-4D97-AF65-F5344CB8AC3E}">
        <p14:creationId xmlns:p14="http://schemas.microsoft.com/office/powerpoint/2010/main" val="12793867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E" dirty="0"/>
          </a:p>
        </p:txBody>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F97251E-D1D5-034C-85F8-728E8F45245E}" type="slidenum">
              <a:rPr lang="en-US" smtClean="0"/>
              <a:t>13</a:t>
            </a:fld>
            <a:endParaRPr lang="en-US" dirty="0"/>
          </a:p>
        </p:txBody>
      </p:sp>
    </p:spTree>
    <p:extLst>
      <p:ext uri="{BB962C8B-B14F-4D97-AF65-F5344CB8AC3E}">
        <p14:creationId xmlns:p14="http://schemas.microsoft.com/office/powerpoint/2010/main" val="34296236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E" dirty="0"/>
          </a:p>
        </p:txBody>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F97251E-D1D5-034C-85F8-728E8F45245E}" type="slidenum">
              <a:rPr lang="en-US" smtClean="0"/>
              <a:t>14</a:t>
            </a:fld>
            <a:endParaRPr lang="en-US" dirty="0"/>
          </a:p>
        </p:txBody>
      </p:sp>
    </p:spTree>
    <p:extLst>
      <p:ext uri="{BB962C8B-B14F-4D97-AF65-F5344CB8AC3E}">
        <p14:creationId xmlns:p14="http://schemas.microsoft.com/office/powerpoint/2010/main" val="3750117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E" dirty="0"/>
          </a:p>
        </p:txBody>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F97251E-D1D5-034C-85F8-728E8F45245E}" type="slidenum">
              <a:rPr lang="en-US" smtClean="0"/>
              <a:t>15</a:t>
            </a:fld>
            <a:endParaRPr lang="en-US" dirty="0"/>
          </a:p>
        </p:txBody>
      </p:sp>
    </p:spTree>
    <p:extLst>
      <p:ext uri="{BB962C8B-B14F-4D97-AF65-F5344CB8AC3E}">
        <p14:creationId xmlns:p14="http://schemas.microsoft.com/office/powerpoint/2010/main" val="19771130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E" dirty="0"/>
          </a:p>
        </p:txBody>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F97251E-D1D5-034C-85F8-728E8F45245E}" type="slidenum">
              <a:rPr lang="en-US" smtClean="0"/>
              <a:t>16</a:t>
            </a:fld>
            <a:endParaRPr lang="en-US" dirty="0"/>
          </a:p>
        </p:txBody>
      </p:sp>
    </p:spTree>
    <p:extLst>
      <p:ext uri="{BB962C8B-B14F-4D97-AF65-F5344CB8AC3E}">
        <p14:creationId xmlns:p14="http://schemas.microsoft.com/office/powerpoint/2010/main" val="23602631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E" dirty="0"/>
          </a:p>
        </p:txBody>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F97251E-D1D5-034C-85F8-728E8F45245E}" type="slidenum">
              <a:rPr lang="en-US" smtClean="0"/>
              <a:t>17</a:t>
            </a:fld>
            <a:endParaRPr lang="en-US" dirty="0"/>
          </a:p>
        </p:txBody>
      </p:sp>
    </p:spTree>
    <p:extLst>
      <p:ext uri="{BB962C8B-B14F-4D97-AF65-F5344CB8AC3E}">
        <p14:creationId xmlns:p14="http://schemas.microsoft.com/office/powerpoint/2010/main" val="9784717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E" dirty="0"/>
          </a:p>
        </p:txBody>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F97251E-D1D5-034C-85F8-728E8F45245E}" type="slidenum">
              <a:rPr lang="en-US" smtClean="0"/>
              <a:t>18</a:t>
            </a:fld>
            <a:endParaRPr lang="en-US" dirty="0"/>
          </a:p>
        </p:txBody>
      </p:sp>
    </p:spTree>
    <p:extLst>
      <p:ext uri="{BB962C8B-B14F-4D97-AF65-F5344CB8AC3E}">
        <p14:creationId xmlns:p14="http://schemas.microsoft.com/office/powerpoint/2010/main" val="17217299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E" dirty="0"/>
          </a:p>
        </p:txBody>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F97251E-D1D5-034C-85F8-728E8F45245E}" type="slidenum">
              <a:rPr lang="en-US" smtClean="0"/>
              <a:t>19</a:t>
            </a:fld>
            <a:endParaRPr lang="en-US" dirty="0"/>
          </a:p>
        </p:txBody>
      </p:sp>
    </p:spTree>
    <p:extLst>
      <p:ext uri="{BB962C8B-B14F-4D97-AF65-F5344CB8AC3E}">
        <p14:creationId xmlns:p14="http://schemas.microsoft.com/office/powerpoint/2010/main" val="1472774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E" dirty="0"/>
          </a:p>
        </p:txBody>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F97251E-D1D5-034C-85F8-728E8F45245E}" type="slidenum">
              <a:rPr lang="en-US" smtClean="0"/>
              <a:t>2</a:t>
            </a:fld>
            <a:endParaRPr lang="en-US" dirty="0"/>
          </a:p>
        </p:txBody>
      </p:sp>
    </p:spTree>
    <p:extLst>
      <p:ext uri="{BB962C8B-B14F-4D97-AF65-F5344CB8AC3E}">
        <p14:creationId xmlns:p14="http://schemas.microsoft.com/office/powerpoint/2010/main" val="12831066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E" dirty="0"/>
          </a:p>
        </p:txBody>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F97251E-D1D5-034C-85F8-728E8F45245E}" type="slidenum">
              <a:rPr lang="en-US" smtClean="0"/>
              <a:t>20</a:t>
            </a:fld>
            <a:endParaRPr lang="en-US" dirty="0"/>
          </a:p>
        </p:txBody>
      </p:sp>
    </p:spTree>
    <p:extLst>
      <p:ext uri="{BB962C8B-B14F-4D97-AF65-F5344CB8AC3E}">
        <p14:creationId xmlns:p14="http://schemas.microsoft.com/office/powerpoint/2010/main" val="30159160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E" dirty="0"/>
          </a:p>
        </p:txBody>
      </p:sp>
      <p:sp>
        <p:nvSpPr>
          <p:cNvPr id="3" name="Notes Placeholder 2"/>
          <p:cNvSpPr>
            <a:spLocks noGrp="1"/>
          </p:cNvSpPr>
          <p:nvPr>
            <p:ph type="body" idx="1"/>
          </p:nvPr>
        </p:nvSpPr>
        <p:spPr/>
        <p:txBody>
          <a:bodyPr/>
          <a:lstStyle/>
          <a:p>
            <a:pPr marL="0" indent="0">
              <a:buNone/>
            </a:pPr>
            <a:endParaRPr lang="en-IE" dirty="0"/>
          </a:p>
        </p:txBody>
      </p:sp>
      <p:sp>
        <p:nvSpPr>
          <p:cNvPr id="4" name="Slide Number Placeholder 3"/>
          <p:cNvSpPr>
            <a:spLocks noGrp="1"/>
          </p:cNvSpPr>
          <p:nvPr>
            <p:ph type="sldNum" sz="quarter" idx="5"/>
          </p:nvPr>
        </p:nvSpPr>
        <p:spPr/>
        <p:txBody>
          <a:bodyPr/>
          <a:lstStyle/>
          <a:p>
            <a:fld id="{6F97251E-D1D5-034C-85F8-728E8F45245E}" type="slidenum">
              <a:rPr lang="en-US" smtClean="0"/>
              <a:t>21</a:t>
            </a:fld>
            <a:endParaRPr lang="en-US" dirty="0"/>
          </a:p>
        </p:txBody>
      </p:sp>
    </p:spTree>
    <p:extLst>
      <p:ext uri="{BB962C8B-B14F-4D97-AF65-F5344CB8AC3E}">
        <p14:creationId xmlns:p14="http://schemas.microsoft.com/office/powerpoint/2010/main" val="36282716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E" dirty="0"/>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97251E-D1D5-034C-85F8-728E8F45245E}" type="slidenum">
              <a:rPr lang="en-US" smtClean="0"/>
              <a:t>22</a:t>
            </a:fld>
            <a:endParaRPr lang="en-US" dirty="0"/>
          </a:p>
        </p:txBody>
      </p:sp>
    </p:spTree>
    <p:extLst>
      <p:ext uri="{BB962C8B-B14F-4D97-AF65-F5344CB8AC3E}">
        <p14:creationId xmlns:p14="http://schemas.microsoft.com/office/powerpoint/2010/main" val="3560079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E" dirty="0"/>
          </a:p>
        </p:txBody>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F97251E-D1D5-034C-85F8-728E8F45245E}" type="slidenum">
              <a:rPr lang="en-US" smtClean="0"/>
              <a:t>3</a:t>
            </a:fld>
            <a:endParaRPr lang="en-US" dirty="0"/>
          </a:p>
        </p:txBody>
      </p:sp>
    </p:spTree>
    <p:extLst>
      <p:ext uri="{BB962C8B-B14F-4D97-AF65-F5344CB8AC3E}">
        <p14:creationId xmlns:p14="http://schemas.microsoft.com/office/powerpoint/2010/main" val="20772610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E" dirty="0"/>
          </a:p>
        </p:txBody>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F97251E-D1D5-034C-85F8-728E8F45245E}" type="slidenum">
              <a:rPr lang="en-US" smtClean="0"/>
              <a:t>4</a:t>
            </a:fld>
            <a:endParaRPr lang="en-US" dirty="0"/>
          </a:p>
        </p:txBody>
      </p:sp>
    </p:spTree>
    <p:extLst>
      <p:ext uri="{BB962C8B-B14F-4D97-AF65-F5344CB8AC3E}">
        <p14:creationId xmlns:p14="http://schemas.microsoft.com/office/powerpoint/2010/main" val="34648654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11452F-90B4-6A15-0F89-D457578F6C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49F60CC-0A75-E00F-3BCB-44708E6873CC}"/>
              </a:ext>
            </a:extLst>
          </p:cNvPr>
          <p:cNvSpPr>
            <a:spLocks noGrp="1" noRot="1" noChangeAspect="1"/>
          </p:cNvSpPr>
          <p:nvPr>
            <p:ph type="sldImg"/>
          </p:nvPr>
        </p:nvSpPr>
        <p:spPr/>
        <p:txBody>
          <a:bodyPr/>
          <a:lstStyle/>
          <a:p>
            <a:endParaRPr lang="en-IE" dirty="0"/>
          </a:p>
        </p:txBody>
      </p:sp>
      <p:sp>
        <p:nvSpPr>
          <p:cNvPr id="3" name="Notes Placeholder 2">
            <a:extLst>
              <a:ext uri="{FF2B5EF4-FFF2-40B4-BE49-F238E27FC236}">
                <a16:creationId xmlns:a16="http://schemas.microsoft.com/office/drawing/2014/main" id="{1847C49E-FB70-BF4F-7C48-4C3953228AA6}"/>
              </a:ext>
            </a:extLst>
          </p:cNvPr>
          <p:cNvSpPr>
            <a:spLocks noGrp="1"/>
          </p:cNvSpPr>
          <p:nvPr>
            <p:ph type="body" idx="1"/>
          </p:nvPr>
        </p:nvSpPr>
        <p:spPr/>
        <p:txBody>
          <a:bodyPr/>
          <a:lstStyle/>
          <a:p>
            <a:endParaRPr lang="en-IE" dirty="0"/>
          </a:p>
        </p:txBody>
      </p:sp>
      <p:sp>
        <p:nvSpPr>
          <p:cNvPr id="4" name="Slide Number Placeholder 3">
            <a:extLst>
              <a:ext uri="{FF2B5EF4-FFF2-40B4-BE49-F238E27FC236}">
                <a16:creationId xmlns:a16="http://schemas.microsoft.com/office/drawing/2014/main" id="{188AC52D-4C47-DE72-619B-FD7DD7D16396}"/>
              </a:ext>
            </a:extLst>
          </p:cNvPr>
          <p:cNvSpPr>
            <a:spLocks noGrp="1"/>
          </p:cNvSpPr>
          <p:nvPr>
            <p:ph type="sldNum" sz="quarter" idx="5"/>
          </p:nvPr>
        </p:nvSpPr>
        <p:spPr/>
        <p:txBody>
          <a:bodyPr/>
          <a:lstStyle/>
          <a:p>
            <a:fld id="{6F97251E-D1D5-034C-85F8-728E8F45245E}" type="slidenum">
              <a:rPr lang="en-US" smtClean="0"/>
              <a:t>5</a:t>
            </a:fld>
            <a:endParaRPr lang="en-US" dirty="0"/>
          </a:p>
        </p:txBody>
      </p:sp>
    </p:spTree>
    <p:extLst>
      <p:ext uri="{BB962C8B-B14F-4D97-AF65-F5344CB8AC3E}">
        <p14:creationId xmlns:p14="http://schemas.microsoft.com/office/powerpoint/2010/main" val="38173649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E" dirty="0"/>
          </a:p>
        </p:txBody>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F97251E-D1D5-034C-85F8-728E8F45245E}" type="slidenum">
              <a:rPr lang="en-US" smtClean="0"/>
              <a:t>6</a:t>
            </a:fld>
            <a:endParaRPr lang="en-US" dirty="0"/>
          </a:p>
        </p:txBody>
      </p:sp>
    </p:spTree>
    <p:extLst>
      <p:ext uri="{BB962C8B-B14F-4D97-AF65-F5344CB8AC3E}">
        <p14:creationId xmlns:p14="http://schemas.microsoft.com/office/powerpoint/2010/main" val="2665448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E" dirty="0"/>
          </a:p>
        </p:txBody>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F97251E-D1D5-034C-85F8-728E8F45245E}" type="slidenum">
              <a:rPr lang="en-US" smtClean="0"/>
              <a:t>7</a:t>
            </a:fld>
            <a:endParaRPr lang="en-US" dirty="0"/>
          </a:p>
        </p:txBody>
      </p:sp>
    </p:spTree>
    <p:extLst>
      <p:ext uri="{BB962C8B-B14F-4D97-AF65-F5344CB8AC3E}">
        <p14:creationId xmlns:p14="http://schemas.microsoft.com/office/powerpoint/2010/main" val="16447130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8F87B1-0BD0-9083-5A22-24AFD9B3E6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2B37DC-8168-4D4B-21C8-E2355C459237}"/>
              </a:ext>
            </a:extLst>
          </p:cNvPr>
          <p:cNvSpPr>
            <a:spLocks noGrp="1" noRot="1" noChangeAspect="1"/>
          </p:cNvSpPr>
          <p:nvPr>
            <p:ph type="sldImg"/>
          </p:nvPr>
        </p:nvSpPr>
        <p:spPr/>
        <p:txBody>
          <a:bodyPr/>
          <a:lstStyle/>
          <a:p>
            <a:endParaRPr lang="en-IE" dirty="0"/>
          </a:p>
        </p:txBody>
      </p:sp>
      <p:sp>
        <p:nvSpPr>
          <p:cNvPr id="3" name="Notes Placeholder 2">
            <a:extLst>
              <a:ext uri="{FF2B5EF4-FFF2-40B4-BE49-F238E27FC236}">
                <a16:creationId xmlns:a16="http://schemas.microsoft.com/office/drawing/2014/main" id="{39547D5A-C0FD-033B-9AFB-965703DF556C}"/>
              </a:ext>
            </a:extLst>
          </p:cNvPr>
          <p:cNvSpPr>
            <a:spLocks noGrp="1"/>
          </p:cNvSpPr>
          <p:nvPr>
            <p:ph type="body" idx="1"/>
          </p:nvPr>
        </p:nvSpPr>
        <p:spPr/>
        <p:txBody>
          <a:bodyPr/>
          <a:lstStyle/>
          <a:p>
            <a:endParaRPr lang="en-IE" dirty="0"/>
          </a:p>
        </p:txBody>
      </p:sp>
      <p:sp>
        <p:nvSpPr>
          <p:cNvPr id="4" name="Slide Number Placeholder 3">
            <a:extLst>
              <a:ext uri="{FF2B5EF4-FFF2-40B4-BE49-F238E27FC236}">
                <a16:creationId xmlns:a16="http://schemas.microsoft.com/office/drawing/2014/main" id="{4AF9D2C9-2643-7944-C217-842DDFCDB574}"/>
              </a:ext>
            </a:extLst>
          </p:cNvPr>
          <p:cNvSpPr>
            <a:spLocks noGrp="1"/>
          </p:cNvSpPr>
          <p:nvPr>
            <p:ph type="sldNum" sz="quarter" idx="5"/>
          </p:nvPr>
        </p:nvSpPr>
        <p:spPr/>
        <p:txBody>
          <a:bodyPr/>
          <a:lstStyle/>
          <a:p>
            <a:fld id="{6F97251E-D1D5-034C-85F8-728E8F45245E}" type="slidenum">
              <a:rPr lang="en-US" smtClean="0"/>
              <a:t>8</a:t>
            </a:fld>
            <a:endParaRPr lang="en-US" dirty="0"/>
          </a:p>
        </p:txBody>
      </p:sp>
    </p:spTree>
    <p:extLst>
      <p:ext uri="{BB962C8B-B14F-4D97-AF65-F5344CB8AC3E}">
        <p14:creationId xmlns:p14="http://schemas.microsoft.com/office/powerpoint/2010/main" val="8881514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E" dirty="0"/>
          </a:p>
        </p:txBody>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F97251E-D1D5-034C-85F8-728E8F45245E}" type="slidenum">
              <a:rPr lang="en-US" smtClean="0"/>
              <a:t>9</a:t>
            </a:fld>
            <a:endParaRPr lang="en-US" dirty="0"/>
          </a:p>
        </p:txBody>
      </p:sp>
    </p:spTree>
    <p:extLst>
      <p:ext uri="{BB962C8B-B14F-4D97-AF65-F5344CB8AC3E}">
        <p14:creationId xmlns:p14="http://schemas.microsoft.com/office/powerpoint/2010/main" val="16798616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hyperlink" Target="http://www.asiera.ie/" TargetMode="External"/><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442105D-A9CE-6FC9-93F0-760A7517BA3D}"/>
              </a:ext>
            </a:extLst>
          </p:cNvPr>
          <p:cNvSpPr>
            <a:spLocks noGrp="1"/>
          </p:cNvSpPr>
          <p:nvPr>
            <p:ph type="body" sz="quarter" idx="10" hasCustomPrompt="1"/>
          </p:nvPr>
        </p:nvSpPr>
        <p:spPr>
          <a:xfrm>
            <a:off x="334779" y="3237400"/>
            <a:ext cx="4884922" cy="1510744"/>
          </a:xfrm>
          <a:prstGeom prst="rect">
            <a:avLst/>
          </a:prstGeom>
        </p:spPr>
        <p:txBody>
          <a:bodyPr/>
          <a:lstStyle>
            <a:lvl1pPr marL="0" indent="0">
              <a:lnSpc>
                <a:spcPct val="70000"/>
              </a:lnSpc>
              <a:buNone/>
              <a:defRPr sz="4000" b="1">
                <a:solidFill>
                  <a:srgbClr val="2F5FAD"/>
                </a:solidFill>
                <a:latin typeface="Open Sans" pitchFamily="2" charset="0"/>
                <a:ea typeface="Open Sans" pitchFamily="2" charset="0"/>
                <a:cs typeface="Open Sans" pitchFamily="2" charset="0"/>
              </a:defRPr>
            </a:lvl1pPr>
          </a:lstStyle>
          <a:p>
            <a:pPr lvl="0"/>
            <a:r>
              <a:rPr lang="en-US"/>
              <a:t>Cover Heading</a:t>
            </a:r>
            <a:br>
              <a:rPr lang="en-US"/>
            </a:br>
            <a:r>
              <a:rPr lang="en-US"/>
              <a:t>(40pt)</a:t>
            </a:r>
          </a:p>
        </p:txBody>
      </p:sp>
      <p:sp>
        <p:nvSpPr>
          <p:cNvPr id="5" name="Text Placeholder 3">
            <a:extLst>
              <a:ext uri="{FF2B5EF4-FFF2-40B4-BE49-F238E27FC236}">
                <a16:creationId xmlns:a16="http://schemas.microsoft.com/office/drawing/2014/main" id="{3CD5B477-19EB-25B0-C65D-86CE8D7DB9F4}"/>
              </a:ext>
            </a:extLst>
          </p:cNvPr>
          <p:cNvSpPr>
            <a:spLocks noGrp="1"/>
          </p:cNvSpPr>
          <p:nvPr>
            <p:ph type="body" sz="quarter" idx="11" hasCustomPrompt="1"/>
          </p:nvPr>
        </p:nvSpPr>
        <p:spPr>
          <a:xfrm>
            <a:off x="347479" y="4901100"/>
            <a:ext cx="4872221" cy="1510744"/>
          </a:xfrm>
          <a:prstGeom prst="rect">
            <a:avLst/>
          </a:prstGeom>
        </p:spPr>
        <p:txBody>
          <a:bodyPr/>
          <a:lstStyle>
            <a:lvl1pPr marL="0" indent="0">
              <a:lnSpc>
                <a:spcPct val="70000"/>
              </a:lnSpc>
              <a:buNone/>
              <a:defRPr sz="2400" b="0" i="0">
                <a:solidFill>
                  <a:srgbClr val="2F5FAD"/>
                </a:solidFill>
                <a:latin typeface="Open Sans" pitchFamily="2" charset="0"/>
                <a:ea typeface="Open Sans" pitchFamily="2" charset="0"/>
                <a:cs typeface="Open Sans" pitchFamily="2" charset="0"/>
              </a:defRPr>
            </a:lvl1pPr>
          </a:lstStyle>
          <a:p>
            <a:pPr lvl="0"/>
            <a:r>
              <a:rPr lang="en-US"/>
              <a:t>Subheading (if applicable) (24pt)</a:t>
            </a:r>
          </a:p>
        </p:txBody>
      </p:sp>
    </p:spTree>
    <p:extLst>
      <p:ext uri="{BB962C8B-B14F-4D97-AF65-F5344CB8AC3E}">
        <p14:creationId xmlns:p14="http://schemas.microsoft.com/office/powerpoint/2010/main" val="3441888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03571-DD8E-33B2-286E-A5DDB4A75F61}"/>
              </a:ext>
            </a:extLst>
          </p:cNvPr>
          <p:cNvSpPr>
            <a:spLocks noGrp="1"/>
          </p:cNvSpPr>
          <p:nvPr>
            <p:ph type="ctrTitle" hasCustomPrompt="1"/>
          </p:nvPr>
        </p:nvSpPr>
        <p:spPr>
          <a:xfrm>
            <a:off x="448020" y="4263887"/>
            <a:ext cx="3706537" cy="626165"/>
          </a:xfrm>
        </p:spPr>
        <p:txBody>
          <a:bodyPr anchor="t">
            <a:normAutofit/>
          </a:bodyPr>
          <a:lstStyle>
            <a:lvl1pPr algn="l">
              <a:defRPr sz="4000" b="1" i="0">
                <a:solidFill>
                  <a:schemeClr val="bg1"/>
                </a:solidFill>
                <a:latin typeface="Open Sans" pitchFamily="2" charset="0"/>
                <a:ea typeface="Open Sans" pitchFamily="2" charset="0"/>
                <a:cs typeface="Open Sans" pitchFamily="2" charset="0"/>
              </a:defRPr>
            </a:lvl1pPr>
          </a:lstStyle>
          <a:p>
            <a:r>
              <a:rPr lang="en-GB"/>
              <a:t>Thank You</a:t>
            </a:r>
            <a:endParaRPr lang="en-US"/>
          </a:p>
        </p:txBody>
      </p:sp>
      <p:sp>
        <p:nvSpPr>
          <p:cNvPr id="5" name="Title 1">
            <a:extLst>
              <a:ext uri="{FF2B5EF4-FFF2-40B4-BE49-F238E27FC236}">
                <a16:creationId xmlns:a16="http://schemas.microsoft.com/office/drawing/2014/main" id="{E0198C41-8CAC-CD6F-2F16-EACB311DE571}"/>
              </a:ext>
            </a:extLst>
          </p:cNvPr>
          <p:cNvSpPr txBox="1">
            <a:spLocks/>
          </p:cNvSpPr>
          <p:nvPr userDrawn="1"/>
        </p:nvSpPr>
        <p:spPr>
          <a:xfrm>
            <a:off x="457959" y="6311900"/>
            <a:ext cx="1480171" cy="228048"/>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000" b="1" i="0" kern="1200">
                <a:solidFill>
                  <a:schemeClr val="bg1"/>
                </a:solidFill>
                <a:latin typeface="Arial" panose="020B0604020202020204" pitchFamily="34" charset="0"/>
                <a:ea typeface="+mj-ea"/>
                <a:cs typeface="Arial" panose="020B0604020202020204" pitchFamily="34" charset="0"/>
              </a:defRPr>
            </a:lvl1pPr>
          </a:lstStyle>
          <a:p>
            <a:pPr>
              <a:lnSpc>
                <a:spcPct val="50000"/>
              </a:lnSpc>
            </a:pPr>
            <a:r>
              <a:rPr lang="en-GB" sz="1400" b="0" i="0" dirty="0">
                <a:solidFill>
                  <a:schemeClr val="bg1"/>
                </a:solidFill>
                <a:latin typeface="Open Sans" pitchFamily="2" charset="0"/>
                <a:ea typeface="Open Sans" pitchFamily="2" charset="0"/>
                <a:cs typeface="Open Sans" pitchFamily="2" charset="0"/>
              </a:rPr>
              <a:t>info@asiera.ie</a:t>
            </a:r>
            <a:endParaRPr lang="en-US" sz="1400" b="0" i="0" dirty="0">
              <a:latin typeface="Open Sans" pitchFamily="2" charset="0"/>
              <a:ea typeface="Open Sans" pitchFamily="2" charset="0"/>
              <a:cs typeface="Open Sans" pitchFamily="2" charset="0"/>
            </a:endParaRPr>
          </a:p>
        </p:txBody>
      </p:sp>
      <p:sp>
        <p:nvSpPr>
          <p:cNvPr id="6" name="Title 1">
            <a:hlinkClick r:id="rId2"/>
            <a:extLst>
              <a:ext uri="{FF2B5EF4-FFF2-40B4-BE49-F238E27FC236}">
                <a16:creationId xmlns:a16="http://schemas.microsoft.com/office/drawing/2014/main" id="{0396D820-B87C-1434-66DF-C9770B52F79E}"/>
              </a:ext>
            </a:extLst>
          </p:cNvPr>
          <p:cNvSpPr txBox="1">
            <a:spLocks/>
          </p:cNvSpPr>
          <p:nvPr userDrawn="1"/>
        </p:nvSpPr>
        <p:spPr>
          <a:xfrm>
            <a:off x="2301288" y="6311900"/>
            <a:ext cx="938869" cy="228048"/>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000" b="1" i="0" kern="1200">
                <a:solidFill>
                  <a:schemeClr val="bg1"/>
                </a:solidFill>
                <a:latin typeface="Arial" panose="020B0604020202020204" pitchFamily="34" charset="0"/>
                <a:ea typeface="+mj-ea"/>
                <a:cs typeface="Arial" panose="020B0604020202020204" pitchFamily="34" charset="0"/>
              </a:defRPr>
            </a:lvl1pPr>
          </a:lstStyle>
          <a:p>
            <a:pPr>
              <a:lnSpc>
                <a:spcPct val="50000"/>
              </a:lnSpc>
            </a:pPr>
            <a:r>
              <a:rPr lang="en-GB" sz="1400" b="0" i="0" u="none" dirty="0">
                <a:solidFill>
                  <a:schemeClr val="bg1"/>
                </a:solidFill>
                <a:latin typeface="Open Sans" pitchFamily="2" charset="0"/>
                <a:ea typeface="Open Sans" pitchFamily="2" charset="0"/>
                <a:cs typeface="Open Sans" pitchFamily="2" charset="0"/>
              </a:rPr>
              <a:t>asiera.ie</a:t>
            </a:r>
            <a:endParaRPr lang="en-US" sz="1400" b="0" i="0" u="none" dirty="0">
              <a:solidFill>
                <a:schemeClr val="bg1"/>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2096991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442105D-A9CE-6FC9-93F0-760A7517BA3D}"/>
              </a:ext>
            </a:extLst>
          </p:cNvPr>
          <p:cNvSpPr>
            <a:spLocks noGrp="1"/>
          </p:cNvSpPr>
          <p:nvPr>
            <p:ph type="body" sz="quarter" idx="10" hasCustomPrompt="1"/>
          </p:nvPr>
        </p:nvSpPr>
        <p:spPr>
          <a:xfrm>
            <a:off x="334779" y="3237400"/>
            <a:ext cx="4884922" cy="1510744"/>
          </a:xfrm>
          <a:prstGeom prst="rect">
            <a:avLst/>
          </a:prstGeom>
        </p:spPr>
        <p:txBody>
          <a:bodyPr/>
          <a:lstStyle>
            <a:lvl1pPr marL="0" indent="0">
              <a:lnSpc>
                <a:spcPct val="70000"/>
              </a:lnSpc>
              <a:buNone/>
              <a:defRPr sz="4000" b="1">
                <a:solidFill>
                  <a:schemeClr val="bg1"/>
                </a:solidFill>
                <a:latin typeface="Open Sans" pitchFamily="2" charset="0"/>
                <a:ea typeface="Open Sans" pitchFamily="2" charset="0"/>
                <a:cs typeface="Open Sans" pitchFamily="2" charset="0"/>
              </a:defRPr>
            </a:lvl1pPr>
          </a:lstStyle>
          <a:p>
            <a:pPr lvl="0"/>
            <a:r>
              <a:rPr lang="en-US"/>
              <a:t>Cover Heading</a:t>
            </a:r>
            <a:br>
              <a:rPr lang="en-US"/>
            </a:br>
            <a:r>
              <a:rPr lang="en-US"/>
              <a:t>(40pt)</a:t>
            </a:r>
          </a:p>
        </p:txBody>
      </p:sp>
      <p:sp>
        <p:nvSpPr>
          <p:cNvPr id="5" name="Text Placeholder 3">
            <a:extLst>
              <a:ext uri="{FF2B5EF4-FFF2-40B4-BE49-F238E27FC236}">
                <a16:creationId xmlns:a16="http://schemas.microsoft.com/office/drawing/2014/main" id="{3CD5B477-19EB-25B0-C65D-86CE8D7DB9F4}"/>
              </a:ext>
            </a:extLst>
          </p:cNvPr>
          <p:cNvSpPr>
            <a:spLocks noGrp="1"/>
          </p:cNvSpPr>
          <p:nvPr>
            <p:ph type="body" sz="quarter" idx="11" hasCustomPrompt="1"/>
          </p:nvPr>
        </p:nvSpPr>
        <p:spPr>
          <a:xfrm>
            <a:off x="347479" y="4901100"/>
            <a:ext cx="4872221" cy="1510744"/>
          </a:xfrm>
          <a:prstGeom prst="rect">
            <a:avLst/>
          </a:prstGeom>
        </p:spPr>
        <p:txBody>
          <a:bodyPr/>
          <a:lstStyle>
            <a:lvl1pPr marL="0" indent="0">
              <a:lnSpc>
                <a:spcPct val="70000"/>
              </a:lnSpc>
              <a:buNone/>
              <a:defRPr sz="2400" b="0" i="0">
                <a:solidFill>
                  <a:schemeClr val="bg1"/>
                </a:solidFill>
                <a:latin typeface="Open Sans" pitchFamily="2" charset="0"/>
                <a:ea typeface="Open Sans" pitchFamily="2" charset="0"/>
                <a:cs typeface="Open Sans" pitchFamily="2" charset="0"/>
              </a:defRPr>
            </a:lvl1pPr>
          </a:lstStyle>
          <a:p>
            <a:pPr lvl="0"/>
            <a:r>
              <a:rPr lang="en-US"/>
              <a:t>Subheading (if applicable) (24pt)</a:t>
            </a:r>
          </a:p>
        </p:txBody>
      </p:sp>
    </p:spTree>
    <p:extLst>
      <p:ext uri="{BB962C8B-B14F-4D97-AF65-F5344CB8AC3E}">
        <p14:creationId xmlns:p14="http://schemas.microsoft.com/office/powerpoint/2010/main" val="459857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arge text light">
    <p:spTree>
      <p:nvGrpSpPr>
        <p:cNvPr id="1" name=""/>
        <p:cNvGrpSpPr/>
        <p:nvPr/>
      </p:nvGrpSpPr>
      <p:grpSpPr>
        <a:xfrm>
          <a:off x="0" y="0"/>
          <a:ext cx="0" cy="0"/>
          <a:chOff x="0" y="0"/>
          <a:chExt cx="0" cy="0"/>
        </a:xfrm>
      </p:grpSpPr>
      <p:sp>
        <p:nvSpPr>
          <p:cNvPr id="3" name="Text Placeholder 3">
            <a:extLst>
              <a:ext uri="{FF2B5EF4-FFF2-40B4-BE49-F238E27FC236}">
                <a16:creationId xmlns:a16="http://schemas.microsoft.com/office/drawing/2014/main" id="{C9EBE9F7-0F13-BDAB-46B1-E3FA37298A76}"/>
              </a:ext>
            </a:extLst>
          </p:cNvPr>
          <p:cNvSpPr>
            <a:spLocks noGrp="1"/>
          </p:cNvSpPr>
          <p:nvPr>
            <p:ph type="body" sz="quarter" idx="10" hasCustomPrompt="1"/>
          </p:nvPr>
        </p:nvSpPr>
        <p:spPr>
          <a:xfrm>
            <a:off x="696913" y="2305878"/>
            <a:ext cx="6389687" cy="3909185"/>
          </a:xfrm>
          <a:prstGeom prst="rect">
            <a:avLst/>
          </a:prstGeom>
        </p:spPr>
        <p:txBody>
          <a:bodyPr/>
          <a:lstStyle>
            <a:lvl1pPr marL="0" indent="0">
              <a:buNone/>
              <a:defRPr b="1">
                <a:solidFill>
                  <a:srgbClr val="2F5FAD"/>
                </a:solidFill>
                <a:latin typeface="Open Sans" pitchFamily="2" charset="0"/>
                <a:ea typeface="Open Sans" pitchFamily="2" charset="0"/>
                <a:cs typeface="Open Sans" pitchFamily="2"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(28pt)</a:t>
            </a:r>
          </a:p>
        </p:txBody>
      </p:sp>
    </p:spTree>
    <p:extLst>
      <p:ext uri="{BB962C8B-B14F-4D97-AF65-F5344CB8AC3E}">
        <p14:creationId xmlns:p14="http://schemas.microsoft.com/office/powerpoint/2010/main" val="1106474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ing and content light">
    <p:spTree>
      <p:nvGrpSpPr>
        <p:cNvPr id="1" name=""/>
        <p:cNvGrpSpPr/>
        <p:nvPr/>
      </p:nvGrpSpPr>
      <p:grpSpPr>
        <a:xfrm>
          <a:off x="0" y="0"/>
          <a:ext cx="0" cy="0"/>
          <a:chOff x="0" y="0"/>
          <a:chExt cx="0" cy="0"/>
        </a:xfrm>
      </p:grpSpPr>
      <p:sp>
        <p:nvSpPr>
          <p:cNvPr id="2" name="Text Placeholder 3">
            <a:extLst>
              <a:ext uri="{FF2B5EF4-FFF2-40B4-BE49-F238E27FC236}">
                <a16:creationId xmlns:a16="http://schemas.microsoft.com/office/drawing/2014/main" id="{A436E9F6-F8BB-E0C1-B63F-6DB448E84256}"/>
              </a:ext>
            </a:extLst>
          </p:cNvPr>
          <p:cNvSpPr>
            <a:spLocks noGrp="1"/>
          </p:cNvSpPr>
          <p:nvPr>
            <p:ph type="body" sz="quarter" idx="10" hasCustomPrompt="1"/>
          </p:nvPr>
        </p:nvSpPr>
        <p:spPr>
          <a:xfrm>
            <a:off x="696913" y="2243208"/>
            <a:ext cx="6757435" cy="1185792"/>
          </a:xfrm>
          <a:prstGeom prst="rect">
            <a:avLst/>
          </a:prstGeom>
        </p:spPr>
        <p:txBody>
          <a:bodyPr/>
          <a:lstStyle>
            <a:lvl1pPr marL="0" indent="0">
              <a:buFont typeface="Arial" panose="020B0604020202020204" pitchFamily="34" charset="0"/>
              <a:buNone/>
              <a:defRPr b="1" i="0">
                <a:solidFill>
                  <a:srgbClr val="2F5FAD"/>
                </a:solidFill>
                <a:latin typeface="Open Sans" pitchFamily="2" charset="0"/>
                <a:ea typeface="Open Sans" pitchFamily="2" charset="0"/>
                <a:cs typeface="Open Sans" pitchFamily="2" charset="0"/>
              </a:defRPr>
            </a:lvl1pPr>
          </a:lstStyle>
          <a:p>
            <a:pPr lvl="0"/>
            <a:r>
              <a:rPr lang="en-GB"/>
              <a:t>Example of bullet point title. </a:t>
            </a:r>
            <a:br>
              <a:rPr lang="en-GB"/>
            </a:br>
            <a:r>
              <a:rPr lang="en-GB"/>
              <a:t>(28pt)</a:t>
            </a:r>
            <a:endParaRPr lang="en-US"/>
          </a:p>
        </p:txBody>
      </p:sp>
      <p:sp>
        <p:nvSpPr>
          <p:cNvPr id="4" name="Text Placeholder 3">
            <a:extLst>
              <a:ext uri="{FF2B5EF4-FFF2-40B4-BE49-F238E27FC236}">
                <a16:creationId xmlns:a16="http://schemas.microsoft.com/office/drawing/2014/main" id="{5DB3102B-D6F5-ECDC-0F49-35A318CFA9B8}"/>
              </a:ext>
            </a:extLst>
          </p:cNvPr>
          <p:cNvSpPr>
            <a:spLocks noGrp="1"/>
          </p:cNvSpPr>
          <p:nvPr>
            <p:ph type="body" sz="quarter" idx="11" hasCustomPrompt="1"/>
          </p:nvPr>
        </p:nvSpPr>
        <p:spPr>
          <a:xfrm>
            <a:off x="696913" y="3667474"/>
            <a:ext cx="6757435" cy="2792964"/>
          </a:xfrm>
          <a:prstGeom prst="rect">
            <a:avLst/>
          </a:prstGeom>
        </p:spPr>
        <p:txBody>
          <a:bodyPr/>
          <a:lstStyle>
            <a:lvl1pPr marL="457200" marR="0" indent="-457200" algn="l" defTabSz="914400" rtl="0" eaLnBrk="1" fontAlgn="auto" latinLnBrk="0" hangingPunct="1">
              <a:lnSpc>
                <a:spcPct val="90000"/>
              </a:lnSpc>
              <a:spcBef>
                <a:spcPts val="1000"/>
              </a:spcBef>
              <a:spcAft>
                <a:spcPts val="0"/>
              </a:spcAft>
              <a:buClrTx/>
              <a:buSzTx/>
              <a:buFont typeface="Wingdings" pitchFamily="2" charset="2"/>
              <a:buChar char="§"/>
              <a:tabLst/>
              <a:defRPr b="0" i="0">
                <a:solidFill>
                  <a:srgbClr val="2F5FAD"/>
                </a:solidFill>
                <a:latin typeface="Open Sans" pitchFamily="2" charset="0"/>
                <a:ea typeface="Open Sans" pitchFamily="2" charset="0"/>
                <a:cs typeface="Open Sans" pitchFamily="2" charset="0"/>
              </a:defRPr>
            </a:lvl1pPr>
          </a:lstStyle>
          <a:p>
            <a:pPr lvl="0"/>
            <a:r>
              <a:rPr lang="en-GB"/>
              <a:t>Bullet point content. (24pt)</a:t>
            </a:r>
          </a:p>
          <a:p>
            <a:pPr lvl="0"/>
            <a:r>
              <a:rPr lang="en-GB"/>
              <a:t>Bullet point content. (24pt)</a:t>
            </a:r>
          </a:p>
          <a:p>
            <a:pPr lvl="0"/>
            <a:r>
              <a:rPr lang="en-GB"/>
              <a:t>Bullet point content. (24pt)</a:t>
            </a:r>
          </a:p>
          <a:p>
            <a:pPr lvl="0"/>
            <a:r>
              <a:rPr lang="en-GB"/>
              <a:t>Bullet point content. (24pt)</a:t>
            </a:r>
          </a:p>
          <a:p>
            <a:pPr lvl="0"/>
            <a:r>
              <a:rPr lang="en-GB"/>
              <a:t>Bullet point content. (24pt)</a:t>
            </a:r>
          </a:p>
          <a:p>
            <a:pPr lvl="0"/>
            <a:endParaRPr lang="en-GB"/>
          </a:p>
        </p:txBody>
      </p:sp>
    </p:spTree>
    <p:extLst>
      <p:ext uri="{BB962C8B-B14F-4D97-AF65-F5344CB8AC3E}">
        <p14:creationId xmlns:p14="http://schemas.microsoft.com/office/powerpoint/2010/main" val="3485535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Heading and content light">
    <p:spTree>
      <p:nvGrpSpPr>
        <p:cNvPr id="1" name=""/>
        <p:cNvGrpSpPr/>
        <p:nvPr/>
      </p:nvGrpSpPr>
      <p:grpSpPr>
        <a:xfrm>
          <a:off x="0" y="0"/>
          <a:ext cx="0" cy="0"/>
          <a:chOff x="0" y="0"/>
          <a:chExt cx="0" cy="0"/>
        </a:xfrm>
      </p:grpSpPr>
      <p:sp>
        <p:nvSpPr>
          <p:cNvPr id="2" name="Text Placeholder 3">
            <a:extLst>
              <a:ext uri="{FF2B5EF4-FFF2-40B4-BE49-F238E27FC236}">
                <a16:creationId xmlns:a16="http://schemas.microsoft.com/office/drawing/2014/main" id="{A436E9F6-F8BB-E0C1-B63F-6DB448E84256}"/>
              </a:ext>
            </a:extLst>
          </p:cNvPr>
          <p:cNvSpPr>
            <a:spLocks noGrp="1"/>
          </p:cNvSpPr>
          <p:nvPr>
            <p:ph type="body" sz="quarter" idx="10" hasCustomPrompt="1"/>
          </p:nvPr>
        </p:nvSpPr>
        <p:spPr>
          <a:xfrm>
            <a:off x="732425" y="2508112"/>
            <a:ext cx="6757435" cy="920888"/>
          </a:xfrm>
          <a:prstGeom prst="rect">
            <a:avLst/>
          </a:prstGeom>
        </p:spPr>
        <p:txBody>
          <a:bodyPr/>
          <a:lstStyle>
            <a:lvl1pPr marL="0" indent="0">
              <a:buFont typeface="Arial" panose="020B0604020202020204" pitchFamily="34" charset="0"/>
              <a:buNone/>
              <a:defRPr b="1" i="0">
                <a:solidFill>
                  <a:srgbClr val="2F5FAD"/>
                </a:solidFill>
                <a:latin typeface="Open Sans" pitchFamily="2" charset="0"/>
                <a:ea typeface="Open Sans" pitchFamily="2" charset="0"/>
                <a:cs typeface="Open Sans" pitchFamily="2" charset="0"/>
              </a:defRPr>
            </a:lvl1pPr>
          </a:lstStyle>
          <a:p>
            <a:pPr lvl="0"/>
            <a:r>
              <a:rPr lang="en-GB"/>
              <a:t>Selection of icons </a:t>
            </a:r>
            <a:br>
              <a:rPr lang="en-GB"/>
            </a:br>
            <a:r>
              <a:rPr lang="en-GB"/>
              <a:t>(for use on white background)</a:t>
            </a:r>
            <a:endParaRPr lang="en-US"/>
          </a:p>
        </p:txBody>
      </p:sp>
    </p:spTree>
    <p:extLst>
      <p:ext uri="{BB962C8B-B14F-4D97-AF65-F5344CB8AC3E}">
        <p14:creationId xmlns:p14="http://schemas.microsoft.com/office/powerpoint/2010/main" val="4131270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text dar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3C516E-D8C5-7D2E-0D03-0C0D83A32E50}"/>
              </a:ext>
            </a:extLst>
          </p:cNvPr>
          <p:cNvSpPr>
            <a:spLocks noGrp="1"/>
          </p:cNvSpPr>
          <p:nvPr>
            <p:ph type="ctrTitle" hasCustomPrompt="1"/>
          </p:nvPr>
        </p:nvSpPr>
        <p:spPr>
          <a:xfrm>
            <a:off x="838201" y="2335696"/>
            <a:ext cx="6238460" cy="3727174"/>
          </a:xfrm>
          <a:prstGeom prst="rect">
            <a:avLst/>
          </a:prstGeom>
        </p:spPr>
        <p:txBody>
          <a:bodyPr anchor="t">
            <a:normAutofit/>
          </a:bodyPr>
          <a:lstStyle>
            <a:lvl1pPr algn="l">
              <a:defRPr sz="2800" b="1" i="0">
                <a:solidFill>
                  <a:schemeClr val="bg1"/>
                </a:solidFill>
                <a:latin typeface="Open Sans" pitchFamily="2" charset="0"/>
                <a:ea typeface="Open Sans" pitchFamily="2" charset="0"/>
                <a:cs typeface="Open Sans" pitchFamily="2"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(28pt)</a:t>
            </a:r>
            <a:r>
              <a:rPr lang="en-US" b="0"/>
              <a:t> </a:t>
            </a:r>
            <a:endParaRPr lang="en-US"/>
          </a:p>
        </p:txBody>
      </p:sp>
    </p:spTree>
    <p:extLst>
      <p:ext uri="{BB962C8B-B14F-4D97-AF65-F5344CB8AC3E}">
        <p14:creationId xmlns:p14="http://schemas.microsoft.com/office/powerpoint/2010/main" val="797940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Heading and content dar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38C26-7411-4861-D5F5-FD42DC58E9F4}"/>
              </a:ext>
            </a:extLst>
          </p:cNvPr>
          <p:cNvSpPr>
            <a:spLocks noGrp="1"/>
          </p:cNvSpPr>
          <p:nvPr>
            <p:ph type="title" hasCustomPrompt="1"/>
          </p:nvPr>
        </p:nvSpPr>
        <p:spPr>
          <a:xfrm>
            <a:off x="838200" y="2171555"/>
            <a:ext cx="6576391" cy="1257446"/>
          </a:xfrm>
          <a:prstGeom prst="rect">
            <a:avLst/>
          </a:prstGeom>
        </p:spPr>
        <p:txBody>
          <a:bodyPr anchor="t">
            <a:normAutofit/>
          </a:bodyPr>
          <a:lstStyle>
            <a:lvl1pPr>
              <a:defRPr sz="2800" b="1" i="0">
                <a:solidFill>
                  <a:schemeClr val="bg1"/>
                </a:solidFill>
                <a:latin typeface="Open Sans" pitchFamily="2" charset="0"/>
                <a:ea typeface="Open Sans" pitchFamily="2" charset="0"/>
                <a:cs typeface="Open Sans" pitchFamily="2" charset="0"/>
              </a:defRPr>
            </a:lvl1pPr>
          </a:lstStyle>
          <a:p>
            <a:r>
              <a:rPr lang="en-GB"/>
              <a:t>Example of bullet point title. </a:t>
            </a:r>
            <a:br>
              <a:rPr lang="en-GB"/>
            </a:br>
            <a:r>
              <a:rPr lang="en-GB"/>
              <a:t>(28pt)</a:t>
            </a:r>
            <a:endParaRPr lang="en-US"/>
          </a:p>
        </p:txBody>
      </p:sp>
      <p:sp>
        <p:nvSpPr>
          <p:cNvPr id="3" name="Content Placeholder 2">
            <a:extLst>
              <a:ext uri="{FF2B5EF4-FFF2-40B4-BE49-F238E27FC236}">
                <a16:creationId xmlns:a16="http://schemas.microsoft.com/office/drawing/2014/main" id="{33964E40-3D6C-B7CB-502F-F3952E4CF03B}"/>
              </a:ext>
            </a:extLst>
          </p:cNvPr>
          <p:cNvSpPr>
            <a:spLocks noGrp="1"/>
          </p:cNvSpPr>
          <p:nvPr>
            <p:ph idx="1" hasCustomPrompt="1"/>
          </p:nvPr>
        </p:nvSpPr>
        <p:spPr>
          <a:xfrm>
            <a:off x="838200" y="3529812"/>
            <a:ext cx="6576391" cy="3039954"/>
          </a:xfrm>
        </p:spPr>
        <p:txBody>
          <a:bodyPr/>
          <a:lstStyle>
            <a:lvl1pPr>
              <a:buFont typeface="Wingdings" pitchFamily="2" charset="2"/>
              <a:buChar char="§"/>
              <a:defRPr sz="2400" b="0" i="0">
                <a:solidFill>
                  <a:schemeClr val="bg1"/>
                </a:solidFill>
                <a:latin typeface="Open Sans" pitchFamily="2" charset="0"/>
                <a:ea typeface="Open Sans" pitchFamily="2" charset="0"/>
                <a:cs typeface="Open Sans" pitchFamily="2" charset="0"/>
              </a:defRPr>
            </a:lvl1pPr>
          </a:lstStyle>
          <a:p>
            <a:pPr lvl="0"/>
            <a:r>
              <a:rPr lang="en-GB"/>
              <a:t>Bullet point content. (24pt)</a:t>
            </a:r>
          </a:p>
          <a:p>
            <a:pPr lvl="0"/>
            <a:r>
              <a:rPr lang="en-GB"/>
              <a:t>Bullet point content. (24pt)</a:t>
            </a:r>
          </a:p>
          <a:p>
            <a:pPr lvl="0"/>
            <a:r>
              <a:rPr lang="en-GB"/>
              <a:t>Bullet point content. (24pt)</a:t>
            </a:r>
          </a:p>
          <a:p>
            <a:pPr lvl="0"/>
            <a:r>
              <a:rPr lang="en-GB"/>
              <a:t>Bullet point content. (24pt)</a:t>
            </a:r>
          </a:p>
          <a:p>
            <a:pPr lvl="0"/>
            <a:r>
              <a:rPr lang="en-GB"/>
              <a:t>Bullet point content. (24pt)</a:t>
            </a:r>
          </a:p>
          <a:p>
            <a:pPr lvl="0"/>
            <a:endParaRPr lang="en-GB"/>
          </a:p>
        </p:txBody>
      </p:sp>
    </p:spTree>
    <p:extLst>
      <p:ext uri="{BB962C8B-B14F-4D97-AF65-F5344CB8AC3E}">
        <p14:creationId xmlns:p14="http://schemas.microsoft.com/office/powerpoint/2010/main" val="3446164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Heading and content dar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38C26-7411-4861-D5F5-FD42DC58E9F4}"/>
              </a:ext>
            </a:extLst>
          </p:cNvPr>
          <p:cNvSpPr>
            <a:spLocks noGrp="1"/>
          </p:cNvSpPr>
          <p:nvPr>
            <p:ph type="title" hasCustomPrompt="1"/>
          </p:nvPr>
        </p:nvSpPr>
        <p:spPr>
          <a:xfrm>
            <a:off x="838200" y="2211311"/>
            <a:ext cx="6576391" cy="927245"/>
          </a:xfrm>
          <a:prstGeom prst="rect">
            <a:avLst/>
          </a:prstGeom>
        </p:spPr>
        <p:txBody>
          <a:bodyPr anchor="t">
            <a:normAutofit/>
          </a:bodyPr>
          <a:lstStyle>
            <a:lvl1pPr>
              <a:defRPr sz="2800" b="1" i="0">
                <a:solidFill>
                  <a:schemeClr val="bg1"/>
                </a:solidFill>
                <a:latin typeface="Open Sans" pitchFamily="2" charset="0"/>
                <a:ea typeface="Open Sans" pitchFamily="2" charset="0"/>
                <a:cs typeface="Open Sans" pitchFamily="2" charset="0"/>
              </a:defRPr>
            </a:lvl1pPr>
          </a:lstStyle>
          <a:p>
            <a:pPr lvl="0"/>
            <a:r>
              <a:rPr lang="en-GB"/>
              <a:t>Selection of icons </a:t>
            </a:r>
            <a:br>
              <a:rPr lang="en-GB"/>
            </a:br>
            <a:r>
              <a:rPr lang="en-GB"/>
              <a:t>(for use on blue background)</a:t>
            </a:r>
            <a:endParaRPr lang="en-US"/>
          </a:p>
        </p:txBody>
      </p:sp>
    </p:spTree>
    <p:extLst>
      <p:ext uri="{BB962C8B-B14F-4D97-AF65-F5344CB8AC3E}">
        <p14:creationId xmlns:p14="http://schemas.microsoft.com/office/powerpoint/2010/main" val="1105711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14273-9352-4546-1312-030153C839F0}"/>
              </a:ext>
            </a:extLst>
          </p:cNvPr>
          <p:cNvSpPr>
            <a:spLocks noGrp="1"/>
          </p:cNvSpPr>
          <p:nvPr>
            <p:ph type="ctrTitle" hasCustomPrompt="1"/>
          </p:nvPr>
        </p:nvSpPr>
        <p:spPr>
          <a:xfrm>
            <a:off x="548640" y="1815737"/>
            <a:ext cx="4846319" cy="1255454"/>
          </a:xfrm>
          <a:prstGeom prst="rect">
            <a:avLst/>
          </a:prstGeom>
        </p:spPr>
        <p:txBody>
          <a:bodyPr anchor="t"/>
          <a:lstStyle>
            <a:lvl1pPr algn="l">
              <a:lnSpc>
                <a:spcPct val="80000"/>
              </a:lnSpc>
              <a:defRPr sz="4000" b="1" i="0">
                <a:solidFill>
                  <a:srgbClr val="E6EDF2"/>
                </a:solidFill>
                <a:latin typeface="Open Sans" pitchFamily="2" charset="0"/>
                <a:ea typeface="Open Sans" pitchFamily="2" charset="0"/>
                <a:cs typeface="Open Sans" pitchFamily="2" charset="0"/>
              </a:defRPr>
            </a:lvl1pPr>
          </a:lstStyle>
          <a:p>
            <a:r>
              <a:rPr lang="en-GB"/>
              <a:t>Heading Text (40pt)</a:t>
            </a:r>
            <a:endParaRPr lang="en-US"/>
          </a:p>
        </p:txBody>
      </p:sp>
      <p:sp>
        <p:nvSpPr>
          <p:cNvPr id="15" name="Text Placeholder 14">
            <a:extLst>
              <a:ext uri="{FF2B5EF4-FFF2-40B4-BE49-F238E27FC236}">
                <a16:creationId xmlns:a16="http://schemas.microsoft.com/office/drawing/2014/main" id="{34C10188-D349-5822-57C4-2B072C12880D}"/>
              </a:ext>
            </a:extLst>
          </p:cNvPr>
          <p:cNvSpPr>
            <a:spLocks noGrp="1"/>
          </p:cNvSpPr>
          <p:nvPr>
            <p:ph type="body" sz="quarter" idx="10" hasCustomPrompt="1"/>
          </p:nvPr>
        </p:nvSpPr>
        <p:spPr>
          <a:xfrm>
            <a:off x="561975" y="3429000"/>
            <a:ext cx="4845050" cy="2387600"/>
          </a:xfrm>
          <a:prstGeom prst="rect">
            <a:avLst/>
          </a:prstGeom>
        </p:spPr>
        <p:txBody>
          <a:bodyPr/>
          <a:lstStyle>
            <a:lvl1pPr>
              <a:buFontTx/>
              <a:buNone/>
              <a:defRPr sz="2400" b="0" i="0">
                <a:solidFill>
                  <a:schemeClr val="bg1"/>
                </a:solidFill>
                <a:latin typeface="Open Sans" pitchFamily="2" charset="0"/>
                <a:ea typeface="Open Sans" pitchFamily="2" charset="0"/>
                <a:cs typeface="Open Sans" pitchFamily="2" charset="0"/>
              </a:defRPr>
            </a:lvl1pPr>
          </a:lstStyle>
          <a:p>
            <a:pPr lvl="0"/>
            <a:r>
              <a:rPr lang="en-GB"/>
              <a:t>Subheading (if applicable) (24pt)</a:t>
            </a:r>
            <a:endParaRPr lang="en-US"/>
          </a:p>
        </p:txBody>
      </p:sp>
    </p:spTree>
    <p:extLst>
      <p:ext uri="{BB962C8B-B14F-4D97-AF65-F5344CB8AC3E}">
        <p14:creationId xmlns:p14="http://schemas.microsoft.com/office/powerpoint/2010/main" val="36690483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theme" Target="../theme/theme5.xml"/><Relationship Id="rId1" Type="http://schemas.openxmlformats.org/officeDocument/2006/relationships/slideLayout" Target="../slideLayouts/slideLayout9.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theme" Target="../theme/theme6.xml"/><Relationship Id="rId1" Type="http://schemas.openxmlformats.org/officeDocument/2006/relationships/slideLayout" Target="../slideLayouts/slideLayout10.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9EC6985-BAAE-7528-6A83-ADF5DC998A59}"/>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0" y="1"/>
            <a:ext cx="12191999" cy="6857999"/>
          </a:xfrm>
          <a:prstGeom prst="rect">
            <a:avLst/>
          </a:prstGeom>
        </p:spPr>
      </p:pic>
      <p:pic>
        <p:nvPicPr>
          <p:cNvPr id="4" name="Picture 3" descr="A blue and black logo&#10;&#10;AI-generated content may be incorrect.">
            <a:extLst>
              <a:ext uri="{FF2B5EF4-FFF2-40B4-BE49-F238E27FC236}">
                <a16:creationId xmlns:a16="http://schemas.microsoft.com/office/drawing/2014/main" id="{3570B80D-DADC-5F0A-12D1-7157AFF84A65}"/>
              </a:ext>
            </a:extLst>
          </p:cNvPr>
          <p:cNvPicPr>
            <a:picLocks noChangeAspect="1"/>
          </p:cNvPicPr>
          <p:nvPr userDrawn="1"/>
        </p:nvPicPr>
        <p:blipFill>
          <a:blip r:embed="rId4"/>
          <a:stretch>
            <a:fillRect/>
          </a:stretch>
        </p:blipFill>
        <p:spPr>
          <a:xfrm>
            <a:off x="461779" y="690770"/>
            <a:ext cx="2738621" cy="936897"/>
          </a:xfrm>
          <a:prstGeom prst="rect">
            <a:avLst/>
          </a:prstGeom>
        </p:spPr>
      </p:pic>
    </p:spTree>
    <p:extLst>
      <p:ext uri="{BB962C8B-B14F-4D97-AF65-F5344CB8AC3E}">
        <p14:creationId xmlns:p14="http://schemas.microsoft.com/office/powerpoint/2010/main" val="1766162432"/>
      </p:ext>
    </p:extLst>
  </p:cSld>
  <p:clrMap bg1="lt1" tx1="dk1" bg2="lt2" tx2="dk2" accent1="accent1" accent2="accent2" accent3="accent3" accent4="accent4" accent5="accent5" accent6="accent6" hlink="hlink" folHlink="folHlink"/>
  <p:sldLayoutIdLst>
    <p:sldLayoutId id="214748365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9EC6985-BAAE-7528-6A83-ADF5DC998A59}"/>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0" y="1"/>
            <a:ext cx="12191998" cy="6857999"/>
          </a:xfrm>
          <a:prstGeom prst="rect">
            <a:avLst/>
          </a:prstGeom>
        </p:spPr>
      </p:pic>
      <p:pic>
        <p:nvPicPr>
          <p:cNvPr id="2" name="Picture 1">
            <a:extLst>
              <a:ext uri="{FF2B5EF4-FFF2-40B4-BE49-F238E27FC236}">
                <a16:creationId xmlns:a16="http://schemas.microsoft.com/office/drawing/2014/main" id="{25D035C6-D615-FC04-AE20-9CBA70C9CB37}"/>
              </a:ext>
            </a:extLst>
          </p:cNvPr>
          <p:cNvPicPr>
            <a:picLocks noChangeAspect="1"/>
          </p:cNvPicPr>
          <p:nvPr userDrawn="1"/>
        </p:nvPicPr>
        <p:blipFill>
          <a:blip r:embed="rId4"/>
          <a:srcRect/>
          <a:stretch/>
        </p:blipFill>
        <p:spPr>
          <a:xfrm>
            <a:off x="507045" y="706256"/>
            <a:ext cx="2648089" cy="905925"/>
          </a:xfrm>
          <a:prstGeom prst="rect">
            <a:avLst/>
          </a:prstGeom>
        </p:spPr>
      </p:pic>
    </p:spTree>
    <p:extLst>
      <p:ext uri="{BB962C8B-B14F-4D97-AF65-F5344CB8AC3E}">
        <p14:creationId xmlns:p14="http://schemas.microsoft.com/office/powerpoint/2010/main" val="3117137019"/>
      </p:ext>
    </p:extLst>
  </p:cSld>
  <p:clrMap bg1="lt1" tx1="dk1" bg2="lt2" tx2="dk2" accent1="accent1" accent2="accent2" accent3="accent3" accent4="accent4" accent5="accent5" accent6="accent6" hlink="hlink" folHlink="folHlink"/>
  <p:sldLayoutIdLst>
    <p:sldLayoutId id="214748367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B863DA-1DF6-7A57-A5BD-BA67BF8D9AD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E2A97F8-50CA-0A6F-B215-6C63D1B4D91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22DF3CB-6C8B-46C3-6A3A-AB6448BCF0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4D8D65B-3743-D146-B08F-8DD8C5FAADEF}" type="datetimeFigureOut">
              <a:rPr lang="en-US" smtClean="0"/>
              <a:t>4/10/2026</a:t>
            </a:fld>
            <a:endParaRPr lang="en-US" dirty="0"/>
          </a:p>
        </p:txBody>
      </p:sp>
      <p:sp>
        <p:nvSpPr>
          <p:cNvPr id="5" name="Footer Placeholder 4">
            <a:extLst>
              <a:ext uri="{FF2B5EF4-FFF2-40B4-BE49-F238E27FC236}">
                <a16:creationId xmlns:a16="http://schemas.microsoft.com/office/drawing/2014/main" id="{FBADFED6-040A-736A-CED2-F79FECAD1A9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D28403CD-DE1F-A95D-E372-6A6E7A60480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1EA84CD-5085-8F44-9C30-AB13685CB56B}" type="slidenum">
              <a:rPr lang="en-US" smtClean="0"/>
              <a:t>‹#›</a:t>
            </a:fld>
            <a:endParaRPr lang="en-US" dirty="0"/>
          </a:p>
        </p:txBody>
      </p:sp>
      <p:pic>
        <p:nvPicPr>
          <p:cNvPr id="7" name="Picture 6">
            <a:extLst>
              <a:ext uri="{FF2B5EF4-FFF2-40B4-BE49-F238E27FC236}">
                <a16:creationId xmlns:a16="http://schemas.microsoft.com/office/drawing/2014/main" id="{B4774123-F484-1680-C776-9B388A9F0B31}"/>
              </a:ext>
            </a:extLst>
          </p:cNvPr>
          <p:cNvPicPr>
            <a:picLocks noChangeAspect="1"/>
          </p:cNvPicPr>
          <p:nvPr userDrawn="1"/>
        </p:nvPicPr>
        <p:blipFill>
          <a:blip r:embed="rId5"/>
          <a:src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1B39C028-14D1-70FB-63F9-E58EAE0D7D98}"/>
              </a:ext>
            </a:extLst>
          </p:cNvPr>
          <p:cNvPicPr>
            <a:picLocks noChangeAspect="1"/>
          </p:cNvPicPr>
          <p:nvPr userDrawn="1"/>
        </p:nvPicPr>
        <p:blipFill>
          <a:blip r:embed="rId6"/>
          <a:srcRect/>
          <a:stretch/>
        </p:blipFill>
        <p:spPr>
          <a:xfrm>
            <a:off x="10575235" y="6247335"/>
            <a:ext cx="1200976" cy="302000"/>
          </a:xfrm>
          <a:prstGeom prst="rect">
            <a:avLst/>
          </a:prstGeom>
        </p:spPr>
      </p:pic>
    </p:spTree>
    <p:extLst>
      <p:ext uri="{BB962C8B-B14F-4D97-AF65-F5344CB8AC3E}">
        <p14:creationId xmlns:p14="http://schemas.microsoft.com/office/powerpoint/2010/main" val="497344142"/>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7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F944494-9414-1006-2B26-15314844BF6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D1E50C8-4CEC-628D-0164-D676E31585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9F63C25-C3EF-B64A-8C5A-302C96BAF52A}" type="datetimeFigureOut">
              <a:rPr lang="en-US" smtClean="0"/>
              <a:t>4/10/2026</a:t>
            </a:fld>
            <a:endParaRPr lang="en-US" dirty="0"/>
          </a:p>
        </p:txBody>
      </p:sp>
      <p:sp>
        <p:nvSpPr>
          <p:cNvPr id="5" name="Footer Placeholder 4">
            <a:extLst>
              <a:ext uri="{FF2B5EF4-FFF2-40B4-BE49-F238E27FC236}">
                <a16:creationId xmlns:a16="http://schemas.microsoft.com/office/drawing/2014/main" id="{D5E9B656-0BB5-A7EC-EC1E-1DFC2EC945F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851A2647-9091-42A7-21CD-BA2CD51905F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9C2C0C2-B371-224D-9B2D-E8A2F3EB9AF6}" type="slidenum">
              <a:rPr lang="en-US" smtClean="0"/>
              <a:t>‹#›</a:t>
            </a:fld>
            <a:endParaRPr lang="en-US" dirty="0"/>
          </a:p>
        </p:txBody>
      </p:sp>
      <p:pic>
        <p:nvPicPr>
          <p:cNvPr id="7" name="Picture 6">
            <a:extLst>
              <a:ext uri="{FF2B5EF4-FFF2-40B4-BE49-F238E27FC236}">
                <a16:creationId xmlns:a16="http://schemas.microsoft.com/office/drawing/2014/main" id="{CBEB82A5-5C4E-1056-B536-6D131BD08F1D}"/>
              </a:ext>
            </a:extLst>
          </p:cNvPr>
          <p:cNvPicPr>
            <a:picLocks noChangeAspect="1"/>
          </p:cNvPicPr>
          <p:nvPr userDrawn="1"/>
        </p:nvPicPr>
        <p:blipFill>
          <a:blip r:embed="rId5"/>
          <a:srcRect/>
          <a:stretch/>
        </p:blipFill>
        <p:spPr>
          <a:xfrm>
            <a:off x="0" y="0"/>
            <a:ext cx="12192000" cy="6858000"/>
          </a:xfrm>
          <a:prstGeom prst="rect">
            <a:avLst/>
          </a:prstGeom>
        </p:spPr>
      </p:pic>
      <p:pic>
        <p:nvPicPr>
          <p:cNvPr id="2" name="Picture 1" descr="A white letter on a black background&#10;&#10;AI-generated content may be incorrect.">
            <a:extLst>
              <a:ext uri="{FF2B5EF4-FFF2-40B4-BE49-F238E27FC236}">
                <a16:creationId xmlns:a16="http://schemas.microsoft.com/office/drawing/2014/main" id="{09F4676B-B738-133D-D48E-0E90D7B0E99A}"/>
              </a:ext>
            </a:extLst>
          </p:cNvPr>
          <p:cNvPicPr>
            <a:picLocks noChangeAspect="1"/>
          </p:cNvPicPr>
          <p:nvPr userDrawn="1"/>
        </p:nvPicPr>
        <p:blipFill>
          <a:blip r:embed="rId6"/>
          <a:stretch>
            <a:fillRect/>
          </a:stretch>
        </p:blipFill>
        <p:spPr>
          <a:xfrm>
            <a:off x="10575235" y="6247335"/>
            <a:ext cx="1200977" cy="302000"/>
          </a:xfrm>
          <a:prstGeom prst="rect">
            <a:avLst/>
          </a:prstGeom>
        </p:spPr>
      </p:pic>
    </p:spTree>
    <p:extLst>
      <p:ext uri="{BB962C8B-B14F-4D97-AF65-F5344CB8AC3E}">
        <p14:creationId xmlns:p14="http://schemas.microsoft.com/office/powerpoint/2010/main" val="2611542254"/>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72"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descr="A white letter on a black background&#10;&#10;AI-generated content may be incorrect.">
            <a:extLst>
              <a:ext uri="{FF2B5EF4-FFF2-40B4-BE49-F238E27FC236}">
                <a16:creationId xmlns:a16="http://schemas.microsoft.com/office/drawing/2014/main" id="{B8F1F7F0-02D2-9D71-B6AC-044FEDE77707}"/>
              </a:ext>
            </a:extLst>
          </p:cNvPr>
          <p:cNvPicPr>
            <a:picLocks noChangeAspect="1"/>
          </p:cNvPicPr>
          <p:nvPr userDrawn="1"/>
        </p:nvPicPr>
        <p:blipFill>
          <a:blip r:embed="rId3"/>
          <a:stretch>
            <a:fillRect/>
          </a:stretch>
        </p:blipFill>
        <p:spPr>
          <a:xfrm>
            <a:off x="10575235" y="6247335"/>
            <a:ext cx="1200977" cy="302000"/>
          </a:xfrm>
          <a:prstGeom prst="rect">
            <a:avLst/>
          </a:prstGeom>
        </p:spPr>
      </p:pic>
    </p:spTree>
    <p:extLst>
      <p:ext uri="{BB962C8B-B14F-4D97-AF65-F5344CB8AC3E}">
        <p14:creationId xmlns:p14="http://schemas.microsoft.com/office/powerpoint/2010/main" val="1957196758"/>
      </p:ext>
    </p:extLst>
  </p:cSld>
  <p:clrMap bg1="lt1" tx1="dk1" bg2="lt2" tx2="dk2" accent1="accent1" accent2="accent2" accent3="accent3" accent4="accent4" accent5="accent5" accent6="accent6" hlink="hlink" folHlink="folHlink"/>
  <p:sldLayoutIdLst>
    <p:sldLayoutId id="214748366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187154-6402-9089-F767-96F35CCB6E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A4F3DF8-20FD-356C-62B6-DD61A7648D1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C97300E-17AC-0198-0693-A8992689CA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55B2C9C-158A-5043-977D-76F268AF6CA7}" type="datetimeFigureOut">
              <a:rPr lang="en-US" smtClean="0"/>
              <a:t>4/10/2026</a:t>
            </a:fld>
            <a:endParaRPr lang="en-US" dirty="0"/>
          </a:p>
        </p:txBody>
      </p:sp>
      <p:sp>
        <p:nvSpPr>
          <p:cNvPr id="5" name="Footer Placeholder 4">
            <a:extLst>
              <a:ext uri="{FF2B5EF4-FFF2-40B4-BE49-F238E27FC236}">
                <a16:creationId xmlns:a16="http://schemas.microsoft.com/office/drawing/2014/main" id="{5F58F58D-3914-43A7-076A-0DA74E046A8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8AEB3BB8-5A0A-8E02-9E7E-38F8F494DC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86BA824-304D-D34E-8A49-9EBEBE4BED25}" type="slidenum">
              <a:rPr lang="en-US" smtClean="0"/>
              <a:t>‹#›</a:t>
            </a:fld>
            <a:endParaRPr lang="en-US" dirty="0"/>
          </a:p>
        </p:txBody>
      </p:sp>
      <p:pic>
        <p:nvPicPr>
          <p:cNvPr id="8" name="Picture 7">
            <a:extLst>
              <a:ext uri="{FF2B5EF4-FFF2-40B4-BE49-F238E27FC236}">
                <a16:creationId xmlns:a16="http://schemas.microsoft.com/office/drawing/2014/main" id="{BC5E42D6-F7E9-7516-B679-63B191B7D542}"/>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018" y="2260"/>
            <a:ext cx="12187982" cy="6855740"/>
          </a:xfrm>
          <a:prstGeom prst="rect">
            <a:avLst/>
          </a:prstGeom>
        </p:spPr>
      </p:pic>
      <p:pic>
        <p:nvPicPr>
          <p:cNvPr id="10" name="Picture 9">
            <a:extLst>
              <a:ext uri="{FF2B5EF4-FFF2-40B4-BE49-F238E27FC236}">
                <a16:creationId xmlns:a16="http://schemas.microsoft.com/office/drawing/2014/main" id="{4757C79A-1C6C-9DF6-B104-8CA726F002CD}"/>
              </a:ext>
            </a:extLst>
          </p:cNvPr>
          <p:cNvPicPr>
            <a:picLocks noChangeAspect="1"/>
          </p:cNvPicPr>
          <p:nvPr userDrawn="1"/>
        </p:nvPicPr>
        <p:blipFill>
          <a:blip r:embed="rId4"/>
          <a:srcRect/>
          <a:stretch/>
        </p:blipFill>
        <p:spPr>
          <a:xfrm>
            <a:off x="507045" y="706256"/>
            <a:ext cx="2648089" cy="905925"/>
          </a:xfrm>
          <a:prstGeom prst="rect">
            <a:avLst/>
          </a:prstGeom>
        </p:spPr>
      </p:pic>
    </p:spTree>
    <p:extLst>
      <p:ext uri="{BB962C8B-B14F-4D97-AF65-F5344CB8AC3E}">
        <p14:creationId xmlns:p14="http://schemas.microsoft.com/office/powerpoint/2010/main" val="2458813517"/>
      </p:ext>
    </p:extLst>
  </p:cSld>
  <p:clrMap bg1="lt1" tx1="dk1" bg2="lt2" tx2="dk2" accent1="accent1" accent2="accent2" accent3="accent3" accent4="accent4" accent5="accent5" accent6="accent6" hlink="hlink" folHlink="folHlink"/>
  <p:sldLayoutIdLst>
    <p:sldLayoutId id="214748367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chart" Target="../charts/chart3.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sv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33.jpeg"/><Relationship Id="rId7" Type="http://schemas.openxmlformats.org/officeDocument/2006/relationships/image" Target="../media/image32.sv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15.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7.png"/><Relationship Id="rId7" Type="http://schemas.openxmlformats.org/officeDocument/2006/relationships/image" Target="../media/image39.sv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38.jpeg"/><Relationship Id="rId5" Type="http://schemas.openxmlformats.org/officeDocument/2006/relationships/image" Target="../media/image27.jpeg"/><Relationship Id="rId4" Type="http://schemas.openxmlformats.org/officeDocument/2006/relationships/image" Target="../media/image32.svg"/><Relationship Id="rId9" Type="http://schemas.openxmlformats.org/officeDocument/2006/relationships/image" Target="../media/image41.png"/></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jpe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45.jpeg"/><Relationship Id="rId5" Type="http://schemas.openxmlformats.org/officeDocument/2006/relationships/image" Target="../media/image44.png"/><Relationship Id="rId4" Type="http://schemas.openxmlformats.org/officeDocument/2006/relationships/image" Target="../media/image43.png"/><Relationship Id="rId9" Type="http://schemas.openxmlformats.org/officeDocument/2006/relationships/image" Target="../media/image48.png"/></Relationships>
</file>

<file path=ppt/slides/_rels/slide18.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12" Type="http://schemas.openxmlformats.org/officeDocument/2006/relationships/image" Target="../media/image58.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52.jpeg"/><Relationship Id="rId11" Type="http://schemas.openxmlformats.org/officeDocument/2006/relationships/image" Target="../media/image57.svg"/><Relationship Id="rId5" Type="http://schemas.openxmlformats.org/officeDocument/2006/relationships/image" Target="../media/image51.jpeg"/><Relationship Id="rId10" Type="http://schemas.openxmlformats.org/officeDocument/2006/relationships/image" Target="../media/image56.png"/><Relationship Id="rId4" Type="http://schemas.openxmlformats.org/officeDocument/2006/relationships/image" Target="../media/image50.png"/><Relationship Id="rId9" Type="http://schemas.openxmlformats.org/officeDocument/2006/relationships/image" Target="../media/image55.svg"/></Relationships>
</file>

<file path=ppt/slides/_rels/slide1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image" Target="../media/image61.png"/><Relationship Id="rId4" Type="http://schemas.openxmlformats.org/officeDocument/2006/relationships/image" Target="../media/image6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65.png"/><Relationship Id="rId5" Type="http://schemas.openxmlformats.org/officeDocument/2006/relationships/image" Target="../media/image64.png"/><Relationship Id="rId10" Type="http://schemas.openxmlformats.org/officeDocument/2006/relationships/image" Target="../media/image69.png"/><Relationship Id="rId4" Type="http://schemas.openxmlformats.org/officeDocument/2006/relationships/image" Target="../media/image63.png"/><Relationship Id="rId9" Type="http://schemas.openxmlformats.org/officeDocument/2006/relationships/image" Target="../media/image68.png"/></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22.jpe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5940E00C-86F3-335F-44FC-AD7A365F8D49}"/>
              </a:ext>
            </a:extLst>
          </p:cNvPr>
          <p:cNvSpPr>
            <a:spLocks noGrp="1"/>
          </p:cNvSpPr>
          <p:nvPr>
            <p:ph type="body" sz="quarter" idx="10"/>
          </p:nvPr>
        </p:nvSpPr>
        <p:spPr>
          <a:xfrm>
            <a:off x="231312" y="1609460"/>
            <a:ext cx="6687305" cy="3053672"/>
          </a:xfrm>
        </p:spPr>
        <p:txBody>
          <a:bodyPr/>
          <a:lstStyle/>
          <a:p>
            <a:pPr>
              <a:lnSpc>
                <a:spcPct val="100000"/>
              </a:lnSpc>
            </a:pPr>
            <a:endParaRPr lang="en-US" altLang="en-US" dirty="0">
              <a:effectLst>
                <a:outerShdw blurRad="38100" dist="38100" dir="2700000" algn="tl">
                  <a:srgbClr val="000000">
                    <a:alpha val="43137"/>
                  </a:srgbClr>
                </a:outerShdw>
              </a:effectLst>
            </a:endParaRPr>
          </a:p>
          <a:p>
            <a:pPr>
              <a:lnSpc>
                <a:spcPct val="100000"/>
              </a:lnSpc>
            </a:pPr>
            <a:r>
              <a:rPr lang="en-US" altLang="en-US" dirty="0">
                <a:effectLst>
                  <a:outerShdw blurRad="38100" dist="38100" dir="2700000" algn="tl">
                    <a:srgbClr val="000000">
                      <a:alpha val="43137"/>
                    </a:srgbClr>
                  </a:outerShdw>
                </a:effectLst>
              </a:rPr>
              <a:t>Sustainable Working practices in Asiera</a:t>
            </a:r>
            <a:endParaRPr lang="en-US" dirty="0"/>
          </a:p>
        </p:txBody>
      </p:sp>
      <p:sp>
        <p:nvSpPr>
          <p:cNvPr id="22" name="Text Placeholder 21">
            <a:extLst>
              <a:ext uri="{FF2B5EF4-FFF2-40B4-BE49-F238E27FC236}">
                <a16:creationId xmlns:a16="http://schemas.microsoft.com/office/drawing/2014/main" id="{C1D7D66D-0787-6F58-04A0-60E8C2711853}"/>
              </a:ext>
            </a:extLst>
          </p:cNvPr>
          <p:cNvSpPr>
            <a:spLocks noGrp="1"/>
          </p:cNvSpPr>
          <p:nvPr>
            <p:ph type="body" sz="quarter" idx="11"/>
          </p:nvPr>
        </p:nvSpPr>
        <p:spPr/>
        <p:txBody>
          <a:bodyPr/>
          <a:lstStyle/>
          <a:p>
            <a:endParaRPr lang="en-US" dirty="0"/>
          </a:p>
          <a:p>
            <a:r>
              <a:rPr lang="en-US" dirty="0"/>
              <a:t>Andy Byrne  - SIG Sustainability</a:t>
            </a:r>
          </a:p>
          <a:p>
            <a:endParaRPr lang="en-US" dirty="0"/>
          </a:p>
          <a:p>
            <a:r>
              <a:rPr lang="en-US" dirty="0"/>
              <a:t>April 2026</a:t>
            </a:r>
          </a:p>
        </p:txBody>
      </p:sp>
    </p:spTree>
    <p:extLst>
      <p:ext uri="{BB962C8B-B14F-4D97-AF65-F5344CB8AC3E}">
        <p14:creationId xmlns:p14="http://schemas.microsoft.com/office/powerpoint/2010/main" val="9356650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0874DAEB-A120-63B8-C1EE-1A5A69CA72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4859" y="171450"/>
            <a:ext cx="5600700" cy="668655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4">
            <a:extLst>
              <a:ext uri="{FF2B5EF4-FFF2-40B4-BE49-F238E27FC236}">
                <a16:creationId xmlns:a16="http://schemas.microsoft.com/office/drawing/2014/main" id="{3A93722B-85EC-FBB6-A31C-07A47D364C83}"/>
              </a:ext>
            </a:extLst>
          </p:cNvPr>
          <p:cNvSpPr txBox="1"/>
          <p:nvPr/>
        </p:nvSpPr>
        <p:spPr>
          <a:xfrm>
            <a:off x="1366476" y="320040"/>
            <a:ext cx="5041687" cy="95410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800" b="1" dirty="0"/>
              <a:t>Blanchardstown</a:t>
            </a:r>
          </a:p>
          <a:p>
            <a:pPr algn="ctr"/>
            <a:r>
              <a:rPr lang="en-US" sz="2800" b="1" dirty="0"/>
              <a:t>Data Centre</a:t>
            </a:r>
          </a:p>
        </p:txBody>
      </p:sp>
      <p:sp>
        <p:nvSpPr>
          <p:cNvPr id="34" name="TextBox 7">
            <a:extLst>
              <a:ext uri="{FF2B5EF4-FFF2-40B4-BE49-F238E27FC236}">
                <a16:creationId xmlns:a16="http://schemas.microsoft.com/office/drawing/2014/main" id="{C58F678C-AD77-0CD0-C994-17F2DD32D002}"/>
              </a:ext>
            </a:extLst>
          </p:cNvPr>
          <p:cNvSpPr txBox="1"/>
          <p:nvPr/>
        </p:nvSpPr>
        <p:spPr>
          <a:xfrm>
            <a:off x="2880222" y="1759181"/>
            <a:ext cx="1509324"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rgbClr val="FF0000"/>
                </a:solidFill>
              </a:rPr>
              <a:t>X</a:t>
            </a:r>
            <a:r>
              <a:rPr lang="en-US" dirty="0"/>
              <a:t> empty Rack </a:t>
            </a:r>
            <a:endParaRPr lang="en-IE" dirty="0"/>
          </a:p>
        </p:txBody>
      </p:sp>
      <p:sp>
        <p:nvSpPr>
          <p:cNvPr id="35" name="TextBox 34">
            <a:extLst>
              <a:ext uri="{FF2B5EF4-FFF2-40B4-BE49-F238E27FC236}">
                <a16:creationId xmlns:a16="http://schemas.microsoft.com/office/drawing/2014/main" id="{E8324E01-AE39-FB1C-616C-94F98BF2BE7A}"/>
              </a:ext>
            </a:extLst>
          </p:cNvPr>
          <p:cNvSpPr txBox="1"/>
          <p:nvPr/>
        </p:nvSpPr>
        <p:spPr>
          <a:xfrm>
            <a:off x="1071669" y="2710139"/>
            <a:ext cx="6098146" cy="2439129"/>
          </a:xfrm>
          <a:prstGeom prst="rect">
            <a:avLst/>
          </a:prstGeom>
          <a:noFill/>
        </p:spPr>
        <p:txBody>
          <a:bodyPr wrap="square">
            <a:spAutoFit/>
          </a:bodyPr>
          <a:lstStyle/>
          <a:p>
            <a:pPr algn="l" rtl="0" fontAlgn="base">
              <a:lnSpc>
                <a:spcPts val="2250"/>
              </a:lnSpc>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Least used % for space and power</a:t>
            </a:r>
            <a:r>
              <a:rPr lang="en-US" sz="1800" b="0" i="0" dirty="0">
                <a:solidFill>
                  <a:srgbClr val="000000"/>
                </a:solidFill>
                <a:effectLst/>
                <a:latin typeface="Calibri" panose="020F0502020204030204" pitchFamily="34" charset="0"/>
              </a:rPr>
              <a:t>​</a:t>
            </a:r>
            <a:endParaRPr lang="en-US" b="0" i="0" dirty="0">
              <a:solidFill>
                <a:srgbClr val="000000"/>
              </a:solidFill>
              <a:effectLst/>
              <a:latin typeface="Arial" panose="020B0604020202020204" pitchFamily="34" charset="0"/>
            </a:endParaRPr>
          </a:p>
          <a:p>
            <a:pPr algn="l" rtl="0" fontAlgn="base">
              <a:lnSpc>
                <a:spcPts val="2250"/>
              </a:lnSpc>
              <a:buFont typeface="Arial" panose="020B0604020202020204" pitchFamily="34" charset="0"/>
              <a:buChar char="•"/>
            </a:pPr>
            <a:r>
              <a:rPr lang="en-US" dirty="0">
                <a:solidFill>
                  <a:srgbClr val="000000"/>
                </a:solidFill>
                <a:latin typeface="Calibri" panose="020F0502020204030204" pitchFamily="34" charset="0"/>
              </a:rPr>
              <a:t>A</a:t>
            </a:r>
            <a:r>
              <a:rPr lang="en-US" sz="1800" b="0" i="0" u="none" strike="noStrike" dirty="0">
                <a:solidFill>
                  <a:srgbClr val="000000"/>
                </a:solidFill>
                <a:effectLst/>
                <a:latin typeface="Calibri" panose="020F0502020204030204" pitchFamily="34" charset="0"/>
              </a:rPr>
              <a:t>ctivities scaled down</a:t>
            </a:r>
          </a:p>
          <a:p>
            <a:pPr lvl="1" fontAlgn="base">
              <a:lnSpc>
                <a:spcPts val="2250"/>
              </a:lnSpc>
              <a:buFont typeface="Arial" panose="020B0604020202020204" pitchFamily="34" charset="0"/>
              <a:buChar char="•"/>
            </a:pPr>
            <a:r>
              <a:rPr lang="en-US" dirty="0">
                <a:solidFill>
                  <a:srgbClr val="000000"/>
                </a:solidFill>
                <a:latin typeface="Calibri" panose="020F0502020204030204" pitchFamily="34" charset="0"/>
              </a:rPr>
              <a:t>Moodle, Hosting, Multimedia, Storage</a:t>
            </a:r>
            <a:r>
              <a:rPr lang="en-US" b="0" i="0" u="none" strike="noStrike" dirty="0">
                <a:solidFill>
                  <a:srgbClr val="000000"/>
                </a:solidFill>
                <a:effectLst/>
                <a:latin typeface="Calibri" panose="020F0502020204030204" pitchFamily="34" charset="0"/>
              </a:rPr>
              <a:t> </a:t>
            </a:r>
          </a:p>
          <a:p>
            <a:pPr algn="l" rtl="0" fontAlgn="base">
              <a:lnSpc>
                <a:spcPts val="2250"/>
              </a:lnSpc>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Most expensive rental </a:t>
            </a:r>
            <a:r>
              <a:rPr lang="en-US" sz="1800" b="0" i="0" dirty="0">
                <a:solidFill>
                  <a:srgbClr val="000000"/>
                </a:solidFill>
                <a:effectLst/>
                <a:latin typeface="Calibri" panose="020F0502020204030204" pitchFamily="34" charset="0"/>
              </a:rPr>
              <a:t>​</a:t>
            </a:r>
            <a:endParaRPr lang="en-US" b="0" i="0" dirty="0">
              <a:solidFill>
                <a:srgbClr val="000000"/>
              </a:solidFill>
              <a:effectLst/>
              <a:latin typeface="Arial" panose="020B0604020202020204" pitchFamily="34" charset="0"/>
            </a:endParaRPr>
          </a:p>
          <a:p>
            <a:pPr algn="l" rtl="0" fontAlgn="base">
              <a:lnSpc>
                <a:spcPts val="2250"/>
              </a:lnSpc>
              <a:buFont typeface="Arial" panose="020B0604020202020204" pitchFamily="34" charset="0"/>
              <a:buChar char="•"/>
            </a:pPr>
            <a:r>
              <a:rPr lang="en-US" dirty="0">
                <a:solidFill>
                  <a:srgbClr val="000000"/>
                </a:solidFill>
                <a:latin typeface="Calibri" panose="020F0502020204030204" pitchFamily="34" charset="0"/>
              </a:rPr>
              <a:t>Least</a:t>
            </a:r>
            <a:r>
              <a:rPr lang="en-US" sz="1800" b="0" i="0" u="none" strike="noStrike" dirty="0">
                <a:solidFill>
                  <a:srgbClr val="000000"/>
                </a:solidFill>
                <a:effectLst/>
                <a:latin typeface="Calibri" panose="020F0502020204030204" pitchFamily="34" charset="0"/>
              </a:rPr>
              <a:t> client circuit connections</a:t>
            </a:r>
            <a:r>
              <a:rPr lang="en-US" sz="1800" b="0" i="0" dirty="0">
                <a:solidFill>
                  <a:srgbClr val="000000"/>
                </a:solidFill>
                <a:effectLst/>
                <a:latin typeface="Calibri" panose="020F0502020204030204" pitchFamily="34" charset="0"/>
              </a:rPr>
              <a:t>​</a:t>
            </a:r>
            <a:endParaRPr lang="en-US" b="0" i="0" dirty="0">
              <a:solidFill>
                <a:srgbClr val="000000"/>
              </a:solidFill>
              <a:effectLst/>
              <a:latin typeface="Arial" panose="020B0604020202020204" pitchFamily="34" charset="0"/>
            </a:endParaRPr>
          </a:p>
          <a:p>
            <a:pPr algn="l" rtl="0" fontAlgn="base">
              <a:lnSpc>
                <a:spcPts val="2250"/>
              </a:lnSpc>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Dedicated </a:t>
            </a:r>
            <a:r>
              <a:rPr lang="en-US" dirty="0">
                <a:solidFill>
                  <a:srgbClr val="000000"/>
                </a:solidFill>
                <a:latin typeface="Calibri" panose="020F0502020204030204" pitchFamily="34" charset="0"/>
              </a:rPr>
              <a:t>Room</a:t>
            </a:r>
          </a:p>
          <a:p>
            <a:pPr algn="l" rtl="0" fontAlgn="base">
              <a:lnSpc>
                <a:spcPts val="2250"/>
              </a:lnSpc>
            </a:pPr>
            <a:endParaRPr lang="en-US" dirty="0">
              <a:solidFill>
                <a:srgbClr val="000000"/>
              </a:solidFill>
              <a:latin typeface="Calibri" panose="020F0502020204030204" pitchFamily="34" charset="0"/>
            </a:endParaRPr>
          </a:p>
          <a:p>
            <a:pPr algn="l" rtl="0" fontAlgn="base">
              <a:lnSpc>
                <a:spcPts val="2250"/>
              </a:lnSpc>
              <a:buFont typeface="Arial" panose="020B0604020202020204" pitchFamily="34" charset="0"/>
              <a:buChar char="•"/>
            </a:pPr>
            <a:r>
              <a:rPr lang="en-US" dirty="0">
                <a:solidFill>
                  <a:srgbClr val="000000"/>
                </a:solidFill>
                <a:latin typeface="Calibri" panose="020F0502020204030204" pitchFamily="34" charset="0"/>
              </a:rPr>
              <a:t>~ €2.5M Rental Savings over 5 years</a:t>
            </a:r>
          </a:p>
        </p:txBody>
      </p:sp>
    </p:spTree>
    <p:extLst>
      <p:ext uri="{BB962C8B-B14F-4D97-AF65-F5344CB8AC3E}">
        <p14:creationId xmlns:p14="http://schemas.microsoft.com/office/powerpoint/2010/main" val="2961234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FBC7DA22-3F9C-8A13-634B-D562264D5B40}"/>
              </a:ext>
            </a:extLst>
          </p:cNvPr>
          <p:cNvGraphicFramePr>
            <a:graphicFrameLocks/>
          </p:cNvGraphicFramePr>
          <p:nvPr>
            <p:extLst>
              <p:ext uri="{D42A27DB-BD31-4B8C-83A1-F6EECF244321}">
                <p14:modId xmlns:p14="http://schemas.microsoft.com/office/powerpoint/2010/main" val="3434494440"/>
              </p:ext>
            </p:extLst>
          </p:nvPr>
        </p:nvGraphicFramePr>
        <p:xfrm>
          <a:off x="187315" y="283101"/>
          <a:ext cx="6753224" cy="5114925"/>
        </p:xfrm>
        <a:graphic>
          <a:graphicData uri="http://schemas.openxmlformats.org/drawingml/2006/chart">
            <c:chart xmlns:c="http://schemas.openxmlformats.org/drawingml/2006/chart" xmlns:r="http://schemas.openxmlformats.org/officeDocument/2006/relationships" r:id="rId3"/>
          </a:graphicData>
        </a:graphic>
      </p:graphicFrame>
      <p:cxnSp>
        <p:nvCxnSpPr>
          <p:cNvPr id="3" name="Straight Connector 2">
            <a:extLst>
              <a:ext uri="{FF2B5EF4-FFF2-40B4-BE49-F238E27FC236}">
                <a16:creationId xmlns:a16="http://schemas.microsoft.com/office/drawing/2014/main" id="{249F08A8-2A2B-2FD6-C55B-6FD06D838E2B}"/>
              </a:ext>
            </a:extLst>
          </p:cNvPr>
          <p:cNvCxnSpPr>
            <a:cxnSpLocks/>
          </p:cNvCxnSpPr>
          <p:nvPr/>
        </p:nvCxnSpPr>
        <p:spPr>
          <a:xfrm>
            <a:off x="2170708" y="4836692"/>
            <a:ext cx="3037422" cy="1262395"/>
          </a:xfrm>
          <a:prstGeom prst="line">
            <a:avLst/>
          </a:prstGeom>
          <a:ln>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DE902701-DA7C-3361-6F3C-0D2FA748DEB6}"/>
              </a:ext>
            </a:extLst>
          </p:cNvPr>
          <p:cNvCxnSpPr>
            <a:cxnSpLocks/>
          </p:cNvCxnSpPr>
          <p:nvPr/>
        </p:nvCxnSpPr>
        <p:spPr>
          <a:xfrm flipV="1">
            <a:off x="5208130" y="2988065"/>
            <a:ext cx="0" cy="3833414"/>
          </a:xfrm>
          <a:prstGeom prst="line">
            <a:avLst/>
          </a:prstGeom>
          <a:ln>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676F895C-8AEA-5573-DB0A-5010F5FA8FBC}"/>
              </a:ext>
            </a:extLst>
          </p:cNvPr>
          <p:cNvCxnSpPr>
            <a:cxnSpLocks/>
          </p:cNvCxnSpPr>
          <p:nvPr/>
        </p:nvCxnSpPr>
        <p:spPr>
          <a:xfrm flipH="1">
            <a:off x="5208130" y="2982466"/>
            <a:ext cx="1131160" cy="0"/>
          </a:xfrm>
          <a:prstGeom prst="line">
            <a:avLst/>
          </a:prstGeom>
          <a:ln>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8025B9E1-463D-5656-6388-199ACF5A7D1F}"/>
              </a:ext>
            </a:extLst>
          </p:cNvPr>
          <p:cNvCxnSpPr>
            <a:cxnSpLocks/>
          </p:cNvCxnSpPr>
          <p:nvPr/>
        </p:nvCxnSpPr>
        <p:spPr>
          <a:xfrm flipH="1">
            <a:off x="5208130" y="6815772"/>
            <a:ext cx="1131160" cy="0"/>
          </a:xfrm>
          <a:prstGeom prst="line">
            <a:avLst/>
          </a:prstGeom>
          <a:ln>
            <a:solidFill>
              <a:srgbClr val="FF9900"/>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01DB0CC-702A-8FDC-AF44-3CC48B991AF0}"/>
              </a:ext>
            </a:extLst>
          </p:cNvPr>
          <p:cNvSpPr txBox="1"/>
          <p:nvPr/>
        </p:nvSpPr>
        <p:spPr>
          <a:xfrm>
            <a:off x="2188676" y="2526400"/>
            <a:ext cx="1018093" cy="923330"/>
          </a:xfrm>
          <a:prstGeom prst="rect">
            <a:avLst/>
          </a:prstGeom>
          <a:noFill/>
        </p:spPr>
        <p:txBody>
          <a:bodyPr wrap="square" rtlCol="0">
            <a:spAutoFit/>
          </a:bodyPr>
          <a:lstStyle/>
          <a:p>
            <a:pPr algn="ctr"/>
            <a:r>
              <a:rPr lang="en-IE" dirty="0"/>
              <a:t>673 Tonnes CO2</a:t>
            </a:r>
          </a:p>
        </p:txBody>
      </p:sp>
      <p:pic>
        <p:nvPicPr>
          <p:cNvPr id="10" name="Picture 9">
            <a:extLst>
              <a:ext uri="{FF2B5EF4-FFF2-40B4-BE49-F238E27FC236}">
                <a16:creationId xmlns:a16="http://schemas.microsoft.com/office/drawing/2014/main" id="{75B54044-63D0-3D78-A376-77282838EABE}"/>
              </a:ext>
            </a:extLst>
          </p:cNvPr>
          <p:cNvPicPr>
            <a:picLocks noChangeAspect="1"/>
          </p:cNvPicPr>
          <p:nvPr/>
        </p:nvPicPr>
        <p:blipFill>
          <a:blip r:embed="rId4"/>
          <a:stretch>
            <a:fillRect/>
          </a:stretch>
        </p:blipFill>
        <p:spPr>
          <a:xfrm>
            <a:off x="5596578" y="3205539"/>
            <a:ext cx="6364776" cy="3389670"/>
          </a:xfrm>
          <a:prstGeom prst="rect">
            <a:avLst/>
          </a:prstGeom>
        </p:spPr>
      </p:pic>
      <p:graphicFrame>
        <p:nvGraphicFramePr>
          <p:cNvPr id="4" name="Chart 3">
            <a:extLst>
              <a:ext uri="{FF2B5EF4-FFF2-40B4-BE49-F238E27FC236}">
                <a16:creationId xmlns:a16="http://schemas.microsoft.com/office/drawing/2014/main" id="{332F076D-23B5-494A-E63E-FF190581D8E4}"/>
              </a:ext>
            </a:extLst>
          </p:cNvPr>
          <p:cNvGraphicFramePr>
            <a:graphicFrameLocks/>
          </p:cNvGraphicFramePr>
          <p:nvPr>
            <p:extLst>
              <p:ext uri="{D42A27DB-BD31-4B8C-83A1-F6EECF244321}">
                <p14:modId xmlns:p14="http://schemas.microsoft.com/office/powerpoint/2010/main" val="3236303037"/>
              </p:ext>
            </p:extLst>
          </p:nvPr>
        </p:nvGraphicFramePr>
        <p:xfrm>
          <a:off x="187315" y="332118"/>
          <a:ext cx="7765677" cy="5016889"/>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1945442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498DB-3C2A-E205-5ACF-ED63E36C4A23}"/>
              </a:ext>
            </a:extLst>
          </p:cNvPr>
          <p:cNvSpPr txBox="1">
            <a:spLocks/>
          </p:cNvSpPr>
          <p:nvPr/>
        </p:nvSpPr>
        <p:spPr>
          <a:xfrm>
            <a:off x="1787304" y="585842"/>
            <a:ext cx="1081842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dirty="0"/>
              <a:t>Data Centre Consolidation Results</a:t>
            </a:r>
          </a:p>
        </p:txBody>
      </p:sp>
      <p:sp>
        <p:nvSpPr>
          <p:cNvPr id="3" name="TextBox 2">
            <a:extLst>
              <a:ext uri="{FF2B5EF4-FFF2-40B4-BE49-F238E27FC236}">
                <a16:creationId xmlns:a16="http://schemas.microsoft.com/office/drawing/2014/main" id="{A655EA86-FC7E-743C-5ED8-613843591A3E}"/>
              </a:ext>
            </a:extLst>
          </p:cNvPr>
          <p:cNvSpPr txBox="1"/>
          <p:nvPr/>
        </p:nvSpPr>
        <p:spPr>
          <a:xfrm>
            <a:off x="2390437" y="2449656"/>
            <a:ext cx="7972022" cy="1569660"/>
          </a:xfrm>
          <a:prstGeom prst="rect">
            <a:avLst/>
          </a:prstGeom>
          <a:solidFill>
            <a:schemeClr val="bg1"/>
          </a:solidFill>
          <a:ln>
            <a:solidFill>
              <a:schemeClr val="accent1"/>
            </a:solidFill>
          </a:ln>
        </p:spPr>
        <p:txBody>
          <a:bodyPr wrap="square" rtlCol="0">
            <a:spAutoFit/>
          </a:bodyPr>
          <a:lstStyle/>
          <a:p>
            <a:r>
              <a:rPr lang="en-IE" sz="2400" dirty="0"/>
              <a:t>45 % Reduction of Electricity in Data Centres</a:t>
            </a:r>
          </a:p>
          <a:p>
            <a:endParaRPr lang="en-IE" sz="2400" dirty="0"/>
          </a:p>
          <a:p>
            <a:r>
              <a:rPr lang="en-IE" sz="2400" dirty="0"/>
              <a:t>Cost Savings (Per Year) 		 ~€165,000</a:t>
            </a:r>
          </a:p>
          <a:p>
            <a:r>
              <a:rPr lang="en-IE" sz="2400" dirty="0"/>
              <a:t>Co2 Emissions Savings (Per Year)	 ~170 Tonnes</a:t>
            </a:r>
          </a:p>
        </p:txBody>
      </p:sp>
      <p:pic>
        <p:nvPicPr>
          <p:cNvPr id="9" name="Picture 8" descr="320,300+ Tea Mug Stock Photos, Pictures &amp; Royalty-Free Images - iStock |  Green tea mug, Tea mug isolated, Tea mug white background">
            <a:extLst>
              <a:ext uri="{FF2B5EF4-FFF2-40B4-BE49-F238E27FC236}">
                <a16:creationId xmlns:a16="http://schemas.microsoft.com/office/drawing/2014/main" id="{470B176A-2206-4963-BE92-F611A8623E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3988" y="4685605"/>
            <a:ext cx="1676680" cy="180022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3CA6C195-5609-77FA-D85A-768A20D04CB9}"/>
              </a:ext>
            </a:extLst>
          </p:cNvPr>
          <p:cNvSpPr txBox="1"/>
          <p:nvPr/>
        </p:nvSpPr>
        <p:spPr>
          <a:xfrm>
            <a:off x="6915215" y="5170218"/>
            <a:ext cx="1924050" cy="830997"/>
          </a:xfrm>
          <a:prstGeom prst="rect">
            <a:avLst/>
          </a:prstGeom>
          <a:solidFill>
            <a:schemeClr val="bg1"/>
          </a:solidFill>
        </p:spPr>
        <p:txBody>
          <a:bodyPr wrap="square" rtlCol="0">
            <a:spAutoFit/>
          </a:bodyPr>
          <a:lstStyle/>
          <a:p>
            <a:r>
              <a:rPr lang="en-IE" sz="2400" dirty="0"/>
              <a:t>26 Million cups of Tea !</a:t>
            </a:r>
          </a:p>
        </p:txBody>
      </p:sp>
    </p:spTree>
    <p:extLst>
      <p:ext uri="{BB962C8B-B14F-4D97-AF65-F5344CB8AC3E}">
        <p14:creationId xmlns:p14="http://schemas.microsoft.com/office/powerpoint/2010/main" val="2344322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ontent Placeholder 2">
            <a:extLst>
              <a:ext uri="{FF2B5EF4-FFF2-40B4-BE49-F238E27FC236}">
                <a16:creationId xmlns:a16="http://schemas.microsoft.com/office/drawing/2014/main" id="{2DDE2EA7-B4F0-A4CF-295A-309834557CCB}"/>
              </a:ext>
            </a:extLst>
          </p:cNvPr>
          <p:cNvSpPr txBox="1">
            <a:spLocks/>
          </p:cNvSpPr>
          <p:nvPr/>
        </p:nvSpPr>
        <p:spPr>
          <a:xfrm>
            <a:off x="1730089" y="306359"/>
            <a:ext cx="7275164" cy="64633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4000" b="1" dirty="0">
                <a:latin typeface="+mj-lt"/>
                <a:ea typeface="+mj-ea"/>
                <a:cs typeface="+mj-cs"/>
              </a:rPr>
              <a:t>Consolidation</a:t>
            </a:r>
            <a:r>
              <a:rPr lang="en-IE" sz="4000" b="1" dirty="0"/>
              <a:t> </a:t>
            </a:r>
            <a:r>
              <a:rPr lang="en-IE" sz="4000" b="1" dirty="0">
                <a:latin typeface="+mj-lt"/>
                <a:ea typeface="+mj-ea"/>
                <a:cs typeface="+mj-cs"/>
              </a:rPr>
              <a:t>in Data Centre</a:t>
            </a:r>
          </a:p>
        </p:txBody>
      </p:sp>
      <p:pic>
        <p:nvPicPr>
          <p:cNvPr id="21" name="Picture 20" descr="A diagram of a computer switch&#10;&#10;Description automatically generated">
            <a:extLst>
              <a:ext uri="{FF2B5EF4-FFF2-40B4-BE49-F238E27FC236}">
                <a16:creationId xmlns:a16="http://schemas.microsoft.com/office/drawing/2014/main" id="{7EB5A4FB-3BC4-7DE7-8064-94832CAEF135}"/>
              </a:ext>
            </a:extLst>
          </p:cNvPr>
          <p:cNvPicPr>
            <a:picLocks noChangeAspect="1"/>
          </p:cNvPicPr>
          <p:nvPr/>
        </p:nvPicPr>
        <p:blipFill>
          <a:blip r:embed="rId3"/>
          <a:stretch>
            <a:fillRect/>
          </a:stretch>
        </p:blipFill>
        <p:spPr>
          <a:xfrm>
            <a:off x="394313" y="1279534"/>
            <a:ext cx="3906285" cy="3297730"/>
          </a:xfrm>
          <a:prstGeom prst="rect">
            <a:avLst/>
          </a:prstGeom>
        </p:spPr>
      </p:pic>
      <p:pic>
        <p:nvPicPr>
          <p:cNvPr id="22" name="Picture 21" descr="A diagram of a diagram of a computer&#10;&#10;Description automatically generated with medium confidence">
            <a:extLst>
              <a:ext uri="{FF2B5EF4-FFF2-40B4-BE49-F238E27FC236}">
                <a16:creationId xmlns:a16="http://schemas.microsoft.com/office/drawing/2014/main" id="{23EDD4C6-3CC0-C2B7-2C42-7764606D011E}"/>
              </a:ext>
            </a:extLst>
          </p:cNvPr>
          <p:cNvPicPr>
            <a:picLocks noChangeAspect="1"/>
          </p:cNvPicPr>
          <p:nvPr/>
        </p:nvPicPr>
        <p:blipFill>
          <a:blip r:embed="rId4"/>
          <a:stretch>
            <a:fillRect/>
          </a:stretch>
        </p:blipFill>
        <p:spPr>
          <a:xfrm>
            <a:off x="5328664" y="1188987"/>
            <a:ext cx="6791456" cy="3575913"/>
          </a:xfrm>
          <a:prstGeom prst="rect">
            <a:avLst/>
          </a:prstGeom>
        </p:spPr>
      </p:pic>
      <p:sp>
        <p:nvSpPr>
          <p:cNvPr id="23" name="TextBox 22">
            <a:extLst>
              <a:ext uri="{FF2B5EF4-FFF2-40B4-BE49-F238E27FC236}">
                <a16:creationId xmlns:a16="http://schemas.microsoft.com/office/drawing/2014/main" id="{004B680C-36D9-DB8E-1583-A4017951F1DC}"/>
              </a:ext>
            </a:extLst>
          </p:cNvPr>
          <p:cNvSpPr txBox="1"/>
          <p:nvPr/>
        </p:nvSpPr>
        <p:spPr>
          <a:xfrm>
            <a:off x="549502" y="6140573"/>
            <a:ext cx="5546498" cy="369332"/>
          </a:xfrm>
          <a:prstGeom prst="rect">
            <a:avLst/>
          </a:prstGeom>
          <a:solidFill>
            <a:schemeClr val="bg1"/>
          </a:solidFill>
          <a:ln>
            <a:solidFill>
              <a:schemeClr val="accent1"/>
            </a:solidFill>
          </a:ln>
        </p:spPr>
        <p:txBody>
          <a:bodyPr wrap="square" rtlCol="0">
            <a:spAutoFit/>
          </a:bodyPr>
          <a:lstStyle/>
          <a:p>
            <a:r>
              <a:rPr lang="en-IE" dirty="0"/>
              <a:t>Co2 Emissions Savings (5Yr)	: ~19 Tonnes</a:t>
            </a:r>
          </a:p>
        </p:txBody>
      </p:sp>
      <p:sp>
        <p:nvSpPr>
          <p:cNvPr id="24" name="Arrow: Right 23">
            <a:extLst>
              <a:ext uri="{FF2B5EF4-FFF2-40B4-BE49-F238E27FC236}">
                <a16:creationId xmlns:a16="http://schemas.microsoft.com/office/drawing/2014/main" id="{61BB8C48-2DCD-9257-098C-22C66056D942}"/>
              </a:ext>
            </a:extLst>
          </p:cNvPr>
          <p:cNvSpPr/>
          <p:nvPr/>
        </p:nvSpPr>
        <p:spPr>
          <a:xfrm>
            <a:off x="4470891" y="2485453"/>
            <a:ext cx="857250" cy="662940"/>
          </a:xfrm>
          <a:prstGeom prst="rightArrow">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25" name="TextBox 24">
            <a:extLst>
              <a:ext uri="{FF2B5EF4-FFF2-40B4-BE49-F238E27FC236}">
                <a16:creationId xmlns:a16="http://schemas.microsoft.com/office/drawing/2014/main" id="{8E955DE4-BB56-4B5C-113C-365237F29902}"/>
              </a:ext>
            </a:extLst>
          </p:cNvPr>
          <p:cNvSpPr txBox="1"/>
          <p:nvPr/>
        </p:nvSpPr>
        <p:spPr>
          <a:xfrm>
            <a:off x="812194" y="4714999"/>
            <a:ext cx="2690105" cy="369332"/>
          </a:xfrm>
          <a:prstGeom prst="rect">
            <a:avLst/>
          </a:prstGeom>
          <a:noFill/>
          <a:ln>
            <a:solidFill>
              <a:schemeClr val="accent1"/>
            </a:solidFill>
          </a:ln>
        </p:spPr>
        <p:txBody>
          <a:bodyPr wrap="square" rtlCol="0">
            <a:spAutoFit/>
          </a:bodyPr>
          <a:lstStyle/>
          <a:p>
            <a:r>
              <a:rPr lang="en-IE" dirty="0"/>
              <a:t>30 % Switch   Utilisation</a:t>
            </a:r>
          </a:p>
        </p:txBody>
      </p:sp>
      <p:sp>
        <p:nvSpPr>
          <p:cNvPr id="26" name="TextBox 25">
            <a:extLst>
              <a:ext uri="{FF2B5EF4-FFF2-40B4-BE49-F238E27FC236}">
                <a16:creationId xmlns:a16="http://schemas.microsoft.com/office/drawing/2014/main" id="{6872946F-E445-7D6B-159E-492D5A57AFCD}"/>
              </a:ext>
            </a:extLst>
          </p:cNvPr>
          <p:cNvSpPr txBox="1"/>
          <p:nvPr/>
        </p:nvSpPr>
        <p:spPr>
          <a:xfrm>
            <a:off x="9674222" y="4847087"/>
            <a:ext cx="2445898" cy="369332"/>
          </a:xfrm>
          <a:prstGeom prst="rect">
            <a:avLst/>
          </a:prstGeom>
          <a:noFill/>
          <a:ln>
            <a:solidFill>
              <a:schemeClr val="accent1"/>
            </a:solidFill>
          </a:ln>
        </p:spPr>
        <p:txBody>
          <a:bodyPr wrap="square" rtlCol="0">
            <a:spAutoFit/>
          </a:bodyPr>
          <a:lstStyle/>
          <a:p>
            <a:r>
              <a:rPr lang="en-IE" dirty="0"/>
              <a:t>95 % Switch Utilisation</a:t>
            </a:r>
          </a:p>
        </p:txBody>
      </p:sp>
      <p:sp>
        <p:nvSpPr>
          <p:cNvPr id="27" name="TextBox 26">
            <a:extLst>
              <a:ext uri="{FF2B5EF4-FFF2-40B4-BE49-F238E27FC236}">
                <a16:creationId xmlns:a16="http://schemas.microsoft.com/office/drawing/2014/main" id="{A424C38C-48E8-6F4B-48C2-1C2B85F379BE}"/>
              </a:ext>
            </a:extLst>
          </p:cNvPr>
          <p:cNvSpPr txBox="1"/>
          <p:nvPr/>
        </p:nvSpPr>
        <p:spPr>
          <a:xfrm>
            <a:off x="6473414" y="6032852"/>
            <a:ext cx="5546498" cy="584775"/>
          </a:xfrm>
          <a:prstGeom prst="rect">
            <a:avLst/>
          </a:prstGeom>
          <a:solidFill>
            <a:schemeClr val="bg1"/>
          </a:solidFill>
          <a:ln>
            <a:solidFill>
              <a:schemeClr val="accent1"/>
            </a:solidFill>
          </a:ln>
        </p:spPr>
        <p:txBody>
          <a:bodyPr wrap="square" rtlCol="0">
            <a:spAutoFit/>
          </a:bodyPr>
          <a:lstStyle/>
          <a:p>
            <a:r>
              <a:rPr lang="en-IE" sz="1600" dirty="0"/>
              <a:t>Equivalent of :</a:t>
            </a:r>
          </a:p>
          <a:p>
            <a:r>
              <a:rPr lang="en-IE" sz="1600" dirty="0"/>
              <a:t>4 Homes Electricity for 1 year</a:t>
            </a:r>
          </a:p>
        </p:txBody>
      </p:sp>
      <p:pic>
        <p:nvPicPr>
          <p:cNvPr id="28" name="Picture 4" descr="EX Series | Juniper Networks US">
            <a:extLst>
              <a:ext uri="{FF2B5EF4-FFF2-40B4-BE49-F238E27FC236}">
                <a16:creationId xmlns:a16="http://schemas.microsoft.com/office/drawing/2014/main" id="{0338E929-679D-850C-79A9-45C4F85F04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2193" y="5013578"/>
            <a:ext cx="2445899" cy="611475"/>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28">
            <a:extLst>
              <a:ext uri="{FF2B5EF4-FFF2-40B4-BE49-F238E27FC236}">
                <a16:creationId xmlns:a16="http://schemas.microsoft.com/office/drawing/2014/main" id="{85F86D01-7E9E-1824-3DA3-EB7E8C6EC037}"/>
              </a:ext>
            </a:extLst>
          </p:cNvPr>
          <p:cNvSpPr/>
          <p:nvPr/>
        </p:nvSpPr>
        <p:spPr>
          <a:xfrm>
            <a:off x="1014348" y="5285601"/>
            <a:ext cx="715741" cy="204131"/>
          </a:xfrm>
          <a:prstGeom prst="rect">
            <a:avLst/>
          </a:prstGeom>
          <a:solidFill>
            <a:schemeClr val="accent6">
              <a:lumMod val="40000"/>
              <a:lumOff val="60000"/>
              <a:alpha val="72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pic>
        <p:nvPicPr>
          <p:cNvPr id="30" name="Picture 4" descr="EX Series | Juniper Networks US">
            <a:extLst>
              <a:ext uri="{FF2B5EF4-FFF2-40B4-BE49-F238E27FC236}">
                <a16:creationId xmlns:a16="http://schemas.microsoft.com/office/drawing/2014/main" id="{55E459BB-AD7F-F067-14B7-652ADCE870A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74222" y="5134232"/>
            <a:ext cx="2445899" cy="611475"/>
          </a:xfrm>
          <a:prstGeom prst="rect">
            <a:avLst/>
          </a:prstGeom>
          <a:noFill/>
          <a:extLst>
            <a:ext uri="{909E8E84-426E-40DD-AFC4-6F175D3DCCD1}">
              <a14:hiddenFill xmlns:a14="http://schemas.microsoft.com/office/drawing/2010/main">
                <a:solidFill>
                  <a:srgbClr val="FFFFFF"/>
                </a:solidFill>
              </a14:hiddenFill>
            </a:ext>
          </a:extLst>
        </p:spPr>
      </p:pic>
      <p:sp>
        <p:nvSpPr>
          <p:cNvPr id="31" name="Rectangle 30">
            <a:extLst>
              <a:ext uri="{FF2B5EF4-FFF2-40B4-BE49-F238E27FC236}">
                <a16:creationId xmlns:a16="http://schemas.microsoft.com/office/drawing/2014/main" id="{7629A26F-A0E1-0C96-9DBE-D2E39A95A7ED}"/>
              </a:ext>
            </a:extLst>
          </p:cNvPr>
          <p:cNvSpPr/>
          <p:nvPr/>
        </p:nvSpPr>
        <p:spPr>
          <a:xfrm>
            <a:off x="9860508" y="5403761"/>
            <a:ext cx="1606273" cy="250693"/>
          </a:xfrm>
          <a:prstGeom prst="rect">
            <a:avLst/>
          </a:prstGeom>
          <a:solidFill>
            <a:schemeClr val="accent6">
              <a:lumMod val="40000"/>
              <a:lumOff val="60000"/>
              <a:alpha val="72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pic>
        <p:nvPicPr>
          <p:cNvPr id="32" name="Picture 31">
            <a:extLst>
              <a:ext uri="{FF2B5EF4-FFF2-40B4-BE49-F238E27FC236}">
                <a16:creationId xmlns:a16="http://schemas.microsoft.com/office/drawing/2014/main" id="{13F11780-71EF-9B45-EA84-3C54F0599748}"/>
              </a:ext>
            </a:extLst>
          </p:cNvPr>
          <p:cNvPicPr>
            <a:picLocks noChangeAspect="1"/>
          </p:cNvPicPr>
          <p:nvPr/>
        </p:nvPicPr>
        <p:blipFill>
          <a:blip r:embed="rId6"/>
          <a:stretch>
            <a:fillRect/>
          </a:stretch>
        </p:blipFill>
        <p:spPr>
          <a:xfrm>
            <a:off x="9465567" y="26543"/>
            <a:ext cx="1669016" cy="1101937"/>
          </a:xfrm>
          <a:prstGeom prst="rect">
            <a:avLst/>
          </a:prstGeom>
          <a:ln>
            <a:solidFill>
              <a:schemeClr val="accent2">
                <a:lumMod val="50000"/>
              </a:schemeClr>
            </a:solidFill>
          </a:ln>
        </p:spPr>
      </p:pic>
      <p:cxnSp>
        <p:nvCxnSpPr>
          <p:cNvPr id="33" name="Straight Arrow Connector 32">
            <a:extLst>
              <a:ext uri="{FF2B5EF4-FFF2-40B4-BE49-F238E27FC236}">
                <a16:creationId xmlns:a16="http://schemas.microsoft.com/office/drawing/2014/main" id="{4E7360B2-5B22-1B07-1E83-81932C91D17B}"/>
              </a:ext>
            </a:extLst>
          </p:cNvPr>
          <p:cNvCxnSpPr>
            <a:cxnSpLocks/>
          </p:cNvCxnSpPr>
          <p:nvPr/>
        </p:nvCxnSpPr>
        <p:spPr>
          <a:xfrm flipH="1">
            <a:off x="10085837" y="1128480"/>
            <a:ext cx="406914" cy="645534"/>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42FCC560-9C77-816D-3B6C-6589657DEF20}"/>
              </a:ext>
            </a:extLst>
          </p:cNvPr>
          <p:cNvCxnSpPr>
            <a:cxnSpLocks/>
          </p:cNvCxnSpPr>
          <p:nvPr/>
        </p:nvCxnSpPr>
        <p:spPr>
          <a:xfrm flipH="1">
            <a:off x="7631421" y="921492"/>
            <a:ext cx="1833264" cy="712099"/>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35" name="Graphic 34" descr="Thumbs up sign with solid fill">
            <a:extLst>
              <a:ext uri="{FF2B5EF4-FFF2-40B4-BE49-F238E27FC236}">
                <a16:creationId xmlns:a16="http://schemas.microsoft.com/office/drawing/2014/main" id="{48319C2A-F7D9-3D15-FB51-D22C0FE4FB16}"/>
              </a:ext>
            </a:extLst>
          </p:cNvPr>
          <p:cNvPicPr>
            <a:picLocks noChangeAspect="1"/>
          </p:cNvPicPr>
          <p:nvPr/>
        </p:nvPicPr>
        <p:blipFill>
          <a:blip>
            <a:extLst>
              <a:ext uri="{96DAC541-7B7A-43D3-8B79-37D633B846F1}">
                <asvg:svgBlip xmlns:asvg="http://schemas.microsoft.com/office/drawing/2016/SVG/main" r:embed="rId7"/>
              </a:ext>
            </a:extLst>
          </a:blip>
          <a:stretch>
            <a:fillRect/>
          </a:stretch>
        </p:blipFill>
        <p:spPr>
          <a:xfrm>
            <a:off x="8090853" y="80157"/>
            <a:ext cx="914400" cy="914400"/>
          </a:xfrm>
          <a:prstGeom prst="rect">
            <a:avLst/>
          </a:prstGeom>
        </p:spPr>
      </p:pic>
    </p:spTree>
    <p:extLst>
      <p:ext uri="{BB962C8B-B14F-4D97-AF65-F5344CB8AC3E}">
        <p14:creationId xmlns:p14="http://schemas.microsoft.com/office/powerpoint/2010/main" val="4197680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27" grpId="0" animBg="1"/>
      <p:bldP spid="3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839E6D1-9265-D851-7318-1DAA708A5F7F}"/>
              </a:ext>
            </a:extLst>
          </p:cNvPr>
          <p:cNvSpPr txBox="1">
            <a:spLocks/>
          </p:cNvSpPr>
          <p:nvPr/>
        </p:nvSpPr>
        <p:spPr>
          <a:xfrm>
            <a:off x="1540508" y="344509"/>
            <a:ext cx="1081842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b="1" dirty="0"/>
              <a:t>Network Upgrade Programme</a:t>
            </a:r>
          </a:p>
        </p:txBody>
      </p:sp>
      <p:pic>
        <p:nvPicPr>
          <p:cNvPr id="5" name="Picture 2" descr="Juniper Networks MX104 | NetworkScreen.com">
            <a:extLst>
              <a:ext uri="{FF2B5EF4-FFF2-40B4-BE49-F238E27FC236}">
                <a16:creationId xmlns:a16="http://schemas.microsoft.com/office/drawing/2014/main" id="{D25C479D-DFE8-E068-AEFC-A2F0A09088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4917" y="1690688"/>
            <a:ext cx="3533775" cy="12954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5714C16-4D55-A596-533C-B7566FE45D93}"/>
              </a:ext>
            </a:extLst>
          </p:cNvPr>
          <p:cNvSpPr txBox="1"/>
          <p:nvPr/>
        </p:nvSpPr>
        <p:spPr>
          <a:xfrm>
            <a:off x="2247090" y="3016251"/>
            <a:ext cx="1807534" cy="646331"/>
          </a:xfrm>
          <a:prstGeom prst="rect">
            <a:avLst/>
          </a:prstGeom>
          <a:noFill/>
        </p:spPr>
        <p:txBody>
          <a:bodyPr wrap="square" rtlCol="0">
            <a:spAutoFit/>
          </a:bodyPr>
          <a:lstStyle/>
          <a:p>
            <a:r>
              <a:rPr lang="en-IE" dirty="0"/>
              <a:t>39 x MX104</a:t>
            </a:r>
          </a:p>
          <a:p>
            <a:r>
              <a:rPr lang="en-IE" dirty="0"/>
              <a:t>450 Watts</a:t>
            </a:r>
          </a:p>
        </p:txBody>
      </p:sp>
      <p:pic>
        <p:nvPicPr>
          <p:cNvPr id="7" name="Picture 4" descr="Juniper Networks">
            <a:extLst>
              <a:ext uri="{FF2B5EF4-FFF2-40B4-BE49-F238E27FC236}">
                <a16:creationId xmlns:a16="http://schemas.microsoft.com/office/drawing/2014/main" id="{62D14276-8F03-3435-F48B-BFA90257978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38753" y="1827173"/>
            <a:ext cx="4563894" cy="73743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E4BA2115-D0AE-F828-A713-34C6E68204CB}"/>
              </a:ext>
            </a:extLst>
          </p:cNvPr>
          <p:cNvSpPr txBox="1"/>
          <p:nvPr/>
        </p:nvSpPr>
        <p:spPr>
          <a:xfrm>
            <a:off x="8647814" y="2585223"/>
            <a:ext cx="1807534" cy="646331"/>
          </a:xfrm>
          <a:prstGeom prst="rect">
            <a:avLst/>
          </a:prstGeom>
          <a:noFill/>
        </p:spPr>
        <p:txBody>
          <a:bodyPr wrap="square" rtlCol="0">
            <a:spAutoFit/>
          </a:bodyPr>
          <a:lstStyle/>
          <a:p>
            <a:r>
              <a:rPr lang="en-IE" dirty="0"/>
              <a:t>47 x ACX7024X</a:t>
            </a:r>
          </a:p>
          <a:p>
            <a:r>
              <a:rPr lang="en-IE" dirty="0"/>
              <a:t>97 Watts</a:t>
            </a:r>
          </a:p>
        </p:txBody>
      </p:sp>
      <p:pic>
        <p:nvPicPr>
          <p:cNvPr id="9" name="Picture 6" descr="Juniper Networks ACX5048 ...">
            <a:extLst>
              <a:ext uri="{FF2B5EF4-FFF2-40B4-BE49-F238E27FC236}">
                <a16:creationId xmlns:a16="http://schemas.microsoft.com/office/drawing/2014/main" id="{8C2C8387-35E5-426A-FC48-C7352B86B30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3694" y="3871913"/>
            <a:ext cx="4239920" cy="827913"/>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685BE40D-F409-9816-5B2E-C468FDC69957}"/>
              </a:ext>
            </a:extLst>
          </p:cNvPr>
          <p:cNvSpPr txBox="1"/>
          <p:nvPr/>
        </p:nvSpPr>
        <p:spPr>
          <a:xfrm>
            <a:off x="2151397" y="4616559"/>
            <a:ext cx="1807534" cy="646331"/>
          </a:xfrm>
          <a:prstGeom prst="rect">
            <a:avLst/>
          </a:prstGeom>
          <a:noFill/>
        </p:spPr>
        <p:txBody>
          <a:bodyPr wrap="square" rtlCol="0">
            <a:spAutoFit/>
          </a:bodyPr>
          <a:lstStyle/>
          <a:p>
            <a:r>
              <a:rPr lang="en-IE" dirty="0"/>
              <a:t>27 x ACX5048</a:t>
            </a:r>
          </a:p>
          <a:p>
            <a:r>
              <a:rPr lang="en-IE" dirty="0"/>
              <a:t>354 Watts</a:t>
            </a:r>
          </a:p>
        </p:txBody>
      </p:sp>
      <p:pic>
        <p:nvPicPr>
          <p:cNvPr id="11" name="Picture 8" descr="Juniper Networks">
            <a:extLst>
              <a:ext uri="{FF2B5EF4-FFF2-40B4-BE49-F238E27FC236}">
                <a16:creationId xmlns:a16="http://schemas.microsoft.com/office/drawing/2014/main" id="{B9769CF8-4BEE-92C4-ABE8-F4EB5D2BFD8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18387" y="3692481"/>
            <a:ext cx="4563894" cy="600913"/>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133DB047-3878-A699-C7D7-C7A384C1356A}"/>
              </a:ext>
            </a:extLst>
          </p:cNvPr>
          <p:cNvSpPr txBox="1"/>
          <p:nvPr/>
        </p:nvSpPr>
        <p:spPr>
          <a:xfrm>
            <a:off x="8647814" y="4293394"/>
            <a:ext cx="1807534" cy="646331"/>
          </a:xfrm>
          <a:prstGeom prst="rect">
            <a:avLst/>
          </a:prstGeom>
          <a:noFill/>
        </p:spPr>
        <p:txBody>
          <a:bodyPr wrap="square" rtlCol="0">
            <a:spAutoFit/>
          </a:bodyPr>
          <a:lstStyle/>
          <a:p>
            <a:r>
              <a:rPr lang="en-IE" dirty="0"/>
              <a:t>20 x ACX5448</a:t>
            </a:r>
          </a:p>
          <a:p>
            <a:r>
              <a:rPr lang="en-IE" dirty="0"/>
              <a:t>303 Watts</a:t>
            </a:r>
          </a:p>
        </p:txBody>
      </p:sp>
      <p:sp>
        <p:nvSpPr>
          <p:cNvPr id="13" name="Arrow: Right 12">
            <a:extLst>
              <a:ext uri="{FF2B5EF4-FFF2-40B4-BE49-F238E27FC236}">
                <a16:creationId xmlns:a16="http://schemas.microsoft.com/office/drawing/2014/main" id="{E65B4B60-3AA7-F255-ED56-A26B6E477EA2}"/>
              </a:ext>
            </a:extLst>
          </p:cNvPr>
          <p:cNvSpPr/>
          <p:nvPr/>
        </p:nvSpPr>
        <p:spPr>
          <a:xfrm>
            <a:off x="5337544" y="3016251"/>
            <a:ext cx="1201479" cy="64633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14" name="TextBox 13">
            <a:extLst>
              <a:ext uri="{FF2B5EF4-FFF2-40B4-BE49-F238E27FC236}">
                <a16:creationId xmlns:a16="http://schemas.microsoft.com/office/drawing/2014/main" id="{68236F99-9C7C-DBBB-4514-183F43B01CB5}"/>
              </a:ext>
            </a:extLst>
          </p:cNvPr>
          <p:cNvSpPr txBox="1"/>
          <p:nvPr/>
        </p:nvSpPr>
        <p:spPr>
          <a:xfrm>
            <a:off x="2632575" y="1229758"/>
            <a:ext cx="1580631" cy="369332"/>
          </a:xfrm>
          <a:prstGeom prst="rect">
            <a:avLst/>
          </a:prstGeom>
          <a:noFill/>
        </p:spPr>
        <p:txBody>
          <a:bodyPr wrap="square" rtlCol="0">
            <a:spAutoFit/>
          </a:bodyPr>
          <a:lstStyle/>
          <a:p>
            <a:r>
              <a:rPr lang="en-IE" b="1" dirty="0"/>
              <a:t>OLD KIT</a:t>
            </a:r>
          </a:p>
        </p:txBody>
      </p:sp>
      <p:sp>
        <p:nvSpPr>
          <p:cNvPr id="15" name="TextBox 14">
            <a:extLst>
              <a:ext uri="{FF2B5EF4-FFF2-40B4-BE49-F238E27FC236}">
                <a16:creationId xmlns:a16="http://schemas.microsoft.com/office/drawing/2014/main" id="{059E9B5C-C024-24BF-B223-B66F3DD3E528}"/>
              </a:ext>
            </a:extLst>
          </p:cNvPr>
          <p:cNvSpPr txBox="1"/>
          <p:nvPr/>
        </p:nvSpPr>
        <p:spPr>
          <a:xfrm>
            <a:off x="8761265" y="1235292"/>
            <a:ext cx="1580631" cy="369332"/>
          </a:xfrm>
          <a:prstGeom prst="rect">
            <a:avLst/>
          </a:prstGeom>
          <a:noFill/>
        </p:spPr>
        <p:txBody>
          <a:bodyPr wrap="square" rtlCol="0">
            <a:spAutoFit/>
          </a:bodyPr>
          <a:lstStyle/>
          <a:p>
            <a:r>
              <a:rPr lang="en-IE" b="1" dirty="0"/>
              <a:t>New KIT</a:t>
            </a:r>
          </a:p>
        </p:txBody>
      </p:sp>
      <p:sp>
        <p:nvSpPr>
          <p:cNvPr id="16" name="TextBox 15">
            <a:extLst>
              <a:ext uri="{FF2B5EF4-FFF2-40B4-BE49-F238E27FC236}">
                <a16:creationId xmlns:a16="http://schemas.microsoft.com/office/drawing/2014/main" id="{B8D8AA0E-66D2-6899-67BA-4306F183EB58}"/>
              </a:ext>
            </a:extLst>
          </p:cNvPr>
          <p:cNvSpPr txBox="1"/>
          <p:nvPr/>
        </p:nvSpPr>
        <p:spPr>
          <a:xfrm>
            <a:off x="549502" y="5836766"/>
            <a:ext cx="5546498" cy="369332"/>
          </a:xfrm>
          <a:prstGeom prst="rect">
            <a:avLst/>
          </a:prstGeom>
          <a:solidFill>
            <a:schemeClr val="bg1"/>
          </a:solidFill>
          <a:ln>
            <a:solidFill>
              <a:schemeClr val="accent1"/>
            </a:solidFill>
          </a:ln>
        </p:spPr>
        <p:txBody>
          <a:bodyPr wrap="square" rtlCol="0">
            <a:spAutoFit/>
          </a:bodyPr>
          <a:lstStyle/>
          <a:p>
            <a:r>
              <a:rPr lang="en-IE" dirty="0"/>
              <a:t>Co2 Emissions Savings (5Yr)	: ~157 Tonnes</a:t>
            </a:r>
          </a:p>
        </p:txBody>
      </p:sp>
      <p:sp>
        <p:nvSpPr>
          <p:cNvPr id="17" name="TextBox 16">
            <a:extLst>
              <a:ext uri="{FF2B5EF4-FFF2-40B4-BE49-F238E27FC236}">
                <a16:creationId xmlns:a16="http://schemas.microsoft.com/office/drawing/2014/main" id="{4B63AAA3-95AA-AA9F-EE73-94F12458BE6C}"/>
              </a:ext>
            </a:extLst>
          </p:cNvPr>
          <p:cNvSpPr txBox="1"/>
          <p:nvPr/>
        </p:nvSpPr>
        <p:spPr>
          <a:xfrm>
            <a:off x="6321131" y="5902811"/>
            <a:ext cx="5546498" cy="646331"/>
          </a:xfrm>
          <a:prstGeom prst="rect">
            <a:avLst/>
          </a:prstGeom>
          <a:solidFill>
            <a:schemeClr val="bg1"/>
          </a:solidFill>
          <a:ln>
            <a:solidFill>
              <a:schemeClr val="accent1"/>
            </a:solidFill>
          </a:ln>
        </p:spPr>
        <p:txBody>
          <a:bodyPr wrap="square" rtlCol="0">
            <a:spAutoFit/>
          </a:bodyPr>
          <a:lstStyle/>
          <a:p>
            <a:r>
              <a:rPr lang="en-IE" dirty="0"/>
              <a:t>Equivalent of :</a:t>
            </a:r>
          </a:p>
          <a:p>
            <a:r>
              <a:rPr lang="en-IE" dirty="0"/>
              <a:t>31 Homes Electricity for 1 year</a:t>
            </a:r>
          </a:p>
        </p:txBody>
      </p:sp>
      <p:pic>
        <p:nvPicPr>
          <p:cNvPr id="18" name="Graphic 17" descr="Thumbs up sign with solid fill">
            <a:extLst>
              <a:ext uri="{FF2B5EF4-FFF2-40B4-BE49-F238E27FC236}">
                <a16:creationId xmlns:a16="http://schemas.microsoft.com/office/drawing/2014/main" id="{8A571963-867E-E936-E81F-9AD326AB3896}"/>
              </a:ext>
            </a:extLst>
          </p:cNvPr>
          <p:cNvPicPr>
            <a:picLocks noChangeAspect="1"/>
          </p:cNvPicPr>
          <p:nvPr/>
        </p:nvPicPr>
        <p:blipFill>
          <a:blip>
            <a:extLst>
              <a:ext uri="{96DAC541-7B7A-43D3-8B79-37D633B846F1}">
                <asvg:svgBlip xmlns:asvg="http://schemas.microsoft.com/office/drawing/2016/SVG/main" r:embed="rId7"/>
              </a:ext>
            </a:extLst>
          </a:blip>
          <a:stretch>
            <a:fillRect/>
          </a:stretch>
        </p:blipFill>
        <p:spPr>
          <a:xfrm>
            <a:off x="8637180" y="107418"/>
            <a:ext cx="914400" cy="914400"/>
          </a:xfrm>
          <a:prstGeom prst="rect">
            <a:avLst/>
          </a:prstGeom>
        </p:spPr>
      </p:pic>
      <p:pic>
        <p:nvPicPr>
          <p:cNvPr id="19" name="Picture 18" descr="320,300+ Tea Mug Stock Photos, Pictures &amp; Royalty-Free Images - iStock |  Green tea mug, Tea mug isolated, Tea mug white background">
            <a:extLst>
              <a:ext uri="{FF2B5EF4-FFF2-40B4-BE49-F238E27FC236}">
                <a16:creationId xmlns:a16="http://schemas.microsoft.com/office/drawing/2014/main" id="{A3880BA9-981A-082A-F802-299ABBD87B2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03041" y="3621043"/>
            <a:ext cx="1676680" cy="1800225"/>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4FC4FD01-AFA6-349F-BC4A-C01AAA22B8DD}"/>
              </a:ext>
            </a:extLst>
          </p:cNvPr>
          <p:cNvSpPr txBox="1"/>
          <p:nvPr/>
        </p:nvSpPr>
        <p:spPr>
          <a:xfrm>
            <a:off x="8279721" y="4293394"/>
            <a:ext cx="1924050" cy="830997"/>
          </a:xfrm>
          <a:prstGeom prst="rect">
            <a:avLst/>
          </a:prstGeom>
          <a:solidFill>
            <a:schemeClr val="bg1"/>
          </a:solidFill>
        </p:spPr>
        <p:txBody>
          <a:bodyPr wrap="square" rtlCol="0">
            <a:spAutoFit/>
          </a:bodyPr>
          <a:lstStyle/>
          <a:p>
            <a:r>
              <a:rPr lang="en-IE" sz="2400" dirty="0"/>
              <a:t>29 Million cups of Tea !</a:t>
            </a:r>
          </a:p>
        </p:txBody>
      </p:sp>
    </p:spTree>
    <p:extLst>
      <p:ext uri="{BB962C8B-B14F-4D97-AF65-F5344CB8AC3E}">
        <p14:creationId xmlns:p14="http://schemas.microsoft.com/office/powerpoint/2010/main" val="1072707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ppt_x"/>
                                          </p:val>
                                        </p:tav>
                                        <p:tav tm="100000">
                                          <p:val>
                                            <p:strVal val="#ppt_x"/>
                                          </p:val>
                                        </p:tav>
                                      </p:tavLst>
                                    </p:anim>
                                    <p:anim calcmode="lin" valueType="num">
                                      <p:cBhvr additive="base">
                                        <p:cTn id="2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down)">
                                      <p:cBhvr>
                                        <p:cTn id="29" dur="500"/>
                                        <p:tgtEl>
                                          <p:spTgt spid="13"/>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down)">
                                      <p:cBhvr>
                                        <p:cTn id="32" dur="500"/>
                                        <p:tgtEl>
                                          <p:spTgt spid="15"/>
                                        </p:tgtEl>
                                      </p:cBhvr>
                                    </p:animEffect>
                                  </p:childTnLst>
                                </p:cTn>
                              </p:par>
                              <p:par>
                                <p:cTn id="33" presetID="22" presetClass="entr" presetSubtype="4" fill="hold"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down)">
                                      <p:cBhvr>
                                        <p:cTn id="35" dur="500"/>
                                        <p:tgtEl>
                                          <p:spTgt spid="7"/>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down)">
                                      <p:cBhvr>
                                        <p:cTn id="38" dur="500"/>
                                        <p:tgtEl>
                                          <p:spTgt spid="8"/>
                                        </p:tgtEl>
                                      </p:cBhvr>
                                    </p:animEffect>
                                  </p:childTnLst>
                                </p:cTn>
                              </p:par>
                              <p:par>
                                <p:cTn id="39" presetID="22" presetClass="entr" presetSubtype="4"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down)">
                                      <p:cBhvr>
                                        <p:cTn id="41" dur="500"/>
                                        <p:tgtEl>
                                          <p:spTgt spid="11"/>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down)">
                                      <p:cBhvr>
                                        <p:cTn id="44" dur="500"/>
                                        <p:tgtEl>
                                          <p:spTgt spid="12"/>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fill="hold"/>
                                        <p:tgtEl>
                                          <p:spTgt spid="17"/>
                                        </p:tgtEl>
                                        <p:attrNameLst>
                                          <p:attrName>ppt_x</p:attrName>
                                        </p:attrNameLst>
                                      </p:cBhvr>
                                      <p:tavLst>
                                        <p:tav tm="0">
                                          <p:val>
                                            <p:strVal val="#ppt_x"/>
                                          </p:val>
                                        </p:tav>
                                        <p:tav tm="100000">
                                          <p:val>
                                            <p:strVal val="#ppt_x"/>
                                          </p:val>
                                        </p:tav>
                                      </p:tavLst>
                                    </p:anim>
                                    <p:anim calcmode="lin" valueType="num">
                                      <p:cBhvr additive="base">
                                        <p:cTn id="5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additive="base">
                                        <p:cTn id="59" dur="500" fill="hold"/>
                                        <p:tgtEl>
                                          <p:spTgt spid="19"/>
                                        </p:tgtEl>
                                        <p:attrNameLst>
                                          <p:attrName>ppt_x</p:attrName>
                                        </p:attrNameLst>
                                      </p:cBhvr>
                                      <p:tavLst>
                                        <p:tav tm="0">
                                          <p:val>
                                            <p:strVal val="#ppt_x"/>
                                          </p:val>
                                        </p:tav>
                                        <p:tav tm="100000">
                                          <p:val>
                                            <p:strVal val="#ppt_x"/>
                                          </p:val>
                                        </p:tav>
                                      </p:tavLst>
                                    </p:anim>
                                    <p:anim calcmode="lin" valueType="num">
                                      <p:cBhvr additive="base">
                                        <p:cTn id="60" dur="500" fill="hold"/>
                                        <p:tgtEl>
                                          <p:spTgt spid="19"/>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additive="base">
                                        <p:cTn id="63" dur="500" fill="hold"/>
                                        <p:tgtEl>
                                          <p:spTgt spid="20"/>
                                        </p:tgtEl>
                                        <p:attrNameLst>
                                          <p:attrName>ppt_x</p:attrName>
                                        </p:attrNameLst>
                                      </p:cBhvr>
                                      <p:tavLst>
                                        <p:tav tm="0">
                                          <p:val>
                                            <p:strVal val="#ppt_x"/>
                                          </p:val>
                                        </p:tav>
                                        <p:tav tm="100000">
                                          <p:val>
                                            <p:strVal val="#ppt_x"/>
                                          </p:val>
                                        </p:tav>
                                      </p:tavLst>
                                    </p:anim>
                                    <p:anim calcmode="lin" valueType="num">
                                      <p:cBhvr additive="base">
                                        <p:cTn id="6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2" grpId="0"/>
      <p:bldP spid="13" grpId="0" animBg="1"/>
      <p:bldP spid="14" grpId="0"/>
      <p:bldP spid="15" grpId="0"/>
      <p:bldP spid="16" grpId="0" animBg="1"/>
      <p:bldP spid="17" grpId="0" animBg="1"/>
      <p:bldP spid="2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Juniper Networks SRX240 Services Gateway">
            <a:extLst>
              <a:ext uri="{FF2B5EF4-FFF2-40B4-BE49-F238E27FC236}">
                <a16:creationId xmlns:a16="http://schemas.microsoft.com/office/drawing/2014/main" id="{B5A3D481-5483-246B-B7CE-471ACD0A59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9364" y="2532656"/>
            <a:ext cx="3665507" cy="3665507"/>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a:extLst>
              <a:ext uri="{FF2B5EF4-FFF2-40B4-BE49-F238E27FC236}">
                <a16:creationId xmlns:a16="http://schemas.microsoft.com/office/drawing/2014/main" id="{D3D40BFF-75FF-2AEF-AA99-11B0BFBAC82C}"/>
              </a:ext>
            </a:extLst>
          </p:cNvPr>
          <p:cNvSpPr txBox="1">
            <a:spLocks/>
          </p:cNvSpPr>
          <p:nvPr/>
        </p:nvSpPr>
        <p:spPr>
          <a:xfrm>
            <a:off x="2151397" y="154570"/>
            <a:ext cx="1081842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b="1" dirty="0"/>
              <a:t>CPE Projects</a:t>
            </a:r>
          </a:p>
        </p:txBody>
      </p:sp>
      <p:sp>
        <p:nvSpPr>
          <p:cNvPr id="9" name="TextBox 8">
            <a:extLst>
              <a:ext uri="{FF2B5EF4-FFF2-40B4-BE49-F238E27FC236}">
                <a16:creationId xmlns:a16="http://schemas.microsoft.com/office/drawing/2014/main" id="{97FC6CF9-DBA6-AC1F-067C-E57316867ED9}"/>
              </a:ext>
            </a:extLst>
          </p:cNvPr>
          <p:cNvSpPr txBox="1"/>
          <p:nvPr/>
        </p:nvSpPr>
        <p:spPr>
          <a:xfrm>
            <a:off x="2151397" y="2347164"/>
            <a:ext cx="1807534" cy="923330"/>
          </a:xfrm>
          <a:prstGeom prst="rect">
            <a:avLst/>
          </a:prstGeom>
          <a:noFill/>
        </p:spPr>
        <p:txBody>
          <a:bodyPr wrap="square" rtlCol="0">
            <a:spAutoFit/>
          </a:bodyPr>
          <a:lstStyle/>
          <a:p>
            <a:r>
              <a:rPr lang="en-IE" dirty="0"/>
              <a:t>192 x ACX2200</a:t>
            </a:r>
          </a:p>
          <a:p>
            <a:r>
              <a:rPr lang="en-IE" dirty="0"/>
              <a:t>60G Throughput</a:t>
            </a:r>
          </a:p>
          <a:p>
            <a:r>
              <a:rPr lang="en-IE" b="1" dirty="0"/>
              <a:t>60 Watts</a:t>
            </a:r>
          </a:p>
        </p:txBody>
      </p:sp>
      <p:sp>
        <p:nvSpPr>
          <p:cNvPr id="10" name="TextBox 9">
            <a:extLst>
              <a:ext uri="{FF2B5EF4-FFF2-40B4-BE49-F238E27FC236}">
                <a16:creationId xmlns:a16="http://schemas.microsoft.com/office/drawing/2014/main" id="{59DC87EB-2EB3-4AFD-0D85-96A719AFA67E}"/>
              </a:ext>
            </a:extLst>
          </p:cNvPr>
          <p:cNvSpPr txBox="1"/>
          <p:nvPr/>
        </p:nvSpPr>
        <p:spPr>
          <a:xfrm>
            <a:off x="8086325" y="2415637"/>
            <a:ext cx="2804280" cy="923330"/>
          </a:xfrm>
          <a:prstGeom prst="rect">
            <a:avLst/>
          </a:prstGeom>
          <a:noFill/>
        </p:spPr>
        <p:txBody>
          <a:bodyPr wrap="square" rtlCol="0">
            <a:spAutoFit/>
          </a:bodyPr>
          <a:lstStyle/>
          <a:p>
            <a:r>
              <a:rPr lang="en-IE" dirty="0"/>
              <a:t>192 x ACX7020 Device</a:t>
            </a:r>
          </a:p>
          <a:p>
            <a:r>
              <a:rPr lang="en-IE" dirty="0"/>
              <a:t>100G Throughput</a:t>
            </a:r>
          </a:p>
          <a:p>
            <a:r>
              <a:rPr lang="en-IE" b="1" dirty="0"/>
              <a:t>65 Watts</a:t>
            </a:r>
          </a:p>
        </p:txBody>
      </p:sp>
      <p:sp>
        <p:nvSpPr>
          <p:cNvPr id="11" name="TextBox 10">
            <a:extLst>
              <a:ext uri="{FF2B5EF4-FFF2-40B4-BE49-F238E27FC236}">
                <a16:creationId xmlns:a16="http://schemas.microsoft.com/office/drawing/2014/main" id="{95362425-1722-F3F0-DCEC-627239FC8D80}"/>
              </a:ext>
            </a:extLst>
          </p:cNvPr>
          <p:cNvSpPr txBox="1"/>
          <p:nvPr/>
        </p:nvSpPr>
        <p:spPr>
          <a:xfrm>
            <a:off x="1752917" y="4612166"/>
            <a:ext cx="2335614" cy="923330"/>
          </a:xfrm>
          <a:prstGeom prst="rect">
            <a:avLst/>
          </a:prstGeom>
          <a:noFill/>
        </p:spPr>
        <p:txBody>
          <a:bodyPr wrap="square" rtlCol="0">
            <a:spAutoFit/>
          </a:bodyPr>
          <a:lstStyle/>
          <a:p>
            <a:r>
              <a:rPr lang="en-IE" dirty="0"/>
              <a:t>800 x SRX240</a:t>
            </a:r>
          </a:p>
          <a:p>
            <a:r>
              <a:rPr lang="en-IE" dirty="0"/>
              <a:t>600Mb Throughput</a:t>
            </a:r>
          </a:p>
          <a:p>
            <a:r>
              <a:rPr lang="en-IE" b="1" dirty="0"/>
              <a:t>150 Watts</a:t>
            </a:r>
          </a:p>
        </p:txBody>
      </p:sp>
      <p:sp>
        <p:nvSpPr>
          <p:cNvPr id="12" name="TextBox 11">
            <a:extLst>
              <a:ext uri="{FF2B5EF4-FFF2-40B4-BE49-F238E27FC236}">
                <a16:creationId xmlns:a16="http://schemas.microsoft.com/office/drawing/2014/main" id="{06AE4CE2-6247-C183-6293-56C13120CAE1}"/>
              </a:ext>
            </a:extLst>
          </p:cNvPr>
          <p:cNvSpPr txBox="1"/>
          <p:nvPr/>
        </p:nvSpPr>
        <p:spPr>
          <a:xfrm>
            <a:off x="8665678" y="4726005"/>
            <a:ext cx="2224927" cy="923330"/>
          </a:xfrm>
          <a:prstGeom prst="rect">
            <a:avLst/>
          </a:prstGeom>
          <a:noFill/>
        </p:spPr>
        <p:txBody>
          <a:bodyPr wrap="square" rtlCol="0">
            <a:spAutoFit/>
          </a:bodyPr>
          <a:lstStyle/>
          <a:p>
            <a:r>
              <a:rPr lang="en-IE" dirty="0"/>
              <a:t>800 x XXX Device</a:t>
            </a:r>
          </a:p>
          <a:p>
            <a:r>
              <a:rPr lang="en-IE" dirty="0"/>
              <a:t>28 Gb Throughput</a:t>
            </a:r>
          </a:p>
          <a:p>
            <a:r>
              <a:rPr lang="en-IE" b="1" dirty="0"/>
              <a:t>20 Watts</a:t>
            </a:r>
          </a:p>
        </p:txBody>
      </p:sp>
      <p:sp>
        <p:nvSpPr>
          <p:cNvPr id="13" name="Arrow: Right 12">
            <a:extLst>
              <a:ext uri="{FF2B5EF4-FFF2-40B4-BE49-F238E27FC236}">
                <a16:creationId xmlns:a16="http://schemas.microsoft.com/office/drawing/2014/main" id="{728F881D-CEFD-0DA0-0F55-52AC3096C106}"/>
              </a:ext>
            </a:extLst>
          </p:cNvPr>
          <p:cNvSpPr/>
          <p:nvPr/>
        </p:nvSpPr>
        <p:spPr>
          <a:xfrm>
            <a:off x="5537654" y="2305910"/>
            <a:ext cx="1201479" cy="64633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14" name="TextBox 13">
            <a:extLst>
              <a:ext uri="{FF2B5EF4-FFF2-40B4-BE49-F238E27FC236}">
                <a16:creationId xmlns:a16="http://schemas.microsoft.com/office/drawing/2014/main" id="{921173B4-93FF-A74A-E9D1-53AEC3472B18}"/>
              </a:ext>
            </a:extLst>
          </p:cNvPr>
          <p:cNvSpPr txBox="1"/>
          <p:nvPr/>
        </p:nvSpPr>
        <p:spPr>
          <a:xfrm>
            <a:off x="2632575" y="1229758"/>
            <a:ext cx="1580631" cy="369332"/>
          </a:xfrm>
          <a:prstGeom prst="rect">
            <a:avLst/>
          </a:prstGeom>
          <a:noFill/>
        </p:spPr>
        <p:txBody>
          <a:bodyPr wrap="square" rtlCol="0">
            <a:spAutoFit/>
          </a:bodyPr>
          <a:lstStyle/>
          <a:p>
            <a:r>
              <a:rPr lang="en-IE" b="1" dirty="0"/>
              <a:t>OLD KIT</a:t>
            </a:r>
          </a:p>
        </p:txBody>
      </p:sp>
      <p:sp>
        <p:nvSpPr>
          <p:cNvPr id="15" name="TextBox 14">
            <a:extLst>
              <a:ext uri="{FF2B5EF4-FFF2-40B4-BE49-F238E27FC236}">
                <a16:creationId xmlns:a16="http://schemas.microsoft.com/office/drawing/2014/main" id="{A65833B1-E24E-1EAB-0F76-D378027ECC03}"/>
              </a:ext>
            </a:extLst>
          </p:cNvPr>
          <p:cNvSpPr txBox="1"/>
          <p:nvPr/>
        </p:nvSpPr>
        <p:spPr>
          <a:xfrm>
            <a:off x="8761265" y="1235292"/>
            <a:ext cx="1580631" cy="369332"/>
          </a:xfrm>
          <a:prstGeom prst="rect">
            <a:avLst/>
          </a:prstGeom>
          <a:noFill/>
        </p:spPr>
        <p:txBody>
          <a:bodyPr wrap="square" rtlCol="0">
            <a:spAutoFit/>
          </a:bodyPr>
          <a:lstStyle/>
          <a:p>
            <a:r>
              <a:rPr lang="en-IE" b="1" dirty="0"/>
              <a:t>New KIT</a:t>
            </a:r>
          </a:p>
        </p:txBody>
      </p:sp>
      <p:sp>
        <p:nvSpPr>
          <p:cNvPr id="16" name="TextBox 15">
            <a:extLst>
              <a:ext uri="{FF2B5EF4-FFF2-40B4-BE49-F238E27FC236}">
                <a16:creationId xmlns:a16="http://schemas.microsoft.com/office/drawing/2014/main" id="{F6880C37-9C61-D90F-D5AC-C23D31E7B4DF}"/>
              </a:ext>
            </a:extLst>
          </p:cNvPr>
          <p:cNvSpPr txBox="1"/>
          <p:nvPr/>
        </p:nvSpPr>
        <p:spPr>
          <a:xfrm>
            <a:off x="649641" y="5628242"/>
            <a:ext cx="5546498" cy="923330"/>
          </a:xfrm>
          <a:prstGeom prst="rect">
            <a:avLst/>
          </a:prstGeom>
          <a:solidFill>
            <a:schemeClr val="bg1"/>
          </a:solidFill>
          <a:ln>
            <a:solidFill>
              <a:schemeClr val="accent1"/>
            </a:solidFill>
          </a:ln>
        </p:spPr>
        <p:txBody>
          <a:bodyPr wrap="square" rtlCol="0">
            <a:spAutoFit/>
          </a:bodyPr>
          <a:lstStyle/>
          <a:p>
            <a:r>
              <a:rPr lang="en-IE" dirty="0"/>
              <a:t>Electricity Savings (5 Years)		:  ~4.5M KWHr</a:t>
            </a:r>
          </a:p>
          <a:p>
            <a:r>
              <a:rPr lang="en-IE" dirty="0"/>
              <a:t>Cost Savings (5 Years) 		: ~€1.1M</a:t>
            </a:r>
          </a:p>
          <a:p>
            <a:r>
              <a:rPr lang="en-IE" dirty="0"/>
              <a:t>Co2 Emissions Savings (5Yr)	: ~1,181 Tonnes</a:t>
            </a:r>
          </a:p>
        </p:txBody>
      </p:sp>
      <p:pic>
        <p:nvPicPr>
          <p:cNvPr id="17" name="Graphic 16" descr="Thumbs up sign with solid fill">
            <a:extLst>
              <a:ext uri="{FF2B5EF4-FFF2-40B4-BE49-F238E27FC236}">
                <a16:creationId xmlns:a16="http://schemas.microsoft.com/office/drawing/2014/main" id="{F9254D7C-86E0-6DA8-58CA-8EDC7FA17D0E}"/>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7049931" y="3817670"/>
            <a:ext cx="914400" cy="914400"/>
          </a:xfrm>
          <a:prstGeom prst="rect">
            <a:avLst/>
          </a:prstGeom>
        </p:spPr>
      </p:pic>
      <p:pic>
        <p:nvPicPr>
          <p:cNvPr id="18" name="Picture 2" descr="320,300+ Tea Mug Stock Photos, Pictures &amp; Royalty-Free Images - iStock |  Green tea mug, Tea mug isolated, Tea mug white background">
            <a:extLst>
              <a:ext uri="{FF2B5EF4-FFF2-40B4-BE49-F238E27FC236}">
                <a16:creationId xmlns:a16="http://schemas.microsoft.com/office/drawing/2014/main" id="{2B6EF744-F3E5-E4AA-B7A7-2011ABD4417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07212" y="5342727"/>
            <a:ext cx="1294396" cy="1389773"/>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EEEF7976-6973-DDBC-464C-F23F58D1588E}"/>
              </a:ext>
            </a:extLst>
          </p:cNvPr>
          <p:cNvSpPr txBox="1"/>
          <p:nvPr/>
        </p:nvSpPr>
        <p:spPr>
          <a:xfrm>
            <a:off x="7748221" y="5937886"/>
            <a:ext cx="1924050" cy="830997"/>
          </a:xfrm>
          <a:prstGeom prst="rect">
            <a:avLst/>
          </a:prstGeom>
          <a:solidFill>
            <a:schemeClr val="bg1"/>
          </a:solidFill>
        </p:spPr>
        <p:txBody>
          <a:bodyPr wrap="square" rtlCol="0">
            <a:spAutoFit/>
          </a:bodyPr>
          <a:lstStyle/>
          <a:p>
            <a:r>
              <a:rPr lang="en-IE" sz="2400" dirty="0"/>
              <a:t>182 Million cups of Tea !</a:t>
            </a:r>
          </a:p>
        </p:txBody>
      </p:sp>
      <p:pic>
        <p:nvPicPr>
          <p:cNvPr id="20" name="Picture 2" descr="Juniper Networks ACX2200 ...">
            <a:extLst>
              <a:ext uri="{FF2B5EF4-FFF2-40B4-BE49-F238E27FC236}">
                <a16:creationId xmlns:a16="http://schemas.microsoft.com/office/drawing/2014/main" id="{C2C10B0E-B425-0915-8F0C-8BC6076AAAF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2763" y="1639700"/>
            <a:ext cx="4483257" cy="707464"/>
          </a:xfrm>
          <a:prstGeom prst="rect">
            <a:avLst/>
          </a:prstGeom>
          <a:noFill/>
          <a:extLst>
            <a:ext uri="{909E8E84-426E-40DD-AFC4-6F175D3DCCD1}">
              <a14:hiddenFill xmlns:a14="http://schemas.microsoft.com/office/drawing/2010/main">
                <a:solidFill>
                  <a:srgbClr val="FFFFFF"/>
                </a:solidFill>
              </a14:hiddenFill>
            </a:ext>
          </a:extLst>
        </p:spPr>
      </p:pic>
      <p:pic>
        <p:nvPicPr>
          <p:cNvPr id="21" name="Graphic 20" descr="Thumbs Down with solid fill">
            <a:extLst>
              <a:ext uri="{FF2B5EF4-FFF2-40B4-BE49-F238E27FC236}">
                <a16:creationId xmlns:a16="http://schemas.microsoft.com/office/drawing/2014/main" id="{74955C98-70A8-7E55-255F-5DA11E971C65}"/>
              </a:ext>
            </a:extLst>
          </p:cNvPr>
          <p:cNvPicPr>
            <a:picLocks noChangeAspect="1"/>
          </p:cNvPicPr>
          <p:nvPr/>
        </p:nvPicPr>
        <p:blipFill>
          <a:blip>
            <a:extLst>
              <a:ext uri="{96DAC541-7B7A-43D3-8B79-37D633B846F1}">
                <asvg:svgBlip xmlns:asvg="http://schemas.microsoft.com/office/drawing/2016/SVG/main" r:embed="rId7"/>
              </a:ext>
            </a:extLst>
          </a:blip>
          <a:stretch>
            <a:fillRect/>
          </a:stretch>
        </p:blipFill>
        <p:spPr>
          <a:xfrm>
            <a:off x="7281051" y="1042100"/>
            <a:ext cx="914400" cy="914400"/>
          </a:xfrm>
          <a:prstGeom prst="rect">
            <a:avLst/>
          </a:prstGeom>
        </p:spPr>
      </p:pic>
      <p:grpSp>
        <p:nvGrpSpPr>
          <p:cNvPr id="22" name="Group 21">
            <a:extLst>
              <a:ext uri="{FF2B5EF4-FFF2-40B4-BE49-F238E27FC236}">
                <a16:creationId xmlns:a16="http://schemas.microsoft.com/office/drawing/2014/main" id="{8B9BB87B-CF24-D23A-1CF9-C66463BD7C3A}"/>
              </a:ext>
            </a:extLst>
          </p:cNvPr>
          <p:cNvGrpSpPr/>
          <p:nvPr/>
        </p:nvGrpSpPr>
        <p:grpSpPr>
          <a:xfrm>
            <a:off x="8058188" y="3541887"/>
            <a:ext cx="2646843" cy="1206798"/>
            <a:chOff x="8058188" y="3541887"/>
            <a:chExt cx="2646843" cy="1206798"/>
          </a:xfrm>
        </p:grpSpPr>
        <p:pic>
          <p:nvPicPr>
            <p:cNvPr id="23" name="Picture 8" descr="Fortinet FortiGate 90G Series | AVFirewalls.com">
              <a:extLst>
                <a:ext uri="{FF2B5EF4-FFF2-40B4-BE49-F238E27FC236}">
                  <a16:creationId xmlns:a16="http://schemas.microsoft.com/office/drawing/2014/main" id="{F348BEF4-D2D2-5B6B-2CB1-23432DDE06F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058188" y="3541887"/>
              <a:ext cx="2646843" cy="1206798"/>
            </a:xfrm>
            <a:prstGeom prst="rect">
              <a:avLst/>
            </a:prstGeom>
            <a:noFill/>
            <a:extLst>
              <a:ext uri="{909E8E84-426E-40DD-AFC4-6F175D3DCCD1}">
                <a14:hiddenFill xmlns:a14="http://schemas.microsoft.com/office/drawing/2010/main">
                  <a:solidFill>
                    <a:srgbClr val="FFFFFF"/>
                  </a:solidFill>
                </a14:hiddenFill>
              </a:ext>
            </a:extLst>
          </p:spPr>
        </p:pic>
        <p:sp>
          <p:nvSpPr>
            <p:cNvPr id="24" name="Rectangle 23">
              <a:extLst>
                <a:ext uri="{FF2B5EF4-FFF2-40B4-BE49-F238E27FC236}">
                  <a16:creationId xmlns:a16="http://schemas.microsoft.com/office/drawing/2014/main" id="{E6A7035D-E9C0-111F-49DA-B30A47D043CD}"/>
                </a:ext>
              </a:extLst>
            </p:cNvPr>
            <p:cNvSpPr/>
            <p:nvPr/>
          </p:nvSpPr>
          <p:spPr>
            <a:xfrm>
              <a:off x="8108462" y="4228123"/>
              <a:ext cx="402492" cy="1367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25" name="Rectangle 24">
              <a:extLst>
                <a:ext uri="{FF2B5EF4-FFF2-40B4-BE49-F238E27FC236}">
                  <a16:creationId xmlns:a16="http://schemas.microsoft.com/office/drawing/2014/main" id="{FC643CEA-0D45-11B3-4BEA-E7914398A1C4}"/>
                </a:ext>
              </a:extLst>
            </p:cNvPr>
            <p:cNvSpPr/>
            <p:nvPr/>
          </p:nvSpPr>
          <p:spPr>
            <a:xfrm>
              <a:off x="8647812" y="3817670"/>
              <a:ext cx="1462779" cy="1367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grpSp>
      <p:sp>
        <p:nvSpPr>
          <p:cNvPr id="26" name="Rectangle 25">
            <a:extLst>
              <a:ext uri="{FF2B5EF4-FFF2-40B4-BE49-F238E27FC236}">
                <a16:creationId xmlns:a16="http://schemas.microsoft.com/office/drawing/2014/main" id="{B5D54B2C-08CA-385C-FA9F-85DC8A03B9E6}"/>
              </a:ext>
            </a:extLst>
          </p:cNvPr>
          <p:cNvSpPr/>
          <p:nvPr/>
        </p:nvSpPr>
        <p:spPr>
          <a:xfrm>
            <a:off x="184674" y="1015830"/>
            <a:ext cx="11513203" cy="2298863"/>
          </a:xfrm>
          <a:prstGeom prst="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27" name="Rectangle 26">
            <a:extLst>
              <a:ext uri="{FF2B5EF4-FFF2-40B4-BE49-F238E27FC236}">
                <a16:creationId xmlns:a16="http://schemas.microsoft.com/office/drawing/2014/main" id="{E488EB0C-B794-35D6-81D7-4FFF44015111}"/>
              </a:ext>
            </a:extLst>
          </p:cNvPr>
          <p:cNvSpPr/>
          <p:nvPr/>
        </p:nvSpPr>
        <p:spPr>
          <a:xfrm>
            <a:off x="184673" y="3363240"/>
            <a:ext cx="11513203" cy="3405643"/>
          </a:xfrm>
          <a:prstGeom prst="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pic>
        <p:nvPicPr>
          <p:cNvPr id="1026" name="Picture 2" descr="ACX 7020 Routers Deepdive">
            <a:extLst>
              <a:ext uri="{FF2B5EF4-FFF2-40B4-BE49-F238E27FC236}">
                <a16:creationId xmlns:a16="http://schemas.microsoft.com/office/drawing/2014/main" id="{C09D8D9C-CFB0-700D-AC33-E1DC24619A1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21319" y="1809922"/>
            <a:ext cx="3630772" cy="5592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5899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down)">
                                      <p:cBhvr>
                                        <p:cTn id="22" dur="500"/>
                                        <p:tgtEl>
                                          <p:spTgt spid="15"/>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down)">
                                      <p:cBhvr>
                                        <p:cTn id="25" dur="500"/>
                                        <p:tgtEl>
                                          <p:spTgt spid="1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down)">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ppt_x"/>
                                          </p:val>
                                        </p:tav>
                                        <p:tav tm="100000">
                                          <p:val>
                                            <p:strVal val="#ppt_x"/>
                                          </p:val>
                                        </p:tav>
                                      </p:tavLst>
                                    </p:anim>
                                    <p:anim calcmode="lin" valueType="num">
                                      <p:cBhvr additive="base">
                                        <p:cTn id="40" dur="5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ppt_x"/>
                                          </p:val>
                                        </p:tav>
                                        <p:tav tm="100000">
                                          <p:val>
                                            <p:strVal val="#ppt_x"/>
                                          </p:val>
                                        </p:tav>
                                      </p:tavLst>
                                    </p:anim>
                                    <p:anim calcmode="lin" valueType="num">
                                      <p:cBhvr additive="base">
                                        <p:cTn id="4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animBg="1"/>
      <p:bldP spid="14" grpId="0"/>
      <p:bldP spid="15" grpId="0"/>
      <p:bldP spid="16" grpId="0" animBg="1"/>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4D91399-6F52-9189-5DC3-9BF9C9BA099F}"/>
              </a:ext>
            </a:extLst>
          </p:cNvPr>
          <p:cNvSpPr txBox="1">
            <a:spLocks/>
          </p:cNvSpPr>
          <p:nvPr/>
        </p:nvSpPr>
        <p:spPr>
          <a:xfrm>
            <a:off x="2022548" y="379303"/>
            <a:ext cx="1081842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dirty="0"/>
              <a:t>Sample Project – Network Migration </a:t>
            </a:r>
          </a:p>
        </p:txBody>
      </p:sp>
      <p:graphicFrame>
        <p:nvGraphicFramePr>
          <p:cNvPr id="5" name="Chart 4">
            <a:extLst>
              <a:ext uri="{FF2B5EF4-FFF2-40B4-BE49-F238E27FC236}">
                <a16:creationId xmlns:a16="http://schemas.microsoft.com/office/drawing/2014/main" id="{D535C062-282E-DEB4-433B-075C151534CF}"/>
              </a:ext>
            </a:extLst>
          </p:cNvPr>
          <p:cNvGraphicFramePr>
            <a:graphicFrameLocks/>
          </p:cNvGraphicFramePr>
          <p:nvPr>
            <p:extLst>
              <p:ext uri="{D42A27DB-BD31-4B8C-83A1-F6EECF244321}">
                <p14:modId xmlns:p14="http://schemas.microsoft.com/office/powerpoint/2010/main" val="1877848991"/>
              </p:ext>
            </p:extLst>
          </p:nvPr>
        </p:nvGraphicFramePr>
        <p:xfrm>
          <a:off x="1687208" y="1801829"/>
          <a:ext cx="5292903" cy="3254339"/>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CD79E0A7-78D5-01E1-0A35-FEC35266645F}"/>
              </a:ext>
            </a:extLst>
          </p:cNvPr>
          <p:cNvSpPr txBox="1"/>
          <p:nvPr/>
        </p:nvSpPr>
        <p:spPr>
          <a:xfrm>
            <a:off x="1572437" y="5250094"/>
            <a:ext cx="4462454" cy="646331"/>
          </a:xfrm>
          <a:prstGeom prst="rect">
            <a:avLst/>
          </a:prstGeom>
          <a:noFill/>
        </p:spPr>
        <p:txBody>
          <a:bodyPr wrap="square" rtlCol="0">
            <a:spAutoFit/>
          </a:bodyPr>
          <a:lstStyle/>
          <a:p>
            <a:r>
              <a:rPr lang="en-IE" dirty="0"/>
              <a:t>Old Network Consumed 64k KWHr a year</a:t>
            </a:r>
          </a:p>
          <a:p>
            <a:r>
              <a:rPr lang="en-IE" dirty="0"/>
              <a:t>New Network Consumes 35k KWHr a year</a:t>
            </a:r>
          </a:p>
        </p:txBody>
      </p:sp>
      <p:graphicFrame>
        <p:nvGraphicFramePr>
          <p:cNvPr id="7" name="Table 6">
            <a:extLst>
              <a:ext uri="{FF2B5EF4-FFF2-40B4-BE49-F238E27FC236}">
                <a16:creationId xmlns:a16="http://schemas.microsoft.com/office/drawing/2014/main" id="{A988421D-228A-78AE-13CD-0CE0F03A3C59}"/>
              </a:ext>
            </a:extLst>
          </p:cNvPr>
          <p:cNvGraphicFramePr>
            <a:graphicFrameLocks noGrp="1"/>
          </p:cNvGraphicFramePr>
          <p:nvPr>
            <p:extLst>
              <p:ext uri="{D42A27DB-BD31-4B8C-83A1-F6EECF244321}">
                <p14:modId xmlns:p14="http://schemas.microsoft.com/office/powerpoint/2010/main" val="783610247"/>
              </p:ext>
            </p:extLst>
          </p:nvPr>
        </p:nvGraphicFramePr>
        <p:xfrm>
          <a:off x="7788450" y="2676716"/>
          <a:ext cx="2946400" cy="762000"/>
        </p:xfrm>
        <a:graphic>
          <a:graphicData uri="http://schemas.openxmlformats.org/drawingml/2006/table">
            <a:tbl>
              <a:tblPr>
                <a:tableStyleId>{5C22544A-7EE6-4342-B048-85BDC9FD1C3A}</a:tableStyleId>
              </a:tblPr>
              <a:tblGrid>
                <a:gridCol w="1473200">
                  <a:extLst>
                    <a:ext uri="{9D8B030D-6E8A-4147-A177-3AD203B41FA5}">
                      <a16:colId xmlns:a16="http://schemas.microsoft.com/office/drawing/2014/main" val="698050155"/>
                    </a:ext>
                  </a:extLst>
                </a:gridCol>
                <a:gridCol w="1473200">
                  <a:extLst>
                    <a:ext uri="{9D8B030D-6E8A-4147-A177-3AD203B41FA5}">
                      <a16:colId xmlns:a16="http://schemas.microsoft.com/office/drawing/2014/main" val="2708396221"/>
                    </a:ext>
                  </a:extLst>
                </a:gridCol>
              </a:tblGrid>
              <a:tr h="190500">
                <a:tc>
                  <a:txBody>
                    <a:bodyPr/>
                    <a:lstStyle/>
                    <a:p>
                      <a:pPr algn="l" fontAlgn="b">
                        <a:buNone/>
                      </a:pPr>
                      <a:endParaRPr lang="en-IE" sz="11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buNone/>
                      </a:pPr>
                      <a:r>
                        <a:rPr lang="en-IE" sz="1100" u="none" strike="noStrike" dirty="0">
                          <a:effectLst/>
                        </a:rPr>
                        <a:t>Total KwHr</a:t>
                      </a:r>
                      <a:endParaRPr lang="en-IE"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305374158"/>
                  </a:ext>
                </a:extLst>
              </a:tr>
              <a:tr h="190500">
                <a:tc>
                  <a:txBody>
                    <a:bodyPr/>
                    <a:lstStyle/>
                    <a:p>
                      <a:pPr algn="l" fontAlgn="b">
                        <a:buNone/>
                      </a:pPr>
                      <a:r>
                        <a:rPr lang="en-IE" sz="1100" u="none" strike="noStrike" dirty="0">
                          <a:effectLst/>
                        </a:rPr>
                        <a:t>Migrate in 2 years</a:t>
                      </a:r>
                      <a:endParaRPr lang="en-IE"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buNone/>
                      </a:pPr>
                      <a:r>
                        <a:rPr lang="en-IE" sz="1100" u="none" strike="noStrike" dirty="0">
                          <a:effectLst/>
                        </a:rPr>
                        <a:t>                                 301,453 </a:t>
                      </a:r>
                      <a:endParaRPr lang="en-IE"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21515414"/>
                  </a:ext>
                </a:extLst>
              </a:tr>
              <a:tr h="190500">
                <a:tc>
                  <a:txBody>
                    <a:bodyPr/>
                    <a:lstStyle/>
                    <a:p>
                      <a:pPr algn="l" fontAlgn="b">
                        <a:buNone/>
                      </a:pPr>
                      <a:r>
                        <a:rPr lang="en-IE" sz="1100" u="none" strike="noStrike" dirty="0">
                          <a:effectLst/>
                        </a:rPr>
                        <a:t>Migrate in 1 year</a:t>
                      </a:r>
                      <a:endParaRPr lang="en-IE"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buNone/>
                      </a:pPr>
                      <a:r>
                        <a:rPr lang="en-IE" sz="1100" u="none" strike="noStrike" dirty="0">
                          <a:effectLst/>
                        </a:rPr>
                        <a:t>                                 236,599 </a:t>
                      </a:r>
                      <a:endParaRPr lang="en-IE"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050654925"/>
                  </a:ext>
                </a:extLst>
              </a:tr>
              <a:tr h="190500">
                <a:tc>
                  <a:txBody>
                    <a:bodyPr/>
                    <a:lstStyle/>
                    <a:p>
                      <a:pPr algn="l" fontAlgn="b">
                        <a:buNone/>
                      </a:pPr>
                      <a:r>
                        <a:rPr lang="en-IE" sz="1100" u="none" strike="noStrike" dirty="0">
                          <a:effectLst/>
                        </a:rPr>
                        <a:t>Migrate in 6 Months</a:t>
                      </a:r>
                      <a:endParaRPr lang="en-IE"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buNone/>
                      </a:pPr>
                      <a:r>
                        <a:rPr lang="en-IE" sz="1100" u="none" strike="noStrike" dirty="0">
                          <a:effectLst/>
                        </a:rPr>
                        <a:t>                                 204,172 </a:t>
                      </a:r>
                      <a:endParaRPr lang="en-IE"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896420264"/>
                  </a:ext>
                </a:extLst>
              </a:tr>
            </a:tbl>
          </a:graphicData>
        </a:graphic>
      </p:graphicFrame>
      <p:sp>
        <p:nvSpPr>
          <p:cNvPr id="8" name="Rectangle 7">
            <a:extLst>
              <a:ext uri="{FF2B5EF4-FFF2-40B4-BE49-F238E27FC236}">
                <a16:creationId xmlns:a16="http://schemas.microsoft.com/office/drawing/2014/main" id="{C101C5CE-8464-9B05-600F-6F5871CCE9D1}"/>
              </a:ext>
            </a:extLst>
          </p:cNvPr>
          <p:cNvSpPr/>
          <p:nvPr/>
        </p:nvSpPr>
        <p:spPr>
          <a:xfrm>
            <a:off x="1390142" y="1590515"/>
            <a:ext cx="10161971" cy="4553431"/>
          </a:xfrm>
          <a:prstGeom prst="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Tree>
    <p:extLst>
      <p:ext uri="{BB962C8B-B14F-4D97-AF65-F5344CB8AC3E}">
        <p14:creationId xmlns:p14="http://schemas.microsoft.com/office/powerpoint/2010/main" val="18639339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1F8A95F-9BF0-E889-96DB-184A8FE6302F}"/>
              </a:ext>
            </a:extLst>
          </p:cNvPr>
          <p:cNvPicPr>
            <a:picLocks noChangeAspect="1"/>
          </p:cNvPicPr>
          <p:nvPr/>
        </p:nvPicPr>
        <p:blipFill>
          <a:blip r:embed="rId3"/>
          <a:stretch>
            <a:fillRect/>
          </a:stretch>
        </p:blipFill>
        <p:spPr>
          <a:xfrm>
            <a:off x="3341836" y="5049166"/>
            <a:ext cx="2809814" cy="1443520"/>
          </a:xfrm>
          <a:prstGeom prst="rect">
            <a:avLst/>
          </a:prstGeom>
        </p:spPr>
      </p:pic>
      <p:sp>
        <p:nvSpPr>
          <p:cNvPr id="9" name="Title 1">
            <a:extLst>
              <a:ext uri="{FF2B5EF4-FFF2-40B4-BE49-F238E27FC236}">
                <a16:creationId xmlns:a16="http://schemas.microsoft.com/office/drawing/2014/main" id="{15D058CE-5739-F055-B387-A1421074DB8D}"/>
              </a:ext>
            </a:extLst>
          </p:cNvPr>
          <p:cNvSpPr txBox="1">
            <a:spLocks/>
          </p:cNvSpPr>
          <p:nvPr/>
        </p:nvSpPr>
        <p:spPr>
          <a:xfrm>
            <a:off x="2341199" y="-11439"/>
            <a:ext cx="6034756" cy="94945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Aft>
                <a:spcPts val="600"/>
              </a:spcAft>
            </a:pPr>
            <a:r>
              <a:rPr lang="en-US" sz="5200" b="1" dirty="0"/>
              <a:t>eWaste &amp; Waste</a:t>
            </a:r>
            <a:endParaRPr lang="en-US" sz="5200" b="1" kern="1200" dirty="0">
              <a:solidFill>
                <a:schemeClr val="tx1"/>
              </a:solidFill>
              <a:latin typeface="+mj-lt"/>
              <a:ea typeface="+mj-ea"/>
              <a:cs typeface="+mj-cs"/>
            </a:endParaRPr>
          </a:p>
        </p:txBody>
      </p:sp>
      <p:pic>
        <p:nvPicPr>
          <p:cNvPr id="10" name="Picture 4" descr="Re-Turn - Taste of Dublin">
            <a:extLst>
              <a:ext uri="{FF2B5EF4-FFF2-40B4-BE49-F238E27FC236}">
                <a16:creationId xmlns:a16="http://schemas.microsoft.com/office/drawing/2014/main" id="{FA0078B5-A720-F40D-6D40-6AF28C99258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9312" y="4982749"/>
            <a:ext cx="1481228" cy="1576353"/>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A734FEBA-BBE5-0DDE-926F-DCFD04830961}"/>
              </a:ext>
            </a:extLst>
          </p:cNvPr>
          <p:cNvSpPr/>
          <p:nvPr/>
        </p:nvSpPr>
        <p:spPr>
          <a:xfrm>
            <a:off x="8253773" y="1867497"/>
            <a:ext cx="3570265" cy="3017095"/>
          </a:xfrm>
          <a:prstGeom prst="rect">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pic>
        <p:nvPicPr>
          <p:cNvPr id="12" name="Picture 2" descr="WEEE Ireland | Dublin">
            <a:extLst>
              <a:ext uri="{FF2B5EF4-FFF2-40B4-BE49-F238E27FC236}">
                <a16:creationId xmlns:a16="http://schemas.microsoft.com/office/drawing/2014/main" id="{4E09B562-685B-EEF0-7FF2-233CF599C63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62759" y="3146977"/>
            <a:ext cx="1630280" cy="163028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7421BC9D-2B58-6029-DA29-F67883F02694}"/>
              </a:ext>
            </a:extLst>
          </p:cNvPr>
          <p:cNvSpPr/>
          <p:nvPr/>
        </p:nvSpPr>
        <p:spPr>
          <a:xfrm>
            <a:off x="479261" y="1088985"/>
            <a:ext cx="3570265" cy="2975015"/>
          </a:xfrm>
          <a:prstGeom prst="rect">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pic>
        <p:nvPicPr>
          <p:cNvPr id="14" name="Picture 4" descr="Juniper Certified Pre-Owned">
            <a:extLst>
              <a:ext uri="{FF2B5EF4-FFF2-40B4-BE49-F238E27FC236}">
                <a16:creationId xmlns:a16="http://schemas.microsoft.com/office/drawing/2014/main" id="{B0889821-B1FE-DE6C-E08F-C0D433461C3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1626" y="1514633"/>
            <a:ext cx="3276600" cy="1400175"/>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a:extLst>
              <a:ext uri="{FF2B5EF4-FFF2-40B4-BE49-F238E27FC236}">
                <a16:creationId xmlns:a16="http://schemas.microsoft.com/office/drawing/2014/main" id="{3CFAD2F8-AFD9-4FE6-E6B5-E7F11B336DCC}"/>
              </a:ext>
            </a:extLst>
          </p:cNvPr>
          <p:cNvSpPr/>
          <p:nvPr/>
        </p:nvSpPr>
        <p:spPr>
          <a:xfrm>
            <a:off x="4237737" y="1385177"/>
            <a:ext cx="3904739" cy="2780423"/>
          </a:xfrm>
          <a:prstGeom prst="rect">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pic>
        <p:nvPicPr>
          <p:cNvPr id="16" name="Picture 6" descr="PICS Telecom International Recycling Services - YouTube">
            <a:extLst>
              <a:ext uri="{FF2B5EF4-FFF2-40B4-BE49-F238E27FC236}">
                <a16:creationId xmlns:a16="http://schemas.microsoft.com/office/drawing/2014/main" id="{608C2754-0BE1-1216-642E-994B63B9B70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67385" y="1779603"/>
            <a:ext cx="2733445" cy="1538061"/>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1CAF71CF-5250-3ADE-5240-74DD01677F9D}"/>
              </a:ext>
            </a:extLst>
          </p:cNvPr>
          <p:cNvSpPr txBox="1"/>
          <p:nvPr/>
        </p:nvSpPr>
        <p:spPr>
          <a:xfrm>
            <a:off x="4237736" y="1410271"/>
            <a:ext cx="2289035" cy="369332"/>
          </a:xfrm>
          <a:prstGeom prst="rect">
            <a:avLst/>
          </a:prstGeom>
          <a:noFill/>
        </p:spPr>
        <p:txBody>
          <a:bodyPr wrap="square" rtlCol="0">
            <a:spAutoFit/>
          </a:bodyPr>
          <a:lstStyle/>
          <a:p>
            <a:r>
              <a:rPr lang="en-IE" b="1" dirty="0"/>
              <a:t>Option B:</a:t>
            </a:r>
          </a:p>
        </p:txBody>
      </p:sp>
      <p:pic>
        <p:nvPicPr>
          <p:cNvPr id="18" name="Picture 8">
            <a:extLst>
              <a:ext uri="{FF2B5EF4-FFF2-40B4-BE49-F238E27FC236}">
                <a16:creationId xmlns:a16="http://schemas.microsoft.com/office/drawing/2014/main" id="{3ACA49A0-2B56-2811-754D-720A102499E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53773" y="2309593"/>
            <a:ext cx="3458966" cy="74944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0" descr="PureWrx | Green America">
            <a:extLst>
              <a:ext uri="{FF2B5EF4-FFF2-40B4-BE49-F238E27FC236}">
                <a16:creationId xmlns:a16="http://schemas.microsoft.com/office/drawing/2014/main" id="{55E285C9-BC12-30BD-8B24-ABD3C086834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1883" y="1694466"/>
            <a:ext cx="3190126" cy="3190126"/>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40711082-3417-4AFC-CC0E-91153339D3A0}"/>
              </a:ext>
            </a:extLst>
          </p:cNvPr>
          <p:cNvSpPr txBox="1"/>
          <p:nvPr/>
        </p:nvSpPr>
        <p:spPr>
          <a:xfrm>
            <a:off x="479261" y="1114079"/>
            <a:ext cx="2092960" cy="369332"/>
          </a:xfrm>
          <a:prstGeom prst="rect">
            <a:avLst/>
          </a:prstGeom>
          <a:noFill/>
        </p:spPr>
        <p:txBody>
          <a:bodyPr wrap="square" rtlCol="0">
            <a:spAutoFit/>
          </a:bodyPr>
          <a:lstStyle/>
          <a:p>
            <a:r>
              <a:rPr lang="en-IE" b="1" dirty="0"/>
              <a:t>Option A:</a:t>
            </a:r>
          </a:p>
        </p:txBody>
      </p:sp>
      <p:sp>
        <p:nvSpPr>
          <p:cNvPr id="21" name="TextBox 20">
            <a:extLst>
              <a:ext uri="{FF2B5EF4-FFF2-40B4-BE49-F238E27FC236}">
                <a16:creationId xmlns:a16="http://schemas.microsoft.com/office/drawing/2014/main" id="{B0DED239-C2CF-1EEF-B1C8-507354EF7273}"/>
              </a:ext>
            </a:extLst>
          </p:cNvPr>
          <p:cNvSpPr txBox="1"/>
          <p:nvPr/>
        </p:nvSpPr>
        <p:spPr>
          <a:xfrm>
            <a:off x="8329993" y="1892591"/>
            <a:ext cx="2092960" cy="369332"/>
          </a:xfrm>
          <a:prstGeom prst="rect">
            <a:avLst/>
          </a:prstGeom>
          <a:noFill/>
        </p:spPr>
        <p:txBody>
          <a:bodyPr wrap="square" rtlCol="0">
            <a:spAutoFit/>
          </a:bodyPr>
          <a:lstStyle/>
          <a:p>
            <a:r>
              <a:rPr lang="en-IE" b="1" dirty="0"/>
              <a:t>Option C:</a:t>
            </a:r>
          </a:p>
        </p:txBody>
      </p:sp>
      <p:sp>
        <p:nvSpPr>
          <p:cNvPr id="22" name="TextBox 21">
            <a:extLst>
              <a:ext uri="{FF2B5EF4-FFF2-40B4-BE49-F238E27FC236}">
                <a16:creationId xmlns:a16="http://schemas.microsoft.com/office/drawing/2014/main" id="{1C973B2C-22A9-A7A1-1AC6-E5804F4DF247}"/>
              </a:ext>
            </a:extLst>
          </p:cNvPr>
          <p:cNvSpPr txBox="1"/>
          <p:nvPr/>
        </p:nvSpPr>
        <p:spPr>
          <a:xfrm>
            <a:off x="1084891" y="4073825"/>
            <a:ext cx="2181497" cy="369332"/>
          </a:xfrm>
          <a:prstGeom prst="rect">
            <a:avLst/>
          </a:prstGeom>
          <a:noFill/>
        </p:spPr>
        <p:txBody>
          <a:bodyPr wrap="square" rtlCol="0">
            <a:spAutoFit/>
          </a:bodyPr>
          <a:lstStyle/>
          <a:p>
            <a:r>
              <a:rPr lang="en-IE" dirty="0"/>
              <a:t>Income Guaranteed</a:t>
            </a:r>
          </a:p>
        </p:txBody>
      </p:sp>
      <p:sp>
        <p:nvSpPr>
          <p:cNvPr id="23" name="TextBox 22">
            <a:extLst>
              <a:ext uri="{FF2B5EF4-FFF2-40B4-BE49-F238E27FC236}">
                <a16:creationId xmlns:a16="http://schemas.microsoft.com/office/drawing/2014/main" id="{67FEF446-D2AF-FAD3-953B-B1CE3B525599}"/>
              </a:ext>
            </a:extLst>
          </p:cNvPr>
          <p:cNvSpPr txBox="1"/>
          <p:nvPr/>
        </p:nvSpPr>
        <p:spPr>
          <a:xfrm>
            <a:off x="5260651" y="4215711"/>
            <a:ext cx="2181497" cy="369332"/>
          </a:xfrm>
          <a:prstGeom prst="rect">
            <a:avLst/>
          </a:prstGeom>
          <a:noFill/>
        </p:spPr>
        <p:txBody>
          <a:bodyPr wrap="square" rtlCol="0">
            <a:spAutoFit/>
          </a:bodyPr>
          <a:lstStyle/>
          <a:p>
            <a:r>
              <a:rPr lang="en-IE" dirty="0"/>
              <a:t>Shared Revenue</a:t>
            </a:r>
          </a:p>
        </p:txBody>
      </p:sp>
      <p:sp>
        <p:nvSpPr>
          <p:cNvPr id="24" name="TextBox 23">
            <a:extLst>
              <a:ext uri="{FF2B5EF4-FFF2-40B4-BE49-F238E27FC236}">
                <a16:creationId xmlns:a16="http://schemas.microsoft.com/office/drawing/2014/main" id="{41E2198A-2565-AA43-3978-CFF67BADE727}"/>
              </a:ext>
            </a:extLst>
          </p:cNvPr>
          <p:cNvSpPr txBox="1"/>
          <p:nvPr/>
        </p:nvSpPr>
        <p:spPr>
          <a:xfrm>
            <a:off x="9122903" y="4892874"/>
            <a:ext cx="2181497" cy="369332"/>
          </a:xfrm>
          <a:prstGeom prst="rect">
            <a:avLst/>
          </a:prstGeom>
          <a:noFill/>
        </p:spPr>
        <p:txBody>
          <a:bodyPr wrap="square" rtlCol="0">
            <a:spAutoFit/>
          </a:bodyPr>
          <a:lstStyle/>
          <a:p>
            <a:r>
              <a:rPr lang="en-IE" dirty="0"/>
              <a:t>Incurs a Costs</a:t>
            </a:r>
          </a:p>
        </p:txBody>
      </p:sp>
      <p:sp>
        <p:nvSpPr>
          <p:cNvPr id="25" name="TextBox 24">
            <a:extLst>
              <a:ext uri="{FF2B5EF4-FFF2-40B4-BE49-F238E27FC236}">
                <a16:creationId xmlns:a16="http://schemas.microsoft.com/office/drawing/2014/main" id="{BEEAEAA0-3DF5-E427-68C4-9BF370D5179D}"/>
              </a:ext>
            </a:extLst>
          </p:cNvPr>
          <p:cNvSpPr txBox="1"/>
          <p:nvPr/>
        </p:nvSpPr>
        <p:spPr>
          <a:xfrm>
            <a:off x="4767385" y="3566922"/>
            <a:ext cx="2608118" cy="369332"/>
          </a:xfrm>
          <a:prstGeom prst="rect">
            <a:avLst/>
          </a:prstGeom>
          <a:noFill/>
        </p:spPr>
        <p:txBody>
          <a:bodyPr wrap="square" rtlCol="0">
            <a:spAutoFit/>
          </a:bodyPr>
          <a:lstStyle/>
          <a:p>
            <a:r>
              <a:rPr lang="en-IE" dirty="0"/>
              <a:t>Client Auction</a:t>
            </a:r>
          </a:p>
        </p:txBody>
      </p:sp>
    </p:spTree>
    <p:extLst>
      <p:ext uri="{BB962C8B-B14F-4D97-AF65-F5344CB8AC3E}">
        <p14:creationId xmlns:p14="http://schemas.microsoft.com/office/powerpoint/2010/main" val="9039023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409874-00EE-FA8B-09FC-FCB43AB5EA86}"/>
            </a:ext>
          </a:extLst>
        </p:cNvPr>
        <p:cNvGrpSpPr/>
        <p:nvPr/>
      </p:nvGrpSpPr>
      <p:grpSpPr>
        <a:xfrm>
          <a:off x="0" y="0"/>
          <a:ext cx="0" cy="0"/>
          <a:chOff x="0" y="0"/>
          <a:chExt cx="0" cy="0"/>
        </a:xfrm>
      </p:grpSpPr>
      <p:sp>
        <p:nvSpPr>
          <p:cNvPr id="8" name="Title 1">
            <a:extLst>
              <a:ext uri="{FF2B5EF4-FFF2-40B4-BE49-F238E27FC236}">
                <a16:creationId xmlns:a16="http://schemas.microsoft.com/office/drawing/2014/main" id="{E62A0412-B916-1C91-8B1E-82E4728F3A91}"/>
              </a:ext>
            </a:extLst>
          </p:cNvPr>
          <p:cNvSpPr txBox="1">
            <a:spLocks/>
          </p:cNvSpPr>
          <p:nvPr/>
        </p:nvSpPr>
        <p:spPr>
          <a:xfrm>
            <a:off x="1681492" y="195748"/>
            <a:ext cx="4688486" cy="73076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dirty="0"/>
              <a:t>Sustainability Fund</a:t>
            </a:r>
          </a:p>
        </p:txBody>
      </p:sp>
      <p:pic>
        <p:nvPicPr>
          <p:cNvPr id="9" name="Picture 8">
            <a:extLst>
              <a:ext uri="{FF2B5EF4-FFF2-40B4-BE49-F238E27FC236}">
                <a16:creationId xmlns:a16="http://schemas.microsoft.com/office/drawing/2014/main" id="{DAA31B79-C288-9C41-DA3B-0EB9D454A38F}"/>
              </a:ext>
            </a:extLst>
          </p:cNvPr>
          <p:cNvPicPr>
            <a:picLocks noChangeAspect="1"/>
          </p:cNvPicPr>
          <p:nvPr/>
        </p:nvPicPr>
        <p:blipFill>
          <a:blip r:embed="rId3"/>
          <a:stretch>
            <a:fillRect/>
          </a:stretch>
        </p:blipFill>
        <p:spPr>
          <a:xfrm>
            <a:off x="398250" y="1358401"/>
            <a:ext cx="3096991" cy="3838691"/>
          </a:xfrm>
          <a:prstGeom prst="rect">
            <a:avLst/>
          </a:prstGeom>
        </p:spPr>
      </p:pic>
      <p:pic>
        <p:nvPicPr>
          <p:cNvPr id="10" name="Picture 2" descr="PureWrx Logo no white - Service Industry Association">
            <a:extLst>
              <a:ext uri="{FF2B5EF4-FFF2-40B4-BE49-F238E27FC236}">
                <a16:creationId xmlns:a16="http://schemas.microsoft.com/office/drawing/2014/main" id="{ECED3005-0EC6-B39F-B409-03B4444FB1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6745" y="5723462"/>
            <a:ext cx="1617785" cy="70104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PICS Telecom | LinkedIn">
            <a:extLst>
              <a:ext uri="{FF2B5EF4-FFF2-40B4-BE49-F238E27FC236}">
                <a16:creationId xmlns:a16="http://schemas.microsoft.com/office/drawing/2014/main" id="{42F99893-A65D-0644-D082-DAEB1E47B20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981" y="5369018"/>
            <a:ext cx="1325563" cy="132556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Circular Economy: What Is It, Why Do We It and Trends - EcoMatcher">
            <a:extLst>
              <a:ext uri="{FF2B5EF4-FFF2-40B4-BE49-F238E27FC236}">
                <a16:creationId xmlns:a16="http://schemas.microsoft.com/office/drawing/2014/main" id="{14B03864-7CB8-AAA3-4263-F2B2B06937D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8250" y="4348455"/>
            <a:ext cx="1484294" cy="850599"/>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A3932F4C-C352-015F-B29C-C7A187B4E108}"/>
              </a:ext>
            </a:extLst>
          </p:cNvPr>
          <p:cNvSpPr/>
          <p:nvPr/>
        </p:nvSpPr>
        <p:spPr>
          <a:xfrm>
            <a:off x="2724329" y="5201016"/>
            <a:ext cx="311020" cy="52244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pic>
        <p:nvPicPr>
          <p:cNvPr id="14" name="Picture 13">
            <a:extLst>
              <a:ext uri="{FF2B5EF4-FFF2-40B4-BE49-F238E27FC236}">
                <a16:creationId xmlns:a16="http://schemas.microsoft.com/office/drawing/2014/main" id="{CCD89F80-C8E6-4F7C-A9F2-274F3EF98CB1}"/>
              </a:ext>
            </a:extLst>
          </p:cNvPr>
          <p:cNvPicPr>
            <a:picLocks noChangeAspect="1"/>
          </p:cNvPicPr>
          <p:nvPr/>
        </p:nvPicPr>
        <p:blipFill>
          <a:blip r:embed="rId7"/>
          <a:stretch>
            <a:fillRect/>
          </a:stretch>
        </p:blipFill>
        <p:spPr>
          <a:xfrm>
            <a:off x="8823412" y="2087602"/>
            <a:ext cx="2915138" cy="1953141"/>
          </a:xfrm>
          <a:prstGeom prst="rect">
            <a:avLst/>
          </a:prstGeom>
        </p:spPr>
      </p:pic>
      <p:pic>
        <p:nvPicPr>
          <p:cNvPr id="15" name="Picture 14">
            <a:extLst>
              <a:ext uri="{FF2B5EF4-FFF2-40B4-BE49-F238E27FC236}">
                <a16:creationId xmlns:a16="http://schemas.microsoft.com/office/drawing/2014/main" id="{CE54D8FD-ED4A-5CB6-28FD-445E76DA646E}"/>
              </a:ext>
            </a:extLst>
          </p:cNvPr>
          <p:cNvPicPr>
            <a:picLocks noChangeAspect="1"/>
          </p:cNvPicPr>
          <p:nvPr/>
        </p:nvPicPr>
        <p:blipFill>
          <a:blip r:embed="rId8"/>
          <a:stretch>
            <a:fillRect/>
          </a:stretch>
        </p:blipFill>
        <p:spPr>
          <a:xfrm>
            <a:off x="8844066" y="4076420"/>
            <a:ext cx="2915137" cy="2552922"/>
          </a:xfrm>
          <a:prstGeom prst="rect">
            <a:avLst/>
          </a:prstGeom>
        </p:spPr>
      </p:pic>
      <p:pic>
        <p:nvPicPr>
          <p:cNvPr id="16" name="Graphic 15" descr="Arrow: Clockwise curve outline">
            <a:extLst>
              <a:ext uri="{FF2B5EF4-FFF2-40B4-BE49-F238E27FC236}">
                <a16:creationId xmlns:a16="http://schemas.microsoft.com/office/drawing/2014/main" id="{D6553780-A429-0D79-275F-F9F4AFE49934}"/>
              </a:ext>
            </a:extLst>
          </p:cNvPr>
          <p:cNvPicPr>
            <a:picLocks noChangeAspect="1"/>
          </p:cNvPicPr>
          <p:nvPr/>
        </p:nvPicPr>
        <p:blipFill>
          <a:blip>
            <a:extLst>
              <a:ext uri="{96DAC541-7B7A-43D3-8B79-37D633B846F1}">
                <asvg:svgBlip xmlns:asvg="http://schemas.microsoft.com/office/drawing/2016/SVG/main" r:embed="rId9"/>
              </a:ext>
            </a:extLst>
          </a:blip>
          <a:stretch>
            <a:fillRect/>
          </a:stretch>
        </p:blipFill>
        <p:spPr>
          <a:xfrm rot="6300064">
            <a:off x="3714437" y="2514599"/>
            <a:ext cx="914400" cy="914400"/>
          </a:xfrm>
          <a:prstGeom prst="rect">
            <a:avLst/>
          </a:prstGeom>
        </p:spPr>
      </p:pic>
      <p:pic>
        <p:nvPicPr>
          <p:cNvPr id="17" name="Graphic 16" descr="Arrow: Clockwise curve outline">
            <a:extLst>
              <a:ext uri="{FF2B5EF4-FFF2-40B4-BE49-F238E27FC236}">
                <a16:creationId xmlns:a16="http://schemas.microsoft.com/office/drawing/2014/main" id="{34AF79C4-91E0-4593-2F43-0D8000A87406}"/>
              </a:ext>
            </a:extLst>
          </p:cNvPr>
          <p:cNvPicPr>
            <a:picLocks noChangeAspect="1"/>
          </p:cNvPicPr>
          <p:nvPr/>
        </p:nvPicPr>
        <p:blipFill>
          <a:blip>
            <a:extLst>
              <a:ext uri="{96DAC541-7B7A-43D3-8B79-37D633B846F1}">
                <asvg:svgBlip xmlns:asvg="http://schemas.microsoft.com/office/drawing/2016/SVG/main" r:embed="rId9"/>
              </a:ext>
            </a:extLst>
          </a:blip>
          <a:stretch>
            <a:fillRect/>
          </a:stretch>
        </p:blipFill>
        <p:spPr>
          <a:xfrm rot="6300064">
            <a:off x="5574106" y="1685455"/>
            <a:ext cx="1761804" cy="1761804"/>
          </a:xfrm>
          <a:prstGeom prst="rect">
            <a:avLst/>
          </a:prstGeom>
        </p:spPr>
      </p:pic>
      <p:sp>
        <p:nvSpPr>
          <p:cNvPr id="18" name="Rectangle 17">
            <a:extLst>
              <a:ext uri="{FF2B5EF4-FFF2-40B4-BE49-F238E27FC236}">
                <a16:creationId xmlns:a16="http://schemas.microsoft.com/office/drawing/2014/main" id="{85F9983C-6FDF-AD77-CE06-39FE66BB35B5}"/>
              </a:ext>
            </a:extLst>
          </p:cNvPr>
          <p:cNvSpPr/>
          <p:nvPr/>
        </p:nvSpPr>
        <p:spPr>
          <a:xfrm>
            <a:off x="243110" y="1252800"/>
            <a:ext cx="3500890" cy="5509016"/>
          </a:xfrm>
          <a:prstGeom prst="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19" name="TextBox 18">
            <a:extLst>
              <a:ext uri="{FF2B5EF4-FFF2-40B4-BE49-F238E27FC236}">
                <a16:creationId xmlns:a16="http://schemas.microsoft.com/office/drawing/2014/main" id="{732089E7-F7FD-501C-B532-97D5B76F9CAC}"/>
              </a:ext>
            </a:extLst>
          </p:cNvPr>
          <p:cNvSpPr txBox="1"/>
          <p:nvPr/>
        </p:nvSpPr>
        <p:spPr>
          <a:xfrm>
            <a:off x="6577200" y="96184"/>
            <a:ext cx="6098400" cy="646331"/>
          </a:xfrm>
          <a:prstGeom prst="rect">
            <a:avLst/>
          </a:prstGeom>
          <a:noFill/>
        </p:spPr>
        <p:txBody>
          <a:bodyPr wrap="square">
            <a:spAutoFit/>
          </a:bodyPr>
          <a:lstStyle/>
          <a:p>
            <a:r>
              <a:rPr lang="en-IE" sz="1800" b="1" dirty="0">
                <a:effectLst/>
                <a:latin typeface="Aptos" panose="020B0004020202020204" pitchFamily="34" charset="0"/>
                <a:ea typeface="Aptos" panose="020B0004020202020204" pitchFamily="34" charset="0"/>
                <a:cs typeface="Aptos" panose="020B0004020202020204" pitchFamily="34" charset="0"/>
              </a:rPr>
              <a:t>STEM Education-Focused Employee Volunteering</a:t>
            </a:r>
            <a:br>
              <a:rPr lang="en-IE" sz="1800" dirty="0">
                <a:effectLst/>
                <a:latin typeface="Aptos" panose="020B0004020202020204" pitchFamily="34" charset="0"/>
                <a:ea typeface="Aptos" panose="020B0004020202020204" pitchFamily="34" charset="0"/>
                <a:cs typeface="Aptos" panose="020B0004020202020204" pitchFamily="34" charset="0"/>
              </a:rPr>
            </a:br>
            <a:r>
              <a:rPr lang="en-IE" sz="1800" i="1" dirty="0">
                <a:effectLst/>
                <a:latin typeface="Aptos" panose="020B0004020202020204" pitchFamily="34" charset="0"/>
                <a:ea typeface="Aptos" panose="020B0004020202020204" pitchFamily="34" charset="0"/>
                <a:cs typeface="Aptos" panose="020B0004020202020204" pitchFamily="34" charset="0"/>
              </a:rPr>
              <a:t>Organised by Volunteer Ireland </a:t>
            </a:r>
            <a:endParaRPr lang="en-IE" dirty="0"/>
          </a:p>
        </p:txBody>
      </p:sp>
      <p:pic>
        <p:nvPicPr>
          <p:cNvPr id="20" name="Picture 19">
            <a:extLst>
              <a:ext uri="{FF2B5EF4-FFF2-40B4-BE49-F238E27FC236}">
                <a16:creationId xmlns:a16="http://schemas.microsoft.com/office/drawing/2014/main" id="{37C4EC8A-4B7C-A7C9-B016-1B6F092A7FDF}"/>
              </a:ext>
            </a:extLst>
          </p:cNvPr>
          <p:cNvPicPr>
            <a:picLocks noChangeAspect="1"/>
          </p:cNvPicPr>
          <p:nvPr/>
        </p:nvPicPr>
        <p:blipFill>
          <a:blip r:embed="rId10"/>
          <a:stretch>
            <a:fillRect/>
          </a:stretch>
        </p:blipFill>
        <p:spPr>
          <a:xfrm>
            <a:off x="9953773" y="442862"/>
            <a:ext cx="1914792" cy="1486107"/>
          </a:xfrm>
          <a:prstGeom prst="rect">
            <a:avLst/>
          </a:prstGeom>
        </p:spPr>
      </p:pic>
      <p:sp>
        <p:nvSpPr>
          <p:cNvPr id="21" name="Rectangle 20">
            <a:extLst>
              <a:ext uri="{FF2B5EF4-FFF2-40B4-BE49-F238E27FC236}">
                <a16:creationId xmlns:a16="http://schemas.microsoft.com/office/drawing/2014/main" id="{CE744ADF-5030-9C31-181B-11854924A9E6}"/>
              </a:ext>
            </a:extLst>
          </p:cNvPr>
          <p:cNvSpPr/>
          <p:nvPr/>
        </p:nvSpPr>
        <p:spPr>
          <a:xfrm>
            <a:off x="8719880" y="2087602"/>
            <a:ext cx="3163510" cy="4606980"/>
          </a:xfrm>
          <a:prstGeom prst="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22" name="Rectangle 21">
            <a:extLst>
              <a:ext uri="{FF2B5EF4-FFF2-40B4-BE49-F238E27FC236}">
                <a16:creationId xmlns:a16="http://schemas.microsoft.com/office/drawing/2014/main" id="{38B908E4-3368-7C7A-C75B-6FC0A5974D42}"/>
              </a:ext>
            </a:extLst>
          </p:cNvPr>
          <p:cNvSpPr/>
          <p:nvPr/>
        </p:nvSpPr>
        <p:spPr>
          <a:xfrm>
            <a:off x="6522348" y="96184"/>
            <a:ext cx="5350452" cy="1865091"/>
          </a:xfrm>
          <a:prstGeom prst="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pic>
        <p:nvPicPr>
          <p:cNvPr id="23" name="Graphic 22" descr="Piggy Bank with solid fill">
            <a:extLst>
              <a:ext uri="{FF2B5EF4-FFF2-40B4-BE49-F238E27FC236}">
                <a16:creationId xmlns:a16="http://schemas.microsoft.com/office/drawing/2014/main" id="{4BEDD0F5-501A-4B53-9A82-C976FE32DC4D}"/>
              </a:ext>
            </a:extLst>
          </p:cNvPr>
          <p:cNvPicPr>
            <a:picLocks noChangeAspect="1"/>
          </p:cNvPicPr>
          <p:nvPr/>
        </p:nvPicPr>
        <p:blipFill>
          <a:blip>
            <a:extLst>
              <a:ext uri="{96DAC541-7B7A-43D3-8B79-37D633B846F1}">
                <asvg:svgBlip xmlns:asvg="http://schemas.microsoft.com/office/drawing/2016/SVG/main" r:embed="rId11"/>
              </a:ext>
            </a:extLst>
          </a:blip>
          <a:stretch>
            <a:fillRect/>
          </a:stretch>
        </p:blipFill>
        <p:spPr>
          <a:xfrm>
            <a:off x="4645277" y="2667387"/>
            <a:ext cx="1296256" cy="1296256"/>
          </a:xfrm>
          <a:prstGeom prst="rect">
            <a:avLst/>
          </a:prstGeom>
        </p:spPr>
      </p:pic>
      <p:pic>
        <p:nvPicPr>
          <p:cNvPr id="24" name="Picture 2" descr="Enable Ireland Launch Free Assistive Technology Course for Primary Schools">
            <a:extLst>
              <a:ext uri="{FF2B5EF4-FFF2-40B4-BE49-F238E27FC236}">
                <a16:creationId xmlns:a16="http://schemas.microsoft.com/office/drawing/2014/main" id="{FB4A1609-83A7-FC43-38D0-83EA1246133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261231" y="4325576"/>
            <a:ext cx="2143125" cy="2143125"/>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24">
            <a:extLst>
              <a:ext uri="{FF2B5EF4-FFF2-40B4-BE49-F238E27FC236}">
                <a16:creationId xmlns:a16="http://schemas.microsoft.com/office/drawing/2014/main" id="{8EF235B0-6021-6454-B9D5-DB4F12E40596}"/>
              </a:ext>
            </a:extLst>
          </p:cNvPr>
          <p:cNvSpPr/>
          <p:nvPr/>
        </p:nvSpPr>
        <p:spPr>
          <a:xfrm>
            <a:off x="5946640" y="4099585"/>
            <a:ext cx="2743419" cy="2595108"/>
          </a:xfrm>
          <a:prstGeom prst="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Tree>
    <p:extLst>
      <p:ext uri="{BB962C8B-B14F-4D97-AF65-F5344CB8AC3E}">
        <p14:creationId xmlns:p14="http://schemas.microsoft.com/office/powerpoint/2010/main" val="2393176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FE422E4-659C-D67D-C37D-B1CE9DE25795}"/>
              </a:ext>
            </a:extLst>
          </p:cNvPr>
          <p:cNvPicPr>
            <a:picLocks noChangeAspect="1"/>
          </p:cNvPicPr>
          <p:nvPr/>
        </p:nvPicPr>
        <p:blipFill>
          <a:blip r:embed="rId3"/>
          <a:stretch>
            <a:fillRect/>
          </a:stretch>
        </p:blipFill>
        <p:spPr>
          <a:xfrm>
            <a:off x="99883" y="1326531"/>
            <a:ext cx="5352055" cy="3021322"/>
          </a:xfrm>
          <a:prstGeom prst="rect">
            <a:avLst/>
          </a:prstGeom>
        </p:spPr>
      </p:pic>
      <p:pic>
        <p:nvPicPr>
          <p:cNvPr id="4104" name="Picture 8" descr="Heat from data centres to be used to warm homes in Stockholm">
            <a:extLst>
              <a:ext uri="{FF2B5EF4-FFF2-40B4-BE49-F238E27FC236}">
                <a16:creationId xmlns:a16="http://schemas.microsoft.com/office/drawing/2014/main" id="{AF8A0B68-BD0E-955E-6F4E-BEFAD470A8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91413" y="3423830"/>
            <a:ext cx="3037737" cy="341656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369C092-666E-8C9B-30B9-A0FECEC1AF3C}"/>
              </a:ext>
            </a:extLst>
          </p:cNvPr>
          <p:cNvSpPr txBox="1">
            <a:spLocks/>
          </p:cNvSpPr>
          <p:nvPr/>
        </p:nvSpPr>
        <p:spPr>
          <a:xfrm>
            <a:off x="1904606" y="291479"/>
            <a:ext cx="1081842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sz="4000" dirty="0"/>
              <a:t>Energy Efficiency in Networks</a:t>
            </a:r>
          </a:p>
        </p:txBody>
      </p:sp>
      <p:sp>
        <p:nvSpPr>
          <p:cNvPr id="10" name="AutoShape 2" descr="Microsoft Two men power-wash the exterior of the Microsoft data centre capsule">
            <a:extLst>
              <a:ext uri="{FF2B5EF4-FFF2-40B4-BE49-F238E27FC236}">
                <a16:creationId xmlns:a16="http://schemas.microsoft.com/office/drawing/2014/main" id="{04C3062F-5AF0-A6C5-C678-2E044471963C}"/>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dirty="0"/>
          </a:p>
        </p:txBody>
      </p:sp>
      <p:pic>
        <p:nvPicPr>
          <p:cNvPr id="1026" name="Picture 2" descr="NVIDIA Blackwell HGX™ B300, B200 and GB200 NVL72 Solutions | Supermicro">
            <a:extLst>
              <a:ext uri="{FF2B5EF4-FFF2-40B4-BE49-F238E27FC236}">
                <a16:creationId xmlns:a16="http://schemas.microsoft.com/office/drawing/2014/main" id="{508BC82E-BAB2-2743-501A-B50795CBBCC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7117" y="1617042"/>
            <a:ext cx="5715000" cy="2171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866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42" presetClass="entr" presetSubtype="0" fill="hold" nodeType="withEffect">
                                  <p:stCondLst>
                                    <p:cond delay="0"/>
                                  </p:stCondLst>
                                  <p:childTnLst>
                                    <p:set>
                                      <p:cBhvr>
                                        <p:cTn id="8" dur="1" fill="hold">
                                          <p:stCondLst>
                                            <p:cond delay="0"/>
                                          </p:stCondLst>
                                        </p:cTn>
                                        <p:tgtEl>
                                          <p:spTgt spid="4104"/>
                                        </p:tgtEl>
                                        <p:attrNameLst>
                                          <p:attrName>style.visibility</p:attrName>
                                        </p:attrNameLst>
                                      </p:cBhvr>
                                      <p:to>
                                        <p:strVal val="visible"/>
                                      </p:to>
                                    </p:set>
                                    <p:animEffect transition="in" filter="fade">
                                      <p:cBhvr>
                                        <p:cTn id="9" dur="1000"/>
                                        <p:tgtEl>
                                          <p:spTgt spid="4104"/>
                                        </p:tgtEl>
                                      </p:cBhvr>
                                    </p:animEffect>
                                    <p:anim calcmode="lin" valueType="num">
                                      <p:cBhvr>
                                        <p:cTn id="10" dur="1000" fill="hold"/>
                                        <p:tgtEl>
                                          <p:spTgt spid="4104"/>
                                        </p:tgtEl>
                                        <p:attrNameLst>
                                          <p:attrName>ppt_x</p:attrName>
                                        </p:attrNameLst>
                                      </p:cBhvr>
                                      <p:tavLst>
                                        <p:tav tm="0">
                                          <p:val>
                                            <p:strVal val="#ppt_x"/>
                                          </p:val>
                                        </p:tav>
                                        <p:tav tm="100000">
                                          <p:val>
                                            <p:strVal val="#ppt_x"/>
                                          </p:val>
                                        </p:tav>
                                      </p:tavLst>
                                    </p:anim>
                                    <p:anim calcmode="lin" valueType="num">
                                      <p:cBhvr>
                                        <p:cTn id="11" dur="1000" fill="hold"/>
                                        <p:tgtEl>
                                          <p:spTgt spid="410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BED9B08-07CB-7650-9EEF-0959C3187BA1}"/>
              </a:ext>
            </a:extLst>
          </p:cNvPr>
          <p:cNvSpPr>
            <a:spLocks noGrp="1"/>
          </p:cNvSpPr>
          <p:nvPr>
            <p:ph type="body" sz="quarter" idx="11"/>
          </p:nvPr>
        </p:nvSpPr>
        <p:spPr>
          <a:xfrm>
            <a:off x="1653354" y="1124607"/>
            <a:ext cx="10412521" cy="5507421"/>
          </a:xfrm>
        </p:spPr>
        <p:txBody>
          <a:bodyPr>
            <a:normAutofit/>
          </a:bodyPr>
          <a:lstStyle/>
          <a:p>
            <a:pPr>
              <a:buFont typeface="Arial" panose="020B0604020202020204" pitchFamily="34" charset="0"/>
              <a:buChar char="•"/>
            </a:pPr>
            <a:r>
              <a:rPr lang="en-US" dirty="0"/>
              <a:t>The Sustainability Challenge for NRENs</a:t>
            </a:r>
          </a:p>
          <a:p>
            <a:pPr>
              <a:buFont typeface="Arial" panose="020B0604020202020204" pitchFamily="34" charset="0"/>
              <a:buChar char="•"/>
            </a:pPr>
            <a:endParaRPr lang="en-US" dirty="0"/>
          </a:p>
          <a:p>
            <a:pPr>
              <a:buFont typeface="Arial" panose="020B0604020202020204" pitchFamily="34" charset="0"/>
              <a:buChar char="•"/>
            </a:pPr>
            <a:r>
              <a:rPr lang="en-US" dirty="0"/>
              <a:t>What we have learned</a:t>
            </a:r>
          </a:p>
          <a:p>
            <a:pPr>
              <a:buFont typeface="Arial" panose="020B0604020202020204" pitchFamily="34" charset="0"/>
              <a:buChar char="•"/>
            </a:pPr>
            <a:endParaRPr lang="en-US" dirty="0"/>
          </a:p>
          <a:p>
            <a:pPr>
              <a:buFont typeface="Arial" panose="020B0604020202020204" pitchFamily="34" charset="0"/>
              <a:buChar char="•"/>
            </a:pPr>
            <a:r>
              <a:rPr lang="en-US" dirty="0"/>
              <a:t>What we are doing </a:t>
            </a:r>
          </a:p>
          <a:p>
            <a:pPr>
              <a:buFont typeface="Arial" panose="020B0604020202020204" pitchFamily="34" charset="0"/>
              <a:buChar char="•"/>
            </a:pPr>
            <a:endParaRPr lang="en-US" dirty="0"/>
          </a:p>
          <a:p>
            <a:pPr>
              <a:buFont typeface="Arial" panose="020B0604020202020204" pitchFamily="34" charset="0"/>
              <a:buChar char="•"/>
            </a:pPr>
            <a:r>
              <a:rPr lang="en-US" dirty="0"/>
              <a:t>Where we need help</a:t>
            </a:r>
          </a:p>
          <a:p>
            <a:pPr>
              <a:buFont typeface="Arial" panose="020B0604020202020204" pitchFamily="34" charset="0"/>
              <a:buChar char="•"/>
            </a:pPr>
            <a:endParaRPr lang="en-US" dirty="0"/>
          </a:p>
          <a:p>
            <a:pPr>
              <a:buFont typeface="Arial" panose="020B0604020202020204" pitchFamily="34" charset="0"/>
              <a:buChar char="•"/>
            </a:pPr>
            <a:r>
              <a:rPr lang="en-US" dirty="0"/>
              <a:t>What NRENs can do today</a:t>
            </a:r>
          </a:p>
        </p:txBody>
      </p:sp>
    </p:spTree>
    <p:extLst>
      <p:ext uri="{BB962C8B-B14F-4D97-AF65-F5344CB8AC3E}">
        <p14:creationId xmlns:p14="http://schemas.microsoft.com/office/powerpoint/2010/main" val="28428731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ECA066A-EB82-B11E-7415-2624DBA4C05F}"/>
              </a:ext>
            </a:extLst>
          </p:cNvPr>
          <p:cNvPicPr>
            <a:picLocks noChangeAspect="1"/>
          </p:cNvPicPr>
          <p:nvPr/>
        </p:nvPicPr>
        <p:blipFill>
          <a:blip r:embed="rId3"/>
          <a:stretch>
            <a:fillRect/>
          </a:stretch>
        </p:blipFill>
        <p:spPr>
          <a:xfrm>
            <a:off x="5678189" y="202318"/>
            <a:ext cx="6269110" cy="2084704"/>
          </a:xfrm>
          <a:prstGeom prst="rect">
            <a:avLst/>
          </a:prstGeom>
          <a:noFill/>
          <a:ln>
            <a:solidFill>
              <a:schemeClr val="accent2"/>
            </a:solidFill>
          </a:ln>
        </p:spPr>
      </p:pic>
      <p:pic>
        <p:nvPicPr>
          <p:cNvPr id="11" name="Picture 10">
            <a:extLst>
              <a:ext uri="{FF2B5EF4-FFF2-40B4-BE49-F238E27FC236}">
                <a16:creationId xmlns:a16="http://schemas.microsoft.com/office/drawing/2014/main" id="{2A49D1DB-F429-4494-9BCF-D4005470AAFC}"/>
              </a:ext>
            </a:extLst>
          </p:cNvPr>
          <p:cNvPicPr>
            <a:picLocks noChangeAspect="1"/>
          </p:cNvPicPr>
          <p:nvPr/>
        </p:nvPicPr>
        <p:blipFill>
          <a:blip r:embed="rId4"/>
          <a:stretch>
            <a:fillRect/>
          </a:stretch>
        </p:blipFill>
        <p:spPr>
          <a:xfrm>
            <a:off x="5678189" y="2551032"/>
            <a:ext cx="6415652" cy="1118394"/>
          </a:xfrm>
          <a:prstGeom prst="rect">
            <a:avLst/>
          </a:prstGeom>
          <a:noFill/>
          <a:ln>
            <a:solidFill>
              <a:schemeClr val="accent2"/>
            </a:solidFill>
          </a:ln>
        </p:spPr>
      </p:pic>
      <p:pic>
        <p:nvPicPr>
          <p:cNvPr id="16" name="Picture 15">
            <a:extLst>
              <a:ext uri="{FF2B5EF4-FFF2-40B4-BE49-F238E27FC236}">
                <a16:creationId xmlns:a16="http://schemas.microsoft.com/office/drawing/2014/main" id="{1838D611-5E3F-DC9A-0AFE-83E3739F57EB}"/>
              </a:ext>
            </a:extLst>
          </p:cNvPr>
          <p:cNvPicPr>
            <a:picLocks noChangeAspect="1"/>
          </p:cNvPicPr>
          <p:nvPr/>
        </p:nvPicPr>
        <p:blipFill>
          <a:blip r:embed="rId5"/>
          <a:stretch>
            <a:fillRect/>
          </a:stretch>
        </p:blipFill>
        <p:spPr>
          <a:xfrm>
            <a:off x="5678189" y="3933436"/>
            <a:ext cx="6441767" cy="1095689"/>
          </a:xfrm>
          <a:prstGeom prst="rect">
            <a:avLst/>
          </a:prstGeom>
          <a:noFill/>
          <a:ln>
            <a:solidFill>
              <a:schemeClr val="accent2"/>
            </a:solidFill>
          </a:ln>
        </p:spPr>
      </p:pic>
      <p:pic>
        <p:nvPicPr>
          <p:cNvPr id="18" name="Picture 17">
            <a:extLst>
              <a:ext uri="{FF2B5EF4-FFF2-40B4-BE49-F238E27FC236}">
                <a16:creationId xmlns:a16="http://schemas.microsoft.com/office/drawing/2014/main" id="{2A86D33A-D091-593C-124D-3D0406355759}"/>
              </a:ext>
            </a:extLst>
          </p:cNvPr>
          <p:cNvPicPr>
            <a:picLocks noChangeAspect="1"/>
          </p:cNvPicPr>
          <p:nvPr/>
        </p:nvPicPr>
        <p:blipFill>
          <a:blip r:embed="rId6"/>
          <a:stretch>
            <a:fillRect/>
          </a:stretch>
        </p:blipFill>
        <p:spPr>
          <a:xfrm>
            <a:off x="5678189" y="5470472"/>
            <a:ext cx="5483339" cy="1189697"/>
          </a:xfrm>
          <a:prstGeom prst="rect">
            <a:avLst/>
          </a:prstGeom>
          <a:noFill/>
          <a:ln>
            <a:solidFill>
              <a:schemeClr val="accent2"/>
            </a:solidFill>
          </a:ln>
        </p:spPr>
      </p:pic>
      <p:grpSp>
        <p:nvGrpSpPr>
          <p:cNvPr id="15" name="Group 14">
            <a:extLst>
              <a:ext uri="{FF2B5EF4-FFF2-40B4-BE49-F238E27FC236}">
                <a16:creationId xmlns:a16="http://schemas.microsoft.com/office/drawing/2014/main" id="{03DA4874-F896-FD8F-E9CD-60C78B0F9F97}"/>
              </a:ext>
            </a:extLst>
          </p:cNvPr>
          <p:cNvGrpSpPr/>
          <p:nvPr/>
        </p:nvGrpSpPr>
        <p:grpSpPr>
          <a:xfrm>
            <a:off x="72044" y="177375"/>
            <a:ext cx="6094268" cy="2084380"/>
            <a:chOff x="167066" y="2336192"/>
            <a:chExt cx="6094268" cy="2084380"/>
          </a:xfrm>
        </p:grpSpPr>
        <p:sp>
          <p:nvSpPr>
            <p:cNvPr id="4" name="TextBox 3">
              <a:extLst>
                <a:ext uri="{FF2B5EF4-FFF2-40B4-BE49-F238E27FC236}">
                  <a16:creationId xmlns:a16="http://schemas.microsoft.com/office/drawing/2014/main" id="{12160C93-42C5-081E-7859-95C0841912F4}"/>
                </a:ext>
              </a:extLst>
            </p:cNvPr>
            <p:cNvSpPr txBox="1"/>
            <p:nvPr/>
          </p:nvSpPr>
          <p:spPr>
            <a:xfrm>
              <a:off x="167066" y="2336192"/>
              <a:ext cx="6094268" cy="230832"/>
            </a:xfrm>
            <a:prstGeom prst="rect">
              <a:avLst/>
            </a:prstGeom>
            <a:noFill/>
          </p:spPr>
          <p:txBody>
            <a:bodyPr wrap="square">
              <a:spAutoFit/>
            </a:bodyPr>
            <a:lstStyle/>
            <a:p>
              <a:r>
                <a:rPr lang="en-IE" sz="900" dirty="0"/>
                <a:t>www.juniper.net/content/dam/www/assets/sustainability/us/en/day-one-green-optimized-thermal-design.pdf</a:t>
              </a:r>
            </a:p>
          </p:txBody>
        </p:sp>
        <p:pic>
          <p:nvPicPr>
            <p:cNvPr id="5" name="Picture 4">
              <a:extLst>
                <a:ext uri="{FF2B5EF4-FFF2-40B4-BE49-F238E27FC236}">
                  <a16:creationId xmlns:a16="http://schemas.microsoft.com/office/drawing/2014/main" id="{F386679E-0503-B2B3-A54B-A817B6E88256}"/>
                </a:ext>
              </a:extLst>
            </p:cNvPr>
            <p:cNvPicPr>
              <a:picLocks noChangeAspect="1"/>
            </p:cNvPicPr>
            <p:nvPr/>
          </p:nvPicPr>
          <p:blipFill>
            <a:blip r:embed="rId7"/>
            <a:stretch>
              <a:fillRect/>
            </a:stretch>
          </p:blipFill>
          <p:spPr>
            <a:xfrm>
              <a:off x="167066" y="2583499"/>
              <a:ext cx="5444282" cy="1837073"/>
            </a:xfrm>
            <a:prstGeom prst="rect">
              <a:avLst/>
            </a:prstGeom>
          </p:spPr>
        </p:pic>
      </p:grpSp>
      <p:pic>
        <p:nvPicPr>
          <p:cNvPr id="6" name="Picture 2" descr="400G optical transceiver product image">
            <a:extLst>
              <a:ext uri="{FF2B5EF4-FFF2-40B4-BE49-F238E27FC236}">
                <a16:creationId xmlns:a16="http://schemas.microsoft.com/office/drawing/2014/main" id="{7C727ADA-0E8D-2D5B-FBEB-6564F72AAFD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88088" y="3298842"/>
            <a:ext cx="2925331" cy="173028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Universal Aggregation and Access over 10G PON Transceivers 10G PON OLT -  Ciena">
            <a:extLst>
              <a:ext uri="{FF2B5EF4-FFF2-40B4-BE49-F238E27FC236}">
                <a16:creationId xmlns:a16="http://schemas.microsoft.com/office/drawing/2014/main" id="{66C400B6-6F19-9F18-32C7-88780F8B8A0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1296" y="2469768"/>
            <a:ext cx="4349458" cy="181397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D406EFEB-F258-B7CE-70D3-730D82BBB5C5}"/>
              </a:ext>
            </a:extLst>
          </p:cNvPr>
          <p:cNvPicPr>
            <a:picLocks noChangeAspect="1"/>
          </p:cNvPicPr>
          <p:nvPr/>
        </p:nvPicPr>
        <p:blipFill>
          <a:blip r:embed="rId10"/>
          <a:stretch>
            <a:fillRect/>
          </a:stretch>
        </p:blipFill>
        <p:spPr>
          <a:xfrm>
            <a:off x="339088" y="4481280"/>
            <a:ext cx="3535565" cy="2369008"/>
          </a:xfrm>
          <a:prstGeom prst="rect">
            <a:avLst/>
          </a:prstGeom>
        </p:spPr>
      </p:pic>
    </p:spTree>
    <p:extLst>
      <p:ext uri="{BB962C8B-B14F-4D97-AF65-F5344CB8AC3E}">
        <p14:creationId xmlns:p14="http://schemas.microsoft.com/office/powerpoint/2010/main" val="3360064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000"/>
                                        <p:tgtEl>
                                          <p:spTgt spid="6"/>
                                        </p:tgtEl>
                                      </p:cBhvr>
                                    </p:animEffect>
                                    <p:anim calcmode="lin" valueType="num">
                                      <p:cBhvr>
                                        <p:cTn id="39" dur="1000" fill="hold"/>
                                        <p:tgtEl>
                                          <p:spTgt spid="6"/>
                                        </p:tgtEl>
                                        <p:attrNameLst>
                                          <p:attrName>ppt_x</p:attrName>
                                        </p:attrNameLst>
                                      </p:cBhvr>
                                      <p:tavLst>
                                        <p:tav tm="0">
                                          <p:val>
                                            <p:strVal val="#ppt_x"/>
                                          </p:val>
                                        </p:tav>
                                        <p:tav tm="100000">
                                          <p:val>
                                            <p:strVal val="#ppt_x"/>
                                          </p:val>
                                        </p:tav>
                                      </p:tavLst>
                                    </p:anim>
                                    <p:anim calcmode="lin" valueType="num">
                                      <p:cBhvr>
                                        <p:cTn id="40" dur="1000" fill="hold"/>
                                        <p:tgtEl>
                                          <p:spTgt spid="6"/>
                                        </p:tgtEl>
                                        <p:attrNameLst>
                                          <p:attrName>ppt_y</p:attrName>
                                        </p:attrNameLst>
                                      </p:cBhvr>
                                      <p:tavLst>
                                        <p:tav tm="0">
                                          <p:val>
                                            <p:strVal val="#ppt_y+.1"/>
                                          </p:val>
                                        </p:tav>
                                        <p:tav tm="100000">
                                          <p:val>
                                            <p:strVal val="#ppt_y"/>
                                          </p:val>
                                        </p:tav>
                                      </p:tavLst>
                                    </p:anim>
                                  </p:childTnLst>
                                </p:cTn>
                              </p:par>
                              <p:par>
                                <p:cTn id="41" presetID="1" presetClass="entr" presetSubtype="0"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anim calcmode="lin" valueType="num">
                                      <p:cBhvr>
                                        <p:cTn id="48" dur="1000" fill="hold"/>
                                        <p:tgtEl>
                                          <p:spTgt spid="9"/>
                                        </p:tgtEl>
                                        <p:attrNameLst>
                                          <p:attrName>ppt_x</p:attrName>
                                        </p:attrNameLst>
                                      </p:cBhvr>
                                      <p:tavLst>
                                        <p:tav tm="0">
                                          <p:val>
                                            <p:strVal val="#ppt_x"/>
                                          </p:val>
                                        </p:tav>
                                        <p:tav tm="100000">
                                          <p:val>
                                            <p:strVal val="#ppt_x"/>
                                          </p:val>
                                        </p:tav>
                                      </p:tavLst>
                                    </p:anim>
                                    <p:anim calcmode="lin" valueType="num">
                                      <p:cBhvr>
                                        <p:cTn id="4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D041C8-4E16-F301-BDC9-B51FA7D6BC6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BA25676-F419-6DE8-A8A4-AF822E8FE9F4}"/>
              </a:ext>
            </a:extLst>
          </p:cNvPr>
          <p:cNvSpPr>
            <a:spLocks noGrp="1"/>
          </p:cNvSpPr>
          <p:nvPr>
            <p:ph type="body" sz="quarter" idx="10"/>
          </p:nvPr>
        </p:nvSpPr>
        <p:spPr>
          <a:xfrm>
            <a:off x="2035519" y="335676"/>
            <a:ext cx="8399953" cy="1050063"/>
          </a:xfrm>
        </p:spPr>
        <p:txBody>
          <a:bodyPr>
            <a:normAutofit/>
          </a:bodyPr>
          <a:lstStyle/>
          <a:p>
            <a:r>
              <a:rPr lang="en-IE" sz="4800" dirty="0">
                <a:solidFill>
                  <a:srgbClr val="204773"/>
                </a:solidFill>
                <a:latin typeface=""/>
              </a:rPr>
              <a:t>In Conclusion</a:t>
            </a:r>
            <a:endParaRPr lang="en-US" sz="4800" dirty="0"/>
          </a:p>
        </p:txBody>
      </p:sp>
      <p:sp>
        <p:nvSpPr>
          <p:cNvPr id="11" name="Text Placeholder 1">
            <a:extLst>
              <a:ext uri="{FF2B5EF4-FFF2-40B4-BE49-F238E27FC236}">
                <a16:creationId xmlns:a16="http://schemas.microsoft.com/office/drawing/2014/main" id="{53A3C954-DCAC-3CC7-0BCC-D2809E349EB0}"/>
              </a:ext>
            </a:extLst>
          </p:cNvPr>
          <p:cNvSpPr txBox="1">
            <a:spLocks/>
          </p:cNvSpPr>
          <p:nvPr/>
        </p:nvSpPr>
        <p:spPr>
          <a:xfrm>
            <a:off x="1169598" y="1889386"/>
            <a:ext cx="11109085" cy="5052697"/>
          </a:xfrm>
          <a:prstGeom prst="rect">
            <a:avLst/>
          </a:prstGeom>
        </p:spPr>
        <p:txBody>
          <a:bodyPr vert="horz" lIns="91440" tIns="45720" rIns="91440" bIns="45720" rtlCol="0">
            <a:normAutofit/>
          </a:bodyPr>
          <a:lstStyle>
            <a:lvl1pPr indent="0">
              <a:lnSpc>
                <a:spcPct val="90000"/>
              </a:lnSpc>
              <a:spcBef>
                <a:spcPts val="1000"/>
              </a:spcBef>
              <a:buFont typeface="Arial" panose="020B0604020202020204" pitchFamily="34" charset="0"/>
              <a:buNone/>
              <a:defRPr sz="4800" b="1">
                <a:solidFill>
                  <a:srgbClr val="204773"/>
                </a:solidFill>
                <a:latin typeface=""/>
                <a:ea typeface="Open Sans" pitchFamily="2" charset="0"/>
                <a:cs typeface="Open Sans" pitchFamily="2" charset="0"/>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285750" indent="-285750">
              <a:buFont typeface="Arial" panose="020B0604020202020204" pitchFamily="34" charset="0"/>
              <a:buChar char="•"/>
            </a:pPr>
            <a:r>
              <a:rPr lang="en-IE" sz="3200" dirty="0"/>
              <a:t>We need your help</a:t>
            </a:r>
          </a:p>
          <a:p>
            <a:pPr marL="285750" indent="-285750">
              <a:buFont typeface="Arial" panose="020B0604020202020204" pitchFamily="34" charset="0"/>
              <a:buChar char="•"/>
            </a:pPr>
            <a:r>
              <a:rPr lang="en-IE" sz="3200" dirty="0"/>
              <a:t>Incorporate Sustainability into your working practices</a:t>
            </a:r>
          </a:p>
          <a:p>
            <a:pPr marL="971550" lvl="1" indent="-285750"/>
            <a:r>
              <a:rPr lang="en-IE" sz="1800" dirty="0"/>
              <a:t>Design</a:t>
            </a:r>
          </a:p>
          <a:p>
            <a:pPr marL="971550" lvl="1" indent="-285750"/>
            <a:r>
              <a:rPr lang="en-IE" sz="1800" dirty="0"/>
              <a:t>Procurement</a:t>
            </a:r>
          </a:p>
          <a:p>
            <a:pPr marL="971550" lvl="1" indent="-285750"/>
            <a:r>
              <a:rPr lang="en-IE" sz="1800" dirty="0"/>
              <a:t>Measure &amp; Report</a:t>
            </a:r>
          </a:p>
          <a:p>
            <a:pPr marL="285750" indent="-285750">
              <a:buFont typeface="Arial" panose="020B0604020202020204" pitchFamily="34" charset="0"/>
              <a:buChar char="•"/>
            </a:pPr>
            <a:r>
              <a:rPr lang="en-IE" sz="3200" dirty="0"/>
              <a:t>Share ideas</a:t>
            </a:r>
          </a:p>
          <a:p>
            <a:pPr marL="285750" indent="-285750">
              <a:buFont typeface="Arial" panose="020B0604020202020204" pitchFamily="34" charset="0"/>
              <a:buChar char="•"/>
            </a:pPr>
            <a:r>
              <a:rPr lang="en-IE" sz="3200" dirty="0"/>
              <a:t>Share Successes</a:t>
            </a:r>
          </a:p>
          <a:p>
            <a:pPr marL="285750" indent="-285750">
              <a:buFont typeface="Arial" panose="020B0604020202020204" pitchFamily="34" charset="0"/>
              <a:buChar char="•"/>
            </a:pPr>
            <a:r>
              <a:rPr lang="en-IE" sz="3200" dirty="0"/>
              <a:t>Collaboration is key</a:t>
            </a:r>
          </a:p>
          <a:p>
            <a:endParaRPr lang="en-IE" sz="3200" dirty="0"/>
          </a:p>
          <a:p>
            <a:r>
              <a:rPr lang="en-IE" sz="3200"/>
              <a:t>sig-sustainability@lists.geant.org</a:t>
            </a:r>
            <a:endParaRPr lang="en-IE" sz="3200" dirty="0"/>
          </a:p>
          <a:p>
            <a:pPr marL="285750" indent="-285750">
              <a:buFont typeface="Arial" panose="020B0604020202020204" pitchFamily="34" charset="0"/>
              <a:buChar char="•"/>
            </a:pPr>
            <a:endParaRPr lang="en-IE" sz="3200" dirty="0"/>
          </a:p>
          <a:p>
            <a:endParaRPr lang="en-IE" sz="1800" dirty="0">
              <a:latin typeface="Aptos" panose="020B0004020202020204" pitchFamily="34" charset="0"/>
            </a:endParaRPr>
          </a:p>
          <a:p>
            <a:endParaRPr lang="en-US" sz="1800" dirty="0"/>
          </a:p>
        </p:txBody>
      </p:sp>
      <p:pic>
        <p:nvPicPr>
          <p:cNvPr id="3" name="Picture 2" descr="Logitech is committed to carbon transparency and reducing our impacts. All  our products will be carbon labeled by 2025 which helps you make better  choices. Look for the carbon impact label when">
            <a:extLst>
              <a:ext uri="{FF2B5EF4-FFF2-40B4-BE49-F238E27FC236}">
                <a16:creationId xmlns:a16="http://schemas.microsoft.com/office/drawing/2014/main" id="{A732D090-2B8B-A058-D19A-3C27A67449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19226" y="5313291"/>
            <a:ext cx="2498037" cy="1405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2962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8FD50-AB28-DAF5-5A5C-990BC2C50C74}"/>
              </a:ext>
            </a:extLst>
          </p:cNvPr>
          <p:cNvSpPr>
            <a:spLocks noGrp="1"/>
          </p:cNvSpPr>
          <p:nvPr>
            <p:ph type="ctrTitle"/>
          </p:nvPr>
        </p:nvSpPr>
        <p:spPr>
          <a:ln>
            <a:noFill/>
          </a:ln>
        </p:spPr>
        <p:txBody>
          <a:bodyPr>
            <a:normAutofit fontScale="90000"/>
          </a:bodyPr>
          <a:lstStyle/>
          <a:p>
            <a:endParaRPr lang="en-US" dirty="0"/>
          </a:p>
        </p:txBody>
      </p:sp>
      <p:sp>
        <p:nvSpPr>
          <p:cNvPr id="5" name="TextBox 4">
            <a:extLst>
              <a:ext uri="{FF2B5EF4-FFF2-40B4-BE49-F238E27FC236}">
                <a16:creationId xmlns:a16="http://schemas.microsoft.com/office/drawing/2014/main" id="{AAA76B00-770A-8C85-B6CD-31924598BABD}"/>
              </a:ext>
            </a:extLst>
          </p:cNvPr>
          <p:cNvSpPr txBox="1"/>
          <p:nvPr/>
        </p:nvSpPr>
        <p:spPr>
          <a:xfrm>
            <a:off x="1198179" y="6327228"/>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236648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33C17EE-D5FB-0512-33AC-6A4402F2994F}"/>
              </a:ext>
            </a:extLst>
          </p:cNvPr>
          <p:cNvPicPr>
            <a:picLocks noChangeAspect="1"/>
          </p:cNvPicPr>
          <p:nvPr/>
        </p:nvPicPr>
        <p:blipFill>
          <a:blip r:embed="rId3"/>
          <a:stretch>
            <a:fillRect/>
          </a:stretch>
        </p:blipFill>
        <p:spPr>
          <a:xfrm>
            <a:off x="1819359" y="116698"/>
            <a:ext cx="7701373" cy="6479130"/>
          </a:xfrm>
          <a:prstGeom prst="rect">
            <a:avLst/>
          </a:prstGeom>
          <a:ln>
            <a:solidFill>
              <a:schemeClr val="accent2"/>
            </a:solidFill>
          </a:ln>
        </p:spPr>
      </p:pic>
      <p:pic>
        <p:nvPicPr>
          <p:cNvPr id="7" name="Picture 6">
            <a:extLst>
              <a:ext uri="{FF2B5EF4-FFF2-40B4-BE49-F238E27FC236}">
                <a16:creationId xmlns:a16="http://schemas.microsoft.com/office/drawing/2014/main" id="{2235AE5E-CC7C-C82E-2215-8A5FF1190A53}"/>
              </a:ext>
            </a:extLst>
          </p:cNvPr>
          <p:cNvPicPr>
            <a:picLocks noChangeAspect="1"/>
          </p:cNvPicPr>
          <p:nvPr/>
        </p:nvPicPr>
        <p:blipFill>
          <a:blip r:embed="rId4"/>
          <a:stretch>
            <a:fillRect/>
          </a:stretch>
        </p:blipFill>
        <p:spPr>
          <a:xfrm>
            <a:off x="9728550" y="542161"/>
            <a:ext cx="2249321" cy="3764653"/>
          </a:xfrm>
          <a:prstGeom prst="rect">
            <a:avLst/>
          </a:prstGeom>
          <a:ln>
            <a:solidFill>
              <a:schemeClr val="accent2"/>
            </a:solidFill>
          </a:ln>
        </p:spPr>
      </p:pic>
    </p:spTree>
    <p:extLst>
      <p:ext uri="{BB962C8B-B14F-4D97-AF65-F5344CB8AC3E}">
        <p14:creationId xmlns:p14="http://schemas.microsoft.com/office/powerpoint/2010/main" val="8545712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2E675C0-C645-9E4A-3F54-8BE8A961C952}"/>
              </a:ext>
            </a:extLst>
          </p:cNvPr>
          <p:cNvPicPr>
            <a:picLocks noChangeAspect="1"/>
          </p:cNvPicPr>
          <p:nvPr/>
        </p:nvPicPr>
        <p:blipFill>
          <a:blip r:embed="rId3"/>
          <a:stretch>
            <a:fillRect/>
          </a:stretch>
        </p:blipFill>
        <p:spPr>
          <a:xfrm>
            <a:off x="0" y="-1752"/>
            <a:ext cx="12276083" cy="6859751"/>
          </a:xfrm>
          <a:prstGeom prst="rect">
            <a:avLst/>
          </a:prstGeom>
        </p:spPr>
      </p:pic>
      <p:sp>
        <p:nvSpPr>
          <p:cNvPr id="3" name="Text Placeholder 2">
            <a:extLst>
              <a:ext uri="{FF2B5EF4-FFF2-40B4-BE49-F238E27FC236}">
                <a16:creationId xmlns:a16="http://schemas.microsoft.com/office/drawing/2014/main" id="{4F6FC5AB-1AF6-059B-2CCE-8C654D757963}"/>
              </a:ext>
            </a:extLst>
          </p:cNvPr>
          <p:cNvSpPr>
            <a:spLocks noGrp="1"/>
          </p:cNvSpPr>
          <p:nvPr>
            <p:ph type="body" sz="quarter" idx="11"/>
          </p:nvPr>
        </p:nvSpPr>
        <p:spPr>
          <a:xfrm>
            <a:off x="485527" y="4461784"/>
            <a:ext cx="8293431" cy="1866471"/>
          </a:xfrm>
        </p:spPr>
        <p:txBody>
          <a:bodyPr/>
          <a:lstStyle/>
          <a:p>
            <a:r>
              <a:rPr lang="en-US" dirty="0">
                <a:solidFill>
                  <a:schemeClr val="bg1"/>
                </a:solidFill>
              </a:rPr>
              <a:t>NREN’s have a role to play</a:t>
            </a:r>
          </a:p>
          <a:p>
            <a:r>
              <a:rPr lang="en-US" dirty="0">
                <a:solidFill>
                  <a:schemeClr val="bg1"/>
                </a:solidFill>
              </a:rPr>
              <a:t>Cost, regulation, carbon targets, reputation</a:t>
            </a:r>
          </a:p>
          <a:p>
            <a:r>
              <a:rPr lang="en-US" dirty="0">
                <a:solidFill>
                  <a:schemeClr val="bg1"/>
                </a:solidFill>
              </a:rPr>
              <a:t>Energy Efficiency – do the same, by using less </a:t>
            </a:r>
            <a:endParaRPr lang="en-IE" dirty="0">
              <a:solidFill>
                <a:schemeClr val="bg1"/>
              </a:solidFill>
            </a:endParaRPr>
          </a:p>
        </p:txBody>
      </p:sp>
      <p:sp>
        <p:nvSpPr>
          <p:cNvPr id="2" name="Text Placeholder 1">
            <a:extLst>
              <a:ext uri="{FF2B5EF4-FFF2-40B4-BE49-F238E27FC236}">
                <a16:creationId xmlns:a16="http://schemas.microsoft.com/office/drawing/2014/main" id="{0929E30E-8B8F-1DAD-850F-09C5E3B140BE}"/>
              </a:ext>
            </a:extLst>
          </p:cNvPr>
          <p:cNvSpPr>
            <a:spLocks noGrp="1"/>
          </p:cNvSpPr>
          <p:nvPr>
            <p:ph type="body" sz="quarter" idx="10"/>
          </p:nvPr>
        </p:nvSpPr>
        <p:spPr>
          <a:xfrm>
            <a:off x="1075285" y="3724009"/>
            <a:ext cx="6757435" cy="1185792"/>
          </a:xfrm>
        </p:spPr>
        <p:txBody>
          <a:bodyPr>
            <a:normAutofit/>
          </a:bodyPr>
          <a:lstStyle/>
          <a:p>
            <a:r>
              <a:rPr lang="en-IE" sz="3600" dirty="0">
                <a:solidFill>
                  <a:schemeClr val="bg1"/>
                </a:solidFill>
              </a:rPr>
              <a:t>Why this matters</a:t>
            </a:r>
          </a:p>
        </p:txBody>
      </p:sp>
      <p:sp>
        <p:nvSpPr>
          <p:cNvPr id="8" name="TextBox 7">
            <a:extLst>
              <a:ext uri="{FF2B5EF4-FFF2-40B4-BE49-F238E27FC236}">
                <a16:creationId xmlns:a16="http://schemas.microsoft.com/office/drawing/2014/main" id="{C3A1D340-A31F-7308-E4AF-6179FB740876}"/>
              </a:ext>
            </a:extLst>
          </p:cNvPr>
          <p:cNvSpPr txBox="1"/>
          <p:nvPr/>
        </p:nvSpPr>
        <p:spPr>
          <a:xfrm>
            <a:off x="189186" y="81728"/>
            <a:ext cx="4049439" cy="646331"/>
          </a:xfrm>
          <a:prstGeom prst="rect">
            <a:avLst/>
          </a:prstGeom>
          <a:noFill/>
          <a:ln>
            <a:solidFill>
              <a:schemeClr val="accent2"/>
            </a:solidFill>
          </a:ln>
        </p:spPr>
        <p:txBody>
          <a:bodyPr wrap="square" rtlCol="0">
            <a:spAutoFit/>
          </a:bodyPr>
          <a:lstStyle/>
          <a:p>
            <a:pPr algn="ctr"/>
            <a:r>
              <a:rPr lang="en-IE" dirty="0">
                <a:solidFill>
                  <a:schemeClr val="bg1"/>
                </a:solidFill>
              </a:rPr>
              <a:t>Photo : Robert Hackett  –  Asiera</a:t>
            </a:r>
          </a:p>
          <a:p>
            <a:pPr algn="ctr"/>
            <a:r>
              <a:rPr lang="en-IE" dirty="0">
                <a:solidFill>
                  <a:schemeClr val="bg1"/>
                </a:solidFill>
              </a:rPr>
              <a:t>Glendalough, County Wicklow, Ireland</a:t>
            </a:r>
          </a:p>
        </p:txBody>
      </p:sp>
      <p:sp>
        <p:nvSpPr>
          <p:cNvPr id="9" name="TextBox 8">
            <a:extLst>
              <a:ext uri="{FF2B5EF4-FFF2-40B4-BE49-F238E27FC236}">
                <a16:creationId xmlns:a16="http://schemas.microsoft.com/office/drawing/2014/main" id="{EE31961C-E53D-211B-C171-B3A4A3979046}"/>
              </a:ext>
            </a:extLst>
          </p:cNvPr>
          <p:cNvSpPr txBox="1"/>
          <p:nvPr/>
        </p:nvSpPr>
        <p:spPr>
          <a:xfrm>
            <a:off x="9264484" y="3494532"/>
            <a:ext cx="2927516" cy="1569660"/>
          </a:xfrm>
          <a:prstGeom prst="rect">
            <a:avLst/>
          </a:prstGeom>
          <a:noFill/>
        </p:spPr>
        <p:txBody>
          <a:bodyPr wrap="square" rtlCol="0">
            <a:spAutoFit/>
          </a:bodyPr>
          <a:lstStyle/>
          <a:p>
            <a:pPr algn="ctr"/>
            <a:r>
              <a:rPr lang="en-IE" sz="2400" dirty="0">
                <a:solidFill>
                  <a:schemeClr val="bg1"/>
                </a:solidFill>
              </a:rPr>
              <a:t>Today 22% of Irelands Electricity supply is consumed by Data Centres</a:t>
            </a:r>
          </a:p>
        </p:txBody>
      </p:sp>
    </p:spTree>
    <p:extLst>
      <p:ext uri="{BB962C8B-B14F-4D97-AF65-F5344CB8AC3E}">
        <p14:creationId xmlns:p14="http://schemas.microsoft.com/office/powerpoint/2010/main" val="4292310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CFF9AD-FC71-ECD4-1A62-F3C3F7CDA9AD}"/>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174C3F59-861D-D252-5B6A-B6B7EE51B308}"/>
              </a:ext>
            </a:extLst>
          </p:cNvPr>
          <p:cNvSpPr txBox="1">
            <a:spLocks/>
          </p:cNvSpPr>
          <p:nvPr/>
        </p:nvSpPr>
        <p:spPr>
          <a:xfrm>
            <a:off x="1844244" y="302134"/>
            <a:ext cx="1081842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dirty="0"/>
              <a:t>Aseira’s Co2 Emissions – Scope 1&amp;2</a:t>
            </a:r>
          </a:p>
        </p:txBody>
      </p:sp>
      <p:graphicFrame>
        <p:nvGraphicFramePr>
          <p:cNvPr id="6" name="Chart 5">
            <a:extLst>
              <a:ext uri="{FF2B5EF4-FFF2-40B4-BE49-F238E27FC236}">
                <a16:creationId xmlns:a16="http://schemas.microsoft.com/office/drawing/2014/main" id="{C1AAE139-E267-DF9F-05C0-E097E7661859}"/>
              </a:ext>
            </a:extLst>
          </p:cNvPr>
          <p:cNvGraphicFramePr>
            <a:graphicFrameLocks/>
          </p:cNvGraphicFramePr>
          <p:nvPr>
            <p:extLst>
              <p:ext uri="{D42A27DB-BD31-4B8C-83A1-F6EECF244321}">
                <p14:modId xmlns:p14="http://schemas.microsoft.com/office/powerpoint/2010/main" val="2037280428"/>
              </p:ext>
            </p:extLst>
          </p:nvPr>
        </p:nvGraphicFramePr>
        <p:xfrm>
          <a:off x="574553" y="1161862"/>
          <a:ext cx="8219824" cy="5226628"/>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D99975F-5CE7-3128-DEC1-A842C2674A21}"/>
              </a:ext>
            </a:extLst>
          </p:cNvPr>
          <p:cNvSpPr txBox="1"/>
          <p:nvPr/>
        </p:nvSpPr>
        <p:spPr>
          <a:xfrm>
            <a:off x="2745109" y="3684928"/>
            <a:ext cx="1267097" cy="646331"/>
          </a:xfrm>
          <a:prstGeom prst="rect">
            <a:avLst/>
          </a:prstGeom>
          <a:noFill/>
        </p:spPr>
        <p:txBody>
          <a:bodyPr wrap="square" rtlCol="0">
            <a:spAutoFit/>
          </a:bodyPr>
          <a:lstStyle/>
          <a:p>
            <a:pPr algn="ctr"/>
            <a:r>
              <a:rPr lang="en-IE" dirty="0"/>
              <a:t>673 Tonnes</a:t>
            </a:r>
          </a:p>
        </p:txBody>
      </p:sp>
      <p:sp>
        <p:nvSpPr>
          <p:cNvPr id="12" name="TextBox 11">
            <a:extLst>
              <a:ext uri="{FF2B5EF4-FFF2-40B4-BE49-F238E27FC236}">
                <a16:creationId xmlns:a16="http://schemas.microsoft.com/office/drawing/2014/main" id="{82E67A8A-CB3C-38DE-067B-B022D0B0742C}"/>
              </a:ext>
            </a:extLst>
          </p:cNvPr>
          <p:cNvSpPr txBox="1"/>
          <p:nvPr/>
        </p:nvSpPr>
        <p:spPr>
          <a:xfrm>
            <a:off x="0" y="6492875"/>
            <a:ext cx="2973709" cy="369332"/>
          </a:xfrm>
          <a:prstGeom prst="rect">
            <a:avLst/>
          </a:prstGeom>
          <a:noFill/>
          <a:ln>
            <a:solidFill>
              <a:srgbClr val="FF9900"/>
            </a:solidFill>
          </a:ln>
        </p:spPr>
        <p:txBody>
          <a:bodyPr wrap="square" rtlCol="0">
            <a:spAutoFit/>
          </a:bodyPr>
          <a:lstStyle>
            <a:defPPr>
              <a:defRPr lang="en-US"/>
            </a:defPPr>
          </a:lstStyle>
          <a:p>
            <a:pPr algn="ctr"/>
            <a:r>
              <a:rPr lang="en-IE" dirty="0"/>
              <a:t>96% Grid Electricity</a:t>
            </a:r>
          </a:p>
        </p:txBody>
      </p:sp>
      <p:grpSp>
        <p:nvGrpSpPr>
          <p:cNvPr id="3" name="Group 2">
            <a:extLst>
              <a:ext uri="{FF2B5EF4-FFF2-40B4-BE49-F238E27FC236}">
                <a16:creationId xmlns:a16="http://schemas.microsoft.com/office/drawing/2014/main" id="{0AA15015-E369-1BD4-B0D3-F59554B5C898}"/>
              </a:ext>
            </a:extLst>
          </p:cNvPr>
          <p:cNvGrpSpPr/>
          <p:nvPr/>
        </p:nvGrpSpPr>
        <p:grpSpPr>
          <a:xfrm>
            <a:off x="8794377" y="1932709"/>
            <a:ext cx="3279859" cy="3896591"/>
            <a:chOff x="8794377" y="1932709"/>
            <a:chExt cx="3279859" cy="3896591"/>
          </a:xfrm>
        </p:grpSpPr>
        <p:pic>
          <p:nvPicPr>
            <p:cNvPr id="8" name="Picture 2" descr="Climate Smart Dairy Farming field lab">
              <a:extLst>
                <a:ext uri="{FF2B5EF4-FFF2-40B4-BE49-F238E27FC236}">
                  <a16:creationId xmlns:a16="http://schemas.microsoft.com/office/drawing/2014/main" id="{D7461320-3338-AE80-5964-6DDE15E78C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49145" y="3265714"/>
              <a:ext cx="3035280" cy="169975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D559910B-429F-9695-43E0-0E3B75CECA13}"/>
                </a:ext>
              </a:extLst>
            </p:cNvPr>
            <p:cNvSpPr txBox="1"/>
            <p:nvPr/>
          </p:nvSpPr>
          <p:spPr>
            <a:xfrm>
              <a:off x="8949144" y="2035693"/>
              <a:ext cx="3035281" cy="1200329"/>
            </a:xfrm>
            <a:prstGeom prst="rect">
              <a:avLst/>
            </a:prstGeom>
            <a:noFill/>
          </p:spPr>
          <p:txBody>
            <a:bodyPr wrap="square">
              <a:spAutoFit/>
            </a:bodyPr>
            <a:lstStyle/>
            <a:p>
              <a:pPr algn="ctr"/>
              <a:r>
                <a:rPr lang="en-US" dirty="0">
                  <a:solidFill>
                    <a:srgbClr val="0A0A0A"/>
                  </a:solidFill>
                  <a:latin typeface="Google Sans"/>
                </a:rPr>
                <a:t>A</a:t>
              </a:r>
              <a:r>
                <a:rPr lang="en-US" b="0" i="0" dirty="0">
                  <a:solidFill>
                    <a:srgbClr val="0A0A0A"/>
                  </a:solidFill>
                  <a:effectLst/>
                  <a:latin typeface="Google Sans"/>
                </a:rPr>
                <a:t>verage Irish dairy farm produces approximately </a:t>
              </a:r>
              <a:r>
                <a:rPr lang="en-US" b="1" i="0" dirty="0">
                  <a:solidFill>
                    <a:srgbClr val="0A0A0A"/>
                  </a:solidFill>
                  <a:effectLst/>
                  <a:latin typeface="Google Sans"/>
                </a:rPr>
                <a:t>606 </a:t>
              </a:r>
              <a:r>
                <a:rPr lang="en-IE" b="1" i="0" noProof="0" dirty="0">
                  <a:solidFill>
                    <a:srgbClr val="0A0A0A"/>
                  </a:solidFill>
                  <a:effectLst/>
                  <a:latin typeface="Google Sans"/>
                </a:rPr>
                <a:t>tonnes</a:t>
              </a:r>
              <a:r>
                <a:rPr lang="en-US" b="1" i="0" dirty="0">
                  <a:solidFill>
                    <a:srgbClr val="0A0A0A"/>
                  </a:solidFill>
                  <a:effectLst/>
                  <a:latin typeface="Google Sans"/>
                </a:rPr>
                <a:t> of CO₂ equivalent </a:t>
              </a:r>
              <a:r>
                <a:rPr lang="en-US" b="0" i="0" dirty="0">
                  <a:solidFill>
                    <a:srgbClr val="0A0A0A"/>
                  </a:solidFill>
                  <a:effectLst/>
                  <a:latin typeface="Google Sans"/>
                </a:rPr>
                <a:t>annually.</a:t>
              </a:r>
              <a:endParaRPr lang="en-IE" dirty="0"/>
            </a:p>
          </p:txBody>
        </p:sp>
        <p:pic>
          <p:nvPicPr>
            <p:cNvPr id="10" name="Picture 4" descr="SEAI launches SME energy efficiency support scheme ...">
              <a:extLst>
                <a:ext uri="{FF2B5EF4-FFF2-40B4-BE49-F238E27FC236}">
                  <a16:creationId xmlns:a16="http://schemas.microsoft.com/office/drawing/2014/main" id="{908CD51C-128D-7C65-A476-0DEC7B0B7F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9862" y="4965471"/>
              <a:ext cx="1184563" cy="7622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534E0445-0BE4-2461-32FD-C32514470215}"/>
                </a:ext>
              </a:extLst>
            </p:cNvPr>
            <p:cNvSpPr/>
            <p:nvPr/>
          </p:nvSpPr>
          <p:spPr>
            <a:xfrm>
              <a:off x="8794377" y="1932709"/>
              <a:ext cx="3279859" cy="3896591"/>
            </a:xfrm>
            <a:prstGeom prst="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grpSp>
    </p:spTree>
    <p:extLst>
      <p:ext uri="{BB962C8B-B14F-4D97-AF65-F5344CB8AC3E}">
        <p14:creationId xmlns:p14="http://schemas.microsoft.com/office/powerpoint/2010/main" val="7882829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9D891FF-4A4E-01C0-9C30-E8D8F270401C}"/>
              </a:ext>
            </a:extLst>
          </p:cNvPr>
          <p:cNvSpPr txBox="1">
            <a:spLocks/>
          </p:cNvSpPr>
          <p:nvPr/>
        </p:nvSpPr>
        <p:spPr>
          <a:xfrm>
            <a:off x="1707659" y="215870"/>
            <a:ext cx="1081842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dirty="0"/>
              <a:t>Household devices V’s Asiera Devices</a:t>
            </a:r>
          </a:p>
        </p:txBody>
      </p:sp>
      <p:grpSp>
        <p:nvGrpSpPr>
          <p:cNvPr id="4" name="Group 3">
            <a:extLst>
              <a:ext uri="{FF2B5EF4-FFF2-40B4-BE49-F238E27FC236}">
                <a16:creationId xmlns:a16="http://schemas.microsoft.com/office/drawing/2014/main" id="{D5DBD636-7515-F206-5420-061008385D04}"/>
              </a:ext>
            </a:extLst>
          </p:cNvPr>
          <p:cNvGrpSpPr/>
          <p:nvPr/>
        </p:nvGrpSpPr>
        <p:grpSpPr>
          <a:xfrm>
            <a:off x="637310" y="1470454"/>
            <a:ext cx="2607468" cy="1922978"/>
            <a:chOff x="965708" y="1690688"/>
            <a:chExt cx="2607468" cy="1922978"/>
          </a:xfrm>
        </p:grpSpPr>
        <p:pic>
          <p:nvPicPr>
            <p:cNvPr id="5" name="Picture 2" descr="45+ Thousand Apple Laptop Royalty-Free Images, Stock Photos &amp; Pictures |  Shutterstock">
              <a:extLst>
                <a:ext uri="{FF2B5EF4-FFF2-40B4-BE49-F238E27FC236}">
                  <a16:creationId xmlns:a16="http://schemas.microsoft.com/office/drawing/2014/main" id="{7469846F-E64F-B20D-7D19-AF7D1766FE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5708" y="1690688"/>
              <a:ext cx="2607468" cy="173831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B678CE02-074F-AC93-4B2C-8925A85A50E9}"/>
                </a:ext>
              </a:extLst>
            </p:cNvPr>
            <p:cNvSpPr txBox="1"/>
            <p:nvPr/>
          </p:nvSpPr>
          <p:spPr>
            <a:xfrm>
              <a:off x="1699892" y="3244334"/>
              <a:ext cx="1680519" cy="369332"/>
            </a:xfrm>
            <a:prstGeom prst="rect">
              <a:avLst/>
            </a:prstGeom>
            <a:noFill/>
          </p:spPr>
          <p:txBody>
            <a:bodyPr wrap="square" rtlCol="0">
              <a:spAutoFit/>
            </a:bodyPr>
            <a:lstStyle/>
            <a:p>
              <a:r>
                <a:rPr lang="en-IE" dirty="0"/>
                <a:t>60 Watts</a:t>
              </a:r>
            </a:p>
          </p:txBody>
        </p:sp>
      </p:grpSp>
      <p:grpSp>
        <p:nvGrpSpPr>
          <p:cNvPr id="8" name="Group 7">
            <a:extLst>
              <a:ext uri="{FF2B5EF4-FFF2-40B4-BE49-F238E27FC236}">
                <a16:creationId xmlns:a16="http://schemas.microsoft.com/office/drawing/2014/main" id="{3C21C1AE-4F8C-5ABA-FE3C-BD80713344CF}"/>
              </a:ext>
            </a:extLst>
          </p:cNvPr>
          <p:cNvGrpSpPr/>
          <p:nvPr/>
        </p:nvGrpSpPr>
        <p:grpSpPr>
          <a:xfrm>
            <a:off x="527898" y="4908922"/>
            <a:ext cx="4010897" cy="1528547"/>
            <a:chOff x="583956" y="3881479"/>
            <a:chExt cx="4341341" cy="1663014"/>
          </a:xfrm>
        </p:grpSpPr>
        <p:pic>
          <p:nvPicPr>
            <p:cNvPr id="9" name="Picture 8" descr="What Are The Features Of The Bosch Series 8 Dishwasher?">
              <a:extLst>
                <a:ext uri="{FF2B5EF4-FFF2-40B4-BE49-F238E27FC236}">
                  <a16:creationId xmlns:a16="http://schemas.microsoft.com/office/drawing/2014/main" id="{814E2295-D134-262D-9A50-C32A8AB7AB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956" y="3881479"/>
              <a:ext cx="2660822" cy="1663014"/>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85528E1A-08D7-E05E-9A6A-E620F3A3D2BD}"/>
                </a:ext>
              </a:extLst>
            </p:cNvPr>
            <p:cNvSpPr txBox="1"/>
            <p:nvPr/>
          </p:nvSpPr>
          <p:spPr>
            <a:xfrm>
              <a:off x="3244778" y="4542178"/>
              <a:ext cx="1680519" cy="369332"/>
            </a:xfrm>
            <a:prstGeom prst="rect">
              <a:avLst/>
            </a:prstGeom>
            <a:noFill/>
          </p:spPr>
          <p:txBody>
            <a:bodyPr wrap="square" rtlCol="0">
              <a:spAutoFit/>
            </a:bodyPr>
            <a:lstStyle/>
            <a:p>
              <a:r>
                <a:rPr lang="en-IE" dirty="0"/>
                <a:t>1500 Watts</a:t>
              </a:r>
            </a:p>
          </p:txBody>
        </p:sp>
      </p:grpSp>
      <p:grpSp>
        <p:nvGrpSpPr>
          <p:cNvPr id="11" name="Group 10">
            <a:extLst>
              <a:ext uri="{FF2B5EF4-FFF2-40B4-BE49-F238E27FC236}">
                <a16:creationId xmlns:a16="http://schemas.microsoft.com/office/drawing/2014/main" id="{C9C0B247-D261-7494-EE05-F782A7EA5E43}"/>
              </a:ext>
            </a:extLst>
          </p:cNvPr>
          <p:cNvGrpSpPr/>
          <p:nvPr/>
        </p:nvGrpSpPr>
        <p:grpSpPr>
          <a:xfrm>
            <a:off x="3052013" y="2753308"/>
            <a:ext cx="2128148" cy="2247767"/>
            <a:chOff x="3935324" y="2988271"/>
            <a:chExt cx="2468262" cy="2468262"/>
          </a:xfrm>
        </p:grpSpPr>
        <p:pic>
          <p:nvPicPr>
            <p:cNvPr id="12" name="Picture 10" descr="N18 32″ SMART TV UltraSlim Frameless Design HD LED SMART TV with WebOS">
              <a:extLst>
                <a:ext uri="{FF2B5EF4-FFF2-40B4-BE49-F238E27FC236}">
                  <a16:creationId xmlns:a16="http://schemas.microsoft.com/office/drawing/2014/main" id="{FF037134-49C7-C9AD-0CBE-6EBC8D49928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35324" y="2988271"/>
              <a:ext cx="2468262" cy="2468262"/>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CC6AC2D7-D27A-BD8C-A722-94EF40C349FF}"/>
                </a:ext>
              </a:extLst>
            </p:cNvPr>
            <p:cNvSpPr txBox="1"/>
            <p:nvPr/>
          </p:nvSpPr>
          <p:spPr>
            <a:xfrm>
              <a:off x="4606833" y="4968228"/>
              <a:ext cx="1680519" cy="369332"/>
            </a:xfrm>
            <a:prstGeom prst="rect">
              <a:avLst/>
            </a:prstGeom>
            <a:noFill/>
          </p:spPr>
          <p:txBody>
            <a:bodyPr wrap="square" rtlCol="0">
              <a:spAutoFit/>
            </a:bodyPr>
            <a:lstStyle/>
            <a:p>
              <a:r>
                <a:rPr lang="en-IE" dirty="0"/>
                <a:t>180 Watts</a:t>
              </a:r>
            </a:p>
          </p:txBody>
        </p:sp>
      </p:grpSp>
      <p:pic>
        <p:nvPicPr>
          <p:cNvPr id="14" name="Picture 12" descr="Juniper Networks SRX300 Services Gateway | NetworkScreen.com">
            <a:extLst>
              <a:ext uri="{FF2B5EF4-FFF2-40B4-BE49-F238E27FC236}">
                <a16:creationId xmlns:a16="http://schemas.microsoft.com/office/drawing/2014/main" id="{4EE57AE1-2663-34B5-DA0E-B2B9C26B5C5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08325" y="1631156"/>
            <a:ext cx="3542270" cy="708454"/>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B8870B58-908C-E9B8-D0B3-B3B6EE2CA84D}"/>
              </a:ext>
            </a:extLst>
          </p:cNvPr>
          <p:cNvSpPr txBox="1"/>
          <p:nvPr/>
        </p:nvSpPr>
        <p:spPr>
          <a:xfrm>
            <a:off x="8056606" y="2339610"/>
            <a:ext cx="3904734" cy="369332"/>
          </a:xfrm>
          <a:prstGeom prst="rect">
            <a:avLst/>
          </a:prstGeom>
          <a:noFill/>
        </p:spPr>
        <p:txBody>
          <a:bodyPr wrap="square" rtlCol="0">
            <a:spAutoFit/>
          </a:bodyPr>
          <a:lstStyle/>
          <a:p>
            <a:r>
              <a:rPr lang="en-IE" dirty="0"/>
              <a:t>25 Watts		3,000 Devices !</a:t>
            </a:r>
          </a:p>
        </p:txBody>
      </p:sp>
      <p:pic>
        <p:nvPicPr>
          <p:cNvPr id="16" name="Picture 14" descr="Juniper Networks ACX5448 | NetworkScreen.co.uk">
            <a:extLst>
              <a:ext uri="{FF2B5EF4-FFF2-40B4-BE49-F238E27FC236}">
                <a16:creationId xmlns:a16="http://schemas.microsoft.com/office/drawing/2014/main" id="{61933B20-686A-FE5F-B547-498CF3B60D9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08325" y="3015618"/>
            <a:ext cx="3778132" cy="755627"/>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E351194C-FC34-0B89-7390-6EA08A986176}"/>
              </a:ext>
            </a:extLst>
          </p:cNvPr>
          <p:cNvSpPr txBox="1"/>
          <p:nvPr/>
        </p:nvSpPr>
        <p:spPr>
          <a:xfrm>
            <a:off x="7908325" y="3800802"/>
            <a:ext cx="4053015" cy="369332"/>
          </a:xfrm>
          <a:prstGeom prst="rect">
            <a:avLst/>
          </a:prstGeom>
          <a:noFill/>
        </p:spPr>
        <p:txBody>
          <a:bodyPr wrap="square" rtlCol="0">
            <a:spAutoFit/>
          </a:bodyPr>
          <a:lstStyle/>
          <a:p>
            <a:r>
              <a:rPr lang="en-IE" dirty="0"/>
              <a:t>300 Watts		20 Devices</a:t>
            </a:r>
          </a:p>
        </p:txBody>
      </p:sp>
      <p:pic>
        <p:nvPicPr>
          <p:cNvPr id="18" name="Picture 16" descr="MX960 Universal Routing Platform | HPE Juniper Networking US">
            <a:extLst>
              <a:ext uri="{FF2B5EF4-FFF2-40B4-BE49-F238E27FC236}">
                <a16:creationId xmlns:a16="http://schemas.microsoft.com/office/drawing/2014/main" id="{6B25A2B8-D501-E0FE-53B2-F28C4C19260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816546" y="4266772"/>
            <a:ext cx="2125362" cy="2125362"/>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3D0642FE-088E-60FD-9A67-BA57C8AFD80C}"/>
              </a:ext>
            </a:extLst>
          </p:cNvPr>
          <p:cNvSpPr txBox="1"/>
          <p:nvPr/>
        </p:nvSpPr>
        <p:spPr>
          <a:xfrm>
            <a:off x="7852719" y="6312109"/>
            <a:ext cx="4053015" cy="369332"/>
          </a:xfrm>
          <a:prstGeom prst="rect">
            <a:avLst/>
          </a:prstGeom>
          <a:solidFill>
            <a:schemeClr val="bg1"/>
          </a:solidFill>
        </p:spPr>
        <p:txBody>
          <a:bodyPr wrap="square" rtlCol="0">
            <a:spAutoFit/>
          </a:bodyPr>
          <a:lstStyle/>
          <a:p>
            <a:r>
              <a:rPr lang="en-IE" dirty="0"/>
              <a:t>2,700 Watts		4 Devices </a:t>
            </a:r>
          </a:p>
        </p:txBody>
      </p:sp>
      <p:sp>
        <p:nvSpPr>
          <p:cNvPr id="20" name="TextBox 19">
            <a:extLst>
              <a:ext uri="{FF2B5EF4-FFF2-40B4-BE49-F238E27FC236}">
                <a16:creationId xmlns:a16="http://schemas.microsoft.com/office/drawing/2014/main" id="{5D07D278-188B-C3F2-4676-9724319E8409}"/>
              </a:ext>
            </a:extLst>
          </p:cNvPr>
          <p:cNvSpPr txBox="1"/>
          <p:nvPr/>
        </p:nvSpPr>
        <p:spPr>
          <a:xfrm>
            <a:off x="3052013" y="1631156"/>
            <a:ext cx="2027930" cy="369332"/>
          </a:xfrm>
          <a:prstGeom prst="rect">
            <a:avLst/>
          </a:prstGeom>
          <a:noFill/>
          <a:ln>
            <a:solidFill>
              <a:srgbClr val="FF9900"/>
            </a:solidFill>
          </a:ln>
        </p:spPr>
        <p:txBody>
          <a:bodyPr wrap="square" rtlCol="0">
            <a:spAutoFit/>
          </a:bodyPr>
          <a:lstStyle/>
          <a:p>
            <a:r>
              <a:rPr lang="en-IE" dirty="0"/>
              <a:t>12 Hours a Day  ?</a:t>
            </a:r>
          </a:p>
        </p:txBody>
      </p:sp>
      <p:sp>
        <p:nvSpPr>
          <p:cNvPr id="21" name="TextBox 20">
            <a:extLst>
              <a:ext uri="{FF2B5EF4-FFF2-40B4-BE49-F238E27FC236}">
                <a16:creationId xmlns:a16="http://schemas.microsoft.com/office/drawing/2014/main" id="{D013D542-4AB1-5A80-02ED-099365A04246}"/>
              </a:ext>
            </a:extLst>
          </p:cNvPr>
          <p:cNvSpPr txBox="1"/>
          <p:nvPr/>
        </p:nvSpPr>
        <p:spPr>
          <a:xfrm>
            <a:off x="1142920" y="3770212"/>
            <a:ext cx="2027930" cy="369332"/>
          </a:xfrm>
          <a:prstGeom prst="rect">
            <a:avLst/>
          </a:prstGeom>
          <a:noFill/>
          <a:ln>
            <a:solidFill>
              <a:srgbClr val="FF9900"/>
            </a:solidFill>
          </a:ln>
        </p:spPr>
        <p:txBody>
          <a:bodyPr wrap="square" rtlCol="0">
            <a:spAutoFit/>
          </a:bodyPr>
          <a:lstStyle/>
          <a:p>
            <a:r>
              <a:rPr lang="en-IE" dirty="0"/>
              <a:t>6 Hours a Day  ?</a:t>
            </a:r>
          </a:p>
        </p:txBody>
      </p:sp>
      <p:sp>
        <p:nvSpPr>
          <p:cNvPr id="22" name="TextBox 21">
            <a:extLst>
              <a:ext uri="{FF2B5EF4-FFF2-40B4-BE49-F238E27FC236}">
                <a16:creationId xmlns:a16="http://schemas.microsoft.com/office/drawing/2014/main" id="{9A11699A-C02F-7ABB-0A66-8950C38DD9FF}"/>
              </a:ext>
            </a:extLst>
          </p:cNvPr>
          <p:cNvSpPr txBox="1"/>
          <p:nvPr/>
        </p:nvSpPr>
        <p:spPr>
          <a:xfrm>
            <a:off x="827337" y="6496775"/>
            <a:ext cx="2027930" cy="369332"/>
          </a:xfrm>
          <a:prstGeom prst="rect">
            <a:avLst/>
          </a:prstGeom>
          <a:noFill/>
          <a:ln>
            <a:solidFill>
              <a:srgbClr val="FF9900"/>
            </a:solidFill>
          </a:ln>
        </p:spPr>
        <p:txBody>
          <a:bodyPr wrap="square" rtlCol="0">
            <a:spAutoFit/>
          </a:bodyPr>
          <a:lstStyle/>
          <a:p>
            <a:r>
              <a:rPr lang="en-IE" dirty="0"/>
              <a:t>2 Hours a Day  ?</a:t>
            </a:r>
          </a:p>
        </p:txBody>
      </p:sp>
      <p:sp>
        <p:nvSpPr>
          <p:cNvPr id="23" name="TextBox 22">
            <a:extLst>
              <a:ext uri="{FF2B5EF4-FFF2-40B4-BE49-F238E27FC236}">
                <a16:creationId xmlns:a16="http://schemas.microsoft.com/office/drawing/2014/main" id="{563D12F0-C8CE-BA34-65F9-52C97826E79D}"/>
              </a:ext>
            </a:extLst>
          </p:cNvPr>
          <p:cNvSpPr txBox="1"/>
          <p:nvPr/>
        </p:nvSpPr>
        <p:spPr>
          <a:xfrm>
            <a:off x="7011841" y="4836002"/>
            <a:ext cx="4870706" cy="1077218"/>
          </a:xfrm>
          <a:prstGeom prst="rect">
            <a:avLst/>
          </a:prstGeom>
          <a:solidFill>
            <a:schemeClr val="bg1"/>
          </a:solidFill>
          <a:ln>
            <a:solidFill>
              <a:srgbClr val="FF9900"/>
            </a:solidFill>
          </a:ln>
        </p:spPr>
        <p:txBody>
          <a:bodyPr wrap="square" rtlCol="0">
            <a:spAutoFit/>
          </a:bodyPr>
          <a:lstStyle/>
          <a:p>
            <a:pPr algn="ctr"/>
            <a:r>
              <a:rPr lang="en-IE" sz="3200" dirty="0"/>
              <a:t>24 Hours a Day, 365 Days a Year !</a:t>
            </a:r>
          </a:p>
        </p:txBody>
      </p:sp>
      <p:grpSp>
        <p:nvGrpSpPr>
          <p:cNvPr id="25" name="Group 24">
            <a:extLst>
              <a:ext uri="{FF2B5EF4-FFF2-40B4-BE49-F238E27FC236}">
                <a16:creationId xmlns:a16="http://schemas.microsoft.com/office/drawing/2014/main" id="{24E4CDEE-FCC3-7CC5-6370-FFE317BC834F}"/>
              </a:ext>
            </a:extLst>
          </p:cNvPr>
          <p:cNvGrpSpPr/>
          <p:nvPr/>
        </p:nvGrpSpPr>
        <p:grpSpPr>
          <a:xfrm>
            <a:off x="1582988" y="1965899"/>
            <a:ext cx="9237518" cy="4146765"/>
            <a:chOff x="1582988" y="1965899"/>
            <a:chExt cx="9237518" cy="4146765"/>
          </a:xfrm>
        </p:grpSpPr>
        <p:sp>
          <p:nvSpPr>
            <p:cNvPr id="24" name="Rectangle 23">
              <a:extLst>
                <a:ext uri="{FF2B5EF4-FFF2-40B4-BE49-F238E27FC236}">
                  <a16:creationId xmlns:a16="http://schemas.microsoft.com/office/drawing/2014/main" id="{8C44A201-D7A8-A2EF-E84B-50FDF8251163}"/>
                </a:ext>
              </a:extLst>
            </p:cNvPr>
            <p:cNvSpPr/>
            <p:nvPr/>
          </p:nvSpPr>
          <p:spPr>
            <a:xfrm>
              <a:off x="1582988" y="1965899"/>
              <a:ext cx="9237518" cy="4146765"/>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 name="TextBox 1">
              <a:extLst>
                <a:ext uri="{FF2B5EF4-FFF2-40B4-BE49-F238E27FC236}">
                  <a16:creationId xmlns:a16="http://schemas.microsoft.com/office/drawing/2014/main" id="{39D0F9E9-DB0A-7B4C-7BB1-1CC963802275}"/>
                </a:ext>
              </a:extLst>
            </p:cNvPr>
            <p:cNvSpPr txBox="1"/>
            <p:nvPr/>
          </p:nvSpPr>
          <p:spPr>
            <a:xfrm>
              <a:off x="2959769" y="2985382"/>
              <a:ext cx="2791395" cy="1938992"/>
            </a:xfrm>
            <a:prstGeom prst="rect">
              <a:avLst/>
            </a:prstGeom>
            <a:solidFill>
              <a:srgbClr val="0070C0"/>
            </a:solidFill>
          </p:spPr>
          <p:txBody>
            <a:bodyPr wrap="square" rtlCol="0">
              <a:spAutoFit/>
            </a:bodyPr>
            <a:lstStyle/>
            <a:p>
              <a:pPr algn="ctr"/>
              <a:r>
                <a:rPr lang="en-IE" sz="2400" dirty="0">
                  <a:solidFill>
                    <a:schemeClr val="bg1"/>
                  </a:solidFill>
                </a:rPr>
                <a:t> 1.  Power</a:t>
              </a:r>
            </a:p>
            <a:p>
              <a:pPr algn="ctr"/>
              <a:endParaRPr lang="en-IE" sz="2400" dirty="0">
                <a:solidFill>
                  <a:schemeClr val="bg1"/>
                </a:solidFill>
              </a:endParaRPr>
            </a:p>
            <a:p>
              <a:pPr algn="ctr"/>
              <a:r>
                <a:rPr lang="en-IE" sz="2400" dirty="0">
                  <a:solidFill>
                    <a:schemeClr val="bg1"/>
                  </a:solidFill>
                </a:rPr>
                <a:t>Power : watt (w)</a:t>
              </a:r>
            </a:p>
            <a:p>
              <a:pPr algn="ctr"/>
              <a:r>
                <a:rPr lang="en-IE" sz="2400" dirty="0">
                  <a:solidFill>
                    <a:schemeClr val="bg1"/>
                  </a:solidFill>
                </a:rPr>
                <a:t>1,000 watts</a:t>
              </a:r>
            </a:p>
            <a:p>
              <a:pPr algn="ctr"/>
              <a:r>
                <a:rPr lang="en-IE" sz="2400" dirty="0">
                  <a:solidFill>
                    <a:schemeClr val="bg1"/>
                  </a:solidFill>
                </a:rPr>
                <a:t>= 1 kilowatt (kW)</a:t>
              </a:r>
            </a:p>
          </p:txBody>
        </p:sp>
        <p:sp>
          <p:nvSpPr>
            <p:cNvPr id="6" name="TextBox 5">
              <a:extLst>
                <a:ext uri="{FF2B5EF4-FFF2-40B4-BE49-F238E27FC236}">
                  <a16:creationId xmlns:a16="http://schemas.microsoft.com/office/drawing/2014/main" id="{53403042-FA2D-B55A-9FF7-8AF07788F729}"/>
                </a:ext>
              </a:extLst>
            </p:cNvPr>
            <p:cNvSpPr txBox="1"/>
            <p:nvPr/>
          </p:nvSpPr>
          <p:spPr>
            <a:xfrm>
              <a:off x="5941624" y="2985382"/>
              <a:ext cx="3778132" cy="1938992"/>
            </a:xfrm>
            <a:prstGeom prst="rect">
              <a:avLst/>
            </a:prstGeom>
            <a:solidFill>
              <a:schemeClr val="accent6"/>
            </a:solidFill>
          </p:spPr>
          <p:txBody>
            <a:bodyPr wrap="square" rtlCol="0">
              <a:spAutoFit/>
            </a:bodyPr>
            <a:lstStyle/>
            <a:p>
              <a:pPr algn="ctr"/>
              <a:r>
                <a:rPr lang="en-IE" sz="2400" dirty="0">
                  <a:solidFill>
                    <a:schemeClr val="bg1"/>
                  </a:solidFill>
                </a:rPr>
                <a:t> 2.  Energy</a:t>
              </a:r>
            </a:p>
            <a:p>
              <a:pPr algn="ctr"/>
              <a:r>
                <a:rPr lang="en-IE" sz="2400" dirty="0">
                  <a:solidFill>
                    <a:schemeClr val="bg1"/>
                  </a:solidFill>
                </a:rPr>
                <a:t>Energy = Power x Time</a:t>
              </a:r>
            </a:p>
            <a:p>
              <a:pPr algn="ctr"/>
              <a:endParaRPr lang="en-IE" sz="2400" dirty="0">
                <a:solidFill>
                  <a:schemeClr val="bg1"/>
                </a:solidFill>
              </a:endParaRPr>
            </a:p>
            <a:p>
              <a:pPr algn="ctr"/>
              <a:r>
                <a:rPr lang="en-IE" sz="2400" dirty="0">
                  <a:solidFill>
                    <a:schemeClr val="bg1"/>
                  </a:solidFill>
                </a:rPr>
                <a:t>Energy is measured in hourly = kWh</a:t>
              </a:r>
            </a:p>
          </p:txBody>
        </p:sp>
      </p:grpSp>
    </p:spTree>
    <p:extLst>
      <p:ext uri="{BB962C8B-B14F-4D97-AF65-F5344CB8AC3E}">
        <p14:creationId xmlns:p14="http://schemas.microsoft.com/office/powerpoint/2010/main" val="2386180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ppt_x"/>
                                          </p:val>
                                        </p:tav>
                                        <p:tav tm="100000">
                                          <p:val>
                                            <p:strVal val="#ppt_x"/>
                                          </p:val>
                                        </p:tav>
                                      </p:tavLst>
                                    </p:anim>
                                    <p:anim calcmode="lin" valueType="num">
                                      <p:cBhvr additive="base">
                                        <p:cTn id="1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additive="base">
                                        <p:cTn id="26" dur="500" fill="hold"/>
                                        <p:tgtEl>
                                          <p:spTgt spid="25"/>
                                        </p:tgtEl>
                                        <p:attrNameLst>
                                          <p:attrName>ppt_x</p:attrName>
                                        </p:attrNameLst>
                                      </p:cBhvr>
                                      <p:tavLst>
                                        <p:tav tm="0">
                                          <p:val>
                                            <p:strVal val="#ppt_x"/>
                                          </p:val>
                                        </p:tav>
                                        <p:tav tm="100000">
                                          <p:val>
                                            <p:strVal val="#ppt_x"/>
                                          </p:val>
                                        </p:tav>
                                      </p:tavLst>
                                    </p:anim>
                                    <p:anim calcmode="lin" valueType="num">
                                      <p:cBhvr additive="base">
                                        <p:cTn id="27"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4254A-9D31-0E77-03E1-BAF93A8E7C94}"/>
              </a:ext>
            </a:extLst>
          </p:cNvPr>
          <p:cNvSpPr txBox="1">
            <a:spLocks/>
          </p:cNvSpPr>
          <p:nvPr/>
        </p:nvSpPr>
        <p:spPr>
          <a:xfrm>
            <a:off x="2085422" y="412095"/>
            <a:ext cx="3426061" cy="68886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dirty="0"/>
              <a:t>Core Routers</a:t>
            </a:r>
          </a:p>
        </p:txBody>
      </p:sp>
      <p:pic>
        <p:nvPicPr>
          <p:cNvPr id="3" name="Picture 2" descr="MX960 Universal Routing Platform | HPE Juniper Networking UK&amp;I">
            <a:extLst>
              <a:ext uri="{FF2B5EF4-FFF2-40B4-BE49-F238E27FC236}">
                <a16:creationId xmlns:a16="http://schemas.microsoft.com/office/drawing/2014/main" id="{2B71B344-1B6B-42F7-24D0-6B353515F9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4785" y="1529136"/>
            <a:ext cx="4323806" cy="432380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114B981-994E-B22E-E03D-765DB44C0A82}"/>
              </a:ext>
            </a:extLst>
          </p:cNvPr>
          <p:cNvSpPr txBox="1"/>
          <p:nvPr/>
        </p:nvSpPr>
        <p:spPr>
          <a:xfrm>
            <a:off x="5298510" y="2306044"/>
            <a:ext cx="5756068" cy="1384995"/>
          </a:xfrm>
          <a:prstGeom prst="rect">
            <a:avLst/>
          </a:prstGeom>
          <a:noFill/>
        </p:spPr>
        <p:txBody>
          <a:bodyPr wrap="square" rtlCol="0">
            <a:spAutoFit/>
          </a:bodyPr>
          <a:lstStyle/>
          <a:p>
            <a:r>
              <a:rPr lang="en-IE" sz="2800" dirty="0"/>
              <a:t>Single Juniper MX960 ~ 2,700 Watts</a:t>
            </a:r>
          </a:p>
          <a:p>
            <a:endParaRPr lang="en-IE" sz="2800" dirty="0"/>
          </a:p>
          <a:p>
            <a:r>
              <a:rPr lang="en-IE" sz="2800" dirty="0"/>
              <a:t>	 ~24,000 KwHr a year</a:t>
            </a:r>
          </a:p>
        </p:txBody>
      </p:sp>
      <p:sp>
        <p:nvSpPr>
          <p:cNvPr id="5" name="TextBox 4">
            <a:extLst>
              <a:ext uri="{FF2B5EF4-FFF2-40B4-BE49-F238E27FC236}">
                <a16:creationId xmlns:a16="http://schemas.microsoft.com/office/drawing/2014/main" id="{A25D75C3-16C7-E55F-358C-49113B1FF919}"/>
              </a:ext>
            </a:extLst>
          </p:cNvPr>
          <p:cNvSpPr txBox="1"/>
          <p:nvPr/>
        </p:nvSpPr>
        <p:spPr>
          <a:xfrm>
            <a:off x="5298510" y="5051865"/>
            <a:ext cx="8356962" cy="276999"/>
          </a:xfrm>
          <a:prstGeom prst="rect">
            <a:avLst/>
          </a:prstGeom>
          <a:noFill/>
        </p:spPr>
        <p:txBody>
          <a:bodyPr wrap="square">
            <a:spAutoFit/>
          </a:bodyPr>
          <a:lstStyle/>
          <a:p>
            <a:r>
              <a:rPr lang="en-IE" sz="1200" dirty="0"/>
              <a:t>https://www.epa.gov/energy/greenhouse-gas-equivalencies-calculator#results</a:t>
            </a:r>
          </a:p>
        </p:txBody>
      </p:sp>
      <p:sp>
        <p:nvSpPr>
          <p:cNvPr id="6" name="TextBox 5">
            <a:extLst>
              <a:ext uri="{FF2B5EF4-FFF2-40B4-BE49-F238E27FC236}">
                <a16:creationId xmlns:a16="http://schemas.microsoft.com/office/drawing/2014/main" id="{4F95F119-8C05-3A3C-DD98-89E78215B6E0}"/>
              </a:ext>
            </a:extLst>
          </p:cNvPr>
          <p:cNvSpPr txBox="1"/>
          <p:nvPr/>
        </p:nvSpPr>
        <p:spPr>
          <a:xfrm>
            <a:off x="5298510" y="4405534"/>
            <a:ext cx="6353559" cy="646331"/>
          </a:xfrm>
          <a:prstGeom prst="rect">
            <a:avLst/>
          </a:prstGeom>
          <a:noFill/>
        </p:spPr>
        <p:txBody>
          <a:bodyPr wrap="square" rtlCol="0">
            <a:spAutoFit/>
          </a:bodyPr>
          <a:lstStyle/>
          <a:p>
            <a:r>
              <a:rPr lang="en-US" dirty="0"/>
              <a:t>2.2  petrol powered passenger vehicles driven for one year</a:t>
            </a:r>
          </a:p>
          <a:p>
            <a:r>
              <a:rPr lang="en-US" dirty="0"/>
              <a:t>1.3 homes energy use for one year</a:t>
            </a:r>
            <a:endParaRPr lang="en-IE" dirty="0"/>
          </a:p>
        </p:txBody>
      </p:sp>
      <p:pic>
        <p:nvPicPr>
          <p:cNvPr id="3074" name="Picture 2" descr="Juniper MX960-PREM2-AC – NW Remarketing Inc">
            <a:extLst>
              <a:ext uri="{FF2B5EF4-FFF2-40B4-BE49-F238E27FC236}">
                <a16:creationId xmlns:a16="http://schemas.microsoft.com/office/drawing/2014/main" id="{025D115A-7F65-B621-CC67-E138585CD6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221" y="3333350"/>
            <a:ext cx="2209278" cy="329219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Logitech is committed to carbon transparency and reducing our impacts. All  our products will be carbon labeled by 2025 which helps you make better  choices. Look for the carbon impact label when">
            <a:extLst>
              <a:ext uri="{FF2B5EF4-FFF2-40B4-BE49-F238E27FC236}">
                <a16:creationId xmlns:a16="http://schemas.microsoft.com/office/drawing/2014/main" id="{E3752015-A3BC-A2CA-9A9F-4834DC66BEE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27126" y="398391"/>
            <a:ext cx="2498037" cy="1405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729315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6D70A2-16A6-FE05-90C2-D18DB1CED1DE}"/>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F177BF83-1123-6F1F-6A39-124806DD5D15}"/>
              </a:ext>
            </a:extLst>
          </p:cNvPr>
          <p:cNvSpPr txBox="1">
            <a:spLocks/>
          </p:cNvSpPr>
          <p:nvPr/>
        </p:nvSpPr>
        <p:spPr>
          <a:xfrm>
            <a:off x="1896707" y="137318"/>
            <a:ext cx="1081842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dirty="0"/>
              <a:t>Electricity Strategy</a:t>
            </a:r>
          </a:p>
        </p:txBody>
      </p:sp>
      <p:sp>
        <p:nvSpPr>
          <p:cNvPr id="6" name="Content Placeholder 2">
            <a:extLst>
              <a:ext uri="{FF2B5EF4-FFF2-40B4-BE49-F238E27FC236}">
                <a16:creationId xmlns:a16="http://schemas.microsoft.com/office/drawing/2014/main" id="{9201352F-D0BA-1C27-89D7-7D18F928AAA2}"/>
              </a:ext>
            </a:extLst>
          </p:cNvPr>
          <p:cNvSpPr txBox="1">
            <a:spLocks/>
          </p:cNvSpPr>
          <p:nvPr/>
        </p:nvSpPr>
        <p:spPr>
          <a:xfrm>
            <a:off x="1327969" y="1462881"/>
            <a:ext cx="5175573" cy="5261769"/>
          </a:xfrm>
          <a:prstGeom prst="rect">
            <a:avLst/>
          </a:prstGeom>
        </p:spPr>
        <p:txBody>
          <a:bodyP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Renewable Utility Provider</a:t>
            </a:r>
          </a:p>
          <a:p>
            <a:endParaRPr lang="en-IE" dirty="0"/>
          </a:p>
          <a:p>
            <a:r>
              <a:rPr lang="en-US" dirty="0"/>
              <a:t>Use more efficient equipment</a:t>
            </a:r>
          </a:p>
          <a:p>
            <a:endParaRPr lang="en-IE" dirty="0"/>
          </a:p>
          <a:p>
            <a:r>
              <a:rPr lang="en-US" dirty="0"/>
              <a:t>Have a target</a:t>
            </a:r>
          </a:p>
          <a:p>
            <a:endParaRPr lang="en-IE" dirty="0"/>
          </a:p>
          <a:p>
            <a:r>
              <a:rPr lang="en-IE" dirty="0"/>
              <a:t>Design Choices</a:t>
            </a:r>
          </a:p>
          <a:p>
            <a:pPr lvl="1"/>
            <a:r>
              <a:rPr lang="en-US" dirty="0"/>
              <a:t>Retire, Consolidate, </a:t>
            </a:r>
            <a:r>
              <a:rPr lang="en-IE" dirty="0"/>
              <a:t>Virtualise</a:t>
            </a:r>
            <a:r>
              <a:rPr lang="en-US" dirty="0"/>
              <a:t>, Move to Cloud</a:t>
            </a:r>
          </a:p>
          <a:p>
            <a:pPr lvl="1"/>
            <a:r>
              <a:rPr lang="en-US" dirty="0"/>
              <a:t>Mean ambient temperature</a:t>
            </a:r>
          </a:p>
          <a:p>
            <a:pPr lvl="1"/>
            <a:r>
              <a:rPr lang="en-US" dirty="0"/>
              <a:t>PUE Data Centers</a:t>
            </a:r>
          </a:p>
          <a:p>
            <a:pPr lvl="1"/>
            <a:endParaRPr lang="en-US" dirty="0"/>
          </a:p>
          <a:p>
            <a:endParaRPr lang="en-US" dirty="0"/>
          </a:p>
          <a:p>
            <a:r>
              <a:rPr lang="en-IE" dirty="0"/>
              <a:t>……what else ?</a:t>
            </a:r>
          </a:p>
          <a:p>
            <a:endParaRPr lang="en-IE" dirty="0"/>
          </a:p>
        </p:txBody>
      </p:sp>
      <p:pic>
        <p:nvPicPr>
          <p:cNvPr id="7" name="Picture 6">
            <a:extLst>
              <a:ext uri="{FF2B5EF4-FFF2-40B4-BE49-F238E27FC236}">
                <a16:creationId xmlns:a16="http://schemas.microsoft.com/office/drawing/2014/main" id="{6E1C91A9-A629-EF88-A8D2-F2B2FFDDBB01}"/>
              </a:ext>
            </a:extLst>
          </p:cNvPr>
          <p:cNvPicPr>
            <a:picLocks noChangeAspect="1"/>
          </p:cNvPicPr>
          <p:nvPr/>
        </p:nvPicPr>
        <p:blipFill>
          <a:blip r:embed="rId3"/>
          <a:stretch>
            <a:fillRect/>
          </a:stretch>
        </p:blipFill>
        <p:spPr>
          <a:xfrm>
            <a:off x="6896100" y="800100"/>
            <a:ext cx="4435402" cy="4509655"/>
          </a:xfrm>
          <a:prstGeom prst="rect">
            <a:avLst/>
          </a:prstGeom>
        </p:spPr>
      </p:pic>
      <p:sp>
        <p:nvSpPr>
          <p:cNvPr id="8" name="Rectangle 7">
            <a:extLst>
              <a:ext uri="{FF2B5EF4-FFF2-40B4-BE49-F238E27FC236}">
                <a16:creationId xmlns:a16="http://schemas.microsoft.com/office/drawing/2014/main" id="{DD6FA135-283F-78CA-2233-73D81483F5F7}"/>
              </a:ext>
            </a:extLst>
          </p:cNvPr>
          <p:cNvSpPr/>
          <p:nvPr/>
        </p:nvSpPr>
        <p:spPr>
          <a:xfrm>
            <a:off x="7987553" y="1707776"/>
            <a:ext cx="1936376" cy="1325563"/>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Tree>
    <p:extLst>
      <p:ext uri="{BB962C8B-B14F-4D97-AF65-F5344CB8AC3E}">
        <p14:creationId xmlns:p14="http://schemas.microsoft.com/office/powerpoint/2010/main" val="3799678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A2F7027-7B96-B387-C1ED-FC55567278A7}"/>
              </a:ext>
            </a:extLst>
          </p:cNvPr>
          <p:cNvPicPr>
            <a:picLocks noChangeAspect="1"/>
          </p:cNvPicPr>
          <p:nvPr/>
        </p:nvPicPr>
        <p:blipFill>
          <a:blip r:embed="rId3"/>
          <a:stretch>
            <a:fillRect/>
          </a:stretch>
        </p:blipFill>
        <p:spPr>
          <a:xfrm>
            <a:off x="2717007" y="490178"/>
            <a:ext cx="9230293" cy="6247513"/>
          </a:xfrm>
          <a:prstGeom prst="rect">
            <a:avLst/>
          </a:prstGeom>
          <a:ln>
            <a:solidFill>
              <a:srgbClr val="FF9900"/>
            </a:solidFill>
          </a:ln>
        </p:spPr>
      </p:pic>
      <p:sp>
        <p:nvSpPr>
          <p:cNvPr id="9" name="TextBox 8">
            <a:extLst>
              <a:ext uri="{FF2B5EF4-FFF2-40B4-BE49-F238E27FC236}">
                <a16:creationId xmlns:a16="http://schemas.microsoft.com/office/drawing/2014/main" id="{E9686067-149A-FB0C-CCEA-6E6F2FA44B4C}"/>
              </a:ext>
            </a:extLst>
          </p:cNvPr>
          <p:cNvSpPr txBox="1"/>
          <p:nvPr/>
        </p:nvSpPr>
        <p:spPr>
          <a:xfrm>
            <a:off x="1313210" y="2840535"/>
            <a:ext cx="1751527" cy="861774"/>
          </a:xfrm>
          <a:prstGeom prst="rect">
            <a:avLst/>
          </a:prstGeom>
          <a:solidFill>
            <a:schemeClr val="bg1"/>
          </a:solidFill>
          <a:ln>
            <a:solidFill>
              <a:srgbClr val="0070C0"/>
            </a:solidFill>
          </a:ln>
        </p:spPr>
        <p:txBody>
          <a:bodyPr wrap="square" rtlCol="0">
            <a:spAutoFit/>
          </a:bodyPr>
          <a:lstStyle>
            <a:defPPr>
              <a:defRPr lang="en-US"/>
            </a:defPPr>
            <a:lvl1pPr>
              <a:defRPr/>
            </a:lvl1pPr>
          </a:lstStyle>
          <a:p>
            <a:pPr algn="ctr"/>
            <a:r>
              <a:rPr lang="en-IE" sz="1600" dirty="0"/>
              <a:t>Parkwest</a:t>
            </a:r>
          </a:p>
          <a:p>
            <a:pPr algn="ctr"/>
            <a:r>
              <a:rPr lang="en-IE" sz="1600" dirty="0"/>
              <a:t>34 Racks</a:t>
            </a:r>
          </a:p>
          <a:p>
            <a:pPr algn="ctr"/>
            <a:r>
              <a:rPr lang="en-IE" sz="1600" dirty="0"/>
              <a:t>$$</a:t>
            </a:r>
          </a:p>
        </p:txBody>
      </p:sp>
      <p:sp>
        <p:nvSpPr>
          <p:cNvPr id="10" name="TextBox 9">
            <a:extLst>
              <a:ext uri="{FF2B5EF4-FFF2-40B4-BE49-F238E27FC236}">
                <a16:creationId xmlns:a16="http://schemas.microsoft.com/office/drawing/2014/main" id="{789A836F-39AC-65E7-CC9A-38A5CE54DDF2}"/>
              </a:ext>
            </a:extLst>
          </p:cNvPr>
          <p:cNvSpPr txBox="1"/>
          <p:nvPr/>
        </p:nvSpPr>
        <p:spPr>
          <a:xfrm>
            <a:off x="1326090" y="1382670"/>
            <a:ext cx="1751527" cy="861774"/>
          </a:xfrm>
          <a:prstGeom prst="rect">
            <a:avLst/>
          </a:prstGeom>
          <a:solidFill>
            <a:schemeClr val="bg1"/>
          </a:solidFill>
          <a:ln>
            <a:solidFill>
              <a:srgbClr val="0070C0"/>
            </a:solidFill>
          </a:ln>
        </p:spPr>
        <p:txBody>
          <a:bodyPr wrap="square" rtlCol="0">
            <a:spAutoFit/>
          </a:bodyPr>
          <a:lstStyle/>
          <a:p>
            <a:pPr algn="ctr"/>
            <a:r>
              <a:rPr lang="en-IE" sz="1600" dirty="0"/>
              <a:t>Blanchardstown</a:t>
            </a:r>
          </a:p>
          <a:p>
            <a:pPr algn="ctr"/>
            <a:r>
              <a:rPr lang="en-IE" sz="1600" dirty="0"/>
              <a:t>58 Racks</a:t>
            </a:r>
          </a:p>
          <a:p>
            <a:pPr algn="ctr"/>
            <a:r>
              <a:rPr lang="en-IE" sz="1600" dirty="0"/>
              <a:t>$$$</a:t>
            </a:r>
          </a:p>
        </p:txBody>
      </p:sp>
      <p:sp>
        <p:nvSpPr>
          <p:cNvPr id="11" name="TextBox 10">
            <a:extLst>
              <a:ext uri="{FF2B5EF4-FFF2-40B4-BE49-F238E27FC236}">
                <a16:creationId xmlns:a16="http://schemas.microsoft.com/office/drawing/2014/main" id="{E4B41B46-C7FE-8BE1-91B3-C468554B1D7F}"/>
              </a:ext>
            </a:extLst>
          </p:cNvPr>
          <p:cNvSpPr txBox="1"/>
          <p:nvPr/>
        </p:nvSpPr>
        <p:spPr>
          <a:xfrm>
            <a:off x="1326090" y="4301882"/>
            <a:ext cx="1751527" cy="861774"/>
          </a:xfrm>
          <a:prstGeom prst="rect">
            <a:avLst/>
          </a:prstGeom>
          <a:solidFill>
            <a:schemeClr val="bg1"/>
          </a:solidFill>
          <a:ln>
            <a:solidFill>
              <a:srgbClr val="0070C0"/>
            </a:solidFill>
          </a:ln>
        </p:spPr>
        <p:txBody>
          <a:bodyPr wrap="square" rtlCol="0">
            <a:spAutoFit/>
          </a:bodyPr>
          <a:lstStyle>
            <a:defPPr>
              <a:defRPr lang="en-US"/>
            </a:defPPr>
            <a:lvl1pPr>
              <a:defRPr/>
            </a:lvl1pPr>
          </a:lstStyle>
          <a:p>
            <a:pPr algn="ctr"/>
            <a:r>
              <a:rPr lang="en-IE" sz="1600" dirty="0"/>
              <a:t>Citywest</a:t>
            </a:r>
          </a:p>
          <a:p>
            <a:pPr algn="ctr"/>
            <a:r>
              <a:rPr lang="en-IE" sz="1600" dirty="0"/>
              <a:t>18 Racks</a:t>
            </a:r>
          </a:p>
          <a:p>
            <a:pPr algn="ctr"/>
            <a:r>
              <a:rPr lang="en-IE" sz="1600" dirty="0"/>
              <a:t>$$</a:t>
            </a:r>
          </a:p>
        </p:txBody>
      </p:sp>
      <p:cxnSp>
        <p:nvCxnSpPr>
          <p:cNvPr id="12" name="Straight Arrow Connector 11">
            <a:extLst>
              <a:ext uri="{FF2B5EF4-FFF2-40B4-BE49-F238E27FC236}">
                <a16:creationId xmlns:a16="http://schemas.microsoft.com/office/drawing/2014/main" id="{85A06034-58BB-3A87-D257-CD29F175D043}"/>
              </a:ext>
            </a:extLst>
          </p:cNvPr>
          <p:cNvCxnSpPr>
            <a:cxnSpLocks/>
          </p:cNvCxnSpPr>
          <p:nvPr/>
        </p:nvCxnSpPr>
        <p:spPr>
          <a:xfrm>
            <a:off x="3077617" y="1869029"/>
            <a:ext cx="2975019" cy="72425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6B479C54-3D0F-9911-6B40-2DFA161B0242}"/>
              </a:ext>
            </a:extLst>
          </p:cNvPr>
          <p:cNvCxnSpPr>
            <a:cxnSpLocks/>
          </p:cNvCxnSpPr>
          <p:nvPr/>
        </p:nvCxnSpPr>
        <p:spPr>
          <a:xfrm>
            <a:off x="3077617" y="3103375"/>
            <a:ext cx="2975019" cy="72425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23A18FD-4B52-EE5F-4880-FFE7D2EBC79E}"/>
              </a:ext>
            </a:extLst>
          </p:cNvPr>
          <p:cNvCxnSpPr>
            <a:cxnSpLocks/>
          </p:cNvCxnSpPr>
          <p:nvPr/>
        </p:nvCxnSpPr>
        <p:spPr>
          <a:xfrm>
            <a:off x="3077617" y="4685331"/>
            <a:ext cx="1957588" cy="9080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CDDFABFD-E865-E23D-97B7-F4FDD7C67486}"/>
              </a:ext>
            </a:extLst>
          </p:cNvPr>
          <p:cNvSpPr/>
          <p:nvPr/>
        </p:nvSpPr>
        <p:spPr>
          <a:xfrm>
            <a:off x="6052636" y="2451617"/>
            <a:ext cx="244699" cy="25543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16" name="Oval 15">
            <a:extLst>
              <a:ext uri="{FF2B5EF4-FFF2-40B4-BE49-F238E27FC236}">
                <a16:creationId xmlns:a16="http://schemas.microsoft.com/office/drawing/2014/main" id="{07402874-ED51-CE8F-AEC6-BBC22697466B}"/>
              </a:ext>
            </a:extLst>
          </p:cNvPr>
          <p:cNvSpPr/>
          <p:nvPr/>
        </p:nvSpPr>
        <p:spPr>
          <a:xfrm>
            <a:off x="6052635" y="3699914"/>
            <a:ext cx="244699" cy="25543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17" name="Oval 16">
            <a:extLst>
              <a:ext uri="{FF2B5EF4-FFF2-40B4-BE49-F238E27FC236}">
                <a16:creationId xmlns:a16="http://schemas.microsoft.com/office/drawing/2014/main" id="{2DB6CCD7-15D4-D2D3-00F9-30B7A7DFB610}"/>
              </a:ext>
            </a:extLst>
          </p:cNvPr>
          <p:cNvSpPr/>
          <p:nvPr/>
        </p:nvSpPr>
        <p:spPr>
          <a:xfrm>
            <a:off x="5035205" y="4670306"/>
            <a:ext cx="244699" cy="25543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18" name="TextBox 17">
            <a:extLst>
              <a:ext uri="{FF2B5EF4-FFF2-40B4-BE49-F238E27FC236}">
                <a16:creationId xmlns:a16="http://schemas.microsoft.com/office/drawing/2014/main" id="{6F2BE6BA-B581-8321-711B-EBD5F2903146}"/>
              </a:ext>
            </a:extLst>
          </p:cNvPr>
          <p:cNvSpPr txBox="1"/>
          <p:nvPr/>
        </p:nvSpPr>
        <p:spPr>
          <a:xfrm>
            <a:off x="4786647" y="488108"/>
            <a:ext cx="7160653" cy="523220"/>
          </a:xfrm>
          <a:prstGeom prst="rect">
            <a:avLst/>
          </a:prstGeom>
          <a:solidFill>
            <a:schemeClr val="bg1"/>
          </a:solidFill>
          <a:ln>
            <a:solidFill>
              <a:srgbClr val="0070C0"/>
            </a:solidFill>
          </a:ln>
        </p:spPr>
        <p:txBody>
          <a:bodyPr wrap="square" rtlCol="0">
            <a:spAutoFit/>
          </a:bodyPr>
          <a:lstStyle>
            <a:defPPr>
              <a:defRPr lang="en-US"/>
            </a:defPPr>
            <a:lvl1pPr algn="ctr">
              <a:defRPr/>
            </a:lvl1pPr>
          </a:lstStyle>
          <a:p>
            <a:r>
              <a:rPr lang="en-IE" sz="2800" dirty="0"/>
              <a:t>HEAnet Data Centre Review</a:t>
            </a:r>
          </a:p>
        </p:txBody>
      </p:sp>
    </p:spTree>
    <p:extLst>
      <p:ext uri="{BB962C8B-B14F-4D97-AF65-F5344CB8AC3E}">
        <p14:creationId xmlns:p14="http://schemas.microsoft.com/office/powerpoint/2010/main" val="35026373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3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1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68C2FBAE16528449689B43665525250" ma:contentTypeVersion="14" ma:contentTypeDescription="Create a new document." ma:contentTypeScope="" ma:versionID="5f8da1604fca41090176855739a5d8cc">
  <xsd:schema xmlns:xsd="http://www.w3.org/2001/XMLSchema" xmlns:xs="http://www.w3.org/2001/XMLSchema" xmlns:p="http://schemas.microsoft.com/office/2006/metadata/properties" xmlns:ns2="ba2e3871-6499-4ee9-96b4-2fc47c7f517a" xmlns:ns3="087833e6-df84-48b0-b79b-2305389f2a95" targetNamespace="http://schemas.microsoft.com/office/2006/metadata/properties" ma:root="true" ma:fieldsID="cd080819247911d757dfe0f5c53b4eac" ns2:_="" ns3:_="">
    <xsd:import namespace="ba2e3871-6499-4ee9-96b4-2fc47c7f517a"/>
    <xsd:import namespace="087833e6-df84-48b0-b79b-2305389f2a95"/>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a2e3871-6499-4ee9-96b4-2fc47c7f51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7e6f111e-9303-4b31-9cb7-8f749f49e7f8"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087833e6-df84-48b0-b79b-2305389f2a95"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ba178d0d-0137-40b0-ac2f-b3262618bacb}" ma:internalName="TaxCatchAll" ma:showField="CatchAllData" ma:web="087833e6-df84-48b0-b79b-2305389f2a9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087833e6-df84-48b0-b79b-2305389f2a95" xsi:nil="true"/>
    <lcf76f155ced4ddcb4097134ff3c332f xmlns="ba2e3871-6499-4ee9-96b4-2fc47c7f517a">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700AA31-EC1A-4992-BF90-0F37E9448A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a2e3871-6499-4ee9-96b4-2fc47c7f517a"/>
    <ds:schemaRef ds:uri="087833e6-df84-48b0-b79b-2305389f2a9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1B6E6A8-0BAB-4BB4-8FD7-D8E810F97590}">
  <ds:schemaRefs>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http://purl.org/dc/terms/"/>
    <ds:schemaRef ds:uri="http://purl.org/dc/dcmitype/"/>
    <ds:schemaRef ds:uri="http://schemas.microsoft.com/office/2006/metadata/properties"/>
    <ds:schemaRef ds:uri="087833e6-df84-48b0-b79b-2305389f2a95"/>
    <ds:schemaRef ds:uri="ba2e3871-6499-4ee9-96b4-2fc47c7f517a"/>
    <ds:schemaRef ds:uri="http://www.w3.org/XML/1998/namespace"/>
  </ds:schemaRefs>
</ds:datastoreItem>
</file>

<file path=customXml/itemProps3.xml><?xml version="1.0" encoding="utf-8"?>
<ds:datastoreItem xmlns:ds="http://schemas.openxmlformats.org/officeDocument/2006/customXml" ds:itemID="{0F2D5CBB-8FF1-4718-949E-D7B6EF5A39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6148</TotalTime>
  <Words>716</Words>
  <Application>Microsoft Office PowerPoint</Application>
  <PresentationFormat>Widescreen</PresentationFormat>
  <Paragraphs>196</Paragraphs>
  <Slides>22</Slides>
  <Notes>22</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22</vt:i4>
      </vt:variant>
    </vt:vector>
  </HeadingPairs>
  <TitlesOfParts>
    <vt:vector size="35" baseType="lpstr">
      <vt:lpstr>Aptos</vt:lpstr>
      <vt:lpstr>Aptos Display</vt:lpstr>
      <vt:lpstr>Arial</vt:lpstr>
      <vt:lpstr>Calibri</vt:lpstr>
      <vt:lpstr>Google Sans</vt:lpstr>
      <vt:lpstr>Open Sans</vt:lpstr>
      <vt:lpstr>Wingdings</vt:lpstr>
      <vt:lpstr>Office Theme</vt:lpstr>
      <vt:lpstr>1_Office Theme</vt:lpstr>
      <vt:lpstr>Custom Design</vt:lpstr>
      <vt:lpstr>2_Custom Design</vt:lpstr>
      <vt:lpstr>3_Custom Design</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Seamus Quirke</dc:creator>
  <cp:lastModifiedBy>Andy Byrne</cp:lastModifiedBy>
  <cp:revision>5</cp:revision>
  <dcterms:created xsi:type="dcterms:W3CDTF">2025-03-18T14:36:58Z</dcterms:created>
  <dcterms:modified xsi:type="dcterms:W3CDTF">2026-04-10T10:49:17Z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ite Name">
    <vt:lpwstr>133;#Document Centre|f92fdc18-3ad9-43ed-965d-93bca5c293b6</vt:lpwstr>
  </property>
  <property fmtid="{D5CDD505-2E9C-101B-9397-08002B2CF9AE}" pid="3" name="Library">
    <vt:lpwstr>3935;#Office Administration|8d45702b-3893-4f5d-92c7-e1fa815fe323</vt:lpwstr>
  </property>
  <property fmtid="{D5CDD505-2E9C-101B-9397-08002B2CF9AE}" pid="4" name="Site_x0020_Name">
    <vt:lpwstr>133;#Document Centre|f92fdc18-3ad9-43ed-965d-93bca5c293b6</vt:lpwstr>
  </property>
  <property fmtid="{D5CDD505-2E9C-101B-9397-08002B2CF9AE}" pid="5" name="MediaServiceImageTags">
    <vt:lpwstr/>
  </property>
  <property fmtid="{D5CDD505-2E9C-101B-9397-08002B2CF9AE}" pid="6" name="Document_x0020_Category">
    <vt:lpwstr/>
  </property>
  <property fmtid="{D5CDD505-2E9C-101B-9397-08002B2CF9AE}" pid="7" name="Doc_x0020_Section">
    <vt:lpwstr/>
  </property>
  <property fmtid="{D5CDD505-2E9C-101B-9397-08002B2CF9AE}" pid="8" name="Stakeholder">
    <vt:lpwstr/>
  </property>
  <property fmtid="{D5CDD505-2E9C-101B-9397-08002B2CF9AE}" pid="9" name="Doc_x0020_Subsections">
    <vt:lpwstr/>
  </property>
  <property fmtid="{D5CDD505-2E9C-101B-9397-08002B2CF9AE}" pid="10" name="Doc Section">
    <vt:lpwstr/>
  </property>
  <property fmtid="{D5CDD505-2E9C-101B-9397-08002B2CF9AE}" pid="11" name="Document Category">
    <vt:lpwstr/>
  </property>
  <property fmtid="{D5CDD505-2E9C-101B-9397-08002B2CF9AE}" pid="12" name="Doc Subsections">
    <vt:lpwstr/>
  </property>
  <property fmtid="{D5CDD505-2E9C-101B-9397-08002B2CF9AE}" pid="13" name="ContentTypeId">
    <vt:lpwstr>0x010100168C2FBAE16528449689B43665525250</vt:lpwstr>
  </property>
</Properties>
</file>