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2" r:id="rId2"/>
  </p:sldMasterIdLst>
  <p:notesMasterIdLst>
    <p:notesMasterId r:id="rId26"/>
  </p:notesMasterIdLst>
  <p:sldIdLst>
    <p:sldId id="371" r:id="rId3"/>
    <p:sldId id="2811" r:id="rId4"/>
    <p:sldId id="2795" r:id="rId5"/>
    <p:sldId id="2796" r:id="rId6"/>
    <p:sldId id="2787" r:id="rId7"/>
    <p:sldId id="2788" r:id="rId8"/>
    <p:sldId id="2789" r:id="rId9"/>
    <p:sldId id="2790" r:id="rId10"/>
    <p:sldId id="2791" r:id="rId11"/>
    <p:sldId id="2792" r:id="rId12"/>
    <p:sldId id="2793" r:id="rId13"/>
    <p:sldId id="2794" r:id="rId14"/>
    <p:sldId id="2797" r:id="rId15"/>
    <p:sldId id="2807" r:id="rId16"/>
    <p:sldId id="2808" r:id="rId17"/>
    <p:sldId id="2780" r:id="rId18"/>
    <p:sldId id="2809" r:id="rId19"/>
    <p:sldId id="2810" r:id="rId20"/>
    <p:sldId id="2802" r:id="rId21"/>
    <p:sldId id="414" r:id="rId22"/>
    <p:sldId id="2815" r:id="rId23"/>
    <p:sldId id="2812" r:id="rId24"/>
    <p:sldId id="2702" r:id="rId25"/>
  </p:sldIdLst>
  <p:sldSz cx="12192000" cy="6858000"/>
  <p:notesSz cx="9945688" cy="6858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48"/>
    <a:srgbClr val="FFC71C"/>
    <a:srgbClr val="EA700E"/>
    <a:srgbClr val="425E9B"/>
    <a:srgbClr val="66FF66"/>
    <a:srgbClr val="A7B3B4"/>
    <a:srgbClr val="30348F"/>
    <a:srgbClr val="8EB1D1"/>
    <a:srgbClr val="83A3C2"/>
    <a:srgbClr val="80A1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5706" autoAdjust="0"/>
  </p:normalViewPr>
  <p:slideViewPr>
    <p:cSldViewPr snapToGrid="0">
      <p:cViewPr>
        <p:scale>
          <a:sx n="63" d="100"/>
          <a:sy n="63" d="100"/>
        </p:scale>
        <p:origin x="1224" y="773"/>
      </p:cViewPr>
      <p:guideLst/>
    </p:cSldViewPr>
  </p:slideViewPr>
  <p:outlineViewPr>
    <p:cViewPr>
      <p:scale>
        <a:sx n="33" d="100"/>
        <a:sy n="33" d="100"/>
      </p:scale>
      <p:origin x="0" y="-2530"/>
    </p:cViewPr>
  </p:outlineViewPr>
  <p:notesTextViewPr>
    <p:cViewPr>
      <p:scale>
        <a:sx n="3" d="2"/>
        <a:sy n="3" d="2"/>
      </p:scale>
      <p:origin x="0" y="0"/>
    </p:cViewPr>
  </p:notesTextViewPr>
  <p:sorterViewPr>
    <p:cViewPr>
      <p:scale>
        <a:sx n="100" d="100"/>
        <a:sy n="100" d="100"/>
      </p:scale>
      <p:origin x="0" y="-762"/>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9798" cy="34409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33588" y="1"/>
            <a:ext cx="4309798" cy="344091"/>
          </a:xfrm>
          <a:prstGeom prst="rect">
            <a:avLst/>
          </a:prstGeom>
        </p:spPr>
        <p:txBody>
          <a:bodyPr vert="horz" lIns="91440" tIns="45720" rIns="91440" bIns="45720" rtlCol="0"/>
          <a:lstStyle>
            <a:lvl1pPr algn="r">
              <a:defRPr sz="1200"/>
            </a:lvl1pPr>
          </a:lstStyle>
          <a:p>
            <a:fld id="{866DFA2B-42E7-483C-89A7-B63D17235420}" type="datetimeFigureOut">
              <a:rPr lang="en-GB" smtClean="0"/>
              <a:t>07/04/2026</a:t>
            </a:fld>
            <a:endParaRPr lang="en-GB"/>
          </a:p>
        </p:txBody>
      </p:sp>
      <p:sp>
        <p:nvSpPr>
          <p:cNvPr id="4" name="Slide Image Placeholder 3"/>
          <p:cNvSpPr>
            <a:spLocks noGrp="1" noRot="1" noChangeAspect="1"/>
          </p:cNvSpPr>
          <p:nvPr>
            <p:ph type="sldImg" idx="2"/>
          </p:nvPr>
        </p:nvSpPr>
        <p:spPr>
          <a:xfrm>
            <a:off x="2914650" y="857250"/>
            <a:ext cx="4116388"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4569" y="3300412"/>
            <a:ext cx="795655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910"/>
            <a:ext cx="4309798" cy="34409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33588" y="6513910"/>
            <a:ext cx="4309798" cy="344090"/>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is also a registration sheet which I’ll send round, and again please just enter your name and organization.</a:t>
            </a:r>
          </a:p>
          <a:p>
            <a:r>
              <a:rPr lang="en-GB" dirty="0" err="1"/>
              <a:t>Colea</a:t>
            </a:r>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38742780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small number of NRENs are opt-in users, meaning that by default GEANT will not advertise *any* of their prefixes in AS21320, the Internet Access L3VPN.   Instead those NRENs must specifically tag an prefixes they want tog et advertised, using the communities shown here.</a:t>
            </a:r>
          </a:p>
        </p:txBody>
      </p:sp>
      <p:sp>
        <p:nvSpPr>
          <p:cNvPr id="4" name="Slide Number Placeholder 3"/>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551882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Here is a real-life example of how Traffic </a:t>
            </a:r>
            <a:r>
              <a:rPr lang="en-GB" dirty="0" err="1"/>
              <a:t>Engieering</a:t>
            </a:r>
            <a:r>
              <a:rPr lang="en-GB" dirty="0"/>
              <a:t> could help you.</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 NREN reported very high latency reaching the Akamai data centre in Marseille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GEANT OC investigated and found that the  NREN’s traffic was “</a:t>
            </a:r>
            <a:r>
              <a:rPr lang="en-GB" dirty="0" err="1"/>
              <a:t>tromboning</a:t>
            </a:r>
            <a:r>
              <a:rPr lang="en-GB" dirty="0"/>
              <a:t>” from Marseille to Frankfurt (DE-CIX) – as we have no peering with Akamai in Marseille the best GEANT path was via DE-CIX in Frankfurt.  We’re trying to peer with Akamai in Marseille, but in the meantime any NREN </a:t>
            </a:r>
            <a:r>
              <a:rPr lang="en-GB" dirty="0" err="1"/>
              <a:t>advserely</a:t>
            </a:r>
            <a:r>
              <a:rPr lang="en-GB" dirty="0"/>
              <a:t> affected by this routing could use a TE community to block that path and use a more direct path from an alternate upstream provider, albeit that would likely come at a cost.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20511024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But very soon that will be replaced by this new, Nokia compatible Looking Glass. As with the current LG you can click on the map icons to select a router, or choose from the list …</a:t>
            </a:r>
          </a:p>
        </p:txBody>
      </p:sp>
      <p:sp>
        <p:nvSpPr>
          <p:cNvPr id="4" name="Slide Number Placeholder 3"/>
          <p:cNvSpPr>
            <a:spLocks noGrp="1"/>
          </p:cNvSpPr>
          <p:nvPr>
            <p:ph type="sldNum" sz="quarter" idx="5"/>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1836709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zooming in on the form you can see more clearly the options.  Not apparent from this image, but I can tell you that it is possible to select a small number of routers to run tests concurrently, though the number of tests is controlled to prevent overloading the router management planes, and if you *were* to try to run concurrent tests on all the routers you would see a response of 503 for most of them, as the LG server throttles the requests it gets.  As mentioned on several previous occasions, this new LG is just for pings and traceroutes, if APMs and NREN NOCs want greater insights then they need to use the </a:t>
            </a:r>
            <a:r>
              <a:rPr lang="en-GB" dirty="0" err="1"/>
              <a:t>jumpbox</a:t>
            </a:r>
            <a:r>
              <a:rPr lang="en-GB" dirty="0"/>
              <a:t> that gives command line access to the routers, including now Nokia.  </a:t>
            </a:r>
          </a:p>
        </p:txBody>
      </p:sp>
      <p:sp>
        <p:nvSpPr>
          <p:cNvPr id="4" name="Slide Number Placeholder 3"/>
          <p:cNvSpPr>
            <a:spLocks noGrp="1"/>
          </p:cNvSpPr>
          <p:nvPr>
            <p:ph type="sldNum" sz="quarter" idx="5"/>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2844867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Once in, you can type question mark to see all the possible commands you run , or I should say the start of the command because if for example you wanted to see what show commands you can run you’d type ‘show’ and then question mark again.</a:t>
            </a:r>
          </a:p>
          <a:p>
            <a:r>
              <a:rPr lang="en-GB" dirty="0"/>
              <a:t>… don’t be alarmed by the ‘delete’ option there, if you follow it you’ll see all you can delete are your session environment settings.  Likewise for admin, if you select that … [click]</a:t>
            </a:r>
          </a:p>
        </p:txBody>
      </p:sp>
      <p:sp>
        <p:nvSpPr>
          <p:cNvPr id="4" name="Slide Number Placeholder 3"/>
          <p:cNvSpPr>
            <a:spLocks noGrp="1"/>
          </p:cNvSpPr>
          <p:nvPr>
            <p:ph type="sldNum" sz="quarter" idx="5"/>
          </p:nvPr>
        </p:nvSpPr>
        <p:spPr/>
        <p:txBody>
          <a:bodyPr/>
          <a:lstStyle/>
          <a:p>
            <a:fld id="{EAA26957-3063-4AF5-9C10-771E4439D98E}" type="slidenum">
              <a:rPr lang="en-GB" smtClean="0"/>
              <a:t>18</a:t>
            </a:fld>
            <a:endParaRPr lang="en-GB"/>
          </a:p>
        </p:txBody>
      </p:sp>
    </p:spTree>
    <p:extLst>
      <p:ext uri="{BB962C8B-B14F-4D97-AF65-F5344CB8AC3E}">
        <p14:creationId xmlns:p14="http://schemas.microsoft.com/office/powerpoint/2010/main" val="3092238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19</a:t>
            </a:fld>
            <a:endParaRPr lang="en-GB"/>
          </a:p>
        </p:txBody>
      </p:sp>
    </p:spTree>
    <p:extLst>
      <p:ext uri="{BB962C8B-B14F-4D97-AF65-F5344CB8AC3E}">
        <p14:creationId xmlns:p14="http://schemas.microsoft.com/office/powerpoint/2010/main" val="17488856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22</a:t>
            </a:fld>
            <a:endParaRPr lang="en-GB"/>
          </a:p>
        </p:txBody>
      </p:sp>
    </p:spTree>
    <p:extLst>
      <p:ext uri="{BB962C8B-B14F-4D97-AF65-F5344CB8AC3E}">
        <p14:creationId xmlns:p14="http://schemas.microsoft.com/office/powerpoint/2010/main" val="1989595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23</a:t>
            </a:fld>
            <a:endParaRPr lang="en-GB"/>
          </a:p>
        </p:txBody>
      </p:sp>
    </p:spTree>
    <p:extLst>
      <p:ext uri="{BB962C8B-B14F-4D97-AF65-F5344CB8AC3E}">
        <p14:creationId xmlns:p14="http://schemas.microsoft.com/office/powerpoint/2010/main" val="2498855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whole project, from launching the “invitation to tender” to migrating the last user service, took 3 and a half years, but it’s important to bear in mind that we committed to introducing automation and the two projects were rolled out in parallel and co-dependently. Had we not done so, likely we would have started the deployments and migrations a few months earlier, *but* we would probably be one to 2 years behind where we are now with our automation.  </a:t>
            </a:r>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3186652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email address Ivanti uses for Network Services is ‘support@geant.org’.  Currently this address is only used for new Network Service Orders. All network incidents, problems and planned maintenance are managed in </a:t>
            </a:r>
            <a:r>
              <a:rPr lang="en-GB" dirty="0" err="1"/>
              <a:t>Otobo</a:t>
            </a:r>
            <a:r>
              <a:rPr lang="en-GB" dirty="0"/>
              <a:t> using the support@oc.geant.net address.  There should be no need at the moment for you to send a new mail to support@geant.org, any mail you send about a new service will be a reply to a previous mail of ours, but email </a:t>
            </a:r>
            <a:r>
              <a:rPr lang="en-GB" dirty="0" err="1"/>
              <a:t>autocopmplete</a:t>
            </a:r>
            <a:r>
              <a:rPr lang="en-GB" dirty="0"/>
              <a:t> might mess you up.  There’s a screen clipping of me starting to write ‘support’ in the To field and Outlook is offering me both options.  </a:t>
            </a:r>
          </a:p>
          <a:p>
            <a:r>
              <a:rPr lang="en-GB" dirty="0"/>
              <a:t>… if you inadvertently send a mail to the Ivanti-related address rather than the </a:t>
            </a:r>
            <a:r>
              <a:rPr lang="en-GB" dirty="0" err="1"/>
              <a:t>Otobo</a:t>
            </a:r>
            <a:r>
              <a:rPr lang="en-GB" dirty="0"/>
              <a:t> address  then the mail won’t go to our24/7 Service Desk where it will get immediate attention, but it won’t be completely black-holed – a copy of the mail will be put in a mailbox which gets looked at 2 or 3 times a day, but only during the week.</a:t>
            </a:r>
          </a:p>
        </p:txBody>
      </p:sp>
      <p:sp>
        <p:nvSpPr>
          <p:cNvPr id="4" name="Slide Number Placeholder 3"/>
          <p:cNvSpPr>
            <a:spLocks noGrp="1"/>
          </p:cNvSpPr>
          <p:nvPr>
            <p:ph type="sldNum" sz="quarter" idx="5"/>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1426714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678953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2745402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3297850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4066562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26786178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global prepending then one of these communities is sufficient.</a:t>
            </a:r>
          </a:p>
        </p:txBody>
      </p:sp>
      <p:sp>
        <p:nvSpPr>
          <p:cNvPr id="4" name="Slide Number Placeholder 3"/>
          <p:cNvSpPr>
            <a:spLocks noGrp="1"/>
          </p:cNvSpPr>
          <p:nvPr>
            <p:ph type="sldNum" sz="quarter" idx="5"/>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7036023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Autofit/>
          </a:bodyPr>
          <a:lstStyle>
            <a:lvl1pPr>
              <a:defRPr sz="2800"/>
            </a:lvl1pPr>
          </a:lstStyle>
          <a:p>
            <a:r>
              <a:rPr lang="en-GB"/>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dirty="0"/>
              <a:t>Click to edit Master title style</a:t>
            </a:r>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chievement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E9F6300-7CE8-0547-BA00-FC02E97603DA}"/>
              </a:ext>
            </a:extLst>
          </p:cNvPr>
          <p:cNvSpPr/>
          <p:nvPr userDrawn="1"/>
        </p:nvSpPr>
        <p:spPr>
          <a:xfrm>
            <a:off x="0"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Objectives</a:t>
            </a:r>
          </a:p>
        </p:txBody>
      </p:sp>
      <p:sp>
        <p:nvSpPr>
          <p:cNvPr id="10" name="Rectangle 9">
            <a:extLst>
              <a:ext uri="{FF2B5EF4-FFF2-40B4-BE49-F238E27FC236}">
                <a16:creationId xmlns:a16="http://schemas.microsoft.com/office/drawing/2014/main" id="{A14C84F7-885B-A94E-8E78-3C548CC59F92}"/>
              </a:ext>
            </a:extLst>
          </p:cNvPr>
          <p:cNvSpPr/>
          <p:nvPr userDrawn="1"/>
        </p:nvSpPr>
        <p:spPr>
          <a:xfrm>
            <a:off x="1538868"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Challenges</a:t>
            </a:r>
          </a:p>
        </p:txBody>
      </p:sp>
      <p:sp>
        <p:nvSpPr>
          <p:cNvPr id="12" name="Rectangle 11">
            <a:extLst>
              <a:ext uri="{FF2B5EF4-FFF2-40B4-BE49-F238E27FC236}">
                <a16:creationId xmlns:a16="http://schemas.microsoft.com/office/drawing/2014/main" id="{E0033503-981C-D64F-93D8-D1BA5F2FF6CB}"/>
              </a:ext>
            </a:extLst>
          </p:cNvPr>
          <p:cNvSpPr/>
          <p:nvPr userDrawn="1"/>
        </p:nvSpPr>
        <p:spPr>
          <a:xfrm>
            <a:off x="3077736" y="6467707"/>
            <a:ext cx="1538868" cy="390293"/>
          </a:xfrm>
          <a:prstGeom prst="rect">
            <a:avLst/>
          </a:prstGeom>
          <a:solidFill>
            <a:srgbClr val="F4E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rgbClr val="004360"/>
                </a:solidFill>
              </a:rPr>
              <a:t>Achievements</a:t>
            </a:r>
          </a:p>
        </p:txBody>
      </p:sp>
      <p:sp>
        <p:nvSpPr>
          <p:cNvPr id="13" name="Down Arrow 12">
            <a:extLst>
              <a:ext uri="{FF2B5EF4-FFF2-40B4-BE49-F238E27FC236}">
                <a16:creationId xmlns:a16="http://schemas.microsoft.com/office/drawing/2014/main" id="{F02F8219-1452-F141-A91A-A5319F5E3F71}"/>
              </a:ext>
            </a:extLst>
          </p:cNvPr>
          <p:cNvSpPr/>
          <p:nvPr userDrawn="1"/>
        </p:nvSpPr>
        <p:spPr>
          <a:xfrm rot="10800000">
            <a:off x="3734193" y="6328282"/>
            <a:ext cx="225954" cy="139425"/>
          </a:xfrm>
          <a:prstGeom prst="downArrow">
            <a:avLst>
              <a:gd name="adj1" fmla="val 50000"/>
              <a:gd name="adj2" fmla="val 100000"/>
            </a:avLst>
          </a:prstGeom>
          <a:solidFill>
            <a:srgbClr val="F4E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8131B7F4-3BD6-224E-B99D-5A03C421D10D}"/>
              </a:ext>
            </a:extLst>
          </p:cNvPr>
          <p:cNvSpPr/>
          <p:nvPr userDrawn="1"/>
        </p:nvSpPr>
        <p:spPr>
          <a:xfrm>
            <a:off x="4616604"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Conclusions</a:t>
            </a:r>
          </a:p>
        </p:txBody>
      </p:sp>
      <p:sp>
        <p:nvSpPr>
          <p:cNvPr id="16" name="Rectangle 15">
            <a:extLst>
              <a:ext uri="{FF2B5EF4-FFF2-40B4-BE49-F238E27FC236}">
                <a16:creationId xmlns:a16="http://schemas.microsoft.com/office/drawing/2014/main" id="{8F890159-B149-7240-8171-7C52C8290442}"/>
              </a:ext>
            </a:extLst>
          </p:cNvPr>
          <p:cNvSpPr/>
          <p:nvPr userDrawn="1"/>
        </p:nvSpPr>
        <p:spPr>
          <a:xfrm>
            <a:off x="6155472"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Q&amp;A</a:t>
            </a:r>
          </a:p>
        </p:txBody>
      </p:sp>
      <p:sp>
        <p:nvSpPr>
          <p:cNvPr id="2" name="Title 1">
            <a:extLst>
              <a:ext uri="{FF2B5EF4-FFF2-40B4-BE49-F238E27FC236}">
                <a16:creationId xmlns:a16="http://schemas.microsoft.com/office/drawing/2014/main" id="{DC5A669E-8B73-FFB7-CC4F-8F20AA94FCA6}"/>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dirty="0"/>
              <a:t>Click to edit Master title style</a:t>
            </a:r>
            <a:endParaRPr lang="en-US" dirty="0"/>
          </a:p>
        </p:txBody>
      </p:sp>
      <p:sp>
        <p:nvSpPr>
          <p:cNvPr id="3" name="Slide Number Placeholder 4">
            <a:extLst>
              <a:ext uri="{FF2B5EF4-FFF2-40B4-BE49-F238E27FC236}">
                <a16:creationId xmlns:a16="http://schemas.microsoft.com/office/drawing/2014/main" id="{312ECD1A-1308-0F3A-7184-90B89829FD6A}"/>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dirty="0"/>
          </a:p>
        </p:txBody>
      </p:sp>
      <p:sp>
        <p:nvSpPr>
          <p:cNvPr id="4" name="Text Placeholder 2">
            <a:extLst>
              <a:ext uri="{FF2B5EF4-FFF2-40B4-BE49-F238E27FC236}">
                <a16:creationId xmlns:a16="http://schemas.microsoft.com/office/drawing/2014/main" id="{AA232B85-4A43-A060-C347-0FE05D3639EE}"/>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519043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918524"/>
            <a:ext cx="9923105" cy="430909"/>
          </a:xfrm>
          <a:prstGeom prst="rect">
            <a:avLst/>
          </a:prstGeom>
        </p:spPr>
        <p:txBody>
          <a:bodyPr vert="horz" lIns="91440" tIns="45720" rIns="91440" bIns="45720" rtlCol="0" anchor="ctr">
            <a:noAutofit/>
          </a:bodyPr>
          <a:lstStyle/>
          <a:p>
            <a:r>
              <a:rPr lang="en-GB" dirty="0"/>
              <a:t>Click to edit Master title style</a:t>
            </a:r>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Lst>
  <p:hf hdr="0" ftr="0" dt="0"/>
  <p:txStyles>
    <p:titleStyle>
      <a:lvl1pPr algn="l" defTabSz="914400" rtl="0" eaLnBrk="1" latinLnBrk="0" hangingPunct="1">
        <a:lnSpc>
          <a:spcPct val="90000"/>
        </a:lnSpc>
        <a:spcBef>
          <a:spcPct val="0"/>
        </a:spcBef>
        <a:buNone/>
        <a:defRPr lang="en-GB" sz="2800" b="1" kern="120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Rectangle&#10;&#10;Description automatically generated with medium confidence">
            <a:extLst>
              <a:ext uri="{FF2B5EF4-FFF2-40B4-BE49-F238E27FC236}">
                <a16:creationId xmlns:a16="http://schemas.microsoft.com/office/drawing/2014/main" id="{88AEFE2F-7144-FC44-84DF-3CCC41FCE61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93050"/>
          <a:stretch/>
        </p:blipFill>
        <p:spPr>
          <a:xfrm>
            <a:off x="0" y="6381336"/>
            <a:ext cx="12192000" cy="476663"/>
          </a:xfrm>
          <a:prstGeom prst="rect">
            <a:avLst/>
          </a:prstGeom>
        </p:spPr>
      </p:pic>
      <p:sp>
        <p:nvSpPr>
          <p:cNvPr id="3" name="Text Placeholder 2">
            <a:extLst>
              <a:ext uri="{FF2B5EF4-FFF2-40B4-BE49-F238E27FC236}">
                <a16:creationId xmlns:a16="http://schemas.microsoft.com/office/drawing/2014/main" id="{D2512B20-9089-9946-80B0-D1C2E81B2D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Slide Number Placeholder 4">
            <a:extLst>
              <a:ext uri="{FF2B5EF4-FFF2-40B4-BE49-F238E27FC236}">
                <a16:creationId xmlns:a16="http://schemas.microsoft.com/office/drawing/2014/main" id="{03A49AC8-E721-6C47-B8DB-6082A4DE3A24}"/>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BA380FB3-5DE7-BC42-89B1-6F785E81F27D}" type="slidenum">
              <a:rPr lang="en-GB" smtClean="0"/>
              <a:pPr defTabSz="914377"/>
              <a:t>‹#›</a:t>
            </a:fld>
            <a:endParaRPr lang="en-GB" dirty="0"/>
          </a:p>
        </p:txBody>
      </p:sp>
    </p:spTree>
    <p:extLst>
      <p:ext uri="{BB962C8B-B14F-4D97-AF65-F5344CB8AC3E}">
        <p14:creationId xmlns:p14="http://schemas.microsoft.com/office/powerpoint/2010/main" val="3890064131"/>
      </p:ext>
    </p:extLst>
  </p:cSld>
  <p:clrMap bg1="lt1" tx1="dk1" bg2="lt2" tx2="dk2" accent1="accent1" accent2="accent2" accent3="accent3" accent4="accent4" accent5="accent5" accent6="accent6" hlink="hlink" folHlink="folHlink"/>
  <p:sldLayoutIdLst>
    <p:sldLayoutId id="2147483695"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427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427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427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427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427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ailto:support@oc.geant.net"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support@oc.geant.ne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mailto:support@geant.or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9" name="Text Placeholder 10"/>
          <p:cNvSpPr txBox="1">
            <a:spLocks/>
          </p:cNvSpPr>
          <p:nvPr/>
        </p:nvSpPr>
        <p:spPr>
          <a:xfrm>
            <a:off x="1255494" y="1619457"/>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dirty="0">
                <a:solidFill>
                  <a:schemeClr val="bg1"/>
                </a:solidFill>
              </a:rPr>
              <a:t>GEANT Updates</a:t>
            </a:r>
          </a:p>
        </p:txBody>
      </p:sp>
      <p:sp>
        <p:nvSpPr>
          <p:cNvPr id="10" name="Text Placeholder 6"/>
          <p:cNvSpPr txBox="1">
            <a:spLocks/>
          </p:cNvSpPr>
          <p:nvPr/>
        </p:nvSpPr>
        <p:spPr>
          <a:xfrm>
            <a:off x="1255494" y="2607476"/>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Utrecht, Netherlands</a:t>
            </a:r>
          </a:p>
          <a:p>
            <a:endParaRPr lang="en-GB" sz="2400" dirty="0">
              <a:solidFill>
                <a:schemeClr val="bg1"/>
              </a:solidFill>
              <a:latin typeface="+mn-lt"/>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rPr>
              <a:t>Temoor Khan</a:t>
            </a:r>
          </a:p>
          <a:p>
            <a:pPr>
              <a:lnSpc>
                <a:spcPct val="100000"/>
              </a:lnSpc>
              <a:spcBef>
                <a:spcPts val="0"/>
              </a:spcBef>
            </a:pPr>
            <a:r>
              <a:rPr lang="en-US" sz="2000" dirty="0">
                <a:solidFill>
                  <a:schemeClr val="bg1"/>
                </a:solidFill>
              </a:rPr>
              <a:t>Head of GEANT OC </a:t>
            </a:r>
            <a:endParaRPr lang="en-GB" sz="2000" cap="all" dirty="0">
              <a:solidFill>
                <a:schemeClr val="bg1"/>
              </a:solidFill>
            </a:endParaRPr>
          </a:p>
        </p:txBody>
      </p:sp>
    </p:spTree>
    <p:extLst>
      <p:ext uri="{BB962C8B-B14F-4D97-AF65-F5344CB8AC3E}">
        <p14:creationId xmlns:p14="http://schemas.microsoft.com/office/powerpoint/2010/main" val="255734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A7D0B2-095B-EA88-4D1B-2CEF31DA6B0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CF9FF1-7212-5AEC-4175-C4300F7B8CC8}"/>
              </a:ext>
            </a:extLst>
          </p:cNvPr>
          <p:cNvSpPr>
            <a:spLocks noGrp="1"/>
          </p:cNvSpPr>
          <p:nvPr>
            <p:ph type="title"/>
          </p:nvPr>
        </p:nvSpPr>
        <p:spPr/>
        <p:txBody>
          <a:bodyPr>
            <a:normAutofit fontScale="90000"/>
          </a:bodyPr>
          <a:lstStyle/>
          <a:p>
            <a:r>
              <a:rPr lang="en-GB" dirty="0"/>
              <a:t>BGP- Traffic Engineering</a:t>
            </a:r>
          </a:p>
        </p:txBody>
      </p:sp>
      <p:sp>
        <p:nvSpPr>
          <p:cNvPr id="3" name="Content Placeholder 2">
            <a:extLst>
              <a:ext uri="{FF2B5EF4-FFF2-40B4-BE49-F238E27FC236}">
                <a16:creationId xmlns:a16="http://schemas.microsoft.com/office/drawing/2014/main" id="{46936567-D633-927C-33B2-12AC3E8F695B}"/>
              </a:ext>
            </a:extLst>
          </p:cNvPr>
          <p:cNvSpPr>
            <a:spLocks noGrp="1"/>
          </p:cNvSpPr>
          <p:nvPr>
            <p:ph sz="quarter" idx="10"/>
          </p:nvPr>
        </p:nvSpPr>
        <p:spPr/>
        <p:txBody>
          <a:bodyPr>
            <a:normAutofit/>
          </a:bodyPr>
          <a:lstStyle/>
          <a:p>
            <a:pPr marL="0" indent="0">
              <a:buNone/>
            </a:pPr>
            <a:r>
              <a:rPr lang="en-GB" b="1" dirty="0"/>
              <a:t>Prepend to ASN</a:t>
            </a:r>
          </a:p>
          <a:p>
            <a:pPr marL="0" indent="0">
              <a:buNone/>
            </a:pPr>
            <a:r>
              <a:rPr lang="en-GB" dirty="0"/>
              <a:t>Two communities at a minimum …</a:t>
            </a:r>
          </a:p>
          <a:p>
            <a:pPr marL="0" indent="0">
              <a:buNone/>
            </a:pPr>
            <a:endParaRPr lang="en-GB" dirty="0"/>
          </a:p>
          <a:p>
            <a:pPr marL="0" indent="0">
              <a:buNone/>
            </a:pPr>
            <a:r>
              <a:rPr lang="en-GB" dirty="0"/>
              <a:t>One to specify who to prepend to, and how many times:</a:t>
            </a:r>
          </a:p>
          <a:p>
            <a:pPr marL="0" indent="0">
              <a:buNone/>
            </a:pPr>
            <a:r>
              <a:rPr lang="en-GB" dirty="0"/>
              <a:t>6480X:&lt;ASN&gt; - Where X can be 1, 2, 3 or 6 times prepending</a:t>
            </a:r>
          </a:p>
          <a:p>
            <a:pPr marL="0" indent="0">
              <a:buNone/>
            </a:pPr>
            <a:endParaRPr lang="en-GB" dirty="0"/>
          </a:p>
          <a:p>
            <a:pPr marL="0" indent="0">
              <a:buNone/>
            </a:pPr>
            <a:r>
              <a:rPr lang="en-GB" dirty="0"/>
              <a:t>… and one to specify at which location to prepend:</a:t>
            </a:r>
          </a:p>
          <a:p>
            <a:pPr marL="0" indent="0">
              <a:buNone/>
            </a:pPr>
            <a:r>
              <a:rPr lang="en-GB" dirty="0"/>
              <a:t>648XX:&lt;ASN&gt; - Where XX is the IX or POP code (as per Informational communities)</a:t>
            </a:r>
          </a:p>
          <a:p>
            <a:endParaRPr lang="en-GB" dirty="0"/>
          </a:p>
        </p:txBody>
      </p:sp>
    </p:spTree>
    <p:extLst>
      <p:ext uri="{BB962C8B-B14F-4D97-AF65-F5344CB8AC3E}">
        <p14:creationId xmlns:p14="http://schemas.microsoft.com/office/powerpoint/2010/main" val="834877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DCD603-F59F-FE54-C55E-4E8B8A41DC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523DAD-71B9-CD9B-3318-727C64F1143A}"/>
              </a:ext>
            </a:extLst>
          </p:cNvPr>
          <p:cNvSpPr>
            <a:spLocks noGrp="1"/>
          </p:cNvSpPr>
          <p:nvPr>
            <p:ph type="title"/>
          </p:nvPr>
        </p:nvSpPr>
        <p:spPr/>
        <p:txBody>
          <a:bodyPr>
            <a:normAutofit fontScale="90000"/>
          </a:bodyPr>
          <a:lstStyle/>
          <a:p>
            <a:r>
              <a:rPr lang="en-GB" dirty="0"/>
              <a:t>BGP- Traffic Engineering</a:t>
            </a:r>
          </a:p>
        </p:txBody>
      </p:sp>
      <p:sp>
        <p:nvSpPr>
          <p:cNvPr id="3" name="Content Placeholder 2">
            <a:extLst>
              <a:ext uri="{FF2B5EF4-FFF2-40B4-BE49-F238E27FC236}">
                <a16:creationId xmlns:a16="http://schemas.microsoft.com/office/drawing/2014/main" id="{5DA38226-0110-4E8D-807F-2A88EE21967B}"/>
              </a:ext>
            </a:extLst>
          </p:cNvPr>
          <p:cNvSpPr>
            <a:spLocks noGrp="1"/>
          </p:cNvSpPr>
          <p:nvPr>
            <p:ph sz="quarter" idx="10"/>
          </p:nvPr>
        </p:nvSpPr>
        <p:spPr/>
        <p:txBody>
          <a:bodyPr>
            <a:normAutofit/>
          </a:bodyPr>
          <a:lstStyle/>
          <a:p>
            <a:pPr marL="0" indent="0">
              <a:buNone/>
            </a:pPr>
            <a:r>
              <a:rPr lang="en-GB" b="1" dirty="0"/>
              <a:t>Prepend globally</a:t>
            </a:r>
          </a:p>
          <a:p>
            <a:pPr marL="0" indent="0">
              <a:buNone/>
            </a:pPr>
            <a:r>
              <a:rPr lang="en-GB" dirty="0"/>
              <a:t>6480X:65532 - Prepend X times toward all public peers</a:t>
            </a:r>
          </a:p>
          <a:p>
            <a:pPr marL="0" indent="0">
              <a:buNone/>
            </a:pPr>
            <a:r>
              <a:rPr lang="en-GB" dirty="0"/>
              <a:t>6480X:65533 - Prepend X times toward all private peers</a:t>
            </a:r>
          </a:p>
          <a:p>
            <a:pPr marL="0" indent="0">
              <a:buNone/>
            </a:pPr>
            <a:r>
              <a:rPr lang="en-GB" dirty="0"/>
              <a:t>6480X:65534 - Prepend X times toward all </a:t>
            </a:r>
            <a:r>
              <a:rPr lang="en-GB" dirty="0" err="1"/>
              <a:t>upstreams</a:t>
            </a:r>
            <a:endParaRPr lang="en-GB" dirty="0"/>
          </a:p>
          <a:p>
            <a:endParaRPr lang="en-GB" dirty="0"/>
          </a:p>
        </p:txBody>
      </p:sp>
    </p:spTree>
    <p:extLst>
      <p:ext uri="{BB962C8B-B14F-4D97-AF65-F5344CB8AC3E}">
        <p14:creationId xmlns:p14="http://schemas.microsoft.com/office/powerpoint/2010/main" val="3761493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6232FE-4F28-4D94-F293-B3EC7D3F8B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1F5A88-363E-6B0B-3303-28AD0E64CF26}"/>
              </a:ext>
            </a:extLst>
          </p:cNvPr>
          <p:cNvSpPr>
            <a:spLocks noGrp="1"/>
          </p:cNvSpPr>
          <p:nvPr>
            <p:ph type="title"/>
          </p:nvPr>
        </p:nvSpPr>
        <p:spPr/>
        <p:txBody>
          <a:bodyPr>
            <a:normAutofit fontScale="90000"/>
          </a:bodyPr>
          <a:lstStyle/>
          <a:p>
            <a:r>
              <a:rPr lang="en-GB" dirty="0"/>
              <a:t>BGP- Traffic Engineering</a:t>
            </a:r>
          </a:p>
        </p:txBody>
      </p:sp>
      <p:sp>
        <p:nvSpPr>
          <p:cNvPr id="3" name="Content Placeholder 2">
            <a:extLst>
              <a:ext uri="{FF2B5EF4-FFF2-40B4-BE49-F238E27FC236}">
                <a16:creationId xmlns:a16="http://schemas.microsoft.com/office/drawing/2014/main" id="{384D5C9B-E5C5-0C32-2B28-1EDFA2B05A20}"/>
              </a:ext>
            </a:extLst>
          </p:cNvPr>
          <p:cNvSpPr>
            <a:spLocks noGrp="1"/>
          </p:cNvSpPr>
          <p:nvPr>
            <p:ph sz="quarter" idx="10"/>
          </p:nvPr>
        </p:nvSpPr>
        <p:spPr/>
        <p:txBody>
          <a:bodyPr>
            <a:normAutofit/>
          </a:bodyPr>
          <a:lstStyle/>
          <a:p>
            <a:pPr marL="0" indent="0">
              <a:buNone/>
            </a:pPr>
            <a:r>
              <a:rPr lang="en-GB" b="1" dirty="0"/>
              <a:t>Announce</a:t>
            </a:r>
          </a:p>
          <a:p>
            <a:pPr marL="0" indent="0">
              <a:buNone/>
            </a:pPr>
            <a:r>
              <a:rPr lang="en-GB" i="1" dirty="0"/>
              <a:t>For opt-in users</a:t>
            </a:r>
          </a:p>
          <a:p>
            <a:pPr marL="0" indent="0">
              <a:buNone/>
            </a:pPr>
            <a:r>
              <a:rPr lang="en-GB" dirty="0"/>
              <a:t>64700:&lt;ASN&gt; - Announce toward &lt;ASN&gt; everywhere</a:t>
            </a:r>
          </a:p>
          <a:p>
            <a:pPr marL="0" indent="0">
              <a:buNone/>
            </a:pPr>
            <a:r>
              <a:rPr lang="en-GB" dirty="0"/>
              <a:t>64700:65532 - Announce toward all public peers</a:t>
            </a:r>
          </a:p>
          <a:p>
            <a:pPr marL="0" indent="0">
              <a:buNone/>
            </a:pPr>
            <a:r>
              <a:rPr lang="en-GB" dirty="0"/>
              <a:t>64700:65533 - Announce toward all private peers</a:t>
            </a:r>
          </a:p>
          <a:p>
            <a:pPr marL="0" indent="0">
              <a:buNone/>
            </a:pPr>
            <a:r>
              <a:rPr lang="en-GB" dirty="0"/>
              <a:t>64700:65534 - Announce toward all </a:t>
            </a:r>
            <a:r>
              <a:rPr lang="en-GB" dirty="0" err="1"/>
              <a:t>upstreams</a:t>
            </a:r>
            <a:endParaRPr lang="en-GB" dirty="0"/>
          </a:p>
          <a:p>
            <a:pPr marL="0" indent="0">
              <a:buNone/>
            </a:pPr>
            <a:endParaRPr lang="en-GB" dirty="0"/>
          </a:p>
          <a:p>
            <a:endParaRPr lang="en-GB" dirty="0"/>
          </a:p>
        </p:txBody>
      </p:sp>
    </p:spTree>
    <p:extLst>
      <p:ext uri="{BB962C8B-B14F-4D97-AF65-F5344CB8AC3E}">
        <p14:creationId xmlns:p14="http://schemas.microsoft.com/office/powerpoint/2010/main" val="4145616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07551-A8B2-2121-70E4-052A880201F9}"/>
              </a:ext>
            </a:extLst>
          </p:cNvPr>
          <p:cNvSpPr>
            <a:spLocks noGrp="1"/>
          </p:cNvSpPr>
          <p:nvPr>
            <p:ph type="title"/>
          </p:nvPr>
        </p:nvSpPr>
        <p:spPr/>
        <p:txBody>
          <a:bodyPr>
            <a:normAutofit fontScale="90000"/>
          </a:bodyPr>
          <a:lstStyle/>
          <a:p>
            <a:r>
              <a:rPr lang="en-GB" dirty="0"/>
              <a:t>Practical example of Traffic Engineering</a:t>
            </a:r>
          </a:p>
        </p:txBody>
      </p:sp>
      <p:sp>
        <p:nvSpPr>
          <p:cNvPr id="3" name="Content Placeholder 2">
            <a:extLst>
              <a:ext uri="{FF2B5EF4-FFF2-40B4-BE49-F238E27FC236}">
                <a16:creationId xmlns:a16="http://schemas.microsoft.com/office/drawing/2014/main" id="{CAC30593-1706-20B5-7574-AA1A175D3C3A}"/>
              </a:ext>
            </a:extLst>
          </p:cNvPr>
          <p:cNvSpPr>
            <a:spLocks noGrp="1"/>
          </p:cNvSpPr>
          <p:nvPr>
            <p:ph sz="quarter" idx="10"/>
          </p:nvPr>
        </p:nvSpPr>
        <p:spPr/>
        <p:txBody>
          <a:bodyPr/>
          <a:lstStyle/>
          <a:p>
            <a:r>
              <a:rPr lang="en-GB" dirty="0"/>
              <a:t>High latency reaching a network in Marseille</a:t>
            </a:r>
          </a:p>
          <a:p>
            <a:r>
              <a:rPr lang="en-GB" dirty="0"/>
              <a:t>Traffic “</a:t>
            </a:r>
            <a:r>
              <a:rPr lang="en-GB" dirty="0" err="1"/>
              <a:t>tromboning</a:t>
            </a:r>
            <a:r>
              <a:rPr lang="en-GB" dirty="0"/>
              <a:t>” from Marseille to Frankfurt (DE-CIX)</a:t>
            </a:r>
          </a:p>
          <a:p>
            <a:pPr lvl="1"/>
            <a:r>
              <a:rPr lang="en-GB" dirty="0"/>
              <a:t>No direct connection in Marseille …</a:t>
            </a:r>
          </a:p>
          <a:p>
            <a:pPr lvl="1"/>
            <a:r>
              <a:rPr lang="en-GB" dirty="0"/>
              <a:t>… best path via Frankfurt peer</a:t>
            </a:r>
          </a:p>
          <a:p>
            <a:r>
              <a:rPr lang="en-GB" dirty="0"/>
              <a:t>Checking feasibility of new peering …</a:t>
            </a:r>
          </a:p>
          <a:p>
            <a:r>
              <a:rPr lang="en-GB" dirty="0"/>
              <a:t>.. but TE community could be used to stop advertisement of NREN’s prefixes   </a:t>
            </a:r>
          </a:p>
        </p:txBody>
      </p:sp>
    </p:spTree>
    <p:extLst>
      <p:ext uri="{BB962C8B-B14F-4D97-AF65-F5344CB8AC3E}">
        <p14:creationId xmlns:p14="http://schemas.microsoft.com/office/powerpoint/2010/main" val="39187608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9E04714-3850-045F-687C-143F63613F9E}"/>
              </a:ext>
            </a:extLst>
          </p:cNvPr>
          <p:cNvPicPr>
            <a:picLocks noChangeAspect="1"/>
          </p:cNvPicPr>
          <p:nvPr/>
        </p:nvPicPr>
        <p:blipFill>
          <a:blip r:embed="rId3"/>
          <a:stretch>
            <a:fillRect/>
          </a:stretch>
        </p:blipFill>
        <p:spPr>
          <a:xfrm>
            <a:off x="1418253" y="607692"/>
            <a:ext cx="9060776" cy="6250308"/>
          </a:xfrm>
          <a:prstGeom prst="rect">
            <a:avLst/>
          </a:prstGeom>
        </p:spPr>
      </p:pic>
    </p:spTree>
    <p:extLst>
      <p:ext uri="{BB962C8B-B14F-4D97-AF65-F5344CB8AC3E}">
        <p14:creationId xmlns:p14="http://schemas.microsoft.com/office/powerpoint/2010/main" val="348137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52CA1-8CE7-3E11-10EE-B1242CDC85EE}"/>
              </a:ext>
            </a:extLst>
          </p:cNvPr>
          <p:cNvSpPr>
            <a:spLocks noGrp="1"/>
          </p:cNvSpPr>
          <p:nvPr>
            <p:ph type="title"/>
          </p:nvPr>
        </p:nvSpPr>
        <p:spPr/>
        <p:txBody>
          <a:bodyPr>
            <a:normAutofit fontScale="90000"/>
          </a:bodyPr>
          <a:lstStyle/>
          <a:p>
            <a:endParaRPr lang="en-GB"/>
          </a:p>
        </p:txBody>
      </p:sp>
      <p:sp>
        <p:nvSpPr>
          <p:cNvPr id="3" name="Content Placeholder 2">
            <a:extLst>
              <a:ext uri="{FF2B5EF4-FFF2-40B4-BE49-F238E27FC236}">
                <a16:creationId xmlns:a16="http://schemas.microsoft.com/office/drawing/2014/main" id="{63A16FF0-63AF-3763-C1A6-8E776682D80E}"/>
              </a:ext>
            </a:extLst>
          </p:cNvPr>
          <p:cNvSpPr>
            <a:spLocks noGrp="1"/>
          </p:cNvSpPr>
          <p:nvPr>
            <p:ph sz="quarter" idx="10"/>
          </p:nvPr>
        </p:nvSpPr>
        <p:spPr>
          <a:xfrm>
            <a:off x="998895" y="1567629"/>
            <a:ext cx="5097105" cy="4503737"/>
          </a:xfrm>
        </p:spPr>
        <p:txBody>
          <a:bodyPr/>
          <a:lstStyle/>
          <a:p>
            <a:r>
              <a:rPr lang="en-GB" dirty="0"/>
              <a:t>Simultaneous tests allowed</a:t>
            </a:r>
          </a:p>
          <a:p>
            <a:pPr lvl="1"/>
            <a:r>
              <a:rPr lang="en-GB" dirty="0"/>
              <a:t>But number limited to protect routers</a:t>
            </a:r>
          </a:p>
          <a:p>
            <a:pPr lvl="1"/>
            <a:r>
              <a:rPr lang="en-GB" dirty="0"/>
              <a:t>“HTTP 503”</a:t>
            </a:r>
          </a:p>
          <a:p>
            <a:r>
              <a:rPr lang="en-GB" dirty="0"/>
              <a:t>Ping and traceroute only</a:t>
            </a:r>
          </a:p>
          <a:p>
            <a:endParaRPr lang="en-GB" dirty="0"/>
          </a:p>
        </p:txBody>
      </p:sp>
      <p:pic>
        <p:nvPicPr>
          <p:cNvPr id="5" name="Picture 4">
            <a:extLst>
              <a:ext uri="{FF2B5EF4-FFF2-40B4-BE49-F238E27FC236}">
                <a16:creationId xmlns:a16="http://schemas.microsoft.com/office/drawing/2014/main" id="{7A9F96C0-6600-F981-16BF-9D73DAAFDFE2}"/>
              </a:ext>
            </a:extLst>
          </p:cNvPr>
          <p:cNvPicPr>
            <a:picLocks noChangeAspect="1"/>
          </p:cNvPicPr>
          <p:nvPr/>
        </p:nvPicPr>
        <p:blipFill>
          <a:blip r:embed="rId3"/>
          <a:stretch>
            <a:fillRect/>
          </a:stretch>
        </p:blipFill>
        <p:spPr>
          <a:xfrm>
            <a:off x="5958697" y="653143"/>
            <a:ext cx="3912027" cy="6204857"/>
          </a:xfrm>
          <a:prstGeom prst="rect">
            <a:avLst/>
          </a:prstGeom>
        </p:spPr>
      </p:pic>
    </p:spTree>
    <p:extLst>
      <p:ext uri="{BB962C8B-B14F-4D97-AF65-F5344CB8AC3E}">
        <p14:creationId xmlns:p14="http://schemas.microsoft.com/office/powerpoint/2010/main" val="1932493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D5281-AEFA-ADF0-5FB7-AD4F1ACA7728}"/>
              </a:ext>
            </a:extLst>
          </p:cNvPr>
          <p:cNvSpPr>
            <a:spLocks noGrp="1"/>
          </p:cNvSpPr>
          <p:nvPr>
            <p:ph type="title"/>
          </p:nvPr>
        </p:nvSpPr>
        <p:spPr/>
        <p:txBody>
          <a:bodyPr>
            <a:normAutofit fontScale="90000"/>
          </a:bodyPr>
          <a:lstStyle/>
          <a:p>
            <a:r>
              <a:rPr lang="en-GB" dirty="0" err="1"/>
              <a:t>Jumpbox</a:t>
            </a:r>
            <a:r>
              <a:rPr lang="en-GB" dirty="0"/>
              <a:t> – Getting access (reminder)</a:t>
            </a:r>
          </a:p>
        </p:txBody>
      </p:sp>
      <p:sp>
        <p:nvSpPr>
          <p:cNvPr id="3" name="Content Placeholder 2">
            <a:extLst>
              <a:ext uri="{FF2B5EF4-FFF2-40B4-BE49-F238E27FC236}">
                <a16:creationId xmlns:a16="http://schemas.microsoft.com/office/drawing/2014/main" id="{2CBE9E31-46AA-BC28-5D48-8C28F15B7538}"/>
              </a:ext>
            </a:extLst>
          </p:cNvPr>
          <p:cNvSpPr>
            <a:spLocks noGrp="1"/>
          </p:cNvSpPr>
          <p:nvPr>
            <p:ph sz="quarter" idx="10"/>
          </p:nvPr>
        </p:nvSpPr>
        <p:spPr/>
        <p:txBody>
          <a:bodyPr/>
          <a:lstStyle/>
          <a:p>
            <a:pPr marL="0" indent="0">
              <a:buNone/>
            </a:pPr>
            <a:r>
              <a:rPr lang="en-GB" dirty="0"/>
              <a:t>APM sends email to </a:t>
            </a:r>
            <a:r>
              <a:rPr lang="en-GB" dirty="0">
                <a:hlinkClick r:id="rId2"/>
              </a:rPr>
              <a:t>support@oc.geant.net</a:t>
            </a:r>
            <a:r>
              <a:rPr lang="en-GB" dirty="0"/>
              <a:t>:</a:t>
            </a:r>
          </a:p>
          <a:p>
            <a:pPr lvl="0"/>
            <a:r>
              <a:rPr lang="en-GB" dirty="0"/>
              <a:t>The subnet prefixes (IPv4 and/or IPv6) from which NREN will access </a:t>
            </a:r>
            <a:r>
              <a:rPr lang="en-GB" dirty="0" err="1"/>
              <a:t>jumpbox</a:t>
            </a:r>
            <a:endParaRPr lang="en-GB" dirty="0"/>
          </a:p>
          <a:p>
            <a:pPr lvl="0"/>
            <a:r>
              <a:rPr lang="en-GB" dirty="0"/>
              <a:t>The SSH public key(s) to be used to log in to the device</a:t>
            </a:r>
          </a:p>
          <a:p>
            <a:pPr lvl="0"/>
            <a:endParaRPr lang="en-GB" dirty="0"/>
          </a:p>
          <a:p>
            <a:pPr marL="0" lvl="0" indent="0">
              <a:buNone/>
            </a:pPr>
            <a:r>
              <a:rPr lang="en-GB" b="1" dirty="0">
                <a:latin typeface="Courier New" panose="02070309020205020404" pitchFamily="49" charset="0"/>
                <a:cs typeface="Courier New" panose="02070309020205020404" pitchFamily="49" charset="0"/>
              </a:rPr>
              <a:t>$ssh nren@nren-jump-box.geant.org </a:t>
            </a:r>
          </a:p>
          <a:p>
            <a:endParaRPr lang="en-GB" dirty="0"/>
          </a:p>
        </p:txBody>
      </p:sp>
    </p:spTree>
    <p:extLst>
      <p:ext uri="{BB962C8B-B14F-4D97-AF65-F5344CB8AC3E}">
        <p14:creationId xmlns:p14="http://schemas.microsoft.com/office/powerpoint/2010/main" val="5700904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8B95033-F364-0F58-8DAC-0CE92828ADF4}"/>
              </a:ext>
            </a:extLst>
          </p:cNvPr>
          <p:cNvPicPr>
            <a:picLocks noChangeAspect="1"/>
          </p:cNvPicPr>
          <p:nvPr/>
        </p:nvPicPr>
        <p:blipFill>
          <a:blip r:embed="rId2"/>
          <a:stretch>
            <a:fillRect/>
          </a:stretch>
        </p:blipFill>
        <p:spPr>
          <a:xfrm>
            <a:off x="3608191" y="677599"/>
            <a:ext cx="4154878" cy="6117395"/>
          </a:xfrm>
          <a:prstGeom prst="rect">
            <a:avLst/>
          </a:prstGeom>
        </p:spPr>
      </p:pic>
    </p:spTree>
    <p:extLst>
      <p:ext uri="{BB962C8B-B14F-4D97-AF65-F5344CB8AC3E}">
        <p14:creationId xmlns:p14="http://schemas.microsoft.com/office/powerpoint/2010/main" val="1798371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B6280-2760-6EA2-E48E-94AEDB4DED87}"/>
              </a:ext>
            </a:extLst>
          </p:cNvPr>
          <p:cNvSpPr>
            <a:spLocks noGrp="1"/>
          </p:cNvSpPr>
          <p:nvPr>
            <p:ph type="title"/>
          </p:nvPr>
        </p:nvSpPr>
        <p:spPr/>
        <p:txBody>
          <a:bodyPr>
            <a:normAutofit fontScale="90000"/>
          </a:bodyPr>
          <a:lstStyle/>
          <a:p>
            <a:endParaRPr lang="en-GB"/>
          </a:p>
        </p:txBody>
      </p:sp>
      <p:sp>
        <p:nvSpPr>
          <p:cNvPr id="3" name="Content Placeholder 2">
            <a:extLst>
              <a:ext uri="{FF2B5EF4-FFF2-40B4-BE49-F238E27FC236}">
                <a16:creationId xmlns:a16="http://schemas.microsoft.com/office/drawing/2014/main" id="{1FACAEE8-758D-3E11-F53C-46C1A8FF1C5B}"/>
              </a:ext>
            </a:extLst>
          </p:cNvPr>
          <p:cNvSpPr>
            <a:spLocks noGrp="1"/>
          </p:cNvSpPr>
          <p:nvPr>
            <p:ph sz="quarter" idx="10"/>
          </p:nvPr>
        </p:nvSpPr>
        <p:spPr/>
        <p:txBody>
          <a:bodyPr/>
          <a:lstStyle/>
          <a:p>
            <a:endParaRPr lang="en-GB"/>
          </a:p>
        </p:txBody>
      </p:sp>
      <p:pic>
        <p:nvPicPr>
          <p:cNvPr id="5" name="Picture 4">
            <a:extLst>
              <a:ext uri="{FF2B5EF4-FFF2-40B4-BE49-F238E27FC236}">
                <a16:creationId xmlns:a16="http://schemas.microsoft.com/office/drawing/2014/main" id="{4CEACB01-8998-E432-F0C9-BDF6D260DABB}"/>
              </a:ext>
            </a:extLst>
          </p:cNvPr>
          <p:cNvPicPr>
            <a:picLocks noChangeAspect="1"/>
          </p:cNvPicPr>
          <p:nvPr/>
        </p:nvPicPr>
        <p:blipFill>
          <a:blip r:embed="rId3"/>
          <a:stretch>
            <a:fillRect/>
          </a:stretch>
        </p:blipFill>
        <p:spPr>
          <a:xfrm>
            <a:off x="1088170" y="918524"/>
            <a:ext cx="9899648" cy="5603574"/>
          </a:xfrm>
          <a:prstGeom prst="rect">
            <a:avLst/>
          </a:prstGeom>
        </p:spPr>
      </p:pic>
    </p:spTree>
    <p:extLst>
      <p:ext uri="{BB962C8B-B14F-4D97-AF65-F5344CB8AC3E}">
        <p14:creationId xmlns:p14="http://schemas.microsoft.com/office/powerpoint/2010/main" val="11919755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50498-98BF-9B32-4CCE-98A45BE21B2C}"/>
              </a:ext>
            </a:extLst>
          </p:cNvPr>
          <p:cNvSpPr>
            <a:spLocks noGrp="1"/>
          </p:cNvSpPr>
          <p:nvPr>
            <p:ph type="title"/>
          </p:nvPr>
        </p:nvSpPr>
        <p:spPr/>
        <p:txBody>
          <a:bodyPr>
            <a:normAutofit fontScale="90000"/>
          </a:bodyPr>
          <a:lstStyle/>
          <a:p>
            <a:endParaRPr lang="en-GB"/>
          </a:p>
        </p:txBody>
      </p:sp>
      <p:sp>
        <p:nvSpPr>
          <p:cNvPr id="3" name="Content Placeholder 2">
            <a:extLst>
              <a:ext uri="{FF2B5EF4-FFF2-40B4-BE49-F238E27FC236}">
                <a16:creationId xmlns:a16="http://schemas.microsoft.com/office/drawing/2014/main" id="{42C60191-81E1-7225-71BA-2408EE18CC44}"/>
              </a:ext>
            </a:extLst>
          </p:cNvPr>
          <p:cNvSpPr>
            <a:spLocks noGrp="1"/>
          </p:cNvSpPr>
          <p:nvPr>
            <p:ph sz="quarter" idx="10"/>
          </p:nvPr>
        </p:nvSpPr>
        <p:spPr/>
        <p:txBody>
          <a:bodyPr/>
          <a:lstStyle/>
          <a:p>
            <a:endParaRPr lang="en-GB"/>
          </a:p>
        </p:txBody>
      </p:sp>
      <p:pic>
        <p:nvPicPr>
          <p:cNvPr id="5" name="Picture 4">
            <a:extLst>
              <a:ext uri="{FF2B5EF4-FFF2-40B4-BE49-F238E27FC236}">
                <a16:creationId xmlns:a16="http://schemas.microsoft.com/office/drawing/2014/main" id="{053AEC32-1C00-BA7D-B3BF-708A69492F8D}"/>
              </a:ext>
            </a:extLst>
          </p:cNvPr>
          <p:cNvPicPr>
            <a:picLocks noChangeAspect="1"/>
          </p:cNvPicPr>
          <p:nvPr/>
        </p:nvPicPr>
        <p:blipFill>
          <a:blip r:embed="rId3"/>
          <a:stretch>
            <a:fillRect/>
          </a:stretch>
        </p:blipFill>
        <p:spPr>
          <a:xfrm>
            <a:off x="1298219" y="621244"/>
            <a:ext cx="10099124" cy="6059474"/>
          </a:xfrm>
          <a:prstGeom prst="rect">
            <a:avLst/>
          </a:prstGeom>
        </p:spPr>
      </p:pic>
    </p:spTree>
    <p:extLst>
      <p:ext uri="{BB962C8B-B14F-4D97-AF65-F5344CB8AC3E}">
        <p14:creationId xmlns:p14="http://schemas.microsoft.com/office/powerpoint/2010/main" val="2344116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DE61E-3D73-12A0-C9A4-AEA6F98F6490}"/>
              </a:ext>
            </a:extLst>
          </p:cNvPr>
          <p:cNvSpPr>
            <a:spLocks noGrp="1"/>
          </p:cNvSpPr>
          <p:nvPr>
            <p:ph type="title"/>
          </p:nvPr>
        </p:nvSpPr>
        <p:spPr/>
        <p:txBody>
          <a:bodyPr>
            <a:normAutofit fontScale="90000"/>
          </a:bodyPr>
          <a:lstStyle/>
          <a:p>
            <a:r>
              <a:rPr lang="en-GB" dirty="0"/>
              <a:t>Staff Update</a:t>
            </a:r>
          </a:p>
        </p:txBody>
      </p:sp>
      <p:sp>
        <p:nvSpPr>
          <p:cNvPr id="3" name="Content Placeholder 2">
            <a:extLst>
              <a:ext uri="{FF2B5EF4-FFF2-40B4-BE49-F238E27FC236}">
                <a16:creationId xmlns:a16="http://schemas.microsoft.com/office/drawing/2014/main" id="{86D6F9F1-B467-90BE-5D53-F69DF28A09AB}"/>
              </a:ext>
            </a:extLst>
          </p:cNvPr>
          <p:cNvSpPr>
            <a:spLocks noGrp="1"/>
          </p:cNvSpPr>
          <p:nvPr>
            <p:ph sz="quarter" idx="10"/>
          </p:nvPr>
        </p:nvSpPr>
        <p:spPr/>
        <p:txBody>
          <a:bodyPr/>
          <a:lstStyle/>
          <a:p>
            <a:r>
              <a:rPr lang="en-GB" dirty="0"/>
              <a:t>Tony Barber retiring end of April </a:t>
            </a:r>
          </a:p>
          <a:p>
            <a:r>
              <a:rPr lang="en-GB" dirty="0"/>
              <a:t>Temoor Khan taking on the role </a:t>
            </a:r>
          </a:p>
        </p:txBody>
      </p:sp>
    </p:spTree>
    <p:extLst>
      <p:ext uri="{BB962C8B-B14F-4D97-AF65-F5344CB8AC3E}">
        <p14:creationId xmlns:p14="http://schemas.microsoft.com/office/powerpoint/2010/main" val="2157089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35823A28-842A-6D45-F73F-CDFB6773EB31}"/>
              </a:ext>
            </a:extLst>
          </p:cNvPr>
          <p:cNvSpPr>
            <a:spLocks noGrp="1"/>
          </p:cNvSpPr>
          <p:nvPr>
            <p:ph type="title"/>
          </p:nvPr>
        </p:nvSpPr>
        <p:spPr>
          <a:xfrm>
            <a:off x="998895" y="918524"/>
            <a:ext cx="9894723" cy="430909"/>
          </a:xfrm>
        </p:spPr>
        <p:txBody>
          <a:bodyPr>
            <a:noAutofit/>
          </a:bodyPr>
          <a:lstStyle/>
          <a:p>
            <a:r>
              <a:rPr lang="en-GB" sz="2700" dirty="0">
                <a:solidFill>
                  <a:srgbClr val="2A3A4B"/>
                </a:solidFill>
              </a:rPr>
              <a:t>GÉANT Tenant Portal – Kentik </a:t>
            </a:r>
          </a:p>
        </p:txBody>
      </p:sp>
      <p:sp>
        <p:nvSpPr>
          <p:cNvPr id="3" name="Content Placeholder 2">
            <a:extLst>
              <a:ext uri="{FF2B5EF4-FFF2-40B4-BE49-F238E27FC236}">
                <a16:creationId xmlns:a16="http://schemas.microsoft.com/office/drawing/2014/main" id="{F7A32A36-6C3F-8BCD-CA7A-D016DEFBE355}"/>
              </a:ext>
            </a:extLst>
          </p:cNvPr>
          <p:cNvSpPr>
            <a:spLocks noGrp="1"/>
          </p:cNvSpPr>
          <p:nvPr>
            <p:ph sz="quarter" idx="10"/>
          </p:nvPr>
        </p:nvSpPr>
        <p:spPr>
          <a:noFill/>
        </p:spPr>
        <p:txBody>
          <a:bodyPr>
            <a:normAutofit/>
          </a:bodyPr>
          <a:lstStyle/>
          <a:p>
            <a:pPr marL="0" indent="0">
              <a:buNone/>
            </a:pPr>
            <a:r>
              <a:rPr lang="en-GB" sz="1650" b="1" dirty="0">
                <a:solidFill>
                  <a:srgbClr val="1A1A1A"/>
                </a:solidFill>
              </a:rPr>
              <a:t>Explore Your Network</a:t>
            </a:r>
          </a:p>
          <a:p>
            <a:r>
              <a:rPr lang="en-GB" sz="1600" dirty="0">
                <a:solidFill>
                  <a:srgbClr val="1A1A1A"/>
                </a:solidFill>
              </a:rPr>
              <a:t>Dashboards and saved views</a:t>
            </a:r>
          </a:p>
          <a:p>
            <a:pPr marL="0" indent="0">
              <a:buNone/>
            </a:pPr>
            <a:r>
              <a:rPr lang="en-GB" sz="1500" b="1" dirty="0">
                <a:solidFill>
                  <a:srgbClr val="1A1A1A"/>
                </a:solidFill>
              </a:rPr>
              <a:t>Alerting page</a:t>
            </a:r>
          </a:p>
          <a:p>
            <a:r>
              <a:rPr lang="en-GB" sz="1600" dirty="0">
                <a:solidFill>
                  <a:srgbClr val="1A1A1A"/>
                </a:solidFill>
              </a:rPr>
              <a:t>Attack details and history</a:t>
            </a:r>
          </a:p>
          <a:p>
            <a:r>
              <a:rPr lang="en-GB" sz="1600" dirty="0">
                <a:solidFill>
                  <a:srgbClr val="1A1A1A"/>
                </a:solidFill>
              </a:rPr>
              <a:t>Advanced DDoS search</a:t>
            </a:r>
          </a:p>
          <a:p>
            <a:r>
              <a:rPr lang="en-GB" sz="1600" dirty="0">
                <a:solidFill>
                  <a:srgbClr val="1A1A1A"/>
                </a:solidFill>
              </a:rPr>
              <a:t>NREN-defined Notification channels</a:t>
            </a:r>
          </a:p>
          <a:p>
            <a:pPr marL="0" indent="0">
              <a:buNone/>
            </a:pPr>
            <a:r>
              <a:rPr lang="en-GB" sz="1500" b="1" dirty="0">
                <a:solidFill>
                  <a:srgbClr val="1A1A1A"/>
                </a:solidFill>
              </a:rPr>
              <a:t>Mitigation page</a:t>
            </a:r>
          </a:p>
          <a:p>
            <a:r>
              <a:rPr lang="en-GB" sz="1600" dirty="0">
                <a:solidFill>
                  <a:srgbClr val="1A1A1A"/>
                </a:solidFill>
              </a:rPr>
              <a:t>Mitigation details and history</a:t>
            </a:r>
          </a:p>
          <a:p>
            <a:r>
              <a:rPr lang="en-GB" sz="1600" dirty="0">
                <a:solidFill>
                  <a:srgbClr val="1A1A1A"/>
                </a:solidFill>
              </a:rPr>
              <a:t>Advanced search</a:t>
            </a:r>
          </a:p>
          <a:p>
            <a:pPr marL="0" indent="0">
              <a:buNone/>
            </a:pPr>
            <a:r>
              <a:rPr lang="en-GB" sz="1500" b="1" dirty="0">
                <a:solidFill>
                  <a:srgbClr val="1A1A1A"/>
                </a:solidFill>
              </a:rPr>
              <a:t>User Management </a:t>
            </a:r>
          </a:p>
          <a:p>
            <a:r>
              <a:rPr lang="en-GB" sz="1600" dirty="0">
                <a:solidFill>
                  <a:srgbClr val="1A1A1A"/>
                </a:solidFill>
              </a:rPr>
              <a:t>2FA</a:t>
            </a:r>
          </a:p>
          <a:p>
            <a:r>
              <a:rPr lang="en-GB" sz="1600" dirty="0">
                <a:solidFill>
                  <a:srgbClr val="1A1A1A"/>
                </a:solidFill>
              </a:rPr>
              <a:t>SSO</a:t>
            </a:r>
          </a:p>
        </p:txBody>
      </p:sp>
      <p:pic>
        <p:nvPicPr>
          <p:cNvPr id="7" name="Picture 6">
            <a:extLst>
              <a:ext uri="{FF2B5EF4-FFF2-40B4-BE49-F238E27FC236}">
                <a16:creationId xmlns:a16="http://schemas.microsoft.com/office/drawing/2014/main" id="{0F4D3FA5-CA2F-999F-88D7-A9EF22B43793}"/>
              </a:ext>
            </a:extLst>
          </p:cNvPr>
          <p:cNvPicPr>
            <a:picLocks noChangeAspect="1"/>
          </p:cNvPicPr>
          <p:nvPr/>
        </p:nvPicPr>
        <p:blipFill>
          <a:blip r:embed="rId2"/>
          <a:srcRect/>
          <a:stretch>
            <a:fillRect/>
          </a:stretch>
        </p:blipFill>
        <p:spPr>
          <a:xfrm>
            <a:off x="7512000" y="2227536"/>
            <a:ext cx="4680000" cy="2109839"/>
          </a:xfrm>
          <a:prstGeom prst="rect">
            <a:avLst/>
          </a:prstGeom>
          <a:ln>
            <a:noFill/>
          </a:ln>
          <a:effectLst>
            <a:outerShdw blurRad="190500" algn="tl" rotWithShape="0">
              <a:srgbClr val="000000">
                <a:alpha val="70000"/>
              </a:srgbClr>
            </a:outerShdw>
          </a:effectLst>
        </p:spPr>
      </p:pic>
      <p:pic>
        <p:nvPicPr>
          <p:cNvPr id="4" name="Picture 3">
            <a:extLst>
              <a:ext uri="{FF2B5EF4-FFF2-40B4-BE49-F238E27FC236}">
                <a16:creationId xmlns:a16="http://schemas.microsoft.com/office/drawing/2014/main" id="{42A55014-FC3E-3BF4-57DE-94FE5ED919D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12000" y="4337375"/>
            <a:ext cx="4680000" cy="2211931"/>
          </a:xfrm>
          <a:prstGeom prst="rect">
            <a:avLst/>
          </a:prstGeom>
        </p:spPr>
      </p:pic>
      <p:pic>
        <p:nvPicPr>
          <p:cNvPr id="8" name="Picture 7">
            <a:extLst>
              <a:ext uri="{FF2B5EF4-FFF2-40B4-BE49-F238E27FC236}">
                <a16:creationId xmlns:a16="http://schemas.microsoft.com/office/drawing/2014/main" id="{DD8E0874-19D3-3C73-E9D0-3D44C268630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2000" y="4337375"/>
            <a:ext cx="4680000" cy="2150525"/>
          </a:xfrm>
          <a:prstGeom prst="rect">
            <a:avLst/>
          </a:prstGeom>
        </p:spPr>
      </p:pic>
    </p:spTree>
    <p:extLst>
      <p:ext uri="{BB962C8B-B14F-4D97-AF65-F5344CB8AC3E}">
        <p14:creationId xmlns:p14="http://schemas.microsoft.com/office/powerpoint/2010/main" val="14991882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D4121-F81F-8C02-430C-1DD5C4C50CF0}"/>
              </a:ext>
            </a:extLst>
          </p:cNvPr>
          <p:cNvSpPr>
            <a:spLocks noGrp="1"/>
          </p:cNvSpPr>
          <p:nvPr>
            <p:ph type="title"/>
          </p:nvPr>
        </p:nvSpPr>
        <p:spPr/>
        <p:txBody>
          <a:bodyPr>
            <a:normAutofit fontScale="90000"/>
          </a:bodyPr>
          <a:lstStyle/>
          <a:p>
            <a:r>
              <a:rPr lang="en-GB" dirty="0"/>
              <a:t>Suggestion – One Page for Tools from all NOC’s	</a:t>
            </a:r>
          </a:p>
        </p:txBody>
      </p:sp>
      <p:sp>
        <p:nvSpPr>
          <p:cNvPr id="3" name="Content Placeholder 2">
            <a:extLst>
              <a:ext uri="{FF2B5EF4-FFF2-40B4-BE49-F238E27FC236}">
                <a16:creationId xmlns:a16="http://schemas.microsoft.com/office/drawing/2014/main" id="{D8690202-885A-DC61-2104-CB998E0120FE}"/>
              </a:ext>
            </a:extLst>
          </p:cNvPr>
          <p:cNvSpPr>
            <a:spLocks noGrp="1"/>
          </p:cNvSpPr>
          <p:nvPr>
            <p:ph sz="quarter" idx="10"/>
          </p:nvPr>
        </p:nvSpPr>
        <p:spPr/>
        <p:txBody>
          <a:bodyPr/>
          <a:lstStyle/>
          <a:p>
            <a:r>
              <a:rPr lang="en-GB" dirty="0"/>
              <a:t>Looking Glass</a:t>
            </a:r>
          </a:p>
          <a:p>
            <a:r>
              <a:rPr lang="en-GB" dirty="0" err="1"/>
              <a:t>JumpBox</a:t>
            </a:r>
            <a:endParaRPr lang="en-GB" dirty="0"/>
          </a:p>
          <a:p>
            <a:r>
              <a:rPr lang="en-GB" dirty="0"/>
              <a:t>Network Map </a:t>
            </a:r>
          </a:p>
          <a:p>
            <a:r>
              <a:rPr lang="en-GB" dirty="0"/>
              <a:t>Ongoing Incidents</a:t>
            </a:r>
          </a:p>
          <a:p>
            <a:r>
              <a:rPr lang="en-GB" dirty="0"/>
              <a:t>Traffic Graphs</a:t>
            </a:r>
          </a:p>
          <a:p>
            <a:endParaRPr lang="en-GB" dirty="0"/>
          </a:p>
        </p:txBody>
      </p:sp>
    </p:spTree>
    <p:extLst>
      <p:ext uri="{BB962C8B-B14F-4D97-AF65-F5344CB8AC3E}">
        <p14:creationId xmlns:p14="http://schemas.microsoft.com/office/powerpoint/2010/main" val="3233214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96469-9A52-8187-0A37-BEDFB700962E}"/>
              </a:ext>
            </a:extLst>
          </p:cNvPr>
          <p:cNvSpPr>
            <a:spLocks noGrp="1"/>
          </p:cNvSpPr>
          <p:nvPr>
            <p:ph type="title"/>
          </p:nvPr>
        </p:nvSpPr>
        <p:spPr/>
        <p:txBody>
          <a:bodyPr>
            <a:normAutofit fontScale="90000"/>
          </a:bodyPr>
          <a:lstStyle/>
          <a:p>
            <a:r>
              <a:rPr lang="en-GB" dirty="0"/>
              <a:t> Nokia Migration – Operational Feedback</a:t>
            </a:r>
          </a:p>
        </p:txBody>
      </p:sp>
      <p:sp>
        <p:nvSpPr>
          <p:cNvPr id="3" name="Content Placeholder 2">
            <a:extLst>
              <a:ext uri="{FF2B5EF4-FFF2-40B4-BE49-F238E27FC236}">
                <a16:creationId xmlns:a16="http://schemas.microsoft.com/office/drawing/2014/main" id="{5A597F04-F7FB-CE1B-4CAB-F0144EB0889C}"/>
              </a:ext>
            </a:extLst>
          </p:cNvPr>
          <p:cNvSpPr>
            <a:spLocks noGrp="1"/>
          </p:cNvSpPr>
          <p:nvPr>
            <p:ph sz="quarter" idx="10"/>
          </p:nvPr>
        </p:nvSpPr>
        <p:spPr/>
        <p:txBody>
          <a:bodyPr/>
          <a:lstStyle/>
          <a:p>
            <a:pPr marL="0" indent="0">
              <a:buNone/>
            </a:pPr>
            <a:endParaRPr lang="en-GB" dirty="0"/>
          </a:p>
          <a:p>
            <a:r>
              <a:rPr lang="en-GB" dirty="0"/>
              <a:t>ST resulting in high management CPU </a:t>
            </a:r>
          </a:p>
          <a:p>
            <a:r>
              <a:rPr lang="en-GB" dirty="0"/>
              <a:t>BGP Convergence issue</a:t>
            </a:r>
          </a:p>
          <a:p>
            <a:pPr marL="0" indent="0">
              <a:buNone/>
            </a:pPr>
            <a:endParaRPr lang="en-GB" dirty="0"/>
          </a:p>
          <a:p>
            <a:pPr marL="0" indent="0">
              <a:buNone/>
            </a:pPr>
            <a:r>
              <a:rPr lang="en-GB" dirty="0"/>
              <a:t>For Discussion or sharing information on Nokia Platform – join the distribution list (nokia-users@lists.geant.org)</a:t>
            </a:r>
          </a:p>
          <a:p>
            <a:pPr marL="0" indent="0">
              <a:buNone/>
            </a:pPr>
            <a:endParaRPr lang="en-GB" dirty="0"/>
          </a:p>
          <a:p>
            <a:endParaRPr lang="en-GB" dirty="0"/>
          </a:p>
        </p:txBody>
      </p:sp>
    </p:spTree>
    <p:extLst>
      <p:ext uri="{BB962C8B-B14F-4D97-AF65-F5344CB8AC3E}">
        <p14:creationId xmlns:p14="http://schemas.microsoft.com/office/powerpoint/2010/main" val="4283889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5A1A63B-A7B3-C64F-84BA-269873DB019A}"/>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3446DAD9-03C7-D24A-ACAC-77B72C202627}"/>
              </a:ext>
            </a:extLst>
          </p:cNvPr>
          <p:cNvPicPr>
            <a:picLocks noChangeAspect="1"/>
          </p:cNvPicPr>
          <p:nvPr/>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5" name="Rectangle 14">
            <a:extLst>
              <a:ext uri="{FF2B5EF4-FFF2-40B4-BE49-F238E27FC236}">
                <a16:creationId xmlns:a16="http://schemas.microsoft.com/office/drawing/2014/main" id="{D9136ECF-B205-C846-B3D0-77CD6025EFD7}"/>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10"/>
          <p:cNvSpPr txBox="1">
            <a:spLocks/>
          </p:cNvSpPr>
          <p:nvPr/>
        </p:nvSpPr>
        <p:spPr>
          <a:xfrm>
            <a:off x="1255494" y="1966743"/>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solidFill>
                  <a:schemeClr val="bg1"/>
                </a:solidFill>
              </a:rPr>
              <a:t>Thank You</a:t>
            </a:r>
            <a:endParaRPr lang="en-US" sz="4000" dirty="0">
              <a:solidFill>
                <a:schemeClr val="bg1"/>
              </a:solidFill>
            </a:endParaRPr>
          </a:p>
        </p:txBody>
      </p:sp>
      <p:sp>
        <p:nvSpPr>
          <p:cNvPr id="10" name="Text Placeholder 6"/>
          <p:cNvSpPr txBox="1">
            <a:spLocks/>
          </p:cNvSpPr>
          <p:nvPr/>
        </p:nvSpPr>
        <p:spPr>
          <a:xfrm>
            <a:off x="1291788" y="2599353"/>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400" dirty="0">
                <a:solidFill>
                  <a:schemeClr val="bg1"/>
                </a:solidFill>
              </a:rPr>
              <a:t>Any questions?</a:t>
            </a:r>
          </a:p>
          <a:p>
            <a:endParaRPr lang="en-GB" sz="2400" dirty="0">
              <a:solidFill>
                <a:schemeClr val="bg1"/>
              </a:solidFill>
              <a:latin typeface="+mn-lt"/>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91787"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sp>
        <p:nvSpPr>
          <p:cNvPr id="11" name="TextBox 10">
            <a:extLst>
              <a:ext uri="{FF2B5EF4-FFF2-40B4-BE49-F238E27FC236}">
                <a16:creationId xmlns:a16="http://schemas.microsoft.com/office/drawing/2014/main" id="{9496B17A-DDB4-0945-83E0-F9C51D7E05CC}"/>
              </a:ext>
            </a:extLst>
          </p:cNvPr>
          <p:cNvSpPr txBox="1"/>
          <p:nvPr/>
        </p:nvSpPr>
        <p:spPr>
          <a:xfrm>
            <a:off x="1921699" y="5794248"/>
            <a:ext cx="2838388" cy="553998"/>
          </a:xfrm>
          <a:prstGeom prst="rect">
            <a:avLst/>
          </a:prstGeom>
          <a:noFill/>
        </p:spPr>
        <p:txBody>
          <a:bodyPr wrap="square" lIns="91440" tIns="45720" rIns="91440" bIns="45720" rtlCol="0" anchor="t">
            <a:spAutoFit/>
          </a:bodyPr>
          <a:lstStyle/>
          <a:p>
            <a:r>
              <a:rPr lang="en-GB" sz="600" kern="1200" dirty="0">
                <a:solidFill>
                  <a:schemeClr val="bg1"/>
                </a:solidFill>
                <a:effectLst/>
                <a:ea typeface="+mn-lt"/>
                <a:cs typeface="+mn-lt"/>
              </a:rPr>
              <a:t>© GÉANT Association</a:t>
            </a:r>
            <a:r>
              <a:rPr lang="en-GB" sz="600" dirty="0">
                <a:solidFill>
                  <a:schemeClr val="bg1"/>
                </a:solidFill>
                <a:ea typeface="+mn-lt"/>
                <a:cs typeface="+mn-lt"/>
              </a:rPr>
              <a:t> </a:t>
            </a:r>
            <a:endParaRPr lang="en-US" sz="600" dirty="0">
              <a:solidFill>
                <a:schemeClr val="bg1"/>
              </a:solidFill>
              <a:ea typeface="+mn-lt"/>
              <a:cs typeface="+mn-lt"/>
            </a:endParaRPr>
          </a:p>
          <a:p>
            <a:r>
              <a:rPr lang="en-GB" sz="600" dirty="0">
                <a:solidFill>
                  <a:schemeClr val="bg1"/>
                </a:solidFill>
                <a:ea typeface="+mn-lt"/>
                <a:cs typeface="+mn-lt"/>
              </a:rPr>
              <a:t>As part</a:t>
            </a:r>
            <a:r>
              <a:rPr lang="en-GB" sz="600" kern="1200" dirty="0">
                <a:solidFill>
                  <a:schemeClr val="bg1"/>
                </a:solidFill>
                <a:effectLst/>
                <a:ea typeface="+mn-lt"/>
                <a:cs typeface="+mn-lt"/>
              </a:rPr>
              <a:t> of the </a:t>
            </a:r>
            <a:r>
              <a:rPr lang="en-GB" sz="600" dirty="0">
                <a:solidFill>
                  <a:schemeClr val="bg1"/>
                </a:solidFill>
                <a:ea typeface="+mn-lt"/>
                <a:cs typeface="+mn-lt"/>
              </a:rPr>
              <a:t>GÉANT 2020 Framework Partnership Agreement (FPA), the </a:t>
            </a:r>
            <a:r>
              <a:rPr lang="en-GB" sz="600" kern="1200" dirty="0">
                <a:solidFill>
                  <a:schemeClr val="bg1"/>
                </a:solidFill>
                <a:effectLst/>
                <a:ea typeface="+mn-lt"/>
                <a:cs typeface="+mn-lt"/>
              </a:rPr>
              <a:t>project </a:t>
            </a:r>
            <a:r>
              <a:rPr lang="en-GB" sz="600" dirty="0">
                <a:solidFill>
                  <a:schemeClr val="bg1"/>
                </a:solidFill>
                <a:ea typeface="+mn-lt"/>
                <a:cs typeface="+mn-lt"/>
              </a:rPr>
              <a:t>receives </a:t>
            </a:r>
            <a:r>
              <a:rPr lang="en-GB" sz="600" kern="1200" dirty="0">
                <a:solidFill>
                  <a:schemeClr val="bg1"/>
                </a:solidFill>
                <a:effectLst/>
                <a:ea typeface="+mn-lt"/>
                <a:cs typeface="+mn-lt"/>
              </a:rPr>
              <a:t>funding from</a:t>
            </a:r>
            <a:r>
              <a:rPr lang="en-GB" sz="600" dirty="0">
                <a:solidFill>
                  <a:schemeClr val="bg1"/>
                </a:solidFill>
                <a:ea typeface="+mn-lt"/>
                <a:cs typeface="+mn-lt"/>
              </a:rPr>
              <a:t> </a:t>
            </a:r>
            <a:r>
              <a:rPr lang="en-GB" sz="600" kern="1200" dirty="0">
                <a:solidFill>
                  <a:schemeClr val="bg1"/>
                </a:solidFill>
                <a:effectLst/>
                <a:ea typeface="+mn-lt"/>
                <a:cs typeface="+mn-lt"/>
              </a:rPr>
              <a:t>the European </a:t>
            </a:r>
            <a:r>
              <a:rPr lang="en-GB" sz="600" dirty="0">
                <a:solidFill>
                  <a:schemeClr val="bg1"/>
                </a:solidFill>
                <a:ea typeface="+mn-lt"/>
                <a:cs typeface="+mn-lt"/>
              </a:rPr>
              <a:t>Union's </a:t>
            </a:r>
            <a:r>
              <a:rPr lang="en-GB" sz="600" kern="1200" dirty="0">
                <a:solidFill>
                  <a:schemeClr val="bg1"/>
                </a:solidFill>
                <a:effectLst/>
                <a:ea typeface="+mn-lt"/>
                <a:cs typeface="+mn-lt"/>
              </a:rPr>
              <a:t>Horizon 2020 research</a:t>
            </a:r>
            <a:r>
              <a:rPr lang="en-GB" sz="600" dirty="0">
                <a:solidFill>
                  <a:schemeClr val="bg1"/>
                </a:solidFill>
                <a:ea typeface="+mn-lt"/>
                <a:cs typeface="+mn-lt"/>
              </a:rPr>
              <a:t> </a:t>
            </a:r>
            <a:r>
              <a:rPr lang="en-GB" sz="600" kern="1200" dirty="0">
                <a:solidFill>
                  <a:schemeClr val="bg1"/>
                </a:solidFill>
                <a:effectLst/>
                <a:ea typeface="+mn-lt"/>
                <a:cs typeface="+mn-lt"/>
              </a:rPr>
              <a:t>and innovation programme under Grant Agreement No. </a:t>
            </a:r>
            <a:r>
              <a:rPr lang="en-GB" sz="600" dirty="0">
                <a:solidFill>
                  <a:schemeClr val="bg1"/>
                </a:solidFill>
                <a:ea typeface="+mn-lt"/>
                <a:cs typeface="+mn-lt"/>
              </a:rPr>
              <a:t>856726 </a:t>
            </a:r>
            <a:r>
              <a:rPr lang="en-GB" sz="600" dirty="0">
                <a:solidFill>
                  <a:schemeClr val="bg1"/>
                </a:solidFill>
                <a:effectLst/>
                <a:ea typeface="+mn-lt"/>
                <a:cs typeface="+mn-lt"/>
              </a:rPr>
              <a:t>(</a:t>
            </a:r>
            <a:r>
              <a:rPr lang="en-GB" sz="600" dirty="0">
                <a:solidFill>
                  <a:schemeClr val="bg1"/>
                </a:solidFill>
                <a:ea typeface="+mn-lt"/>
                <a:cs typeface="+mn-lt"/>
              </a:rPr>
              <a:t>GN4-3</a:t>
            </a:r>
            <a:r>
              <a:rPr lang="en-GB" sz="600" kern="1200" dirty="0">
                <a:solidFill>
                  <a:schemeClr val="bg1"/>
                </a:solidFill>
                <a:effectLst/>
                <a:ea typeface="+mn-lt"/>
                <a:cs typeface="+mn-lt"/>
              </a:rPr>
              <a:t>).</a:t>
            </a:r>
            <a:endParaRPr lang="en-US" sz="600" dirty="0">
              <a:solidFill>
                <a:schemeClr val="bg1"/>
              </a:solidFill>
              <a:ea typeface="+mn-lt"/>
              <a:cs typeface="+mn-lt"/>
            </a:endParaRPr>
          </a:p>
          <a:p>
            <a:endParaRPr lang="en-GB" sz="600" dirty="0">
              <a:solidFill>
                <a:schemeClr val="bg1"/>
              </a:solidFill>
              <a:effectLst/>
              <a:latin typeface="+mn-lt"/>
              <a:cs typeface="Calibri"/>
            </a:endParaRPr>
          </a:p>
        </p:txBody>
      </p:sp>
      <p:pic>
        <p:nvPicPr>
          <p:cNvPr id="14" name="Picture 13">
            <a:extLst>
              <a:ext uri="{FF2B5EF4-FFF2-40B4-BE49-F238E27FC236}">
                <a16:creationId xmlns:a16="http://schemas.microsoft.com/office/drawing/2014/main" id="{D934EF87-1E44-3B44-A628-F062ED6BF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3030" y="5843620"/>
            <a:ext cx="568670" cy="362920"/>
          </a:xfrm>
          <a:prstGeom prst="rect">
            <a:avLst/>
          </a:prstGeom>
          <a:ln>
            <a:solidFill>
              <a:schemeClr val="bg1"/>
            </a:solidFill>
          </a:ln>
        </p:spPr>
      </p:pic>
    </p:spTree>
    <p:extLst>
      <p:ext uri="{BB962C8B-B14F-4D97-AF65-F5344CB8AC3E}">
        <p14:creationId xmlns:p14="http://schemas.microsoft.com/office/powerpoint/2010/main" val="2025663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F1356-A8BE-DE9D-3285-2789D2476368}"/>
              </a:ext>
            </a:extLst>
          </p:cNvPr>
          <p:cNvSpPr>
            <a:spLocks noGrp="1"/>
          </p:cNvSpPr>
          <p:nvPr>
            <p:ph type="title"/>
          </p:nvPr>
        </p:nvSpPr>
        <p:spPr/>
        <p:txBody>
          <a:bodyPr>
            <a:normAutofit fontScale="90000"/>
          </a:bodyPr>
          <a:lstStyle/>
          <a:p>
            <a:r>
              <a:rPr lang="en-GB" dirty="0"/>
              <a:t>IP/MPLS Refresh project</a:t>
            </a:r>
          </a:p>
        </p:txBody>
      </p:sp>
      <p:sp>
        <p:nvSpPr>
          <p:cNvPr id="3" name="Content Placeholder 2">
            <a:extLst>
              <a:ext uri="{FF2B5EF4-FFF2-40B4-BE49-F238E27FC236}">
                <a16:creationId xmlns:a16="http://schemas.microsoft.com/office/drawing/2014/main" id="{5FF15F46-AA52-1006-E259-0B34600F8D08}"/>
              </a:ext>
            </a:extLst>
          </p:cNvPr>
          <p:cNvSpPr>
            <a:spLocks noGrp="1"/>
          </p:cNvSpPr>
          <p:nvPr>
            <p:ph sz="quarter" idx="10"/>
          </p:nvPr>
        </p:nvSpPr>
        <p:spPr/>
        <p:txBody>
          <a:bodyPr>
            <a:normAutofit/>
          </a:bodyPr>
          <a:lstStyle/>
          <a:p>
            <a:r>
              <a:rPr lang="en-GB" sz="2800" dirty="0"/>
              <a:t>Complete! *</a:t>
            </a:r>
          </a:p>
          <a:p>
            <a:r>
              <a:rPr lang="en-GB" sz="2800" dirty="0"/>
              <a:t>Full Lessons Learned to follow …</a:t>
            </a:r>
          </a:p>
          <a:p>
            <a:endParaRPr lang="en-GB" sz="2800" dirty="0"/>
          </a:p>
          <a:p>
            <a:endParaRPr lang="en-GB" sz="2800" dirty="0"/>
          </a:p>
          <a:p>
            <a:endParaRPr lang="en-GB" sz="2800" dirty="0"/>
          </a:p>
          <a:p>
            <a:endParaRPr lang="en-GB" sz="2800" dirty="0"/>
          </a:p>
          <a:p>
            <a:pPr marL="0" indent="0">
              <a:buNone/>
            </a:pPr>
            <a:endParaRPr lang="en-GB" sz="2000" dirty="0"/>
          </a:p>
          <a:p>
            <a:pPr marL="0" indent="0">
              <a:buNone/>
            </a:pPr>
            <a:endParaRPr lang="en-GB" sz="2000" dirty="0"/>
          </a:p>
          <a:p>
            <a:pPr marL="0" indent="0">
              <a:buNone/>
            </a:pPr>
            <a:r>
              <a:rPr lang="en-GB" sz="2000" dirty="0"/>
              <a:t>* Additional routers e.g. Stockholm outside of project</a:t>
            </a:r>
            <a:r>
              <a:rPr lang="en-GB" sz="2800" dirty="0"/>
              <a:t>  </a:t>
            </a:r>
          </a:p>
        </p:txBody>
      </p:sp>
      <p:pic>
        <p:nvPicPr>
          <p:cNvPr id="5" name="Picture 4">
            <a:extLst>
              <a:ext uri="{FF2B5EF4-FFF2-40B4-BE49-F238E27FC236}">
                <a16:creationId xmlns:a16="http://schemas.microsoft.com/office/drawing/2014/main" id="{F82972EC-4845-7534-3C5B-9502443CBE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08295" y="1133978"/>
            <a:ext cx="4136004" cy="3101138"/>
          </a:xfrm>
          <a:prstGeom prst="rect">
            <a:avLst/>
          </a:prstGeom>
        </p:spPr>
      </p:pic>
    </p:spTree>
    <p:extLst>
      <p:ext uri="{BB962C8B-B14F-4D97-AF65-F5344CB8AC3E}">
        <p14:creationId xmlns:p14="http://schemas.microsoft.com/office/powerpoint/2010/main" val="1284724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C1E78-1F09-BA79-D226-C8AC893F708C}"/>
              </a:ext>
            </a:extLst>
          </p:cNvPr>
          <p:cNvSpPr>
            <a:spLocks noGrp="1"/>
          </p:cNvSpPr>
          <p:nvPr>
            <p:ph type="title"/>
          </p:nvPr>
        </p:nvSpPr>
        <p:spPr/>
        <p:txBody>
          <a:bodyPr>
            <a:normAutofit fontScale="90000"/>
          </a:bodyPr>
          <a:lstStyle/>
          <a:p>
            <a:r>
              <a:rPr lang="en-GB" dirty="0"/>
              <a:t>IP/MPLS Refresh Project - Overview</a:t>
            </a:r>
          </a:p>
        </p:txBody>
      </p:sp>
      <p:sp>
        <p:nvSpPr>
          <p:cNvPr id="3" name="Content Placeholder 2">
            <a:extLst>
              <a:ext uri="{FF2B5EF4-FFF2-40B4-BE49-F238E27FC236}">
                <a16:creationId xmlns:a16="http://schemas.microsoft.com/office/drawing/2014/main" id="{E611EC82-B3EB-CD06-3E36-03FB3D767EE2}"/>
              </a:ext>
            </a:extLst>
          </p:cNvPr>
          <p:cNvSpPr>
            <a:spLocks noGrp="1"/>
          </p:cNvSpPr>
          <p:nvPr>
            <p:ph sz="quarter" idx="10"/>
          </p:nvPr>
        </p:nvSpPr>
        <p:spPr/>
        <p:txBody>
          <a:bodyPr/>
          <a:lstStyle/>
          <a:p>
            <a:r>
              <a:rPr lang="en-GB" dirty="0"/>
              <a:t>Invitation To Tender (replace MX960/480) – 9 Jun ‘22</a:t>
            </a:r>
          </a:p>
          <a:p>
            <a:r>
              <a:rPr lang="en-GB" dirty="0"/>
              <a:t>Contract awarded (</a:t>
            </a:r>
            <a:r>
              <a:rPr lang="en-GB" dirty="0" err="1"/>
              <a:t>Nomios</a:t>
            </a:r>
            <a:r>
              <a:rPr lang="en-GB" dirty="0"/>
              <a:t>/Nokia) – 15 May ‘23</a:t>
            </a:r>
          </a:p>
          <a:p>
            <a:r>
              <a:rPr lang="en-GB" dirty="0"/>
              <a:t>First router in lab – 26 Oct ‘23</a:t>
            </a:r>
          </a:p>
          <a:p>
            <a:r>
              <a:rPr lang="en-GB" dirty="0"/>
              <a:t>First router deployed in network  – 6 Mar ‘24</a:t>
            </a:r>
          </a:p>
          <a:p>
            <a:r>
              <a:rPr lang="en-GB" dirty="0"/>
              <a:t>First backbone traffic – 25 Jun ‘24</a:t>
            </a:r>
          </a:p>
          <a:p>
            <a:r>
              <a:rPr lang="en-GB" dirty="0"/>
              <a:t>First user service migrated – 29 Jan ‘25</a:t>
            </a:r>
          </a:p>
          <a:p>
            <a:r>
              <a:rPr lang="en-GB" dirty="0"/>
              <a:t>Last user service migrated – 22 Jan ‘26</a:t>
            </a:r>
          </a:p>
          <a:p>
            <a:endParaRPr lang="en-GB" dirty="0"/>
          </a:p>
        </p:txBody>
      </p:sp>
    </p:spTree>
    <p:extLst>
      <p:ext uri="{BB962C8B-B14F-4D97-AF65-F5344CB8AC3E}">
        <p14:creationId xmlns:p14="http://schemas.microsoft.com/office/powerpoint/2010/main" val="4245477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4C2D49-7C7D-FAD9-1EB5-3983BC1534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FE2755-F87A-20D4-C376-2C1C066F5890}"/>
              </a:ext>
            </a:extLst>
          </p:cNvPr>
          <p:cNvSpPr>
            <a:spLocks noGrp="1"/>
          </p:cNvSpPr>
          <p:nvPr>
            <p:ph type="title"/>
          </p:nvPr>
        </p:nvSpPr>
        <p:spPr/>
        <p:txBody>
          <a:bodyPr>
            <a:normAutofit fontScale="90000"/>
          </a:bodyPr>
          <a:lstStyle/>
          <a:p>
            <a:r>
              <a:rPr lang="en-GB" dirty="0"/>
              <a:t>New Ticket System – Gotcha</a:t>
            </a:r>
          </a:p>
        </p:txBody>
      </p:sp>
      <p:sp>
        <p:nvSpPr>
          <p:cNvPr id="3" name="Content Placeholder 2">
            <a:extLst>
              <a:ext uri="{FF2B5EF4-FFF2-40B4-BE49-F238E27FC236}">
                <a16:creationId xmlns:a16="http://schemas.microsoft.com/office/drawing/2014/main" id="{57A44FA4-E643-3BD0-8E72-0DEC4AD120B3}"/>
              </a:ext>
            </a:extLst>
          </p:cNvPr>
          <p:cNvSpPr>
            <a:spLocks noGrp="1"/>
          </p:cNvSpPr>
          <p:nvPr>
            <p:ph sz="quarter" idx="10"/>
          </p:nvPr>
        </p:nvSpPr>
        <p:spPr>
          <a:xfrm>
            <a:off x="998895" y="1567629"/>
            <a:ext cx="5859105" cy="4503737"/>
          </a:xfrm>
        </p:spPr>
        <p:txBody>
          <a:bodyPr/>
          <a:lstStyle/>
          <a:p>
            <a:r>
              <a:rPr lang="en-GB" dirty="0"/>
              <a:t>Ivanti network services e-mail address - </a:t>
            </a:r>
            <a:r>
              <a:rPr lang="en-GB" b="1" dirty="0"/>
              <a:t>support@geant.org</a:t>
            </a:r>
            <a:r>
              <a:rPr lang="en-GB" dirty="0"/>
              <a:t> </a:t>
            </a:r>
          </a:p>
          <a:p>
            <a:pPr lvl="1"/>
            <a:r>
              <a:rPr lang="en-GB" dirty="0"/>
              <a:t>Currently, Network Service Orders only</a:t>
            </a:r>
          </a:p>
          <a:p>
            <a:pPr lvl="1"/>
            <a:r>
              <a:rPr lang="en-GB" dirty="0"/>
              <a:t>… all incident and planned work mails still </a:t>
            </a:r>
            <a:r>
              <a:rPr lang="en-GB" dirty="0">
                <a:hlinkClick r:id="rId3"/>
              </a:rPr>
              <a:t>support@oc.geant.net</a:t>
            </a:r>
            <a:endParaRPr lang="en-GB" dirty="0"/>
          </a:p>
          <a:p>
            <a:r>
              <a:rPr lang="en-GB" dirty="0"/>
              <a:t>No reason to send new mail to </a:t>
            </a:r>
            <a:r>
              <a:rPr lang="en-GB" dirty="0">
                <a:hlinkClick r:id="rId4"/>
              </a:rPr>
              <a:t>support@geant.org</a:t>
            </a:r>
            <a:r>
              <a:rPr lang="en-GB" dirty="0"/>
              <a:t> (just reply)</a:t>
            </a:r>
          </a:p>
          <a:p>
            <a:r>
              <a:rPr lang="en-GB" b="1" i="1" dirty="0"/>
              <a:t>… but email auto-complete might sabotage</a:t>
            </a:r>
            <a:r>
              <a:rPr lang="en-GB" dirty="0"/>
              <a:t>   </a:t>
            </a:r>
          </a:p>
          <a:p>
            <a:endParaRPr lang="en-GB" dirty="0"/>
          </a:p>
        </p:txBody>
      </p:sp>
      <p:pic>
        <p:nvPicPr>
          <p:cNvPr id="5" name="Picture 4">
            <a:extLst>
              <a:ext uri="{FF2B5EF4-FFF2-40B4-BE49-F238E27FC236}">
                <a16:creationId xmlns:a16="http://schemas.microsoft.com/office/drawing/2014/main" id="{CE37DCC4-33B1-49EA-617A-00CA54135EAE}"/>
              </a:ext>
            </a:extLst>
          </p:cNvPr>
          <p:cNvPicPr>
            <a:picLocks noChangeAspect="1"/>
          </p:cNvPicPr>
          <p:nvPr/>
        </p:nvPicPr>
        <p:blipFill>
          <a:blip r:embed="rId5"/>
          <a:stretch>
            <a:fillRect/>
          </a:stretch>
        </p:blipFill>
        <p:spPr>
          <a:xfrm>
            <a:off x="6858000" y="3446585"/>
            <a:ext cx="5184479" cy="3123668"/>
          </a:xfrm>
          <a:prstGeom prst="rect">
            <a:avLst/>
          </a:prstGeom>
        </p:spPr>
      </p:pic>
    </p:spTree>
    <p:extLst>
      <p:ext uri="{BB962C8B-B14F-4D97-AF65-F5344CB8AC3E}">
        <p14:creationId xmlns:p14="http://schemas.microsoft.com/office/powerpoint/2010/main" val="928290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9A68C-AF37-429D-49DE-A151C7B412EC}"/>
              </a:ext>
            </a:extLst>
          </p:cNvPr>
          <p:cNvSpPr>
            <a:spLocks noGrp="1"/>
          </p:cNvSpPr>
          <p:nvPr>
            <p:ph type="title"/>
          </p:nvPr>
        </p:nvSpPr>
        <p:spPr/>
        <p:txBody>
          <a:bodyPr>
            <a:normAutofit fontScale="90000"/>
          </a:bodyPr>
          <a:lstStyle/>
          <a:p>
            <a:r>
              <a:rPr lang="en-GB" dirty="0"/>
              <a:t>BGP Communities</a:t>
            </a:r>
          </a:p>
        </p:txBody>
      </p:sp>
      <p:sp>
        <p:nvSpPr>
          <p:cNvPr id="3" name="Content Placeholder 2">
            <a:extLst>
              <a:ext uri="{FF2B5EF4-FFF2-40B4-BE49-F238E27FC236}">
                <a16:creationId xmlns:a16="http://schemas.microsoft.com/office/drawing/2014/main" id="{4183BF06-0A4F-1D94-727D-9E64D73E9B5F}"/>
              </a:ext>
            </a:extLst>
          </p:cNvPr>
          <p:cNvSpPr>
            <a:spLocks noGrp="1"/>
          </p:cNvSpPr>
          <p:nvPr>
            <p:ph sz="quarter" idx="10"/>
          </p:nvPr>
        </p:nvSpPr>
        <p:spPr>
          <a:xfrm>
            <a:off x="998896" y="1567629"/>
            <a:ext cx="4866445" cy="4503737"/>
          </a:xfrm>
        </p:spPr>
        <p:txBody>
          <a:bodyPr/>
          <a:lstStyle/>
          <a:p>
            <a:r>
              <a:rPr lang="en-GB" dirty="0"/>
              <a:t>Used for</a:t>
            </a:r>
          </a:p>
          <a:p>
            <a:pPr lvl="1"/>
            <a:r>
              <a:rPr lang="en-GB" dirty="0"/>
              <a:t>Information</a:t>
            </a:r>
          </a:p>
          <a:p>
            <a:pPr lvl="1"/>
            <a:r>
              <a:rPr lang="en-GB" dirty="0"/>
              <a:t>Traffic Engineering</a:t>
            </a:r>
          </a:p>
          <a:p>
            <a:r>
              <a:rPr lang="en-GB" dirty="0"/>
              <a:t>Fully described in GEANT RIPE </a:t>
            </a:r>
            <a:r>
              <a:rPr lang="en-GB" dirty="0" err="1"/>
              <a:t>autnum</a:t>
            </a:r>
            <a:r>
              <a:rPr lang="en-GB" dirty="0"/>
              <a:t> objects </a:t>
            </a:r>
            <a:br>
              <a:rPr lang="en-GB" dirty="0"/>
            </a:br>
            <a:r>
              <a:rPr lang="en-GB" dirty="0"/>
              <a:t>– AS20965 &amp; AS21320</a:t>
            </a:r>
          </a:p>
          <a:p>
            <a:endParaRPr lang="en-GB" dirty="0"/>
          </a:p>
        </p:txBody>
      </p:sp>
      <p:pic>
        <p:nvPicPr>
          <p:cNvPr id="5" name="Picture 4">
            <a:extLst>
              <a:ext uri="{FF2B5EF4-FFF2-40B4-BE49-F238E27FC236}">
                <a16:creationId xmlns:a16="http://schemas.microsoft.com/office/drawing/2014/main" id="{D8FF5389-3F02-FC0C-399C-CA1D2CD1779D}"/>
              </a:ext>
            </a:extLst>
          </p:cNvPr>
          <p:cNvPicPr>
            <a:picLocks noChangeAspect="1"/>
          </p:cNvPicPr>
          <p:nvPr/>
        </p:nvPicPr>
        <p:blipFill>
          <a:blip r:embed="rId3"/>
          <a:stretch>
            <a:fillRect/>
          </a:stretch>
        </p:blipFill>
        <p:spPr>
          <a:xfrm>
            <a:off x="5329881" y="2272250"/>
            <a:ext cx="6511870" cy="4124431"/>
          </a:xfrm>
          <a:prstGeom prst="rect">
            <a:avLst/>
          </a:prstGeom>
        </p:spPr>
      </p:pic>
    </p:spTree>
    <p:extLst>
      <p:ext uri="{BB962C8B-B14F-4D97-AF65-F5344CB8AC3E}">
        <p14:creationId xmlns:p14="http://schemas.microsoft.com/office/powerpoint/2010/main" val="4054031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C1FFE-0B6F-159D-E569-ED0F3C1A6356}"/>
              </a:ext>
            </a:extLst>
          </p:cNvPr>
          <p:cNvSpPr>
            <a:spLocks noGrp="1"/>
          </p:cNvSpPr>
          <p:nvPr>
            <p:ph type="title"/>
          </p:nvPr>
        </p:nvSpPr>
        <p:spPr/>
        <p:txBody>
          <a:bodyPr>
            <a:normAutofit fontScale="90000"/>
          </a:bodyPr>
          <a:lstStyle/>
          <a:p>
            <a:r>
              <a:rPr lang="en-GB" dirty="0"/>
              <a:t>BGP Communities – Informational</a:t>
            </a:r>
          </a:p>
        </p:txBody>
      </p:sp>
      <p:sp>
        <p:nvSpPr>
          <p:cNvPr id="3" name="Content Placeholder 2">
            <a:extLst>
              <a:ext uri="{FF2B5EF4-FFF2-40B4-BE49-F238E27FC236}">
                <a16:creationId xmlns:a16="http://schemas.microsoft.com/office/drawing/2014/main" id="{3A2C1E3F-AD95-2C55-B96B-20CBB2048FA8}"/>
              </a:ext>
            </a:extLst>
          </p:cNvPr>
          <p:cNvSpPr>
            <a:spLocks noGrp="1"/>
          </p:cNvSpPr>
          <p:nvPr>
            <p:ph sz="quarter" idx="10"/>
          </p:nvPr>
        </p:nvSpPr>
        <p:spPr/>
        <p:txBody>
          <a:bodyPr/>
          <a:lstStyle/>
          <a:p>
            <a:pPr marL="0" indent="0">
              <a:buNone/>
            </a:pPr>
            <a:r>
              <a:rPr lang="en-GB" dirty="0"/>
              <a:t>21320:XXXyy, where XXX denotes our relationship to the BGP speaker</a:t>
            </a:r>
          </a:p>
          <a:p>
            <a:pPr marL="0" indent="0">
              <a:buNone/>
            </a:pPr>
            <a:r>
              <a:rPr lang="en-GB" dirty="0"/>
              <a:t>21320:xxxYY, where YY denotes the location at which we learned the route</a:t>
            </a:r>
          </a:p>
          <a:p>
            <a:pPr marL="0" indent="0">
              <a:buNone/>
            </a:pPr>
            <a:endParaRPr lang="en-GB" dirty="0"/>
          </a:p>
          <a:p>
            <a:pPr marL="0" indent="0">
              <a:buNone/>
            </a:pPr>
            <a:r>
              <a:rPr lang="en-GB" dirty="0"/>
              <a:t>Relationship :-</a:t>
            </a:r>
          </a:p>
          <a:p>
            <a:pPr marL="0" indent="0">
              <a:buNone/>
            </a:pPr>
            <a:r>
              <a:rPr lang="en-GB" dirty="0"/>
              <a:t>21320:645yy Upstream/Tier 1 transit</a:t>
            </a:r>
          </a:p>
          <a:p>
            <a:pPr marL="0" indent="0">
              <a:buNone/>
            </a:pPr>
            <a:r>
              <a:rPr lang="en-GB" dirty="0"/>
              <a:t>21320:646yy Public commercial peer via Internet Exchange fabric</a:t>
            </a:r>
          </a:p>
          <a:p>
            <a:pPr marL="0" indent="0">
              <a:buNone/>
            </a:pPr>
            <a:r>
              <a:rPr lang="en-GB" dirty="0"/>
              <a:t>21320:647yy Private commercial peer via dedicated interconnect</a:t>
            </a:r>
          </a:p>
          <a:p>
            <a:pPr marL="0" indent="0">
              <a:buNone/>
            </a:pPr>
            <a:r>
              <a:rPr lang="en-GB" dirty="0"/>
              <a:t>21320:648yy Research &amp; Education peers (e.g. ASNET)</a:t>
            </a:r>
          </a:p>
          <a:p>
            <a:pPr marL="0" indent="0">
              <a:buNone/>
            </a:pPr>
            <a:r>
              <a:rPr lang="en-GB" dirty="0"/>
              <a:t>21320:649yy NREN peers, i.e. GEANT consortium members</a:t>
            </a:r>
          </a:p>
          <a:p>
            <a:endParaRPr lang="en-GB" dirty="0"/>
          </a:p>
        </p:txBody>
      </p:sp>
    </p:spTree>
    <p:extLst>
      <p:ext uri="{BB962C8B-B14F-4D97-AF65-F5344CB8AC3E}">
        <p14:creationId xmlns:p14="http://schemas.microsoft.com/office/powerpoint/2010/main" val="43589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D4AC5-0913-F5E7-167D-FAF1BB445BE8}"/>
              </a:ext>
            </a:extLst>
          </p:cNvPr>
          <p:cNvSpPr>
            <a:spLocks noGrp="1"/>
          </p:cNvSpPr>
          <p:nvPr>
            <p:ph type="title"/>
          </p:nvPr>
        </p:nvSpPr>
        <p:spPr/>
        <p:txBody>
          <a:bodyPr>
            <a:normAutofit fontScale="90000"/>
          </a:bodyPr>
          <a:lstStyle/>
          <a:p>
            <a:r>
              <a:rPr lang="en-GB" dirty="0"/>
              <a:t>BGP Communities – Location Information</a:t>
            </a:r>
          </a:p>
        </p:txBody>
      </p:sp>
      <p:sp>
        <p:nvSpPr>
          <p:cNvPr id="3" name="Content Placeholder 2">
            <a:extLst>
              <a:ext uri="{FF2B5EF4-FFF2-40B4-BE49-F238E27FC236}">
                <a16:creationId xmlns:a16="http://schemas.microsoft.com/office/drawing/2014/main" id="{F0DB2C3A-BE9E-EE57-54E8-C9E51C84445B}"/>
              </a:ext>
            </a:extLst>
          </p:cNvPr>
          <p:cNvSpPr>
            <a:spLocks noGrp="1"/>
          </p:cNvSpPr>
          <p:nvPr>
            <p:ph sz="quarter" idx="10"/>
          </p:nvPr>
        </p:nvSpPr>
        <p:spPr/>
        <p:txBody>
          <a:bodyPr/>
          <a:lstStyle/>
          <a:p>
            <a:pPr marL="0" indent="0">
              <a:buNone/>
            </a:pPr>
            <a:r>
              <a:rPr lang="en-GB" dirty="0"/>
              <a:t>21320:xxx13 Amsterdam NL (AMS)</a:t>
            </a:r>
          </a:p>
          <a:p>
            <a:pPr marL="0" indent="0">
              <a:buNone/>
            </a:pPr>
            <a:r>
              <a:rPr lang="en-GB" dirty="0"/>
              <a:t>21320:xxx14 Athens GR (ATH/ATH2)</a:t>
            </a:r>
          </a:p>
          <a:p>
            <a:pPr marL="0" indent="0">
              <a:buNone/>
            </a:pPr>
            <a:r>
              <a:rPr lang="en-GB" dirty="0"/>
              <a:t>21320:xxx15 Bratislava SK (BRA)</a:t>
            </a:r>
          </a:p>
          <a:p>
            <a:pPr marL="0" indent="0">
              <a:buNone/>
            </a:pPr>
            <a:r>
              <a:rPr lang="en-GB" dirty="0"/>
              <a:t>21320:xxx16 Brussels BE (BRU)</a:t>
            </a:r>
          </a:p>
          <a:p>
            <a:pPr marL="0" indent="0">
              <a:buNone/>
            </a:pPr>
            <a:r>
              <a:rPr lang="en-GB" dirty="0"/>
              <a:t>…</a:t>
            </a:r>
          </a:p>
          <a:p>
            <a:pPr marL="0" indent="0">
              <a:buNone/>
            </a:pPr>
            <a:r>
              <a:rPr lang="en-GB" dirty="0"/>
              <a:t>21320:xxx88 Budapest HU </a:t>
            </a:r>
            <a:r>
              <a:rPr lang="en-GB" dirty="0" err="1"/>
              <a:t>BiX</a:t>
            </a:r>
            <a:endParaRPr lang="en-GB" dirty="0"/>
          </a:p>
          <a:p>
            <a:pPr marL="0" indent="0">
              <a:buNone/>
            </a:pPr>
            <a:r>
              <a:rPr lang="en-GB" dirty="0"/>
              <a:t>21320:xxx89 Madrid ES DE-CIX Madrid</a:t>
            </a:r>
          </a:p>
          <a:p>
            <a:pPr marL="0" indent="0">
              <a:buNone/>
            </a:pPr>
            <a:r>
              <a:rPr lang="en-GB" dirty="0"/>
              <a:t>21320:xxx90 Marseilles FR DE-CIX Marseilles</a:t>
            </a:r>
          </a:p>
          <a:p>
            <a:pPr marL="0" indent="0">
              <a:buNone/>
            </a:pPr>
            <a:r>
              <a:rPr lang="en-GB" dirty="0"/>
              <a:t>21320:xxx91 Prague CZ NIX.CZ</a:t>
            </a:r>
          </a:p>
          <a:p>
            <a:endParaRPr lang="en-GB" dirty="0"/>
          </a:p>
        </p:txBody>
      </p:sp>
    </p:spTree>
    <p:extLst>
      <p:ext uri="{BB962C8B-B14F-4D97-AF65-F5344CB8AC3E}">
        <p14:creationId xmlns:p14="http://schemas.microsoft.com/office/powerpoint/2010/main" val="119910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564C7-6B08-F752-4ABD-22FDB2291114}"/>
              </a:ext>
            </a:extLst>
          </p:cNvPr>
          <p:cNvSpPr>
            <a:spLocks noGrp="1"/>
          </p:cNvSpPr>
          <p:nvPr>
            <p:ph type="title"/>
          </p:nvPr>
        </p:nvSpPr>
        <p:spPr/>
        <p:txBody>
          <a:bodyPr>
            <a:normAutofit fontScale="90000"/>
          </a:bodyPr>
          <a:lstStyle/>
          <a:p>
            <a:r>
              <a:rPr lang="en-GB" dirty="0"/>
              <a:t>BGP- Traffic Engineering</a:t>
            </a:r>
          </a:p>
        </p:txBody>
      </p:sp>
      <p:sp>
        <p:nvSpPr>
          <p:cNvPr id="3" name="Content Placeholder 2">
            <a:extLst>
              <a:ext uri="{FF2B5EF4-FFF2-40B4-BE49-F238E27FC236}">
                <a16:creationId xmlns:a16="http://schemas.microsoft.com/office/drawing/2014/main" id="{F241A6C2-B692-02E2-9859-F34042DF8933}"/>
              </a:ext>
            </a:extLst>
          </p:cNvPr>
          <p:cNvSpPr>
            <a:spLocks noGrp="1"/>
          </p:cNvSpPr>
          <p:nvPr>
            <p:ph sz="quarter" idx="10"/>
          </p:nvPr>
        </p:nvSpPr>
        <p:spPr/>
        <p:txBody>
          <a:bodyPr>
            <a:normAutofit/>
          </a:bodyPr>
          <a:lstStyle/>
          <a:p>
            <a:pPr marL="0" indent="0">
              <a:buNone/>
            </a:pPr>
            <a:r>
              <a:rPr lang="en-GB" b="1" dirty="0"/>
              <a:t>Block</a:t>
            </a:r>
          </a:p>
          <a:p>
            <a:pPr marL="0" indent="0">
              <a:buNone/>
            </a:pPr>
            <a:r>
              <a:rPr lang="en-GB" dirty="0"/>
              <a:t>64512:&lt;ASN&gt; - Don't announce to &lt;ASN&gt;</a:t>
            </a:r>
          </a:p>
          <a:p>
            <a:pPr marL="0" indent="0">
              <a:buNone/>
            </a:pPr>
            <a:r>
              <a:rPr lang="en-GB" dirty="0"/>
              <a:t>origin:&lt;ASN&gt;L:64512 - Don't announce to &lt;ASN&gt; (required for 4-byte ASNs)</a:t>
            </a:r>
          </a:p>
          <a:p>
            <a:pPr marL="0" indent="0">
              <a:buNone/>
            </a:pPr>
            <a:r>
              <a:rPr lang="en-GB" dirty="0"/>
              <a:t>64599:65532 - Don't announce to peers at AMS-IX (Amsterdam)</a:t>
            </a:r>
          </a:p>
          <a:p>
            <a:pPr marL="0" indent="0">
              <a:buNone/>
            </a:pPr>
            <a:r>
              <a:rPr lang="en-GB" dirty="0"/>
              <a:t>64598:65532 - Don't announce to peers at DE-CIX (Frankfurt)</a:t>
            </a:r>
          </a:p>
          <a:p>
            <a:pPr marL="0" indent="0">
              <a:buNone/>
            </a:pPr>
            <a:r>
              <a:rPr lang="en-GB" dirty="0"/>
              <a:t>…</a:t>
            </a:r>
          </a:p>
          <a:p>
            <a:pPr marL="0" indent="0">
              <a:buNone/>
            </a:pPr>
            <a:r>
              <a:rPr lang="en-GB" dirty="0"/>
              <a:t>64512:65532 - Don't announce to any public peers</a:t>
            </a:r>
          </a:p>
          <a:p>
            <a:pPr marL="0" indent="0">
              <a:buNone/>
            </a:pPr>
            <a:r>
              <a:rPr lang="en-GB" dirty="0"/>
              <a:t>64512:65533 - Don't announce to any private peers</a:t>
            </a:r>
          </a:p>
          <a:p>
            <a:pPr marL="0" indent="0">
              <a:buNone/>
            </a:pPr>
            <a:r>
              <a:rPr lang="en-GB" dirty="0"/>
              <a:t>64512:65534 - Don't announce to any </a:t>
            </a:r>
            <a:r>
              <a:rPr lang="en-GB" dirty="0" err="1"/>
              <a:t>upstreams</a:t>
            </a:r>
            <a:endParaRPr lang="en-GB" dirty="0"/>
          </a:p>
          <a:p>
            <a:endParaRPr lang="en-GB" dirty="0"/>
          </a:p>
        </p:txBody>
      </p:sp>
    </p:spTree>
    <p:extLst>
      <p:ext uri="{BB962C8B-B14F-4D97-AF65-F5344CB8AC3E}">
        <p14:creationId xmlns:p14="http://schemas.microsoft.com/office/powerpoint/2010/main" val="32971269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ENTIMETER_SERIES_ID_KEY" val="altiqwdm4aebvpq3ud9qf3rgfaefhkp7"/>
</p:tagLst>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Presentation_Template_2022" id="{4BE2BC52-70CB-804F-8000-929BD1B6A85B}" vid="{DC141317-625F-DC42-A6EE-F36CBAE4B3BD}"/>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55679</TotalTime>
  <Words>1620</Words>
  <Application>Microsoft Office PowerPoint</Application>
  <PresentationFormat>Widescreen</PresentationFormat>
  <Paragraphs>165</Paragraphs>
  <Slides>23</Slides>
  <Notes>17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23</vt:i4>
      </vt:variant>
    </vt:vector>
  </HeadingPairs>
  <TitlesOfParts>
    <vt:vector size="28" baseType="lpstr">
      <vt:lpstr>Arial</vt:lpstr>
      <vt:lpstr>Calibri</vt:lpstr>
      <vt:lpstr>Courier New</vt:lpstr>
      <vt:lpstr>Office Theme</vt:lpstr>
      <vt:lpstr>Custom Design</vt:lpstr>
      <vt:lpstr>PowerPoint Presentation</vt:lpstr>
      <vt:lpstr>Staff Update</vt:lpstr>
      <vt:lpstr>IP/MPLS Refresh project</vt:lpstr>
      <vt:lpstr>IP/MPLS Refresh Project - Overview</vt:lpstr>
      <vt:lpstr>New Ticket System – Gotcha</vt:lpstr>
      <vt:lpstr>BGP Communities</vt:lpstr>
      <vt:lpstr>BGP Communities – Informational</vt:lpstr>
      <vt:lpstr>BGP Communities – Location Information</vt:lpstr>
      <vt:lpstr>BGP- Traffic Engineering</vt:lpstr>
      <vt:lpstr>BGP- Traffic Engineering</vt:lpstr>
      <vt:lpstr>BGP- Traffic Engineering</vt:lpstr>
      <vt:lpstr>BGP- Traffic Engineering</vt:lpstr>
      <vt:lpstr>Practical example of Traffic Engineering</vt:lpstr>
      <vt:lpstr>PowerPoint Presentation</vt:lpstr>
      <vt:lpstr>PowerPoint Presentation</vt:lpstr>
      <vt:lpstr>Jumpbox – Getting access (reminder)</vt:lpstr>
      <vt:lpstr>PowerPoint Presentation</vt:lpstr>
      <vt:lpstr>PowerPoint Presentation</vt:lpstr>
      <vt:lpstr>PowerPoint Presentation</vt:lpstr>
      <vt:lpstr>GÉANT Tenant Portal – Kentik </vt:lpstr>
      <vt:lpstr>Suggestion – One Page for Tools from all NOC’s </vt:lpstr>
      <vt:lpstr> Nokia Migration – Operational Feedback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Temoor Khan</cp:lastModifiedBy>
  <cp:revision>203</cp:revision>
  <cp:lastPrinted>2022-10-18T10:22:25Z</cp:lastPrinted>
  <dcterms:created xsi:type="dcterms:W3CDTF">2022-09-06T15:15:15Z</dcterms:created>
  <dcterms:modified xsi:type="dcterms:W3CDTF">2026-04-08T14:46:34Z</dcterms:modified>
</cp:coreProperties>
</file>