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1"/>
  </p:notesMasterIdLst>
  <p:handoutMasterIdLst>
    <p:handoutMasterId r:id="rId22"/>
  </p:handoutMasterIdLst>
  <p:sldIdLst>
    <p:sldId id="284" r:id="rId5"/>
    <p:sldId id="320" r:id="rId6"/>
    <p:sldId id="266" r:id="rId7"/>
    <p:sldId id="318" r:id="rId8"/>
    <p:sldId id="317" r:id="rId9"/>
    <p:sldId id="326" r:id="rId10"/>
    <p:sldId id="319" r:id="rId11"/>
    <p:sldId id="315" r:id="rId12"/>
    <p:sldId id="316" r:id="rId13"/>
    <p:sldId id="321" r:id="rId14"/>
    <p:sldId id="325" r:id="rId15"/>
    <p:sldId id="322" r:id="rId16"/>
    <p:sldId id="323" r:id="rId17"/>
    <p:sldId id="324" r:id="rId18"/>
    <p:sldId id="314" r:id="rId19"/>
    <p:sldId id="310" r:id="rId20"/>
  </p:sldIdLst>
  <p:sldSz cx="12192000" cy="6858000"/>
  <p:notesSz cx="6858000" cy="9144000"/>
  <p:defaultTextStyle>
    <a:defPPr>
      <a:defRPr lang="de-DE"/>
    </a:defPPr>
    <a:lvl1pPr marL="0" indent="0" algn="l" defTabSz="914400" rtl="0" eaLnBrk="1" latinLnBrk="0" hangingPunct="1">
      <a:lnSpc>
        <a:spcPct val="114000"/>
      </a:lnSpc>
      <a:spcBef>
        <a:spcPts val="0"/>
      </a:spcBef>
      <a:buFont typeface="+mj-lt"/>
      <a:buNone/>
      <a:defRPr sz="1700" kern="1200" spc="40" baseline="0">
        <a:solidFill>
          <a:schemeClr val="accent1"/>
        </a:solidFill>
        <a:latin typeface="+mn-lt"/>
        <a:ea typeface="+mn-ea"/>
        <a:cs typeface="+mn-cs"/>
      </a:defRPr>
    </a:lvl1pPr>
    <a:lvl2pPr marL="1872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2pPr>
    <a:lvl3pPr marL="460800" indent="-185738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3pPr>
    <a:lvl4pPr marL="7344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4pPr>
    <a:lvl5pPr marL="10080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2878C"/>
    <a:srgbClr val="B4B9BE"/>
    <a:srgbClr val="FF66FF"/>
    <a:srgbClr val="F1F3F3"/>
    <a:srgbClr val="E5EAE9"/>
    <a:srgbClr val="E1D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3" autoAdjust="0"/>
    <p:restoredTop sz="94521" autoAdjust="0"/>
  </p:normalViewPr>
  <p:slideViewPr>
    <p:cSldViewPr showGuides="1">
      <p:cViewPr varScale="1">
        <p:scale>
          <a:sx n="120" d="100"/>
          <a:sy n="120" d="100"/>
        </p:scale>
        <p:origin x="320" y="184"/>
      </p:cViewPr>
      <p:guideLst/>
    </p:cSldViewPr>
  </p:slideViewPr>
  <p:outlineViewPr>
    <p:cViewPr>
      <p:scale>
        <a:sx n="33" d="100"/>
        <a:sy n="33" d="100"/>
      </p:scale>
      <p:origin x="0" y="-179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3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07.04.26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04.04.26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slide’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FCB082B-4878-5CED-D205-1005CA191D9C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Example slide – ‘Title and text boxes’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61999" y="1465200"/>
            <a:ext cx="10671175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5200"/>
            <a:ext cx="4068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303912" y="1465200"/>
            <a:ext cx="4320479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>
            <a:extLst>
              <a:ext uri="{FF2B5EF4-FFF2-40B4-BE49-F238E27FC236}">
                <a16:creationId xmlns:a16="http://schemas.microsoft.com/office/drawing/2014/main" id="{4BB19A02-9F78-B0D9-D808-14818586DA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03812" y="417482"/>
            <a:ext cx="7026188" cy="60679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482"/>
            <a:ext cx="3059112" cy="455234"/>
          </a:xfrm>
        </p:spPr>
        <p:txBody>
          <a:bodyPr/>
          <a:lstStyle/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3675"/>
            <a:ext cx="3059112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5673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>
            <a:extLst>
              <a:ext uri="{FF2B5EF4-FFF2-40B4-BE49-F238E27FC236}">
                <a16:creationId xmlns:a16="http://schemas.microsoft.com/office/drawing/2014/main" id="{4BB19A02-9F78-B0D9-D808-14818586DA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34224" y="417482"/>
            <a:ext cx="4295775" cy="60679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482"/>
            <a:ext cx="5221286" cy="455234"/>
          </a:xfrm>
        </p:spPr>
        <p:txBody>
          <a:bodyPr/>
          <a:lstStyle/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2" y="1463675"/>
            <a:ext cx="5221287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1031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394226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5C0EB5F1-CBCA-1E0F-1063-1ED70E651FB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028038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082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Example slide – ‘Title and image’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DCEB7D4-7DE6-6455-6F9B-CF08334B39D5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– ‘Quote with blue background’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D873E21-571C-6D4A-621F-26BF43A947E9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9341CEB-A4F0-BA0F-6C5D-E6E7C139E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21898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ro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– ‘Quote with red background’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59BFD3E-055A-C142-CAD1-3290ABEE6697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538F7E93-0309-556F-D2AE-0F88B08F1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40071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grau">
    <p:bg>
      <p:bgPr>
        <a:solidFill>
          <a:srgbClr val="828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600"/>
            <a:ext cx="10672762" cy="455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– ‘Quote with grey background’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F606201-E3EA-5CC3-39A7-0F35A87FD3B3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BC4919B-571D-3B21-AEC5-2EF2D8977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359572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Example slide – ‘Quote’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accent6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accent6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913443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Blau, Farbigkeit, violett, Flieder enthält.&#10;&#10;Automatisch generierte Beschreibung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"/>
            <a:ext cx="12192000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 – Gradient 1’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  <a:p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0D0C61A-C2A6-CF85-DF08-FAF992F5B80C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29149518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A9579D62-C50B-5FA5-070B-ECA1C60EAA35}"/>
              </a:ext>
            </a:extLst>
          </p:cNvPr>
          <p:cNvSpPr/>
          <p:nvPr userDrawn="1"/>
        </p:nvSpPr>
        <p:spPr>
          <a:xfrm>
            <a:off x="760413" y="5355083"/>
            <a:ext cx="10672762" cy="810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233430B0-DDB5-E7B0-1BA0-A936B201C60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86579705"/>
              </p:ext>
            </p:extLst>
          </p:nvPr>
        </p:nvGraphicFramePr>
        <p:xfrm>
          <a:off x="6234718" y="5359632"/>
          <a:ext cx="3600542" cy="8107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4542">
                  <a:extLst>
                    <a:ext uri="{9D8B030D-6E8A-4147-A177-3AD203B41FA5}">
                      <a16:colId xmlns:a16="http://schemas.microsoft.com/office/drawing/2014/main" val="3007481015"/>
                    </a:ext>
                  </a:extLst>
                </a:gridCol>
                <a:gridCol w="2196000">
                  <a:extLst>
                    <a:ext uri="{9D8B030D-6E8A-4147-A177-3AD203B41FA5}">
                      <a16:colId xmlns:a16="http://schemas.microsoft.com/office/drawing/2014/main" val="4091147013"/>
                    </a:ext>
                  </a:extLst>
                </a:gridCol>
              </a:tblGrid>
              <a:tr h="777600">
                <a:tc>
                  <a:txBody>
                    <a:bodyPr/>
                    <a:lstStyle/>
                    <a:p>
                      <a:r>
                        <a:rPr lang="en-GB" sz="1800" b="1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Lausanne</a:t>
                      </a:r>
                      <a:endParaRPr lang="en-GB" sz="1600" b="1" kern="1200" spc="0" baseline="0" noProof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EPFL Innovation Park</a:t>
                      </a:r>
                    </a:p>
                    <a:p>
                      <a:r>
                        <a:rPr lang="en-GB" sz="1600" b="0" kern="1200" spc="0" baseline="0" noProof="1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Bâtiment</a:t>
                      </a:r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I</a:t>
                      </a:r>
                    </a:p>
                    <a:p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1015 Lausanne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98351004"/>
                  </a:ext>
                </a:extLst>
              </a:tr>
            </a:tbl>
          </a:graphicData>
        </a:graphic>
      </p:graphicFrame>
      <p:graphicFrame>
        <p:nvGraphicFramePr>
          <p:cNvPr id="20" name="Tabelle 19">
            <a:extLst>
              <a:ext uri="{FF2B5EF4-FFF2-40B4-BE49-F238E27FC236}">
                <a16:creationId xmlns:a16="http://schemas.microsoft.com/office/drawing/2014/main" id="{A4776E46-2C03-118F-DE54-CE986BC9E306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376673506"/>
              </p:ext>
            </p:extLst>
          </p:nvPr>
        </p:nvGraphicFramePr>
        <p:xfrm>
          <a:off x="2666735" y="5358036"/>
          <a:ext cx="2759103" cy="8107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0768">
                  <a:extLst>
                    <a:ext uri="{9D8B030D-6E8A-4147-A177-3AD203B41FA5}">
                      <a16:colId xmlns:a16="http://schemas.microsoft.com/office/drawing/2014/main" val="3007481015"/>
                    </a:ext>
                  </a:extLst>
                </a:gridCol>
                <a:gridCol w="1728335">
                  <a:extLst>
                    <a:ext uri="{9D8B030D-6E8A-4147-A177-3AD203B41FA5}">
                      <a16:colId xmlns:a16="http://schemas.microsoft.com/office/drawing/2014/main" val="4091147013"/>
                    </a:ext>
                  </a:extLst>
                </a:gridCol>
              </a:tblGrid>
              <a:tr h="810768">
                <a:tc>
                  <a:txBody>
                    <a:bodyPr/>
                    <a:lstStyle/>
                    <a:p>
                      <a:r>
                        <a:rPr lang="en-GB" sz="1800" b="1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Zurich</a:t>
                      </a:r>
                      <a:endParaRPr lang="en-GB" sz="1600" b="1" kern="1200" spc="0" baseline="0" noProof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 b="0" kern="1200" spc="0" baseline="0" noProof="1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Werdstrasse</a:t>
                      </a:r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</a:p>
                    <a:p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8004 Zurich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98351004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18557E05-7F2C-EC5C-4135-858F11FFAA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71379" y="2022584"/>
            <a:ext cx="3254400" cy="1127766"/>
          </a:xfrm>
        </p:spPr>
        <p:txBody>
          <a:bodyPr>
            <a:noAutofit/>
          </a:bodyPr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3" name="Textplatzhalter 11">
            <a:extLst>
              <a:ext uri="{FF2B5EF4-FFF2-40B4-BE49-F238E27FC236}">
                <a16:creationId xmlns:a16="http://schemas.microsoft.com/office/drawing/2014/main" id="{A450B49A-8249-F2B8-D31F-D65D233850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71379" y="4003496"/>
            <a:ext cx="3254400" cy="1122040"/>
          </a:xfrm>
        </p:spPr>
        <p:txBody>
          <a:bodyPr/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749D0275-7F74-E27B-BA38-6CADE8FE5E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75030" y="2032238"/>
            <a:ext cx="3254969" cy="1118112"/>
          </a:xfrm>
        </p:spPr>
        <p:txBody>
          <a:bodyPr/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5" name="Textplatzhalter 11">
            <a:extLst>
              <a:ext uri="{FF2B5EF4-FFF2-40B4-BE49-F238E27FC236}">
                <a16:creationId xmlns:a16="http://schemas.microsoft.com/office/drawing/2014/main" id="{877B0405-2CB0-D228-DB64-FC12DFD306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75031" y="3997770"/>
            <a:ext cx="3254968" cy="1127766"/>
          </a:xfrm>
        </p:spPr>
        <p:txBody>
          <a:bodyPr/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67F3B0F8-D693-2897-4953-DCBDEB847870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59601" y="1458350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35DA1919-FDA7-8EA4-5B3B-7838F89B1A92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759601" y="3439262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1ECA93ED-A458-AC1B-9361-36762696E2D2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6234718" y="1465200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A6F13B5-A469-8432-0F27-4CFE52D86ADA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234718" y="3433536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43342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EE8C0188-0D07-F4FD-A26B-8CFA1F35BC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073" y="2896907"/>
            <a:ext cx="3520800" cy="1032974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474D6BE-ED38-F31E-D313-BF58998B675E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837336313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 – Gradient 2’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  <a:p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30C8637-A284-8B7D-A423-5ABDA2A5B6DB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53324221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 – Gradient 3’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6EC5D618-1DBA-7963-8AD3-D39E32AA3CBF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42365429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‘Section divider – Blue’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3F372C1-4FE1-6D31-8AEF-2913F42C8EE2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D96038FA-C037-95E4-7728-598658B3F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3258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Verlau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93"/>
            <a:ext cx="12193200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‘Section divider – Gradient 1’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7962101-2402-6856-73E8-950F3082454F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897B9F1-F170-ABBF-6A4F-085B54A5C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0532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Verlau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4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‘Section divider – Gradient 2’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56274E2-022F-7D93-3853-575FE07C5D46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85B352BA-56A7-5456-FF0D-762582773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6489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600"/>
            <a:ext cx="12191997" cy="685760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'Section divider with graphics'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5E0319D-BFAB-BA7E-A7BB-E69F1608AA68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364316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4">
            <a:extLst>
              <a:ext uri="{FF2B5EF4-FFF2-40B4-BE49-F238E27FC236}">
                <a16:creationId xmlns:a16="http://schemas.microsoft.com/office/drawing/2014/main" id="{4C3CF3C3-6115-7A52-D73D-9536B1222A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Example slide – ‘Section divider with image’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9DB557C-A12B-C367-742A-9CC0F5DA5779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86326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5CD1AD84-A9C6-68C4-8681-94E52B08CB37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3939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60413" y="417482"/>
            <a:ext cx="10672762" cy="45523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Headline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61999" y="1466056"/>
            <a:ext cx="10671175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84701" y="6341418"/>
            <a:ext cx="745299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6" r:id="rId2"/>
    <p:sldLayoutId id="2147483667" r:id="rId3"/>
    <p:sldLayoutId id="2147483668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59" r:id="rId10"/>
    <p:sldLayoutId id="2147483661" r:id="rId11"/>
    <p:sldLayoutId id="2147483680" r:id="rId12"/>
    <p:sldLayoutId id="2147483681" r:id="rId13"/>
    <p:sldLayoutId id="2147483669" r:id="rId14"/>
    <p:sldLayoutId id="2147483665" r:id="rId15"/>
    <p:sldLayoutId id="2147483671" r:id="rId16"/>
    <p:sldLayoutId id="2147483672" r:id="rId17"/>
    <p:sldLayoutId id="2147483674" r:id="rId18"/>
    <p:sldLayoutId id="2147483673" r:id="rId19"/>
    <p:sldLayoutId id="2147483682" r:id="rId20"/>
    <p:sldLayoutId id="2147483663" r:id="rId21"/>
    <p:sldLayoutId id="2147483683" r:id="rId22"/>
    <p:sldLayoutId id="2147483664" r:id="rId2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+mj-lt"/>
        <a:buNone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1872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2pPr>
      <a:lvl3pPr marL="460800" indent="-1857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7344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4pPr>
      <a:lvl5pPr marL="10080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+mj-lt"/>
        <a:buNone/>
        <a:defRPr sz="1700" kern="1200" spc="4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1872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2pPr>
      <a:lvl3pPr marL="460800" indent="-1857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7344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4pPr>
      <a:lvl5pPr marL="10080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9" userDrawn="1">
          <p15:clr>
            <a:srgbClr val="A4A3A4"/>
          </p15:clr>
        </p15:guide>
        <p15:guide id="2" pos="7202" userDrawn="1">
          <p15:clr>
            <a:srgbClr val="A4A3A4"/>
          </p15:clr>
        </p15:guide>
        <p15:guide id="3" orient="horz" pos="3884" userDrawn="1">
          <p15:clr>
            <a:srgbClr val="A4A3A4"/>
          </p15:clr>
        </p15:guide>
        <p15:guide id="4" orient="horz" pos="922" userDrawn="1">
          <p15:clr>
            <a:srgbClr val="A4A3A4"/>
          </p15:clr>
        </p15:guide>
        <p15:guide id="5" orient="horz" pos="26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sleinen/aspa-invalid-analysis" TargetMode="Externa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labs.ripe.net/author/tim_bruijnzeels/aspa-in-the-rpki-dashboard-a-new-layer-of-routing-security/" TargetMode="External"/><Relationship Id="rId2" Type="http://schemas.openxmlformats.org/officeDocument/2006/relationships/hyperlink" Target="https://blog.cloudflare.com/aspa-secure-internet/" TargetMode="Externa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rootbeer.internet2.edu/" TargetMode="External"/><Relationship Id="rId4" Type="http://schemas.openxmlformats.org/officeDocument/2006/relationships/hyperlink" Target="https://social.bgp.tools/@newaspa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on.org/" TargetMode="External"/><Relationship Id="rId2" Type="http://schemas.openxmlformats.org/officeDocument/2006/relationships/hyperlink" Target="https://github.com/nttgin/bgpalerter" TargetMode="Externa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sv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sv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626C2B-C270-CEEC-9BBC-9FEE4EE470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/>
              <a:t>RPKI ASPA:</a:t>
            </a:r>
            <a:br>
              <a:rPr lang="en-GB" sz="5400" dirty="0"/>
            </a:br>
            <a:r>
              <a:rPr lang="en-GB" sz="5400" dirty="0"/>
              <a:t>The Next Frontier in Securing BGP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3150D1-AD3C-5E90-9499-6C670C7DC4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Simon Leinen  &lt;</a:t>
            </a:r>
            <a:r>
              <a:rPr lang="en-GB" dirty="0" err="1"/>
              <a:t>simon.leinen@switch.ch</a:t>
            </a:r>
            <a:r>
              <a:rPr lang="en-GB" dirty="0"/>
              <a:t>&gt;</a:t>
            </a:r>
          </a:p>
          <a:p>
            <a:r>
              <a:rPr lang="en-GB" dirty="0"/>
              <a:t>Version 01, </a:t>
            </a:r>
            <a:fld id="{C201A553-BA9D-4F60-A603-B601D1443745}" type="datetime4">
              <a:rPr lang="en-GB" smtClean="0"/>
              <a:pPr/>
              <a:t>4 April 2026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86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64B51-1FAA-22EB-DF02-302B2DA22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AS559 ASPA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6B5C84F-6B39-1621-6850-E76EB6CF88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76574"/>
            <a:ext cx="10671175" cy="252871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3B5442-E451-9389-7C5E-FCE532CC2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18858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D4584-F73F-1719-7079-7E811E0F5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ASPAs found in the wild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7A5B0-6CAE-0CFC-C818-36EF52B9F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70829E4-9AE3-4762-3D5F-E8C79F1741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176" y="692695"/>
            <a:ext cx="9984391" cy="637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317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44496-29E9-DB7A-46AA-629B6272D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AS_PATH 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0B373-E698-22A4-5E07-61722A1B2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Nobody does it </a:t>
            </a:r>
            <a:r>
              <a:rPr lang="en-US" dirty="0">
                <a:sym typeface="Wingdings" pitchFamily="2" charset="2"/>
              </a:rPr>
              <a:t> — not yet available in “mainstream” router software.</a:t>
            </a:r>
          </a:p>
          <a:p>
            <a:r>
              <a:rPr lang="en-US" dirty="0">
                <a:sym typeface="Wingdings" pitchFamily="2" charset="2"/>
              </a:rPr>
              <a:t>Cisco has an IOS-XR version with ASPA support in EFT (Early Field Trial)</a:t>
            </a:r>
          </a:p>
          <a:p>
            <a:r>
              <a:rPr lang="en-US" dirty="0">
                <a:sym typeface="Wingdings" pitchFamily="2" charset="2"/>
              </a:rPr>
              <a:t>We have this running on a test router in the lab—looks quite usable already!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Requires new version of RRP (RPKI-to-Router Protocol)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Supported in </a:t>
            </a:r>
            <a:r>
              <a:rPr lang="en-US" dirty="0" err="1">
                <a:sym typeface="Wingdings" pitchFamily="2" charset="2"/>
              </a:rPr>
              <a:t>Routinator</a:t>
            </a:r>
            <a:r>
              <a:rPr lang="en-US" dirty="0">
                <a:sym typeface="Wingdings" pitchFamily="2" charset="2"/>
              </a:rPr>
              <a:t> “out of the box” (and Fort as well, I think)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Requires patch for </a:t>
            </a:r>
            <a:r>
              <a:rPr lang="en-US" dirty="0" err="1">
                <a:sym typeface="Wingdings" pitchFamily="2" charset="2"/>
              </a:rPr>
              <a:t>StayRTR</a:t>
            </a:r>
            <a:r>
              <a:rPr lang="en-US" dirty="0">
                <a:sym typeface="Wingdings" pitchFamily="2" charset="2"/>
              </a:rPr>
              <a:t> (which we use with </a:t>
            </a:r>
            <a:r>
              <a:rPr lang="en-US" dirty="0" err="1">
                <a:sym typeface="Wingdings" pitchFamily="2" charset="2"/>
              </a:rPr>
              <a:t>rpki</a:t>
            </a:r>
            <a:r>
              <a:rPr lang="en-US" dirty="0">
                <a:sym typeface="Wingdings" pitchFamily="2" charset="2"/>
              </a:rPr>
              <a:t>-client)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E1C3F-8104-B729-EE13-3AB7B5FF7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27722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F6090-1512-75F4-BAC2-7B45BCCEF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8AAA6-29FC-F46D-568E-82A2E4882A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Feedback about ASPA in Cisco’s IOS-XR</a:t>
            </a:r>
          </a:p>
          <a:p>
            <a:r>
              <a:rPr lang="en-US" dirty="0"/>
              <a:t>Encourage others to publish ASPAs—</a:t>
            </a:r>
            <a:r>
              <a:rPr lang="en-US" b="1" dirty="0"/>
              <a:t>anyone here has their own AS? Talk to me </a:t>
            </a:r>
            <a:r>
              <a:rPr lang="en-US" b="1" dirty="0">
                <a:sym typeface="Wingdings" pitchFamily="2" charset="2"/>
              </a:rPr>
              <a:t></a:t>
            </a:r>
          </a:p>
          <a:p>
            <a:r>
              <a:rPr lang="en-US" dirty="0"/>
              <a:t>Track and investigate AS_PATH validation failures (</a:t>
            </a:r>
            <a:r>
              <a:rPr lang="en-US" dirty="0">
                <a:hlinkClick r:id="rId2"/>
              </a:rPr>
              <a:t>https://github.com/sleinen/aspa-invalid-analysis</a:t>
            </a:r>
            <a:r>
              <a:rPr lang="en-US" dirty="0"/>
              <a:t>, WIP)</a:t>
            </a:r>
          </a:p>
          <a:p>
            <a:r>
              <a:rPr lang="en-US" dirty="0"/>
              <a:t>Contribute to safe adoption of the </a:t>
            </a:r>
            <a:r>
              <a:rPr lang="en-US"/>
              <a:t>mechanism across the Internet</a:t>
            </a:r>
            <a:endParaRPr lang="en-US" dirty="0"/>
          </a:p>
          <a:p>
            <a:endParaRPr lang="en-US" b="1" dirty="0"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37F48-48D3-9EDF-D351-079B5D779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09423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0C372-8513-87E0-359A-4AFC68B3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8D8B3-A31A-D238-0A36-4EEFE3AD8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ASPA: making Internet routing more secure</a:t>
            </a:r>
            <a:r>
              <a:rPr lang="en-GB" dirty="0"/>
              <a:t>, Cloudflare blog, February 2026</a:t>
            </a:r>
          </a:p>
          <a:p>
            <a:r>
              <a:rPr lang="en-GB" dirty="0">
                <a:hlinkClick r:id="rId3"/>
              </a:rPr>
              <a:t>ASPA in the RPKI Dashboard: A New Layer of Routing Security</a:t>
            </a:r>
            <a:r>
              <a:rPr lang="en-GB" dirty="0"/>
              <a:t>, RIPE Labs, December 2025</a:t>
            </a:r>
          </a:p>
          <a:p>
            <a:r>
              <a:rPr lang="en-GB" dirty="0">
                <a:hlinkClick r:id="rId4"/>
              </a:rPr>
              <a:t>@newaspa@bgp.tools</a:t>
            </a:r>
            <a:r>
              <a:rPr lang="en-GB" dirty="0"/>
              <a:t> Mastodon Account (posts whenever an AS posts its first ASPA)</a:t>
            </a:r>
          </a:p>
          <a:p>
            <a:r>
              <a:rPr lang="en-GB" dirty="0">
                <a:hlinkClick r:id="rId5"/>
              </a:rPr>
              <a:t>https://rootbeer.internet2.edu/</a:t>
            </a:r>
            <a:r>
              <a:rPr lang="en-GB" dirty="0"/>
              <a:t> BGP Analysis tools of the ROOTBEER project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595634-03C7-37B2-F631-2298E11E0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10491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D70C0A-A63A-15DB-7BD0-C8D49F2B2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Your contacts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5270EA3-D18C-D8C9-755C-AFE58D0C2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10E6268-9824-8C43-1BCF-8E7751DF8D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71380" y="2094584"/>
            <a:ext cx="3054081" cy="1055766"/>
          </a:xfrm>
        </p:spPr>
        <p:txBody>
          <a:bodyPr/>
          <a:lstStyle/>
          <a:p>
            <a:r>
              <a:rPr lang="en-GB" b="1" dirty="0"/>
              <a:t>Simon Leinen</a:t>
            </a:r>
          </a:p>
          <a:p>
            <a:pPr>
              <a:spcAft>
                <a:spcPts val="500"/>
              </a:spcAft>
            </a:pPr>
            <a:r>
              <a:rPr lang="en-GB" dirty="0"/>
              <a:t>Network Engineer</a:t>
            </a:r>
          </a:p>
          <a:p>
            <a:r>
              <a:rPr lang="en-GB" sz="1200" b="0" dirty="0"/>
              <a:t>P +41 44 268 1536</a:t>
            </a:r>
          </a:p>
          <a:p>
            <a:r>
              <a:rPr lang="en-GB" sz="1200" b="0" dirty="0" err="1"/>
              <a:t>simon.leinen@switch.ch</a:t>
            </a:r>
            <a:endParaRPr lang="en-GB" sz="1200" b="0" dirty="0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E6F5D56-BF44-AD05-9B44-80F8E99A8E7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" b="47"/>
          <a:stretch>
            <a:fillRect/>
          </a:stretch>
        </p:blipFill>
        <p:spPr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prstClr val="white">
                <a:lumMod val="85000"/>
              </a:prstClr>
            </a:fgClr>
            <a:bgClr>
              <a:prstClr val="white"/>
            </a:bgClr>
          </a:pattFill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4896A31-3DFC-5129-62E1-3D4209C1DD2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D7DB869-C7E2-0B6E-9F7F-54DD852ACE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140E84B-88F3-A7CA-6CFB-0DA4B365E9A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362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3787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23659-AB46-2935-704A-5DCCFD1CB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BGP (Routing) Security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06831-1153-55BA-78B2-6E25387E8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Threat: Attacker announces your routes from elsewhere and attracts traffic for your address space.</a:t>
            </a:r>
          </a:p>
          <a:p>
            <a:endParaRPr lang="en-US" dirty="0"/>
          </a:p>
          <a:p>
            <a:r>
              <a:rPr lang="en-US" dirty="0"/>
              <a:t>Possible impact:</a:t>
            </a:r>
          </a:p>
          <a:p>
            <a:pPr lvl="1"/>
            <a:r>
              <a:rPr lang="en-US" dirty="0"/>
              <a:t>Loss of connectivity</a:t>
            </a:r>
          </a:p>
          <a:p>
            <a:pPr lvl="1"/>
            <a:r>
              <a:rPr lang="en-US" dirty="0"/>
              <a:t>Traffic capture (can be mitigated by encryption, e.g. TLS)</a:t>
            </a:r>
          </a:p>
          <a:p>
            <a:pPr lvl="1"/>
            <a:r>
              <a:rPr lang="en-US" dirty="0"/>
              <a:t>Impersonation (can be mitigated by authentication, e.g. X.509 certificates in TLS)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dirty="0"/>
              <a:t>Traditional countermeasures:</a:t>
            </a:r>
          </a:p>
          <a:p>
            <a:pPr lvl="1"/>
            <a:r>
              <a:rPr lang="en-US" dirty="0"/>
              <a:t>Route filtering (only viable near edges)</a:t>
            </a:r>
          </a:p>
          <a:p>
            <a:pPr lvl="1"/>
            <a:r>
              <a:rPr lang="en-US" dirty="0"/>
              <a:t>Detection via route collectors (e.g. RIPE RIS, </a:t>
            </a:r>
            <a:r>
              <a:rPr lang="en-US" dirty="0" err="1">
                <a:hlinkClick r:id="rId2"/>
              </a:rPr>
              <a:t>BGPalerter</a:t>
            </a:r>
            <a:r>
              <a:rPr lang="en-US" dirty="0"/>
              <a:t>…)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dirty="0"/>
              <a:t>Radical countermeasure:</a:t>
            </a:r>
          </a:p>
          <a:p>
            <a:pPr lvl="1"/>
            <a:r>
              <a:rPr lang="en-US" dirty="0"/>
              <a:t>Replace BGP with something designed with security, e.g. </a:t>
            </a:r>
            <a:r>
              <a:rPr lang="en-US" dirty="0">
                <a:hlinkClick r:id="rId3"/>
              </a:rPr>
              <a:t>SCION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950F1F-E65A-4EF3-8C53-FFA476B9B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7447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RPKI (Resource Public Key Infrastructure)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9" y="1465200"/>
            <a:ext cx="7920000" cy="4351338"/>
          </a:xfrm>
        </p:spPr>
        <p:txBody>
          <a:bodyPr/>
          <a:lstStyle/>
          <a:p>
            <a:r>
              <a:rPr lang="en-GB" dirty="0"/>
              <a:t>PKI to publish signed assertions about </a:t>
            </a:r>
            <a:r>
              <a:rPr lang="en-GB" i="1" dirty="0"/>
              <a:t>resources</a:t>
            </a:r>
            <a:r>
              <a:rPr lang="en-GB" dirty="0"/>
              <a:t> (IPv4/IPv6 prefixes, AS numbers)</a:t>
            </a:r>
          </a:p>
          <a:p>
            <a:r>
              <a:rPr lang="en-GB" dirty="0"/>
              <a:t>Follows allocation </a:t>
            </a:r>
            <a:r>
              <a:rPr lang="en-GB" i="1" dirty="0"/>
              <a:t>hierarchy</a:t>
            </a:r>
            <a:r>
              <a:rPr lang="en-GB" dirty="0"/>
              <a:t> of these resources (RIRs/LIRs)</a:t>
            </a:r>
          </a:p>
          <a:p>
            <a:r>
              <a:rPr lang="en-GB" dirty="0"/>
              <a:t>These assertions can be authenticated and used for </a:t>
            </a:r>
            <a:r>
              <a:rPr lang="en-GB" i="1" dirty="0"/>
              <a:t>validation</a:t>
            </a:r>
            <a:r>
              <a:rPr lang="en-GB" dirty="0"/>
              <a:t> of (BGP) routes.</a:t>
            </a:r>
          </a:p>
          <a:p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771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F8AD0-A008-D632-50CE-48545F9B6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RPKI Publication Process: Delegated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A67350-A0FA-6E14-79D9-E422B7772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5E8E696-A589-94D1-3CC0-E8BA4D8415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713037" y="2021681"/>
            <a:ext cx="67691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711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A3751913-ED56-71F8-1BCD-4A3622BCF2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713037" y="1983581"/>
            <a:ext cx="6769100" cy="3314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5748D6-50F4-2903-611D-C8A767635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RPKI Publication Process: Hosted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9C85D4-072E-5E5E-BAB7-E82B4DCBE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A9A152-9639-1E76-6B44-9654A6A6C2BC}"/>
              </a:ext>
            </a:extLst>
          </p:cNvPr>
          <p:cNvSpPr txBox="1"/>
          <p:nvPr/>
        </p:nvSpPr>
        <p:spPr>
          <a:xfrm>
            <a:off x="6096000" y="4077072"/>
            <a:ext cx="2376264" cy="576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500" dirty="0">
                <a:latin typeface="+mj-lt"/>
              </a:rPr>
              <a:t>We use this</a:t>
            </a:r>
          </a:p>
        </p:txBody>
      </p:sp>
    </p:spTree>
    <p:extLst>
      <p:ext uri="{BB962C8B-B14F-4D97-AF65-F5344CB8AC3E}">
        <p14:creationId xmlns:p14="http://schemas.microsoft.com/office/powerpoint/2010/main" val="277247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774B74-553E-70E1-7699-BF9F9D1FC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3631462F-8584-5318-49D3-89BEA7C98C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713037" y="1983581"/>
            <a:ext cx="6769100" cy="3314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F7374F-FFD1-8BB9-81A8-E56A1363D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RPKI Publication Process: Hosted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20E22-8FB5-BB58-9F3C-17341370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6AB3AF-D87F-A8C7-8600-D7C5B577C8EC}"/>
              </a:ext>
            </a:extLst>
          </p:cNvPr>
          <p:cNvSpPr txBox="1"/>
          <p:nvPr/>
        </p:nvSpPr>
        <p:spPr>
          <a:xfrm>
            <a:off x="6096000" y="4077072"/>
            <a:ext cx="2376264" cy="576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500" dirty="0">
                <a:latin typeface="+mj-lt"/>
              </a:rPr>
              <a:t>We use this</a:t>
            </a:r>
          </a:p>
        </p:txBody>
      </p:sp>
    </p:spTree>
    <p:extLst>
      <p:ext uri="{BB962C8B-B14F-4D97-AF65-F5344CB8AC3E}">
        <p14:creationId xmlns:p14="http://schemas.microsoft.com/office/powerpoint/2010/main" val="3827959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2DF35-8DBF-53E7-36EE-84D375689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RPKI Relying Party and Validation by Routers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265BF-52C8-025F-4FB0-0107AED31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31AB38E4-ADBE-2ED2-2B45-053AF87492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669434" y="1465263"/>
            <a:ext cx="4856306" cy="435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795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42F59-110C-7730-BB88-0CA809EBD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Route Origin Authorization (ROA)/Validation (ROV)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BEB22-0FB8-E0A4-C92B-30F34B4EF7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ROAs have the form “</a:t>
            </a:r>
            <a:r>
              <a:rPr lang="en-US" dirty="0" err="1"/>
              <a:t>ASx</a:t>
            </a:r>
            <a:r>
              <a:rPr lang="en-US" dirty="0"/>
              <a:t> is authorized to announce prefix y/n [and more-specifics up to /m]”</a:t>
            </a:r>
          </a:p>
          <a:p>
            <a:r>
              <a:rPr lang="en-US" dirty="0"/>
              <a:t>When someone else (unauthorized) announced your prefix (or a more-specific), those announcements will be rejected by </a:t>
            </a:r>
            <a:r>
              <a:rPr lang="en-US" dirty="0" err="1"/>
              <a:t>ASes</a:t>
            </a:r>
            <a:r>
              <a:rPr lang="en-US" dirty="0"/>
              <a:t> performing Route Origin Validation (ROV).</a:t>
            </a:r>
          </a:p>
          <a:p>
            <a:endParaRPr lang="en-US" dirty="0"/>
          </a:p>
          <a:p>
            <a:r>
              <a:rPr lang="en-US" dirty="0"/>
              <a:t>Switch has been publishing ROAs for all announced prefixes for a few years (authorizing AS559 as origin)</a:t>
            </a:r>
          </a:p>
          <a:p>
            <a:endParaRPr lang="en-US" dirty="0"/>
          </a:p>
          <a:p>
            <a:r>
              <a:rPr lang="en-US" dirty="0"/>
              <a:t>Many ISPs, in particular most large ones, perform ROV and will reject simple “hijacks” of those prefixes.</a:t>
            </a:r>
          </a:p>
          <a:p>
            <a:endParaRPr lang="en-US" dirty="0"/>
          </a:p>
          <a:p>
            <a:r>
              <a:rPr lang="en-US" dirty="0"/>
              <a:t>But: Attackers could still announce prefixes with authorized origin!</a:t>
            </a:r>
          </a:p>
          <a:p>
            <a:r>
              <a:rPr lang="en-US" dirty="0"/>
              <a:t>More commonly, other networks may “leak” your routes to unexpected places…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E032F-F475-6950-6623-0797F01E1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59592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A6132-22E1-1A89-CAD9-8A8064AA5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Provider Authorization (ASPA) and AS Path 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14BE9-CFAA-91CB-BFFF-A76686B82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ASPA has the form “The </a:t>
            </a:r>
            <a:r>
              <a:rPr lang="en-US" i="1" dirty="0"/>
              <a:t>providers</a:t>
            </a:r>
            <a:r>
              <a:rPr lang="en-US" dirty="0"/>
              <a:t> of </a:t>
            </a:r>
            <a:r>
              <a:rPr lang="en-US" dirty="0" err="1"/>
              <a:t>AS</a:t>
            </a:r>
            <a:r>
              <a:rPr lang="en-US" i="1" dirty="0" err="1"/>
              <a:t>x</a:t>
            </a:r>
            <a:r>
              <a:rPr lang="en-US" i="1" dirty="0"/>
              <a:t> </a:t>
            </a:r>
            <a:r>
              <a:rPr lang="en-US" dirty="0"/>
              <a:t>are (only) </a:t>
            </a:r>
            <a:r>
              <a:rPr lang="en-US" dirty="0" err="1"/>
              <a:t>AS</a:t>
            </a:r>
            <a:r>
              <a:rPr lang="en-US" i="1" dirty="0" err="1"/>
              <a:t>a,b,c</a:t>
            </a:r>
            <a:r>
              <a:rPr lang="en-US" i="1" dirty="0"/>
              <a:t>”.</a:t>
            </a:r>
          </a:p>
          <a:p>
            <a:r>
              <a:rPr lang="en-US" dirty="0"/>
              <a:t>AS Path Validation checks whether the AS_PATH attribute of an incoming route is “valley-free”.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46788B-6C7A-3796-13EC-E392D6432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00EB73-2853-9DAE-9B08-58514ADC2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2420888"/>
            <a:ext cx="7772400" cy="3209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80F78E-4E7C-8CEC-B101-A357AABD17EC}"/>
              </a:ext>
            </a:extLst>
          </p:cNvPr>
          <p:cNvSpPr txBox="1"/>
          <p:nvPr/>
        </p:nvSpPr>
        <p:spPr>
          <a:xfrm>
            <a:off x="8380834" y="5419738"/>
            <a:ext cx="1902124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Source: Cloudflare</a:t>
            </a:r>
          </a:p>
        </p:txBody>
      </p:sp>
    </p:spTree>
    <p:extLst>
      <p:ext uri="{BB962C8B-B14F-4D97-AF65-F5344CB8AC3E}">
        <p14:creationId xmlns:p14="http://schemas.microsoft.com/office/powerpoint/2010/main" val="2234186673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Switch">
      <a:dk1>
        <a:sysClr val="windowText" lastClr="000000"/>
      </a:dk1>
      <a:lt1>
        <a:sysClr val="window" lastClr="FFFFFF"/>
      </a:lt1>
      <a:dk2>
        <a:srgbClr val="50555A"/>
      </a:dk2>
      <a:lt2>
        <a:srgbClr val="E6EBF0"/>
      </a:lt2>
      <a:accent1>
        <a:srgbClr val="002864"/>
      </a:accent1>
      <a:accent2>
        <a:srgbClr val="FFAA00"/>
      </a:accent2>
      <a:accent3>
        <a:srgbClr val="6EC8E1"/>
      </a:accent3>
      <a:accent4>
        <a:srgbClr val="285F82"/>
      </a:accent4>
      <a:accent5>
        <a:srgbClr val="A05AF5"/>
      </a:accent5>
      <a:accent6>
        <a:srgbClr val="FF4B4B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custClrLst>
    <a:custClr name="Grey 2">
      <a:srgbClr val="B4B9BE"/>
    </a:custClr>
    <a:custClr name="Grey 3">
      <a:srgbClr val="82878C"/>
    </a:custClr>
    <a:custClr name="Dark Purple">
      <a:srgbClr val="6437B4"/>
    </a:custClr>
    <a:custClr name="Dark Red">
      <a:srgbClr val="B42341"/>
    </a:custClr>
    <a:custClr name="Bright Green">
      <a:srgbClr val="A0C864"/>
    </a:custClr>
    <a:custClr name="Dark Green">
      <a:srgbClr val="195A46"/>
    </a:custClr>
  </a:custClrLst>
  <a:extLst>
    <a:ext uri="{05A4C25C-085E-4340-85A3-A5531E510DB2}">
      <thm15:themeFamily xmlns:thm15="http://schemas.microsoft.com/office/thememl/2012/main" name="Präsentation2" id="{5E4DD7E9-8198-420A-B065-FB551049E337}" vid="{13510FA1-055B-45BF-9DB5-E9CAF932E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40450FD904330499DC62092C9A6FCBF" ma:contentTypeVersion="21" ma:contentTypeDescription="Ein neues Dokument erstellen." ma:contentTypeScope="" ma:versionID="691cea79381c379e59afd7ecca2b13ff">
  <xsd:schema xmlns:xsd="http://www.w3.org/2001/XMLSchema" xmlns:xs="http://www.w3.org/2001/XMLSchema" xmlns:p="http://schemas.microsoft.com/office/2006/metadata/properties" xmlns:ns1="http://schemas.microsoft.com/sharepoint/v3" xmlns:ns2="ae1168fa-7e2d-4dd3-aa76-02298c837078" xmlns:ns3="ce6e7350-bdd5-44b7-bb3b-cf2d117aa816" targetNamespace="http://schemas.microsoft.com/office/2006/metadata/properties" ma:root="true" ma:fieldsID="019e95df5094be0e84acc4b41fcd8860" ns1:_="" ns2:_="" ns3:_="">
    <xsd:import namespace="http://schemas.microsoft.com/sharepoint/v3"/>
    <xsd:import namespace="ae1168fa-7e2d-4dd3-aa76-02298c837078"/>
    <xsd:import namespace="ce6e7350-bdd5-44b7-bb3b-cf2d117aa8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3:SharedWithUsers" minOccurs="0"/>
                <xsd:element ref="ns3:SharedWithDetails" minOccurs="0"/>
                <xsd:element ref="ns2:Datum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6" nillable="true" ma:displayName="Eigenschaften der einheitlichen Compliancerichtlinie" ma:hidden="true" ma:internalName="_ip_UnifiedCompliancePolicyProperties">
      <xsd:simpleType>
        <xsd:restriction base="dms:Note"/>
      </xsd:simpleType>
    </xsd:element>
    <xsd:element name="_ip_UnifiedCompliancePolicyUIAction" ma:index="27" nillable="true" ma:displayName="UI-Aktion der einheitlichen Compliancerichtlini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1168fa-7e2d-4dd3-aa76-02298c8370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Bildmarkierungen" ma:readOnly="false" ma:fieldId="{5cf76f15-5ced-4ddc-b409-7134ff3c332f}" ma:taxonomyMulti="true" ma:sspId="bc6c1ad4-3663-4c82-bd69-14e6c1fed0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Datum" ma:index="24" nillable="true" ma:displayName="Datum" ma:format="DateTime" ma:internalName="Datum">
      <xsd:simpleType>
        <xsd:restriction base="dms:DateTime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6e7350-bdd5-44b7-bb3b-cf2d117aa816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045cd8a-7456-40e9-8893-a9ee1ded395c}" ma:internalName="TaxCatchAll" ma:showField="CatchAllData" ma:web="ce6e7350-bdd5-44b7-bb3b-cf2d117aa8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e6e7350-bdd5-44b7-bb3b-cf2d117aa816" xsi:nil="true"/>
    <lcf76f155ced4ddcb4097134ff3c332f xmlns="ae1168fa-7e2d-4dd3-aa76-02298c837078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  <Datum xmlns="ae1168fa-7e2d-4dd3-aa76-02298c837078" xsi:nil="true"/>
  </documentManagement>
</p:properties>
</file>

<file path=customXml/itemProps1.xml><?xml version="1.0" encoding="utf-8"?>
<ds:datastoreItem xmlns:ds="http://schemas.openxmlformats.org/officeDocument/2006/customXml" ds:itemID="{1DF608D6-5F20-41A7-9AF8-9C010B4DAB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e1168fa-7e2d-4dd3-aa76-02298c837078"/>
    <ds:schemaRef ds:uri="ce6e7350-bdd5-44b7-bb3b-cf2d117aa8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purl.org/dc/elements/1.1/"/>
    <ds:schemaRef ds:uri="bc24777f-78b6-4f3c-a73a-d5fa08e4d537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c9077d15-72ed-4fec-bcfe-3472729e9195"/>
    <ds:schemaRef ds:uri="http://purl.org/dc/terms/"/>
    <ds:schemaRef ds:uri="ce6e7350-bdd5-44b7-bb3b-cf2d117aa816"/>
    <ds:schemaRef ds:uri="ae1168fa-7e2d-4dd3-aa76-02298c837078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13347</TotalTime>
  <Words>636</Words>
  <Application>Microsoft Macintosh PowerPoint</Application>
  <PresentationFormat>Widescreen</PresentationFormat>
  <Paragraphs>80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Wingdings</vt:lpstr>
      <vt:lpstr>Benutzerdefiniertes Design</vt:lpstr>
      <vt:lpstr>RPKI ASPA: The Next Frontier in Securing BGP</vt:lpstr>
      <vt:lpstr>BGP (Routing) Security Issues</vt:lpstr>
      <vt:lpstr>RPKI (Resource Public Key Infrastructure)</vt:lpstr>
      <vt:lpstr>RPKI Publication Process: Delegated</vt:lpstr>
      <vt:lpstr>RPKI Publication Process: Hosted</vt:lpstr>
      <vt:lpstr>RPKI Publication Process: Hosted</vt:lpstr>
      <vt:lpstr>RPKI Relying Party and Validation by Routers</vt:lpstr>
      <vt:lpstr>Route Origin Authorization (ROA)/Validation (ROV)</vt:lpstr>
      <vt:lpstr>AS Provider Authorization (ASPA) and AS Path Validation</vt:lpstr>
      <vt:lpstr>AS559 ASPA</vt:lpstr>
      <vt:lpstr>Other ASPAs found in the wild</vt:lpstr>
      <vt:lpstr>AS_PATH Validation</vt:lpstr>
      <vt:lpstr>Next Steps</vt:lpstr>
      <vt:lpstr>Further Reading</vt:lpstr>
      <vt:lpstr>Your contacts</vt:lpstr>
      <vt:lpstr>PowerPoint Presentation</vt:lpstr>
    </vt:vector>
  </TitlesOfParts>
  <Manager/>
  <Company>Switch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RPKI ASPA: The Next Frontier in Securing BGP</dc:title>
  <dc:subject>BGP, security, RPKI, ASPA</dc:subject>
  <dc:creator>Simon Leinen</dc:creator>
  <cp:keywords/>
  <dc:description/>
  <cp:lastModifiedBy>Simon Leinen</cp:lastModifiedBy>
  <cp:revision>25</cp:revision>
  <dcterms:created xsi:type="dcterms:W3CDTF">2026-02-03T10:27:25Z</dcterms:created>
  <dcterms:modified xsi:type="dcterms:W3CDTF">2026-04-08T16:08:53Z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0x010100140450FD904330499DC62092C9A6FCBF</vt:lpwstr>
  </property>
  <property fmtid="{D5CDD505-2E9C-101B-9397-08002B2CF9AE}" pid="3" name="MediaServiceImageTags">
    <vt:lpwstr/>
  </property>
  <property fmtid="{D5CDD505-2E9C-101B-9397-08002B2CF9AE}" pid="4" name="MSIP_Label_69ca87fa-38f0-4f39-b638-da7d28899c69_Enabled">
    <vt:lpwstr>true</vt:lpwstr>
  </property>
  <property fmtid="{D5CDD505-2E9C-101B-9397-08002B2CF9AE}" pid="5" name="MSIP_Label_69ca87fa-38f0-4f39-b638-da7d28899c69_SetDate">
    <vt:lpwstr>2026-03-24T13:10:17Z</vt:lpwstr>
  </property>
  <property fmtid="{D5CDD505-2E9C-101B-9397-08002B2CF9AE}" pid="6" name="MSIP_Label_69ca87fa-38f0-4f39-b638-da7d28899c69_Method">
    <vt:lpwstr>Privileged</vt:lpwstr>
  </property>
  <property fmtid="{D5CDD505-2E9C-101B-9397-08002B2CF9AE}" pid="7" name="MSIP_Label_69ca87fa-38f0-4f39-b638-da7d28899c69_Name">
    <vt:lpwstr>Public</vt:lpwstr>
  </property>
  <property fmtid="{D5CDD505-2E9C-101B-9397-08002B2CF9AE}" pid="8" name="MSIP_Label_69ca87fa-38f0-4f39-b638-da7d28899c69_SiteId">
    <vt:lpwstr>026057f4-2082-4f1e-8d04-3410acf953b4</vt:lpwstr>
  </property>
  <property fmtid="{D5CDD505-2E9C-101B-9397-08002B2CF9AE}" pid="9" name="MSIP_Label_69ca87fa-38f0-4f39-b638-da7d28899c69_ActionId">
    <vt:lpwstr>5c0f42c7-6ff1-43ea-b3b3-9a4e943ea4b6</vt:lpwstr>
  </property>
  <property fmtid="{D5CDD505-2E9C-101B-9397-08002B2CF9AE}" pid="10" name="MSIP_Label_69ca87fa-38f0-4f39-b638-da7d28899c69_ContentBits">
    <vt:lpwstr>0</vt:lpwstr>
  </property>
  <property fmtid="{D5CDD505-2E9C-101B-9397-08002B2CF9AE}" pid="11" name="MSIP_Label_69ca87fa-38f0-4f39-b638-da7d28899c69_Tag">
    <vt:lpwstr>50, 0, 1, 1</vt:lpwstr>
  </property>
</Properties>
</file>