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9"/>
  </p:notesMasterIdLst>
  <p:handoutMasterIdLst>
    <p:handoutMasterId r:id="rId10"/>
  </p:handoutMasterIdLst>
  <p:sldIdLst>
    <p:sldId id="284" r:id="rId5"/>
    <p:sldId id="311" r:id="rId6"/>
    <p:sldId id="312" r:id="rId7"/>
    <p:sldId id="310" r:id="rId8"/>
  </p:sldIdLst>
  <p:sldSz cx="12192000" cy="6858000"/>
  <p:notesSz cx="6858000" cy="9144000"/>
  <p:defaultTextStyle>
    <a:defPPr>
      <a:defRPr lang="de-DE"/>
    </a:defPPr>
    <a:lvl1pPr marL="0" indent="0" algn="l" defTabSz="914400" rtl="0" eaLnBrk="1" latinLnBrk="0" hangingPunct="1">
      <a:lnSpc>
        <a:spcPct val="114000"/>
      </a:lnSpc>
      <a:spcBef>
        <a:spcPts val="0"/>
      </a:spcBef>
      <a:buFont typeface="+mj-lt"/>
      <a:buNone/>
      <a:defRPr sz="1700" kern="1200" spc="40" baseline="0">
        <a:solidFill>
          <a:schemeClr val="accent1"/>
        </a:solidFill>
        <a:latin typeface="+mn-lt"/>
        <a:ea typeface="+mn-ea"/>
        <a:cs typeface="+mn-cs"/>
      </a:defRPr>
    </a:lvl1pPr>
    <a:lvl2pPr marL="1872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2pPr>
    <a:lvl3pPr marL="460800" indent="-185738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3pPr>
    <a:lvl4pPr marL="7344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4pPr>
    <a:lvl5pPr marL="10080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2878C"/>
    <a:srgbClr val="B4B9BE"/>
    <a:srgbClr val="FF66FF"/>
    <a:srgbClr val="F1F3F3"/>
    <a:srgbClr val="E5EAE9"/>
    <a:srgbClr val="E1D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0" autoAdjust="0"/>
    <p:restoredTop sz="94610" autoAdjust="0"/>
  </p:normalViewPr>
  <p:slideViewPr>
    <p:cSldViewPr showGuides="1">
      <p:cViewPr varScale="1">
        <p:scale>
          <a:sx n="116" d="100"/>
          <a:sy n="116" d="100"/>
        </p:scale>
        <p:origin x="440" y="176"/>
      </p:cViewPr>
      <p:guideLst/>
    </p:cSldViewPr>
  </p:slideViewPr>
  <p:outlineViewPr>
    <p:cViewPr>
      <p:scale>
        <a:sx n="33" d="100"/>
        <a:sy n="33" d="100"/>
      </p:scale>
      <p:origin x="0" y="-179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3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05.02.26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05.02.26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slide’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FCB082B-4878-5CED-D205-1005CA191D9C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Example slide – ‘Title and text boxes’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61999" y="1465200"/>
            <a:ext cx="10671175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5200"/>
            <a:ext cx="4068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303912" y="1465200"/>
            <a:ext cx="4320479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>
            <a:extLst>
              <a:ext uri="{FF2B5EF4-FFF2-40B4-BE49-F238E27FC236}">
                <a16:creationId xmlns:a16="http://schemas.microsoft.com/office/drawing/2014/main" id="{4BB19A02-9F78-B0D9-D808-14818586DA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03812" y="417482"/>
            <a:ext cx="7026188" cy="60679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482"/>
            <a:ext cx="3059112" cy="455234"/>
          </a:xfrm>
        </p:spPr>
        <p:txBody>
          <a:bodyPr/>
          <a:lstStyle/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3675"/>
            <a:ext cx="3059112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5673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>
            <a:extLst>
              <a:ext uri="{FF2B5EF4-FFF2-40B4-BE49-F238E27FC236}">
                <a16:creationId xmlns:a16="http://schemas.microsoft.com/office/drawing/2014/main" id="{4BB19A02-9F78-B0D9-D808-14818586DA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34224" y="417482"/>
            <a:ext cx="4295775" cy="60679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482"/>
            <a:ext cx="5221286" cy="455234"/>
          </a:xfrm>
        </p:spPr>
        <p:txBody>
          <a:bodyPr/>
          <a:lstStyle/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2" y="1463675"/>
            <a:ext cx="5221287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1031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394226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5C0EB5F1-CBCA-1E0F-1063-1ED70E651FB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028038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082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Example slide – ‘Title and image’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DCEB7D4-7DE6-6455-6F9B-CF08334B39D5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– ‘Quote with blue background’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D873E21-571C-6D4A-621F-26BF43A947E9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9341CEB-A4F0-BA0F-6C5D-E6E7C139E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21898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ro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– ‘Quote with red background’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59BFD3E-055A-C142-CAD1-3290ABEE6697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538F7E93-0309-556F-D2AE-0F88B08F1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40071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grau">
    <p:bg>
      <p:bgPr>
        <a:solidFill>
          <a:srgbClr val="828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600"/>
            <a:ext cx="10672762" cy="455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– ‘Quote with grey background’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F606201-E3EA-5CC3-39A7-0F35A87FD3B3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BC4919B-571D-3B21-AEC5-2EF2D8977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359572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Example slide – ‘Quote’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accent6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accent6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913443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Blau, Farbigkeit, violett, Flieder enthält.&#10;&#10;Automatisch generierte Beschreibung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"/>
            <a:ext cx="12192000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 – Gradient 1’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  <a:p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0D0C61A-C2A6-CF85-DF08-FAF992F5B80C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29149518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A9579D62-C50B-5FA5-070B-ECA1C60EAA35}"/>
              </a:ext>
            </a:extLst>
          </p:cNvPr>
          <p:cNvSpPr/>
          <p:nvPr userDrawn="1"/>
        </p:nvSpPr>
        <p:spPr>
          <a:xfrm>
            <a:off x="760413" y="5355083"/>
            <a:ext cx="10672762" cy="810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233430B0-DDB5-E7B0-1BA0-A936B201C60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86579705"/>
              </p:ext>
            </p:extLst>
          </p:nvPr>
        </p:nvGraphicFramePr>
        <p:xfrm>
          <a:off x="6234718" y="5359632"/>
          <a:ext cx="3600542" cy="8107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4542">
                  <a:extLst>
                    <a:ext uri="{9D8B030D-6E8A-4147-A177-3AD203B41FA5}">
                      <a16:colId xmlns:a16="http://schemas.microsoft.com/office/drawing/2014/main" val="3007481015"/>
                    </a:ext>
                  </a:extLst>
                </a:gridCol>
                <a:gridCol w="2196000">
                  <a:extLst>
                    <a:ext uri="{9D8B030D-6E8A-4147-A177-3AD203B41FA5}">
                      <a16:colId xmlns:a16="http://schemas.microsoft.com/office/drawing/2014/main" val="4091147013"/>
                    </a:ext>
                  </a:extLst>
                </a:gridCol>
              </a:tblGrid>
              <a:tr h="777600">
                <a:tc>
                  <a:txBody>
                    <a:bodyPr/>
                    <a:lstStyle/>
                    <a:p>
                      <a:r>
                        <a:rPr lang="en-GB" sz="1800" b="1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Lausanne</a:t>
                      </a:r>
                      <a:endParaRPr lang="en-GB" sz="1600" b="1" kern="1200" spc="0" baseline="0" noProof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EPFL Innovation Park</a:t>
                      </a:r>
                    </a:p>
                    <a:p>
                      <a:r>
                        <a:rPr lang="en-GB" sz="1600" b="0" kern="1200" spc="0" baseline="0" noProof="1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Bâtiment</a:t>
                      </a:r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I</a:t>
                      </a:r>
                    </a:p>
                    <a:p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1015 Lausanne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98351004"/>
                  </a:ext>
                </a:extLst>
              </a:tr>
            </a:tbl>
          </a:graphicData>
        </a:graphic>
      </p:graphicFrame>
      <p:graphicFrame>
        <p:nvGraphicFramePr>
          <p:cNvPr id="20" name="Tabelle 19">
            <a:extLst>
              <a:ext uri="{FF2B5EF4-FFF2-40B4-BE49-F238E27FC236}">
                <a16:creationId xmlns:a16="http://schemas.microsoft.com/office/drawing/2014/main" id="{A4776E46-2C03-118F-DE54-CE986BC9E306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376673506"/>
              </p:ext>
            </p:extLst>
          </p:nvPr>
        </p:nvGraphicFramePr>
        <p:xfrm>
          <a:off x="2666735" y="5358036"/>
          <a:ext cx="2759103" cy="8107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0768">
                  <a:extLst>
                    <a:ext uri="{9D8B030D-6E8A-4147-A177-3AD203B41FA5}">
                      <a16:colId xmlns:a16="http://schemas.microsoft.com/office/drawing/2014/main" val="3007481015"/>
                    </a:ext>
                  </a:extLst>
                </a:gridCol>
                <a:gridCol w="1728335">
                  <a:extLst>
                    <a:ext uri="{9D8B030D-6E8A-4147-A177-3AD203B41FA5}">
                      <a16:colId xmlns:a16="http://schemas.microsoft.com/office/drawing/2014/main" val="4091147013"/>
                    </a:ext>
                  </a:extLst>
                </a:gridCol>
              </a:tblGrid>
              <a:tr h="810768">
                <a:tc>
                  <a:txBody>
                    <a:bodyPr/>
                    <a:lstStyle/>
                    <a:p>
                      <a:r>
                        <a:rPr lang="en-GB" sz="1800" b="1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Zurich</a:t>
                      </a:r>
                      <a:endParaRPr lang="en-GB" sz="1600" b="1" kern="1200" spc="0" baseline="0" noProof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 b="0" kern="1200" spc="0" baseline="0" noProof="1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Werdstrasse</a:t>
                      </a:r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</a:p>
                    <a:p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8004 Zurich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98351004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18557E05-7F2C-EC5C-4135-858F11FFAA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71379" y="2022584"/>
            <a:ext cx="3254400" cy="1127766"/>
          </a:xfrm>
        </p:spPr>
        <p:txBody>
          <a:bodyPr>
            <a:noAutofit/>
          </a:bodyPr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3" name="Textplatzhalter 11">
            <a:extLst>
              <a:ext uri="{FF2B5EF4-FFF2-40B4-BE49-F238E27FC236}">
                <a16:creationId xmlns:a16="http://schemas.microsoft.com/office/drawing/2014/main" id="{A450B49A-8249-F2B8-D31F-D65D233850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71379" y="4003496"/>
            <a:ext cx="3254400" cy="1122040"/>
          </a:xfrm>
        </p:spPr>
        <p:txBody>
          <a:bodyPr/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749D0275-7F74-E27B-BA38-6CADE8FE5E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75030" y="2032238"/>
            <a:ext cx="3254969" cy="1118112"/>
          </a:xfrm>
        </p:spPr>
        <p:txBody>
          <a:bodyPr/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5" name="Textplatzhalter 11">
            <a:extLst>
              <a:ext uri="{FF2B5EF4-FFF2-40B4-BE49-F238E27FC236}">
                <a16:creationId xmlns:a16="http://schemas.microsoft.com/office/drawing/2014/main" id="{877B0405-2CB0-D228-DB64-FC12DFD306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75031" y="3997770"/>
            <a:ext cx="3254968" cy="1127766"/>
          </a:xfrm>
        </p:spPr>
        <p:txBody>
          <a:bodyPr/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67F3B0F8-D693-2897-4953-DCBDEB847870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59601" y="1458350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35DA1919-FDA7-8EA4-5B3B-7838F89B1A92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759601" y="3439262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1ECA93ED-A458-AC1B-9361-36762696E2D2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6234718" y="1465200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A6F13B5-A469-8432-0F27-4CFE52D86ADA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234718" y="3433536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43342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EE8C0188-0D07-F4FD-A26B-8CFA1F35BC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073" y="2896907"/>
            <a:ext cx="3520800" cy="1032974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474D6BE-ED38-F31E-D313-BF58998B675E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837336313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 – Gradient 2’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  <a:p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30C8637-A284-8B7D-A423-5ABDA2A5B6DB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53324221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 – Gradient 3’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6EC5D618-1DBA-7963-8AD3-D39E32AA3CBF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42365429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‘Section divider – Blue’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3F372C1-4FE1-6D31-8AEF-2913F42C8EE2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D96038FA-C037-95E4-7728-598658B3F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3258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Verlau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93"/>
            <a:ext cx="12193200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‘Section divider – Gradient 1’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7962101-2402-6856-73E8-950F3082454F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897B9F1-F170-ABBF-6A4F-085B54A5C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0532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Verlau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4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‘Section divider – Gradient 2’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56274E2-022F-7D93-3853-575FE07C5D46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85B352BA-56A7-5456-FF0D-762582773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6489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600"/>
            <a:ext cx="12191997" cy="685760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'Section divider with graphics'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5E0319D-BFAB-BA7E-A7BB-E69F1608AA68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364316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4">
            <a:extLst>
              <a:ext uri="{FF2B5EF4-FFF2-40B4-BE49-F238E27FC236}">
                <a16:creationId xmlns:a16="http://schemas.microsoft.com/office/drawing/2014/main" id="{4C3CF3C3-6115-7A52-D73D-9536B1222A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Example slide – ‘Section divider with image’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9DB557C-A12B-C367-742A-9CC0F5DA5779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86326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5CD1AD84-A9C6-68C4-8681-94E52B08CB37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3939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60413" y="417482"/>
            <a:ext cx="10672762" cy="45523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Headline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61999" y="1466056"/>
            <a:ext cx="10671175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84701" y="6341418"/>
            <a:ext cx="745299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6" r:id="rId2"/>
    <p:sldLayoutId id="2147483667" r:id="rId3"/>
    <p:sldLayoutId id="2147483668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59" r:id="rId10"/>
    <p:sldLayoutId id="2147483661" r:id="rId11"/>
    <p:sldLayoutId id="2147483680" r:id="rId12"/>
    <p:sldLayoutId id="2147483681" r:id="rId13"/>
    <p:sldLayoutId id="2147483669" r:id="rId14"/>
    <p:sldLayoutId id="2147483665" r:id="rId15"/>
    <p:sldLayoutId id="2147483671" r:id="rId16"/>
    <p:sldLayoutId id="2147483672" r:id="rId17"/>
    <p:sldLayoutId id="2147483674" r:id="rId18"/>
    <p:sldLayoutId id="2147483673" r:id="rId19"/>
    <p:sldLayoutId id="2147483682" r:id="rId20"/>
    <p:sldLayoutId id="2147483663" r:id="rId21"/>
    <p:sldLayoutId id="2147483683" r:id="rId22"/>
    <p:sldLayoutId id="2147483664" r:id="rId2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+mj-lt"/>
        <a:buNone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1872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2pPr>
      <a:lvl3pPr marL="460800" indent="-1857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7344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4pPr>
      <a:lvl5pPr marL="10080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+mj-lt"/>
        <a:buNone/>
        <a:defRPr sz="1700" kern="1200" spc="4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1872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2pPr>
      <a:lvl3pPr marL="460800" indent="-1857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7344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4pPr>
      <a:lvl5pPr marL="10080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9" userDrawn="1">
          <p15:clr>
            <a:srgbClr val="A4A3A4"/>
          </p15:clr>
        </p15:guide>
        <p15:guide id="2" pos="7202" userDrawn="1">
          <p15:clr>
            <a:srgbClr val="A4A3A4"/>
          </p15:clr>
        </p15:guide>
        <p15:guide id="3" orient="horz" pos="3884" userDrawn="1">
          <p15:clr>
            <a:srgbClr val="A4A3A4"/>
          </p15:clr>
        </p15:guide>
        <p15:guide id="4" orient="horz" pos="922" userDrawn="1">
          <p15:clr>
            <a:srgbClr val="A4A3A4"/>
          </p15:clr>
        </p15:guide>
        <p15:guide id="5" orient="horz" pos="26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626C2B-C270-CEEC-9BBC-9FEE4EE470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GN5-2 WP5/T6 Wallets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3150D1-AD3C-5E90-9499-6C670C7DC4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Wallet use cases – making our choice</a:t>
            </a:r>
          </a:p>
          <a:p>
            <a:r>
              <a:rPr lang="en-GB" dirty="0"/>
              <a:t>Version 00, </a:t>
            </a:r>
            <a:fld id="{C201A553-BA9D-4F60-A603-B601D1443745}" type="datetime4">
              <a:rPr lang="en-GB" smtClean="0"/>
              <a:pPr/>
              <a:t>5 February 2026</a:t>
            </a:fld>
            <a:endParaRPr lang="en-GB" dirty="0"/>
          </a:p>
          <a:p>
            <a:r>
              <a:rPr lang="en-GB" dirty="0" err="1"/>
              <a:t>christoph.graf@switch.ch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86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C1156F-0AC0-39EE-69F7-9009A81E9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Where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come</a:t>
            </a:r>
            <a:r>
              <a:rPr lang="de-CH" dirty="0"/>
              <a:t> </a:t>
            </a:r>
            <a:r>
              <a:rPr lang="de-CH" dirty="0" err="1"/>
              <a:t>from</a:t>
            </a:r>
            <a:endParaRPr lang="de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557D45-95F7-02E9-FCA4-5D2866974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been</a:t>
            </a:r>
            <a:r>
              <a:rPr lang="de-CH" dirty="0"/>
              <a:t> </a:t>
            </a:r>
            <a:r>
              <a:rPr lang="de-CH" dirty="0" err="1"/>
              <a:t>involved</a:t>
            </a:r>
            <a:r>
              <a:rPr lang="de-CH" dirty="0"/>
              <a:t> in «</a:t>
            </a:r>
            <a:r>
              <a:rPr lang="de-CH" dirty="0" err="1"/>
              <a:t>identity</a:t>
            </a:r>
            <a:r>
              <a:rPr lang="de-CH" dirty="0"/>
              <a:t> </a:t>
            </a:r>
            <a:r>
              <a:rPr lang="de-CH" dirty="0" err="1"/>
              <a:t>stuff</a:t>
            </a:r>
            <a:r>
              <a:rPr lang="de-CH" dirty="0"/>
              <a:t>»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decades</a:t>
            </a:r>
            <a:endParaRPr lang="de-CH" dirty="0"/>
          </a:p>
          <a:p>
            <a:endParaRPr lang="de-CH" dirty="0"/>
          </a:p>
          <a:p>
            <a:r>
              <a:rPr lang="de-CH" dirty="0"/>
              <a:t>The end-user </a:t>
            </a:r>
            <a:r>
              <a:rPr lang="de-CH" dirty="0" err="1"/>
              <a:t>stakeholders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do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:</a:t>
            </a:r>
          </a:p>
          <a:p>
            <a:pPr lvl="1"/>
            <a:r>
              <a:rPr lang="de-CH" dirty="0" err="1"/>
              <a:t>Students</a:t>
            </a:r>
            <a:endParaRPr lang="de-CH" dirty="0"/>
          </a:p>
          <a:p>
            <a:pPr lvl="1"/>
            <a:r>
              <a:rPr lang="de-CH" dirty="0"/>
              <a:t>Researchers</a:t>
            </a:r>
          </a:p>
          <a:p>
            <a:pPr lvl="1"/>
            <a:r>
              <a:rPr lang="de-CH" dirty="0"/>
              <a:t>Administration</a:t>
            </a:r>
          </a:p>
          <a:p>
            <a:pPr lvl="1"/>
            <a:endParaRPr lang="de-CH" dirty="0"/>
          </a:p>
          <a:p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specific</a:t>
            </a:r>
            <a:r>
              <a:rPr lang="de-CH" dirty="0"/>
              <a:t> </a:t>
            </a:r>
            <a:r>
              <a:rPr lang="de-CH" dirty="0" err="1"/>
              <a:t>focus</a:t>
            </a:r>
            <a:r>
              <a:rPr lang="de-CH" dirty="0"/>
              <a:t> in </a:t>
            </a:r>
            <a:r>
              <a:rPr lang="de-CH" dirty="0" err="1"/>
              <a:t>our</a:t>
            </a:r>
            <a:r>
              <a:rPr lang="de-CH" dirty="0"/>
              <a:t> GEANT </a:t>
            </a:r>
            <a:r>
              <a:rPr lang="de-CH" dirty="0" err="1"/>
              <a:t>collaboration</a:t>
            </a:r>
            <a:r>
              <a:rPr lang="de-CH" dirty="0"/>
              <a:t> was:</a:t>
            </a:r>
          </a:p>
          <a:p>
            <a:pPr lvl="1"/>
            <a:r>
              <a:rPr lang="de-CH" dirty="0"/>
              <a:t>Making </a:t>
            </a:r>
            <a:r>
              <a:rPr lang="de-CH" dirty="0" err="1"/>
              <a:t>local</a:t>
            </a:r>
            <a:r>
              <a:rPr lang="de-CH" dirty="0"/>
              <a:t> </a:t>
            </a:r>
            <a:r>
              <a:rPr lang="de-CH" dirty="0" err="1"/>
              <a:t>stuff</a:t>
            </a:r>
            <a:r>
              <a:rPr lang="de-CH" dirty="0"/>
              <a:t> </a:t>
            </a:r>
            <a:r>
              <a:rPr lang="de-CH" dirty="0" err="1"/>
              <a:t>interwork</a:t>
            </a:r>
            <a:r>
              <a:rPr lang="de-CH" dirty="0"/>
              <a:t> – </a:t>
            </a:r>
            <a:r>
              <a:rPr lang="de-CH" dirty="0" err="1"/>
              <a:t>usually</a:t>
            </a:r>
            <a:r>
              <a:rPr lang="de-CH" dirty="0"/>
              <a:t> </a:t>
            </a:r>
            <a:r>
              <a:rPr lang="de-CH" dirty="0" err="1"/>
              <a:t>interfederating</a:t>
            </a:r>
            <a:r>
              <a:rPr lang="de-CH" dirty="0"/>
              <a:t> national initiatives</a:t>
            </a:r>
          </a:p>
          <a:p>
            <a:pPr lvl="1"/>
            <a:r>
              <a:rPr lang="de-CH" dirty="0"/>
              <a:t>Setting </a:t>
            </a:r>
            <a:r>
              <a:rPr lang="de-CH" dirty="0" err="1"/>
              <a:t>standards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work</a:t>
            </a:r>
            <a:r>
              <a:rPr lang="de-CH" dirty="0"/>
              <a:t> </a:t>
            </a:r>
            <a:r>
              <a:rPr lang="de-CH" dirty="0" err="1"/>
              <a:t>sustainably</a:t>
            </a:r>
            <a:r>
              <a:rPr lang="de-CH" dirty="0"/>
              <a:t>, </a:t>
            </a:r>
            <a:r>
              <a:rPr lang="de-CH" dirty="0" err="1"/>
              <a:t>properly</a:t>
            </a:r>
            <a:r>
              <a:rPr lang="de-CH" dirty="0"/>
              <a:t> </a:t>
            </a:r>
            <a:r>
              <a:rPr lang="de-CH" dirty="0" err="1"/>
              <a:t>governed</a:t>
            </a:r>
            <a:r>
              <a:rPr lang="de-CH" dirty="0"/>
              <a:t> etc.</a:t>
            </a:r>
          </a:p>
          <a:p>
            <a:pPr lvl="1"/>
            <a:r>
              <a:rPr lang="de-CH" dirty="0" err="1"/>
              <a:t>Establish</a:t>
            </a:r>
            <a:r>
              <a:rPr lang="de-CH" dirty="0"/>
              <a:t> </a:t>
            </a:r>
            <a:r>
              <a:rPr lang="de-CH" dirty="0" err="1"/>
              <a:t>collaboration</a:t>
            </a:r>
            <a:r>
              <a:rPr lang="de-CH" dirty="0"/>
              <a:t> </a:t>
            </a:r>
            <a:r>
              <a:rPr lang="de-CH" dirty="0" err="1"/>
              <a:t>channels</a:t>
            </a:r>
            <a:r>
              <a:rPr lang="de-CH" dirty="0"/>
              <a:t> and </a:t>
            </a:r>
            <a:r>
              <a:rPr lang="de-CH" dirty="0" err="1"/>
              <a:t>governance</a:t>
            </a:r>
            <a:r>
              <a:rPr lang="de-CH" dirty="0"/>
              <a:t> </a:t>
            </a:r>
            <a:r>
              <a:rPr lang="de-CH" dirty="0" err="1"/>
              <a:t>structures</a:t>
            </a:r>
            <a:endParaRPr lang="de-CH" dirty="0"/>
          </a:p>
          <a:p>
            <a:pPr lvl="1"/>
            <a:r>
              <a:rPr lang="de-CH" dirty="0" err="1"/>
              <a:t>Emphasis</a:t>
            </a:r>
            <a:r>
              <a:rPr lang="de-CH" dirty="0"/>
              <a:t> on Europe, but </a:t>
            </a:r>
            <a:r>
              <a:rPr lang="de-CH" dirty="0" err="1"/>
              <a:t>reaching</a:t>
            </a:r>
            <a:r>
              <a:rPr lang="de-CH" dirty="0"/>
              <a:t> out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other</a:t>
            </a:r>
            <a:r>
              <a:rPr lang="de-CH" dirty="0"/>
              <a:t> </a:t>
            </a:r>
            <a:r>
              <a:rPr lang="de-CH" dirty="0" err="1"/>
              <a:t>regions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global </a:t>
            </a:r>
            <a:r>
              <a:rPr lang="de-CH" dirty="0" err="1"/>
              <a:t>interop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3501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57378-3691-3404-4D01-8895082ED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Selection</a:t>
            </a:r>
            <a:r>
              <a:rPr lang="de-CH" dirty="0"/>
              <a:t> </a:t>
            </a:r>
            <a:r>
              <a:rPr lang="de-CH" dirty="0" err="1"/>
              <a:t>criteria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DADAE-A255-C30F-2545-01051BC5A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9" y="1309910"/>
            <a:ext cx="10671175" cy="4351338"/>
          </a:xfrm>
        </p:spPr>
        <p:txBody>
          <a:bodyPr/>
          <a:lstStyle/>
          <a:p>
            <a:r>
              <a:rPr lang="de-CH" dirty="0" err="1"/>
              <a:t>Let’s</a:t>
            </a:r>
            <a:r>
              <a:rPr lang="de-CH" dirty="0"/>
              <a:t> </a:t>
            </a:r>
            <a:r>
              <a:rPr lang="de-CH" dirty="0" err="1"/>
              <a:t>narrow</a:t>
            </a:r>
            <a:r>
              <a:rPr lang="de-CH" dirty="0"/>
              <a:t> down </a:t>
            </a:r>
            <a:r>
              <a:rPr lang="de-CH" dirty="0" err="1"/>
              <a:t>the</a:t>
            </a:r>
            <a:r>
              <a:rPr lang="de-CH" dirty="0"/>
              <a:t> wallet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dirty="0" err="1"/>
              <a:t>cases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would</a:t>
            </a:r>
            <a:r>
              <a:rPr lang="de-CH" dirty="0"/>
              <a:t> like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work</a:t>
            </a:r>
            <a:r>
              <a:rPr lang="de-CH" dirty="0"/>
              <a:t> on:</a:t>
            </a:r>
          </a:p>
          <a:p>
            <a:pPr lvl="1"/>
            <a:r>
              <a:rPr lang="de-CH" dirty="0" err="1"/>
              <a:t>We</a:t>
            </a:r>
            <a:r>
              <a:rPr lang="de-CH" dirty="0"/>
              <a:t> do not care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wallets</a:t>
            </a:r>
            <a:r>
              <a:rPr lang="de-CH" dirty="0"/>
              <a:t> per se, but </a:t>
            </a:r>
            <a:r>
              <a:rPr lang="de-CH" dirty="0" err="1"/>
              <a:t>we</a:t>
            </a:r>
            <a:r>
              <a:rPr lang="de-CH" dirty="0"/>
              <a:t> care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wallets</a:t>
            </a:r>
            <a:r>
              <a:rPr lang="de-CH" dirty="0"/>
              <a:t> </a:t>
            </a:r>
            <a:r>
              <a:rPr lang="de-CH" dirty="0" err="1"/>
              <a:t>doing</a:t>
            </a:r>
            <a:r>
              <a:rPr lang="de-CH" dirty="0"/>
              <a:t> </a:t>
            </a:r>
            <a:r>
              <a:rPr lang="de-CH" dirty="0" err="1"/>
              <a:t>interesting</a:t>
            </a:r>
            <a:r>
              <a:rPr lang="de-CH" dirty="0"/>
              <a:t> </a:t>
            </a:r>
            <a:r>
              <a:rPr lang="de-CH" dirty="0" err="1"/>
              <a:t>stuff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us</a:t>
            </a:r>
            <a:endParaRPr lang="de-CH" dirty="0"/>
          </a:p>
          <a:p>
            <a:pPr lvl="1"/>
            <a:r>
              <a:rPr lang="de-CH" dirty="0"/>
              <a:t>Focus on </a:t>
            </a:r>
            <a:r>
              <a:rPr lang="de-CH" dirty="0" err="1"/>
              <a:t>the</a:t>
            </a:r>
            <a:r>
              <a:rPr lang="de-CH" dirty="0"/>
              <a:t> X </a:t>
            </a:r>
            <a:r>
              <a:rPr lang="de-CH" dirty="0" err="1"/>
              <a:t>most</a:t>
            </a:r>
            <a:r>
              <a:rPr lang="de-CH" dirty="0"/>
              <a:t> </a:t>
            </a:r>
            <a:r>
              <a:rPr lang="de-CH" dirty="0" err="1"/>
              <a:t>interesting</a:t>
            </a:r>
            <a:r>
              <a:rPr lang="de-CH" dirty="0"/>
              <a:t> </a:t>
            </a:r>
            <a:r>
              <a:rPr lang="de-CH" dirty="0" err="1"/>
              <a:t>ones</a:t>
            </a:r>
            <a:r>
              <a:rPr lang="de-CH" dirty="0"/>
              <a:t>, </a:t>
            </a:r>
            <a:r>
              <a:rPr lang="de-CH" dirty="0" err="1"/>
              <a:t>where</a:t>
            </a:r>
            <a:r>
              <a:rPr lang="de-CH" dirty="0"/>
              <a:t> 3 &lt; X &lt; 10</a:t>
            </a:r>
          </a:p>
          <a:p>
            <a:pPr lvl="1"/>
            <a:endParaRPr lang="de-CH" dirty="0"/>
          </a:p>
          <a:p>
            <a:r>
              <a:rPr lang="de-CH" dirty="0" err="1"/>
              <a:t>Some</a:t>
            </a:r>
            <a:r>
              <a:rPr lang="de-CH" dirty="0"/>
              <a:t> </a:t>
            </a:r>
            <a:r>
              <a:rPr lang="de-CH" dirty="0" err="1"/>
              <a:t>criteria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selection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wallet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dirty="0" err="1"/>
              <a:t>cases</a:t>
            </a:r>
            <a:r>
              <a:rPr lang="de-CH" dirty="0"/>
              <a:t>:</a:t>
            </a:r>
          </a:p>
          <a:p>
            <a:pPr lvl="1"/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want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go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dirty="0" err="1"/>
              <a:t>cases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not «</a:t>
            </a:r>
            <a:r>
              <a:rPr lang="de-CH" dirty="0" err="1"/>
              <a:t>too</a:t>
            </a:r>
            <a:r>
              <a:rPr lang="de-CH" dirty="0"/>
              <a:t> </a:t>
            </a:r>
            <a:r>
              <a:rPr lang="de-CH" dirty="0" err="1"/>
              <a:t>academic</a:t>
            </a:r>
            <a:r>
              <a:rPr lang="de-CH" dirty="0"/>
              <a:t>», but </a:t>
            </a:r>
            <a:r>
              <a:rPr lang="de-CH" b="1" dirty="0" err="1"/>
              <a:t>easily</a:t>
            </a:r>
            <a:r>
              <a:rPr lang="de-CH" b="1" dirty="0"/>
              <a:t> </a:t>
            </a:r>
            <a:r>
              <a:rPr lang="de-CH" b="1" dirty="0" err="1"/>
              <a:t>understandable</a:t>
            </a:r>
            <a:r>
              <a:rPr lang="de-CH" b="1" dirty="0"/>
              <a:t> </a:t>
            </a:r>
            <a:r>
              <a:rPr lang="de-CH" b="1" dirty="0" err="1"/>
              <a:t>for</a:t>
            </a:r>
            <a:r>
              <a:rPr lang="de-CH" b="1" dirty="0"/>
              <a:t> </a:t>
            </a:r>
            <a:r>
              <a:rPr lang="de-CH" b="1" dirty="0" err="1"/>
              <a:t>most</a:t>
            </a:r>
            <a:endParaRPr lang="de-CH" b="1" dirty="0"/>
          </a:p>
          <a:p>
            <a:pPr lvl="2"/>
            <a:r>
              <a:rPr lang="de-CH" dirty="0"/>
              <a:t>Nothing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needs</a:t>
            </a:r>
            <a:r>
              <a:rPr lang="de-CH" dirty="0"/>
              <a:t> lots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explications</a:t>
            </a:r>
            <a:r>
              <a:rPr lang="de-CH" dirty="0"/>
              <a:t> and </a:t>
            </a:r>
            <a:r>
              <a:rPr lang="de-CH" dirty="0" err="1"/>
              <a:t>community</a:t>
            </a:r>
            <a:r>
              <a:rPr lang="de-CH" dirty="0"/>
              <a:t> </a:t>
            </a:r>
            <a:r>
              <a:rPr lang="de-CH" dirty="0" err="1"/>
              <a:t>insights</a:t>
            </a:r>
            <a:endParaRPr lang="de-CH" dirty="0"/>
          </a:p>
          <a:p>
            <a:pPr lvl="1"/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easily</a:t>
            </a:r>
            <a:r>
              <a:rPr lang="de-CH" dirty="0"/>
              <a:t> </a:t>
            </a:r>
            <a:r>
              <a:rPr lang="de-CH" dirty="0" err="1"/>
              <a:t>describe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b="1" dirty="0" err="1"/>
              <a:t>benefit</a:t>
            </a:r>
            <a:r>
              <a:rPr lang="de-CH" b="1" dirty="0"/>
              <a:t> </a:t>
            </a:r>
            <a:r>
              <a:rPr lang="de-CH" b="1" dirty="0" err="1"/>
              <a:t>with</a:t>
            </a:r>
            <a:r>
              <a:rPr lang="de-CH" b="1" dirty="0"/>
              <a:t> </a:t>
            </a:r>
            <a:r>
              <a:rPr lang="de-CH" b="1" dirty="0" err="1"/>
              <a:t>respect</a:t>
            </a:r>
            <a:r>
              <a:rPr lang="de-CH" b="1" dirty="0"/>
              <a:t> </a:t>
            </a:r>
            <a:r>
              <a:rPr lang="de-CH" b="1" dirty="0" err="1"/>
              <a:t>to</a:t>
            </a:r>
            <a:r>
              <a:rPr lang="de-CH" b="1" dirty="0"/>
              <a:t> </a:t>
            </a:r>
            <a:r>
              <a:rPr lang="de-CH" b="1" dirty="0" err="1"/>
              <a:t>existing</a:t>
            </a:r>
            <a:r>
              <a:rPr lang="de-CH" b="1" dirty="0"/>
              <a:t> </a:t>
            </a:r>
            <a:r>
              <a:rPr lang="de-CH" b="1" dirty="0" err="1"/>
              <a:t>solutions</a:t>
            </a:r>
            <a:r>
              <a:rPr lang="de-CH" b="1" dirty="0"/>
              <a:t>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in </a:t>
            </a:r>
            <a:r>
              <a:rPr lang="de-CH" dirty="0" err="1"/>
              <a:t>place</a:t>
            </a:r>
            <a:endParaRPr lang="de-CH" dirty="0"/>
          </a:p>
          <a:p>
            <a:pPr lvl="2"/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should</a:t>
            </a:r>
            <a:r>
              <a:rPr lang="de-CH" dirty="0"/>
              <a:t> not </a:t>
            </a:r>
            <a:r>
              <a:rPr lang="de-CH" dirty="0" err="1"/>
              <a:t>go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marginal </a:t>
            </a:r>
            <a:r>
              <a:rPr lang="de-CH" dirty="0" err="1"/>
              <a:t>gains</a:t>
            </a:r>
            <a:r>
              <a:rPr lang="de-CH" dirty="0"/>
              <a:t>, but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major</a:t>
            </a:r>
            <a:r>
              <a:rPr lang="de-CH" dirty="0"/>
              <a:t> </a:t>
            </a:r>
            <a:r>
              <a:rPr lang="de-CH" dirty="0" err="1"/>
              <a:t>steps</a:t>
            </a:r>
            <a:endParaRPr lang="de-CH" dirty="0"/>
          </a:p>
          <a:p>
            <a:pPr lvl="2"/>
            <a:r>
              <a:rPr lang="de-CH" dirty="0" err="1"/>
              <a:t>We</a:t>
            </a:r>
            <a:r>
              <a:rPr lang="de-CH" dirty="0"/>
              <a:t> do not </a:t>
            </a:r>
            <a:r>
              <a:rPr lang="de-CH" dirty="0" err="1"/>
              <a:t>want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compete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existing</a:t>
            </a:r>
            <a:r>
              <a:rPr lang="de-CH" dirty="0"/>
              <a:t> </a:t>
            </a:r>
            <a:r>
              <a:rPr lang="de-CH" dirty="0" err="1"/>
              <a:t>solutions</a:t>
            </a:r>
            <a:r>
              <a:rPr lang="de-CH" dirty="0"/>
              <a:t>, but </a:t>
            </a:r>
            <a:r>
              <a:rPr lang="de-CH" dirty="0" err="1"/>
              <a:t>enable</a:t>
            </a:r>
            <a:r>
              <a:rPr lang="de-CH" dirty="0"/>
              <a:t> </a:t>
            </a:r>
            <a:r>
              <a:rPr lang="de-CH" dirty="0" err="1"/>
              <a:t>new</a:t>
            </a:r>
            <a:r>
              <a:rPr lang="de-CH" dirty="0"/>
              <a:t> </a:t>
            </a:r>
            <a:r>
              <a:rPr lang="de-CH" dirty="0" err="1"/>
              <a:t>stuff</a:t>
            </a:r>
            <a:endParaRPr lang="de-CH" dirty="0"/>
          </a:p>
          <a:p>
            <a:pPr lvl="1"/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want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go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b="1" dirty="0" err="1"/>
              <a:t>cases</a:t>
            </a:r>
            <a:r>
              <a:rPr lang="de-CH" b="1" dirty="0"/>
              <a:t> </a:t>
            </a:r>
            <a:r>
              <a:rPr lang="de-CH" b="1" dirty="0" err="1"/>
              <a:t>we</a:t>
            </a:r>
            <a:r>
              <a:rPr lang="de-CH" b="1" dirty="0"/>
              <a:t> </a:t>
            </a:r>
            <a:r>
              <a:rPr lang="de-CH" b="1" dirty="0" err="1"/>
              <a:t>have</a:t>
            </a:r>
            <a:r>
              <a:rPr lang="de-CH" b="1" dirty="0"/>
              <a:t> an </a:t>
            </a:r>
            <a:r>
              <a:rPr lang="de-CH" b="1" dirty="0" err="1"/>
              <a:t>estalished</a:t>
            </a:r>
            <a:r>
              <a:rPr lang="de-CH" b="1" dirty="0"/>
              <a:t> </a:t>
            </a:r>
            <a:r>
              <a:rPr lang="de-CH" b="1" dirty="0" err="1"/>
              <a:t>position</a:t>
            </a:r>
            <a:r>
              <a:rPr lang="de-CH" b="1" dirty="0"/>
              <a:t> </a:t>
            </a:r>
            <a:r>
              <a:rPr lang="de-CH" dirty="0"/>
              <a:t>and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easily</a:t>
            </a:r>
            <a:r>
              <a:rPr lang="de-CH" dirty="0"/>
              <a:t> «</a:t>
            </a:r>
            <a:r>
              <a:rPr lang="de-CH" dirty="0" err="1"/>
              <a:t>claim</a:t>
            </a:r>
            <a:r>
              <a:rPr lang="de-CH" dirty="0"/>
              <a:t> </a:t>
            </a:r>
            <a:r>
              <a:rPr lang="de-CH" dirty="0" err="1"/>
              <a:t>territory</a:t>
            </a:r>
            <a:r>
              <a:rPr lang="de-CH" dirty="0"/>
              <a:t>» in </a:t>
            </a:r>
            <a:r>
              <a:rPr lang="de-CH" dirty="0" err="1"/>
              <a:t>some</a:t>
            </a:r>
            <a:r>
              <a:rPr lang="de-CH" dirty="0"/>
              <a:t> </a:t>
            </a:r>
            <a:r>
              <a:rPr lang="de-CH" dirty="0" err="1"/>
              <a:t>way</a:t>
            </a:r>
            <a:endParaRPr lang="de-CH" dirty="0"/>
          </a:p>
          <a:p>
            <a:pPr lvl="2"/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should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apparent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community</a:t>
            </a:r>
            <a:r>
              <a:rPr lang="de-CH" dirty="0"/>
              <a:t> </a:t>
            </a:r>
            <a:r>
              <a:rPr lang="de-CH" dirty="0" err="1"/>
              <a:t>has</a:t>
            </a:r>
            <a:r>
              <a:rPr lang="de-CH" dirty="0"/>
              <a:t> </a:t>
            </a:r>
            <a:r>
              <a:rPr lang="de-CH" dirty="0" err="1"/>
              <a:t>experience</a:t>
            </a:r>
            <a:r>
              <a:rPr lang="de-CH" dirty="0"/>
              <a:t> and a </a:t>
            </a:r>
            <a:r>
              <a:rPr lang="de-CH" dirty="0" err="1"/>
              <a:t>role</a:t>
            </a:r>
            <a:r>
              <a:rPr lang="de-CH" dirty="0"/>
              <a:t> in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dirty="0" err="1"/>
              <a:t>case</a:t>
            </a:r>
            <a:endParaRPr lang="de-CH" dirty="0"/>
          </a:p>
          <a:p>
            <a:pPr lvl="2"/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should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clear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needed</a:t>
            </a:r>
            <a:r>
              <a:rPr lang="de-CH" dirty="0"/>
              <a:t> </a:t>
            </a:r>
            <a:r>
              <a:rPr lang="de-CH" dirty="0" err="1"/>
              <a:t>here</a:t>
            </a:r>
            <a:r>
              <a:rPr lang="de-CH" dirty="0"/>
              <a:t>, </a:t>
            </a:r>
            <a:r>
              <a:rPr lang="de-CH" dirty="0" err="1"/>
              <a:t>we</a:t>
            </a:r>
            <a:r>
              <a:rPr lang="de-CH" dirty="0"/>
              <a:t> do not </a:t>
            </a:r>
            <a:r>
              <a:rPr lang="de-CH" dirty="0" err="1"/>
              <a:t>need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explain</a:t>
            </a:r>
            <a:r>
              <a:rPr lang="de-CH" dirty="0"/>
              <a:t> </a:t>
            </a:r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raison</a:t>
            </a:r>
            <a:r>
              <a:rPr lang="de-CH" dirty="0"/>
              <a:t> d’être</a:t>
            </a:r>
          </a:p>
          <a:p>
            <a:pPr lvl="1"/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should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a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b="1" dirty="0" err="1"/>
              <a:t>case</a:t>
            </a:r>
            <a:r>
              <a:rPr lang="de-CH" b="1" dirty="0"/>
              <a:t> </a:t>
            </a:r>
            <a:r>
              <a:rPr lang="de-CH" b="1" dirty="0" err="1"/>
              <a:t>where</a:t>
            </a:r>
            <a:r>
              <a:rPr lang="de-CH" b="1" dirty="0"/>
              <a:t> </a:t>
            </a:r>
            <a:r>
              <a:rPr lang="de-CH" b="1" dirty="0" err="1"/>
              <a:t>there</a:t>
            </a:r>
            <a:r>
              <a:rPr lang="de-CH" b="1" dirty="0"/>
              <a:t> </a:t>
            </a:r>
            <a:r>
              <a:rPr lang="de-CH" b="1" dirty="0" err="1"/>
              <a:t>is</a:t>
            </a:r>
            <a:r>
              <a:rPr lang="de-CH" b="1" dirty="0"/>
              <a:t> </a:t>
            </a:r>
            <a:r>
              <a:rPr lang="de-CH" b="1" dirty="0" err="1"/>
              <a:t>some</a:t>
            </a:r>
            <a:r>
              <a:rPr lang="de-CH" b="1" dirty="0"/>
              <a:t> </a:t>
            </a:r>
            <a:r>
              <a:rPr lang="de-CH" b="1" dirty="0" err="1"/>
              <a:t>future</a:t>
            </a:r>
            <a:r>
              <a:rPr lang="de-CH" b="1" dirty="0"/>
              <a:t> </a:t>
            </a:r>
            <a:r>
              <a:rPr lang="de-CH" b="1" dirty="0" err="1"/>
              <a:t>role</a:t>
            </a:r>
            <a:r>
              <a:rPr lang="de-CH" b="1" dirty="0"/>
              <a:t> </a:t>
            </a:r>
            <a:r>
              <a:rPr lang="de-CH" dirty="0"/>
              <a:t>in </a:t>
            </a:r>
            <a:r>
              <a:rPr lang="de-CH" dirty="0" err="1"/>
              <a:t>running</a:t>
            </a:r>
            <a:r>
              <a:rPr lang="de-CH" dirty="0"/>
              <a:t>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us</a:t>
            </a:r>
            <a:r>
              <a:rPr lang="de-CH" dirty="0"/>
              <a:t> on GÉANT/NREN </a:t>
            </a:r>
            <a:r>
              <a:rPr lang="de-CH" dirty="0" err="1"/>
              <a:t>level</a:t>
            </a:r>
            <a:endParaRPr lang="de-CH" dirty="0"/>
          </a:p>
          <a:p>
            <a:pPr lvl="2"/>
            <a:r>
              <a:rPr lang="de-CH" dirty="0" err="1"/>
              <a:t>We</a:t>
            </a:r>
            <a:r>
              <a:rPr lang="de-CH" dirty="0"/>
              <a:t> do not </a:t>
            </a:r>
            <a:r>
              <a:rPr lang="de-CH" dirty="0" err="1"/>
              <a:t>focus</a:t>
            </a:r>
            <a:r>
              <a:rPr lang="de-CH" dirty="0"/>
              <a:t> on </a:t>
            </a:r>
            <a:r>
              <a:rPr lang="de-CH" dirty="0" err="1"/>
              <a:t>paving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way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others</a:t>
            </a:r>
            <a:r>
              <a:rPr lang="de-CH" dirty="0"/>
              <a:t>, but </a:t>
            </a:r>
            <a:r>
              <a:rPr lang="de-CH" dirty="0" err="1"/>
              <a:t>primarily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ourselves</a:t>
            </a:r>
            <a:endParaRPr lang="de-CH" dirty="0"/>
          </a:p>
          <a:p>
            <a:pPr lvl="2"/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not </a:t>
            </a:r>
            <a:r>
              <a:rPr lang="de-CH" dirty="0" err="1"/>
              <a:t>doing</a:t>
            </a:r>
            <a:r>
              <a:rPr lang="de-CH" dirty="0"/>
              <a:t> </a:t>
            </a:r>
            <a:r>
              <a:rPr lang="de-CH" dirty="0" err="1"/>
              <a:t>research</a:t>
            </a:r>
            <a:r>
              <a:rPr lang="de-CH" dirty="0"/>
              <a:t> but </a:t>
            </a:r>
            <a:r>
              <a:rPr lang="de-CH" dirty="0" err="1"/>
              <a:t>shaping</a:t>
            </a:r>
            <a:r>
              <a:rPr lang="de-CH" dirty="0"/>
              <a:t> </a:t>
            </a:r>
            <a:r>
              <a:rPr lang="de-CH" dirty="0" err="1"/>
              <a:t>our</a:t>
            </a:r>
            <a:r>
              <a:rPr lang="de-CH" dirty="0"/>
              <a:t> own </a:t>
            </a:r>
            <a:r>
              <a:rPr lang="de-CH" dirty="0" err="1"/>
              <a:t>future</a:t>
            </a:r>
            <a:endParaRPr lang="de-CH" dirty="0"/>
          </a:p>
          <a:p>
            <a:pPr lvl="2"/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18B88-E25B-56B0-C981-114E530A0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53942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3787772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Switch">
      <a:dk1>
        <a:sysClr val="windowText" lastClr="000000"/>
      </a:dk1>
      <a:lt1>
        <a:sysClr val="window" lastClr="FFFFFF"/>
      </a:lt1>
      <a:dk2>
        <a:srgbClr val="50555A"/>
      </a:dk2>
      <a:lt2>
        <a:srgbClr val="E6EBF0"/>
      </a:lt2>
      <a:accent1>
        <a:srgbClr val="002864"/>
      </a:accent1>
      <a:accent2>
        <a:srgbClr val="FFAA00"/>
      </a:accent2>
      <a:accent3>
        <a:srgbClr val="6EC8E1"/>
      </a:accent3>
      <a:accent4>
        <a:srgbClr val="285F82"/>
      </a:accent4>
      <a:accent5>
        <a:srgbClr val="A05AF5"/>
      </a:accent5>
      <a:accent6>
        <a:srgbClr val="FF4B4B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custClrLst>
    <a:custClr name="Grey 2">
      <a:srgbClr val="B4B9BE"/>
    </a:custClr>
    <a:custClr name="Grey 3">
      <a:srgbClr val="82878C"/>
    </a:custClr>
    <a:custClr name="Dark Purple">
      <a:srgbClr val="6437B4"/>
    </a:custClr>
    <a:custClr name="Dark Red">
      <a:srgbClr val="B42341"/>
    </a:custClr>
    <a:custClr name="Bright Green">
      <a:srgbClr val="A0C864"/>
    </a:custClr>
    <a:custClr name="Dark Green">
      <a:srgbClr val="195A46"/>
    </a:custClr>
  </a:custClrLst>
  <a:extLst>
    <a:ext uri="{05A4C25C-085E-4340-85A3-A5531E510DB2}">
      <thm15:themeFamily xmlns:thm15="http://schemas.microsoft.com/office/thememl/2012/main" name="Präsentation2" id="{5E4DD7E9-8198-420A-B065-FB551049E337}" vid="{13510FA1-055B-45BF-9DB5-E9CAF932E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40450FD904330499DC62092C9A6FCBF" ma:contentTypeVersion="21" ma:contentTypeDescription="Ein neues Dokument erstellen." ma:contentTypeScope="" ma:versionID="691cea79381c379e59afd7ecca2b13ff">
  <xsd:schema xmlns:xsd="http://www.w3.org/2001/XMLSchema" xmlns:xs="http://www.w3.org/2001/XMLSchema" xmlns:p="http://schemas.microsoft.com/office/2006/metadata/properties" xmlns:ns1="http://schemas.microsoft.com/sharepoint/v3" xmlns:ns2="ae1168fa-7e2d-4dd3-aa76-02298c837078" xmlns:ns3="ce6e7350-bdd5-44b7-bb3b-cf2d117aa816" targetNamespace="http://schemas.microsoft.com/office/2006/metadata/properties" ma:root="true" ma:fieldsID="019e95df5094be0e84acc4b41fcd8860" ns1:_="" ns2:_="" ns3:_="">
    <xsd:import namespace="http://schemas.microsoft.com/sharepoint/v3"/>
    <xsd:import namespace="ae1168fa-7e2d-4dd3-aa76-02298c837078"/>
    <xsd:import namespace="ce6e7350-bdd5-44b7-bb3b-cf2d117aa8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3:SharedWithUsers" minOccurs="0"/>
                <xsd:element ref="ns3:SharedWithDetails" minOccurs="0"/>
                <xsd:element ref="ns2:Datum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6" nillable="true" ma:displayName="Eigenschaften der einheitlichen Compliancerichtlinie" ma:hidden="true" ma:internalName="_ip_UnifiedCompliancePolicyProperties">
      <xsd:simpleType>
        <xsd:restriction base="dms:Note"/>
      </xsd:simpleType>
    </xsd:element>
    <xsd:element name="_ip_UnifiedCompliancePolicyUIAction" ma:index="27" nillable="true" ma:displayName="UI-Aktion der einheitlichen Compliancerichtlini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1168fa-7e2d-4dd3-aa76-02298c8370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Bildmarkierungen" ma:readOnly="false" ma:fieldId="{5cf76f15-5ced-4ddc-b409-7134ff3c332f}" ma:taxonomyMulti="true" ma:sspId="bc6c1ad4-3663-4c82-bd69-14e6c1fed0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Datum" ma:index="24" nillable="true" ma:displayName="Datum" ma:format="DateTime" ma:internalName="Datum">
      <xsd:simpleType>
        <xsd:restriction base="dms:DateTime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6e7350-bdd5-44b7-bb3b-cf2d117aa816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045cd8a-7456-40e9-8893-a9ee1ded395c}" ma:internalName="TaxCatchAll" ma:showField="CatchAllData" ma:web="ce6e7350-bdd5-44b7-bb3b-cf2d117aa8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e6e7350-bdd5-44b7-bb3b-cf2d117aa816" xsi:nil="true"/>
    <lcf76f155ced4ddcb4097134ff3c332f xmlns="ae1168fa-7e2d-4dd3-aa76-02298c837078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  <Datum xmlns="ae1168fa-7e2d-4dd3-aa76-02298c837078" xsi:nil="true"/>
  </documentManagement>
</p:properties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F608D6-5F20-41A7-9AF8-9C010B4DAB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e1168fa-7e2d-4dd3-aa76-02298c837078"/>
    <ds:schemaRef ds:uri="ce6e7350-bdd5-44b7-bb3b-cf2d117aa8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purl.org/dc/elements/1.1/"/>
    <ds:schemaRef ds:uri="bc24777f-78b6-4f3c-a73a-d5fa08e4d537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c9077d15-72ed-4fec-bcfe-3472729e9195"/>
    <ds:schemaRef ds:uri="http://purl.org/dc/terms/"/>
    <ds:schemaRef ds:uri="ce6e7350-bdd5-44b7-bb3b-cf2d117aa816"/>
    <ds:schemaRef ds:uri="ae1168fa-7e2d-4dd3-aa76-02298c837078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55</TotalTime>
  <Words>331</Words>
  <Application>Microsoft Macintosh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Benutzerdefiniertes Design</vt:lpstr>
      <vt:lpstr>GN5-2 WP5/T6 Wallets</vt:lpstr>
      <vt:lpstr>Where we come from</vt:lpstr>
      <vt:lpstr>Selection criteria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 Graf</dc:creator>
  <dc:description>erstellt durch Vorlagenbauer.ch</dc:description>
  <cp:lastModifiedBy>Christoph Graf</cp:lastModifiedBy>
  <cp:revision>2</cp:revision>
  <dcterms:created xsi:type="dcterms:W3CDTF">2026-02-05T07:45:30Z</dcterms:created>
  <dcterms:modified xsi:type="dcterms:W3CDTF">2026-02-05T08:40:56Z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0x010100140450FD904330499DC62092C9A6FCBF</vt:lpwstr>
  </property>
  <property fmtid="{D5CDD505-2E9C-101B-9397-08002B2CF9AE}" pid="3" name="MediaServiceImageTags">
    <vt:lpwstr/>
  </property>
  <property fmtid="{D5CDD505-2E9C-101B-9397-08002B2CF9AE}" pid="4" name="MSIP_Label_e5d45f1b-bd49-4758-aadb-0fb229309946_Enabled">
    <vt:lpwstr>true</vt:lpwstr>
  </property>
  <property fmtid="{D5CDD505-2E9C-101B-9397-08002B2CF9AE}" pid="5" name="MSIP_Label_e5d45f1b-bd49-4758-aadb-0fb229309946_SetDate">
    <vt:lpwstr>2024-09-02T15:13:18Z</vt:lpwstr>
  </property>
  <property fmtid="{D5CDD505-2E9C-101B-9397-08002B2CF9AE}" pid="6" name="MSIP_Label_e5d45f1b-bd49-4758-aadb-0fb229309946_Method">
    <vt:lpwstr>Privileged</vt:lpwstr>
  </property>
  <property fmtid="{D5CDD505-2E9C-101B-9397-08002B2CF9AE}" pid="7" name="MSIP_Label_e5d45f1b-bd49-4758-aadb-0fb229309946_Name">
    <vt:lpwstr>Intern</vt:lpwstr>
  </property>
  <property fmtid="{D5CDD505-2E9C-101B-9397-08002B2CF9AE}" pid="8" name="MSIP_Label_e5d45f1b-bd49-4758-aadb-0fb229309946_SiteId">
    <vt:lpwstr>026057f4-2082-4f1e-8d04-3410acf953b4</vt:lpwstr>
  </property>
  <property fmtid="{D5CDD505-2E9C-101B-9397-08002B2CF9AE}" pid="9" name="MSIP_Label_e5d45f1b-bd49-4758-aadb-0fb229309946_ActionId">
    <vt:lpwstr>8f9883e6-a639-4b60-8869-1ab3e403960f</vt:lpwstr>
  </property>
  <property fmtid="{D5CDD505-2E9C-101B-9397-08002B2CF9AE}" pid="10" name="MSIP_Label_e5d45f1b-bd49-4758-aadb-0fb229309946_ContentBits">
    <vt:lpwstr>0</vt:lpwstr>
  </property>
</Properties>
</file>