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5"/>
  </p:sldMasterIdLst>
  <p:notesMasterIdLst>
    <p:notesMasterId r:id="rId40"/>
  </p:notesMasterIdLst>
  <p:handoutMasterIdLst>
    <p:handoutMasterId r:id="rId41"/>
  </p:handoutMasterIdLst>
  <p:sldIdLst>
    <p:sldId id="316" r:id="rId6"/>
    <p:sldId id="294" r:id="rId7"/>
    <p:sldId id="586" r:id="rId8"/>
    <p:sldId id="494" r:id="rId9"/>
    <p:sldId id="503" r:id="rId10"/>
    <p:sldId id="587" r:id="rId11"/>
    <p:sldId id="495" r:id="rId12"/>
    <p:sldId id="496" r:id="rId13"/>
    <p:sldId id="499" r:id="rId14"/>
    <p:sldId id="500" r:id="rId15"/>
    <p:sldId id="603" r:id="rId16"/>
    <p:sldId id="504" r:id="rId17"/>
    <p:sldId id="583" r:id="rId18"/>
    <p:sldId id="512" r:id="rId19"/>
    <p:sldId id="514" r:id="rId20"/>
    <p:sldId id="604" r:id="rId21"/>
    <p:sldId id="608" r:id="rId22"/>
    <p:sldId id="605" r:id="rId23"/>
    <p:sldId id="584" r:id="rId24"/>
    <p:sldId id="585" r:id="rId25"/>
    <p:sldId id="589" r:id="rId26"/>
    <p:sldId id="606" r:id="rId27"/>
    <p:sldId id="588" r:id="rId28"/>
    <p:sldId id="607" r:id="rId29"/>
    <p:sldId id="609" r:id="rId30"/>
    <p:sldId id="601" r:id="rId31"/>
    <p:sldId id="581" r:id="rId32"/>
    <p:sldId id="610" r:id="rId33"/>
    <p:sldId id="505" r:id="rId34"/>
    <p:sldId id="363" r:id="rId35"/>
    <p:sldId id="362" r:id="rId36"/>
    <p:sldId id="600" r:id="rId37"/>
    <p:sldId id="511" r:id="rId38"/>
    <p:sldId id="506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o Campanella" initials="MC" lastIdx="1" clrIdx="0">
    <p:extLst>
      <p:ext uri="{19B8F6BF-5375-455C-9EA6-DF929625EA0E}">
        <p15:presenceInfo xmlns:p15="http://schemas.microsoft.com/office/powerpoint/2012/main" userId="Mauro Campanel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A597C"/>
    <a:srgbClr val="003F5E"/>
    <a:srgbClr val="F83E54"/>
    <a:srgbClr val="124E6A"/>
    <a:srgbClr val="267296"/>
    <a:srgbClr val="C0425A"/>
    <a:srgbClr val="5D9CD5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7" autoAdjust="0"/>
    <p:restoredTop sz="94910" autoAdjust="0"/>
  </p:normalViewPr>
  <p:slideViewPr>
    <p:cSldViewPr snapToGrid="0">
      <p:cViewPr varScale="1">
        <p:scale>
          <a:sx n="105" d="100"/>
          <a:sy n="105" d="100"/>
        </p:scale>
        <p:origin x="192" y="8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4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97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25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399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619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9A97-745D-4F5F-A085-135B8374E0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62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603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00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215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78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421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2575B2-B1B2-414B-AD4F-CEDEEEFE61CD}"/>
              </a:ext>
            </a:extLst>
          </p:cNvPr>
          <p:cNvSpPr txBox="1"/>
          <p:nvPr userDrawn="1"/>
        </p:nvSpPr>
        <p:spPr>
          <a:xfrm>
            <a:off x="457199" y="6523901"/>
            <a:ext cx="4758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Performance Management Workshop – Zagreb 4-5 March 2020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4758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Performance Management Workshop – Zagreb 4-5 March 2020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125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B12C00-A1F2-A047-B1E8-B5B9ABAEA99E}"/>
              </a:ext>
            </a:extLst>
          </p:cNvPr>
          <p:cNvSpPr txBox="1"/>
          <p:nvPr userDrawn="1"/>
        </p:nvSpPr>
        <p:spPr>
          <a:xfrm>
            <a:off x="457199" y="6523901"/>
            <a:ext cx="4758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Performance Management Workshop – Zagreb 4-5 March 2020</a:t>
            </a:r>
          </a:p>
        </p:txBody>
      </p:sp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  <p:sldLayoutId id="2147483684" r:id="rId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4.org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SIGNGN/4th+SIG-NGN+Meeting" TargetMode="External"/><Relationship Id="rId3" Type="http://schemas.openxmlformats.org/officeDocument/2006/relationships/hyperlink" Target="https://github.com/p4lang/p4-applications/blob/master/docs/INT.pdf" TargetMode="External"/><Relationship Id="rId7" Type="http://schemas.openxmlformats.org/officeDocument/2006/relationships/hyperlink" Target="https://www.researchgate.net/publication/337439609_Estimating_Logarithmic_and_Exponential_Functions_to_Track_Network_Traffic_Entropy_in_P4" TargetMode="External"/><Relationship Id="rId2" Type="http://schemas.openxmlformats.org/officeDocument/2006/relationships/hyperlink" Target="https://arxiv.org/pdf/1903.04678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TNSM.2020.2968979" TargetMode="External"/><Relationship Id="rId5" Type="http://schemas.openxmlformats.org/officeDocument/2006/relationships/hyperlink" Target="http://dx.doi.org/10.1109/NETSOFT.2017.8004248" TargetMode="External"/><Relationship Id="rId4" Type="http://schemas.openxmlformats.org/officeDocument/2006/relationships/hyperlink" Target="https://p4.org/events/2017-05-09-p4-workshop/" TargetMode="External"/><Relationship Id="rId9" Type="http://schemas.openxmlformats.org/officeDocument/2006/relationships/hyperlink" Target="https://wiki.geant.org/download/attachments/126983499/ESnet%20HighTouch%20Network%20Precision%20Telemetry%20-%20SIG-NGN%20Geneva-2.pdf?api=v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microsoft.com/office/2007/relationships/hdphoto" Target="../media/hdphoto1.wdp"/><Relationship Id="rId7" Type="http://schemas.openxmlformats.org/officeDocument/2006/relationships/image" Target="../media/image17.tiff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11" Type="http://schemas.openxmlformats.org/officeDocument/2006/relationships/image" Target="../media/image21.png"/><Relationship Id="rId5" Type="http://schemas.openxmlformats.org/officeDocument/2006/relationships/image" Target="../media/image15.tiff"/><Relationship Id="rId10" Type="http://schemas.openxmlformats.org/officeDocument/2006/relationships/image" Target="../media/image20.png"/><Relationship Id="rId4" Type="http://schemas.openxmlformats.org/officeDocument/2006/relationships/image" Target="../media/image14.tiff"/><Relationship Id="rId9" Type="http://schemas.openxmlformats.org/officeDocument/2006/relationships/image" Target="../media/image1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29.png"/><Relationship Id="rId5" Type="http://schemas.openxmlformats.org/officeDocument/2006/relationships/image" Target="../media/image130.png"/><Relationship Id="rId10" Type="http://schemas.openxmlformats.org/officeDocument/2006/relationships/image" Target="../media/image180.png"/><Relationship Id="rId4" Type="http://schemas.openxmlformats.org/officeDocument/2006/relationships/image" Target="../media/image120.png"/><Relationship Id="rId9" Type="http://schemas.openxmlformats.org/officeDocument/2006/relationships/image" Target="../media/image1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NULL"/><Relationship Id="rId7" Type="http://schemas.openxmlformats.org/officeDocument/2006/relationships/image" Target="../media/image31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Data plane programmability (P4) and telemetry 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4" y="1752317"/>
            <a:ext cx="10923055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2000" b="1" dirty="0">
                <a:solidFill>
                  <a:srgbClr val="FFC000"/>
                </a:solidFill>
                <a:latin typeface="+mn-lt"/>
              </a:rPr>
              <a:t>Mauro Campanella (GARR)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, Pavel </a:t>
            </a:r>
            <a:r>
              <a:rPr lang="en-US" sz="2000" b="1" dirty="0" err="1">
                <a:solidFill>
                  <a:schemeClr val="bg1"/>
                </a:solidFill>
                <a:latin typeface="+mn-lt"/>
              </a:rPr>
              <a:t>Benacek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 (CESNET), Damian </a:t>
            </a:r>
            <a:r>
              <a:rPr lang="en-US" sz="2000" b="1" dirty="0" err="1">
                <a:solidFill>
                  <a:schemeClr val="bg1"/>
                </a:solidFill>
                <a:latin typeface="+mn-lt"/>
              </a:rPr>
              <a:t>Parniewicz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 (PSNC), 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2000" b="1" dirty="0">
                <a:solidFill>
                  <a:schemeClr val="bg1"/>
                </a:solidFill>
                <a:latin typeface="+mn-lt"/>
              </a:rPr>
              <a:t>Marco </a:t>
            </a:r>
            <a:r>
              <a:rPr lang="en-US" sz="2000" b="1" dirty="0" err="1">
                <a:solidFill>
                  <a:schemeClr val="bg1"/>
                </a:solidFill>
                <a:latin typeface="+mn-lt"/>
              </a:rPr>
              <a:t>Savi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 (FBK-GARR) 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118483" y="2794173"/>
            <a:ext cx="3851082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Performance Management Workshop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Zagreb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4-5 March 2020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B36BD8-8A4E-41F6-8474-97B3EB487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DDoS</a:t>
            </a:r>
            <a:r>
              <a:rPr lang="it-IT" dirty="0"/>
              <a:t> </a:t>
            </a:r>
            <a:r>
              <a:rPr lang="it-IT" dirty="0" err="1"/>
              <a:t>Detection</a:t>
            </a:r>
            <a:r>
              <a:rPr lang="it-IT" dirty="0"/>
              <a:t> Performance Evaluation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0F7F1-E914-4423-85D4-FC1E3FE80A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9917327F-E9D4-43EF-B88F-FFA8E4AB2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1" y="1602491"/>
            <a:ext cx="4620455" cy="231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15C1BF-D1E9-4592-9FDA-39B9AECACA7A}"/>
              </a:ext>
            </a:extLst>
          </p:cNvPr>
          <p:cNvSpPr txBox="1"/>
          <p:nvPr/>
        </p:nvSpPr>
        <p:spPr>
          <a:xfrm>
            <a:off x="586170" y="1311569"/>
            <a:ext cx="448750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i="1" dirty="0">
                <a:solidFill>
                  <a:srgbClr val="FF0000"/>
                </a:solidFill>
              </a:rPr>
              <a:t>Real traffic</a:t>
            </a:r>
            <a:r>
              <a:rPr lang="it-IT" sz="1900" b="1" i="1" dirty="0">
                <a:solidFill>
                  <a:srgbClr val="FF0000"/>
                </a:solidFill>
              </a:rPr>
              <a:t> </a:t>
            </a:r>
            <a:r>
              <a:rPr lang="it-IT" sz="1900" i="1" dirty="0">
                <a:solidFill>
                  <a:srgbClr val="FF0000"/>
                </a:solidFill>
              </a:rPr>
              <a:t>(with </a:t>
            </a:r>
            <a:r>
              <a:rPr lang="it-IT" sz="1900" b="1" i="1" dirty="0">
                <a:solidFill>
                  <a:srgbClr val="FF0000"/>
                </a:solidFill>
              </a:rPr>
              <a:t>simulated</a:t>
            </a:r>
            <a:r>
              <a:rPr lang="it-IT" sz="1900" i="1" dirty="0">
                <a:solidFill>
                  <a:srgbClr val="FF0000"/>
                </a:solidFill>
              </a:rPr>
              <a:t> DDoS) </a:t>
            </a:r>
            <a:endParaRPr lang="en-US" sz="19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B280AB-524D-4A96-9F69-7C9255D00123}"/>
              </a:ext>
            </a:extLst>
          </p:cNvPr>
          <p:cNvSpPr txBox="1"/>
          <p:nvPr/>
        </p:nvSpPr>
        <p:spPr>
          <a:xfrm>
            <a:off x="6096332" y="6525056"/>
            <a:ext cx="5198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>
                <a:solidFill>
                  <a:schemeClr val="bg1"/>
                </a:solidFill>
              </a:rPr>
              <a:t>[2] CAIDA UCSD Anonymized Internet Traces Dataset - [passive-2018]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ED1AB9D-24EE-4B51-B104-11DE8EACA120}"/>
              </a:ext>
            </a:extLst>
          </p:cNvPr>
          <p:cNvSpPr/>
          <p:nvPr/>
        </p:nvSpPr>
        <p:spPr>
          <a:xfrm>
            <a:off x="3439948" y="3283561"/>
            <a:ext cx="1633728" cy="1706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7F3BC-5771-4BFA-9B24-1773828AA8D7}"/>
              </a:ext>
            </a:extLst>
          </p:cNvPr>
          <p:cNvSpPr txBox="1"/>
          <p:nvPr/>
        </p:nvSpPr>
        <p:spPr>
          <a:xfrm>
            <a:off x="2830856" y="2065039"/>
            <a:ext cx="1633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/>
              <a:t>Threshold = 400</a:t>
            </a:r>
            <a:endParaRPr lang="en-US" sz="1600" b="1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69FE1204-9378-4609-8425-AD0AB0B1F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0" y="4125235"/>
            <a:ext cx="4778589" cy="238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80CEBF-613D-4A38-A0DA-FD91A92ED467}"/>
              </a:ext>
            </a:extLst>
          </p:cNvPr>
          <p:cNvSpPr txBox="1"/>
          <p:nvPr/>
        </p:nvSpPr>
        <p:spPr>
          <a:xfrm>
            <a:off x="2057908" y="4614013"/>
            <a:ext cx="1633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/>
              <a:t>Threshold = 150</a:t>
            </a:r>
            <a:endParaRPr lang="en-US" sz="1600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F13B28-6E76-4A1B-8334-CAD122046B6C}"/>
              </a:ext>
            </a:extLst>
          </p:cNvPr>
          <p:cNvSpPr/>
          <p:nvPr/>
        </p:nvSpPr>
        <p:spPr>
          <a:xfrm>
            <a:off x="5896738" y="1363112"/>
            <a:ext cx="5537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>
                <a:solidFill>
                  <a:srgbClr val="000000"/>
                </a:solidFill>
                <a:latin typeface="Arial" panose="020B0604020202020204" pitchFamily="34" charset="0"/>
              </a:rPr>
              <a:t>Time window:</a:t>
            </a:r>
            <a:r>
              <a:rPr lang="en-US" b="1">
                <a:solidFill>
                  <a:srgbClr val="000000"/>
                </a:solidFill>
                <a:latin typeface="Arial" panose="020B0604020202020204" pitchFamily="34" charset="0"/>
              </a:rPr>
              <a:t> 1s (~ 491K packets ~28K flows </a:t>
            </a:r>
            <a:r>
              <a:rPr lang="en-US">
                <a:solidFill>
                  <a:srgbClr val="000000"/>
                </a:solidFill>
                <a:latin typeface="Arial" panose="020B0604020202020204" pitchFamily="34" charset="0"/>
              </a:rPr>
              <a:t>[2]</a:t>
            </a:r>
            <a:r>
              <a:rPr lang="en-US" b="1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US"/>
          </a:p>
        </p:txBody>
      </p:sp>
      <p:graphicFrame>
        <p:nvGraphicFramePr>
          <p:cNvPr id="14" name="Table 19">
            <a:extLst>
              <a:ext uri="{FF2B5EF4-FFF2-40B4-BE49-F238E27FC236}">
                <a16:creationId xmlns:a16="http://schemas.microsoft.com/office/drawing/2014/main" id="{5C38447B-95D5-41B4-B2DD-891598C9E9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14150"/>
              </p:ext>
            </p:extLst>
          </p:nvPr>
        </p:nvGraphicFramePr>
        <p:xfrm>
          <a:off x="6018845" y="4181615"/>
          <a:ext cx="5395086" cy="15643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7347">
                  <a:extLst>
                    <a:ext uri="{9D8B030D-6E8A-4147-A177-3AD203B41FA5}">
                      <a16:colId xmlns:a16="http://schemas.microsoft.com/office/drawing/2014/main" val="2678082668"/>
                    </a:ext>
                  </a:extLst>
                </a:gridCol>
                <a:gridCol w="2052439">
                  <a:extLst>
                    <a:ext uri="{9D8B030D-6E8A-4147-A177-3AD203B41FA5}">
                      <a16:colId xmlns:a16="http://schemas.microsoft.com/office/drawing/2014/main" val="267949805"/>
                    </a:ext>
                  </a:extLst>
                </a:gridCol>
                <a:gridCol w="2015300">
                  <a:extLst>
                    <a:ext uri="{9D8B030D-6E8A-4147-A177-3AD203B41FA5}">
                      <a16:colId xmlns:a16="http://schemas.microsoft.com/office/drawing/2014/main" val="1236085073"/>
                    </a:ext>
                  </a:extLst>
                </a:gridCol>
              </a:tblGrid>
              <a:tr h="885327"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Sketch </a:t>
                      </a:r>
                      <a:r>
                        <a:rPr lang="it-IT" b="1" dirty="0" err="1"/>
                        <a:t>memory</a:t>
                      </a:r>
                      <a:endParaRPr lang="it-IT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in </a:t>
                      </a:r>
                      <a:r>
                        <a:rPr lang="it-IT" b="1" dirty="0" err="1"/>
                        <a:t>Tofino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Recall</a:t>
                      </a:r>
                    </a:p>
                    <a:p>
                      <a:pPr algn="ctr"/>
                      <a:r>
                        <a:rPr lang="en-US" sz="1800" b="0" i="1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(Detected outliers /  Real outliers)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(Detected outliers /  Overall detected)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37307"/>
                  </a:ext>
                </a:extLst>
              </a:tr>
              <a:tr h="64998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 400 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1.0</a:t>
                      </a:r>
                    </a:p>
                    <a:p>
                      <a:pPr algn="ctr"/>
                      <a:r>
                        <a:rPr lang="it-IT"/>
                        <a:t>(21 / 21)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0.32</a:t>
                      </a:r>
                      <a:br>
                        <a:rPr lang="it-IT" dirty="0"/>
                      </a:br>
                      <a:r>
                        <a:rPr lang="it-IT" dirty="0"/>
                        <a:t>(21 / 65)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30680"/>
                  </a:ext>
                </a:extLst>
              </a:tr>
            </a:tbl>
          </a:graphicData>
        </a:graphic>
      </p:graphicFrame>
      <p:sp>
        <p:nvSpPr>
          <p:cNvPr id="15" name="Smiley Face 1">
            <a:extLst>
              <a:ext uri="{FF2B5EF4-FFF2-40B4-BE49-F238E27FC236}">
                <a16:creationId xmlns:a16="http://schemas.microsoft.com/office/drawing/2014/main" id="{F71C0C18-EA5B-449E-AA68-681E2A846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8007" y="5334943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6" name="Smiley Face 8">
            <a:extLst>
              <a:ext uri="{FF2B5EF4-FFF2-40B4-BE49-F238E27FC236}">
                <a16:creationId xmlns:a16="http://schemas.microsoft.com/office/drawing/2014/main" id="{D014E640-3FAE-4C9D-B578-E0F001754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5337" y="5328770"/>
            <a:ext cx="334962" cy="33337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graphicFrame>
        <p:nvGraphicFramePr>
          <p:cNvPr id="17" name="Table 19">
            <a:extLst>
              <a:ext uri="{FF2B5EF4-FFF2-40B4-BE49-F238E27FC236}">
                <a16:creationId xmlns:a16="http://schemas.microsoft.com/office/drawing/2014/main" id="{BABE5F8E-DA86-461D-BE03-78D2B33AB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662334"/>
              </p:ext>
            </p:extLst>
          </p:nvPr>
        </p:nvGraphicFramePr>
        <p:xfrm>
          <a:off x="6027932" y="1775045"/>
          <a:ext cx="5395086" cy="15643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7347">
                  <a:extLst>
                    <a:ext uri="{9D8B030D-6E8A-4147-A177-3AD203B41FA5}">
                      <a16:colId xmlns:a16="http://schemas.microsoft.com/office/drawing/2014/main" val="2678082668"/>
                    </a:ext>
                  </a:extLst>
                </a:gridCol>
                <a:gridCol w="2052439">
                  <a:extLst>
                    <a:ext uri="{9D8B030D-6E8A-4147-A177-3AD203B41FA5}">
                      <a16:colId xmlns:a16="http://schemas.microsoft.com/office/drawing/2014/main" val="267949805"/>
                    </a:ext>
                  </a:extLst>
                </a:gridCol>
                <a:gridCol w="2015300">
                  <a:extLst>
                    <a:ext uri="{9D8B030D-6E8A-4147-A177-3AD203B41FA5}">
                      <a16:colId xmlns:a16="http://schemas.microsoft.com/office/drawing/2014/main" val="1236085073"/>
                    </a:ext>
                  </a:extLst>
                </a:gridCol>
              </a:tblGrid>
              <a:tr h="885327"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Sketch </a:t>
                      </a:r>
                      <a:r>
                        <a:rPr lang="it-IT" b="1" dirty="0" err="1"/>
                        <a:t>memory</a:t>
                      </a:r>
                      <a:endParaRPr lang="it-IT" b="1" dirty="0"/>
                    </a:p>
                    <a:p>
                      <a:pPr algn="ctr"/>
                      <a:r>
                        <a:rPr lang="it-IT" b="1" dirty="0"/>
                        <a:t>in </a:t>
                      </a:r>
                      <a:r>
                        <a:rPr lang="it-IT" b="1" dirty="0" err="1"/>
                        <a:t>Tofino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Recall</a:t>
                      </a:r>
                    </a:p>
                    <a:p>
                      <a:pPr algn="ctr"/>
                      <a:r>
                        <a:rPr lang="en-US" sz="1800" b="0" i="1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(Detected outliers /  Real outliers)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(Detected outliers /  Overall detected)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37307"/>
                  </a:ext>
                </a:extLst>
              </a:tr>
              <a:tr h="64998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 400 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1.0</a:t>
                      </a:r>
                    </a:p>
                    <a:p>
                      <a:pPr algn="ctr"/>
                      <a:r>
                        <a:rPr lang="it-IT"/>
                        <a:t>(5 / 5)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</a:t>
                      </a:r>
                      <a:br>
                        <a:rPr lang="it-IT" dirty="0"/>
                      </a:br>
                      <a:r>
                        <a:rPr lang="it-IT" dirty="0"/>
                        <a:t>(5 / 5)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30680"/>
                  </a:ext>
                </a:extLst>
              </a:tr>
            </a:tbl>
          </a:graphicData>
        </a:graphic>
      </p:graphicFrame>
      <p:sp>
        <p:nvSpPr>
          <p:cNvPr id="18" name="Smiley Face 1">
            <a:extLst>
              <a:ext uri="{FF2B5EF4-FFF2-40B4-BE49-F238E27FC236}">
                <a16:creationId xmlns:a16="http://schemas.microsoft.com/office/drawing/2014/main" id="{E99536F8-4ED6-464A-A1C2-2CAFEFFDD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8007" y="2838605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9" name="Smiley Face 1">
            <a:extLst>
              <a:ext uri="{FF2B5EF4-FFF2-40B4-BE49-F238E27FC236}">
                <a16:creationId xmlns:a16="http://schemas.microsoft.com/office/drawing/2014/main" id="{1BE5C8C8-617C-4DB9-9F2B-141B3148A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5337" y="2838604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F768B5-6BCF-4E79-A825-129C317E9034}"/>
              </a:ext>
            </a:extLst>
          </p:cNvPr>
          <p:cNvSpPr txBox="1"/>
          <p:nvPr/>
        </p:nvSpPr>
        <p:spPr>
          <a:xfrm>
            <a:off x="6027931" y="3355375"/>
            <a:ext cx="5385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 err="1">
                <a:solidFill>
                  <a:srgbClr val="FF0000"/>
                </a:solidFill>
              </a:rPr>
              <a:t>Good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dirty="0" err="1">
                <a:solidFill>
                  <a:srgbClr val="FF0000"/>
                </a:solidFill>
              </a:rPr>
              <a:t>results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DC3F8E-F0BA-45E6-A482-52DB5B6008EF}"/>
              </a:ext>
            </a:extLst>
          </p:cNvPr>
          <p:cNvSpPr txBox="1"/>
          <p:nvPr/>
        </p:nvSpPr>
        <p:spPr>
          <a:xfrm>
            <a:off x="1452652" y="3867967"/>
            <a:ext cx="362102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i="1" dirty="0">
                <a:solidFill>
                  <a:srgbClr val="FF0000"/>
                </a:solidFill>
              </a:rPr>
              <a:t>Real </a:t>
            </a:r>
            <a:r>
              <a:rPr lang="it-IT" sz="1900" i="1" dirty="0" err="1">
                <a:solidFill>
                  <a:srgbClr val="FF0000"/>
                </a:solidFill>
              </a:rPr>
              <a:t>traffic</a:t>
            </a:r>
            <a:r>
              <a:rPr lang="it-IT" sz="1900" i="1" dirty="0">
                <a:solidFill>
                  <a:srgbClr val="FF0000"/>
                </a:solidFill>
              </a:rPr>
              <a:t> [2]</a:t>
            </a:r>
            <a:r>
              <a:rPr lang="it-IT" sz="1900" b="1" i="1" dirty="0">
                <a:solidFill>
                  <a:srgbClr val="FF0000"/>
                </a:solidFill>
              </a:rPr>
              <a:t> </a:t>
            </a:r>
            <a:r>
              <a:rPr lang="it-IT" sz="1900" i="1" dirty="0">
                <a:solidFill>
                  <a:srgbClr val="FF0000"/>
                </a:solidFill>
              </a:rPr>
              <a:t>(no DDoS)</a:t>
            </a:r>
            <a:r>
              <a:rPr lang="it-IT" sz="1900" b="1" i="1" dirty="0">
                <a:solidFill>
                  <a:srgbClr val="FF0000"/>
                </a:solidFill>
              </a:rPr>
              <a:t> </a:t>
            </a:r>
            <a:endParaRPr lang="en-US" sz="19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225906-BA61-B045-8366-10D38A8D6F83}"/>
              </a:ext>
            </a:extLst>
          </p:cNvPr>
          <p:cNvSpPr txBox="1"/>
          <p:nvPr/>
        </p:nvSpPr>
        <p:spPr>
          <a:xfrm>
            <a:off x="6002755" y="5783062"/>
            <a:ext cx="5397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>
                <a:solidFill>
                  <a:srgbClr val="FF0000"/>
                </a:solidFill>
              </a:rPr>
              <a:t>False </a:t>
            </a:r>
            <a:r>
              <a:rPr lang="it-IT" sz="2200" dirty="0" err="1">
                <a:solidFill>
                  <a:srgbClr val="FF0000"/>
                </a:solidFill>
              </a:rPr>
              <a:t>positives</a:t>
            </a:r>
            <a:r>
              <a:rPr lang="it-IT" sz="2200" dirty="0">
                <a:solidFill>
                  <a:srgbClr val="FF0000"/>
                </a:solidFill>
              </a:rPr>
              <a:t> </a:t>
            </a:r>
            <a:r>
              <a:rPr lang="it-IT" sz="2200" b="1" dirty="0">
                <a:solidFill>
                  <a:srgbClr val="FF0000"/>
                </a:solidFill>
              </a:rPr>
              <a:t>due to </a:t>
            </a:r>
            <a:r>
              <a:rPr lang="it-IT" sz="2200" b="1" dirty="0" err="1">
                <a:solidFill>
                  <a:srgbClr val="FF0000"/>
                </a:solidFill>
              </a:rPr>
              <a:t>low</a:t>
            </a:r>
            <a:r>
              <a:rPr lang="it-IT" sz="2200" b="1" dirty="0">
                <a:solidFill>
                  <a:srgbClr val="FF0000"/>
                </a:solidFill>
              </a:rPr>
              <a:t> </a:t>
            </a:r>
            <a:r>
              <a:rPr lang="it-IT" sz="2200" b="1" dirty="0" err="1">
                <a:solidFill>
                  <a:srgbClr val="FF0000"/>
                </a:solidFill>
              </a:rPr>
              <a:t>threshold</a:t>
            </a:r>
            <a:r>
              <a:rPr lang="it-IT" sz="2200" b="1" dirty="0">
                <a:solidFill>
                  <a:srgbClr val="FF0000"/>
                </a:solidFill>
              </a:rPr>
              <a:t> and  </a:t>
            </a:r>
            <a:r>
              <a:rPr lang="it-IT" sz="2200" b="1" dirty="0" err="1">
                <a:solidFill>
                  <a:srgbClr val="FF0000"/>
                </a:solidFill>
              </a:rPr>
              <a:t>limited</a:t>
            </a:r>
            <a:r>
              <a:rPr lang="it-IT" sz="2200" b="1" dirty="0">
                <a:solidFill>
                  <a:srgbClr val="FF0000"/>
                </a:solidFill>
              </a:rPr>
              <a:t> sketch </a:t>
            </a:r>
            <a:r>
              <a:rPr lang="it-IT" sz="2200" b="1" dirty="0" err="1">
                <a:solidFill>
                  <a:srgbClr val="FF0000"/>
                </a:solidFill>
              </a:rPr>
              <a:t>memory</a:t>
            </a:r>
            <a:r>
              <a:rPr lang="it-IT" sz="2200" b="1" dirty="0">
                <a:solidFill>
                  <a:srgbClr val="FF0000"/>
                </a:solidFill>
              </a:rPr>
              <a:t> in the </a:t>
            </a:r>
            <a:r>
              <a:rPr lang="it-IT" sz="2200" b="1" dirty="0" err="1">
                <a:solidFill>
                  <a:srgbClr val="FF0000"/>
                </a:solidFill>
              </a:rPr>
              <a:t>switch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1E012E7-FBF2-4466-AA7B-4976AC70EC77}"/>
              </a:ext>
            </a:extLst>
          </p:cNvPr>
          <p:cNvSpPr/>
          <p:nvPr/>
        </p:nvSpPr>
        <p:spPr>
          <a:xfrm>
            <a:off x="2178696" y="5892533"/>
            <a:ext cx="353488" cy="1465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8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6" grpId="0" animBg="1"/>
      <p:bldP spid="18" grpId="0" animBg="1"/>
      <p:bldP spid="19" grpId="0" animBg="1"/>
      <p:bldP spid="20" grpId="0"/>
      <p:bldP spid="5" grpId="0"/>
      <p:bldP spid="21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A1B2EE-6595-4457-B919-F82D50C8E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569173"/>
          </a:xfrm>
        </p:spPr>
        <p:txBody>
          <a:bodyPr/>
          <a:lstStyle/>
          <a:p>
            <a:r>
              <a:rPr lang="it-IT" dirty="0"/>
              <a:t>Traffic generated using </a:t>
            </a:r>
            <a:r>
              <a:rPr lang="it-IT" i="1" dirty="0"/>
              <a:t>iPerf – </a:t>
            </a:r>
            <a:r>
              <a:rPr lang="it-IT" dirty="0"/>
              <a:t>P4 program for DDoS detection </a:t>
            </a:r>
            <a:r>
              <a:rPr lang="it-IT" b="1" dirty="0"/>
              <a:t>active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B6C4A1-9754-4D5E-96FF-8EE1ED3C5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Switch P4 Program Performance Cross-check at 10 Gbps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0E336-2F94-462B-8B4A-EFA42763D5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/>
          </a:p>
        </p:txBody>
      </p:sp>
      <p:graphicFrame>
        <p:nvGraphicFramePr>
          <p:cNvPr id="5" name="Table 19">
            <a:extLst>
              <a:ext uri="{FF2B5EF4-FFF2-40B4-BE49-F238E27FC236}">
                <a16:creationId xmlns:a16="http://schemas.microsoft.com/office/drawing/2014/main" id="{851AC54D-C149-4EE0-8AAF-D683BA545D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6493"/>
              </p:ext>
            </p:extLst>
          </p:nvPr>
        </p:nvGraphicFramePr>
        <p:xfrm>
          <a:off x="2589285" y="2242255"/>
          <a:ext cx="6884104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0444">
                  <a:extLst>
                    <a:ext uri="{9D8B030D-6E8A-4147-A177-3AD203B41FA5}">
                      <a16:colId xmlns:a16="http://schemas.microsoft.com/office/drawing/2014/main" val="2678082668"/>
                    </a:ext>
                  </a:extLst>
                </a:gridCol>
                <a:gridCol w="1307203">
                  <a:extLst>
                    <a:ext uri="{9D8B030D-6E8A-4147-A177-3AD203B41FA5}">
                      <a16:colId xmlns:a16="http://schemas.microsoft.com/office/drawing/2014/main" val="267949805"/>
                    </a:ext>
                  </a:extLst>
                </a:gridCol>
                <a:gridCol w="1244096">
                  <a:extLst>
                    <a:ext uri="{9D8B030D-6E8A-4147-A177-3AD203B41FA5}">
                      <a16:colId xmlns:a16="http://schemas.microsoft.com/office/drawing/2014/main" val="1236085073"/>
                    </a:ext>
                  </a:extLst>
                </a:gridCol>
                <a:gridCol w="1550612">
                  <a:extLst>
                    <a:ext uri="{9D8B030D-6E8A-4147-A177-3AD203B41FA5}">
                      <a16:colId xmlns:a16="http://schemas.microsoft.com/office/drawing/2014/main" val="3518531640"/>
                    </a:ext>
                  </a:extLst>
                </a:gridCol>
                <a:gridCol w="1631749">
                  <a:extLst>
                    <a:ext uri="{9D8B030D-6E8A-4147-A177-3AD203B41FA5}">
                      <a16:colId xmlns:a16="http://schemas.microsoft.com/office/drawing/2014/main" val="4164366933"/>
                    </a:ext>
                  </a:extLst>
                </a:gridCol>
              </a:tblGrid>
              <a:tr h="608694">
                <a:tc>
                  <a:txBody>
                    <a:bodyPr/>
                    <a:lstStyle/>
                    <a:p>
                      <a:pPr algn="ctr"/>
                      <a:r>
                        <a:rPr lang="it-IT" b="1"/>
                        <a:t>L4 Protocol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/>
                        <a:t>Datagram/</a:t>
                      </a:r>
                    </a:p>
                    <a:p>
                      <a:pPr algn="ctr"/>
                      <a:r>
                        <a:rPr lang="it-IT" b="1"/>
                        <a:t>Segment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Packet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Throughput</a:t>
                      </a:r>
                      <a:endParaRPr lang="en-US" sz="1800" b="1" i="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Packet processing time</a:t>
                      </a:r>
                      <a:endParaRPr lang="en-US" sz="1800" b="1" i="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3730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500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1.03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393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30680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1000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1.95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390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088463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1470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2.87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389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974023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3000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5.45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396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312067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6000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9.62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392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318543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9000 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0%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9.67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392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292398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64 Kbytes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-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9.05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392 ns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959966"/>
                  </a:ext>
                </a:extLst>
              </a:tr>
              <a:tr h="283565">
                <a:tc>
                  <a:txBody>
                    <a:bodyPr/>
                    <a:lstStyle/>
                    <a:p>
                      <a:pPr algn="ctr"/>
                      <a:r>
                        <a:rPr lang="it-IT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128 Kbytes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-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9.41 Gbps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389 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75618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27168FB-5632-4716-A4E9-1666A935D674}"/>
              </a:ext>
            </a:extLst>
          </p:cNvPr>
          <p:cNvSpPr/>
          <p:nvPr/>
        </p:nvSpPr>
        <p:spPr>
          <a:xfrm>
            <a:off x="2589285" y="1873945"/>
            <a:ext cx="6884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err="1">
                <a:solidFill>
                  <a:srgbClr val="000000"/>
                </a:solidFill>
                <a:latin typeface="Arial" panose="020B0604020202020204" pitchFamily="34" charset="0"/>
              </a:rPr>
              <a:t>iPerf</a:t>
            </a:r>
            <a:r>
              <a:rPr lang="en-US" b="1" i="1">
                <a:solidFill>
                  <a:srgbClr val="000000"/>
                </a:solidFill>
                <a:latin typeface="Arial" panose="020B0604020202020204" pitchFamily="34" charset="0"/>
              </a:rPr>
              <a:t> bandwidth:</a:t>
            </a:r>
            <a:r>
              <a:rPr lang="en-US" b="1">
                <a:solidFill>
                  <a:srgbClr val="000000"/>
                </a:solidFill>
                <a:latin typeface="Arial" panose="020B0604020202020204" pitchFamily="34" charset="0"/>
              </a:rPr>
              <a:t> 10 Gbps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DC6965-B189-43BF-A9B8-F7BFC44B0E95}"/>
              </a:ext>
            </a:extLst>
          </p:cNvPr>
          <p:cNvSpPr/>
          <p:nvPr/>
        </p:nvSpPr>
        <p:spPr>
          <a:xfrm>
            <a:off x="6433334" y="3098308"/>
            <a:ext cx="1304925" cy="14720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B11307-B4EB-4CAE-B2E2-5FA26F71C39A}"/>
              </a:ext>
            </a:extLst>
          </p:cNvPr>
          <p:cNvSpPr/>
          <p:nvPr/>
        </p:nvSpPr>
        <p:spPr>
          <a:xfrm>
            <a:off x="7902669" y="3098236"/>
            <a:ext cx="1495775" cy="30184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BEC24C-AD4F-4ABC-8F4E-F09F4D599833}"/>
              </a:ext>
            </a:extLst>
          </p:cNvPr>
          <p:cNvSpPr txBox="1"/>
          <p:nvPr/>
        </p:nvSpPr>
        <p:spPr>
          <a:xfrm>
            <a:off x="9506000" y="5501246"/>
            <a:ext cx="262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>
                <a:solidFill>
                  <a:srgbClr val="FF0000"/>
                </a:solidFill>
              </a:rPr>
              <a:t>In line with typical processing times </a:t>
            </a:r>
            <a:r>
              <a:rPr lang="it-IT">
                <a:solidFill>
                  <a:srgbClr val="FF0000"/>
                </a:solidFill>
              </a:rPr>
              <a:t>[3]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9A3905-6B56-4D25-BDF1-0688F15547D0}"/>
              </a:ext>
            </a:extLst>
          </p:cNvPr>
          <p:cNvSpPr txBox="1"/>
          <p:nvPr/>
        </p:nvSpPr>
        <p:spPr>
          <a:xfrm>
            <a:off x="4368198" y="6525056"/>
            <a:ext cx="6914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>
                <a:solidFill>
                  <a:schemeClr val="bg1"/>
                </a:solidFill>
              </a:rPr>
              <a:t>[3] https://www.nvc.co.jp/pdf/product/arista/7000X_Series_Performance_White_Paper.pdf 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1B9AE6-8D40-43F1-9E22-897AE5D2915A}"/>
              </a:ext>
            </a:extLst>
          </p:cNvPr>
          <p:cNvSpPr txBox="1"/>
          <p:nvPr/>
        </p:nvSpPr>
        <p:spPr>
          <a:xfrm>
            <a:off x="6483623" y="2512091"/>
            <a:ext cx="1495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Bottleneck</a:t>
            </a:r>
            <a:r>
              <a:rPr lang="it-IT" b="1" dirty="0">
                <a:solidFill>
                  <a:srgbClr val="FF0000"/>
                </a:solidFill>
              </a:rPr>
              <a:t>: </a:t>
            </a:r>
            <a:r>
              <a:rPr lang="it-IT" b="1" dirty="0" err="1">
                <a:solidFill>
                  <a:srgbClr val="FF0000"/>
                </a:solidFill>
              </a:rPr>
              <a:t>ServerCPU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D082C3-4667-491F-A4CF-DB5E8A1B8C12}"/>
              </a:ext>
            </a:extLst>
          </p:cNvPr>
          <p:cNvSpPr/>
          <p:nvPr/>
        </p:nvSpPr>
        <p:spPr>
          <a:xfrm>
            <a:off x="6433333" y="4665817"/>
            <a:ext cx="1304925" cy="14508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21D5D2-1692-4362-B23E-F5B5E4018F64}"/>
              </a:ext>
            </a:extLst>
          </p:cNvPr>
          <p:cNvSpPr txBox="1"/>
          <p:nvPr/>
        </p:nvSpPr>
        <p:spPr>
          <a:xfrm>
            <a:off x="6371997" y="6152575"/>
            <a:ext cx="2027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>
                <a:solidFill>
                  <a:srgbClr val="FF0000"/>
                </a:solidFill>
              </a:rPr>
              <a:t>Good performance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Smiley Face 1">
            <a:extLst>
              <a:ext uri="{FF2B5EF4-FFF2-40B4-BE49-F238E27FC236}">
                <a16:creationId xmlns:a16="http://schemas.microsoft.com/office/drawing/2014/main" id="{F756F490-D98E-41F3-9215-E10811FDC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888" y="2696992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6" name="Smiley Face 8">
            <a:extLst>
              <a:ext uri="{FF2B5EF4-FFF2-40B4-BE49-F238E27FC236}">
                <a16:creationId xmlns:a16="http://schemas.microsoft.com/office/drawing/2014/main" id="{3F27C242-BDF9-4C00-9CE6-D039C3DA5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8661" y="2691847"/>
            <a:ext cx="334962" cy="33337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7" name="Smiley Face 1">
            <a:extLst>
              <a:ext uri="{FF2B5EF4-FFF2-40B4-BE49-F238E27FC236}">
                <a16:creationId xmlns:a16="http://schemas.microsoft.com/office/drawing/2014/main" id="{9474D48D-31E9-4252-A7DD-A2B3D80AD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933" y="6152900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8" name="Smiley Face 1">
            <a:extLst>
              <a:ext uri="{FF2B5EF4-FFF2-40B4-BE49-F238E27FC236}">
                <a16:creationId xmlns:a16="http://schemas.microsoft.com/office/drawing/2014/main" id="{E67A5846-B8FE-4901-84A6-774ABBEC0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4728" y="5657723"/>
            <a:ext cx="333375" cy="3333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endParaRPr lang="en-US" altLang="it-I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7E7653-BD19-466D-A40F-866592191024}"/>
              </a:ext>
            </a:extLst>
          </p:cNvPr>
          <p:cNvSpPr/>
          <p:nvPr/>
        </p:nvSpPr>
        <p:spPr>
          <a:xfrm>
            <a:off x="5129441" y="3102142"/>
            <a:ext cx="1083102" cy="301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CC24E0-5A27-4050-9850-A28EEC98D276}"/>
              </a:ext>
            </a:extLst>
          </p:cNvPr>
          <p:cNvSpPr txBox="1"/>
          <p:nvPr/>
        </p:nvSpPr>
        <p:spPr>
          <a:xfrm>
            <a:off x="5285326" y="2773580"/>
            <a:ext cx="2027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No </a:t>
            </a:r>
            <a:r>
              <a:rPr lang="it-IT" b="1" dirty="0" err="1">
                <a:solidFill>
                  <a:srgbClr val="FF0000"/>
                </a:solidFill>
              </a:rPr>
              <a:t>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19FC4E-A5AB-184D-98F6-EAF9D02879EC}"/>
              </a:ext>
            </a:extLst>
          </p:cNvPr>
          <p:cNvSpPr txBox="1"/>
          <p:nvPr/>
        </p:nvSpPr>
        <p:spPr>
          <a:xfrm>
            <a:off x="10008454" y="2305262"/>
            <a:ext cx="20006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Server </a:t>
            </a:r>
            <a:r>
              <a:rPr lang="it-IT" dirty="0" err="1"/>
              <a:t>load</a:t>
            </a:r>
            <a:r>
              <a:rPr lang="it-IT" dirty="0"/>
              <a:t> can be </a:t>
            </a:r>
            <a:r>
              <a:rPr lang="it-IT" dirty="0" err="1"/>
              <a:t>reduced</a:t>
            </a:r>
            <a:r>
              <a:rPr lang="it-IT" dirty="0"/>
              <a:t> </a:t>
            </a:r>
            <a:r>
              <a:rPr lang="it-IT" dirty="0" err="1"/>
              <a:t>enabling</a:t>
            </a:r>
            <a:r>
              <a:rPr lang="it-IT" dirty="0"/>
              <a:t> </a:t>
            </a:r>
            <a:r>
              <a:rPr lang="it-IT" dirty="0" err="1"/>
              <a:t>computation</a:t>
            </a:r>
            <a:r>
              <a:rPr lang="it-IT" dirty="0"/>
              <a:t> of IP </a:t>
            </a:r>
            <a:r>
              <a:rPr lang="it-IT" dirty="0" err="1"/>
              <a:t>checksums</a:t>
            </a:r>
            <a:r>
              <a:rPr lang="it-IT" dirty="0"/>
              <a:t> in the server network </a:t>
            </a:r>
            <a:r>
              <a:rPr lang="it-IT" dirty="0" err="1"/>
              <a:t>interface</a:t>
            </a:r>
            <a:r>
              <a:rPr lang="it-IT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4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E9C7D-30E4-6446-A0DE-A9B20D5AA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908"/>
            <a:ext cx="121920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it-IT" sz="4200" b="1" dirty="0"/>
              <a:t>In-Band Telemetry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51C76-5A60-A642-94A6-18FF9334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Use Case for Data </a:t>
            </a:r>
            <a:r>
              <a:rPr lang="it-IT" err="1"/>
              <a:t>Plane</a:t>
            </a:r>
            <a:r>
              <a:rPr lang="it-IT"/>
              <a:t>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E9E06-0B1E-C447-9593-AA0E88374A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521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224299" y="1525438"/>
            <a:ext cx="11154901" cy="48651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Goal</a:t>
            </a: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: Framework for production (and processing) of rich telemetric data with FPGA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Based on P4 implementation of In-band </a:t>
            </a:r>
            <a:r>
              <a:rPr lang="pl-PL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Network </a:t>
            </a:r>
            <a:r>
              <a:rPr lang="en-GB" sz="2400" u="sng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Telemetry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specifications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P4</a:t>
            </a:r>
            <a:r>
              <a:rPr lang="pl-PL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-to-VHDL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compiler developed at CESNET</a:t>
            </a:r>
            <a:endParaRPr lang="pl-PL" sz="2400" b="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pl-PL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VHDL code deployed on</a:t>
            </a: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the FPGA-based </a:t>
            </a:r>
            <a:r>
              <a:rPr lang="en-GB" sz="2400" b="0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SmartNICs</a:t>
            </a:r>
            <a:endParaRPr lang="en-GB" sz="2400" b="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Tofino chip built for INT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Heavy p</a:t>
            </a: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rocessing and visualization </a:t>
            </a:r>
            <a:r>
              <a:rPr lang="en-GB" sz="24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outside</a:t>
            </a: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the data plane </a:t>
            </a:r>
          </a:p>
          <a:p>
            <a:pPr marL="685800" lvl="1" indent="-226440"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endParaRPr lang="en-GB" sz="2400" b="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459360" lvl="1">
              <a:spcBef>
                <a:spcPts val="499"/>
              </a:spcBef>
              <a:buClr>
                <a:srgbClr val="1F4E79"/>
              </a:buClr>
            </a:pPr>
            <a:r>
              <a:rPr lang="en-GB" sz="2400" b="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NOTE:</a:t>
            </a:r>
          </a:p>
          <a:p>
            <a:pPr marL="459360" lvl="1">
              <a:spcBef>
                <a:spcPts val="499"/>
              </a:spcBef>
              <a:buClr>
                <a:srgbClr val="1F4E79"/>
              </a:buClr>
            </a:pPr>
            <a:r>
              <a:rPr lang="en-GB" sz="2400" b="1" i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In-Band Telemetry </a:t>
            </a:r>
            <a:r>
              <a:rPr lang="en-GB" sz="3200" b="1" i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≠ </a:t>
            </a:r>
            <a:r>
              <a:rPr lang="en-GB" sz="2400" b="1" i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Streaming Telemetry </a:t>
            </a:r>
            <a:br>
              <a:rPr lang="en-GB" sz="24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</a:br>
            <a:endParaRPr lang="en-GB" sz="24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459360" lvl="1">
              <a:spcBef>
                <a:spcPts val="499"/>
              </a:spcBef>
              <a:buClr>
                <a:srgbClr val="1F4E79"/>
              </a:buClr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Streaming Telemetry is real-time streaming of data in which devices push monitoring information to subscribed listeners, without modification of other traffic</a:t>
            </a:r>
            <a:endParaRPr lang="en-GB" sz="24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it-IT" dirty="0"/>
              <a:t>Use Case 2: In-Band </a:t>
            </a:r>
            <a:r>
              <a:rPr lang="it-IT" dirty="0" err="1"/>
              <a:t>Telemetry</a:t>
            </a:r>
            <a:endParaRPr lang="it-IT" dirty="0"/>
          </a:p>
        </p:txBody>
      </p:sp>
      <p:pic>
        <p:nvPicPr>
          <p:cNvPr id="7" name="Obraz 10">
            <a:extLst>
              <a:ext uri="{FF2B5EF4-FFF2-40B4-BE49-F238E27FC236}">
                <a16:creationId xmlns:a16="http://schemas.microsoft.com/office/drawing/2014/main" id="{9E4EED34-061E-CA4A-9FAC-79199F4C8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466" y="3127872"/>
            <a:ext cx="2776256" cy="1868331"/>
          </a:xfrm>
          <a:prstGeom prst="rect">
            <a:avLst/>
          </a:prstGeom>
        </p:spPr>
      </p:pic>
      <p:sp>
        <p:nvSpPr>
          <p:cNvPr id="8" name="Prostokąt 12">
            <a:extLst>
              <a:ext uri="{FF2B5EF4-FFF2-40B4-BE49-F238E27FC236}">
                <a16:creationId xmlns:a16="http://schemas.microsoft.com/office/drawing/2014/main" id="{D2CB9508-DE40-F54B-A117-0302D1138672}"/>
              </a:ext>
            </a:extLst>
          </p:cNvPr>
          <p:cNvSpPr/>
          <p:nvPr/>
        </p:nvSpPr>
        <p:spPr>
          <a:xfrm>
            <a:off x="10008342" y="4411428"/>
            <a:ext cx="1276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spc="-1" err="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Netcope</a:t>
            </a:r>
            <a:r>
              <a:rPr lang="en-GB" sz="1600" spc="-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pPr algn="ctr"/>
            <a:r>
              <a:rPr lang="en-GB" sz="1600" spc="-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NFB-100G2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818EC1-92E2-4CB0-9B5D-962372351F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2403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1.png" descr="text9780-5-3.png">
            <a:extLst>
              <a:ext uri="{FF2B5EF4-FFF2-40B4-BE49-F238E27FC236}">
                <a16:creationId xmlns:a16="http://schemas.microsoft.com/office/drawing/2014/main" id="{B9CDA625-A400-204B-ABEA-85E65D86125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978470" y="2639897"/>
            <a:ext cx="6745857" cy="3726659"/>
          </a:xfrm>
          <a:prstGeom prst="rect">
            <a:avLst/>
          </a:prstGeom>
          <a:ln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Live network traffic and switches/routers </a:t>
            </a:r>
            <a:r>
              <a:rPr lang="en-GB" sz="2200" b="1" dirty="0"/>
              <a:t>monitoring at line rate</a:t>
            </a:r>
            <a:r>
              <a:rPr lang="en-GB" sz="2200" dirty="0"/>
              <a:t> at each (equipped) node (nanosecond precision)</a:t>
            </a:r>
          </a:p>
          <a:p>
            <a:r>
              <a:rPr lang="en-GB" sz="2200" b="1" dirty="0"/>
              <a:t>Addition/modification </a:t>
            </a:r>
            <a:r>
              <a:rPr lang="en-GB" sz="2200" dirty="0"/>
              <a:t> of monitoring information into </a:t>
            </a:r>
            <a:r>
              <a:rPr lang="en-GB" sz="2200" b="1" dirty="0"/>
              <a:t>each traffic frame</a:t>
            </a:r>
          </a:p>
          <a:p>
            <a:pPr lvl="1"/>
            <a:r>
              <a:rPr lang="en-GB" sz="2200" dirty="0"/>
              <a:t>To map  the taken path through the network </a:t>
            </a:r>
          </a:p>
          <a:p>
            <a:pPr lvl="1"/>
            <a:r>
              <a:rPr lang="en-GB" sz="2200" dirty="0"/>
              <a:t>Monitor Buffer occupancy in network devices and so on</a:t>
            </a:r>
          </a:p>
          <a:p>
            <a:r>
              <a:rPr lang="en-GB" sz="2200" dirty="0"/>
              <a:t>Push/subscription model versus pull (SNMP-type) </a:t>
            </a:r>
          </a:p>
          <a:p>
            <a:r>
              <a:rPr lang="en-GB" sz="2200" dirty="0"/>
              <a:t>Programs can be  ported on different targets (ASIC, FPGA, x86-64, NPU) </a:t>
            </a:r>
          </a:p>
          <a:p>
            <a:r>
              <a:rPr lang="en-GB" sz="2200" dirty="0"/>
              <a:t>Different equipment can </a:t>
            </a:r>
            <a:r>
              <a:rPr lang="en-GB" sz="2200" b="1" dirty="0"/>
              <a:t>interoperate</a:t>
            </a:r>
          </a:p>
          <a:p>
            <a:r>
              <a:rPr lang="en-GB" sz="2200" b="1" dirty="0"/>
              <a:t>Standardized</a:t>
            </a:r>
            <a:r>
              <a:rPr lang="en-GB" sz="2200" dirty="0"/>
              <a:t> by the P4 consortium</a:t>
            </a:r>
          </a:p>
          <a:p>
            <a:pPr lvl="1"/>
            <a:r>
              <a:rPr lang="en-GB" sz="2200" dirty="0">
                <a:hlinkClick r:id="rId3"/>
              </a:rPr>
              <a:t>www.p4.org</a:t>
            </a:r>
            <a:r>
              <a:rPr lang="en-GB" sz="2200" dirty="0"/>
              <a:t> </a:t>
            </a:r>
            <a:r>
              <a:rPr lang="en-GB" sz="2200" dirty="0">
                <a:sym typeface="Wingdings" pitchFamily="2" charset="2"/>
              </a:rPr>
              <a:t></a:t>
            </a:r>
            <a:r>
              <a:rPr lang="en-GB" sz="2200" dirty="0"/>
              <a:t> Specification </a:t>
            </a:r>
          </a:p>
          <a:p>
            <a:pPr marL="457200" lvl="1" indent="0">
              <a:buNone/>
            </a:pPr>
            <a:r>
              <a:rPr lang="en-GB" sz="2200" dirty="0">
                <a:sym typeface="Wingdings" pitchFamily="2" charset="2"/>
              </a:rPr>
              <a:t>      </a:t>
            </a:r>
            <a:r>
              <a:rPr lang="en-GB" sz="2200" dirty="0"/>
              <a:t> P4 Data-plane Telemetry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In-Band Telemetry edge values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457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8978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Experiment </a:t>
            </a:r>
            <a:r>
              <a:rPr lang="en-US" b="1" dirty="0"/>
              <a:t>goals</a:t>
            </a:r>
          </a:p>
          <a:p>
            <a:pPr lvl="1"/>
            <a:r>
              <a:rPr lang="en-US" dirty="0"/>
              <a:t>Build framework for In-Band Telemetry  with P4, prepare a P4v16 compiler     </a:t>
            </a:r>
            <a:r>
              <a:rPr lang="en-US" sz="3600" b="1" dirty="0">
                <a:solidFill>
                  <a:srgbClr val="00B050"/>
                </a:solidFill>
              </a:rPr>
              <a:t>✓</a:t>
            </a:r>
          </a:p>
          <a:p>
            <a:pPr lvl="1"/>
            <a:r>
              <a:rPr lang="en-US" dirty="0"/>
              <a:t>Collect key frame data, analyze and visualize on external platform with </a:t>
            </a:r>
            <a:br>
              <a:rPr lang="en-US" dirty="0"/>
            </a:br>
            <a:r>
              <a:rPr lang="en-US" dirty="0"/>
              <a:t>Grafana and </a:t>
            </a:r>
            <a:r>
              <a:rPr lang="en-US" dirty="0" err="1"/>
              <a:t>InfluxDB</a:t>
            </a:r>
            <a:r>
              <a:rPr lang="en-US" dirty="0"/>
              <a:t> with an x86-64 server with FPGA card + Linux                 </a:t>
            </a:r>
            <a:r>
              <a:rPr lang="en-US" sz="3600" b="1" dirty="0">
                <a:solidFill>
                  <a:srgbClr val="00B050"/>
                </a:solidFill>
              </a:rPr>
              <a:t>✓</a:t>
            </a:r>
            <a:endParaRPr lang="en-US" sz="3600" dirty="0"/>
          </a:p>
          <a:p>
            <a:pPr lvl="1"/>
            <a:r>
              <a:rPr lang="en-US" dirty="0"/>
              <a:t>Scale up to 100 Gb/s 	- </a:t>
            </a:r>
            <a:r>
              <a:rPr lang="en-US" i="1" dirty="0"/>
              <a:t>	ongoing</a:t>
            </a:r>
          </a:p>
          <a:p>
            <a:pPr lvl="1"/>
            <a:r>
              <a:rPr lang="en-US" dirty="0"/>
              <a:t>Create a flexible extensibility of collected telemetric data 			   </a:t>
            </a:r>
            <a:r>
              <a:rPr lang="en-US" sz="3600" b="1" dirty="0">
                <a:solidFill>
                  <a:srgbClr val="00B050"/>
                </a:solidFill>
              </a:rPr>
              <a:t>✓</a:t>
            </a:r>
          </a:p>
          <a:p>
            <a:pPr lvl="1"/>
            <a:endParaRPr lang="en-US" sz="3600" dirty="0"/>
          </a:p>
          <a:p>
            <a:pPr lvl="1"/>
            <a:r>
              <a:rPr lang="en-US" dirty="0"/>
              <a:t>Live demonstration of the In-Band Telemetry per frame</a:t>
            </a:r>
          </a:p>
          <a:p>
            <a:pPr lvl="1"/>
            <a:r>
              <a:rPr lang="en-US" dirty="0"/>
              <a:t>Collected data for each packet on casual delayed, traffic:</a:t>
            </a:r>
          </a:p>
          <a:p>
            <a:pPr lvl="2"/>
            <a:r>
              <a:rPr lang="en-US" dirty="0"/>
              <a:t>Delay (easy, same sending and receiving host)</a:t>
            </a:r>
          </a:p>
          <a:p>
            <a:pPr lvl="2"/>
            <a:r>
              <a:rPr lang="en-US" dirty="0"/>
              <a:t>Jitter</a:t>
            </a:r>
          </a:p>
          <a:p>
            <a:pPr lvl="2"/>
            <a:r>
              <a:rPr lang="en-US" dirty="0"/>
              <a:t>Delay variation</a:t>
            </a:r>
          </a:p>
          <a:p>
            <a:pPr lvl="2"/>
            <a:r>
              <a:rPr lang="en-US" dirty="0"/>
              <a:t>Reordering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In-Band Telemetry: Results 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/>
          </a:p>
        </p:txBody>
      </p:sp>
      <p:pic>
        <p:nvPicPr>
          <p:cNvPr id="5" name="Obraz 10">
            <a:extLst>
              <a:ext uri="{FF2B5EF4-FFF2-40B4-BE49-F238E27FC236}">
                <a16:creationId xmlns:a16="http://schemas.microsoft.com/office/drawing/2014/main" id="{C9A38D03-A0F3-F74D-B682-5B2E7F449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396" y="4300121"/>
            <a:ext cx="2776256" cy="1868331"/>
          </a:xfrm>
          <a:prstGeom prst="rect">
            <a:avLst/>
          </a:prstGeom>
        </p:spPr>
      </p:pic>
      <p:sp>
        <p:nvSpPr>
          <p:cNvPr id="6" name="Prostokąt 12">
            <a:extLst>
              <a:ext uri="{FF2B5EF4-FFF2-40B4-BE49-F238E27FC236}">
                <a16:creationId xmlns:a16="http://schemas.microsoft.com/office/drawing/2014/main" id="{682F865D-A13A-EF40-BCFB-9D37DCD4E596}"/>
              </a:ext>
            </a:extLst>
          </p:cNvPr>
          <p:cNvSpPr/>
          <p:nvPr/>
        </p:nvSpPr>
        <p:spPr>
          <a:xfrm>
            <a:off x="7956111" y="5583677"/>
            <a:ext cx="1276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spc="-1" dirty="0" err="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Netcope</a:t>
            </a:r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pPr algn="ctr"/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NFB-100G2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2614C-ED51-674E-8894-81E63EE1F1A3}"/>
              </a:ext>
            </a:extLst>
          </p:cNvPr>
          <p:cNvSpPr txBox="1"/>
          <p:nvPr/>
        </p:nvSpPr>
        <p:spPr>
          <a:xfrm>
            <a:off x="497855" y="3904723"/>
            <a:ext cx="93043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Tabletop Demo at Symposium Ljubljana Feb 2020 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326941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39E7200-9A15-4A4C-AADF-C4B8E39BE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1412283"/>
            <a:ext cx="5232952" cy="26180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EFADCD-2455-6A47-95C3-F2A3DBD3E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In-band </a:t>
            </a:r>
            <a:r>
              <a:rPr lang="it-IT" dirty="0" err="1"/>
              <a:t>Telemetry</a:t>
            </a:r>
            <a:r>
              <a:rPr lang="it-IT" dirty="0"/>
              <a:t> – Sample Symposium </a:t>
            </a:r>
            <a:r>
              <a:rPr lang="it-IT" dirty="0" err="1"/>
              <a:t>Graphs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A2ADC-846F-6847-9E21-D2521716A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16</a:t>
            </a:fld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1321EB6-FE8A-D943-A22B-53294868C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767" y="1412283"/>
            <a:ext cx="4173798" cy="263657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4F376A-4CED-9A4F-844C-F1BB204946CE}"/>
              </a:ext>
            </a:extLst>
          </p:cNvPr>
          <p:cNvSpPr txBox="1"/>
          <p:nvPr/>
        </p:nvSpPr>
        <p:spPr>
          <a:xfrm>
            <a:off x="7500635" y="1559132"/>
            <a:ext cx="2728358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Jitter</a:t>
            </a:r>
            <a:r>
              <a:rPr lang="en-US" sz="2200" b="1" dirty="0"/>
              <a:t> (seconds scale)</a:t>
            </a:r>
            <a:endParaRPr lang="it-IT" sz="22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DDBC04-F8AE-2945-9C3E-6ABD6573E03B}"/>
              </a:ext>
            </a:extLst>
          </p:cNvPr>
          <p:cNvGrpSpPr/>
          <p:nvPr/>
        </p:nvGrpSpPr>
        <p:grpSpPr>
          <a:xfrm>
            <a:off x="2962059" y="4157050"/>
            <a:ext cx="5436310" cy="2294542"/>
            <a:chOff x="1915001" y="3920728"/>
            <a:chExt cx="4980931" cy="229454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C8C6CB-FD19-B046-8EFA-DAA39274F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001" y="3920728"/>
              <a:ext cx="4980931" cy="229454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2EBBDE-666D-E546-9EEC-349A0E365D74}"/>
                </a:ext>
              </a:extLst>
            </p:cNvPr>
            <p:cNvSpPr txBox="1"/>
            <p:nvPr/>
          </p:nvSpPr>
          <p:spPr>
            <a:xfrm>
              <a:off x="2918986" y="3997722"/>
              <a:ext cx="3154412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chemeClr val="accent5">
                      <a:lumMod val="75000"/>
                    </a:schemeClr>
                  </a:solidFill>
                </a:rPr>
                <a:t>Delay</a:t>
              </a:r>
              <a:r>
                <a:rPr lang="en-US" sz="2200" b="1" dirty="0"/>
                <a:t> (seconds scale)</a:t>
              </a:r>
              <a:endParaRPr lang="it-IT" sz="2200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1EB2116-279D-F842-B2CA-5ADD6D31FFA8}"/>
              </a:ext>
            </a:extLst>
          </p:cNvPr>
          <p:cNvSpPr txBox="1"/>
          <p:nvPr/>
        </p:nvSpPr>
        <p:spPr>
          <a:xfrm>
            <a:off x="2074313" y="1520988"/>
            <a:ext cx="3114453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Jitter</a:t>
            </a:r>
            <a:r>
              <a:rPr lang="en-US" sz="2200" b="1" dirty="0"/>
              <a:t> (5 seconds scale)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911374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E9C7D-30E4-6446-A0DE-A9B20D5AA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908"/>
            <a:ext cx="121920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it-IT" sz="4200" b="1" dirty="0" err="1"/>
              <a:t>Collecting</a:t>
            </a:r>
            <a:r>
              <a:rPr lang="it-IT" sz="4200" b="1" dirty="0"/>
              <a:t> and </a:t>
            </a:r>
            <a:r>
              <a:rPr lang="it-IT" sz="4200" b="1" dirty="0" err="1"/>
              <a:t>visualising</a:t>
            </a:r>
            <a:r>
              <a:rPr lang="it-IT" sz="4200" b="1" dirty="0"/>
              <a:t> INT data</a:t>
            </a:r>
          </a:p>
          <a:p>
            <a:pPr marL="0" indent="0" algn="ctr">
              <a:buNone/>
            </a:pPr>
            <a:r>
              <a:rPr lang="it-IT" sz="4200" b="1" dirty="0" err="1"/>
              <a:t>Facing</a:t>
            </a:r>
            <a:r>
              <a:rPr lang="it-IT" sz="4200" b="1" dirty="0"/>
              <a:t> </a:t>
            </a:r>
            <a:r>
              <a:rPr lang="it-IT" sz="4200" b="1" dirty="0" err="1"/>
              <a:t>really</a:t>
            </a:r>
            <a:r>
              <a:rPr lang="it-IT" sz="4200" b="1" dirty="0"/>
              <a:t> Big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51C76-5A60-A642-94A6-18FF9334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Use Case for Data </a:t>
            </a:r>
            <a:r>
              <a:rPr lang="it-IT" err="1"/>
              <a:t>Plane</a:t>
            </a:r>
            <a:r>
              <a:rPr lang="it-IT"/>
              <a:t>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E9E06-0B1E-C447-9593-AA0E88374A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011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18</a:t>
            </a:fld>
            <a:endParaRPr lang="en-GB"/>
          </a:p>
        </p:txBody>
      </p:sp>
      <p:sp>
        <p:nvSpPr>
          <p:cNvPr id="6" name="Prostokąt 5"/>
          <p:cNvSpPr/>
          <p:nvPr/>
        </p:nvSpPr>
        <p:spPr>
          <a:xfrm>
            <a:off x="836987" y="2996520"/>
            <a:ext cx="851522" cy="172578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PC</a:t>
            </a:r>
          </a:p>
          <a:p>
            <a:pPr algn="ctr"/>
            <a:endParaRPr lang="pl-PL" dirty="0"/>
          </a:p>
          <a:p>
            <a:pPr algn="ctr"/>
            <a:endParaRPr lang="en-GB" dirty="0"/>
          </a:p>
        </p:txBody>
      </p:sp>
      <p:pic>
        <p:nvPicPr>
          <p:cNvPr id="8" name="Obraz 10">
            <a:extLst>
              <a:ext uri="{FF2B5EF4-FFF2-40B4-BE49-F238E27FC236}">
                <a16:creationId xmlns:a16="http://schemas.microsoft.com/office/drawing/2014/main" id="{9E4EED34-061E-CA4A-9FAC-79199F4C8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1226" y="4043462"/>
            <a:ext cx="1127970" cy="813441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3648044" y="2929826"/>
            <a:ext cx="5064369" cy="19270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Prostokąt 14"/>
          <p:cNvSpPr/>
          <p:nvPr/>
        </p:nvSpPr>
        <p:spPr>
          <a:xfrm>
            <a:off x="3739174" y="4487571"/>
            <a:ext cx="2578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</a:rPr>
              <a:t>HP </a:t>
            </a:r>
            <a:r>
              <a:rPr lang="pl-PL" dirty="0" err="1">
                <a:latin typeface="Calibri" panose="020F0502020204030204" pitchFamily="34" charset="0"/>
                <a:ea typeface="Times New Roman" panose="02020603050405020304" pitchFamily="18" charset="0"/>
              </a:rPr>
              <a:t>ProLiant</a:t>
            </a: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</a:rPr>
              <a:t> DL 380 Gen 9</a:t>
            </a:r>
            <a:endParaRPr lang="en-GB" dirty="0"/>
          </a:p>
        </p:txBody>
      </p:sp>
      <p:sp>
        <p:nvSpPr>
          <p:cNvPr id="16" name="Prostokąt zaokrąglony 15"/>
          <p:cNvSpPr/>
          <p:nvPr/>
        </p:nvSpPr>
        <p:spPr>
          <a:xfrm>
            <a:off x="3942742" y="3291909"/>
            <a:ext cx="1655572" cy="8341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InfluxDB</a:t>
            </a:r>
            <a:endParaRPr lang="pl-PL" dirty="0"/>
          </a:p>
          <a:p>
            <a:pPr algn="ctr"/>
            <a:r>
              <a:rPr lang="pl-PL" dirty="0"/>
              <a:t>(version 1.7.3)</a:t>
            </a:r>
            <a:endParaRPr lang="en-GB" dirty="0"/>
          </a:p>
        </p:txBody>
      </p:sp>
      <p:sp>
        <p:nvSpPr>
          <p:cNvPr id="17" name="Prostokąt zaokrąglony 16"/>
          <p:cNvSpPr/>
          <p:nvPr/>
        </p:nvSpPr>
        <p:spPr>
          <a:xfrm>
            <a:off x="6740004" y="3291909"/>
            <a:ext cx="1693985" cy="83414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Grafana</a:t>
            </a:r>
            <a:endParaRPr lang="pl-PL" dirty="0"/>
          </a:p>
          <a:p>
            <a:pPr algn="ctr"/>
            <a:r>
              <a:rPr lang="pl-PL" dirty="0"/>
              <a:t>(version 6.0.0)</a:t>
            </a:r>
            <a:endParaRPr lang="en-GB" dirty="0"/>
          </a:p>
        </p:txBody>
      </p:sp>
      <p:sp>
        <p:nvSpPr>
          <p:cNvPr id="18" name="Strzałka w prawo 17"/>
          <p:cNvSpPr/>
          <p:nvPr/>
        </p:nvSpPr>
        <p:spPr>
          <a:xfrm>
            <a:off x="1638760" y="3395285"/>
            <a:ext cx="2303982" cy="365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INT </a:t>
            </a:r>
            <a:r>
              <a:rPr lang="pl-PL" sz="1200" dirty="0" err="1"/>
              <a:t>reports</a:t>
            </a:r>
            <a:endParaRPr lang="en-GB" sz="1200" dirty="0"/>
          </a:p>
        </p:txBody>
      </p:sp>
      <p:sp>
        <p:nvSpPr>
          <p:cNvPr id="20" name="Strzałka w lewo i prawo 19"/>
          <p:cNvSpPr/>
          <p:nvPr/>
        </p:nvSpPr>
        <p:spPr>
          <a:xfrm>
            <a:off x="5572152" y="3578829"/>
            <a:ext cx="1216152" cy="26103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Data </a:t>
            </a:r>
            <a:r>
              <a:rPr lang="pl-PL" sz="1200" dirty="0" err="1"/>
              <a:t>queries</a:t>
            </a:r>
            <a:endParaRPr lang="en-GB" sz="1200" dirty="0"/>
          </a:p>
        </p:txBody>
      </p:sp>
      <p:sp>
        <p:nvSpPr>
          <p:cNvPr id="23" name="Prostokąt 22"/>
          <p:cNvSpPr/>
          <p:nvPr/>
        </p:nvSpPr>
        <p:spPr>
          <a:xfrm>
            <a:off x="731520" y="5229170"/>
            <a:ext cx="4340352" cy="7913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int_telemetry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srcip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=10.0.0.1,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dstip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=10.0.0.2,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srcp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=1111,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dstp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=80 </a:t>
            </a:r>
          </a:p>
          <a:p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origts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1576569600000000000,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dstts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=1576569600000001000, </a:t>
            </a:r>
            <a:r>
              <a:rPr lang="pl-PL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seq</a:t>
            </a:r>
            <a:r>
              <a:rPr lang="pl-PL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=625 1576569600000001245</a:t>
            </a:r>
            <a:endParaRPr lang="en-GB" sz="1200" dirty="0"/>
          </a:p>
        </p:txBody>
      </p:sp>
      <p:sp>
        <p:nvSpPr>
          <p:cNvPr id="24" name="Prostokąt 23"/>
          <p:cNvSpPr/>
          <p:nvPr/>
        </p:nvSpPr>
        <p:spPr>
          <a:xfrm>
            <a:off x="1193583" y="5080112"/>
            <a:ext cx="3763108" cy="204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INT report (</a:t>
            </a:r>
            <a:r>
              <a:rPr lang="pl-PL" sz="1200" dirty="0" err="1"/>
              <a:t>InfluxDB</a:t>
            </a:r>
            <a:r>
              <a:rPr lang="pl-PL" sz="1200" dirty="0"/>
              <a:t> </a:t>
            </a:r>
            <a:r>
              <a:rPr lang="pl-PL" sz="1200" dirty="0" err="1"/>
              <a:t>line</a:t>
            </a:r>
            <a:r>
              <a:rPr lang="pl-PL" sz="1200" dirty="0"/>
              <a:t> </a:t>
            </a:r>
            <a:r>
              <a:rPr lang="pl-PL" sz="1200" dirty="0" err="1"/>
              <a:t>protocol</a:t>
            </a:r>
            <a:r>
              <a:rPr lang="pl-PL" sz="1200" dirty="0"/>
              <a:t>)</a:t>
            </a:r>
            <a:endParaRPr lang="en-GB" sz="1200" dirty="0"/>
          </a:p>
        </p:txBody>
      </p:sp>
      <p:cxnSp>
        <p:nvCxnSpPr>
          <p:cNvPr id="26" name="Łącznik prosty 25"/>
          <p:cNvCxnSpPr>
            <a:endCxn id="24" idx="0"/>
          </p:cNvCxnSpPr>
          <p:nvPr/>
        </p:nvCxnSpPr>
        <p:spPr>
          <a:xfrm>
            <a:off x="2434706" y="3659587"/>
            <a:ext cx="640431" cy="1420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/>
          <p:cNvSpPr txBox="1"/>
          <p:nvPr/>
        </p:nvSpPr>
        <p:spPr>
          <a:xfrm>
            <a:off x="3543395" y="3713794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00" dirty="0"/>
              <a:t>REST API</a:t>
            </a:r>
            <a:endParaRPr lang="en-GB" sz="1000" dirty="0"/>
          </a:p>
        </p:txBody>
      </p:sp>
      <p:pic>
        <p:nvPicPr>
          <p:cNvPr id="29" name="Obraz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341" y="1433139"/>
            <a:ext cx="2367020" cy="4923212"/>
          </a:xfrm>
          <a:prstGeom prst="rect">
            <a:avLst/>
          </a:prstGeom>
        </p:spPr>
      </p:pic>
      <p:cxnSp>
        <p:nvCxnSpPr>
          <p:cNvPr id="31" name="Łącznik prosty 30"/>
          <p:cNvCxnSpPr/>
          <p:nvPr/>
        </p:nvCxnSpPr>
        <p:spPr>
          <a:xfrm flipH="1">
            <a:off x="8308731" y="1433138"/>
            <a:ext cx="1291611" cy="18587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Prostokąt zaokrąglony 36"/>
          <p:cNvSpPr/>
          <p:nvPr/>
        </p:nvSpPr>
        <p:spPr>
          <a:xfrm>
            <a:off x="3963065" y="4107008"/>
            <a:ext cx="4470924" cy="1681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000" dirty="0"/>
              <a:t>Docker </a:t>
            </a:r>
            <a:r>
              <a:rPr lang="pl-PL" sz="1000" dirty="0" err="1"/>
              <a:t>infrastructure</a:t>
            </a:r>
            <a:endParaRPr lang="en-GB" sz="1000" dirty="0"/>
          </a:p>
        </p:txBody>
      </p:sp>
      <p:cxnSp>
        <p:nvCxnSpPr>
          <p:cNvPr id="33" name="Łącznik prosty 32"/>
          <p:cNvCxnSpPr/>
          <p:nvPr/>
        </p:nvCxnSpPr>
        <p:spPr>
          <a:xfrm flipH="1" flipV="1">
            <a:off x="8308731" y="4113904"/>
            <a:ext cx="1291611" cy="224244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CustomShape 1"/>
          <p:cNvSpPr/>
          <p:nvPr/>
        </p:nvSpPr>
        <p:spPr>
          <a:xfrm>
            <a:off x="224299" y="1525438"/>
            <a:ext cx="11154901" cy="48651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INT data gathered inserted first in the Influx database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Each packet info of the monitored flow is visualised in Grafana</a:t>
            </a:r>
            <a:endParaRPr lang="en-GB" sz="24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39" name="Objaśnienie prostokątne 38"/>
          <p:cNvSpPr/>
          <p:nvPr/>
        </p:nvSpPr>
        <p:spPr>
          <a:xfrm>
            <a:off x="5533935" y="5090212"/>
            <a:ext cx="3305872" cy="1197948"/>
          </a:xfrm>
          <a:prstGeom prst="wedgeRectCallout">
            <a:avLst>
              <a:gd name="adj1" fmla="val -70767"/>
              <a:gd name="adj2" fmla="val 731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1400" u="sng" dirty="0"/>
              <a:t>INT report </a:t>
            </a:r>
            <a:r>
              <a:rPr lang="pl-PL" sz="1400" u="sng" dirty="0" err="1"/>
              <a:t>contains</a:t>
            </a:r>
            <a:r>
              <a:rPr lang="pl-PL" sz="1400" u="sng" dirty="0"/>
              <a:t> a </a:t>
            </a:r>
            <a:r>
              <a:rPr lang="pl-PL" sz="1400" u="sng" dirty="0" err="1"/>
              <a:t>packet</a:t>
            </a:r>
            <a:r>
              <a:rPr lang="pl-PL" sz="1400" u="sng" dirty="0"/>
              <a:t> </a:t>
            </a:r>
            <a:r>
              <a:rPr lang="pl-PL" sz="1400" u="sng" dirty="0" err="1"/>
              <a:t>inforamation</a:t>
            </a:r>
            <a:r>
              <a:rPr lang="pl-PL" sz="1400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 err="1"/>
              <a:t>source</a:t>
            </a:r>
            <a:r>
              <a:rPr lang="pl-PL" sz="1400" dirty="0"/>
              <a:t> and </a:t>
            </a:r>
            <a:r>
              <a:rPr lang="pl-PL" sz="1400" dirty="0" err="1"/>
              <a:t>destination</a:t>
            </a:r>
            <a:r>
              <a:rPr lang="pl-PL" sz="1400" dirty="0"/>
              <a:t> IP </a:t>
            </a:r>
            <a:r>
              <a:rPr lang="pl-PL" sz="1400" dirty="0" err="1"/>
              <a:t>addresses</a:t>
            </a:r>
            <a:endParaRPr lang="pl-P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 err="1"/>
              <a:t>source</a:t>
            </a:r>
            <a:r>
              <a:rPr lang="pl-PL" sz="1400" dirty="0"/>
              <a:t> and </a:t>
            </a:r>
            <a:r>
              <a:rPr lang="pl-PL" sz="1400" dirty="0" err="1"/>
              <a:t>destination</a:t>
            </a:r>
            <a:r>
              <a:rPr lang="pl-PL" sz="1400" dirty="0"/>
              <a:t> </a:t>
            </a:r>
            <a:r>
              <a:rPr lang="pl-PL" sz="1400" dirty="0" err="1"/>
              <a:t>ports</a:t>
            </a:r>
            <a:endParaRPr lang="pl-P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 err="1"/>
              <a:t>source</a:t>
            </a:r>
            <a:r>
              <a:rPr lang="pl-PL" sz="1400" dirty="0"/>
              <a:t> and </a:t>
            </a:r>
            <a:r>
              <a:rPr lang="pl-PL" sz="1400" dirty="0" err="1"/>
              <a:t>destination</a:t>
            </a:r>
            <a:r>
              <a:rPr lang="pl-PL" sz="1400" dirty="0"/>
              <a:t> </a:t>
            </a:r>
            <a:r>
              <a:rPr lang="pl-PL" sz="1400" dirty="0" err="1"/>
              <a:t>timestamps</a:t>
            </a:r>
            <a:endParaRPr lang="pl-P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IP </a:t>
            </a:r>
            <a:r>
              <a:rPr lang="pl-PL" sz="1400" dirty="0" err="1"/>
              <a:t>sequence</a:t>
            </a:r>
            <a:r>
              <a:rPr lang="pl-PL" sz="1400" dirty="0"/>
              <a:t> </a:t>
            </a:r>
            <a:r>
              <a:rPr lang="pl-PL" sz="1400" dirty="0" err="1"/>
              <a:t>number</a:t>
            </a:r>
            <a:endParaRPr lang="pl-PL" sz="1400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l-PL" dirty="0" err="1"/>
              <a:t>Collecting</a:t>
            </a:r>
            <a:r>
              <a:rPr lang="pl-PL" dirty="0"/>
              <a:t> and </a:t>
            </a:r>
            <a:r>
              <a:rPr lang="pl-PL" dirty="0" err="1"/>
              <a:t>visualising</a:t>
            </a:r>
            <a:r>
              <a:rPr lang="pl-PL" dirty="0"/>
              <a:t> INT data</a:t>
            </a:r>
            <a:endParaRPr lang="it-IT" dirty="0"/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697621D4-0F24-0148-BACC-8A0C21DF9F45}"/>
              </a:ext>
            </a:extLst>
          </p:cNvPr>
          <p:cNvCxnSpPr>
            <a:cxnSpLocks/>
          </p:cNvCxnSpPr>
          <p:nvPr/>
        </p:nvCxnSpPr>
        <p:spPr>
          <a:xfrm flipH="1">
            <a:off x="1744387" y="4524211"/>
            <a:ext cx="211480" cy="148026"/>
          </a:xfrm>
          <a:prstGeom prst="curvedConnector3">
            <a:avLst>
              <a:gd name="adj1" fmla="val -350228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rostokąt 12">
            <a:extLst>
              <a:ext uri="{FF2B5EF4-FFF2-40B4-BE49-F238E27FC236}">
                <a16:creationId xmlns:a16="http://schemas.microsoft.com/office/drawing/2014/main" id="{AA91DC1F-1CA3-ED40-A257-2FBB144A8740}"/>
              </a:ext>
            </a:extLst>
          </p:cNvPr>
          <p:cNvSpPr/>
          <p:nvPr/>
        </p:nvSpPr>
        <p:spPr>
          <a:xfrm>
            <a:off x="1934104" y="3951163"/>
            <a:ext cx="650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spc="-1" dirty="0" err="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Fiber</a:t>
            </a:r>
            <a:endParaRPr lang="en-GB" sz="1600" spc="-1" dirty="0">
              <a:solidFill>
                <a:srgbClr val="004359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loop</a:t>
            </a:r>
          </a:p>
        </p:txBody>
      </p:sp>
    </p:spTree>
    <p:extLst>
      <p:ext uri="{BB962C8B-B14F-4D97-AF65-F5344CB8AC3E}">
        <p14:creationId xmlns:p14="http://schemas.microsoft.com/office/powerpoint/2010/main" val="1038912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224299" y="1525438"/>
            <a:ext cx="11154901" cy="3858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Why did we choose </a:t>
            </a:r>
            <a:r>
              <a:rPr lang="en-GB" sz="2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InfluxDB</a:t>
            </a:r>
            <a:r>
              <a:rPr lang="en-GB" sz="2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?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High performance write and query of 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time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data series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Nanosecond timestamp precision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(5ns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is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the 64-byte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duration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on 100G)</a:t>
            </a:r>
            <a:endParaRPr lang="en-GB" sz="2000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Very effective time series data compression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Very rich functionality for time series manipulation:</a:t>
            </a:r>
          </a:p>
          <a:p>
            <a:pPr marL="1143000" lvl="2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Visualisation queries for INT require mathematical operations on two data entries:  jitter and packet reordering</a:t>
            </a:r>
          </a:p>
          <a:p>
            <a:pPr marL="1143000" lvl="2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Other databases or processing tools can’t do that (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Apache 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Spark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can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, but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only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as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batch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processing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) </a:t>
            </a:r>
            <a:endParaRPr lang="en-GB" sz="20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l-PL" dirty="0" err="1"/>
              <a:t>Gathering</a:t>
            </a:r>
            <a:r>
              <a:rPr lang="pl-PL" dirty="0"/>
              <a:t> INT </a:t>
            </a:r>
            <a:r>
              <a:rPr lang="pl-PL" dirty="0" err="1"/>
              <a:t>reports</a:t>
            </a:r>
            <a:r>
              <a:rPr lang="pl-PL" dirty="0"/>
              <a:t> 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818EC1-92E2-4CB0-9B5D-962372351F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19</a:t>
            </a:fld>
            <a:endParaRPr lang="en-GB"/>
          </a:p>
        </p:txBody>
      </p:sp>
      <p:sp>
        <p:nvSpPr>
          <p:cNvPr id="2" name="Prostokąt 1"/>
          <p:cNvSpPr/>
          <p:nvPr/>
        </p:nvSpPr>
        <p:spPr>
          <a:xfrm>
            <a:off x="2136532" y="5776057"/>
            <a:ext cx="9038492" cy="580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SELECT DIFFERENCE(\"</a:t>
            </a:r>
            <a:r>
              <a:rPr lang="pl-PL" dirty="0" err="1"/>
              <a:t>dstts</a:t>
            </a:r>
            <a:r>
              <a:rPr lang="pl-PL" dirty="0"/>
              <a:t>\") FROM </a:t>
            </a:r>
            <a:r>
              <a:rPr lang="pl-PL" dirty="0" err="1"/>
              <a:t>int_telemetry.flow_monitoring_policy.int_telemetry</a:t>
            </a:r>
            <a:r>
              <a:rPr lang="pl-PL" dirty="0"/>
              <a:t> WHERE \"</a:t>
            </a:r>
            <a:r>
              <a:rPr lang="pl-PL" dirty="0" err="1"/>
              <a:t>srcip</a:t>
            </a:r>
            <a:r>
              <a:rPr lang="pl-PL" dirty="0"/>
              <a:t>\" = '${</a:t>
            </a:r>
            <a:r>
              <a:rPr lang="pl-PL" dirty="0" err="1"/>
              <a:t>srcip:query</a:t>
            </a:r>
            <a:r>
              <a:rPr lang="pl-PL" dirty="0"/>
              <a:t>}' AND \"</a:t>
            </a:r>
            <a:r>
              <a:rPr lang="pl-PL" dirty="0" err="1"/>
              <a:t>dstip</a:t>
            </a:r>
            <a:r>
              <a:rPr lang="pl-PL" dirty="0"/>
              <a:t>\" = '${</a:t>
            </a:r>
            <a:r>
              <a:rPr lang="pl-PL" dirty="0" err="1"/>
              <a:t>dstip:query</a:t>
            </a:r>
            <a:r>
              <a:rPr lang="pl-PL" dirty="0"/>
              <a:t>}' ORDER BY </a:t>
            </a:r>
            <a:r>
              <a:rPr lang="pl-PL" dirty="0" err="1"/>
              <a:t>asc</a:t>
            </a:r>
            <a:endParaRPr lang="en-GB" dirty="0"/>
          </a:p>
        </p:txBody>
      </p:sp>
      <p:sp>
        <p:nvSpPr>
          <p:cNvPr id="3" name="Prostokąt 2"/>
          <p:cNvSpPr/>
          <p:nvPr/>
        </p:nvSpPr>
        <p:spPr>
          <a:xfrm>
            <a:off x="754440" y="5516928"/>
            <a:ext cx="1593106" cy="5182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Jitter</a:t>
            </a:r>
            <a:r>
              <a:rPr lang="pl-PL" dirty="0"/>
              <a:t> </a:t>
            </a:r>
            <a:r>
              <a:rPr lang="pl-PL" dirty="0" err="1"/>
              <a:t>query</a:t>
            </a:r>
            <a:r>
              <a:rPr lang="pl-PL" dirty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3129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8251" y="1059090"/>
            <a:ext cx="6976024" cy="5456010"/>
          </a:xfrm>
          <a:prstGeom prst="rect">
            <a:avLst/>
          </a:prstGeom>
          <a:solidFill>
            <a:srgbClr val="124E6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58251" y="431776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33381" y="467111"/>
            <a:ext cx="3198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</a:rPr>
              <a:t>Agenda</a:t>
            </a:r>
            <a:br>
              <a:rPr lang="en-GB" sz="2800" b="1">
                <a:solidFill>
                  <a:schemeClr val="bg1"/>
                </a:solidFill>
              </a:rPr>
            </a:br>
            <a:br>
              <a:rPr lang="en-GB" sz="2800" b="1">
                <a:solidFill>
                  <a:schemeClr val="bg1"/>
                </a:solidFill>
              </a:rPr>
            </a:br>
            <a:endParaRPr lang="en-GB" sz="280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3381" y="1189832"/>
            <a:ext cx="65554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Why Programming the Data Plane</a:t>
            </a:r>
            <a:endParaRPr lang="en-GB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Use case 1:  DDoS Detection using P4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Use case 2: In-Band Network Telemetry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Collecting and visualizing INT telemetry data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Lessons Learned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E302BE-F012-FA47-8BB5-3B498B6569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88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52" y="2247613"/>
            <a:ext cx="9238087" cy="4113683"/>
          </a:xfrm>
        </p:spPr>
      </p:pic>
      <p:sp>
        <p:nvSpPr>
          <p:cNvPr id="8" name="CustomShape 1"/>
          <p:cNvSpPr/>
          <p:nvPr/>
        </p:nvSpPr>
        <p:spPr>
          <a:xfrm>
            <a:off x="550863" y="1392617"/>
            <a:ext cx="11154901" cy="5961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16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</a:pPr>
            <a:r>
              <a:rPr lang="pl-PL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Single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telemetry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node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may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send</a:t>
            </a: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100 </a:t>
            </a:r>
            <a:r>
              <a:rPr lang="en-US" sz="20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milions</a:t>
            </a: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INT reports 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 a</a:t>
            </a: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single instance of </a:t>
            </a:r>
            <a:r>
              <a:rPr lang="en-US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InfluxDB</a:t>
            </a: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: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Measured write performance is </a:t>
            </a:r>
            <a:r>
              <a:rPr lang="en-US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100K  reports/s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0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l-PL" dirty="0" err="1"/>
              <a:t>InfluxDB</a:t>
            </a:r>
            <a:r>
              <a:rPr lang="pl-PL" dirty="0"/>
              <a:t> </a:t>
            </a:r>
            <a:r>
              <a:rPr lang="pl-PL" dirty="0" err="1"/>
              <a:t>write</a:t>
            </a:r>
            <a:r>
              <a:rPr lang="pl-PL" dirty="0"/>
              <a:t> performance </a:t>
            </a:r>
            <a:r>
              <a:rPr lang="pl-PL" dirty="0" err="1"/>
              <a:t>testing</a:t>
            </a:r>
            <a:r>
              <a:rPr lang="pl-PL" dirty="0"/>
              <a:t> (single telemetry </a:t>
            </a:r>
            <a:r>
              <a:rPr lang="pl-PL" dirty="0" err="1"/>
              <a:t>source</a:t>
            </a:r>
            <a:r>
              <a:rPr lang="pl-PL" dirty="0"/>
              <a:t>)</a:t>
            </a:r>
            <a:endParaRPr lang="it-IT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3BC2E5-D992-1D44-834D-8543B596EE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4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177" y="2738492"/>
            <a:ext cx="7406319" cy="3684887"/>
          </a:xfrm>
          <a:prstGeom prst="rect">
            <a:avLst/>
          </a:prstGeom>
        </p:spPr>
      </p:pic>
      <p:sp>
        <p:nvSpPr>
          <p:cNvPr id="8" name="CustomShape 1"/>
          <p:cNvSpPr/>
          <p:nvPr/>
        </p:nvSpPr>
        <p:spPr>
          <a:xfrm>
            <a:off x="569426" y="1366621"/>
            <a:ext cx="11154901" cy="5961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16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Multiple INT sources may send to a single </a:t>
            </a:r>
            <a:r>
              <a:rPr lang="en-GB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InfluxDB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instance up to 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1.2M reports/s 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without losses: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InfluxDB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can handle up to 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1</a:t>
            </a:r>
            <a:r>
              <a:rPr lang="pl-PL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4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telemetry sources 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each generating 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8</a:t>
            </a:r>
            <a:r>
              <a:rPr lang="pl-PL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5</a:t>
            </a:r>
            <a:r>
              <a:rPr lang="en-GB" sz="2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 reports/s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Telemetry reports losses experienced when more than 1</a:t>
            </a:r>
            <a:r>
              <a:rPr lang="pl-PL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4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telemetry sources tested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0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/>
              <a:t>InfluxDB</a:t>
            </a:r>
            <a:r>
              <a:rPr lang="en-GB" dirty="0"/>
              <a:t> write performance testing (multiple telemetry sources)</a:t>
            </a:r>
          </a:p>
        </p:txBody>
      </p:sp>
      <p:sp>
        <p:nvSpPr>
          <p:cNvPr id="4" name="Strzałka w prawo 3"/>
          <p:cNvSpPr/>
          <p:nvPr/>
        </p:nvSpPr>
        <p:spPr>
          <a:xfrm rot="18914673">
            <a:off x="9662150" y="4593156"/>
            <a:ext cx="2647501" cy="77192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Telemetry </a:t>
            </a:r>
            <a:r>
              <a:rPr lang="pl-PL" dirty="0" err="1"/>
              <a:t>losses</a:t>
            </a:r>
            <a:endParaRPr lang="en-GB" dirty="0"/>
          </a:p>
        </p:txBody>
      </p:sp>
      <p:cxnSp>
        <p:nvCxnSpPr>
          <p:cNvPr id="6" name="Łącznik prosty 5"/>
          <p:cNvCxnSpPr/>
          <p:nvPr/>
        </p:nvCxnSpPr>
        <p:spPr>
          <a:xfrm>
            <a:off x="9702264" y="2791764"/>
            <a:ext cx="0" cy="3503596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61017-0107-C042-BFBF-498AEC0F67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679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824" y="1883603"/>
            <a:ext cx="8171128" cy="3698330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565922" y="1926168"/>
            <a:ext cx="2308902" cy="5182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Packet </a:t>
            </a:r>
            <a:r>
              <a:rPr lang="pl-PL" dirty="0" err="1"/>
              <a:t>reordering</a:t>
            </a:r>
            <a:r>
              <a:rPr lang="pl-PL" dirty="0"/>
              <a:t> </a:t>
            </a:r>
            <a:r>
              <a:rPr lang="pl-PL" dirty="0" err="1"/>
              <a:t>indicator</a:t>
            </a:r>
            <a:r>
              <a:rPr lang="pl-PL" dirty="0"/>
              <a:t> </a:t>
            </a:r>
            <a:r>
              <a:rPr lang="pl-PL" dirty="0" err="1"/>
              <a:t>query</a:t>
            </a:r>
            <a:r>
              <a:rPr lang="pl-PL" dirty="0"/>
              <a:t> :</a:t>
            </a:r>
            <a:endParaRPr lang="en-GB" dirty="0"/>
          </a:p>
        </p:txBody>
      </p:sp>
      <p:sp>
        <p:nvSpPr>
          <p:cNvPr id="9" name="CustomShape 1"/>
          <p:cNvSpPr/>
          <p:nvPr/>
        </p:nvSpPr>
        <p:spPr>
          <a:xfrm>
            <a:off x="550863" y="5535033"/>
            <a:ext cx="11154901" cy="988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20000"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Measured query performance is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100-120K data points/s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Query performance doesn’t change if additional operations (e.g.: `DIFFERENCE` and `ORDER BY`) are applied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400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4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10" name="CustomShape 1"/>
          <p:cNvSpPr/>
          <p:nvPr/>
        </p:nvSpPr>
        <p:spPr>
          <a:xfrm>
            <a:off x="565922" y="1343093"/>
            <a:ext cx="11154901" cy="5961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</a:pP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Performance was measured for all used queries by </a:t>
            </a:r>
            <a:r>
              <a:rPr lang="en-US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Grafana</a:t>
            </a:r>
            <a:r>
              <a:rPr lang="en-US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: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l-PL" dirty="0" err="1"/>
              <a:t>InfluxDB</a:t>
            </a:r>
            <a:r>
              <a:rPr lang="pl-PL" dirty="0"/>
              <a:t> </a:t>
            </a:r>
            <a:r>
              <a:rPr lang="pl-PL" dirty="0" err="1"/>
              <a:t>query</a:t>
            </a:r>
            <a:r>
              <a:rPr lang="pl-PL" dirty="0"/>
              <a:t> performance </a:t>
            </a:r>
            <a:r>
              <a:rPr lang="pl-PL" dirty="0" err="1"/>
              <a:t>testing</a:t>
            </a:r>
            <a:endParaRPr lang="it-IT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46422E-4472-6F4C-A28C-44305442C3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30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429125" y="3793130"/>
            <a:ext cx="11154901" cy="27168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Observed flow statistic</a:t>
            </a:r>
            <a:r>
              <a:rPr lang="pl-PL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in PIONIER network (PSNC):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Most flows are below 10k packets/s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Few flows up to 25k packets/s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Exceptionally serving 250k packets/s (3 </a:t>
            </a:r>
            <a:r>
              <a:rPr lang="en-GB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Gbps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of radio astronomy data if send without jumbo frames) 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InfluxDB</a:t>
            </a:r>
            <a:r>
              <a:rPr lang="en-GB" sz="20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can be scaled when running on server cluster (only with paid licence)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400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GB" sz="2400" strike="noStrike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/>
              <a:t>Is </a:t>
            </a:r>
            <a:r>
              <a:rPr lang="en-GB" dirty="0" err="1"/>
              <a:t>InfluxDB</a:t>
            </a:r>
            <a:r>
              <a:rPr lang="en-GB" dirty="0"/>
              <a:t> performance enough?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/>
          </p:nvPr>
        </p:nvGraphicFramePr>
        <p:xfrm>
          <a:off x="1003298" y="2035583"/>
          <a:ext cx="1051462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694">
                  <a:extLst>
                    <a:ext uri="{9D8B030D-6E8A-4147-A177-3AD203B41FA5}">
                      <a16:colId xmlns:a16="http://schemas.microsoft.com/office/drawing/2014/main" val="1842854171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867862762"/>
                    </a:ext>
                  </a:extLst>
                </a:gridCol>
                <a:gridCol w="2092570">
                  <a:extLst>
                    <a:ext uri="{9D8B030D-6E8A-4147-A177-3AD203B41FA5}">
                      <a16:colId xmlns:a16="http://schemas.microsoft.com/office/drawing/2014/main" val="618664380"/>
                    </a:ext>
                  </a:extLst>
                </a:gridCol>
                <a:gridCol w="4730260">
                  <a:extLst>
                    <a:ext uri="{9D8B030D-6E8A-4147-A177-3AD203B41FA5}">
                      <a16:colId xmlns:a16="http://schemas.microsoft.com/office/drawing/2014/main" val="1878060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Interface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Only 64B 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Only 1500B 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893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1G 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1.9M packets/s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83k packets/s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DB horizontal scaling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494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10G 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19.6M packets/s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830k packets/s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Not trivial for 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108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100G 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196M packets/s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ea typeface="DejaVu Sans"/>
                        </a:rPr>
                        <a:t>8.3M packets/s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Beyond</a:t>
                      </a:r>
                      <a:r>
                        <a:rPr lang="en-GB" sz="1800" kern="1200" spc="-1" baseline="0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 our scope. </a:t>
                      </a:r>
                      <a:r>
                        <a:rPr lang="en-GB" sz="1800" kern="1200" spc="-1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Currently no server</a:t>
                      </a:r>
                      <a:r>
                        <a:rPr lang="en-GB" sz="1800" kern="1200" spc="-1" baseline="0" noProof="0" dirty="0">
                          <a:solidFill>
                            <a:srgbClr val="1F4E79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DejaVu Sans"/>
                          <a:cs typeface="+mn-cs"/>
                        </a:rPr>
                        <a:t> can generate a such flow.</a:t>
                      </a:r>
                      <a:endParaRPr lang="en-GB" sz="1800" kern="1200" spc="-1" noProof="0" dirty="0">
                        <a:solidFill>
                          <a:srgbClr val="1F4E79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DejaVu Sans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152479"/>
                  </a:ext>
                </a:extLst>
              </a:tr>
            </a:tbl>
          </a:graphicData>
        </a:graphic>
      </p:graphicFrame>
      <p:sp>
        <p:nvSpPr>
          <p:cNvPr id="12" name="CustomShape 1"/>
          <p:cNvSpPr/>
          <p:nvPr/>
        </p:nvSpPr>
        <p:spPr>
          <a:xfrm>
            <a:off x="429125" y="1550843"/>
            <a:ext cx="11154901" cy="4772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Theoretical considerations for maximum possible flow per interface </a:t>
            </a:r>
            <a:r>
              <a:rPr lang="pl-PL" sz="24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speed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10ABAF-94E8-1D40-A452-8A79EC694C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508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50863" y="1488420"/>
            <a:ext cx="7855832" cy="50863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Grafana dashboard 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allows  of </a:t>
            </a:r>
            <a:r>
              <a:rPr lang="en-GB" sz="24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monitored flow</a:t>
            </a:r>
          </a:p>
          <a:p>
            <a:pPr marL="228600" indent="-22644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For the chosen flow, it displays: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transmission delay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jitter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at destination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sequence value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reordering</a:t>
            </a:r>
            <a:r>
              <a:rPr lang="pl-PL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pl-PL" sz="24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indicator</a:t>
            </a:r>
            <a:endParaRPr lang="en-GB" sz="2400" b="1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Ingestion rate of INT reports (equals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packet/s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in a monitored flow)</a:t>
            </a:r>
          </a:p>
          <a:p>
            <a:pPr marL="685800" lvl="1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Min/</a:t>
            </a:r>
            <a:r>
              <a:rPr lang="en-GB" sz="24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Avg</a:t>
            </a:r>
            <a:r>
              <a:rPr lang="en-GB" sz="24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/Max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of above statistics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l-PL" dirty="0"/>
              <a:t>Telemetry </a:t>
            </a:r>
            <a:r>
              <a:rPr lang="pl-PL" dirty="0" err="1"/>
              <a:t>visualisation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818EC1-92E2-4CB0-9B5D-962372351F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24</a:t>
            </a:fld>
            <a:endParaRPr lang="en-GB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606" y="8792"/>
            <a:ext cx="3289352" cy="6841588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7630023" y="365734"/>
            <a:ext cx="1276583" cy="24354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Summary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9" name="Prostokąt 8"/>
          <p:cNvSpPr/>
          <p:nvPr/>
        </p:nvSpPr>
        <p:spPr>
          <a:xfrm>
            <a:off x="7367955" y="928006"/>
            <a:ext cx="1538652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Measurments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0" name="Prostokąt 9"/>
          <p:cNvSpPr/>
          <p:nvPr/>
        </p:nvSpPr>
        <p:spPr>
          <a:xfrm>
            <a:off x="8080131" y="1831470"/>
            <a:ext cx="826473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Delay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1" name="Prostokąt 10"/>
          <p:cNvSpPr/>
          <p:nvPr/>
        </p:nvSpPr>
        <p:spPr>
          <a:xfrm>
            <a:off x="7710854" y="2841378"/>
            <a:ext cx="1195753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Sequence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2" name="Prostokąt 11"/>
          <p:cNvSpPr/>
          <p:nvPr/>
        </p:nvSpPr>
        <p:spPr>
          <a:xfrm>
            <a:off x="7710851" y="3966348"/>
            <a:ext cx="1195753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Jitter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3" name="Prostokąt 12"/>
          <p:cNvSpPr/>
          <p:nvPr/>
        </p:nvSpPr>
        <p:spPr>
          <a:xfrm>
            <a:off x="7561386" y="4976256"/>
            <a:ext cx="1345222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Reordering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4" name="Prostokąt 13"/>
          <p:cNvSpPr/>
          <p:nvPr/>
        </p:nvSpPr>
        <p:spPr>
          <a:xfrm>
            <a:off x="7367955" y="6056848"/>
            <a:ext cx="1538649" cy="3411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/>
              <a:t>Ingestion</a:t>
            </a:r>
            <a:r>
              <a:rPr lang="pl-PL" dirty="0"/>
              <a:t> </a:t>
            </a:r>
            <a:r>
              <a:rPr lang="pl-PL" dirty="0" err="1"/>
              <a:t>rate</a:t>
            </a:r>
            <a:r>
              <a:rPr lang="pl-PL" dirty="0"/>
              <a:t>:</a:t>
            </a:r>
            <a:endParaRPr lang="en-GB" dirty="0"/>
          </a:p>
        </p:txBody>
      </p:sp>
      <p:sp>
        <p:nvSpPr>
          <p:cNvPr id="15" name="Prostokąt 14"/>
          <p:cNvSpPr/>
          <p:nvPr/>
        </p:nvSpPr>
        <p:spPr>
          <a:xfrm>
            <a:off x="8080131" y="164863"/>
            <a:ext cx="802002" cy="1383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00" dirty="0" err="1"/>
              <a:t>Flow</a:t>
            </a:r>
            <a:r>
              <a:rPr lang="pl-PL" sz="800" dirty="0"/>
              <a:t> </a:t>
            </a:r>
            <a:r>
              <a:rPr lang="pl-PL" sz="800" dirty="0" err="1"/>
              <a:t>choosing</a:t>
            </a:r>
            <a:r>
              <a:rPr lang="pl-PL" sz="800" dirty="0"/>
              <a:t>: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6739616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50862" y="1483934"/>
            <a:ext cx="5703634" cy="27954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 marL="216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</a:pPr>
            <a:r>
              <a:rPr lang="en-GB" sz="24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„</a:t>
            </a:r>
            <a:r>
              <a:rPr lang="en-GB" sz="29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Zoom-in” problem: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9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Grafana </a:t>
            </a: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resolution is up to millisecond: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„zoom-in” to a single packet detail (requires at least micro-second or ns time resolution)</a:t>
            </a:r>
            <a:endParaRPr lang="pl-PL" sz="2900" spc="-1" dirty="0">
              <a:solidFill>
                <a:srgbClr val="1F4E79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Now time-series points are grouped in a single millisecond bin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Searching for alternatives (</a:t>
            </a:r>
            <a:r>
              <a:rPr lang="en-GB" sz="29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Gnuplot</a:t>
            </a: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, </a:t>
            </a:r>
            <a:r>
              <a:rPr lang="en-GB" sz="29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pyplot</a:t>
            </a:r>
            <a:r>
              <a:rPr lang="en-GB" sz="29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, …)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29125" y="195138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/>
              <a:t>Telemetry visualisation – Challenges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818EC1-92E2-4CB0-9B5D-962372351F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25</a:t>
            </a:fld>
            <a:endParaRPr lang="en-GB" dirty="0"/>
          </a:p>
        </p:txBody>
      </p:sp>
      <p:sp>
        <p:nvSpPr>
          <p:cNvPr id="16" name="CustomShape 1"/>
          <p:cNvSpPr/>
          <p:nvPr/>
        </p:nvSpPr>
        <p:spPr>
          <a:xfrm>
            <a:off x="550863" y="4059936"/>
            <a:ext cx="11245934" cy="24639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20000"/>
          </a:bodyPr>
          <a:lstStyle/>
          <a:p>
            <a:pPr marL="2160">
              <a:lnSpc>
                <a:spcPct val="100000"/>
              </a:lnSpc>
              <a:spcBef>
                <a:spcPts val="1001"/>
              </a:spcBef>
              <a:buClr>
                <a:srgbClr val="1F4E79"/>
              </a:buClr>
            </a:pPr>
            <a:r>
              <a:rPr lang="en-GB" sz="24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„Zoom-out” problem: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Telemetry graph generation problem for long time periods (minutes, hours,)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Too many time series points to be queried (</a:t>
            </a:r>
            <a:r>
              <a:rPr lang="en-GB" sz="24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Grafana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freezes)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 query with both „GROUP BY” time interval and mathematical operations („DIFFERERENCE”) doesn’t work 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Influx </a:t>
            </a:r>
            <a:r>
              <a:rPr lang="en-GB" sz="24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continous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queries with mathematical operations („DIFFERENCE”) also doesn’t work </a:t>
            </a:r>
          </a:p>
          <a:p>
            <a:pPr marL="228600" indent="-226440"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Searching for another approach (Influx </a:t>
            </a:r>
            <a:r>
              <a:rPr lang="en-GB" sz="2400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Kapacitor</a:t>
            </a:r>
            <a:r>
              <a:rPr lang="en-GB" sz="2400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to be checked)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749" y="2101490"/>
            <a:ext cx="5359027" cy="156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983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E9C7D-30E4-6446-A0DE-A9B20D5AA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908"/>
            <a:ext cx="121920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it-IT" sz="4200" b="1" dirty="0"/>
              <a:t>Conclusions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8F436C-C715-43EA-A2A9-FB4C4BD8C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E9E06-0B1E-C447-9593-AA0E88374A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395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814DA0-6FE1-46E5-B8B1-E60C63144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8"/>
            <a:ext cx="11281176" cy="4788164"/>
          </a:xfrm>
        </p:spPr>
        <p:txBody>
          <a:bodyPr>
            <a:normAutofit fontScale="92500"/>
          </a:bodyPr>
          <a:lstStyle/>
          <a:p>
            <a:r>
              <a:rPr lang="en-GB" dirty="0"/>
              <a:t>Data plane programming improves </a:t>
            </a:r>
            <a:r>
              <a:rPr lang="en-GB" b="1" dirty="0"/>
              <a:t>flexibility</a:t>
            </a:r>
            <a:r>
              <a:rPr lang="en-GB" dirty="0"/>
              <a:t> in the implementation of  existing and new network services</a:t>
            </a:r>
          </a:p>
          <a:p>
            <a:r>
              <a:rPr lang="en-GB" b="1" dirty="0"/>
              <a:t>The P4 emulated environment</a:t>
            </a:r>
            <a:r>
              <a:rPr lang="en-GB" dirty="0"/>
              <a:t> is only the first step, need program validation in a </a:t>
            </a:r>
            <a:r>
              <a:rPr lang="en-GB" b="1" dirty="0"/>
              <a:t>real testbed </a:t>
            </a:r>
            <a:r>
              <a:rPr lang="en-GB" dirty="0"/>
              <a:t>(hardware</a:t>
            </a:r>
            <a:r>
              <a:rPr lang="pl-PL" dirty="0"/>
              <a:t> with </a:t>
            </a:r>
            <a:r>
              <a:rPr lang="pl-PL" b="1" dirty="0" err="1"/>
              <a:t>Tofino</a:t>
            </a:r>
            <a:r>
              <a:rPr lang="pl-PL" dirty="0"/>
              <a:t> chip</a:t>
            </a:r>
            <a:r>
              <a:rPr lang="en-GB" dirty="0"/>
              <a:t>) a.s.a.p.</a:t>
            </a:r>
          </a:p>
          <a:p>
            <a:r>
              <a:rPr lang="en-GB" dirty="0"/>
              <a:t>Programming the data plane requires a </a:t>
            </a:r>
            <a:r>
              <a:rPr lang="en-GB" b="1" dirty="0"/>
              <a:t>detailed knowledge </a:t>
            </a:r>
            <a:r>
              <a:rPr lang="en-GB" dirty="0"/>
              <a:t>of the (specific) hardware capabilities and limitations and use of a more careful logic</a:t>
            </a:r>
          </a:p>
          <a:p>
            <a:r>
              <a:rPr lang="en-GB" dirty="0"/>
              <a:t>Substantial improvements in </a:t>
            </a:r>
            <a:r>
              <a:rPr lang="en-GB" b="1" dirty="0"/>
              <a:t>network monitoring understanding </a:t>
            </a:r>
            <a:r>
              <a:rPr lang="en-GB" dirty="0"/>
              <a:t>is achievable (however total size of monitoring data may skyrocket)</a:t>
            </a:r>
          </a:p>
          <a:p>
            <a:r>
              <a:rPr lang="en-GB" dirty="0"/>
              <a:t>Advanced monitoring has now a wide range of possibilities, requiring </a:t>
            </a:r>
            <a:r>
              <a:rPr lang="en-GB" b="1" dirty="0"/>
              <a:t>in depth analysis and  a strategy and choice of the best information </a:t>
            </a:r>
            <a:r>
              <a:rPr lang="en-GB" dirty="0"/>
              <a:t>to collect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Planning in advance the use of chip memory, i.e. data structures is paramount.</a:t>
            </a:r>
          </a:p>
          <a:p>
            <a:r>
              <a:rPr lang="en-GB" dirty="0"/>
              <a:t>DDoS detection algorithms developed may have a limit on maximum number of flows  to follow, which is equivalent to limit the link capacity to 1-10 Gbps. </a:t>
            </a:r>
            <a:r>
              <a:rPr lang="en-GB" b="1" dirty="0"/>
              <a:t>M</a:t>
            </a:r>
            <a:r>
              <a:rPr lang="en-GB" b="1" dirty="0">
                <a:sym typeface="Wingdings" panose="05000000000000000000" pitchFamily="2" charset="2"/>
              </a:rPr>
              <a:t>itigation does not have issues.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FD3BBA-E035-40FD-8A4F-6ED1BE3E5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3EB2D-E36F-4F56-8F9A-AAC6341FE4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062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814DA0-6FE1-46E5-B8B1-E60C63144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8"/>
            <a:ext cx="11281176" cy="478816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1"/>
                </a:solidFill>
              </a:rPr>
              <a:t>Challenge in front of us, due to</a:t>
            </a:r>
            <a:r>
              <a:rPr lang="en-GB" b="1" dirty="0">
                <a:solidFill>
                  <a:schemeClr val="tx1"/>
                </a:solidFill>
              </a:rPr>
              <a:t> traffic data and monitoring data deluge.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Approach is to measure, understand, DevOps and measure again at the data plane for 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Choice of algorithms  in the data plane (</a:t>
            </a:r>
            <a:r>
              <a:rPr lang="en-GB" dirty="0" err="1">
                <a:solidFill>
                  <a:schemeClr val="tx1"/>
                </a:solidFill>
              </a:rPr>
              <a:t>Nework</a:t>
            </a:r>
            <a:r>
              <a:rPr lang="en-GB" dirty="0">
                <a:solidFill>
                  <a:schemeClr val="tx1"/>
                </a:solidFill>
              </a:rPr>
              <a:t> Functions)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Traffic and network behaviour with higher (extreme) precision (see </a:t>
            </a:r>
            <a:r>
              <a:rPr lang="en-GB" dirty="0" err="1">
                <a:solidFill>
                  <a:schemeClr val="tx1"/>
                </a:solidFill>
              </a:rPr>
              <a:t>Esnet</a:t>
            </a:r>
            <a:r>
              <a:rPr lang="en-GB" dirty="0">
                <a:solidFill>
                  <a:schemeClr val="tx1"/>
                </a:solidFill>
              </a:rPr>
              <a:t>  efforts in the same direction) using INT 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Requirements are already here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Traffic engineering in "real time"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Predictive monitoring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Real time application …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Joining efforts on monitoring is much better 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FD3BBA-E035-40FD-8A4F-6ED1BE3E5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Next</a:t>
            </a:r>
            <a:r>
              <a:rPr lang="it-IT" dirty="0"/>
              <a:t> </a:t>
            </a:r>
            <a:r>
              <a:rPr lang="it-IT" dirty="0" err="1"/>
              <a:t>steps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3EB2D-E36F-4F56-8F9A-AAC6341FE4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96D502-CC86-824F-8EB6-BC4BB639B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763" y="3383054"/>
            <a:ext cx="4969764" cy="279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65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E9C7D-30E4-6446-A0DE-A9B20D5AA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908"/>
            <a:ext cx="121920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it-IT" sz="4200" b="1" dirty="0"/>
              <a:t>Programming the Data Plane in P4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E9E06-0B1E-C447-9593-AA0E88374A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B826061-C217-4D21-92AF-FEFE0D272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Additional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52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46058" y="1503937"/>
            <a:ext cx="5593991" cy="4351338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Validate the novel programmability and monitoring concepts implementable directly in the data plane</a:t>
            </a:r>
          </a:p>
          <a:p>
            <a:r>
              <a:rPr lang="en-GB" dirty="0"/>
              <a:t>Usage of P4 language for </a:t>
            </a:r>
            <a:r>
              <a:rPr lang="en-GB" b="1" dirty="0"/>
              <a:t>FPGA</a:t>
            </a:r>
            <a:r>
              <a:rPr lang="en-GB" dirty="0"/>
              <a:t> and new chips (e.g. </a:t>
            </a:r>
            <a:r>
              <a:rPr lang="en-GB" b="1" dirty="0"/>
              <a:t>Barefoot Tofino</a:t>
            </a:r>
            <a:r>
              <a:rPr lang="en-GB" dirty="0"/>
              <a:t>) for improved monitoring and network functions</a:t>
            </a:r>
          </a:p>
          <a:p>
            <a:endParaRPr lang="en-GB" dirty="0"/>
          </a:p>
          <a:p>
            <a:r>
              <a:rPr lang="en-GB" dirty="0"/>
              <a:t>Implement prototypes for </a:t>
            </a:r>
            <a:r>
              <a:rPr lang="en-GB" b="1" dirty="0"/>
              <a:t>two use cases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In-band Network Telemetry (INT)</a:t>
            </a:r>
            <a:endParaRPr lang="pl-PL" dirty="0"/>
          </a:p>
          <a:p>
            <a:pPr lvl="1"/>
            <a:r>
              <a:rPr lang="en-GB" dirty="0"/>
              <a:t>DDoS Detection and Mitigation</a:t>
            </a:r>
          </a:p>
          <a:p>
            <a:endParaRPr lang="en-GB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Programming the Data Plane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>
          <a:xfrm>
            <a:off x="11405086" y="6102106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711" y="3797284"/>
            <a:ext cx="3408459" cy="1777417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821" y="3718551"/>
            <a:ext cx="2222222" cy="1904762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31" y="1706280"/>
            <a:ext cx="2479457" cy="1668595"/>
          </a:xfrm>
          <a:prstGeom prst="rect">
            <a:avLst/>
          </a:prstGeom>
        </p:spPr>
      </p:pic>
      <p:sp>
        <p:nvSpPr>
          <p:cNvPr id="12" name="Prostokąt 11"/>
          <p:cNvSpPr/>
          <p:nvPr/>
        </p:nvSpPr>
        <p:spPr>
          <a:xfrm>
            <a:off x="5836597" y="5321389"/>
            <a:ext cx="4182892" cy="713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9360" lvl="1">
              <a:spcBef>
                <a:spcPts val="1001"/>
              </a:spcBef>
              <a:buClr>
                <a:srgbClr val="1F4E79"/>
              </a:buClr>
            </a:pPr>
            <a:r>
              <a:rPr lang="en-GB" sz="1600" spc="-1" dirty="0" err="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Edgecore</a:t>
            </a:r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Wedge100BF-32X</a:t>
            </a:r>
          </a:p>
          <a:p>
            <a:pPr marL="459360" lvl="1" algn="r">
              <a:spcBef>
                <a:spcPts val="1001"/>
              </a:spcBef>
              <a:buClr>
                <a:srgbClr val="1F4E79"/>
              </a:buClr>
            </a:pPr>
            <a:r>
              <a:rPr lang="en-GB" sz="1600" b="1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Tofino (Barefoot)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9612822" y="2920351"/>
            <a:ext cx="2096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spc="-1" dirty="0" err="1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Netcope</a:t>
            </a:r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NFB-100G2</a:t>
            </a:r>
            <a:endParaRPr lang="en-GB" sz="1600" b="1" spc="-1" dirty="0">
              <a:solidFill>
                <a:srgbClr val="004359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GB" sz="1600" b="1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FPGA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9578380" y="5319538"/>
            <a:ext cx="22911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9360" lvl="1">
              <a:spcBef>
                <a:spcPts val="1001"/>
              </a:spcBef>
              <a:buClr>
                <a:srgbClr val="1F4E79"/>
              </a:buClr>
            </a:pPr>
            <a:r>
              <a:rPr lang="en-GB" sz="1600" spc="-1" dirty="0">
                <a:solidFill>
                  <a:srgbClr val="00435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Arista 7170-32c</a:t>
            </a:r>
          </a:p>
        </p:txBody>
      </p:sp>
    </p:spTree>
    <p:extLst>
      <p:ext uri="{BB962C8B-B14F-4D97-AF65-F5344CB8AC3E}">
        <p14:creationId xmlns:p14="http://schemas.microsoft.com/office/powerpoint/2010/main" val="26328068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Programmers write P4 code for a set of programmable blocks of the network device</a:t>
            </a:r>
          </a:p>
          <a:p>
            <a:pPr lvl="1"/>
            <a:r>
              <a:rPr lang="en-GB" dirty="0"/>
              <a:t>Blocks are defined by device data plane architecture </a:t>
            </a:r>
          </a:p>
          <a:p>
            <a:r>
              <a:rPr lang="en-GB" dirty="0"/>
              <a:t>Minimum 3 blocks to be programmed: </a:t>
            </a:r>
          </a:p>
          <a:p>
            <a:pPr lvl="1"/>
            <a:r>
              <a:rPr lang="en-GB" dirty="0"/>
              <a:t>Parser</a:t>
            </a:r>
          </a:p>
          <a:p>
            <a:pPr lvl="1"/>
            <a:r>
              <a:rPr lang="en-GB" dirty="0"/>
              <a:t>Flow control (</a:t>
            </a:r>
            <a:r>
              <a:rPr lang="en-GB" dirty="0" err="1"/>
              <a:t>a.k.a</a:t>
            </a:r>
            <a:r>
              <a:rPr lang="en-GB" dirty="0"/>
              <a:t> pipeline)</a:t>
            </a:r>
          </a:p>
          <a:p>
            <a:pPr lvl="1"/>
            <a:r>
              <a:rPr lang="en-GB" dirty="0" err="1"/>
              <a:t>Deparser</a:t>
            </a:r>
            <a:endParaRPr lang="en-GB" dirty="0"/>
          </a:p>
          <a:p>
            <a:r>
              <a:rPr lang="en-GB" dirty="0"/>
              <a:t>Coding processing logic for a single packet</a:t>
            </a:r>
          </a:p>
          <a:p>
            <a:pPr lvl="1"/>
            <a:r>
              <a:rPr lang="en-GB" dirty="0"/>
              <a:t>P4 device is responsible for P4 code parallel</a:t>
            </a:r>
            <a:endParaRPr lang="pl-PL" dirty="0"/>
          </a:p>
          <a:p>
            <a:pPr marL="457200" lvl="1" indent="0">
              <a:buNone/>
            </a:pPr>
            <a:r>
              <a:rPr lang="pl-PL" dirty="0"/>
              <a:t>  </a:t>
            </a:r>
            <a:r>
              <a:rPr lang="it-IT" dirty="0"/>
              <a:t> </a:t>
            </a:r>
            <a:r>
              <a:rPr lang="en-GB" dirty="0"/>
              <a:t>execution for each incoming packet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Program the Abstraction of a Network Device 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5719" y="2013807"/>
            <a:ext cx="4617788" cy="4459435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2400" y="273278"/>
            <a:ext cx="20710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2C254-7D2A-4C84-BD4A-816DDB00F4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959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P4 is based on C syntax, however:</a:t>
            </a:r>
          </a:p>
          <a:p>
            <a:pPr lvl="1"/>
            <a:r>
              <a:rPr lang="en-GB" dirty="0"/>
              <a:t>Forget about </a:t>
            </a:r>
            <a:r>
              <a:rPr lang="en-GB" b="1" dirty="0"/>
              <a:t>loops, recursive calls</a:t>
            </a:r>
          </a:p>
          <a:p>
            <a:pPr lvl="2"/>
            <a:r>
              <a:rPr lang="en-GB" dirty="0"/>
              <a:t>Packet forwarding must be fast and deterministic at compilation time </a:t>
            </a:r>
          </a:p>
          <a:p>
            <a:pPr lvl="1"/>
            <a:r>
              <a:rPr lang="en-GB" dirty="0"/>
              <a:t>No</a:t>
            </a:r>
            <a:r>
              <a:rPr lang="en-GB" b="1" dirty="0"/>
              <a:t> pointers, malloc, </a:t>
            </a:r>
            <a:r>
              <a:rPr lang="en-GB" dirty="0"/>
              <a:t>and</a:t>
            </a:r>
            <a:r>
              <a:rPr lang="en-GB" b="1" dirty="0"/>
              <a:t> free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Implicates no data structures having arbitrary size like linked list, trees, maps, etc.</a:t>
            </a:r>
          </a:p>
          <a:p>
            <a:pPr lvl="1"/>
            <a:r>
              <a:rPr lang="en-GB" dirty="0"/>
              <a:t>No need for </a:t>
            </a:r>
            <a:r>
              <a:rPr lang="en-GB" b="1" dirty="0"/>
              <a:t>floats</a:t>
            </a:r>
            <a:r>
              <a:rPr lang="en-GB" dirty="0"/>
              <a:t> and </a:t>
            </a:r>
            <a:r>
              <a:rPr lang="en-GB" b="1" dirty="0"/>
              <a:t>strings</a:t>
            </a:r>
          </a:p>
          <a:p>
            <a:pPr lvl="2"/>
            <a:r>
              <a:rPr lang="en-GB" dirty="0"/>
              <a:t>Network devices do not have division ALU</a:t>
            </a:r>
          </a:p>
          <a:p>
            <a:pPr lvl="2"/>
            <a:r>
              <a:rPr lang="en-GB" dirty="0"/>
              <a:t>Operating on binary protocols only</a:t>
            </a:r>
          </a:p>
          <a:p>
            <a:pPr lvl="2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P4 Guide for C Language Programmers</a:t>
            </a:r>
            <a:r>
              <a:rPr lang="en-GB" b="0" dirty="0"/>
              <a:t> </a:t>
            </a:r>
            <a:endParaRPr lang="en-GB" dirty="0"/>
          </a:p>
        </p:txBody>
      </p:sp>
      <p:sp>
        <p:nvSpPr>
          <p:cNvPr id="4" name="Prostokąt zaokrąglony 3"/>
          <p:cNvSpPr/>
          <p:nvPr/>
        </p:nvSpPr>
        <p:spPr>
          <a:xfrm>
            <a:off x="7185446" y="5120639"/>
            <a:ext cx="3438143" cy="124258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P4 is a domain-specific language for expressing how packets are processed by a network device</a:t>
            </a:r>
          </a:p>
        </p:txBody>
      </p:sp>
      <p:sp>
        <p:nvSpPr>
          <p:cNvPr id="63" name="Prostokąt zaokrąglony 62"/>
          <p:cNvSpPr/>
          <p:nvPr/>
        </p:nvSpPr>
        <p:spPr>
          <a:xfrm>
            <a:off x="1566114" y="5178733"/>
            <a:ext cx="3753669" cy="11263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You immediately realize that P4 is not a general-purpose programming language</a:t>
            </a:r>
          </a:p>
        </p:txBody>
      </p:sp>
      <p:sp>
        <p:nvSpPr>
          <p:cNvPr id="64" name="Strzałka w prawo 63"/>
          <p:cNvSpPr/>
          <p:nvPr/>
        </p:nvSpPr>
        <p:spPr>
          <a:xfrm>
            <a:off x="5551716" y="5526357"/>
            <a:ext cx="1401797" cy="388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3031D-D015-4656-8135-D79ABE693E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393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8283D9-3968-3340-A1C9-580993D18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57" y="1503937"/>
            <a:ext cx="11172201" cy="447014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900" dirty="0"/>
              <a:t>M</a:t>
            </a:r>
            <a:r>
              <a:rPr lang="it-IT" sz="2800" dirty="0"/>
              <a:t>ethods for overcoming the </a:t>
            </a:r>
            <a:r>
              <a:rPr lang="it-IT" sz="2800" b="1" dirty="0"/>
              <a:t>lack of loop operations</a:t>
            </a:r>
            <a:r>
              <a:rPr lang="it-IT" sz="2800" dirty="0"/>
              <a:t>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Use packet recirculation via pipeline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Explicit coding of unfolded (unrolled) loops in the P4 program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Utilization of hash operation providing an index of data in a structure to be manipulated (instead of looping over a structure)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</a:pPr>
            <a:endParaRPr lang="it-IT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800" b="1" dirty="0" err="1"/>
              <a:t>Lack</a:t>
            </a:r>
            <a:r>
              <a:rPr lang="it-IT" sz="2800" b="1" dirty="0"/>
              <a:t> of </a:t>
            </a:r>
            <a:r>
              <a:rPr lang="it-IT" sz="2800" b="1" dirty="0" err="1"/>
              <a:t>dynamically</a:t>
            </a:r>
            <a:r>
              <a:rPr lang="it-IT" sz="2800" b="1" dirty="0"/>
              <a:t> </a:t>
            </a:r>
            <a:r>
              <a:rPr lang="it-IT" sz="2800" b="1" dirty="0" err="1"/>
              <a:t>resizable</a:t>
            </a:r>
            <a:r>
              <a:rPr lang="it-IT" sz="2800" b="1" dirty="0"/>
              <a:t> </a:t>
            </a:r>
            <a:r>
              <a:rPr lang="it-IT" sz="2800" b="1" dirty="0" err="1"/>
              <a:t>structures</a:t>
            </a:r>
            <a:r>
              <a:rPr lang="it-IT" sz="2800" dirty="0"/>
              <a:t> (e.g. lists, maps):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Use register (it’s like C array) and indexes generated hash operation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Move data to control plane where you can use a general-purpose language (e.g.: Python)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</a:pPr>
            <a:endParaRPr lang="it-IT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2800" dirty="0"/>
              <a:t>There is a problem of </a:t>
            </a:r>
            <a:r>
              <a:rPr lang="it-IT" sz="2800" b="1" dirty="0"/>
              <a:t>storing the state between the P4 program calls </a:t>
            </a:r>
            <a:r>
              <a:rPr lang="it-IT" sz="2800" dirty="0"/>
              <a:t>for different packets: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Store state in registers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it-IT" sz="2800" dirty="0"/>
              <a:t>Send state to the controller which can put the state to match tables (takes time!)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C5FC14-D35F-EB4B-8AAE-E7BE9428F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Additional Complexities Planning the Logic Flow of a Program in P4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D8FE7-5527-41D5-B59B-27B3C6B309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954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8283D9-3968-3340-A1C9-580993D18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57" y="1503937"/>
            <a:ext cx="11172201" cy="4964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200" dirty="0"/>
              <a:t>Hardware limitation in the amount of flow logic</a:t>
            </a:r>
          </a:p>
          <a:p>
            <a:pPr lvl="1"/>
            <a:r>
              <a:rPr lang="it-IT" sz="2200" dirty="0"/>
              <a:t>Optimize pipelines for specific hardware</a:t>
            </a:r>
          </a:p>
          <a:p>
            <a:pPr lvl="1"/>
            <a:r>
              <a:rPr lang="it-IT" sz="2200" dirty="0"/>
              <a:t>Monitor pipeline packet processing time</a:t>
            </a:r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/>
              <a:t> Unwanted outcomes, loops or security flaws</a:t>
            </a:r>
          </a:p>
          <a:p>
            <a:pPr lvl="1"/>
            <a:r>
              <a:rPr lang="it-IT" sz="2200" dirty="0"/>
              <a:t>Use </a:t>
            </a:r>
            <a:r>
              <a:rPr lang="it-IT" sz="2200" dirty="0" err="1"/>
              <a:t>built</a:t>
            </a:r>
            <a:r>
              <a:rPr lang="it-IT" sz="2200" dirty="0"/>
              <a:t>-in debuggers</a:t>
            </a:r>
          </a:p>
          <a:p>
            <a:pPr lvl="1"/>
            <a:r>
              <a:rPr lang="it-IT" sz="2200" dirty="0"/>
              <a:t>Use external tools for testing and monitoring if available (there are not so many tools in the P4 ecosystem yet)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C5FC14-D35F-EB4B-8AAE-E7BE9428F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Additional Complexities Planning the Logic Flow of a Program in P4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05F81-B551-40FF-BF2F-C166E51B17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41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19228A-20CE-B646-A90C-D8C451C9A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89" y="1502908"/>
            <a:ext cx="11538285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t-IT" sz="2000" dirty="0"/>
              <a:t>Enio Kalji, Almir Maric, Pamela Njemcevic, Mesud Hadzialic, "A Survey on Data Plane Flexibility and Programmability in Software-Defined Networking", IEEE Access, Apr. 2019. </a:t>
            </a:r>
            <a:r>
              <a:rPr lang="it-IT" sz="2000" dirty="0">
                <a:hlinkClick r:id="rId2"/>
              </a:rPr>
              <a:t>https://arxiv.org/pdf/1903.04678.pdf</a:t>
            </a:r>
            <a:endParaRPr lang="it-IT" sz="2000" dirty="0"/>
          </a:p>
          <a:p>
            <a:pPr algn="just"/>
            <a:r>
              <a:rPr lang="it-IT" sz="2000" dirty="0">
                <a:hlinkClick r:id="rId3"/>
              </a:rPr>
              <a:t>https://github.com/p4lang/p4-applications/blob/master/docs/INT.pdf</a:t>
            </a:r>
            <a:endParaRPr lang="it-IT" sz="2000" dirty="0"/>
          </a:p>
          <a:p>
            <a:pPr algn="just"/>
            <a:r>
              <a:rPr lang="it-IT" sz="2000" dirty="0"/>
              <a:t>100G In-Band Network Telemetry with P4 and FPGA. In: P4 Workshop, Stanford, CA, USA, 2017.</a:t>
            </a:r>
            <a:br>
              <a:rPr lang="it-IT" sz="2000" dirty="0"/>
            </a:br>
            <a:r>
              <a:rPr lang="it-IT" sz="2000" dirty="0">
                <a:hlinkClick r:id="rId4"/>
              </a:rPr>
              <a:t>https://p4.org/events/2017-05-09-p4-workshop/</a:t>
            </a:r>
            <a:endParaRPr lang="it-IT" sz="2000" dirty="0"/>
          </a:p>
          <a:p>
            <a:pPr algn="just"/>
            <a:r>
              <a:rPr lang="en-US" sz="2000" dirty="0"/>
              <a:t>P. </a:t>
            </a:r>
            <a:r>
              <a:rPr lang="en-US" sz="2000" dirty="0" err="1"/>
              <a:t>Chaignon</a:t>
            </a:r>
            <a:r>
              <a:rPr lang="en-US" sz="2000" dirty="0"/>
              <a:t>, K. </a:t>
            </a:r>
            <a:r>
              <a:rPr lang="en-US" sz="2000" dirty="0" err="1"/>
              <a:t>Lazri</a:t>
            </a:r>
            <a:r>
              <a:rPr lang="en-US" sz="2000" dirty="0"/>
              <a:t>, J. Francois and O. </a:t>
            </a:r>
            <a:r>
              <a:rPr lang="en-US" sz="2000" dirty="0" err="1"/>
              <a:t>Festor</a:t>
            </a:r>
            <a:r>
              <a:rPr lang="en-US" sz="2000" dirty="0"/>
              <a:t>, "Understanding disruptive monitoring capabilities of programmable networks“, IEEE Conference on Network </a:t>
            </a:r>
            <a:r>
              <a:rPr lang="en-US" sz="2000" dirty="0" err="1"/>
              <a:t>Softwarization</a:t>
            </a:r>
            <a:r>
              <a:rPr lang="en-US" sz="2000" dirty="0"/>
              <a:t> (</a:t>
            </a:r>
            <a:r>
              <a:rPr lang="en-US" sz="2000" dirty="0" err="1"/>
              <a:t>NetSoft</a:t>
            </a:r>
            <a:r>
              <a:rPr lang="en-US" sz="2000" dirty="0"/>
              <a:t>), 2017. </a:t>
            </a:r>
            <a:br>
              <a:rPr lang="en-US" sz="2000" dirty="0"/>
            </a:br>
            <a:r>
              <a:rPr lang="en-US" sz="2000" dirty="0"/>
              <a:t>DOI: </a:t>
            </a:r>
            <a:r>
              <a:rPr lang="en-US" sz="2000" dirty="0">
                <a:hlinkClick r:id="rId5"/>
              </a:rPr>
              <a:t>10.1109/NETSOFT.2017.8004248</a:t>
            </a:r>
            <a:r>
              <a:rPr lang="en-US" sz="2000" dirty="0"/>
              <a:t> </a:t>
            </a:r>
          </a:p>
          <a:p>
            <a:pPr algn="just"/>
            <a:r>
              <a:rPr lang="en-US" sz="2000" dirty="0"/>
              <a:t>D. Ding, M. Savi, G. </a:t>
            </a:r>
            <a:r>
              <a:rPr lang="en-US" sz="2000" dirty="0" err="1"/>
              <a:t>Antichi</a:t>
            </a:r>
            <a:r>
              <a:rPr lang="en-US" sz="2000" dirty="0"/>
              <a:t>, D. Siracusa, </a:t>
            </a:r>
            <a:r>
              <a:rPr lang="it-IT" sz="2000" dirty="0"/>
              <a:t>"</a:t>
            </a:r>
            <a:r>
              <a:rPr lang="en-US" sz="2000" dirty="0"/>
              <a:t>An Incrementally-deployable P4-enabled Architecture for Network-wide Heavy-hitter Detection</a:t>
            </a:r>
            <a:r>
              <a:rPr lang="it-IT" sz="2000" dirty="0"/>
              <a:t>"</a:t>
            </a:r>
            <a:r>
              <a:rPr lang="en-US" sz="2000" dirty="0"/>
              <a:t>, to appear in IEEE Transactions on Network and Service Management, 2020. DOI: </a:t>
            </a:r>
            <a:r>
              <a:rPr lang="en-US" sz="2000" dirty="0">
                <a:hlinkClick r:id="rId6"/>
              </a:rPr>
              <a:t>10.1109/TNSM.2020.2968979</a:t>
            </a:r>
            <a:endParaRPr lang="en-US" sz="2000" dirty="0"/>
          </a:p>
          <a:p>
            <a:pPr algn="just"/>
            <a:r>
              <a:rPr lang="en-US" sz="2000" dirty="0"/>
              <a:t>D. Ding, M. Savi, D. Siracusa, </a:t>
            </a:r>
            <a:r>
              <a:rPr lang="it-IT" sz="2000" dirty="0"/>
              <a:t>"</a:t>
            </a:r>
            <a:r>
              <a:rPr lang="en-US" sz="2000" dirty="0"/>
              <a:t>Estimating Logarithmic and Exponential Functions to Track Network Traffic Entropy in P4</a:t>
            </a:r>
            <a:r>
              <a:rPr lang="it-IT" sz="2000" dirty="0"/>
              <a:t>"</a:t>
            </a:r>
            <a:r>
              <a:rPr lang="en-US" sz="2000" dirty="0"/>
              <a:t>, to appear in IEEE/IFIP Network Operations and Management Symposium (NOMS), Apr. 2020. Preprint: </a:t>
            </a:r>
            <a:r>
              <a:rPr lang="en-US" sz="2000" dirty="0">
                <a:hlinkClick r:id="rId7"/>
              </a:rPr>
              <a:t>link</a:t>
            </a:r>
            <a:endParaRPr lang="en-US" sz="2000" dirty="0"/>
          </a:p>
          <a:p>
            <a:pPr algn="just"/>
            <a:r>
              <a:rPr lang="it-IT" sz="2000" dirty="0"/>
              <a:t>ESnet6 High </a:t>
            </a:r>
            <a:r>
              <a:rPr lang="it-IT" sz="2000" dirty="0" err="1"/>
              <a:t>Touch</a:t>
            </a:r>
            <a:r>
              <a:rPr lang="it-IT" sz="2000" dirty="0"/>
              <a:t> Services: Real-Time Precision </a:t>
            </a:r>
            <a:r>
              <a:rPr lang="it-IT" sz="2000" dirty="0" err="1"/>
              <a:t>Telemetry</a:t>
            </a:r>
            <a:r>
              <a:rPr lang="it-IT" sz="2000" dirty="0"/>
              <a:t> and ML-</a:t>
            </a:r>
            <a:r>
              <a:rPr lang="it-IT" sz="2000" dirty="0" err="1"/>
              <a:t>based</a:t>
            </a:r>
            <a:r>
              <a:rPr lang="it-IT" sz="2000" dirty="0"/>
              <a:t> TCP </a:t>
            </a:r>
            <a:r>
              <a:rPr lang="it-IT" sz="2000" dirty="0" err="1"/>
              <a:t>Classification</a:t>
            </a:r>
            <a:r>
              <a:rPr lang="it-IT" sz="2000" dirty="0"/>
              <a:t> – Richard </a:t>
            </a:r>
            <a:r>
              <a:rPr lang="it-IT" sz="2000" dirty="0" err="1"/>
              <a:t>Cziva</a:t>
            </a:r>
            <a:r>
              <a:rPr lang="it-IT" sz="2000" dirty="0"/>
              <a:t> &amp; </a:t>
            </a:r>
            <a:r>
              <a:rPr lang="it-IT" sz="2000" dirty="0" err="1"/>
              <a:t>Chin</a:t>
            </a:r>
            <a:r>
              <a:rPr lang="it-IT" sz="2000" dirty="0"/>
              <a:t> </a:t>
            </a:r>
            <a:r>
              <a:rPr lang="it-IT" sz="2000" dirty="0" err="1"/>
              <a:t>Guok</a:t>
            </a:r>
            <a:r>
              <a:rPr lang="it-IT" sz="2000" dirty="0"/>
              <a:t>, </a:t>
            </a:r>
            <a:r>
              <a:rPr lang="it-IT" sz="2000" dirty="0" err="1"/>
              <a:t>ESnet</a:t>
            </a:r>
            <a:r>
              <a:rPr lang="it-IT" sz="2000" dirty="0"/>
              <a:t>, </a:t>
            </a:r>
            <a:r>
              <a:rPr lang="it-IT" sz="2000" dirty="0">
                <a:hlinkClick r:id="rId8"/>
              </a:rPr>
              <a:t>4th SIG-NGN Meeting</a:t>
            </a:r>
            <a:r>
              <a:rPr lang="it-IT" sz="2000" dirty="0"/>
              <a:t>, </a:t>
            </a:r>
            <a:r>
              <a:rPr lang="it-IT" sz="2000" dirty="0" err="1"/>
              <a:t>Jan</a:t>
            </a:r>
            <a:r>
              <a:rPr lang="it-IT" sz="2000" dirty="0"/>
              <a:t> 2020, Geneva, </a:t>
            </a:r>
            <a:r>
              <a:rPr lang="it-IT" sz="2000" dirty="0">
                <a:hlinkClick r:id="rId9"/>
              </a:rPr>
              <a:t>Link</a:t>
            </a:r>
            <a:endParaRPr lang="it-IT" sz="2000" dirty="0"/>
          </a:p>
          <a:p>
            <a:pPr algn="just"/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E5EA8A-28B0-9A43-9392-A001B2755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A1FCA5-CF93-4849-B628-5E97FE10C7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89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E756C98-BC50-1E4E-9C43-62BB0552CD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  <a14:imgEffect>
                      <a14:brightnessContrast bright="90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858" y="1639036"/>
            <a:ext cx="5630734" cy="39059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6C8ECC7-AC29-564D-BF36-BAC8AC14C439}"/>
              </a:ext>
            </a:extLst>
          </p:cNvPr>
          <p:cNvSpPr/>
          <p:nvPr/>
        </p:nvSpPr>
        <p:spPr>
          <a:xfrm>
            <a:off x="5942029" y="1587919"/>
            <a:ext cx="1348033" cy="24057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27A044-5576-B844-B74C-C4776D104571}"/>
              </a:ext>
            </a:extLst>
          </p:cNvPr>
          <p:cNvSpPr/>
          <p:nvPr/>
        </p:nvSpPr>
        <p:spPr>
          <a:xfrm>
            <a:off x="4414886" y="1587920"/>
            <a:ext cx="4223208" cy="786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D68052-43A7-F340-A197-9CF0B592DF71}"/>
              </a:ext>
            </a:extLst>
          </p:cNvPr>
          <p:cNvSpPr/>
          <p:nvPr/>
        </p:nvSpPr>
        <p:spPr>
          <a:xfrm>
            <a:off x="7290061" y="1587918"/>
            <a:ext cx="1348033" cy="4007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D868B7-52FA-A54B-A5EA-B6EF5E5398D4}"/>
              </a:ext>
            </a:extLst>
          </p:cNvPr>
          <p:cNvGrpSpPr/>
          <p:nvPr/>
        </p:nvGrpSpPr>
        <p:grpSpPr>
          <a:xfrm>
            <a:off x="4394773" y="2327453"/>
            <a:ext cx="26795" cy="6724553"/>
            <a:chOff x="4394773" y="2327453"/>
            <a:chExt cx="26795" cy="672455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FFFED8C-1F6C-7A41-A695-866948ACDF76}"/>
                </a:ext>
              </a:extLst>
            </p:cNvPr>
            <p:cNvCxnSpPr>
              <a:cxnSpLocks/>
            </p:cNvCxnSpPr>
            <p:nvPr/>
          </p:nvCxnSpPr>
          <p:spPr>
            <a:xfrm>
              <a:off x="4414887" y="2327453"/>
              <a:ext cx="6680" cy="16849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05AB351-4242-3E48-A333-1CFA87FC49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4773" y="8248814"/>
              <a:ext cx="26795" cy="8031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8BBC1F2-ADD1-5041-9385-FE810470908E}"/>
              </a:ext>
            </a:extLst>
          </p:cNvPr>
          <p:cNvGrpSpPr/>
          <p:nvPr/>
        </p:nvGrpSpPr>
        <p:grpSpPr>
          <a:xfrm>
            <a:off x="543859" y="5487493"/>
            <a:ext cx="8155195" cy="769441"/>
            <a:chOff x="543859" y="5487493"/>
            <a:chExt cx="8155195" cy="769441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5699747-3E10-B040-B6EC-FF10ED4C5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859" y="5592792"/>
              <a:ext cx="8155195" cy="583894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FD4F6C9-B647-294D-B613-6A59EEDD5B6B}"/>
                </a:ext>
              </a:extLst>
            </p:cNvPr>
            <p:cNvSpPr/>
            <p:nvPr/>
          </p:nvSpPr>
          <p:spPr>
            <a:xfrm>
              <a:off x="3003116" y="5487493"/>
              <a:ext cx="3114763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4400" b="1" i="1" cap="none" spc="0">
                  <a:ln/>
                  <a:solidFill>
                    <a:srgbClr val="FF0000">
                      <a:alpha val="79000"/>
                    </a:srgbClr>
                  </a:solidFill>
                  <a:effectLst>
                    <a:glow rad="38100">
                      <a:schemeClr val="accent6">
                        <a:lumMod val="20000"/>
                        <a:lumOff val="80000"/>
                      </a:schemeClr>
                    </a:glow>
                  </a:effectLst>
                </a:rPr>
                <a:t>…(BIG) DATA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187DFD5-129F-0F4F-B387-38151512C993}"/>
              </a:ext>
            </a:extLst>
          </p:cNvPr>
          <p:cNvGrpSpPr/>
          <p:nvPr/>
        </p:nvGrpSpPr>
        <p:grpSpPr>
          <a:xfrm>
            <a:off x="482899" y="1566117"/>
            <a:ext cx="2419350" cy="4029186"/>
            <a:chOff x="2914650" y="204374"/>
            <a:chExt cx="4076700" cy="61780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F5ED1BD-6D61-184F-81A0-97E8852CD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12141" y="204374"/>
              <a:ext cx="3965762" cy="120589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37B9099-BF13-094F-86D4-2D9324770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14650" y="1456747"/>
              <a:ext cx="4076700" cy="12446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78AA42B-1455-4640-8762-DA8D06A93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14650" y="2648621"/>
              <a:ext cx="4076700" cy="1244600"/>
            </a:xfrm>
            <a:prstGeom prst="rect">
              <a:avLst/>
            </a:prstGeom>
          </p:spPr>
        </p:pic>
        <p:pic>
          <p:nvPicPr>
            <p:cNvPr id="9" name="Content Placeholder 12">
              <a:extLst>
                <a:ext uri="{FF2B5EF4-FFF2-40B4-BE49-F238E27FC236}">
                  <a16:creationId xmlns:a16="http://schemas.microsoft.com/office/drawing/2014/main" id="{3375EE84-EA4A-584C-8D59-08AB53748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48828" y="3893221"/>
              <a:ext cx="4038600" cy="12446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9607CDC-DF23-6048-BC01-640CA3E20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52003" y="5137821"/>
              <a:ext cx="4025900" cy="12446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6291355-96E3-5747-B4C5-3B1A6A65022B}"/>
              </a:ext>
            </a:extLst>
          </p:cNvPr>
          <p:cNvGrpSpPr/>
          <p:nvPr/>
        </p:nvGrpSpPr>
        <p:grpSpPr>
          <a:xfrm>
            <a:off x="8873105" y="1808163"/>
            <a:ext cx="3320555" cy="4524315"/>
            <a:chOff x="15471593" y="2521444"/>
            <a:chExt cx="3320555" cy="452431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C379B36-2EF2-2C41-B5E5-ABBF9EBC2242}"/>
                </a:ext>
              </a:extLst>
            </p:cNvPr>
            <p:cNvSpPr txBox="1"/>
            <p:nvPr/>
          </p:nvSpPr>
          <p:spPr>
            <a:xfrm>
              <a:off x="15471593" y="2521444"/>
              <a:ext cx="3320555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>
                  <a:solidFill>
                    <a:srgbClr val="004359"/>
                  </a:solidFill>
                </a:rPr>
                <a:t>Data Plane programming + New Silicon </a:t>
              </a:r>
            </a:p>
            <a:p>
              <a:endParaRPr lang="it-IT" sz="2400" dirty="0"/>
            </a:p>
            <a:p>
              <a:endParaRPr lang="it-IT" sz="2400" dirty="0"/>
            </a:p>
            <a:p>
              <a:endParaRPr lang="it-IT" sz="2400" dirty="0"/>
            </a:p>
            <a:p>
              <a:endParaRPr lang="it-IT" sz="2400" dirty="0"/>
            </a:p>
            <a:p>
              <a:endParaRPr lang="it-IT" sz="24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it-IT" sz="2400" dirty="0">
                  <a:solidFill>
                    <a:srgbClr val="004359"/>
                  </a:solidFill>
                </a:rPr>
                <a:t>Fast, local action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it-IT" sz="2400" dirty="0">
                  <a:solidFill>
                    <a:srgbClr val="004359"/>
                  </a:solidFill>
                </a:rPr>
                <a:t>In-depth visibility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it-IT" sz="2400" dirty="0">
                  <a:solidFill>
                    <a:srgbClr val="004359"/>
                  </a:solidFill>
                </a:rPr>
                <a:t>Faster innovation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it-IT" sz="2400" dirty="0">
                  <a:solidFill>
                    <a:srgbClr val="004359"/>
                  </a:solidFill>
                </a:rPr>
                <a:t>Disaggregation</a:t>
              </a:r>
            </a:p>
            <a:p>
              <a:endParaRPr lang="it-IT" sz="2400" dirty="0"/>
            </a:p>
          </p:txBody>
        </p:sp>
        <p:sp>
          <p:nvSpPr>
            <p:cNvPr id="45" name="Down Arrow 44">
              <a:extLst>
                <a:ext uri="{FF2B5EF4-FFF2-40B4-BE49-F238E27FC236}">
                  <a16:creationId xmlns:a16="http://schemas.microsoft.com/office/drawing/2014/main" id="{5B4F768A-E558-5D43-BC4A-7CA6B3F3E80E}"/>
                </a:ext>
              </a:extLst>
            </p:cNvPr>
            <p:cNvSpPr/>
            <p:nvPr/>
          </p:nvSpPr>
          <p:spPr>
            <a:xfrm>
              <a:off x="16448065" y="3705527"/>
              <a:ext cx="683805" cy="988836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3787AFD-568D-C94B-A183-5D79F171C098}"/>
              </a:ext>
            </a:extLst>
          </p:cNvPr>
          <p:cNvSpPr/>
          <p:nvPr/>
        </p:nvSpPr>
        <p:spPr>
          <a:xfrm>
            <a:off x="4470746" y="1576017"/>
            <a:ext cx="3555654" cy="707886"/>
          </a:xfrm>
          <a:prstGeom prst="rect">
            <a:avLst/>
          </a:prstGeom>
          <a:solidFill>
            <a:schemeClr val="bg1">
              <a:alpha val="61000"/>
            </a:schemeClr>
          </a:solidFill>
          <a:ln w="3175">
            <a:noFill/>
          </a:ln>
          <a:effectLst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/>
            <a:r>
              <a:rPr lang="en-US" sz="4000" b="1" cap="none" spc="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(Open) User SW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F6CD32D-7D90-844F-92A5-696C6A4C9B9B}"/>
              </a:ext>
            </a:extLst>
          </p:cNvPr>
          <p:cNvCxnSpPr>
            <a:cxnSpLocks/>
          </p:cNvCxnSpPr>
          <p:nvPr/>
        </p:nvCxnSpPr>
        <p:spPr>
          <a:xfrm flipV="1">
            <a:off x="550863" y="6224064"/>
            <a:ext cx="9868179" cy="26073"/>
          </a:xfrm>
          <a:prstGeom prst="straightConnector1">
            <a:avLst/>
          </a:prstGeom>
          <a:ln w="571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FEF80EB-E890-5942-81C4-9D95E2B883E3}"/>
              </a:ext>
            </a:extLst>
          </p:cNvPr>
          <p:cNvSpPr txBox="1"/>
          <p:nvPr/>
        </p:nvSpPr>
        <p:spPr>
          <a:xfrm>
            <a:off x="9361700" y="6182463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73FCDE-BEA9-9747-97B3-662EBDAD86AA}"/>
              </a:ext>
            </a:extLst>
          </p:cNvPr>
          <p:cNvSpPr txBox="1"/>
          <p:nvPr/>
        </p:nvSpPr>
        <p:spPr>
          <a:xfrm>
            <a:off x="12161520" y="5468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CAC2E2-55D3-F44E-ADEA-53DC93876A1D}"/>
              </a:ext>
            </a:extLst>
          </p:cNvPr>
          <p:cNvSpPr txBox="1"/>
          <p:nvPr/>
        </p:nvSpPr>
        <p:spPr>
          <a:xfrm>
            <a:off x="4026849" y="6198592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>
                <a:solidFill>
                  <a:srgbClr val="FF0000"/>
                </a:solidFill>
              </a:rPr>
              <a:t>2008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FB0AAA-5E3B-0144-95EA-FFE6C3A49890}"/>
              </a:ext>
            </a:extLst>
          </p:cNvPr>
          <p:cNvSpPr txBox="1"/>
          <p:nvPr/>
        </p:nvSpPr>
        <p:spPr>
          <a:xfrm>
            <a:off x="5710836" y="618733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>
                <a:solidFill>
                  <a:srgbClr val="FF0000"/>
                </a:solidFill>
              </a:rPr>
              <a:t>2016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CE47F72-8282-8344-BB17-09A500BD9EA3}"/>
              </a:ext>
            </a:extLst>
          </p:cNvPr>
          <p:cNvGrpSpPr/>
          <p:nvPr/>
        </p:nvGrpSpPr>
        <p:grpSpPr>
          <a:xfrm>
            <a:off x="2507038" y="2285717"/>
            <a:ext cx="3478469" cy="3267850"/>
            <a:chOff x="2557838" y="2285717"/>
            <a:chExt cx="3478469" cy="326785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1EED3E1-950F-9A4D-AD3C-10681D25946E}"/>
                </a:ext>
              </a:extLst>
            </p:cNvPr>
            <p:cNvSpPr/>
            <p:nvPr/>
          </p:nvSpPr>
          <p:spPr>
            <a:xfrm>
              <a:off x="4399784" y="3793534"/>
              <a:ext cx="1636523" cy="17600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23A8C01-DC16-7C4C-B23B-8023C8AD2DE2}"/>
                </a:ext>
              </a:extLst>
            </p:cNvPr>
            <p:cNvGrpSpPr/>
            <p:nvPr/>
          </p:nvGrpSpPr>
          <p:grpSpPr>
            <a:xfrm>
              <a:off x="2557838" y="2285717"/>
              <a:ext cx="2805896" cy="3267850"/>
              <a:chOff x="-3482368" y="6518932"/>
              <a:chExt cx="2805896" cy="326785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A8FAF0E-6A6A-1143-B1B0-CA3A53C745AE}"/>
                  </a:ext>
                </a:extLst>
              </p:cNvPr>
              <p:cNvSpPr/>
              <p:nvPr/>
            </p:nvSpPr>
            <p:spPr>
              <a:xfrm>
                <a:off x="-2970972" y="6518932"/>
                <a:ext cx="1326452" cy="32678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8E1B2FC-8045-4549-8C62-1392CEFF6551}"/>
                  </a:ext>
                </a:extLst>
              </p:cNvPr>
              <p:cNvSpPr txBox="1"/>
              <p:nvPr/>
            </p:nvSpPr>
            <p:spPr>
              <a:xfrm rot="2485717">
                <a:off x="-3482368" y="8422411"/>
                <a:ext cx="28058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400" b="1" i="1" err="1">
                    <a:solidFill>
                      <a:srgbClr val="002060"/>
                    </a:solidFill>
                  </a:rPr>
                  <a:t>Legacy</a:t>
                </a:r>
                <a:r>
                  <a:rPr lang="it-IT" sz="2400" b="1" i="1">
                    <a:solidFill>
                      <a:srgbClr val="002060"/>
                    </a:solidFill>
                  </a:rPr>
                  <a:t> networking </a:t>
                </a:r>
              </a:p>
              <a:p>
                <a:pPr algn="ctr"/>
                <a:r>
                  <a:rPr lang="it-IT" sz="2400" b="1" i="1">
                    <a:solidFill>
                      <a:srgbClr val="002060"/>
                    </a:solidFill>
                  </a:rPr>
                  <a:t> SW and HW</a:t>
                </a:r>
              </a:p>
            </p:txBody>
          </p:sp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C4E4CE4-330F-3442-BF4E-BFF495828D67}"/>
              </a:ext>
            </a:extLst>
          </p:cNvPr>
          <p:cNvSpPr/>
          <p:nvPr/>
        </p:nvSpPr>
        <p:spPr>
          <a:xfrm>
            <a:off x="5985507" y="3758297"/>
            <a:ext cx="2652587" cy="1795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921915-A49D-9F4A-9FD9-645733008E84}"/>
              </a:ext>
            </a:extLst>
          </p:cNvPr>
          <p:cNvGrpSpPr/>
          <p:nvPr/>
        </p:nvGrpSpPr>
        <p:grpSpPr>
          <a:xfrm>
            <a:off x="6815028" y="4018115"/>
            <a:ext cx="1420089" cy="1490627"/>
            <a:chOff x="13773854" y="5029653"/>
            <a:chExt cx="1420089" cy="1490627"/>
          </a:xfrm>
          <a:solidFill>
            <a:schemeClr val="bg1">
              <a:alpha val="56000"/>
            </a:schemeClr>
          </a:solidFill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62CBA70-13BE-2B40-900C-CC83071BFB30}"/>
                </a:ext>
              </a:extLst>
            </p:cNvPr>
            <p:cNvGrpSpPr/>
            <p:nvPr/>
          </p:nvGrpSpPr>
          <p:grpSpPr>
            <a:xfrm>
              <a:off x="13773854" y="5029653"/>
              <a:ext cx="1420089" cy="1185747"/>
              <a:chOff x="5972667" y="3983284"/>
              <a:chExt cx="1420089" cy="1185747"/>
            </a:xfrm>
            <a:grpFill/>
          </p:grpSpPr>
          <p:pic>
            <p:nvPicPr>
              <p:cNvPr id="40" name="Obraz 10">
                <a:extLst>
                  <a:ext uri="{FF2B5EF4-FFF2-40B4-BE49-F238E27FC236}">
                    <a16:creationId xmlns:a16="http://schemas.microsoft.com/office/drawing/2014/main" id="{60E25505-3355-D24E-8A77-2CE952C0B1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2667" y="3983284"/>
                <a:ext cx="1043329" cy="702127"/>
              </a:xfrm>
              <a:prstGeom prst="rect">
                <a:avLst/>
              </a:prstGeom>
              <a:grpFill/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6C31711-4228-B147-8DBC-F72A70CBD6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63729" y="4440004"/>
                <a:ext cx="729027" cy="729027"/>
              </a:xfrm>
              <a:prstGeom prst="rect">
                <a:avLst/>
              </a:prstGeom>
              <a:grpFill/>
            </p:spPr>
          </p:pic>
        </p:grp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85D2157-CB4A-FA40-B1C3-38FBF2B28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4187" y="5853546"/>
              <a:ext cx="722919" cy="666734"/>
            </a:xfrm>
            <a:prstGeom prst="rect">
              <a:avLst/>
            </a:prstGeom>
            <a:grpFill/>
          </p:spPr>
        </p:pic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26210607-0646-5F49-8B12-BEB638123C0C}"/>
              </a:ext>
            </a:extLst>
          </p:cNvPr>
          <p:cNvSpPr/>
          <p:nvPr/>
        </p:nvSpPr>
        <p:spPr>
          <a:xfrm>
            <a:off x="4341556" y="2280075"/>
            <a:ext cx="1552855" cy="153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8D694FF-E8E1-D744-8E59-914163909259}"/>
              </a:ext>
            </a:extLst>
          </p:cNvPr>
          <p:cNvSpPr/>
          <p:nvPr/>
        </p:nvSpPr>
        <p:spPr>
          <a:xfrm>
            <a:off x="4812211" y="3080024"/>
            <a:ext cx="1173719" cy="769441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400" b="1" cap="none" spc="0">
                <a:ln>
                  <a:solidFill>
                    <a:srgbClr val="C00000"/>
                  </a:solidFill>
                </a:ln>
                <a:solidFill>
                  <a:srgbClr val="FF0000">
                    <a:alpha val="79000"/>
                  </a:srgbClr>
                </a:solidFill>
                <a:effectLst/>
              </a:rPr>
              <a:t>SDN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F4873E-7B69-344A-82F9-8CFD0D2272D1}"/>
              </a:ext>
            </a:extLst>
          </p:cNvPr>
          <p:cNvSpPr/>
          <p:nvPr/>
        </p:nvSpPr>
        <p:spPr>
          <a:xfrm>
            <a:off x="5894411" y="2295384"/>
            <a:ext cx="2750932" cy="153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/>
          <a:lstStyle/>
          <a:p>
            <a:r>
              <a:rPr lang="en-GB" dirty="0"/>
              <a:t>Why Data Plane Programming: (Open) Software deluge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46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66" grpId="0" animBg="1"/>
      <p:bldP spid="51" grpId="1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E9C7D-30E4-6446-A0DE-A9B20D5AA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908"/>
            <a:ext cx="121920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it-IT" sz="4200" b="1" dirty="0"/>
              <a:t>Distributed Denial of Service Detection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51C76-5A60-A642-94A6-18FF9334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Use Case 1 for Data </a:t>
            </a:r>
            <a:r>
              <a:rPr lang="it-IT" dirty="0" err="1"/>
              <a:t>Plane</a:t>
            </a:r>
            <a:r>
              <a:rPr lang="it-IT" dirty="0"/>
              <a:t>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E9E06-0B1E-C447-9593-AA0E88374A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86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442" y="3400817"/>
            <a:ext cx="4409216" cy="3116943"/>
          </a:xfrm>
          <a:prstGeom prst="rect">
            <a:avLst/>
          </a:prstGeom>
        </p:spPr>
      </p:pic>
      <p:sp>
        <p:nvSpPr>
          <p:cNvPr id="200" name="CustomShape 1"/>
          <p:cNvSpPr/>
          <p:nvPr/>
        </p:nvSpPr>
        <p:spPr>
          <a:xfrm>
            <a:off x="331343" y="1449238"/>
            <a:ext cx="9602770" cy="486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Goals of the </a:t>
            </a:r>
            <a:r>
              <a:rPr lang="en-GB" sz="2400" b="1" dirty="0">
                <a:solidFill>
                  <a:srgbClr val="004359"/>
                </a:solidFill>
              </a:rPr>
              <a:t>DDoS Detection use case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Very fast detection of DDoS attacks starting on boundaries of NRENs / GÉANT network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Providing detailed information about the DDoS attack characteristics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Possibility of almost immediate mitigation of the attack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Based on Big Data streaming algorithms (</a:t>
            </a:r>
            <a:r>
              <a:rPr lang="en-GB" sz="2400" i="1" dirty="0">
                <a:solidFill>
                  <a:srgbClr val="004359"/>
                </a:solidFill>
              </a:rPr>
              <a:t>sketches</a:t>
            </a:r>
            <a:r>
              <a:rPr lang="en-GB" sz="2400" dirty="0">
                <a:solidFill>
                  <a:srgbClr val="004359"/>
                </a:solidFill>
              </a:rPr>
              <a:t>) implemented in P4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Memory-effective collection of summarized traffic statistics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Usage of P4-enabled switches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Started with P4 behavioural model - bvm2 (emulator), </a:t>
            </a:r>
            <a:br>
              <a:rPr lang="en-GB" sz="2400" dirty="0">
                <a:solidFill>
                  <a:srgbClr val="004359"/>
                </a:solidFill>
              </a:rPr>
            </a:br>
            <a:r>
              <a:rPr lang="en-GB" sz="2400" dirty="0">
                <a:solidFill>
                  <a:srgbClr val="004359"/>
                </a:solidFill>
              </a:rPr>
              <a:t>then implementation in</a:t>
            </a:r>
          </a:p>
          <a:p>
            <a:pPr marL="1143000" lvl="2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04359"/>
                </a:solidFill>
              </a:rPr>
              <a:t>Edgecore</a:t>
            </a:r>
            <a:r>
              <a:rPr lang="en-GB" sz="2400" dirty="0">
                <a:solidFill>
                  <a:srgbClr val="004359"/>
                </a:solidFill>
              </a:rPr>
              <a:t> Wedge100BF-32X</a:t>
            </a:r>
          </a:p>
          <a:p>
            <a:pPr marL="1143000" lvl="2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4359"/>
                </a:solidFill>
              </a:rPr>
              <a:t>Arista 7170-32c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4359"/>
              </a:solidFill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FEE95C-9002-4EEC-A657-7C0484A4CE56}"/>
              </a:ext>
            </a:extLst>
          </p:cNvPr>
          <p:cNvSpPr txBox="1">
            <a:spLocks/>
          </p:cNvSpPr>
          <p:nvPr/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DDoS Detection Use Case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6291ED-9A3B-40A4-9904-27A4916AAD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3478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In-network DDoS Detection using Programmable Data Planes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cxnSp>
        <p:nvCxnSpPr>
          <p:cNvPr id="7" name="Connettore 1 7">
            <a:extLst>
              <a:ext uri="{FF2B5EF4-FFF2-40B4-BE49-F238E27FC236}">
                <a16:creationId xmlns:a16="http://schemas.microsoft.com/office/drawing/2014/main" id="{094A0B55-A9A4-4A92-AB83-2CB5C3922245}"/>
              </a:ext>
            </a:extLst>
          </p:cNvPr>
          <p:cNvCxnSpPr>
            <a:cxnSpLocks/>
          </p:cNvCxnSpPr>
          <p:nvPr/>
        </p:nvCxnSpPr>
        <p:spPr>
          <a:xfrm flipH="1">
            <a:off x="1600892" y="3346328"/>
            <a:ext cx="1628088" cy="123618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32632DB7-077E-46BF-BCC5-AB2AF64B4700}"/>
              </a:ext>
            </a:extLst>
          </p:cNvPr>
          <p:cNvCxnSpPr>
            <a:cxnSpLocks/>
          </p:cNvCxnSpPr>
          <p:nvPr/>
        </p:nvCxnSpPr>
        <p:spPr>
          <a:xfrm flipH="1" flipV="1">
            <a:off x="1610736" y="3370217"/>
            <a:ext cx="1637933" cy="118556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ttore 1 7">
            <a:extLst>
              <a:ext uri="{FF2B5EF4-FFF2-40B4-BE49-F238E27FC236}">
                <a16:creationId xmlns:a16="http://schemas.microsoft.com/office/drawing/2014/main" id="{E36AD6B1-736D-45BA-A051-445B6175BCEE}"/>
              </a:ext>
            </a:extLst>
          </p:cNvPr>
          <p:cNvCxnSpPr>
            <a:cxnSpLocks/>
          </p:cNvCxnSpPr>
          <p:nvPr/>
        </p:nvCxnSpPr>
        <p:spPr>
          <a:xfrm flipV="1">
            <a:off x="3228980" y="3370217"/>
            <a:ext cx="0" cy="126434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ttore 1 7">
            <a:extLst>
              <a:ext uri="{FF2B5EF4-FFF2-40B4-BE49-F238E27FC236}">
                <a16:creationId xmlns:a16="http://schemas.microsoft.com/office/drawing/2014/main" id="{5001B669-2C70-4B0F-9F91-FB2A4E95F6E4}"/>
              </a:ext>
            </a:extLst>
          </p:cNvPr>
          <p:cNvCxnSpPr>
            <a:cxnSpLocks/>
          </p:cNvCxnSpPr>
          <p:nvPr/>
        </p:nvCxnSpPr>
        <p:spPr>
          <a:xfrm flipH="1">
            <a:off x="1580660" y="3343487"/>
            <a:ext cx="1711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1 7">
            <a:extLst>
              <a:ext uri="{FF2B5EF4-FFF2-40B4-BE49-F238E27FC236}">
                <a16:creationId xmlns:a16="http://schemas.microsoft.com/office/drawing/2014/main" id="{315BD6B7-443B-410A-AA8F-D35A1727744F}"/>
              </a:ext>
            </a:extLst>
          </p:cNvPr>
          <p:cNvCxnSpPr>
            <a:cxnSpLocks/>
          </p:cNvCxnSpPr>
          <p:nvPr/>
        </p:nvCxnSpPr>
        <p:spPr>
          <a:xfrm flipV="1">
            <a:off x="1611852" y="3298828"/>
            <a:ext cx="718" cy="12302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6462A50-6CC5-4E47-A440-74C6DAADF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886" y="5005402"/>
            <a:ext cx="4475402" cy="15560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900" b="1" dirty="0">
                <a:solidFill>
                  <a:schemeClr val="accent6"/>
                </a:solidFill>
              </a:rPr>
              <a:t>Pros</a:t>
            </a:r>
          </a:p>
          <a:p>
            <a:pPr lvl="1"/>
            <a:r>
              <a:rPr lang="en-GB" dirty="0"/>
              <a:t>Well-established protocols and solutions</a:t>
            </a:r>
          </a:p>
          <a:p>
            <a:pPr marL="0" indent="0">
              <a:buNone/>
            </a:pPr>
            <a:r>
              <a:rPr lang="en-GB" sz="2900" b="1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GB" dirty="0"/>
              <a:t>High communication overhead</a:t>
            </a:r>
          </a:p>
          <a:p>
            <a:pPr lvl="2"/>
            <a:r>
              <a:rPr lang="en-GB" dirty="0"/>
              <a:t>Sampling needed </a:t>
            </a:r>
          </a:p>
          <a:p>
            <a:pPr lvl="1"/>
            <a:r>
              <a:rPr lang="en-GB" dirty="0"/>
              <a:t>Low time granularity (typically 5 mins)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13" name="Connettore 1 7">
            <a:extLst>
              <a:ext uri="{FF2B5EF4-FFF2-40B4-BE49-F238E27FC236}">
                <a16:creationId xmlns:a16="http://schemas.microsoft.com/office/drawing/2014/main" id="{5ED794B9-029E-446B-8D91-2CA2B08446ED}"/>
              </a:ext>
            </a:extLst>
          </p:cNvPr>
          <p:cNvCxnSpPr>
            <a:cxnSpLocks/>
          </p:cNvCxnSpPr>
          <p:nvPr/>
        </p:nvCxnSpPr>
        <p:spPr>
          <a:xfrm flipH="1">
            <a:off x="1537317" y="4600439"/>
            <a:ext cx="1711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Content Placeholder 28">
            <a:extLst>
              <a:ext uri="{FF2B5EF4-FFF2-40B4-BE49-F238E27FC236}">
                <a16:creationId xmlns:a16="http://schemas.microsoft.com/office/drawing/2014/main" id="{4448588D-2B6B-453B-B058-6CE98378C3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996" y="4434968"/>
            <a:ext cx="497969" cy="330942"/>
          </a:xfrm>
          <a:prstGeom prst="rect">
            <a:avLst/>
          </a:prstGeom>
        </p:spPr>
      </p:pic>
      <p:pic>
        <p:nvPicPr>
          <p:cNvPr id="15" name="Content Placeholder 28">
            <a:extLst>
              <a:ext uri="{FF2B5EF4-FFF2-40B4-BE49-F238E27FC236}">
                <a16:creationId xmlns:a16="http://schemas.microsoft.com/office/drawing/2014/main" id="{B3EB2596-9FEF-46AF-AF2F-9DE279A3C1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751" y="4434968"/>
            <a:ext cx="497969" cy="3309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AD638F3-8A97-4E8B-9342-C34A1CBC56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82" y="1820211"/>
            <a:ext cx="653507" cy="6535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480B1A6-133B-49DF-995D-79A29181EFCF}"/>
              </a:ext>
            </a:extLst>
          </p:cNvPr>
          <p:cNvSpPr txBox="1"/>
          <p:nvPr/>
        </p:nvSpPr>
        <p:spPr>
          <a:xfrm>
            <a:off x="2872291" y="4671502"/>
            <a:ext cx="713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b="1" dirty="0"/>
              <a:t>Router</a:t>
            </a:r>
            <a:endParaRPr lang="en-US" sz="1400" b="1" dirty="0"/>
          </a:p>
        </p:txBody>
      </p:sp>
      <p:pic>
        <p:nvPicPr>
          <p:cNvPr id="18" name="Content Placeholder 28">
            <a:extLst>
              <a:ext uri="{FF2B5EF4-FFF2-40B4-BE49-F238E27FC236}">
                <a16:creationId xmlns:a16="http://schemas.microsoft.com/office/drawing/2014/main" id="{40DC91F7-CFDB-419C-B5AD-B8B0D6C1D4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714" y="3204746"/>
            <a:ext cx="497969" cy="330942"/>
          </a:xfrm>
          <a:prstGeom prst="rect">
            <a:avLst/>
          </a:prstGeom>
        </p:spPr>
      </p:pic>
      <p:pic>
        <p:nvPicPr>
          <p:cNvPr id="19" name="Content Placeholder 28">
            <a:extLst>
              <a:ext uri="{FF2B5EF4-FFF2-40B4-BE49-F238E27FC236}">
                <a16:creationId xmlns:a16="http://schemas.microsoft.com/office/drawing/2014/main" id="{B6FE5F59-7258-4B4F-B615-934A1FC90D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69" y="3204746"/>
            <a:ext cx="497969" cy="330942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48424B-118D-4EB6-A48D-6C0B249F1B71}"/>
              </a:ext>
            </a:extLst>
          </p:cNvPr>
          <p:cNvSpPr/>
          <p:nvPr/>
        </p:nvSpPr>
        <p:spPr>
          <a:xfrm>
            <a:off x="1117884" y="4172833"/>
            <a:ext cx="985704" cy="219734"/>
          </a:xfrm>
          <a:prstGeom prst="roundRect">
            <a:avLst/>
          </a:prstGeom>
          <a:solidFill>
            <a:schemeClr val="accent2">
              <a:alpha val="34000"/>
            </a:schemeClr>
          </a:solidFill>
          <a:ln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DATA PLANE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7995D7C-74E1-4DF9-8F06-C09EA8613FB4}"/>
              </a:ext>
            </a:extLst>
          </p:cNvPr>
          <p:cNvSpPr/>
          <p:nvPr/>
        </p:nvSpPr>
        <p:spPr>
          <a:xfrm>
            <a:off x="1122737" y="3685151"/>
            <a:ext cx="985705" cy="4406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CONTROL /</a:t>
            </a:r>
            <a:br>
              <a:rPr lang="it-IT" sz="1000" dirty="0">
                <a:solidFill>
                  <a:schemeClr val="tx1"/>
                </a:solidFill>
              </a:rPr>
            </a:br>
            <a:r>
              <a:rPr lang="it-IT" sz="1000" dirty="0">
                <a:solidFill>
                  <a:schemeClr val="tx1"/>
                </a:solidFill>
              </a:rPr>
              <a:t>MONITORING PLANE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6943456-A475-41B0-AAC9-0DEFE04BC27D}"/>
              </a:ext>
            </a:extLst>
          </p:cNvPr>
          <p:cNvSpPr/>
          <p:nvPr/>
        </p:nvSpPr>
        <p:spPr>
          <a:xfrm>
            <a:off x="2938052" y="4172833"/>
            <a:ext cx="583144" cy="219734"/>
          </a:xfrm>
          <a:prstGeom prst="roundRect">
            <a:avLst/>
          </a:prstGeom>
          <a:solidFill>
            <a:schemeClr val="accent2">
              <a:alpha val="34000"/>
            </a:schemeClr>
          </a:solidFill>
          <a:ln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DP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FCB7901-67EF-4594-85DD-6D092CF54A9A}"/>
              </a:ext>
            </a:extLst>
          </p:cNvPr>
          <p:cNvSpPr/>
          <p:nvPr/>
        </p:nvSpPr>
        <p:spPr>
          <a:xfrm>
            <a:off x="2938052" y="3908072"/>
            <a:ext cx="583144" cy="2197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CP/MP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793DD05-3B94-4818-9A2E-79DD4B78AD95}"/>
              </a:ext>
            </a:extLst>
          </p:cNvPr>
          <p:cNvSpPr/>
          <p:nvPr/>
        </p:nvSpPr>
        <p:spPr>
          <a:xfrm>
            <a:off x="2938052" y="2952166"/>
            <a:ext cx="583144" cy="219734"/>
          </a:xfrm>
          <a:prstGeom prst="roundRect">
            <a:avLst/>
          </a:prstGeom>
          <a:solidFill>
            <a:schemeClr val="accent2">
              <a:alpha val="34000"/>
            </a:schemeClr>
          </a:solidFill>
          <a:ln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DP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12E6207-DBCF-4091-8935-524F3D548D35}"/>
              </a:ext>
            </a:extLst>
          </p:cNvPr>
          <p:cNvSpPr/>
          <p:nvPr/>
        </p:nvSpPr>
        <p:spPr>
          <a:xfrm>
            <a:off x="2938052" y="2694345"/>
            <a:ext cx="583144" cy="2127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CP/MP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21F3A28-4632-4065-9AC1-4361790AB5D9}"/>
              </a:ext>
            </a:extLst>
          </p:cNvPr>
          <p:cNvSpPr/>
          <p:nvPr/>
        </p:nvSpPr>
        <p:spPr>
          <a:xfrm>
            <a:off x="1319164" y="2963074"/>
            <a:ext cx="583144" cy="219734"/>
          </a:xfrm>
          <a:prstGeom prst="roundRect">
            <a:avLst/>
          </a:prstGeom>
          <a:solidFill>
            <a:schemeClr val="accent2">
              <a:alpha val="34000"/>
            </a:schemeClr>
          </a:solidFill>
          <a:ln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DP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2624EF6-6D78-42FF-A8D8-A92B8059241A}"/>
              </a:ext>
            </a:extLst>
          </p:cNvPr>
          <p:cNvSpPr/>
          <p:nvPr/>
        </p:nvSpPr>
        <p:spPr>
          <a:xfrm>
            <a:off x="1319164" y="2705253"/>
            <a:ext cx="583144" cy="2127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CP/MP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BFBB6145-F22D-4DFC-92F3-519636340B41}"/>
              </a:ext>
            </a:extLst>
          </p:cNvPr>
          <p:cNvCxnSpPr>
            <a:stCxn id="27" idx="1"/>
            <a:endCxn id="16" idx="1"/>
          </p:cNvCxnSpPr>
          <p:nvPr/>
        </p:nvCxnSpPr>
        <p:spPr>
          <a:xfrm rot="10800000" flipH="1">
            <a:off x="1319164" y="2146966"/>
            <a:ext cx="790418" cy="664685"/>
          </a:xfrm>
          <a:prstGeom prst="bentConnector3">
            <a:avLst>
              <a:gd name="adj1" fmla="val -28921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BB773A41-5177-450B-824B-646DE2CE528E}"/>
              </a:ext>
            </a:extLst>
          </p:cNvPr>
          <p:cNvCxnSpPr>
            <a:cxnSpLocks/>
            <a:stCxn id="25" idx="3"/>
            <a:endCxn id="16" idx="3"/>
          </p:cNvCxnSpPr>
          <p:nvPr/>
        </p:nvCxnSpPr>
        <p:spPr>
          <a:xfrm flipH="1" flipV="1">
            <a:off x="2763089" y="2146965"/>
            <a:ext cx="758107" cy="653777"/>
          </a:xfrm>
          <a:prstGeom prst="bentConnector3">
            <a:avLst>
              <a:gd name="adj1" fmla="val -3015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0DD6D862-D86E-42B9-B30C-EB9B626D2E80}"/>
              </a:ext>
            </a:extLst>
          </p:cNvPr>
          <p:cNvCxnSpPr>
            <a:cxnSpLocks/>
            <a:stCxn id="21" idx="1"/>
            <a:endCxn id="16" idx="1"/>
          </p:cNvCxnSpPr>
          <p:nvPr/>
        </p:nvCxnSpPr>
        <p:spPr>
          <a:xfrm rot="10800000" flipH="1">
            <a:off x="1122736" y="2146966"/>
            <a:ext cx="986845" cy="1758507"/>
          </a:xfrm>
          <a:prstGeom prst="bentConnector3">
            <a:avLst>
              <a:gd name="adj1" fmla="val -23165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34B0879B-7E0C-41D1-AF69-DFCD21FEF097}"/>
              </a:ext>
            </a:extLst>
          </p:cNvPr>
          <p:cNvCxnSpPr>
            <a:cxnSpLocks/>
            <a:stCxn id="23" idx="3"/>
            <a:endCxn id="16" idx="3"/>
          </p:cNvCxnSpPr>
          <p:nvPr/>
        </p:nvCxnSpPr>
        <p:spPr>
          <a:xfrm flipH="1" flipV="1">
            <a:off x="2763089" y="2146965"/>
            <a:ext cx="758107" cy="1870974"/>
          </a:xfrm>
          <a:prstGeom prst="bentConnector3">
            <a:avLst>
              <a:gd name="adj1" fmla="val -3015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47C5ABA-66F5-48E9-9DCE-48A2D9C081A8}"/>
              </a:ext>
            </a:extLst>
          </p:cNvPr>
          <p:cNvSpPr txBox="1"/>
          <p:nvPr/>
        </p:nvSpPr>
        <p:spPr>
          <a:xfrm>
            <a:off x="1900018" y="2404969"/>
            <a:ext cx="1046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Monitoring Collector</a:t>
            </a:r>
            <a:endParaRPr lang="en-US" sz="1400" b="1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BA1A6DF-E01E-4F36-83F6-AB3192B06B05}"/>
              </a:ext>
            </a:extLst>
          </p:cNvPr>
          <p:cNvSpPr/>
          <p:nvPr/>
        </p:nvSpPr>
        <p:spPr>
          <a:xfrm>
            <a:off x="2156069" y="1548344"/>
            <a:ext cx="583144" cy="2127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CP/MP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6F7BE2-0301-4054-B8EA-008417C3D847}"/>
              </a:ext>
            </a:extLst>
          </p:cNvPr>
          <p:cNvSpPr txBox="1"/>
          <p:nvPr/>
        </p:nvSpPr>
        <p:spPr>
          <a:xfrm>
            <a:off x="2718572" y="1850980"/>
            <a:ext cx="1780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Sampled packet/flow info</a:t>
            </a:r>
            <a:endParaRPr lang="en-US" sz="1200" i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C88E1F2-34ED-46DD-9F5E-7BB4BEBB5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082" y="1419458"/>
            <a:ext cx="382060" cy="378239"/>
          </a:xfrm>
          <a:prstGeom prst="rect">
            <a:avLst/>
          </a:prstGeom>
        </p:spPr>
      </p:pic>
      <p:sp>
        <p:nvSpPr>
          <p:cNvPr id="36" name="Speech Bubble: Rectangle with Corners Rounded 35">
            <a:extLst>
              <a:ext uri="{FF2B5EF4-FFF2-40B4-BE49-F238E27FC236}">
                <a16:creationId xmlns:a16="http://schemas.microsoft.com/office/drawing/2014/main" id="{5A7D533F-E616-4F75-A655-62843CB3500B}"/>
              </a:ext>
            </a:extLst>
          </p:cNvPr>
          <p:cNvSpPr/>
          <p:nvPr/>
        </p:nvSpPr>
        <p:spPr>
          <a:xfrm>
            <a:off x="3477965" y="1387789"/>
            <a:ext cx="1180801" cy="276999"/>
          </a:xfrm>
          <a:prstGeom prst="wedgeRoundRectCallout">
            <a:avLst>
              <a:gd name="adj1" fmla="val -76850"/>
              <a:gd name="adj2" fmla="val 4487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DDoS attack!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7" name="Connettore 1 7">
            <a:extLst>
              <a:ext uri="{FF2B5EF4-FFF2-40B4-BE49-F238E27FC236}">
                <a16:creationId xmlns:a16="http://schemas.microsoft.com/office/drawing/2014/main" id="{F8A33D20-6DA6-4D89-BF43-5C9FB451EBCF}"/>
              </a:ext>
            </a:extLst>
          </p:cNvPr>
          <p:cNvCxnSpPr>
            <a:cxnSpLocks/>
          </p:cNvCxnSpPr>
          <p:nvPr/>
        </p:nvCxnSpPr>
        <p:spPr>
          <a:xfrm flipH="1">
            <a:off x="8468421" y="3288004"/>
            <a:ext cx="1628088" cy="123618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ttore 1 7">
            <a:extLst>
              <a:ext uri="{FF2B5EF4-FFF2-40B4-BE49-F238E27FC236}">
                <a16:creationId xmlns:a16="http://schemas.microsoft.com/office/drawing/2014/main" id="{4FBFFE11-6AEE-4179-8647-292E73A039DA}"/>
              </a:ext>
            </a:extLst>
          </p:cNvPr>
          <p:cNvCxnSpPr>
            <a:cxnSpLocks/>
          </p:cNvCxnSpPr>
          <p:nvPr/>
        </p:nvCxnSpPr>
        <p:spPr>
          <a:xfrm flipH="1" flipV="1">
            <a:off x="8478265" y="3311893"/>
            <a:ext cx="1637933" cy="118556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ttore 1 7">
            <a:extLst>
              <a:ext uri="{FF2B5EF4-FFF2-40B4-BE49-F238E27FC236}">
                <a16:creationId xmlns:a16="http://schemas.microsoft.com/office/drawing/2014/main" id="{B4DAB719-4B74-4A7A-9BC9-FEC686928568}"/>
              </a:ext>
            </a:extLst>
          </p:cNvPr>
          <p:cNvCxnSpPr>
            <a:cxnSpLocks/>
          </p:cNvCxnSpPr>
          <p:nvPr/>
        </p:nvCxnSpPr>
        <p:spPr>
          <a:xfrm flipV="1">
            <a:off x="10096509" y="3311893"/>
            <a:ext cx="0" cy="126434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ttore 1 7">
            <a:extLst>
              <a:ext uri="{FF2B5EF4-FFF2-40B4-BE49-F238E27FC236}">
                <a16:creationId xmlns:a16="http://schemas.microsoft.com/office/drawing/2014/main" id="{0FB61CF4-6297-405E-BB4E-0F449152E021}"/>
              </a:ext>
            </a:extLst>
          </p:cNvPr>
          <p:cNvCxnSpPr>
            <a:cxnSpLocks/>
          </p:cNvCxnSpPr>
          <p:nvPr/>
        </p:nvCxnSpPr>
        <p:spPr>
          <a:xfrm flipH="1">
            <a:off x="8448189" y="3285163"/>
            <a:ext cx="1711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ttore 1 7">
            <a:extLst>
              <a:ext uri="{FF2B5EF4-FFF2-40B4-BE49-F238E27FC236}">
                <a16:creationId xmlns:a16="http://schemas.microsoft.com/office/drawing/2014/main" id="{E67F7511-C9F5-4D3C-BFD5-405BC9383288}"/>
              </a:ext>
            </a:extLst>
          </p:cNvPr>
          <p:cNvCxnSpPr>
            <a:cxnSpLocks/>
          </p:cNvCxnSpPr>
          <p:nvPr/>
        </p:nvCxnSpPr>
        <p:spPr>
          <a:xfrm flipV="1">
            <a:off x="8479381" y="3240504"/>
            <a:ext cx="718" cy="12302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ttore 1 7">
            <a:extLst>
              <a:ext uri="{FF2B5EF4-FFF2-40B4-BE49-F238E27FC236}">
                <a16:creationId xmlns:a16="http://schemas.microsoft.com/office/drawing/2014/main" id="{5CC85DCE-338A-44EE-A613-432491754CF3}"/>
              </a:ext>
            </a:extLst>
          </p:cNvPr>
          <p:cNvCxnSpPr>
            <a:cxnSpLocks/>
          </p:cNvCxnSpPr>
          <p:nvPr/>
        </p:nvCxnSpPr>
        <p:spPr>
          <a:xfrm flipH="1">
            <a:off x="8404846" y="4542115"/>
            <a:ext cx="1711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B5AC4325-2FEB-4381-B4AA-5AAB5C23B5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111" y="1761887"/>
            <a:ext cx="653507" cy="65350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2F1FC69-F01B-4292-B0D4-335E4B1E9C10}"/>
              </a:ext>
            </a:extLst>
          </p:cNvPr>
          <p:cNvSpPr txBox="1"/>
          <p:nvPr/>
        </p:nvSpPr>
        <p:spPr>
          <a:xfrm>
            <a:off x="9385019" y="4640847"/>
            <a:ext cx="135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Programmable</a:t>
            </a:r>
            <a:br>
              <a:rPr lang="it-IT" sz="1400" b="1" dirty="0"/>
            </a:br>
            <a:r>
              <a:rPr lang="it-IT" sz="1400" b="1" dirty="0"/>
              <a:t>Switch</a:t>
            </a:r>
            <a:endParaRPr lang="en-US" sz="1400" b="1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034F43B-B54E-4E21-B1F9-513100E5A0DD}"/>
              </a:ext>
            </a:extLst>
          </p:cNvPr>
          <p:cNvSpPr/>
          <p:nvPr/>
        </p:nvSpPr>
        <p:spPr>
          <a:xfrm>
            <a:off x="7861587" y="3936602"/>
            <a:ext cx="1180274" cy="397641"/>
          </a:xfrm>
          <a:prstGeom prst="roundRect">
            <a:avLst/>
          </a:prstGeom>
          <a:solidFill>
            <a:schemeClr val="accent2"/>
          </a:solidFill>
          <a:ln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PROGRAMMABLE DATA PLANE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5A88C5C-77EF-4654-B906-62020AD1A4C0}"/>
              </a:ext>
            </a:extLst>
          </p:cNvPr>
          <p:cNvSpPr/>
          <p:nvPr/>
        </p:nvSpPr>
        <p:spPr>
          <a:xfrm>
            <a:off x="9805581" y="4114509"/>
            <a:ext cx="583144" cy="219734"/>
          </a:xfrm>
          <a:prstGeom prst="roundRect">
            <a:avLst/>
          </a:prstGeom>
          <a:solidFill>
            <a:schemeClr val="accent2"/>
          </a:solidFill>
          <a:ln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PDP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53253E6-9520-47AF-9749-281358B4B3F1}"/>
              </a:ext>
            </a:extLst>
          </p:cNvPr>
          <p:cNvSpPr/>
          <p:nvPr/>
        </p:nvSpPr>
        <p:spPr>
          <a:xfrm>
            <a:off x="9805581" y="2893842"/>
            <a:ext cx="583144" cy="219734"/>
          </a:xfrm>
          <a:prstGeom prst="roundRect">
            <a:avLst/>
          </a:prstGeom>
          <a:solidFill>
            <a:schemeClr val="accent2"/>
          </a:solidFill>
          <a:ln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PDP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C9E1BE2-3642-4F87-BFC5-53B9A7B6C4AA}"/>
              </a:ext>
            </a:extLst>
          </p:cNvPr>
          <p:cNvSpPr/>
          <p:nvPr/>
        </p:nvSpPr>
        <p:spPr>
          <a:xfrm>
            <a:off x="8186693" y="2904750"/>
            <a:ext cx="583144" cy="219734"/>
          </a:xfrm>
          <a:prstGeom prst="roundRect">
            <a:avLst/>
          </a:prstGeom>
          <a:solidFill>
            <a:schemeClr val="accent2"/>
          </a:solidFill>
          <a:ln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>
                <a:solidFill>
                  <a:schemeClr val="tx1"/>
                </a:solidFill>
              </a:rPr>
              <a:t>PDP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950EC5E5-E458-46F7-84FD-B3F24839F5D6}"/>
              </a:ext>
            </a:extLst>
          </p:cNvPr>
          <p:cNvCxnSpPr>
            <a:cxnSpLocks/>
            <a:stCxn id="52" idx="1"/>
            <a:endCxn id="43" idx="1"/>
          </p:cNvCxnSpPr>
          <p:nvPr/>
        </p:nvCxnSpPr>
        <p:spPr>
          <a:xfrm rot="10800000" flipH="1">
            <a:off x="7512531" y="2088642"/>
            <a:ext cx="1464579" cy="2035419"/>
          </a:xfrm>
          <a:prstGeom prst="bentConnector3">
            <a:avLst>
              <a:gd name="adj1" fmla="val -15609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B79428B-6AFA-43CE-9993-8BE1E9415F3F}"/>
              </a:ext>
            </a:extLst>
          </p:cNvPr>
          <p:cNvSpPr txBox="1"/>
          <p:nvPr/>
        </p:nvSpPr>
        <p:spPr>
          <a:xfrm>
            <a:off x="8767547" y="2346645"/>
            <a:ext cx="1046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Monitoring </a:t>
            </a:r>
            <a:r>
              <a:rPr lang="it-IT" sz="1400" b="1" dirty="0" err="1"/>
              <a:t>Collector</a:t>
            </a:r>
            <a:endParaRPr lang="en-US" sz="1400" b="1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4D5EC35F-7FBB-4015-AABB-FA863718AEA5}"/>
              </a:ext>
            </a:extLst>
          </p:cNvPr>
          <p:cNvSpPr/>
          <p:nvPr/>
        </p:nvSpPr>
        <p:spPr>
          <a:xfrm>
            <a:off x="9023598" y="1490020"/>
            <a:ext cx="583144" cy="2127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>
                <a:solidFill>
                  <a:schemeClr val="tx1"/>
                </a:solidFill>
              </a:rPr>
              <a:t>CP/MP</a:t>
            </a:r>
            <a:endParaRPr lang="en-US" sz="1000">
              <a:solidFill>
                <a:schemeClr val="tx1"/>
              </a:solidFill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827DAC71-4174-4BC1-A6F5-9F91D3F41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532" y="3958492"/>
            <a:ext cx="334480" cy="331135"/>
          </a:xfrm>
          <a:prstGeom prst="rect">
            <a:avLst/>
          </a:prstGeom>
        </p:spPr>
      </p:pic>
      <p:sp>
        <p:nvSpPr>
          <p:cNvPr id="53" name="Speech Bubble: Rectangle with Corners Rounded 52">
            <a:extLst>
              <a:ext uri="{FF2B5EF4-FFF2-40B4-BE49-F238E27FC236}">
                <a16:creationId xmlns:a16="http://schemas.microsoft.com/office/drawing/2014/main" id="{FEEE0C01-F63D-4351-98E0-D17B7F578CDD}"/>
              </a:ext>
            </a:extLst>
          </p:cNvPr>
          <p:cNvSpPr/>
          <p:nvPr/>
        </p:nvSpPr>
        <p:spPr>
          <a:xfrm>
            <a:off x="6319581" y="4380665"/>
            <a:ext cx="1288506" cy="463117"/>
          </a:xfrm>
          <a:prstGeom prst="wedgeRoundRectCallout">
            <a:avLst>
              <a:gd name="adj1" fmla="val 40428"/>
              <a:gd name="adj2" fmla="val -86816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>
                <a:solidFill>
                  <a:srgbClr val="FF0000"/>
                </a:solidFill>
              </a:rPr>
              <a:t>Potential DDoS attack!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89F90-6095-4B6A-A7C9-35E7D377F7C2}"/>
              </a:ext>
            </a:extLst>
          </p:cNvPr>
          <p:cNvSpPr txBox="1"/>
          <p:nvPr/>
        </p:nvSpPr>
        <p:spPr>
          <a:xfrm>
            <a:off x="6662633" y="1828726"/>
            <a:ext cx="2350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/>
              <a:t>Destination under potential attack</a:t>
            </a:r>
            <a:endParaRPr lang="en-US" sz="1200" i="1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BE24CB5-8BAB-4320-8EDB-65AECD07C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0618" y="1346589"/>
            <a:ext cx="382060" cy="378239"/>
          </a:xfrm>
          <a:prstGeom prst="rect">
            <a:avLst/>
          </a:prstGeom>
        </p:spPr>
      </p:pic>
      <p:sp>
        <p:nvSpPr>
          <p:cNvPr id="56" name="Speech Bubble: Rectangle with Corners Rounded 55">
            <a:extLst>
              <a:ext uri="{FF2B5EF4-FFF2-40B4-BE49-F238E27FC236}">
                <a16:creationId xmlns:a16="http://schemas.microsoft.com/office/drawing/2014/main" id="{A1F586B3-2F4F-45D6-9AD3-F73057E1CE65}"/>
              </a:ext>
            </a:extLst>
          </p:cNvPr>
          <p:cNvSpPr/>
          <p:nvPr/>
        </p:nvSpPr>
        <p:spPr>
          <a:xfrm>
            <a:off x="10353055" y="1485981"/>
            <a:ext cx="1180801" cy="276999"/>
          </a:xfrm>
          <a:prstGeom prst="wedgeRoundRectCallout">
            <a:avLst>
              <a:gd name="adj1" fmla="val -81823"/>
              <a:gd name="adj2" fmla="val 8529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>
                <a:solidFill>
                  <a:srgbClr val="FF0000"/>
                </a:solidFill>
              </a:rPr>
              <a:t>DDoS attack!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5A536BB7-E8FD-48DD-BD89-B11729CB611E}"/>
              </a:ext>
            </a:extLst>
          </p:cNvPr>
          <p:cNvSpPr/>
          <p:nvPr/>
        </p:nvSpPr>
        <p:spPr>
          <a:xfrm>
            <a:off x="4092565" y="2452135"/>
            <a:ext cx="2845766" cy="1598103"/>
          </a:xfrm>
          <a:prstGeom prst="rightArrow">
            <a:avLst>
              <a:gd name="adj1" fmla="val 50000"/>
              <a:gd name="adj2" fmla="val 4155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From </a:t>
            </a:r>
            <a:r>
              <a:rPr lang="it-IT" b="1" dirty="0" err="1"/>
              <a:t>Legacy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to </a:t>
            </a:r>
            <a:r>
              <a:rPr lang="it-IT" b="1" dirty="0" err="1"/>
              <a:t>Programmable</a:t>
            </a:r>
            <a:r>
              <a:rPr lang="it-IT" b="1" dirty="0"/>
              <a:t> </a:t>
            </a:r>
          </a:p>
          <a:p>
            <a:pPr algn="ctr"/>
            <a:r>
              <a:rPr lang="it-IT" b="1" dirty="0"/>
              <a:t>Data </a:t>
            </a:r>
            <a:r>
              <a:rPr lang="it-IT" b="1" dirty="0" err="1"/>
              <a:t>Planes</a:t>
            </a:r>
            <a:endParaRPr lang="en-US" b="1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CFABCD2-E009-4C1A-B093-4964D4AE13A7}"/>
              </a:ext>
            </a:extLst>
          </p:cNvPr>
          <p:cNvSpPr/>
          <p:nvPr/>
        </p:nvSpPr>
        <p:spPr>
          <a:xfrm>
            <a:off x="6230113" y="3820707"/>
            <a:ext cx="2902842" cy="1136242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A close up of a logo&#10;&#10;Description automatically generated">
            <a:extLst>
              <a:ext uri="{FF2B5EF4-FFF2-40B4-BE49-F238E27FC236}">
                <a16:creationId xmlns:a16="http://schemas.microsoft.com/office/drawing/2014/main" id="{1D94804A-587C-451D-985D-56A1B84AAB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992" y="3149553"/>
            <a:ext cx="460920" cy="357213"/>
          </a:xfrm>
          <a:prstGeom prst="rect">
            <a:avLst/>
          </a:prstGeom>
        </p:spPr>
      </p:pic>
      <p:pic>
        <p:nvPicPr>
          <p:cNvPr id="60" name="Picture 59" descr="A close up of a logo&#10;&#10;Description automatically generated">
            <a:extLst>
              <a:ext uri="{FF2B5EF4-FFF2-40B4-BE49-F238E27FC236}">
                <a16:creationId xmlns:a16="http://schemas.microsoft.com/office/drawing/2014/main" id="{2E4E32C4-09C4-4222-8E34-13D7703896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813" y="3144060"/>
            <a:ext cx="460920" cy="357213"/>
          </a:xfrm>
          <a:prstGeom prst="rect">
            <a:avLst/>
          </a:prstGeom>
        </p:spPr>
      </p:pic>
      <p:pic>
        <p:nvPicPr>
          <p:cNvPr id="61" name="Picture 60" descr="A close up of a logo&#10;&#10;Description automatically generated">
            <a:extLst>
              <a:ext uri="{FF2B5EF4-FFF2-40B4-BE49-F238E27FC236}">
                <a16:creationId xmlns:a16="http://schemas.microsoft.com/office/drawing/2014/main" id="{48B50122-8190-48D9-B3E0-7C1D19EA6B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805" y="4388418"/>
            <a:ext cx="460920" cy="357213"/>
          </a:xfrm>
          <a:prstGeom prst="rect">
            <a:avLst/>
          </a:prstGeom>
        </p:spPr>
      </p:pic>
      <p:pic>
        <p:nvPicPr>
          <p:cNvPr id="6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53F41B6C-1165-4A3E-95C5-BA4AF0D14B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978" y="4388418"/>
            <a:ext cx="460920" cy="357213"/>
          </a:xfrm>
          <a:prstGeom prst="rect">
            <a:avLst/>
          </a:prstGeom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7D534E6C-1B07-420A-9666-37259EE6B535}"/>
              </a:ext>
            </a:extLst>
          </p:cNvPr>
          <p:cNvSpPr txBox="1">
            <a:spLocks/>
          </p:cNvSpPr>
          <p:nvPr/>
        </p:nvSpPr>
        <p:spPr>
          <a:xfrm>
            <a:off x="6120384" y="5051622"/>
            <a:ext cx="4475402" cy="1614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>
                <a:solidFill>
                  <a:schemeClr val="accent6"/>
                </a:solidFill>
              </a:rPr>
              <a:t>Pros</a:t>
            </a:r>
          </a:p>
          <a:p>
            <a:pPr lvl="1"/>
            <a:r>
              <a:rPr lang="en-GB"/>
              <a:t>Low communication overhead</a:t>
            </a:r>
          </a:p>
          <a:p>
            <a:pPr lvl="1"/>
            <a:r>
              <a:rPr lang="en-GB"/>
              <a:t>High time granularity (few seconds at most)</a:t>
            </a:r>
          </a:p>
          <a:p>
            <a:pPr lvl="1"/>
            <a:r>
              <a:rPr lang="en-GB"/>
              <a:t>Packet processing at line rate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GB"/>
              <a:t>Hardware limitations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="1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9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 animBg="1"/>
      <p:bldP spid="47" grpId="0" animBg="1"/>
      <p:bldP spid="48" grpId="0" animBg="1"/>
      <p:bldP spid="50" grpId="0"/>
      <p:bldP spid="51" grpId="0" animBg="1"/>
      <p:bldP spid="53" grpId="0" animBg="1"/>
      <p:bldP spid="54" grpId="0"/>
      <p:bldP spid="56" grpId="0" animBg="1"/>
      <p:bldP spid="57" grpId="0" animBg="1"/>
      <p:bldP spid="58" grpId="0" animBg="1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CC3DC6-AABF-4D46-9BD0-CAF4BF8AC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4176129"/>
            <a:ext cx="10515600" cy="2115614"/>
          </a:xfrm>
        </p:spPr>
        <p:txBody>
          <a:bodyPr/>
          <a:lstStyle/>
          <a:p>
            <a:r>
              <a:rPr lang="it-IT"/>
              <a:t>Sketch-based strategy for </a:t>
            </a:r>
            <a:r>
              <a:rPr lang="it-IT" i="1"/>
              <a:t>volumetric</a:t>
            </a:r>
            <a:r>
              <a:rPr lang="it-IT"/>
              <a:t> DDoS attack detection</a:t>
            </a:r>
          </a:p>
          <a:p>
            <a:r>
              <a:rPr lang="it-IT"/>
              <a:t>Successfully implemented in P4 using the P4 behavioral model [1]</a:t>
            </a:r>
            <a:r>
              <a:rPr lang="en-US"/>
              <a:t> </a:t>
            </a:r>
            <a:r>
              <a:rPr lang="it-IT"/>
              <a:t>in an emulated environment</a:t>
            </a:r>
            <a:endParaRPr lang="en-GB"/>
          </a:p>
          <a:p>
            <a:r>
              <a:rPr lang="en-GB"/>
              <a:t>Porting on carrier-grade P4-programmable switch hardware…</a:t>
            </a:r>
            <a:endParaRPr lang="it-IT"/>
          </a:p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59271-3FD1-4839-8452-C8C0CA77B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 Evolution for In-network DDoS Detection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9416A-6FC0-48BE-AA90-AD38BC7D0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8F0FA5-3784-4DB3-A106-3C3C74765DF1}"/>
              </a:ext>
            </a:extLst>
          </p:cNvPr>
          <p:cNvSpPr txBox="1"/>
          <p:nvPr/>
        </p:nvSpPr>
        <p:spPr>
          <a:xfrm>
            <a:off x="1145455" y="5932576"/>
            <a:ext cx="102007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b="1">
                <a:solidFill>
                  <a:srgbClr val="FF0000"/>
                </a:solidFill>
              </a:rPr>
              <a:t>...LOT OF PAINS: TRANSITION FROM EMULATOR TO HW AND FIT IN HW BOUNDARIES</a:t>
            </a:r>
            <a:endParaRPr lang="en-US" sz="2200" b="1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F9A48F-BFFD-439E-BEBF-4D749EBEC3E6}"/>
              </a:ext>
            </a:extLst>
          </p:cNvPr>
          <p:cNvSpPr/>
          <p:nvPr/>
        </p:nvSpPr>
        <p:spPr>
          <a:xfrm>
            <a:off x="586854" y="1782088"/>
            <a:ext cx="10642807" cy="2256060"/>
          </a:xfrm>
          <a:prstGeom prst="rect">
            <a:avLst/>
          </a:prstGeom>
          <a:solidFill>
            <a:schemeClr val="bg2">
              <a:lumMod val="90000"/>
              <a:alpha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0D3299-2297-4E1E-B13A-85EAB6408B20}"/>
              </a:ext>
            </a:extLst>
          </p:cNvPr>
          <p:cNvCxnSpPr>
            <a:cxnSpLocks/>
          </p:cNvCxnSpPr>
          <p:nvPr/>
        </p:nvCxnSpPr>
        <p:spPr>
          <a:xfrm>
            <a:off x="230422" y="2751526"/>
            <a:ext cx="1834122" cy="61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1DB1C2-484F-423F-BB8B-BCEDAFF9D6B1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2064417" y="2337089"/>
            <a:ext cx="297247" cy="417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3531FD9-07DB-465F-B1C3-101A060E02C2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064544" y="2757698"/>
            <a:ext cx="297089" cy="490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9B6A95A-28B0-4CC6-A295-8AC63ABF8E1D}"/>
              </a:ext>
            </a:extLst>
          </p:cNvPr>
          <p:cNvSpPr/>
          <p:nvPr/>
        </p:nvSpPr>
        <p:spPr>
          <a:xfrm>
            <a:off x="2361664" y="2061768"/>
            <a:ext cx="1415517" cy="5506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COUNT-MIN SKETCH</a:t>
            </a:r>
            <a:endParaRPr lang="en-US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A1DC8C-EA56-4EDE-A268-DECAD159B294}"/>
              </a:ext>
            </a:extLst>
          </p:cNvPr>
          <p:cNvSpPr/>
          <p:nvPr/>
        </p:nvSpPr>
        <p:spPr>
          <a:xfrm>
            <a:off x="2361633" y="2973089"/>
            <a:ext cx="1415517" cy="5506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COUNT-MIN SKETCH</a:t>
            </a:r>
            <a:endParaRPr lang="en-US" b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F2E8F6-A82D-422D-ABC3-26A54C0CCA3C}"/>
              </a:ext>
            </a:extLst>
          </p:cNvPr>
          <p:cNvSpPr/>
          <p:nvPr/>
        </p:nvSpPr>
        <p:spPr>
          <a:xfrm>
            <a:off x="3780988" y="2061457"/>
            <a:ext cx="1001643" cy="5506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HYPER</a:t>
            </a:r>
            <a:br>
              <a:rPr lang="it-IT" b="1"/>
            </a:br>
            <a:r>
              <a:rPr lang="it-IT" b="1"/>
              <a:t>LOGLOG</a:t>
            </a:r>
            <a:endParaRPr lang="en-US" b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1D4674-C03A-4491-B51D-5D9B6883A0C2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782631" y="2336778"/>
            <a:ext cx="1929705" cy="6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13E6EA-EE7D-42B2-A625-AD6E6F7CC762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777150" y="3248410"/>
            <a:ext cx="20932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E255E91-7DCA-4348-9F89-A5451B5A0416}"/>
                  </a:ext>
                </a:extLst>
              </p:cNvPr>
              <p:cNvSpPr/>
              <p:nvPr/>
            </p:nvSpPr>
            <p:spPr>
              <a:xfrm>
                <a:off x="5878793" y="2925606"/>
                <a:ext cx="1869315" cy="709334"/>
              </a:xfrm>
              <a:prstGeom prst="round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/>
                  <a:t>Is estimated number of packets to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1600"/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E255E91-7DCA-4348-9F89-A5451B5A04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793" y="2925606"/>
                <a:ext cx="1869315" cy="709334"/>
              </a:xfrm>
              <a:prstGeom prst="roundRect">
                <a:avLst/>
              </a:prstGeom>
              <a:blipFill>
                <a:blip r:embed="rId2"/>
                <a:stretch>
                  <a:fillRect t="-9322" r="-324" b="-18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36B486F7-9C6B-43E3-8C29-2C0ED344CBCC}"/>
              </a:ext>
            </a:extLst>
          </p:cNvPr>
          <p:cNvSpPr txBox="1"/>
          <p:nvPr/>
        </p:nvSpPr>
        <p:spPr>
          <a:xfrm>
            <a:off x="710231" y="2723890"/>
            <a:ext cx="139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/>
              <a:t>Incoming packet</a:t>
            </a:r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6B2C707-5C1C-49D4-93CE-3264723DB1DD}"/>
                  </a:ext>
                </a:extLst>
              </p:cNvPr>
              <p:cNvSpPr/>
              <p:nvPr/>
            </p:nvSpPr>
            <p:spPr>
              <a:xfrm>
                <a:off x="756676" y="2455125"/>
                <a:ext cx="10593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𝑠𝑟𝑐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𝑑𝑠𝑡</m:t>
                          </m:r>
                        </m:e>
                      </m:d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6B2C707-5C1C-49D4-93CE-3264723DB1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76" y="2455125"/>
                <a:ext cx="1059329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73547D-67F5-4409-BD76-110321481D3C}"/>
                  </a:ext>
                </a:extLst>
              </p:cNvPr>
              <p:cNvSpPr/>
              <p:nvPr/>
            </p:nvSpPr>
            <p:spPr>
              <a:xfrm rot="18212392">
                <a:off x="1523446" y="2184411"/>
                <a:ext cx="10593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𝑠𝑟𝑐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𝑑𝑠𝑡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73547D-67F5-4409-BD76-110321481D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212392">
                <a:off x="1523446" y="2184411"/>
                <a:ext cx="1059329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99A719F-CA96-4EBD-8E1E-8972DB3FB18D}"/>
                  </a:ext>
                </a:extLst>
              </p:cNvPr>
              <p:cNvSpPr/>
              <p:nvPr/>
            </p:nvSpPr>
            <p:spPr>
              <a:xfrm rot="3520590">
                <a:off x="1863257" y="3030045"/>
                <a:ext cx="53110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𝑑𝑠𝑡</m:t>
                      </m:r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99A719F-CA96-4EBD-8E1E-8972DB3FB1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520590">
                <a:off x="1863257" y="3030045"/>
                <a:ext cx="53110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A20626F-2DF0-4D12-90AB-57C2B031B62A}"/>
                  </a:ext>
                </a:extLst>
              </p:cNvPr>
              <p:cNvSpPr txBox="1"/>
              <p:nvPr/>
            </p:nvSpPr>
            <p:spPr>
              <a:xfrm>
                <a:off x="3993085" y="2700721"/>
                <a:ext cx="18773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/>
                  <a:t>Estimated number of packets to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</m:oMath>
                </a14:m>
                <a:endParaRPr lang="en-US" sz="1600" b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A20626F-2DF0-4D12-90AB-57C2B031B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085" y="2700721"/>
                <a:ext cx="1877319" cy="584775"/>
              </a:xfrm>
              <a:prstGeom prst="rect">
                <a:avLst/>
              </a:prstGeom>
              <a:blipFill>
                <a:blip r:embed="rId6"/>
                <a:stretch>
                  <a:fillRect l="-1623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C3F4056-AA11-4C66-AAB3-19646D5DD303}"/>
                  </a:ext>
                </a:extLst>
              </p:cNvPr>
              <p:cNvSpPr txBox="1"/>
              <p:nvPr/>
            </p:nvSpPr>
            <p:spPr>
              <a:xfrm>
                <a:off x="4778824" y="1782088"/>
                <a:ext cx="21831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/>
                  <a:t>Estimated number of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𝑠𝑟𝑐</m:t>
                    </m:r>
                  </m:oMath>
                </a14:m>
                <a:r>
                  <a:rPr lang="it-IT" sz="1600"/>
                  <a:t> contacting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</m:oMath>
                </a14:m>
                <a:endParaRPr lang="en-US" sz="1600" b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C3F4056-AA11-4C66-AAB3-19646D5DD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824" y="1782088"/>
                <a:ext cx="2183161" cy="584775"/>
              </a:xfrm>
              <a:prstGeom prst="rect">
                <a:avLst/>
              </a:prstGeom>
              <a:blipFill>
                <a:blip r:embed="rId7"/>
                <a:stretch>
                  <a:fillRect l="-1676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75D5F6B-B904-463C-BBB2-4B52AF3A3B17}"/>
              </a:ext>
            </a:extLst>
          </p:cNvPr>
          <p:cNvCxnSpPr>
            <a:cxnSpLocks/>
          </p:cNvCxnSpPr>
          <p:nvPr/>
        </p:nvCxnSpPr>
        <p:spPr>
          <a:xfrm flipV="1">
            <a:off x="8786740" y="2321727"/>
            <a:ext cx="2934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8E1A90-C9FB-4013-B603-4EA2B9E3DAC3}"/>
              </a:ext>
            </a:extLst>
          </p:cNvPr>
          <p:cNvSpPr txBox="1"/>
          <p:nvPr/>
        </p:nvSpPr>
        <p:spPr>
          <a:xfrm>
            <a:off x="8701457" y="1966781"/>
            <a:ext cx="480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Yes</a:t>
            </a:r>
            <a:endParaRPr lang="en-US" sz="1600" b="1" dirty="0"/>
          </a:p>
        </p:txBody>
      </p:sp>
      <p:sp>
        <p:nvSpPr>
          <p:cNvPr id="24" name="Prostokąt 25">
            <a:extLst>
              <a:ext uri="{FF2B5EF4-FFF2-40B4-BE49-F238E27FC236}">
                <a16:creationId xmlns:a16="http://schemas.microsoft.com/office/drawing/2014/main" id="{5DAC2400-27AF-42DF-9F0F-0453D447E6D8}"/>
              </a:ext>
            </a:extLst>
          </p:cNvPr>
          <p:cNvSpPr/>
          <p:nvPr/>
        </p:nvSpPr>
        <p:spPr>
          <a:xfrm>
            <a:off x="2585918" y="1763185"/>
            <a:ext cx="2005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src </a:t>
            </a:r>
            <a:r>
              <a:rPr lang="en-GB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cardinality</a:t>
            </a:r>
            <a:endParaRPr lang="en-GB" sz="16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8">
                <a:extLst>
                  <a:ext uri="{FF2B5EF4-FFF2-40B4-BE49-F238E27FC236}">
                    <a16:creationId xmlns:a16="http://schemas.microsoft.com/office/drawing/2014/main" id="{3F797BB9-DDBE-46B1-A7D0-049DB615EB44}"/>
                  </a:ext>
                </a:extLst>
              </p:cNvPr>
              <p:cNvSpPr/>
              <p:nvPr/>
            </p:nvSpPr>
            <p:spPr>
              <a:xfrm>
                <a:off x="10625811" y="1366881"/>
                <a:ext cx="122161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6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sSub>
                            <m:sSubPr>
                              <m:ctrlP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𝐷𝐷𝑜𝑆</m:t>
                              </m:r>
                            </m:sub>
                          </m:s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𝐷𝐷𝑜𝑆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Rectangle 28">
                <a:extLst>
                  <a:ext uri="{FF2B5EF4-FFF2-40B4-BE49-F238E27FC236}">
                    <a16:creationId xmlns:a16="http://schemas.microsoft.com/office/drawing/2014/main" id="{3F797BB9-DDBE-46B1-A7D0-049DB615EB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5811" y="1366881"/>
                <a:ext cx="1221618" cy="338554"/>
              </a:xfrm>
              <a:prstGeom prst="rect">
                <a:avLst/>
              </a:prstGeom>
              <a:blipFill>
                <a:blip r:embed="rId8"/>
                <a:stretch>
                  <a:fillRect r="-23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AC87105-74F4-4327-B9BF-304AD4A77D5C}"/>
                  </a:ext>
                </a:extLst>
              </p:cNvPr>
              <p:cNvSpPr/>
              <p:nvPr/>
            </p:nvSpPr>
            <p:spPr>
              <a:xfrm>
                <a:off x="6712336" y="1959837"/>
                <a:ext cx="2068007" cy="723781"/>
              </a:xfrm>
              <a:prstGeom prst="round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/>
                  <a:t>Is estimated number of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𝑠𝑟𝑐</m:t>
                    </m:r>
                  </m:oMath>
                </a14:m>
                <a:r>
                  <a:rPr lang="it-IT" sz="1600"/>
                  <a:t> contacting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1600"/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BAC87105-74F4-4327-B9BF-304AD4A77D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336" y="1959837"/>
                <a:ext cx="2068007" cy="723781"/>
              </a:xfrm>
              <a:prstGeom prst="roundRect">
                <a:avLst/>
              </a:prstGeom>
              <a:blipFill>
                <a:blip r:embed="rId9"/>
                <a:stretch>
                  <a:fillRect t="-8264" b="-4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74E7493B-502A-4BFB-A566-990802EAF363}"/>
                  </a:ext>
                </a:extLst>
              </p:cNvPr>
              <p:cNvSpPr/>
              <p:nvPr/>
            </p:nvSpPr>
            <p:spPr>
              <a:xfrm>
                <a:off x="9080161" y="1959836"/>
                <a:ext cx="2107308" cy="1673882"/>
              </a:xfrm>
              <a:prstGeom prst="round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/>
                  <a:t>Is estimated number of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𝑠𝑟𝑐</m:t>
                    </m:r>
                  </m:oMath>
                </a14:m>
                <a:r>
                  <a:rPr lang="it-IT" sz="1600"/>
                  <a:t> contacting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600"/>
                  <a:t> </a:t>
                </a:r>
                <a:br>
                  <a:rPr lang="en-US" sz="1600"/>
                </a:br>
                <a:r>
                  <a:rPr lang="en-US" sz="1600" b="1"/>
                  <a:t>AND </a:t>
                </a:r>
              </a:p>
              <a:p>
                <a:pPr algn="ctr"/>
                <a:r>
                  <a:rPr lang="it-IT" sz="1600"/>
                  <a:t>estimated number of packets to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r>
                  <a:rPr lang="en-US" sz="1600" b="1"/>
                  <a:t> </a:t>
                </a:r>
              </a:p>
            </p:txBody>
          </p:sp>
        </mc:Choice>
        <mc:Fallback xmlns="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74E7493B-502A-4BFB-A566-990802EAF3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0161" y="1959836"/>
                <a:ext cx="2107308" cy="1673882"/>
              </a:xfrm>
              <a:prstGeom prst="roundRect">
                <a:avLst/>
              </a:prstGeom>
              <a:blipFill>
                <a:blip r:embed="rId10"/>
                <a:stretch>
                  <a:fillRect b="-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Prostokąt 25">
            <a:extLst>
              <a:ext uri="{FF2B5EF4-FFF2-40B4-BE49-F238E27FC236}">
                <a16:creationId xmlns:a16="http://schemas.microsoft.com/office/drawing/2014/main" id="{4879F5F9-9BC6-4F1F-81CF-C4366CE32870}"/>
              </a:ext>
            </a:extLst>
          </p:cNvPr>
          <p:cNvSpPr/>
          <p:nvPr/>
        </p:nvSpPr>
        <p:spPr>
          <a:xfrm>
            <a:off x="2171926" y="2650155"/>
            <a:ext cx="1806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dst </a:t>
            </a:r>
            <a:r>
              <a:rPr lang="en-GB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traffic volume</a:t>
            </a:r>
            <a:endParaRPr lang="en-GB" sz="1600" i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69D8A7-2E7A-4C72-994A-684649E99B9B}"/>
              </a:ext>
            </a:extLst>
          </p:cNvPr>
          <p:cNvSpPr txBox="1"/>
          <p:nvPr/>
        </p:nvSpPr>
        <p:spPr>
          <a:xfrm>
            <a:off x="8162651" y="2982630"/>
            <a:ext cx="480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/>
              <a:t>Yes</a:t>
            </a:r>
            <a:endParaRPr lang="en-US" sz="1600" b="1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953CCC2-653E-4E8C-A0D7-AEB9212DA805}"/>
              </a:ext>
            </a:extLst>
          </p:cNvPr>
          <p:cNvCxnSpPr>
            <a:cxnSpLocks/>
          </p:cNvCxnSpPr>
          <p:nvPr/>
        </p:nvCxnSpPr>
        <p:spPr>
          <a:xfrm>
            <a:off x="7748108" y="3285496"/>
            <a:ext cx="1332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F145CA1-471B-4415-8D7C-0C8BDC3B7527}"/>
              </a:ext>
            </a:extLst>
          </p:cNvPr>
          <p:cNvSpPr txBox="1"/>
          <p:nvPr/>
        </p:nvSpPr>
        <p:spPr>
          <a:xfrm>
            <a:off x="8762356" y="3707952"/>
            <a:ext cx="2549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/>
              <a:t>P4 DATA PLANE PIPELINE</a:t>
            </a:r>
            <a:endParaRPr lang="en-US" b="1"/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5C449C6E-20F6-448D-9998-0A12A8ACFAC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890989" y="2231234"/>
            <a:ext cx="899559" cy="208297"/>
          </a:xfrm>
          <a:prstGeom prst="bentConnector3">
            <a:avLst>
              <a:gd name="adj1" fmla="val 23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C045303B-E50A-4403-AE2E-0701C88C7119}"/>
              </a:ext>
            </a:extLst>
          </p:cNvPr>
          <p:cNvSpPr/>
          <p:nvPr/>
        </p:nvSpPr>
        <p:spPr>
          <a:xfrm>
            <a:off x="2322879" y="3093881"/>
            <a:ext cx="9116647" cy="213671"/>
          </a:xfrm>
          <a:prstGeom prst="rect">
            <a:avLst/>
          </a:prstGeom>
          <a:solidFill>
            <a:srgbClr val="FF0000">
              <a:alpha val="8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REMOVED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2B7FAB59-5A00-48B3-85F1-E85CE8DE6398}"/>
              </a:ext>
            </a:extLst>
          </p:cNvPr>
          <p:cNvCxnSpPr>
            <a:cxnSpLocks/>
          </p:cNvCxnSpPr>
          <p:nvPr/>
        </p:nvCxnSpPr>
        <p:spPr>
          <a:xfrm flipV="1">
            <a:off x="8786740" y="1885602"/>
            <a:ext cx="2540022" cy="443075"/>
          </a:xfrm>
          <a:prstGeom prst="bentConnector3">
            <a:avLst>
              <a:gd name="adj1" fmla="val 9987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E159BE2-D8FA-4114-8B86-4481EAFDA270}"/>
              </a:ext>
            </a:extLst>
          </p:cNvPr>
          <p:cNvSpPr/>
          <p:nvPr/>
        </p:nvSpPr>
        <p:spPr>
          <a:xfrm>
            <a:off x="3781564" y="2062055"/>
            <a:ext cx="1004874" cy="5506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BITMAP</a:t>
            </a:r>
            <a:endParaRPr lang="en-US" b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4205B7-F119-4421-BE50-08515EB04CCD}"/>
              </a:ext>
            </a:extLst>
          </p:cNvPr>
          <p:cNvSpPr/>
          <p:nvPr/>
        </p:nvSpPr>
        <p:spPr>
          <a:xfrm rot="2539747">
            <a:off x="3765280" y="2163502"/>
            <a:ext cx="1066639" cy="296881"/>
          </a:xfrm>
          <a:prstGeom prst="rect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REPLACED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4CB38DBD-0F73-4CB3-B3D1-D7A82A300D92}"/>
                  </a:ext>
                </a:extLst>
              </p:cNvPr>
              <p:cNvSpPr/>
              <p:nvPr/>
            </p:nvSpPr>
            <p:spPr>
              <a:xfrm>
                <a:off x="11089238" y="1576737"/>
                <a:ext cx="122161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6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sSub>
                            <m:sSubPr>
                              <m:ctrlP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𝐷𝐷𝑜𝑆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4CB38DBD-0F73-4CB3-B3D1-D7A82A300D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9238" y="1576737"/>
                <a:ext cx="122161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6D9AFCE9-2163-4696-A1C5-CF5064A1EE4E}"/>
              </a:ext>
            </a:extLst>
          </p:cNvPr>
          <p:cNvSpPr txBox="1"/>
          <p:nvPr/>
        </p:nvSpPr>
        <p:spPr>
          <a:xfrm>
            <a:off x="2534546" y="1376159"/>
            <a:ext cx="6872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b="1" dirty="0">
                <a:solidFill>
                  <a:srgbClr val="FF0000"/>
                </a:solidFill>
              </a:rPr>
              <a:t>12 STAGES OF P4 PIPELINE ONLY &amp; MEMORY LIMITATIONS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293D5BD-9A79-4A77-8E3A-BDA2EC7B35A5}"/>
              </a:ext>
            </a:extLst>
          </p:cNvPr>
          <p:cNvSpPr txBox="1"/>
          <p:nvPr/>
        </p:nvSpPr>
        <p:spPr>
          <a:xfrm>
            <a:off x="7417128" y="6524904"/>
            <a:ext cx="3735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>
                <a:solidFill>
                  <a:schemeClr val="bg1"/>
                </a:solidFill>
              </a:rPr>
              <a:t>[1] https://github.com/p4lang/behavioral-model</a:t>
            </a:r>
            <a:endParaRPr lang="en-US" sz="14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9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2" grpId="0" animBg="1"/>
      <p:bldP spid="15" grpId="0" animBg="1"/>
      <p:bldP spid="19" grpId="0"/>
      <p:bldP spid="20" grpId="0"/>
      <p:bldP spid="25" grpId="0"/>
      <p:bldP spid="27" grpId="0" animBg="1"/>
      <p:bldP spid="28" grpId="0"/>
      <p:bldP spid="29" grpId="0"/>
      <p:bldP spid="34" grpId="0" animBg="1"/>
      <p:bldP spid="34" grpId="1" animBg="1"/>
      <p:bldP spid="36" grpId="0" animBg="1"/>
      <p:bldP spid="37" grpId="0" animBg="1"/>
      <p:bldP spid="37" grpId="1" animBg="1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6EFF1F-5350-415A-9B36-F2D588C85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Implemented Strategy and Experimental Setup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33D52-AC45-4BCF-A829-0D79B9676B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2266F9B-F3E7-4221-8238-B42D9257F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613" y="2869035"/>
            <a:ext cx="10515600" cy="1120273"/>
          </a:xfrm>
        </p:spPr>
        <p:txBody>
          <a:bodyPr>
            <a:normAutofit lnSpcReduction="10000"/>
          </a:bodyPr>
          <a:lstStyle/>
          <a:p>
            <a:r>
              <a:rPr lang="it-IT" b="1" dirty="0"/>
              <a:t>Detection strategy:</a:t>
            </a:r>
            <a:r>
              <a:rPr lang="it-IT" dirty="0"/>
              <a:t> estimate what destination IP addresses have been contacted by more than </a:t>
            </a:r>
            <a:r>
              <a:rPr lang="it-IT" b="1" dirty="0"/>
              <a:t>X</a:t>
            </a:r>
            <a:r>
              <a:rPr lang="it-IT" dirty="0"/>
              <a:t> number of source IP addresses</a:t>
            </a:r>
          </a:p>
          <a:p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validation</a:t>
            </a:r>
            <a:r>
              <a:rPr lang="it-IT" dirty="0"/>
              <a:t> with a single P4-programmable switch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6534EA-6E0C-439C-AD21-BB12D127DEB2}"/>
              </a:ext>
            </a:extLst>
          </p:cNvPr>
          <p:cNvSpPr/>
          <p:nvPr/>
        </p:nvSpPr>
        <p:spPr>
          <a:xfrm>
            <a:off x="1581559" y="1454841"/>
            <a:ext cx="8069760" cy="1297417"/>
          </a:xfrm>
          <a:prstGeom prst="rect">
            <a:avLst/>
          </a:prstGeom>
          <a:solidFill>
            <a:schemeClr val="bg2">
              <a:lumMod val="90000"/>
              <a:alpha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5885ED-F657-433E-BC88-DCF92A9CE8C6}"/>
              </a:ext>
            </a:extLst>
          </p:cNvPr>
          <p:cNvCxnSpPr>
            <a:cxnSpLocks/>
          </p:cNvCxnSpPr>
          <p:nvPr/>
        </p:nvCxnSpPr>
        <p:spPr>
          <a:xfrm>
            <a:off x="1437846" y="2010918"/>
            <a:ext cx="17206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8654A4C-DC5B-4B2D-B8DC-83435C9EAD7B}"/>
              </a:ext>
            </a:extLst>
          </p:cNvPr>
          <p:cNvSpPr/>
          <p:nvPr/>
        </p:nvSpPr>
        <p:spPr>
          <a:xfrm>
            <a:off x="3164152" y="1729712"/>
            <a:ext cx="1415517" cy="5541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COUNT-MIN SKETCH</a:t>
            </a:r>
            <a:endParaRPr lang="en-US" b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AA4DC0-F745-4608-87FE-B660F3BFD9BE}"/>
              </a:ext>
            </a:extLst>
          </p:cNvPr>
          <p:cNvSpPr/>
          <p:nvPr/>
        </p:nvSpPr>
        <p:spPr>
          <a:xfrm>
            <a:off x="4575087" y="1729712"/>
            <a:ext cx="1001643" cy="553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it-IT" b="1"/>
              <a:t>BITMAP</a:t>
            </a:r>
            <a:endParaRPr lang="en-US" b="1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B6F8E9-21FA-4409-A6A6-BC433C71792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576730" y="2006272"/>
            <a:ext cx="1929705" cy="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BE00AAF-E40A-425E-9174-E373EFFDD2DD}"/>
              </a:ext>
            </a:extLst>
          </p:cNvPr>
          <p:cNvSpPr txBox="1"/>
          <p:nvPr/>
        </p:nvSpPr>
        <p:spPr>
          <a:xfrm>
            <a:off x="1609661" y="1730530"/>
            <a:ext cx="1545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/>
              <a:t>Incoming packet</a:t>
            </a:r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1EC72D0-C36A-4486-AE7A-6B47B7B8FFDA}"/>
                  </a:ext>
                </a:extLst>
              </p:cNvPr>
              <p:cNvSpPr/>
              <p:nvPr/>
            </p:nvSpPr>
            <p:spPr>
              <a:xfrm>
                <a:off x="1859096" y="1956074"/>
                <a:ext cx="10593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𝑠𝑟𝑐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𝑑𝑠𝑡</m:t>
                          </m:r>
                        </m:e>
                      </m:d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1EC72D0-C36A-4486-AE7A-6B47B7B8FF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096" y="1956074"/>
                <a:ext cx="1059329" cy="3385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2DED26-294E-4F12-A378-A6BC708D3904}"/>
                  </a:ext>
                </a:extLst>
              </p:cNvPr>
              <p:cNvSpPr txBox="1"/>
              <p:nvPr/>
            </p:nvSpPr>
            <p:spPr>
              <a:xfrm>
                <a:off x="5581312" y="1455917"/>
                <a:ext cx="21831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/>
                  <a:t>Estimated number of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𝑠𝑟𝑐</m:t>
                    </m:r>
                  </m:oMath>
                </a14:m>
                <a:r>
                  <a:rPr lang="it-IT" sz="1600"/>
                  <a:t> contacting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</m:oMath>
                </a14:m>
                <a:endParaRPr lang="en-US" sz="1600" b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2DED26-294E-4F12-A378-A6BC708D3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312" y="1455917"/>
                <a:ext cx="2183161" cy="584775"/>
              </a:xfrm>
              <a:prstGeom prst="rect">
                <a:avLst/>
              </a:prstGeom>
              <a:blipFill>
                <a:blip r:embed="rId3"/>
                <a:stretch>
                  <a:fillRect l="-1676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CE37584-3D48-4C12-BFE0-17F8903B3582}"/>
              </a:ext>
            </a:extLst>
          </p:cNvPr>
          <p:cNvSpPr txBox="1"/>
          <p:nvPr/>
        </p:nvSpPr>
        <p:spPr>
          <a:xfrm>
            <a:off x="9846556" y="1730530"/>
            <a:ext cx="480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/>
              <a:t>Yes</a:t>
            </a:r>
            <a:endParaRPr lang="en-US" sz="1600" b="1"/>
          </a:p>
        </p:txBody>
      </p:sp>
      <p:sp>
        <p:nvSpPr>
          <p:cNvPr id="15" name="Prostokąt 25">
            <a:extLst>
              <a:ext uri="{FF2B5EF4-FFF2-40B4-BE49-F238E27FC236}">
                <a16:creationId xmlns:a16="http://schemas.microsoft.com/office/drawing/2014/main" id="{76C57AA8-45E0-49A9-8975-E7FFFDC2BA4D}"/>
              </a:ext>
            </a:extLst>
          </p:cNvPr>
          <p:cNvSpPr/>
          <p:nvPr/>
        </p:nvSpPr>
        <p:spPr>
          <a:xfrm>
            <a:off x="3388406" y="1437014"/>
            <a:ext cx="2005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src </a:t>
            </a:r>
            <a:r>
              <a:rPr lang="en-GB" sz="16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cardinality</a:t>
            </a:r>
            <a:endParaRPr lang="en-GB" sz="16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28">
                <a:extLst>
                  <a:ext uri="{FF2B5EF4-FFF2-40B4-BE49-F238E27FC236}">
                    <a16:creationId xmlns:a16="http://schemas.microsoft.com/office/drawing/2014/main" id="{8C6EC368-F6F5-4F4E-A8A1-419E1A50D7FC}"/>
                  </a:ext>
                </a:extLst>
              </p:cNvPr>
              <p:cNvSpPr/>
              <p:nvPr/>
            </p:nvSpPr>
            <p:spPr>
              <a:xfrm>
                <a:off x="9911747" y="1430674"/>
                <a:ext cx="122161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6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sSub>
                            <m:sSubPr>
                              <m:ctrlP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𝐷𝐷𝑜𝑆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16" name="Rectangle 28">
                <a:extLst>
                  <a:ext uri="{FF2B5EF4-FFF2-40B4-BE49-F238E27FC236}">
                    <a16:creationId xmlns:a16="http://schemas.microsoft.com/office/drawing/2014/main" id="{8C6EC368-F6F5-4F4E-A8A1-419E1A50D7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1747" y="1430674"/>
                <a:ext cx="1221618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9581EC7A-B41F-490B-82A4-9DF5AC47E1CA}"/>
                  </a:ext>
                </a:extLst>
              </p:cNvPr>
              <p:cNvSpPr/>
              <p:nvPr/>
            </p:nvSpPr>
            <p:spPr>
              <a:xfrm>
                <a:off x="7514824" y="1633666"/>
                <a:ext cx="2068007" cy="758431"/>
              </a:xfrm>
              <a:prstGeom prst="round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/>
                  <a:t>Is estimated number of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𝑠𝑟𝑐</m:t>
                    </m:r>
                  </m:oMath>
                </a14:m>
                <a:r>
                  <a:rPr lang="it-IT" sz="1600"/>
                  <a:t> contacting </a:t>
                </a:r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</a:rPr>
                      <m:t>𝑑𝑠𝑡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1600"/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9581EC7A-B41F-490B-82A4-9DF5AC47E1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824" y="1633666"/>
                <a:ext cx="2068007" cy="758431"/>
              </a:xfrm>
              <a:prstGeom prst="roundRect">
                <a:avLst/>
              </a:prstGeom>
              <a:blipFill>
                <a:blip r:embed="rId5"/>
                <a:stretch>
                  <a:fillRect t="-5556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8FD8897F-1FDC-4068-A6C8-0F56501FAB1F}"/>
              </a:ext>
            </a:extLst>
          </p:cNvPr>
          <p:cNvSpPr txBox="1"/>
          <p:nvPr/>
        </p:nvSpPr>
        <p:spPr>
          <a:xfrm>
            <a:off x="7199260" y="2440009"/>
            <a:ext cx="2549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/>
              <a:t>P4 DATA PLANE PIPELINE</a:t>
            </a:r>
            <a:endParaRPr lang="en-US" b="1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6748050D-9D43-449E-85D1-D3BAFA0394BD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9582831" y="1775568"/>
            <a:ext cx="973281" cy="237314"/>
          </a:xfrm>
          <a:prstGeom prst="bentConnector3">
            <a:avLst>
              <a:gd name="adj1" fmla="val 9999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2792C9E1-A089-4FD7-AEEB-BA066401B93E}"/>
              </a:ext>
            </a:extLst>
          </p:cNvPr>
          <p:cNvCxnSpPr>
            <a:cxnSpLocks/>
          </p:cNvCxnSpPr>
          <p:nvPr/>
        </p:nvCxnSpPr>
        <p:spPr>
          <a:xfrm flipV="1">
            <a:off x="3182539" y="4749709"/>
            <a:ext cx="1887889" cy="459049"/>
          </a:xfrm>
          <a:prstGeom prst="curvedConnector3">
            <a:avLst>
              <a:gd name="adj1" fmla="val -18455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92023195-6D07-46BB-B788-9B08383E1D07}"/>
              </a:ext>
            </a:extLst>
          </p:cNvPr>
          <p:cNvCxnSpPr>
            <a:cxnSpLocks/>
          </p:cNvCxnSpPr>
          <p:nvPr/>
        </p:nvCxnSpPr>
        <p:spPr>
          <a:xfrm>
            <a:off x="5246101" y="4749708"/>
            <a:ext cx="2223787" cy="586361"/>
          </a:xfrm>
          <a:prstGeom prst="curvedConnector3">
            <a:avLst>
              <a:gd name="adj1" fmla="val 130593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F0E5EEF9-2483-4036-8578-8F694F71D6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75" y="4382316"/>
            <a:ext cx="1230649" cy="953753"/>
          </a:xfrm>
          <a:prstGeom prst="rect">
            <a:avLst/>
          </a:prstGeom>
        </p:spPr>
      </p:pic>
      <p:pic>
        <p:nvPicPr>
          <p:cNvPr id="23" name="Picture 22" descr="A picture containing table&#10;&#10;Description automatically generated">
            <a:extLst>
              <a:ext uri="{FF2B5EF4-FFF2-40B4-BE49-F238E27FC236}">
                <a16:creationId xmlns:a16="http://schemas.microsoft.com/office/drawing/2014/main" id="{3D97ADE7-A906-4B2D-9792-A35EE98EA1F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16" y="5092609"/>
            <a:ext cx="734558" cy="1139831"/>
          </a:xfrm>
          <a:prstGeom prst="rect">
            <a:avLst/>
          </a:prstGeom>
        </p:spPr>
      </p:pic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067C202B-1C51-464D-A878-0D729B977E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036" y="5110771"/>
            <a:ext cx="734558" cy="113983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84EE836-38F7-43D5-95A1-ACAF83AADF4D}"/>
              </a:ext>
            </a:extLst>
          </p:cNvPr>
          <p:cNvSpPr txBox="1"/>
          <p:nvPr/>
        </p:nvSpPr>
        <p:spPr>
          <a:xfrm>
            <a:off x="1367353" y="4892095"/>
            <a:ext cx="144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Port: 10 Gbps</a:t>
            </a:r>
            <a:endParaRPr lang="en-US" i="1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A43D733-A982-415D-84EE-096457705168}"/>
              </a:ext>
            </a:extLst>
          </p:cNvPr>
          <p:cNvSpPr/>
          <p:nvPr/>
        </p:nvSpPr>
        <p:spPr>
          <a:xfrm>
            <a:off x="2838740" y="5042913"/>
            <a:ext cx="158185" cy="179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5A599E-4D56-4BB8-B807-544E92EF8276}"/>
              </a:ext>
            </a:extLst>
          </p:cNvPr>
          <p:cNvSpPr/>
          <p:nvPr/>
        </p:nvSpPr>
        <p:spPr>
          <a:xfrm>
            <a:off x="4727994" y="4670786"/>
            <a:ext cx="158185" cy="179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EAC0B3A-97C8-4E87-99A6-AE642F91B040}"/>
              </a:ext>
            </a:extLst>
          </p:cNvPr>
          <p:cNvSpPr/>
          <p:nvPr/>
        </p:nvSpPr>
        <p:spPr>
          <a:xfrm>
            <a:off x="5814884" y="4670786"/>
            <a:ext cx="158185" cy="179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D5C339D-2685-4AC1-95F8-6518AB0F96CD}"/>
              </a:ext>
            </a:extLst>
          </p:cNvPr>
          <p:cNvSpPr/>
          <p:nvPr/>
        </p:nvSpPr>
        <p:spPr>
          <a:xfrm>
            <a:off x="7648166" y="5220731"/>
            <a:ext cx="158185" cy="179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3EF119-5443-46C8-9022-2138794460B0}"/>
              </a:ext>
            </a:extLst>
          </p:cNvPr>
          <p:cNvSpPr txBox="1"/>
          <p:nvPr/>
        </p:nvSpPr>
        <p:spPr>
          <a:xfrm>
            <a:off x="7734594" y="5244959"/>
            <a:ext cx="14468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i="1"/>
              <a:t>Port: 10 Gbps</a:t>
            </a:r>
            <a:endParaRPr lang="en-US" i="1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E822FA-CEAD-495F-90E3-122040DF21F0}"/>
              </a:ext>
            </a:extLst>
          </p:cNvPr>
          <p:cNvSpPr txBox="1"/>
          <p:nvPr/>
        </p:nvSpPr>
        <p:spPr>
          <a:xfrm>
            <a:off x="4442186" y="5434522"/>
            <a:ext cx="20619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/>
              <a:t>P4-programmable</a:t>
            </a:r>
            <a:br>
              <a:rPr lang="it-IT" sz="1900" b="1"/>
            </a:br>
            <a:r>
              <a:rPr lang="it-IT" sz="1900" b="1"/>
              <a:t>switch</a:t>
            </a:r>
            <a:endParaRPr lang="en-US" sz="1900" b="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CD827D-011A-4B4F-8B87-6F66212A4E2E}"/>
              </a:ext>
            </a:extLst>
          </p:cNvPr>
          <p:cNvSpPr txBox="1"/>
          <p:nvPr/>
        </p:nvSpPr>
        <p:spPr>
          <a:xfrm>
            <a:off x="4393072" y="5172832"/>
            <a:ext cx="209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Ports: 33 x 100 Gbps</a:t>
            </a:r>
            <a:endParaRPr lang="en-US" i="1"/>
          </a:p>
        </p:txBody>
      </p:sp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A2FBFFBE-6AB1-4C31-A45F-E66E144C107E}"/>
              </a:ext>
            </a:extLst>
          </p:cNvPr>
          <p:cNvSpPr/>
          <p:nvPr/>
        </p:nvSpPr>
        <p:spPr>
          <a:xfrm>
            <a:off x="1181890" y="4208471"/>
            <a:ext cx="2958111" cy="268610"/>
          </a:xfrm>
          <a:prstGeom prst="wedgeRoundRectCallout">
            <a:avLst>
              <a:gd name="adj1" fmla="val 89288"/>
              <a:gd name="adj2" fmla="val 87055"/>
              <a:gd name="adj3" fmla="val 16667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chemeClr val="tx1"/>
                </a:solidFill>
              </a:rPr>
              <a:t>Detection strategy in P4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D067C5-8670-4C0D-99CE-1954581B9CC5}"/>
              </a:ext>
            </a:extLst>
          </p:cNvPr>
          <p:cNvSpPr txBox="1"/>
          <p:nvPr/>
        </p:nvSpPr>
        <p:spPr>
          <a:xfrm>
            <a:off x="1970729" y="6190752"/>
            <a:ext cx="206190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/>
              <a:t>Traffic sender</a:t>
            </a:r>
            <a:endParaRPr lang="en-US" sz="1900" b="1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F7C48D-E7B3-4C95-A7BF-643CB4DC650C}"/>
              </a:ext>
            </a:extLst>
          </p:cNvPr>
          <p:cNvSpPr txBox="1"/>
          <p:nvPr/>
        </p:nvSpPr>
        <p:spPr>
          <a:xfrm>
            <a:off x="6260717" y="6184916"/>
            <a:ext cx="206190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/>
              <a:t>Traffic receiver</a:t>
            </a:r>
            <a:endParaRPr lang="en-US" sz="1900" b="1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F2D0358-1C70-4210-9321-FA3F5ACB98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58794" y="4357755"/>
            <a:ext cx="747526" cy="629669"/>
          </a:xfrm>
          <a:prstGeom prst="rect">
            <a:avLst/>
          </a:prstGeom>
        </p:spPr>
      </p:pic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E9CF6DB0-3829-4AA7-9CC4-BDC24F2F9378}"/>
              </a:ext>
            </a:extLst>
          </p:cNvPr>
          <p:cNvCxnSpPr>
            <a:cxnSpLocks/>
          </p:cNvCxnSpPr>
          <p:nvPr/>
        </p:nvCxnSpPr>
        <p:spPr>
          <a:xfrm flipV="1">
            <a:off x="2747575" y="4634849"/>
            <a:ext cx="1907263" cy="281836"/>
          </a:xfrm>
          <a:prstGeom prst="curvedConnector3">
            <a:avLst>
              <a:gd name="adj1" fmla="val -3696"/>
            </a:avLst>
          </a:prstGeom>
          <a:ln w="19050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10B0A66F-D256-45F1-96B8-7CC70B09682C}"/>
              </a:ext>
            </a:extLst>
          </p:cNvPr>
          <p:cNvCxnSpPr>
            <a:cxnSpLocks/>
          </p:cNvCxnSpPr>
          <p:nvPr/>
        </p:nvCxnSpPr>
        <p:spPr>
          <a:xfrm>
            <a:off x="6020433" y="4665777"/>
            <a:ext cx="2077516" cy="585306"/>
          </a:xfrm>
          <a:prstGeom prst="curvedConnector3">
            <a:avLst>
              <a:gd name="adj1" fmla="val 111620"/>
            </a:avLst>
          </a:prstGeom>
          <a:ln w="19050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C294FDC-6743-4160-A46B-7E1E3AD93127}"/>
              </a:ext>
            </a:extLst>
          </p:cNvPr>
          <p:cNvCxnSpPr>
            <a:cxnSpLocks/>
            <a:stCxn id="22" idx="0"/>
            <a:endCxn id="36" idx="0"/>
          </p:cNvCxnSpPr>
          <p:nvPr/>
        </p:nvCxnSpPr>
        <p:spPr>
          <a:xfrm rot="5400000" flipH="1" flipV="1">
            <a:off x="7132998" y="2582758"/>
            <a:ext cx="24561" cy="3574557"/>
          </a:xfrm>
          <a:prstGeom prst="bentConnector3">
            <a:avLst>
              <a:gd name="adj1" fmla="val 1030744"/>
            </a:avLst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263C6ED-7109-4130-870D-0691965D1EF9}"/>
              </a:ext>
            </a:extLst>
          </p:cNvPr>
          <p:cNvSpPr txBox="1"/>
          <p:nvPr/>
        </p:nvSpPr>
        <p:spPr>
          <a:xfrm>
            <a:off x="7603632" y="4069862"/>
            <a:ext cx="773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Digest</a:t>
            </a:r>
            <a:endParaRPr lang="en-US" i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D7FDE76-5B4C-4B66-A0A6-FDFB172FA16F}"/>
              </a:ext>
            </a:extLst>
          </p:cNvPr>
          <p:cNvSpPr txBox="1"/>
          <p:nvPr/>
        </p:nvSpPr>
        <p:spPr>
          <a:xfrm>
            <a:off x="9071462" y="4327223"/>
            <a:ext cx="20619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/>
              <a:t>Command line interace</a:t>
            </a:r>
            <a:endParaRPr lang="en-US" sz="1900" b="1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211E42E-44DB-4BF2-B702-57F5054D5C90}"/>
              </a:ext>
            </a:extLst>
          </p:cNvPr>
          <p:cNvSpPr txBox="1"/>
          <p:nvPr/>
        </p:nvSpPr>
        <p:spPr>
          <a:xfrm rot="163374">
            <a:off x="6330655" y="4333459"/>
            <a:ext cx="77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Traffic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362130844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D943FB-BE63-4EA3-9350-2005CF76D58D}">
  <ds:schemaRefs>
    <ds:schemaRef ds:uri="http://purl.org/dc/dcmitype/"/>
    <ds:schemaRef ds:uri="http://schemas.microsoft.com/office/2006/documentManagement/types"/>
    <ds:schemaRef ds:uri="e2e8627e-9120-4592-bf70-1c86d23ddb27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3c70a20-266a-45ad-bf4a-dd457e1766d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11632</TotalTime>
  <Words>2937</Words>
  <Application>Microsoft Macintosh PowerPoint</Application>
  <PresentationFormat>Widescreen</PresentationFormat>
  <Paragraphs>505</Paragraphs>
  <Slides>34</Slides>
  <Notes>11</Notes>
  <HiddenSlides>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Cambria Math</vt:lpstr>
      <vt:lpstr>Courier New</vt:lpstr>
      <vt:lpstr>DejaVu Sans</vt:lpstr>
      <vt:lpstr>Times New Roman</vt:lpstr>
      <vt:lpstr>Verdana</vt:lpstr>
      <vt:lpstr>Wingdings</vt:lpstr>
      <vt:lpstr>GEANT EC Review</vt:lpstr>
      <vt:lpstr>PowerPoint Presentation</vt:lpstr>
      <vt:lpstr>PowerPoint Presentation</vt:lpstr>
      <vt:lpstr>Why Programming the Data Plane</vt:lpstr>
      <vt:lpstr>Why Data Plane Programming: (Open) Software deluge</vt:lpstr>
      <vt:lpstr>Use Case 1 for Data Plane Programming</vt:lpstr>
      <vt:lpstr>PowerPoint Presentation</vt:lpstr>
      <vt:lpstr>In-network DDoS Detection using Programmable Data Planes</vt:lpstr>
      <vt:lpstr>Implementation Evolution for In-network DDoS Detection</vt:lpstr>
      <vt:lpstr>Implemented Strategy and Experimental Setup</vt:lpstr>
      <vt:lpstr>DDoS Detection Performance Evaluation</vt:lpstr>
      <vt:lpstr>Switch P4 Program Performance Cross-check at 10 Gbps</vt:lpstr>
      <vt:lpstr>Use Case for Data Plane Programming</vt:lpstr>
      <vt:lpstr>PowerPoint Presentation</vt:lpstr>
      <vt:lpstr>In-Band Telemetry edge values</vt:lpstr>
      <vt:lpstr>In-Band Telemetry: Results  </vt:lpstr>
      <vt:lpstr>In-band Telemetry – Sample Symposium Graphs</vt:lpstr>
      <vt:lpstr>Use Case for Data Plane Programming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Next steps</vt:lpstr>
      <vt:lpstr>Additional Remarks</vt:lpstr>
      <vt:lpstr>Program the Abstraction of a Network Device </vt:lpstr>
      <vt:lpstr>P4 Guide for C Language Programmers </vt:lpstr>
      <vt:lpstr>Additional Complexities Planning the Logic Flow of a Program in P4</vt:lpstr>
      <vt:lpstr>Additional Complexities Planning the Logic Flow of a Program in P4</vt:lpstr>
      <vt:lpstr>References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</dc:title>
  <dc:creator>Bridget Hannigan</dc:creator>
  <cp:lastModifiedBy>Mauro Campanella</cp:lastModifiedBy>
  <cp:revision>262</cp:revision>
  <cp:lastPrinted>2016-05-20T16:08:32Z</cp:lastPrinted>
  <dcterms:created xsi:type="dcterms:W3CDTF">2020-01-13T10:18:08Z</dcterms:created>
  <dcterms:modified xsi:type="dcterms:W3CDTF">2020-03-04T15:31:55Z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