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15"/>
  </p:notesMasterIdLst>
  <p:sldIdLst>
    <p:sldId id="360" r:id="rId8"/>
    <p:sldId id="362" r:id="rId9"/>
    <p:sldId id="578" r:id="rId10"/>
    <p:sldId id="579" r:id="rId11"/>
    <p:sldId id="580" r:id="rId12"/>
    <p:sldId id="581" r:id="rId13"/>
    <p:sldId id="3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a Golub" initials="IG" lastIdx="1" clrIdx="0">
    <p:extLst>
      <p:ext uri="{19B8F6BF-5375-455C-9EA6-DF929625EA0E}">
        <p15:presenceInfo xmlns:p15="http://schemas.microsoft.com/office/powerpoint/2012/main" userId="Ivana Golu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7B"/>
    <a:srgbClr val="712177"/>
    <a:srgbClr val="E24301"/>
    <a:srgbClr val="99BDCB"/>
    <a:srgbClr val="ED1556"/>
    <a:srgbClr val="003F5F"/>
    <a:srgbClr val="A7B3B4"/>
    <a:srgbClr val="065081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294" autoAdjust="0"/>
    <p:restoredTop sz="86445" autoAdjust="0"/>
  </p:normalViewPr>
  <p:slideViewPr>
    <p:cSldViewPr snapToGrid="0">
      <p:cViewPr varScale="1">
        <p:scale>
          <a:sx n="69" d="100"/>
          <a:sy n="69" d="100"/>
        </p:scale>
        <p:origin x="232" y="3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04/03/2020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Objectives for the Workshop:</a:t>
            </a:r>
          </a:p>
          <a:p>
            <a:r>
              <a:rPr lang="en-GB" dirty="0"/>
              <a:t>Talk and discuss more about</a:t>
            </a:r>
            <a:r>
              <a:rPr lang="en-GB" baseline="0" dirty="0"/>
              <a:t> </a:t>
            </a:r>
            <a:r>
              <a:rPr lang="en-GB" dirty="0"/>
              <a:t>Performance, Use cases, Success stories, Tools, Future development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684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446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3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40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663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754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226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6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04/03/2020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3" y="1834440"/>
            <a:ext cx="10136381" cy="10912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Performance Management Workshop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8" y="3131582"/>
            <a:ext cx="5626375" cy="143510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Ivana Golub, PSNC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Tim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Chown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Jisc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Pavle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Vuletić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UoB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/AMRES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Maria Isabel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Gandia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Carriedo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, CSUC/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RedIRIS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5176782"/>
            <a:ext cx="3896537" cy="7046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+mn-lt"/>
              </a:rPr>
              <a:t>4-5 February 2020, Zagreb</a:t>
            </a: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04/03/2020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noProof="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endParaRPr lang="en-GB" sz="2000" noProof="0" dirty="0">
              <a:solidFill>
                <a:schemeClr val="bg1"/>
              </a:solidFill>
              <a:latin typeface="+mn-lt"/>
            </a:endParaRPr>
          </a:p>
          <a:p>
            <a:endParaRPr lang="en-GB" sz="2000" baseline="0" noProof="0" dirty="0">
              <a:solidFill>
                <a:schemeClr val="bg1"/>
              </a:solidFill>
            </a:endParaRPr>
          </a:p>
          <a:p>
            <a:r>
              <a:rPr lang="en-GB" sz="2000" baseline="0" noProof="0" dirty="0">
                <a:solidFill>
                  <a:schemeClr val="bg1"/>
                </a:solidFill>
              </a:rPr>
              <a:t>gn4-3-wp6-t0@lists.geant.org</a:t>
            </a:r>
            <a:endParaRPr lang="en-GB" sz="2000" baseline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10423356" cy="430909"/>
          </a:xfrm>
        </p:spPr>
        <p:txBody>
          <a:bodyPr>
            <a:noAutofit/>
          </a:bodyPr>
          <a:lstStyle/>
          <a:p>
            <a:r>
              <a:rPr lang="en-GB" sz="2900" dirty="0">
                <a:solidFill>
                  <a:schemeClr val="accent1">
                    <a:lumMod val="50000"/>
                  </a:schemeClr>
                </a:solidFill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8895" y="1518834"/>
            <a:ext cx="5215925" cy="426055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15 presentations in 4 sessions: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sz="2600" dirty="0">
                <a:solidFill>
                  <a:srgbClr val="CC007B"/>
                </a:solidFill>
              </a:rPr>
              <a:t>Performance management</a:t>
            </a:r>
          </a:p>
          <a:p>
            <a:pPr marL="514350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sz="2600" dirty="0">
                <a:solidFill>
                  <a:srgbClr val="CC007B"/>
                </a:solidFill>
              </a:rPr>
              <a:t>Use cases, challenges and tools</a:t>
            </a:r>
          </a:p>
          <a:p>
            <a:pPr marL="514350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sz="2600" dirty="0">
                <a:solidFill>
                  <a:srgbClr val="CC007B"/>
                </a:solidFill>
              </a:rPr>
              <a:t>Data transfer and performance management architectures</a:t>
            </a:r>
          </a:p>
          <a:p>
            <a:pPr marL="514350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sz="2600" dirty="0">
                <a:solidFill>
                  <a:srgbClr val="CC007B"/>
                </a:solidFill>
              </a:rPr>
              <a:t>New measurement approaches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595AAC-76D3-514D-894B-1D05E0B95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126" y="1846130"/>
            <a:ext cx="4618290" cy="306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F4B72-2B59-2843-B318-D633CC519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Session 1: Performance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2C347-8DEC-CD4E-865E-2BF902792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72816"/>
            <a:ext cx="9600681" cy="4006572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Introduction - </a:t>
            </a:r>
            <a:r>
              <a:rPr lang="en-GB" sz="2400" dirty="0">
                <a:solidFill>
                  <a:srgbClr val="CC007B"/>
                </a:solidFill>
              </a:rPr>
              <a:t>Ivana Golub</a:t>
            </a:r>
            <a:r>
              <a:rPr lang="en-GB" sz="2400" dirty="0"/>
              <a:t> (PSNC)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NREN community performance scenarios and tools - </a:t>
            </a:r>
            <a:r>
              <a:rPr lang="en-GB" sz="2400" dirty="0">
                <a:solidFill>
                  <a:srgbClr val="CC007B"/>
                </a:solidFill>
              </a:rPr>
              <a:t>Tim </a:t>
            </a:r>
            <a:r>
              <a:rPr lang="en-GB" sz="2400" dirty="0" err="1">
                <a:solidFill>
                  <a:srgbClr val="CC007B"/>
                </a:solidFill>
              </a:rPr>
              <a:t>Chown</a:t>
            </a:r>
            <a:r>
              <a:rPr lang="en-GB" sz="2400" dirty="0"/>
              <a:t> (</a:t>
            </a:r>
            <a:r>
              <a:rPr lang="en-GB" sz="2400" dirty="0" err="1"/>
              <a:t>Jisc</a:t>
            </a:r>
            <a:r>
              <a:rPr lang="en-GB" sz="2400" dirty="0"/>
              <a:t>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SIG-NOC survey - performance tools being used by the NREN NOC community - </a:t>
            </a:r>
            <a:r>
              <a:rPr lang="en-GB" sz="2400" dirty="0">
                <a:solidFill>
                  <a:srgbClr val="CC007B"/>
                </a:solidFill>
              </a:rPr>
              <a:t>Maria Isabel </a:t>
            </a:r>
            <a:r>
              <a:rPr lang="en-GB" sz="2400" dirty="0" err="1">
                <a:solidFill>
                  <a:srgbClr val="CC007B"/>
                </a:solidFill>
              </a:rPr>
              <a:t>Gandia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Carriedo</a:t>
            </a:r>
            <a:r>
              <a:rPr lang="en-GB" sz="2400" dirty="0"/>
              <a:t> (CSUC)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Strengthening international R&amp;D communities with </a:t>
            </a:r>
            <a:r>
              <a:rPr lang="en-GB" sz="2400" dirty="0" err="1"/>
              <a:t>perfSONAR</a:t>
            </a:r>
            <a:r>
              <a:rPr lang="en-GB" sz="2400" dirty="0"/>
              <a:t> monitoring - </a:t>
            </a:r>
            <a:r>
              <a:rPr lang="en-GB" sz="2400" dirty="0" err="1">
                <a:solidFill>
                  <a:srgbClr val="CC007B"/>
                </a:solidFill>
              </a:rPr>
              <a:t>Szymon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Trocha</a:t>
            </a:r>
            <a:r>
              <a:rPr lang="en-GB" sz="2400" dirty="0"/>
              <a:t> (PSNC)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Performance measurement with RIPE Atlas and RIS data - an investigative approach - </a:t>
            </a:r>
            <a:r>
              <a:rPr lang="en-GB" sz="2400" dirty="0">
                <a:solidFill>
                  <a:srgbClr val="CC007B"/>
                </a:solidFill>
              </a:rPr>
              <a:t>Jasper den </a:t>
            </a:r>
            <a:r>
              <a:rPr lang="en-GB" sz="2400" dirty="0" err="1">
                <a:solidFill>
                  <a:srgbClr val="CC007B"/>
                </a:solidFill>
              </a:rPr>
              <a:t>Hertog</a:t>
            </a:r>
            <a:r>
              <a:rPr lang="en-GB" sz="2400" dirty="0">
                <a:solidFill>
                  <a:srgbClr val="712177"/>
                </a:solidFill>
              </a:rPr>
              <a:t> </a:t>
            </a:r>
            <a:r>
              <a:rPr lang="en-GB" sz="2400" dirty="0"/>
              <a:t>(RIPE NCC)</a:t>
            </a:r>
          </a:p>
        </p:txBody>
      </p:sp>
    </p:spTree>
    <p:extLst>
      <p:ext uri="{BB962C8B-B14F-4D97-AF65-F5344CB8AC3E}">
        <p14:creationId xmlns:p14="http://schemas.microsoft.com/office/powerpoint/2010/main" val="2946593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FB914-828D-EA46-8E01-3704D1AF4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Session 2: Use cases, challenges, and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4EE78-ADC2-C046-A95B-F27C602EB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91478"/>
            <a:ext cx="8633637" cy="39879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Monitoring real-time applications; latency and jitter (</a:t>
            </a:r>
            <a:r>
              <a:rPr lang="en-GB" sz="2400" dirty="0" err="1"/>
              <a:t>LoLa</a:t>
            </a:r>
            <a:r>
              <a:rPr lang="en-GB" sz="2400" dirty="0"/>
              <a:t>) - </a:t>
            </a:r>
            <a:r>
              <a:rPr lang="en-GB" sz="2400" dirty="0">
                <a:solidFill>
                  <a:srgbClr val="CC007B"/>
                </a:solidFill>
              </a:rPr>
              <a:t>Claudio </a:t>
            </a:r>
            <a:r>
              <a:rPr lang="en-GB" sz="2400" dirty="0" err="1">
                <a:solidFill>
                  <a:srgbClr val="CC007B"/>
                </a:solidFill>
              </a:rPr>
              <a:t>Allocchio</a:t>
            </a:r>
            <a:r>
              <a:rPr lang="en-GB" sz="2400" dirty="0"/>
              <a:t> (GARR)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Measurement Lab - Open Internet Measurement  - </a:t>
            </a:r>
            <a:r>
              <a:rPr lang="en-GB" sz="2400" dirty="0">
                <a:solidFill>
                  <a:srgbClr val="CC007B"/>
                </a:solidFill>
              </a:rPr>
              <a:t>Chris </a:t>
            </a:r>
            <a:r>
              <a:rPr lang="en-GB" sz="2400" dirty="0" err="1">
                <a:solidFill>
                  <a:srgbClr val="CC007B"/>
                </a:solidFill>
              </a:rPr>
              <a:t>Ritzo</a:t>
            </a:r>
            <a:r>
              <a:rPr lang="en-GB" sz="2400" dirty="0"/>
              <a:t> (Measurement Lab)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How to set up DTN nodes on GTS - </a:t>
            </a:r>
            <a:r>
              <a:rPr lang="en-GB" sz="2400" dirty="0" err="1">
                <a:solidFill>
                  <a:srgbClr val="CC007B"/>
                </a:solidFill>
              </a:rPr>
              <a:t>Damir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Regvart</a:t>
            </a:r>
            <a:r>
              <a:rPr lang="en-GB" sz="2400" dirty="0"/>
              <a:t> (CARNET) and </a:t>
            </a:r>
            <a:r>
              <a:rPr lang="en-GB" sz="2400" dirty="0">
                <a:solidFill>
                  <a:srgbClr val="CC007B"/>
                </a:solidFill>
              </a:rPr>
              <a:t>Jerry Sobieski</a:t>
            </a:r>
            <a:r>
              <a:rPr lang="en-GB" sz="2400" dirty="0"/>
              <a:t> (</a:t>
            </a:r>
            <a:r>
              <a:rPr lang="en-GB" sz="2400" dirty="0" err="1"/>
              <a:t>NORDUnet</a:t>
            </a:r>
            <a:r>
              <a:rPr lang="en-GB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34777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B6825-9A2B-CB4B-BB0E-F3E9EC7B0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5164"/>
            <a:ext cx="10589725" cy="722886"/>
          </a:xfrm>
        </p:spPr>
        <p:txBody>
          <a:bodyPr>
            <a:normAutofit fontScale="90000"/>
          </a:bodyPr>
          <a:lstStyle/>
          <a:p>
            <a:r>
              <a:rPr lang="en-GB" dirty="0"/>
              <a:t>Session 3: </a:t>
            </a:r>
            <a:br>
              <a:rPr lang="en-GB" dirty="0"/>
            </a:br>
            <a:r>
              <a:rPr lang="en-GB" dirty="0"/>
              <a:t>Data transfer and performance management architectures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FE42F-C618-1744-9B10-55E7E4A7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72816"/>
            <a:ext cx="9376746" cy="400657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GÉANT 100G DTN testbed and experiments - </a:t>
            </a:r>
            <a:r>
              <a:rPr lang="en-GB" sz="2400" dirty="0">
                <a:solidFill>
                  <a:srgbClr val="CC007B"/>
                </a:solidFill>
              </a:rPr>
              <a:t>Domenico </a:t>
            </a:r>
            <a:r>
              <a:rPr lang="en-GB" sz="2400" dirty="0" err="1">
                <a:solidFill>
                  <a:srgbClr val="CC007B"/>
                </a:solidFill>
              </a:rPr>
              <a:t>Vicinanza</a:t>
            </a:r>
            <a:r>
              <a:rPr lang="en-GB" sz="2400" dirty="0"/>
              <a:t> (GÉANT)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Data Mover Challenge (DMC 2020) competition; early findings - </a:t>
            </a:r>
            <a:r>
              <a:rPr lang="en-GB" sz="2400" dirty="0">
                <a:solidFill>
                  <a:srgbClr val="CC007B"/>
                </a:solidFill>
              </a:rPr>
              <a:t>Andrew Howard</a:t>
            </a:r>
            <a:r>
              <a:rPr lang="en-GB" sz="2400" dirty="0"/>
              <a:t> (Australian National University)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GÉANT GN4-3 project DTN wiki - </a:t>
            </a:r>
            <a:r>
              <a:rPr lang="en-GB" sz="2400" dirty="0" err="1">
                <a:solidFill>
                  <a:srgbClr val="CC007B"/>
                </a:solidFill>
              </a:rPr>
              <a:t>Damir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Regvart</a:t>
            </a:r>
            <a:r>
              <a:rPr lang="en-GB" sz="2400" dirty="0"/>
              <a:t> (CARNET)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Roadmap for </a:t>
            </a:r>
            <a:r>
              <a:rPr lang="en-GB" sz="2400" dirty="0" err="1"/>
              <a:t>perfSONAR</a:t>
            </a:r>
            <a:r>
              <a:rPr lang="en-GB" sz="2400" dirty="0"/>
              <a:t> Measurement Point design in GEANT 2020-2025 - </a:t>
            </a:r>
            <a:r>
              <a:rPr lang="en-GB" sz="2400" dirty="0">
                <a:solidFill>
                  <a:srgbClr val="CC007B"/>
                </a:solidFill>
              </a:rPr>
              <a:t>Tony Barber</a:t>
            </a:r>
            <a:r>
              <a:rPr lang="en-GB" sz="2400" dirty="0"/>
              <a:t> (GÉANT)</a:t>
            </a:r>
          </a:p>
        </p:txBody>
      </p:sp>
    </p:spTree>
    <p:extLst>
      <p:ext uri="{BB962C8B-B14F-4D97-AF65-F5344CB8AC3E}">
        <p14:creationId xmlns:p14="http://schemas.microsoft.com/office/powerpoint/2010/main" val="3467613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E6022-6651-3E49-B6D6-3A83B87A9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Session 4: New measurement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1CF6C-FEEF-CA44-B0BB-BE9B75356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91478"/>
            <a:ext cx="9693987" cy="39879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In-band Network Telemetry and Streaming Telemetry - </a:t>
            </a:r>
            <a:r>
              <a:rPr lang="en-GB" sz="2400" dirty="0" err="1">
                <a:solidFill>
                  <a:srgbClr val="CC007B"/>
                </a:solidFill>
              </a:rPr>
              <a:t>Marinos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Dimolianis</a:t>
            </a:r>
            <a:r>
              <a:rPr lang="en-GB" sz="2400" dirty="0"/>
              <a:t> (NTUA)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RARE telemetry requirements - </a:t>
            </a:r>
            <a:r>
              <a:rPr lang="en-GB" sz="2400" dirty="0">
                <a:solidFill>
                  <a:srgbClr val="CC007B"/>
                </a:solidFill>
              </a:rPr>
              <a:t>Frederic Loui</a:t>
            </a:r>
            <a:r>
              <a:rPr lang="en-GB" sz="2400" dirty="0"/>
              <a:t> (RENATER)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Data plane programmability (P4) and telemetry - </a:t>
            </a:r>
            <a:r>
              <a:rPr lang="en-GB" sz="2400" dirty="0">
                <a:solidFill>
                  <a:srgbClr val="CC007B"/>
                </a:solidFill>
              </a:rPr>
              <a:t>Mauro Campanella</a:t>
            </a:r>
            <a:r>
              <a:rPr lang="en-GB" sz="2400" dirty="0">
                <a:solidFill>
                  <a:srgbClr val="712177"/>
                </a:solidFill>
              </a:rPr>
              <a:t> </a:t>
            </a:r>
            <a:r>
              <a:rPr lang="en-GB" sz="2400" dirty="0"/>
              <a:t>(GARR)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GN4-3 WP6 project incubator studies - </a:t>
            </a:r>
            <a:r>
              <a:rPr lang="en-GB" sz="2400" dirty="0" err="1">
                <a:solidFill>
                  <a:srgbClr val="CC007B"/>
                </a:solidFill>
              </a:rPr>
              <a:t>Pavle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Vuletić</a:t>
            </a:r>
            <a:r>
              <a:rPr lang="en-GB" sz="2400" dirty="0"/>
              <a:t> (</a:t>
            </a:r>
            <a:r>
              <a:rPr lang="en-GB" sz="2400" dirty="0" err="1"/>
              <a:t>UoB</a:t>
            </a:r>
            <a:r>
              <a:rPr lang="en-GB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3339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12A78A-BF01-44C7-9E35-6D822C0E8866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33c70a20-266a-45ad-bf4a-dd457e1766dc"/>
    <ds:schemaRef ds:uri="e2e8627e-9120-4592-bf70-1c86d23ddb2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Presentation Template - January 2019</Template>
  <TotalTime>7101</TotalTime>
  <Words>313</Words>
  <Application>Microsoft Macintosh PowerPoint</Application>
  <PresentationFormat>Widescreen</PresentationFormat>
  <Paragraphs>36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Agenda</vt:lpstr>
      <vt:lpstr>Session 1: Performance Management</vt:lpstr>
      <vt:lpstr>Session 2: Use cases, challenges, and tools</vt:lpstr>
      <vt:lpstr>Session 3:  Data transfer and performance management architectures</vt:lpstr>
      <vt:lpstr>Session 4: New measurement approaches</vt:lpstr>
      <vt:lpstr>PowerPoint Presentation</vt:lpstr>
    </vt:vector>
  </TitlesOfParts>
  <Company>DANTE Ltd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 Kramer</dc:creator>
  <cp:lastModifiedBy>Ivana Golub</cp:lastModifiedBy>
  <cp:revision>234</cp:revision>
  <cp:lastPrinted>2019-12-04T20:27:39Z</cp:lastPrinted>
  <dcterms:created xsi:type="dcterms:W3CDTF">2019-08-27T11:11:06Z</dcterms:created>
  <dcterms:modified xsi:type="dcterms:W3CDTF">2020-03-04T08:43:45Z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