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24"/>
  </p:notesMasterIdLst>
  <p:sldIdLst>
    <p:sldId id="371" r:id="rId8"/>
    <p:sldId id="373" r:id="rId9"/>
    <p:sldId id="374" r:id="rId10"/>
    <p:sldId id="375" r:id="rId11"/>
    <p:sldId id="376" r:id="rId12"/>
    <p:sldId id="362" r:id="rId13"/>
    <p:sldId id="363" r:id="rId14"/>
    <p:sldId id="369" r:id="rId15"/>
    <p:sldId id="364" r:id="rId16"/>
    <p:sldId id="367" r:id="rId17"/>
    <p:sldId id="377" r:id="rId18"/>
    <p:sldId id="366" r:id="rId19"/>
    <p:sldId id="365" r:id="rId20"/>
    <p:sldId id="370" r:id="rId21"/>
    <p:sldId id="368" r:id="rId22"/>
    <p:sldId id="37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95" autoAdjust="0"/>
    <p:restoredTop sz="69954" autoAdjust="0"/>
  </p:normalViewPr>
  <p:slideViewPr>
    <p:cSldViewPr snapToGrid="0">
      <p:cViewPr>
        <p:scale>
          <a:sx n="75" d="100"/>
          <a:sy n="75" d="100"/>
        </p:scale>
        <p:origin x="-151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301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064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99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025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roundTripTime</a:t>
            </a:r>
            <a:r>
              <a:rPr lang="en-US" dirty="0" smtClean="0"/>
              <a:t> -- this is the delay between the </a:t>
            </a:r>
            <a:r>
              <a:rPr lang="en-US" dirty="0" err="1" smtClean="0"/>
              <a:t>the</a:t>
            </a:r>
            <a:r>
              <a:rPr lang="en-US" dirty="0" smtClean="0"/>
              <a:t> transmission of a probe and the arrival of its response. </a:t>
            </a:r>
          </a:p>
          <a:p>
            <a:r>
              <a:rPr lang="en-US" dirty="0" err="1" smtClean="0"/>
              <a:t>rttJitter</a:t>
            </a:r>
            <a:r>
              <a:rPr lang="en-US" dirty="0" smtClean="0"/>
              <a:t> -- this is the difference between the current round trip time measurement and the previous one. </a:t>
            </a:r>
          </a:p>
          <a:p>
            <a:r>
              <a:rPr lang="en-US" dirty="0" err="1" smtClean="0"/>
              <a:t>rttInterarrivalJitter</a:t>
            </a:r>
            <a:r>
              <a:rPr lang="en-US" dirty="0" smtClean="0"/>
              <a:t> -- An estimate of the statistical variance of a packet's </a:t>
            </a:r>
            <a:r>
              <a:rPr lang="en-US" dirty="0" err="1" smtClean="0"/>
              <a:t>interarrival</a:t>
            </a:r>
            <a:r>
              <a:rPr lang="en-US" dirty="0" smtClean="0"/>
              <a:t> time. Defined in rfc1889 as: J=J+(|D(i-1,i)|-J)/16 where J is the </a:t>
            </a:r>
            <a:r>
              <a:rPr lang="en-US" dirty="0" err="1" smtClean="0"/>
              <a:t>interarrival</a:t>
            </a:r>
            <a:r>
              <a:rPr lang="en-US" dirty="0" smtClean="0"/>
              <a:t> jitter and D(i-1, </a:t>
            </a:r>
            <a:r>
              <a:rPr lang="en-US" dirty="0" err="1" smtClean="0"/>
              <a:t>i</a:t>
            </a:r>
            <a:r>
              <a:rPr lang="en-US" dirty="0" smtClean="0"/>
              <a:t>) is the current round trip jitter measurement. </a:t>
            </a:r>
          </a:p>
          <a:p>
            <a:r>
              <a:rPr lang="en-US" dirty="0" smtClean="0"/>
              <a:t>egress -- this is the delay between the transmission of a probe and its arrival at its destination. </a:t>
            </a:r>
          </a:p>
          <a:p>
            <a:r>
              <a:rPr lang="en-US" dirty="0" err="1" smtClean="0"/>
              <a:t>egressJitter</a:t>
            </a:r>
            <a:r>
              <a:rPr lang="en-US" dirty="0" smtClean="0"/>
              <a:t> -- this is the difference between the </a:t>
            </a:r>
            <a:r>
              <a:rPr lang="en-US" dirty="0" err="1" smtClean="0"/>
              <a:t>cu+rrent</a:t>
            </a:r>
            <a:r>
              <a:rPr lang="en-US" dirty="0" smtClean="0"/>
              <a:t> egress delay the previous measurement. </a:t>
            </a:r>
          </a:p>
          <a:p>
            <a:r>
              <a:rPr lang="en-US" dirty="0" err="1" smtClean="0"/>
              <a:t>egressInterarrivalJitter</a:t>
            </a:r>
            <a:r>
              <a:rPr lang="en-US" dirty="0" smtClean="0"/>
              <a:t> -- similar to </a:t>
            </a:r>
            <a:r>
              <a:rPr lang="en-US" dirty="0" err="1" smtClean="0"/>
              <a:t>rttInterarrivalJitter</a:t>
            </a:r>
            <a:r>
              <a:rPr lang="en-US" dirty="0" smtClean="0"/>
              <a:t>, but applied to egress jitter measurements. </a:t>
            </a:r>
          </a:p>
          <a:p>
            <a:r>
              <a:rPr lang="en-US" dirty="0" smtClean="0"/>
              <a:t>ingress -- this is the delay between the transmission of a probe response and its arrival at its destination. </a:t>
            </a:r>
          </a:p>
          <a:p>
            <a:r>
              <a:rPr lang="en-US" dirty="0" err="1" smtClean="0"/>
              <a:t>ingressJitter</a:t>
            </a:r>
            <a:r>
              <a:rPr lang="en-US" dirty="0" smtClean="0"/>
              <a:t> -- this is the difference between the current ingress delay and the previous measurement. </a:t>
            </a:r>
          </a:p>
          <a:p>
            <a:r>
              <a:rPr lang="en-US" dirty="0" err="1" smtClean="0"/>
              <a:t>ingressInterarrivalJitter</a:t>
            </a:r>
            <a:r>
              <a:rPr lang="en-US" dirty="0" smtClean="0"/>
              <a:t> -- similar to </a:t>
            </a:r>
            <a:r>
              <a:rPr lang="en-US" dirty="0" err="1" smtClean="0"/>
              <a:t>rttInterarrivalJitter</a:t>
            </a:r>
            <a:r>
              <a:rPr lang="en-US" dirty="0" smtClean="0"/>
              <a:t>, but applied to ingress jitter measurements.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259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roundTripTime</a:t>
            </a:r>
            <a:r>
              <a:rPr lang="en-US" dirty="0" smtClean="0"/>
              <a:t> -- this is the delay between the </a:t>
            </a:r>
            <a:r>
              <a:rPr lang="en-US" dirty="0" err="1" smtClean="0"/>
              <a:t>the</a:t>
            </a:r>
            <a:r>
              <a:rPr lang="en-US" dirty="0" smtClean="0"/>
              <a:t> transmission of a probe and the arrival of its response. </a:t>
            </a:r>
          </a:p>
          <a:p>
            <a:r>
              <a:rPr lang="en-US" dirty="0" err="1" smtClean="0"/>
              <a:t>rttJitter</a:t>
            </a:r>
            <a:r>
              <a:rPr lang="en-US" dirty="0" smtClean="0"/>
              <a:t> -- this is the difference between the current round trip time measurement and the previous one. </a:t>
            </a:r>
          </a:p>
          <a:p>
            <a:r>
              <a:rPr lang="en-US" dirty="0" err="1" smtClean="0"/>
              <a:t>rttInterarrivalJitter</a:t>
            </a:r>
            <a:r>
              <a:rPr lang="en-US" dirty="0" smtClean="0"/>
              <a:t> -- An estimate of the statistical variance of a packet's </a:t>
            </a:r>
            <a:r>
              <a:rPr lang="en-US" dirty="0" err="1" smtClean="0"/>
              <a:t>interarrival</a:t>
            </a:r>
            <a:r>
              <a:rPr lang="en-US" dirty="0" smtClean="0"/>
              <a:t> time. Defined in rfc1889 as: J=J+(|D(i-1,i)|-J)/16 where J is the </a:t>
            </a:r>
            <a:r>
              <a:rPr lang="en-US" dirty="0" err="1" smtClean="0"/>
              <a:t>interarrival</a:t>
            </a:r>
            <a:r>
              <a:rPr lang="en-US" dirty="0" smtClean="0"/>
              <a:t> jitter and D(i-1, </a:t>
            </a:r>
            <a:r>
              <a:rPr lang="en-US" dirty="0" err="1" smtClean="0"/>
              <a:t>i</a:t>
            </a:r>
            <a:r>
              <a:rPr lang="en-US" dirty="0" smtClean="0"/>
              <a:t>) is the current round trip jitter measurement. </a:t>
            </a:r>
          </a:p>
          <a:p>
            <a:r>
              <a:rPr lang="en-US" dirty="0" smtClean="0"/>
              <a:t>egress -- this is the delay between the transmission of a probe and its arrival at its destination. </a:t>
            </a:r>
          </a:p>
          <a:p>
            <a:r>
              <a:rPr lang="en-US" dirty="0" err="1" smtClean="0"/>
              <a:t>egressJitter</a:t>
            </a:r>
            <a:r>
              <a:rPr lang="en-US" dirty="0" smtClean="0"/>
              <a:t> -- this is the difference between the </a:t>
            </a:r>
            <a:r>
              <a:rPr lang="en-US" dirty="0" err="1" smtClean="0"/>
              <a:t>cu+rrent</a:t>
            </a:r>
            <a:r>
              <a:rPr lang="en-US" dirty="0" smtClean="0"/>
              <a:t> egress delay the previous measurement. </a:t>
            </a:r>
          </a:p>
          <a:p>
            <a:r>
              <a:rPr lang="en-US" dirty="0" err="1" smtClean="0"/>
              <a:t>egressInterarrivalJitter</a:t>
            </a:r>
            <a:r>
              <a:rPr lang="en-US" dirty="0" smtClean="0"/>
              <a:t> -- similar to </a:t>
            </a:r>
            <a:r>
              <a:rPr lang="en-US" dirty="0" err="1" smtClean="0"/>
              <a:t>rttInterarrivalJitter</a:t>
            </a:r>
            <a:r>
              <a:rPr lang="en-US" dirty="0" smtClean="0"/>
              <a:t>, but applied to egress jitter measurements. </a:t>
            </a:r>
          </a:p>
          <a:p>
            <a:r>
              <a:rPr lang="en-US" dirty="0" smtClean="0"/>
              <a:t>ingress -- this is the delay between the transmission of a probe response and its arrival at its destination. </a:t>
            </a:r>
          </a:p>
          <a:p>
            <a:r>
              <a:rPr lang="en-US" dirty="0" err="1" smtClean="0"/>
              <a:t>ingressJitter</a:t>
            </a:r>
            <a:r>
              <a:rPr lang="en-US" dirty="0" smtClean="0"/>
              <a:t> -- this is the difference between the current ingress delay and the previous measurement. </a:t>
            </a:r>
          </a:p>
          <a:p>
            <a:r>
              <a:rPr lang="en-US" dirty="0" err="1" smtClean="0"/>
              <a:t>ingressInterarrivalJitter</a:t>
            </a:r>
            <a:r>
              <a:rPr lang="en-US" dirty="0" smtClean="0"/>
              <a:t> -- similar to </a:t>
            </a:r>
            <a:r>
              <a:rPr lang="en-US" dirty="0" err="1" smtClean="0"/>
              <a:t>rttInterarrivalJitter</a:t>
            </a:r>
            <a:r>
              <a:rPr lang="en-US" dirty="0" smtClean="0"/>
              <a:t>, but applied to ingress jitter measurements.</a:t>
            </a:r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652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4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911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493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209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7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EAA8-B7E5-4FC7-AB41-745FA14F2C83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479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9.xml"/><Relationship Id="rId3" Type="http://schemas.openxmlformats.org/officeDocument/2006/relationships/slideLayout" Target="../slideLayouts/slideLayout6.xml"/><Relationship Id="rId21" Type="http://schemas.openxmlformats.org/officeDocument/2006/relationships/slideLayout" Target="../slideLayouts/slideLayout24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8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3.xml"/><Relationship Id="rId29" Type="http://schemas.openxmlformats.org/officeDocument/2006/relationships/slideLayout" Target="../slideLayouts/slideLayout3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2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30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GN4-3 WP6 project incubator studies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258104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Performance Monitoring and Verification</a:t>
            </a:r>
            <a:endParaRPr lang="en-GB" sz="2400" dirty="0" smtClean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Pavle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Vuletic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UoB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/AMRES</a:t>
            </a:r>
            <a:endParaRPr lang="en-US" sz="2200" b="1" i="0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Marinos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Dimolianis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,</a:t>
            </a:r>
            <a:r>
              <a:rPr lang="en-US" sz="2200" b="1" i="0" baseline="0" dirty="0" smtClean="0">
                <a:solidFill>
                  <a:schemeClr val="bg1"/>
                </a:solidFill>
                <a:latin typeface="+mn-lt"/>
              </a:rPr>
              <a:t> NTUA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41703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Performance Management Workshop, 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Zagreb,  5th March 2020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92438" y="5522433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7.web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comnet.2019.107050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14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Testbed (2/4)</a:t>
            </a:r>
            <a:endParaRPr lang="el-GR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229" y="1145491"/>
            <a:ext cx="6531969" cy="5626244"/>
          </a:xfrm>
          <a:prstGeom prst="rect">
            <a:avLst/>
          </a:prstGeom>
        </p:spPr>
      </p:pic>
      <p:cxnSp>
        <p:nvCxnSpPr>
          <p:cNvPr id="5" name="Ευθύγραμμο βέλος σύνδεσης 4"/>
          <p:cNvCxnSpPr>
            <a:stCxn id="7" idx="3"/>
          </p:cNvCxnSpPr>
          <p:nvPr/>
        </p:nvCxnSpPr>
        <p:spPr>
          <a:xfrm>
            <a:off x="2012064" y="2531765"/>
            <a:ext cx="845436" cy="2114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0275" y="2070100"/>
            <a:ext cx="1851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JunOS</a:t>
            </a:r>
            <a:r>
              <a:rPr lang="en-US" b="1" dirty="0"/>
              <a:t> 19.3 - </a:t>
            </a:r>
            <a:r>
              <a:rPr lang="en-US" b="1" dirty="0" err="1" smtClean="0"/>
              <a:t>vMX</a:t>
            </a:r>
            <a:endParaRPr lang="en-US" b="1" dirty="0" smtClean="0"/>
          </a:p>
          <a:p>
            <a:r>
              <a:rPr lang="en-US" dirty="0" smtClean="0"/>
              <a:t>- </a:t>
            </a:r>
            <a:r>
              <a:rPr lang="en-US" dirty="0" err="1" smtClean="0"/>
              <a:t>Twamp</a:t>
            </a:r>
            <a:r>
              <a:rPr lang="en-US" dirty="0" smtClean="0"/>
              <a:t> Server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Twamp</a:t>
            </a:r>
            <a:r>
              <a:rPr lang="en-US" dirty="0" smtClean="0"/>
              <a:t> Client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34362" y="2175817"/>
            <a:ext cx="2581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Cisco IOS XE – CSR V1000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Twamp</a:t>
            </a:r>
            <a:r>
              <a:rPr lang="en-US" dirty="0" smtClean="0"/>
              <a:t> Server</a:t>
            </a:r>
          </a:p>
        </p:txBody>
      </p:sp>
      <p:cxnSp>
        <p:nvCxnSpPr>
          <p:cNvPr id="11" name="Ευθύγραμμο βέλος σύνδεσης 10"/>
          <p:cNvCxnSpPr>
            <a:stCxn id="9" idx="1"/>
          </p:cNvCxnSpPr>
          <p:nvPr/>
        </p:nvCxnSpPr>
        <p:spPr>
          <a:xfrm flipH="1">
            <a:off x="8462963" y="2498983"/>
            <a:ext cx="371399" cy="2013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84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Testbed (3/4)</a:t>
            </a:r>
            <a:endParaRPr lang="el-GR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229" y="1145491"/>
            <a:ext cx="6531969" cy="5626244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48" y="3031299"/>
            <a:ext cx="1906663" cy="610728"/>
          </a:xfrm>
          <a:prstGeom prst="rect">
            <a:avLst/>
          </a:prstGeom>
        </p:spPr>
      </p:pic>
      <p:cxnSp>
        <p:nvCxnSpPr>
          <p:cNvPr id="10" name="Ευθύγραμμο βέλος σύνδεσης 9"/>
          <p:cNvCxnSpPr>
            <a:endCxn id="8" idx="0"/>
          </p:cNvCxnSpPr>
          <p:nvPr/>
        </p:nvCxnSpPr>
        <p:spPr>
          <a:xfrm flipH="1">
            <a:off x="1122280" y="1828800"/>
            <a:ext cx="1161949" cy="12024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8882779">
            <a:off x="843781" y="2052320"/>
            <a:ext cx="159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661400" y="1775321"/>
            <a:ext cx="2908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Host to Host  </a:t>
            </a:r>
          </a:p>
          <a:p>
            <a:r>
              <a:rPr lang="en-US" b="1" dirty="0" smtClean="0"/>
              <a:t>     </a:t>
            </a:r>
            <a:r>
              <a:rPr lang="en-US" dirty="0" smtClean="0"/>
              <a:t>Reported by Sender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Host to Router	</a:t>
            </a:r>
          </a:p>
          <a:p>
            <a:r>
              <a:rPr lang="en-US" dirty="0" smtClean="0"/>
              <a:t>     Reported </a:t>
            </a:r>
            <a:r>
              <a:rPr lang="en-US" dirty="0"/>
              <a:t>by </a:t>
            </a:r>
            <a:r>
              <a:rPr lang="en-US" dirty="0" smtClean="0"/>
              <a:t>Sender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Router to Router</a:t>
            </a:r>
          </a:p>
          <a:p>
            <a:r>
              <a:rPr lang="en-GB" dirty="0"/>
              <a:t> </a:t>
            </a:r>
            <a:r>
              <a:rPr lang="en-GB" dirty="0" smtClean="0"/>
              <a:t>    SNMP collection &amp;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1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Testbed (4/4)</a:t>
            </a:r>
            <a:endParaRPr lang="el-GR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229" y="1145491"/>
            <a:ext cx="6531969" cy="5626244"/>
          </a:xfrm>
          <a:prstGeom prst="rect">
            <a:avLst/>
          </a:prstGeom>
        </p:spPr>
      </p:pic>
      <p:sp>
        <p:nvSpPr>
          <p:cNvPr id="6" name="Ορθογώνιο 5"/>
          <p:cNvSpPr/>
          <p:nvPr/>
        </p:nvSpPr>
        <p:spPr>
          <a:xfrm>
            <a:off x="2242159" y="4327743"/>
            <a:ext cx="3356975" cy="2443992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Θέση περιεχομένου 4"/>
          <p:cNvSpPr>
            <a:spLocks noGrp="1"/>
          </p:cNvSpPr>
          <p:nvPr>
            <p:ph idx="1"/>
          </p:nvPr>
        </p:nvSpPr>
        <p:spPr>
          <a:xfrm>
            <a:off x="182561" y="5303297"/>
            <a:ext cx="86336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Experiments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159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Experiments (RTT)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6282810" y="1136073"/>
            <a:ext cx="8633637" cy="4351338"/>
          </a:xfrm>
        </p:spPr>
        <p:txBody>
          <a:bodyPr/>
          <a:lstStyle/>
          <a:p>
            <a:pPr marL="457200" lvl="1" indent="0">
              <a:buNone/>
            </a:pPr>
            <a:r>
              <a:rPr lang="en-GB" b="1" dirty="0" smtClean="0"/>
              <a:t>TWAMP Sessions</a:t>
            </a:r>
          </a:p>
          <a:p>
            <a:pPr lvl="1"/>
            <a:r>
              <a:rPr lang="en-GB" dirty="0" smtClean="0"/>
              <a:t>vmx2-vmx4 (Router to Router)</a:t>
            </a:r>
          </a:p>
          <a:p>
            <a:pPr lvl="1"/>
            <a:r>
              <a:rPr lang="en-GB" dirty="0"/>
              <a:t>h</a:t>
            </a:r>
            <a:r>
              <a:rPr lang="en-GB" dirty="0" smtClean="0"/>
              <a:t>10 – h8 (host to host)</a:t>
            </a:r>
          </a:p>
          <a:p>
            <a:pPr lvl="1"/>
            <a:r>
              <a:rPr lang="en-GB" dirty="0" smtClean="0"/>
              <a:t>h10 – vmx4 (host to router)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l-GR" dirty="0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35" y="3584287"/>
            <a:ext cx="5868775" cy="2613314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35" y="1183507"/>
            <a:ext cx="5870812" cy="235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2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Experiments (Jitter)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6282810" y="1136073"/>
            <a:ext cx="8633637" cy="4351338"/>
          </a:xfrm>
        </p:spPr>
        <p:txBody>
          <a:bodyPr/>
          <a:lstStyle/>
          <a:p>
            <a:pPr marL="457200" lvl="1" indent="0">
              <a:buNone/>
            </a:pPr>
            <a:r>
              <a:rPr lang="en-GB" b="1" dirty="0" smtClean="0"/>
              <a:t>TWAMP Sessions</a:t>
            </a:r>
          </a:p>
          <a:p>
            <a:pPr lvl="1"/>
            <a:r>
              <a:rPr lang="en-GB" dirty="0" smtClean="0"/>
              <a:t>vmx2-vmx4 (Router to Router)</a:t>
            </a:r>
          </a:p>
          <a:p>
            <a:pPr lvl="1"/>
            <a:r>
              <a:rPr lang="en-GB" dirty="0"/>
              <a:t>h</a:t>
            </a:r>
            <a:r>
              <a:rPr lang="en-GB" dirty="0" smtClean="0"/>
              <a:t>10 – h8 (host to host)</a:t>
            </a:r>
          </a:p>
          <a:p>
            <a:pPr lvl="1"/>
            <a:r>
              <a:rPr lang="en-GB" dirty="0" smtClean="0"/>
              <a:t>h10 – vmx4 (host to router)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l-GR" dirty="0"/>
          </a:p>
        </p:txBody>
      </p:sp>
      <p:pic>
        <p:nvPicPr>
          <p:cNvPr id="2" name="Εικόνα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1159131"/>
            <a:ext cx="4546217" cy="2556000"/>
          </a:xfrm>
          <a:prstGeom prst="rect">
            <a:avLst/>
          </a:prstGeom>
        </p:spPr>
      </p:pic>
      <p:pic>
        <p:nvPicPr>
          <p:cNvPr id="3" name="Εικόνα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210" y="3781244"/>
            <a:ext cx="4546219" cy="2556000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810" y="2783985"/>
            <a:ext cx="4535573" cy="255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61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Future Plans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Investigate Streaming Telemetry Capabilities</a:t>
            </a:r>
          </a:p>
          <a:p>
            <a:r>
              <a:rPr lang="en-GB" dirty="0" smtClean="0"/>
              <a:t>In-Band Network Telemetry (Service Monitoring)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3823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62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monitoring ten years ago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RIPE TTM (Test Traffic Measurements) project (till 2014)</a:t>
            </a:r>
          </a:p>
          <a:p>
            <a:pPr lvl="1"/>
            <a:r>
              <a:rPr lang="en-US" dirty="0" smtClean="0"/>
              <a:t>PC boxes with GPS antenna</a:t>
            </a:r>
            <a:endParaRPr lang="en-US" dirty="0"/>
          </a:p>
          <a:p>
            <a:pPr lvl="1"/>
            <a:r>
              <a:rPr lang="en-US" dirty="0" smtClean="0"/>
              <a:t>Delay </a:t>
            </a:r>
            <a:r>
              <a:rPr lang="en-US" dirty="0"/>
              <a:t>measurements</a:t>
            </a:r>
          </a:p>
          <a:p>
            <a:pPr lvl="1"/>
            <a:r>
              <a:rPr lang="en-US" dirty="0" smtClean="0"/>
              <a:t>Packet </a:t>
            </a:r>
            <a:r>
              <a:rPr lang="en-US" dirty="0"/>
              <a:t>loss rates</a:t>
            </a:r>
          </a:p>
          <a:p>
            <a:pPr lvl="1"/>
            <a:r>
              <a:rPr lang="en-US" dirty="0" smtClean="0"/>
              <a:t>Delay </a:t>
            </a:r>
            <a:r>
              <a:rPr lang="en-US" dirty="0"/>
              <a:t>variations (jitter).</a:t>
            </a:r>
          </a:p>
          <a:p>
            <a:pPr lvl="1"/>
            <a:r>
              <a:rPr lang="en-US" dirty="0" smtClean="0"/>
              <a:t>Bandwidth</a:t>
            </a:r>
            <a:endParaRPr lang="en-US" dirty="0"/>
          </a:p>
          <a:p>
            <a:r>
              <a:rPr lang="en-US" dirty="0" smtClean="0"/>
              <a:t>GN3 </a:t>
            </a:r>
            <a:r>
              <a:rPr lang="en-US" dirty="0" err="1" smtClean="0"/>
              <a:t>perfSONAR</a:t>
            </a:r>
            <a:r>
              <a:rPr lang="en-US" dirty="0" smtClean="0"/>
              <a:t> (Toolkit v3.2)</a:t>
            </a:r>
          </a:p>
          <a:p>
            <a:pPr lvl="1"/>
            <a:r>
              <a:rPr lang="en-US" dirty="0" smtClean="0"/>
              <a:t>Similar metrics</a:t>
            </a:r>
          </a:p>
          <a:p>
            <a:pPr lvl="1"/>
            <a:r>
              <a:rPr lang="en-US" dirty="0" smtClean="0"/>
              <a:t>Similar footprint</a:t>
            </a:r>
          </a:p>
          <a:p>
            <a:pPr lvl="1"/>
            <a:r>
              <a:rPr lang="en-US" dirty="0" smtClean="0"/>
              <a:t>2-3 weeks training</a:t>
            </a:r>
          </a:p>
          <a:p>
            <a:r>
              <a:rPr lang="en-US" dirty="0" smtClean="0"/>
              <a:t>Vendors – proprietary protocols Cisco IP SLA, Juniper RPM</a:t>
            </a:r>
          </a:p>
          <a:p>
            <a:r>
              <a:rPr lang="en-US" dirty="0" smtClean="0"/>
              <a:t>What if I want to make vendor agnostic solution to monitor my network (link by link)? What is the cost of that solution?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During the last 10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SLA </a:t>
            </a:r>
            <a:r>
              <a:rPr lang="en-US" dirty="0" smtClean="0"/>
              <a:t>monitoring: delay, jitter, loss </a:t>
            </a:r>
            <a:r>
              <a:rPr lang="en-US" dirty="0"/>
              <a:t>(throughput is not that important)</a:t>
            </a:r>
          </a:p>
          <a:p>
            <a:r>
              <a:rPr lang="en-US" dirty="0" smtClean="0"/>
              <a:t>Initiatives to decrease the footprint (</a:t>
            </a:r>
            <a:r>
              <a:rPr lang="en-US" dirty="0" err="1" smtClean="0"/>
              <a:t>smallnodes</a:t>
            </a:r>
            <a:r>
              <a:rPr lang="en-US" dirty="0" smtClean="0"/>
              <a:t> - PMP, RIPE Atlas) – raspberry </a:t>
            </a:r>
            <a:r>
              <a:rPr lang="en-US" dirty="0" err="1" smtClean="0"/>
              <a:t>Pis</a:t>
            </a:r>
            <a:r>
              <a:rPr lang="en-US" dirty="0" smtClean="0"/>
              <a:t>, small computers</a:t>
            </a:r>
          </a:p>
          <a:p>
            <a:pPr lvl="1"/>
            <a:r>
              <a:rPr lang="en-US" dirty="0" smtClean="0"/>
              <a:t>But is it convenient to maintain such a device in a remote rack?</a:t>
            </a:r>
          </a:p>
          <a:p>
            <a:r>
              <a:rPr lang="en-US" dirty="0" smtClean="0"/>
              <a:t>Virtualization – can we do it on a virtual machine?</a:t>
            </a:r>
          </a:p>
          <a:p>
            <a:pPr lvl="1"/>
            <a:r>
              <a:rPr lang="en-US" dirty="0" smtClean="0"/>
              <a:t>But can we expect to have servers in all </a:t>
            </a:r>
            <a:r>
              <a:rPr lang="en-US" dirty="0" err="1" smtClean="0"/>
              <a:t>PoPs</a:t>
            </a:r>
            <a:r>
              <a:rPr lang="en-US" dirty="0" smtClean="0"/>
              <a:t>/racks?</a:t>
            </a:r>
          </a:p>
          <a:p>
            <a:r>
              <a:rPr lang="en-US" dirty="0" smtClean="0"/>
              <a:t>Service multiplexing (namespaces, etc.)</a:t>
            </a:r>
          </a:p>
          <a:p>
            <a:r>
              <a:rPr lang="en-US" dirty="0" smtClean="0"/>
              <a:t>Can we go to an even smaller footprint? (zero footprint monitoring – no VMs, no small devices)?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396" y="1918867"/>
            <a:ext cx="1816551" cy="148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09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things have changed in meantime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TWAMP implementation on Juniper devices</a:t>
            </a:r>
          </a:p>
          <a:p>
            <a:r>
              <a:rPr lang="en-US" dirty="0" smtClean="0"/>
              <a:t>Virtual services on Cisco - can install Linux on spare CPU cycles and on that Linux e.g. </a:t>
            </a:r>
            <a:r>
              <a:rPr lang="en-US" dirty="0" err="1" smtClean="0"/>
              <a:t>perfSONAR</a:t>
            </a:r>
            <a:endParaRPr lang="en-US" dirty="0" smtClean="0"/>
          </a:p>
          <a:p>
            <a:r>
              <a:rPr lang="en-US" dirty="0" smtClean="0"/>
              <a:t>Is it interoperable with Linux implementation?</a:t>
            </a:r>
          </a:p>
          <a:p>
            <a:r>
              <a:rPr lang="en-US" dirty="0" smtClean="0"/>
              <a:t>Can it be used for detailed network performance monitoring? (end-to-end and per segment)</a:t>
            </a:r>
          </a:p>
          <a:p>
            <a:r>
              <a:rPr lang="en-US" dirty="0" smtClean="0"/>
              <a:t>Also new databases, UIs (</a:t>
            </a:r>
            <a:r>
              <a:rPr lang="en-US" dirty="0" err="1" smtClean="0"/>
              <a:t>influxDB</a:t>
            </a:r>
            <a:r>
              <a:rPr lang="en-US" dirty="0" smtClean="0"/>
              <a:t>, ELK, </a:t>
            </a:r>
            <a:r>
              <a:rPr lang="en-US" dirty="0" err="1" smtClean="0"/>
              <a:t>Grafana</a:t>
            </a:r>
            <a:r>
              <a:rPr lang="en-US" dirty="0" smtClean="0"/>
              <a:t>,…) – more about the integration, less software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1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Our previous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255505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GN4-2 – </a:t>
            </a:r>
            <a:r>
              <a:rPr lang="en-US" dirty="0" err="1" smtClean="0"/>
              <a:t>NetMon</a:t>
            </a:r>
            <a:r>
              <a:rPr lang="en-US" dirty="0" smtClean="0"/>
              <a:t>, a system for scalable multiplexed network service monitoring</a:t>
            </a:r>
          </a:p>
          <a:p>
            <a:r>
              <a:rPr lang="en-US" dirty="0" smtClean="0"/>
              <a:t>Per segment </a:t>
            </a:r>
            <a:r>
              <a:rPr lang="en-US" dirty="0" err="1" smtClean="0"/>
              <a:t>multidomain</a:t>
            </a:r>
            <a:r>
              <a:rPr lang="en-US" dirty="0" smtClean="0"/>
              <a:t> performance verification</a:t>
            </a:r>
          </a:p>
          <a:p>
            <a:r>
              <a:rPr lang="en-US" dirty="0" smtClean="0"/>
              <a:t>VMs </a:t>
            </a:r>
            <a:r>
              <a:rPr lang="en-US" dirty="0" smtClean="0"/>
              <a:t>in intermediate nodes</a:t>
            </a:r>
          </a:p>
          <a:p>
            <a:r>
              <a:rPr lang="en-US" dirty="0" smtClean="0"/>
              <a:t>Packet </a:t>
            </a:r>
            <a:r>
              <a:rPr lang="en-US" dirty="0" smtClean="0"/>
              <a:t>capturing to analyze performance </a:t>
            </a:r>
            <a:endParaRPr lang="en-US" dirty="0" smtClean="0"/>
          </a:p>
          <a:p>
            <a:r>
              <a:rPr lang="en-US" dirty="0" smtClean="0"/>
              <a:t>Modified OWAMP packets</a:t>
            </a:r>
            <a:endParaRPr lang="en-US" dirty="0"/>
          </a:p>
        </p:txBody>
      </p:sp>
      <p:pic>
        <p:nvPicPr>
          <p:cNvPr id="2050" name="Picture 2" descr="Z:\Linux Documents\GN4-2\Monitoring zon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371" y="3970405"/>
            <a:ext cx="6886989" cy="232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95500" y="6489700"/>
            <a:ext cx="588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Published in: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doi.org/10.1016/j.comnet.2019.107050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3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Two-Way </a:t>
            </a:r>
            <a:r>
              <a:rPr lang="en-GB" dirty="0"/>
              <a:t>Active Measurement Protocol (TWAMP)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Host to Host (</a:t>
            </a:r>
            <a:r>
              <a:rPr lang="en-GB" dirty="0" err="1" smtClean="0"/>
              <a:t>twping</a:t>
            </a:r>
            <a:r>
              <a:rPr lang="en-GB" dirty="0" smtClean="0"/>
              <a:t> – </a:t>
            </a:r>
            <a:r>
              <a:rPr lang="en-GB" dirty="0" err="1" smtClean="0"/>
              <a:t>perfsonar</a:t>
            </a:r>
            <a:r>
              <a:rPr lang="en-GB" dirty="0" smtClean="0"/>
              <a:t>/</a:t>
            </a:r>
            <a:r>
              <a:rPr lang="en-GB" dirty="0" err="1" smtClean="0"/>
              <a:t>owamp</a:t>
            </a:r>
            <a:r>
              <a:rPr lang="en-GB" dirty="0" smtClean="0"/>
              <a:t>)</a:t>
            </a:r>
          </a:p>
          <a:p>
            <a:r>
              <a:rPr lang="en-GB" dirty="0" smtClean="0"/>
              <a:t>Host to Router (</a:t>
            </a:r>
            <a:r>
              <a:rPr lang="en-GB" dirty="0" err="1" smtClean="0"/>
              <a:t>twping</a:t>
            </a:r>
            <a:r>
              <a:rPr lang="en-GB" dirty="0" smtClean="0"/>
              <a:t> – TWAMP server)</a:t>
            </a:r>
          </a:p>
          <a:p>
            <a:r>
              <a:rPr lang="en-GB" dirty="0" smtClean="0"/>
              <a:t>Router to Router (TWAMP server </a:t>
            </a:r>
            <a:r>
              <a:rPr lang="en-GB" dirty="0"/>
              <a:t>–</a:t>
            </a:r>
            <a:r>
              <a:rPr lang="en-GB" dirty="0" smtClean="0"/>
              <a:t> client)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Host to virtual service on a router (</a:t>
            </a:r>
            <a:r>
              <a:rPr lang="en-GB" dirty="0" err="1" smtClean="0">
                <a:solidFill>
                  <a:srgbClr val="7030A0"/>
                </a:solidFill>
              </a:rPr>
              <a:t>twping</a:t>
            </a:r>
            <a:r>
              <a:rPr lang="en-GB" dirty="0" smtClean="0">
                <a:solidFill>
                  <a:srgbClr val="7030A0"/>
                </a:solidFill>
              </a:rPr>
              <a:t> - </a:t>
            </a:r>
            <a:r>
              <a:rPr lang="en-GB" dirty="0" err="1" smtClean="0">
                <a:solidFill>
                  <a:srgbClr val="7030A0"/>
                </a:solidFill>
              </a:rPr>
              <a:t>twping</a:t>
            </a:r>
            <a:r>
              <a:rPr lang="en-GB" dirty="0" smtClean="0">
                <a:solidFill>
                  <a:srgbClr val="7030A0"/>
                </a:solidFill>
              </a:rPr>
              <a:t>)</a:t>
            </a:r>
            <a:endParaRPr lang="el-GR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27653" y="5327374"/>
            <a:ext cx="8362122" cy="9144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Servers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91478" y="4757530"/>
            <a:ext cx="1583634" cy="828261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VM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12434" y="4757530"/>
            <a:ext cx="1583634" cy="821634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2"/>
                </a:solidFill>
              </a:rPr>
              <a:t>VM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5446643" y="4757530"/>
            <a:ext cx="1583634" cy="828260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2"/>
                </a:solidFill>
              </a:rPr>
              <a:t>VM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7533861" y="4757530"/>
            <a:ext cx="1583634" cy="828261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2"/>
                </a:solidFill>
              </a:rPr>
              <a:t>VM</a:t>
            </a:r>
            <a:endParaRPr lang="en-US" sz="3200" dirty="0"/>
          </a:p>
        </p:txBody>
      </p:sp>
      <p:sp>
        <p:nvSpPr>
          <p:cNvPr id="10" name="Rectangle 9"/>
          <p:cNvSpPr/>
          <p:nvPr/>
        </p:nvSpPr>
        <p:spPr>
          <a:xfrm>
            <a:off x="3551583" y="4320209"/>
            <a:ext cx="1311965" cy="662608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VMX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82477" y="4320209"/>
            <a:ext cx="1311965" cy="662608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CSR1000v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98435" y="3896139"/>
            <a:ext cx="1099930" cy="543339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VS-</a:t>
            </a:r>
            <a:r>
              <a:rPr lang="en-US" b="1" dirty="0" err="1" smtClean="0">
                <a:solidFill>
                  <a:schemeClr val="tx2"/>
                </a:solidFill>
              </a:rPr>
              <a:t>ubuntu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Network Measurements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998895" y="1428050"/>
            <a:ext cx="4462453" cy="4351338"/>
          </a:xfrm>
        </p:spPr>
        <p:txBody>
          <a:bodyPr>
            <a:normAutofit/>
          </a:bodyPr>
          <a:lstStyle/>
          <a:p>
            <a:r>
              <a:rPr lang="en-GB" b="1" dirty="0" smtClean="0"/>
              <a:t>Juniper Routers (SNMP)</a:t>
            </a:r>
          </a:p>
          <a:p>
            <a:pPr lvl="1"/>
            <a:r>
              <a:rPr lang="en-GB" dirty="0" smtClean="0"/>
              <a:t>Round Trip Time (RTT)</a:t>
            </a:r>
          </a:p>
          <a:p>
            <a:pPr lvl="1"/>
            <a:r>
              <a:rPr lang="en-GB" dirty="0" smtClean="0"/>
              <a:t>RTT Jitter</a:t>
            </a:r>
          </a:p>
          <a:p>
            <a:pPr lvl="1"/>
            <a:r>
              <a:rPr lang="en-GB" dirty="0" smtClean="0"/>
              <a:t>RTT Inter-arrival Jitter</a:t>
            </a:r>
          </a:p>
          <a:p>
            <a:pPr lvl="1"/>
            <a:r>
              <a:rPr lang="en-GB" dirty="0" smtClean="0"/>
              <a:t>Egress Jitter</a:t>
            </a:r>
          </a:p>
          <a:p>
            <a:pPr lvl="1"/>
            <a:r>
              <a:rPr lang="en-GB" dirty="0" smtClean="0"/>
              <a:t>Egress Inter-arrival Jitter</a:t>
            </a:r>
          </a:p>
          <a:p>
            <a:pPr lvl="1"/>
            <a:r>
              <a:rPr lang="en-GB" dirty="0" smtClean="0"/>
              <a:t>Ingress</a:t>
            </a:r>
          </a:p>
          <a:p>
            <a:pPr lvl="1"/>
            <a:r>
              <a:rPr lang="en-GB" dirty="0" smtClean="0"/>
              <a:t>Ingress Jitter</a:t>
            </a:r>
          </a:p>
          <a:p>
            <a:pPr lvl="1"/>
            <a:r>
              <a:rPr lang="en-GB" dirty="0" smtClean="0"/>
              <a:t>Ingress Inter-arrival Jitter</a:t>
            </a:r>
          </a:p>
        </p:txBody>
      </p:sp>
      <p:sp>
        <p:nvSpPr>
          <p:cNvPr id="6" name="Θέση περιεχομένου 4"/>
          <p:cNvSpPr txBox="1">
            <a:spLocks/>
          </p:cNvSpPr>
          <p:nvPr/>
        </p:nvSpPr>
        <p:spPr>
          <a:xfrm>
            <a:off x="5461348" y="1428050"/>
            <a:ext cx="446245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Linux Hosts</a:t>
            </a:r>
          </a:p>
          <a:p>
            <a:pPr lvl="1"/>
            <a:r>
              <a:rPr lang="en-GB" dirty="0" smtClean="0"/>
              <a:t>Round Trip Time (RTT)</a:t>
            </a:r>
          </a:p>
          <a:p>
            <a:pPr lvl="1"/>
            <a:r>
              <a:rPr lang="en-GB" dirty="0" smtClean="0"/>
              <a:t>Send Time</a:t>
            </a:r>
          </a:p>
          <a:p>
            <a:pPr lvl="1"/>
            <a:r>
              <a:rPr lang="en-GB" dirty="0" smtClean="0"/>
              <a:t>Reflect Time</a:t>
            </a:r>
          </a:p>
          <a:p>
            <a:pPr lvl="1"/>
            <a:r>
              <a:rPr lang="en-GB" dirty="0" smtClean="0"/>
              <a:t>Two Way Jitter</a:t>
            </a:r>
          </a:p>
          <a:p>
            <a:pPr lvl="1"/>
            <a:r>
              <a:rPr lang="en-GB" dirty="0" smtClean="0"/>
              <a:t>Send Jitter</a:t>
            </a:r>
          </a:p>
          <a:p>
            <a:pPr lvl="1"/>
            <a:r>
              <a:rPr lang="en-GB" dirty="0" smtClean="0"/>
              <a:t>Reflect Jitter</a:t>
            </a:r>
          </a:p>
        </p:txBody>
      </p:sp>
    </p:spTree>
    <p:extLst>
      <p:ext uri="{BB962C8B-B14F-4D97-AF65-F5344CB8AC3E}">
        <p14:creationId xmlns:p14="http://schemas.microsoft.com/office/powerpoint/2010/main" val="130945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Network Measurements</a:t>
            </a: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>
          <a:xfrm>
            <a:off x="998895" y="1428050"/>
            <a:ext cx="4462453" cy="4351338"/>
          </a:xfrm>
        </p:spPr>
        <p:txBody>
          <a:bodyPr>
            <a:normAutofit/>
          </a:bodyPr>
          <a:lstStyle/>
          <a:p>
            <a:r>
              <a:rPr lang="en-GB" b="1" dirty="0" smtClean="0"/>
              <a:t>Juniper Routers (SNMP)</a:t>
            </a:r>
          </a:p>
          <a:p>
            <a:pPr lvl="1"/>
            <a:r>
              <a:rPr lang="en-GB" dirty="0" smtClean="0"/>
              <a:t>Round Trip Time (RTT)</a:t>
            </a:r>
          </a:p>
          <a:p>
            <a:pPr lvl="1"/>
            <a:r>
              <a:rPr lang="en-GB" dirty="0" smtClean="0"/>
              <a:t>RTT Jitter</a:t>
            </a:r>
          </a:p>
          <a:p>
            <a:pPr lvl="1"/>
            <a:r>
              <a:rPr lang="en-GB" dirty="0" smtClean="0"/>
              <a:t>RTT Inter-arrival Jitter</a:t>
            </a:r>
          </a:p>
          <a:p>
            <a:pPr lvl="1"/>
            <a:r>
              <a:rPr lang="en-GB" dirty="0" smtClean="0"/>
              <a:t>Egress Jitter</a:t>
            </a:r>
          </a:p>
          <a:p>
            <a:pPr lvl="1"/>
            <a:r>
              <a:rPr lang="en-GB" dirty="0" smtClean="0"/>
              <a:t>Egress Inter-arrival Jitter</a:t>
            </a:r>
          </a:p>
          <a:p>
            <a:pPr lvl="1"/>
            <a:r>
              <a:rPr lang="en-GB" dirty="0" smtClean="0"/>
              <a:t>Ingress</a:t>
            </a:r>
          </a:p>
          <a:p>
            <a:pPr lvl="1"/>
            <a:r>
              <a:rPr lang="en-GB" dirty="0" smtClean="0"/>
              <a:t>Ingress Jitter</a:t>
            </a:r>
          </a:p>
          <a:p>
            <a:pPr lvl="1"/>
            <a:r>
              <a:rPr lang="en-GB" dirty="0" smtClean="0"/>
              <a:t>Ingress Inter-arrival Jitter</a:t>
            </a:r>
          </a:p>
        </p:txBody>
      </p:sp>
      <p:sp>
        <p:nvSpPr>
          <p:cNvPr id="6" name="Θέση περιεχομένου 4"/>
          <p:cNvSpPr txBox="1">
            <a:spLocks/>
          </p:cNvSpPr>
          <p:nvPr/>
        </p:nvSpPr>
        <p:spPr>
          <a:xfrm>
            <a:off x="5461348" y="1428050"/>
            <a:ext cx="446245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/>
              <a:t>Linux Hosts</a:t>
            </a:r>
          </a:p>
          <a:p>
            <a:pPr lvl="1"/>
            <a:r>
              <a:rPr lang="en-GB" dirty="0" smtClean="0"/>
              <a:t>Round Trip Time (RTT)</a:t>
            </a:r>
          </a:p>
          <a:p>
            <a:pPr lvl="1"/>
            <a:r>
              <a:rPr lang="en-GB" dirty="0" smtClean="0"/>
              <a:t>Send Time</a:t>
            </a:r>
          </a:p>
          <a:p>
            <a:pPr lvl="1"/>
            <a:r>
              <a:rPr lang="en-GB" dirty="0" smtClean="0"/>
              <a:t>Reflect Time</a:t>
            </a:r>
          </a:p>
          <a:p>
            <a:pPr lvl="1"/>
            <a:r>
              <a:rPr lang="en-GB" dirty="0" smtClean="0"/>
              <a:t>Two Way Jitter</a:t>
            </a:r>
          </a:p>
          <a:p>
            <a:pPr lvl="1"/>
            <a:r>
              <a:rPr lang="en-GB" dirty="0" smtClean="0"/>
              <a:t>Send Jitter</a:t>
            </a:r>
          </a:p>
          <a:p>
            <a:pPr lvl="1"/>
            <a:r>
              <a:rPr lang="en-GB" dirty="0" smtClean="0"/>
              <a:t>Reflect Jitter</a:t>
            </a:r>
          </a:p>
        </p:txBody>
      </p:sp>
      <p:sp>
        <p:nvSpPr>
          <p:cNvPr id="7" name="Θέση περιεχομένου 4"/>
          <p:cNvSpPr txBox="1">
            <a:spLocks/>
          </p:cNvSpPr>
          <p:nvPr/>
        </p:nvSpPr>
        <p:spPr>
          <a:xfrm>
            <a:off x="1483803" y="6071365"/>
            <a:ext cx="446245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 smtClean="0"/>
              <a:t>Min, Max, Average, </a:t>
            </a:r>
            <a:r>
              <a:rPr lang="en-US" dirty="0" err="1" smtClean="0"/>
              <a:t>StdDev</a:t>
            </a:r>
            <a:endParaRPr lang="en-GB" dirty="0"/>
          </a:p>
        </p:txBody>
      </p:sp>
      <p:sp>
        <p:nvSpPr>
          <p:cNvPr id="8" name="Δεξί βέλος 7"/>
          <p:cNvSpPr/>
          <p:nvPr/>
        </p:nvSpPr>
        <p:spPr>
          <a:xfrm rot="4634759">
            <a:off x="2888738" y="5228648"/>
            <a:ext cx="912806" cy="651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Δεξί βέλος 8"/>
          <p:cNvSpPr/>
          <p:nvPr/>
        </p:nvSpPr>
        <p:spPr>
          <a:xfrm rot="4892802">
            <a:off x="6329467" y="4719661"/>
            <a:ext cx="1468101" cy="651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Θέση περιεχομένου 4"/>
          <p:cNvSpPr txBox="1">
            <a:spLocks/>
          </p:cNvSpPr>
          <p:nvPr/>
        </p:nvSpPr>
        <p:spPr>
          <a:xfrm>
            <a:off x="5461347" y="5819289"/>
            <a:ext cx="446245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dirty="0" smtClean="0"/>
              <a:t>Min, Max, Median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12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Testbed (1/4)</a:t>
            </a:r>
            <a:endParaRPr lang="el-GR" dirty="0"/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229" y="1145491"/>
            <a:ext cx="6531969" cy="562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12A78A-BF01-44C7-9E35-6D822C0E8866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e2e8627e-9120-4592-bf70-1c86d23ddb27"/>
    <ds:schemaRef ds:uri="http://schemas.microsoft.com/office/2006/metadata/properties"/>
    <ds:schemaRef ds:uri="http://purl.org/dc/terms/"/>
    <ds:schemaRef ds:uri="33c70a20-266a-45ad-bf4a-dd457e1766dc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</Template>
  <TotalTime>748</TotalTime>
  <Words>945</Words>
  <Application>Microsoft Office PowerPoint</Application>
  <PresentationFormat>Custom</PresentationFormat>
  <Paragraphs>146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Custom Design</vt:lpstr>
      <vt:lpstr>1_Custom Design</vt:lpstr>
      <vt:lpstr>Office Theme</vt:lpstr>
      <vt:lpstr>PowerPoint Presentation</vt:lpstr>
      <vt:lpstr>Performance monitoring ten years ago</vt:lpstr>
      <vt:lpstr>During the last 10 years</vt:lpstr>
      <vt:lpstr>Some things have changed in meantime</vt:lpstr>
      <vt:lpstr>Our previous studies</vt:lpstr>
      <vt:lpstr>Two-Way Active Measurement Protocol (TWAMP)</vt:lpstr>
      <vt:lpstr>Network Measurements</vt:lpstr>
      <vt:lpstr>Network Measurements</vt:lpstr>
      <vt:lpstr>Testbed (1/4)</vt:lpstr>
      <vt:lpstr>Testbed (2/4)</vt:lpstr>
      <vt:lpstr>Testbed (3/4)</vt:lpstr>
      <vt:lpstr>Testbed (4/4)</vt:lpstr>
      <vt:lpstr>Experiments (RTT)</vt:lpstr>
      <vt:lpstr>Experiments (Jitter)</vt:lpstr>
      <vt:lpstr>Future Plans</vt:lpstr>
      <vt:lpstr>PowerPoint Presentation</vt:lpstr>
    </vt:vector>
  </TitlesOfParts>
  <Company>DANTE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Kramer</dc:creator>
  <cp:lastModifiedBy>Windows User</cp:lastModifiedBy>
  <cp:revision>163</cp:revision>
  <dcterms:created xsi:type="dcterms:W3CDTF">2019-08-27T11:11:06Z</dcterms:created>
  <dcterms:modified xsi:type="dcterms:W3CDTF">2020-03-05T07:26:47Z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