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5"/>
    <p:sldMasterId id="2147483688" r:id="rId6"/>
    <p:sldMasterId id="2147483648" r:id="rId7"/>
  </p:sldMasterIdLst>
  <p:notesMasterIdLst>
    <p:notesMasterId r:id="rId23"/>
  </p:notesMasterIdLst>
  <p:sldIdLst>
    <p:sldId id="360" r:id="rId8"/>
    <p:sldId id="362" r:id="rId9"/>
    <p:sldId id="495" r:id="rId10"/>
    <p:sldId id="496" r:id="rId11"/>
    <p:sldId id="497" r:id="rId12"/>
    <p:sldId id="363" r:id="rId13"/>
    <p:sldId id="498" r:id="rId14"/>
    <p:sldId id="502" r:id="rId15"/>
    <p:sldId id="501" r:id="rId16"/>
    <p:sldId id="500" r:id="rId17"/>
    <p:sldId id="503" r:id="rId18"/>
    <p:sldId id="504" r:id="rId19"/>
    <p:sldId id="506" r:id="rId20"/>
    <p:sldId id="505" r:id="rId21"/>
    <p:sldId id="361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1556"/>
    <a:srgbClr val="E24301"/>
    <a:srgbClr val="003F5F"/>
    <a:srgbClr val="A7B3B4"/>
    <a:srgbClr val="CC007B"/>
    <a:srgbClr val="712177"/>
    <a:srgbClr val="065081"/>
    <a:srgbClr val="99BDCB"/>
    <a:srgbClr val="4C7F94"/>
    <a:srgbClr val="C7DB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503" autoAdjust="0"/>
    <p:restoredTop sz="70000" autoAdjust="0"/>
  </p:normalViewPr>
  <p:slideViewPr>
    <p:cSldViewPr snapToGrid="0">
      <p:cViewPr varScale="1">
        <p:scale>
          <a:sx n="77" d="100"/>
          <a:sy n="77" d="100"/>
        </p:scale>
        <p:origin x="1686" y="8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4.xml"/><Relationship Id="rId7" Type="http://schemas.openxmlformats.org/officeDocument/2006/relationships/slideMaster" Target="slideMasters/slideMaster3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4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8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4" Type="http://schemas.openxmlformats.org/officeDocument/2006/relationships/customXml" Target="../customXml/item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FA2B-42E7-483C-89A7-B63D17235420}" type="datetimeFigureOut">
              <a:rPr lang="en-GB" smtClean="0"/>
              <a:t>03/03/2020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26957-3063-4AF5-9C10-771E4439D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94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875791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05805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2376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610862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b="1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42264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50250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42290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	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06755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04264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45751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40570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978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2004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6.jp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8.jp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0.jp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1.jp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3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2.jp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3.jp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70843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0968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126088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420653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758571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619654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332055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550346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088894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88102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2342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9270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87293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630975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406311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8068410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904316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2970754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5982149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4879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8382821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837511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-55418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563594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458809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39"/>
          <a:stretch/>
        </p:blipFill>
        <p:spPr>
          <a:xfrm>
            <a:off x="10319656" y="0"/>
            <a:ext cx="1872343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rgbClr val="06508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3407954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5439914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92538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3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4870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00926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3748" y="-8626"/>
            <a:ext cx="2868252" cy="686670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28931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977827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769233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55862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18" Type="http://schemas.openxmlformats.org/officeDocument/2006/relationships/slideLayout" Target="../slideLayouts/slideLayout20.xml"/><Relationship Id="rId26" Type="http://schemas.openxmlformats.org/officeDocument/2006/relationships/slideLayout" Target="../slideLayouts/slideLayout28.xml"/><Relationship Id="rId3" Type="http://schemas.openxmlformats.org/officeDocument/2006/relationships/slideLayout" Target="../slideLayouts/slideLayout5.xml"/><Relationship Id="rId21" Type="http://schemas.openxmlformats.org/officeDocument/2006/relationships/slideLayout" Target="../slideLayouts/slideLayout23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9.xml"/><Relationship Id="rId25" Type="http://schemas.openxmlformats.org/officeDocument/2006/relationships/slideLayout" Target="../slideLayouts/slideLayout27.xml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20" Type="http://schemas.openxmlformats.org/officeDocument/2006/relationships/slideLayout" Target="../slideLayouts/slideLayout22.xml"/><Relationship Id="rId29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2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23" Type="http://schemas.openxmlformats.org/officeDocument/2006/relationships/slideLayout" Target="../slideLayouts/slideLayout25.xml"/><Relationship Id="rId28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12.xml"/><Relationship Id="rId19" Type="http://schemas.openxmlformats.org/officeDocument/2006/relationships/slideLayout" Target="../slideLayouts/slideLayout21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Relationship Id="rId22" Type="http://schemas.openxmlformats.org/officeDocument/2006/relationships/slideLayout" Target="../slideLayouts/slideLayout24.xml"/><Relationship Id="rId27" Type="http://schemas.openxmlformats.org/officeDocument/2006/relationships/slideLayout" Target="../slideLayouts/slideLayout29.xml"/><Relationship Id="rId30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D7EAA8-B7E5-4FC7-AB41-745FA14F2C83}" type="datetimeFigureOut">
              <a:rPr lang="en-GB" smtClean="0"/>
              <a:t>03/03/2020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98E993-549D-46EE-BEB7-091808556954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8" name="Text Placeholder 10"/>
          <p:cNvSpPr txBox="1">
            <a:spLocks/>
          </p:cNvSpPr>
          <p:nvPr userDrawn="1"/>
        </p:nvSpPr>
        <p:spPr>
          <a:xfrm>
            <a:off x="882914" y="1834440"/>
            <a:ext cx="6311372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b="1" i="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Advanced</a:t>
            </a:r>
            <a:r>
              <a:rPr lang="en-GB" sz="2800" b="1" i="0" kern="1200" baseline="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Network Monitoring</a:t>
            </a:r>
            <a:endParaRPr lang="en-US" sz="28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92439" y="2682447"/>
            <a:ext cx="5258104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sz="2400" dirty="0" smtClean="0">
                <a:solidFill>
                  <a:schemeClr val="bg1"/>
                </a:solidFill>
                <a:latin typeface="+mn-lt"/>
              </a:rPr>
              <a:t>Streamin</a:t>
            </a:r>
            <a:r>
              <a:rPr lang="en-US" sz="2400" baseline="0" dirty="0" smtClean="0">
                <a:solidFill>
                  <a:schemeClr val="bg1"/>
                </a:solidFill>
                <a:latin typeface="+mn-lt"/>
              </a:rPr>
              <a:t>g &amp; In-band Network Telemetry</a:t>
            </a:r>
            <a:endParaRPr lang="en-GB" sz="2400" dirty="0" smtClean="0">
              <a:solidFill>
                <a:schemeClr val="bg1"/>
              </a:solidFill>
              <a:latin typeface="+mn-lt"/>
            </a:endParaRPr>
          </a:p>
          <a:p>
            <a:endParaRPr lang="en-GB" sz="24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92438" y="6087277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  <a:latin typeface="+mn-lt"/>
              </a:rPr>
              <a:t>www.geant.org</a:t>
            </a:r>
            <a:endParaRPr lang="en-GB" sz="2000" b="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  <p:sp>
        <p:nvSpPr>
          <p:cNvPr id="12" name="Text Placeholder 6"/>
          <p:cNvSpPr txBox="1">
            <a:spLocks/>
          </p:cNvSpPr>
          <p:nvPr userDrawn="1"/>
        </p:nvSpPr>
        <p:spPr>
          <a:xfrm>
            <a:off x="892439" y="3606739"/>
            <a:ext cx="6163776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200" b="1" i="0" dirty="0" err="1" smtClean="0">
                <a:solidFill>
                  <a:schemeClr val="bg1"/>
                </a:solidFill>
                <a:latin typeface="+mn-lt"/>
              </a:rPr>
              <a:t>Marinos</a:t>
            </a:r>
            <a:r>
              <a:rPr lang="en-US" sz="2200" b="1" i="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en-US" sz="2200" b="1" i="0" dirty="0" err="1" smtClean="0">
                <a:solidFill>
                  <a:schemeClr val="bg1"/>
                </a:solidFill>
                <a:latin typeface="+mn-lt"/>
              </a:rPr>
              <a:t>Dimolianis</a:t>
            </a:r>
            <a:r>
              <a:rPr lang="en-US" sz="2200" b="1" i="0" dirty="0" smtClean="0">
                <a:solidFill>
                  <a:schemeClr val="bg1"/>
                </a:solidFill>
                <a:latin typeface="+mn-lt"/>
              </a:rPr>
              <a:t>,</a:t>
            </a:r>
            <a:r>
              <a:rPr lang="en-US" sz="2200" b="1" i="0" baseline="0" dirty="0" smtClean="0">
                <a:solidFill>
                  <a:schemeClr val="bg1"/>
                </a:solidFill>
                <a:latin typeface="+mn-lt"/>
              </a:rPr>
              <a:t> NTUA</a:t>
            </a:r>
            <a:endParaRPr lang="en-US" sz="2200" b="1" i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3" name="Text Placeholder 6"/>
          <p:cNvSpPr txBox="1">
            <a:spLocks/>
          </p:cNvSpPr>
          <p:nvPr userDrawn="1"/>
        </p:nvSpPr>
        <p:spPr>
          <a:xfrm>
            <a:off x="892439" y="4740871"/>
            <a:ext cx="5003270" cy="41703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>
                <a:solidFill>
                  <a:schemeClr val="bg1"/>
                </a:solidFill>
                <a:latin typeface="+mn-lt"/>
              </a:rPr>
              <a:t>Performance Management Workshop, </a:t>
            </a:r>
          </a:p>
          <a:p>
            <a:r>
              <a:rPr lang="en-US" sz="2000" dirty="0" smtClean="0">
                <a:solidFill>
                  <a:schemeClr val="bg1"/>
                </a:solidFill>
                <a:latin typeface="+mn-lt"/>
              </a:rPr>
              <a:t>Zagreb,  5th March 2020</a:t>
            </a:r>
            <a:endParaRPr lang="en-GB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5" name="Text Placeholder 6"/>
          <p:cNvSpPr txBox="1">
            <a:spLocks/>
          </p:cNvSpPr>
          <p:nvPr userDrawn="1"/>
        </p:nvSpPr>
        <p:spPr>
          <a:xfrm>
            <a:off x="925554" y="5503044"/>
            <a:ext cx="2394857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b="0" dirty="0">
                <a:solidFill>
                  <a:schemeClr val="bg1"/>
                </a:solidFill>
                <a:latin typeface="+mn-lt"/>
              </a:rPr>
              <a:t>Public </a:t>
            </a:r>
            <a:endParaRPr lang="en-GB" sz="1000" b="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4529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D7EAA8-B7E5-4FC7-AB41-745FA14F2C83}" type="datetimeFigureOut">
              <a:rPr lang="en-GB" smtClean="0"/>
              <a:t>03/03/2020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98E993-549D-46EE-BEB7-091808556954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8" name="Text Placeholder 10"/>
          <p:cNvSpPr txBox="1">
            <a:spLocks/>
          </p:cNvSpPr>
          <p:nvPr userDrawn="1"/>
        </p:nvSpPr>
        <p:spPr>
          <a:xfrm>
            <a:off x="998895" y="2538238"/>
            <a:ext cx="6087102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dirty="0">
                <a:solidFill>
                  <a:schemeClr val="bg1"/>
                </a:solidFill>
                <a:latin typeface="+mn-lt"/>
              </a:rPr>
              <a:t>Thank</a:t>
            </a:r>
            <a:r>
              <a:rPr lang="en-US" sz="4400" b="1" baseline="0" dirty="0">
                <a:solidFill>
                  <a:schemeClr val="bg1"/>
                </a:solidFill>
                <a:latin typeface="+mn-lt"/>
              </a:rPr>
              <a:t> you</a:t>
            </a:r>
            <a:endParaRPr lang="en-US" sz="44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998895" y="5110823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  <a:latin typeface="+mn-lt"/>
              </a:rPr>
              <a:t>www.geant.org</a:t>
            </a:r>
            <a:endParaRPr lang="en-GB" sz="2000" b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3" name="Text Placeholder 6"/>
          <p:cNvSpPr txBox="1">
            <a:spLocks/>
          </p:cNvSpPr>
          <p:nvPr userDrawn="1"/>
        </p:nvSpPr>
        <p:spPr>
          <a:xfrm>
            <a:off x="998896" y="3357061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  <a:latin typeface="+mn-lt"/>
              </a:rPr>
              <a:t>Any questions?</a:t>
            </a:r>
            <a:endParaRPr lang="en-GB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1622016" y="6108114"/>
            <a:ext cx="23481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 GÉANT Association on behalf of the GN4 Phase 3 project (GN4-3).</a:t>
            </a:r>
          </a:p>
          <a:p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research leading to these results has received funding from</a:t>
            </a:r>
          </a:p>
          <a:p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European Union’s Horizon 2020 research and innovation programme under Grant Agreement No. 856726 (GN4-3).</a:t>
            </a:r>
            <a:endParaRPr lang="en-GB" sz="600" dirty="0">
              <a:solidFill>
                <a:schemeClr val="bg1"/>
              </a:solidFill>
              <a:effectLst/>
              <a:latin typeface="+mn-lt"/>
            </a:endParaRPr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347" y="6157486"/>
            <a:ext cx="568670" cy="36292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346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895" y="1353031"/>
            <a:ext cx="80728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998895" y="6229350"/>
            <a:ext cx="13271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C291A8E1-EA52-46DB-B869-DB8F37812DDF}" type="slidenum">
              <a:rPr lang="en-GB" sz="1200" smtClean="0">
                <a:solidFill>
                  <a:srgbClr val="065081"/>
                </a:solidFill>
                <a:latin typeface="+mn-lt"/>
              </a:rPr>
              <a:t>‹#›</a:t>
            </a:fld>
            <a:endParaRPr lang="en-GB" sz="1200" dirty="0">
              <a:solidFill>
                <a:srgbClr val="065081"/>
              </a:solidFill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  <p:sldLayoutId id="2147483672" r:id="rId16"/>
    <p:sldLayoutId id="2147483673" r:id="rId17"/>
    <p:sldLayoutId id="2147483674" r:id="rId18"/>
    <p:sldLayoutId id="2147483675" r:id="rId19"/>
    <p:sldLayoutId id="2147483676" r:id="rId20"/>
    <p:sldLayoutId id="2147483677" r:id="rId21"/>
    <p:sldLayoutId id="2147483678" r:id="rId22"/>
    <p:sldLayoutId id="2147483679" r:id="rId23"/>
    <p:sldLayoutId id="2147483680" r:id="rId24"/>
    <p:sldLayoutId id="2147483681" r:id="rId25"/>
    <p:sldLayoutId id="2147483682" r:id="rId26"/>
    <p:sldLayoutId id="2147483683" r:id="rId27"/>
    <p:sldLayoutId id="2147483684" r:id="rId28"/>
    <p:sldLayoutId id="2147483685" r:id="rId2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32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p4.org/assets/INT-current-spec.pdf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0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open-nfpsw/P4-16_INT/tree/master/ioam_p4-16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researchgate.net/publication/329314660_A_Practical_Implementation_of_In-Band_Network_Telemetry_in_Open_vSwitch" TargetMode="External"/><Relationship Id="rId3" Type="http://schemas.openxmlformats.org/officeDocument/2006/relationships/hyperlink" Target="https://www.edge-core.com/productsInfo.php?cls=1&amp;cls2=180&amp;cls3=181&amp;id=335" TargetMode="External"/><Relationship Id="rId7" Type="http://schemas.openxmlformats.org/officeDocument/2006/relationships/hyperlink" Target="https://ieeexplore.ieee.org/document/8584997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www.netronome.com/blog/in-band-network-telemetry-its-not-rocket-science/" TargetMode="External"/><Relationship Id="rId5" Type="http://schemas.openxmlformats.org/officeDocument/2006/relationships/hyperlink" Target="https://www.cisco.com/c/en/us/td/docs/switches/datacenter/nexus9000/sw/92x/programmability/guide/b-cisco-nexus-9000-series-nx-os-programmability-guide-92x/b-cisco-nexus-9000-series-nx-os-programmability-guide-92x_chapter_0100001.html" TargetMode="External"/><Relationship Id="rId4" Type="http://schemas.openxmlformats.org/officeDocument/2006/relationships/hyperlink" Target="https://www.arista.com/en/products/7170-series" TargetMode="External"/><Relationship Id="rId9" Type="http://schemas.openxmlformats.org/officeDocument/2006/relationships/image" Target="../media/image41.e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github.com/Juniper/open-ntiy" TargetMode="External"/><Relationship Id="rId3" Type="http://schemas.openxmlformats.org/officeDocument/2006/relationships/hyperlink" Target="https://developer.cisco.com/docs/ios-xe/#!streaming-telemetry-quick-start-guide" TargetMode="External"/><Relationship Id="rId7" Type="http://schemas.openxmlformats.org/officeDocument/2006/relationships/hyperlink" Target="https://blogs.cisco.com/sp/introducing-pipeline-a-model-driven-telemetry-collection-service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infocenter.nokia.com/public/7750SR150R1A/index.jsp?topic=/com.sr.system.mgmt/html/telemetry-intro.html" TargetMode="External"/><Relationship Id="rId5" Type="http://schemas.openxmlformats.org/officeDocument/2006/relationships/hyperlink" Target="https://www.arista.com/en/solutions/software-defined-network-telemetry" TargetMode="External"/><Relationship Id="rId10" Type="http://schemas.openxmlformats.org/officeDocument/2006/relationships/hyperlink" Target="https://www.kentik.com/blog/how-to-maximize-the-value-of-streaming-telemetry-for-network-monitoring-and/" TargetMode="External"/><Relationship Id="rId4" Type="http://schemas.openxmlformats.org/officeDocument/2006/relationships/hyperlink" Target="https://www.juniper.net/documentation/en_US/junos/topics/concept/junos-telemetry-interface-oveview.html" TargetMode="External"/><Relationship Id="rId9" Type="http://schemas.openxmlformats.org/officeDocument/2006/relationships/hyperlink" Target="https://github.com/aristanetworks/goarista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976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Τίτλος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Network Monitoring </a:t>
            </a:r>
            <a:endParaRPr lang="el-GR" dirty="0"/>
          </a:p>
        </p:txBody>
      </p:sp>
      <p:sp>
        <p:nvSpPr>
          <p:cNvPr id="5" name="Θέση περιεχομένου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Polling-based Monitoring</a:t>
            </a:r>
          </a:p>
          <a:p>
            <a:r>
              <a:rPr lang="en-US" dirty="0"/>
              <a:t>Streaming Telemetry</a:t>
            </a:r>
          </a:p>
          <a:p>
            <a:r>
              <a:rPr lang="en-US" b="1" u="sng" dirty="0"/>
              <a:t>In-Band Network Telemetry (INT)</a:t>
            </a:r>
          </a:p>
          <a:p>
            <a:pPr marL="0" indent="0">
              <a:buNone/>
            </a:pPr>
            <a:endParaRPr lang="el-GR" dirty="0"/>
          </a:p>
        </p:txBody>
      </p:sp>
      <p:pic>
        <p:nvPicPr>
          <p:cNvPr id="6" name="Picture 5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0558" y="544308"/>
            <a:ext cx="737754" cy="737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6275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περιεχομένου 1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744150"/>
          </a:xfrm>
        </p:spPr>
        <p:txBody>
          <a:bodyPr>
            <a:normAutofit/>
          </a:bodyPr>
          <a:lstStyle/>
          <a:p>
            <a:r>
              <a:rPr lang="en-US" dirty="0" smtClean="0"/>
              <a:t>“</a:t>
            </a:r>
            <a:r>
              <a:rPr lang="en-US" i="1" dirty="0" smtClean="0"/>
              <a:t>In-band </a:t>
            </a:r>
            <a:r>
              <a:rPr lang="en-US" i="1" dirty="0"/>
              <a:t>Network Telemetry (“INT”) is a framework designed to allow the collection and </a:t>
            </a:r>
            <a:r>
              <a:rPr lang="en-US" i="1" dirty="0" smtClean="0"/>
              <a:t>reporting of </a:t>
            </a:r>
            <a:r>
              <a:rPr lang="en-US" i="1" dirty="0"/>
              <a:t>network state, by the data plane, without requiring intervention or work by the control plane</a:t>
            </a:r>
            <a:r>
              <a:rPr lang="en-US" i="1" dirty="0" smtClean="0"/>
              <a:t>.</a:t>
            </a:r>
            <a:r>
              <a:rPr lang="en-US" dirty="0" smtClean="0"/>
              <a:t>”</a:t>
            </a:r>
            <a:r>
              <a:rPr lang="en-US" baseline="30000" dirty="0" smtClean="0"/>
              <a:t>1</a:t>
            </a:r>
            <a:endParaRPr lang="el-GR" dirty="0"/>
          </a:p>
        </p:txBody>
      </p:sp>
      <p:sp>
        <p:nvSpPr>
          <p:cNvPr id="3" name="Τίτλος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In-Band Network Telemetry - INT</a:t>
            </a:r>
            <a:endParaRPr lang="el-GR" dirty="0"/>
          </a:p>
        </p:txBody>
      </p:sp>
      <p:sp>
        <p:nvSpPr>
          <p:cNvPr id="5" name="TextBox 4"/>
          <p:cNvSpPr txBox="1"/>
          <p:nvPr/>
        </p:nvSpPr>
        <p:spPr>
          <a:xfrm>
            <a:off x="1325881" y="6464177"/>
            <a:ext cx="87981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AutoNum type="arabicPeriod"/>
            </a:pPr>
            <a:r>
              <a:rPr lang="en-US" sz="1200" dirty="0">
                <a:hlinkClick r:id="rId3"/>
              </a:rPr>
              <a:t>https://</a:t>
            </a:r>
            <a:r>
              <a:rPr lang="en-US" sz="1200" dirty="0" smtClean="0">
                <a:hlinkClick r:id="rId3"/>
              </a:rPr>
              <a:t>p4.org/assets/INT-current-spec.pdf</a:t>
            </a:r>
            <a:r>
              <a:rPr lang="en-US" sz="1200" dirty="0" smtClean="0"/>
              <a:t> </a:t>
            </a:r>
          </a:p>
        </p:txBody>
      </p:sp>
      <p:pic>
        <p:nvPicPr>
          <p:cNvPr id="10" name="Εικόνα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45970" y="3102002"/>
            <a:ext cx="6606540" cy="3755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5082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περιεχομένου 1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5035380"/>
          </a:xfrm>
        </p:spPr>
        <p:txBody>
          <a:bodyPr/>
          <a:lstStyle/>
          <a:p>
            <a:r>
              <a:rPr lang="en-US" dirty="0" smtClean="0"/>
              <a:t>Switch ID, Ingress Port ID, Egress Port ID</a:t>
            </a:r>
          </a:p>
          <a:p>
            <a:r>
              <a:rPr lang="en-US" dirty="0" smtClean="0"/>
              <a:t>Link Utilization</a:t>
            </a:r>
          </a:p>
          <a:p>
            <a:r>
              <a:rPr lang="en-US" dirty="0" smtClean="0"/>
              <a:t>Ingress Timestamping</a:t>
            </a:r>
          </a:p>
          <a:p>
            <a:r>
              <a:rPr lang="en-US" dirty="0" smtClean="0"/>
              <a:t>Hop Latency</a:t>
            </a:r>
          </a:p>
          <a:p>
            <a:r>
              <a:rPr lang="en-US" dirty="0" smtClean="0"/>
              <a:t>Queue Occupancy, Congestion Status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Encapsulation</a:t>
            </a:r>
            <a:r>
              <a:rPr lang="en-US" baseline="30000" dirty="0" smtClean="0"/>
              <a:t>1</a:t>
            </a:r>
            <a:endParaRPr lang="en-US" dirty="0" smtClean="0"/>
          </a:p>
          <a:p>
            <a:pPr marL="0" indent="0">
              <a:buNone/>
            </a:pPr>
            <a:endParaRPr lang="en-US" b="1" dirty="0"/>
          </a:p>
        </p:txBody>
      </p:sp>
      <p:sp>
        <p:nvSpPr>
          <p:cNvPr id="3" name="Τίτλος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 Monitoring Data</a:t>
            </a:r>
            <a:endParaRPr lang="el-GR" dirty="0"/>
          </a:p>
        </p:txBody>
      </p:sp>
      <p:sp>
        <p:nvSpPr>
          <p:cNvPr id="5" name="TextBox 4"/>
          <p:cNvSpPr txBox="1"/>
          <p:nvPr/>
        </p:nvSpPr>
        <p:spPr>
          <a:xfrm>
            <a:off x="1363459" y="6463430"/>
            <a:ext cx="87981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hlinkClick r:id="rId3"/>
              </a:rPr>
              <a:t>1.</a:t>
            </a:r>
            <a:r>
              <a:rPr lang="el-GR" sz="1200" dirty="0" smtClean="0">
                <a:hlinkClick r:id="rId3"/>
              </a:rPr>
              <a:t>https</a:t>
            </a:r>
            <a:r>
              <a:rPr lang="el-GR" sz="1200" dirty="0">
                <a:hlinkClick r:id="rId3"/>
              </a:rPr>
              <a:t>://</a:t>
            </a:r>
            <a:r>
              <a:rPr lang="el-GR" sz="1200" dirty="0" smtClean="0">
                <a:hlinkClick r:id="rId3"/>
              </a:rPr>
              <a:t>github.com/open-nfpsw/P4-16_INT/tree/master/ioam_p4-16</a:t>
            </a:r>
            <a:r>
              <a:rPr lang="en-US" sz="1200" dirty="0" smtClean="0"/>
              <a:t> </a:t>
            </a:r>
            <a:endParaRPr lang="el-GR" sz="1200" dirty="0"/>
          </a:p>
        </p:txBody>
      </p:sp>
    </p:spTree>
    <p:extLst>
      <p:ext uri="{BB962C8B-B14F-4D97-AF65-F5344CB8AC3E}">
        <p14:creationId xmlns:p14="http://schemas.microsoft.com/office/powerpoint/2010/main" val="2643093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περιεχομένου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Network Devices</a:t>
            </a:r>
          </a:p>
          <a:p>
            <a:pPr lvl="1"/>
            <a:r>
              <a:rPr lang="en-US" dirty="0" err="1" smtClean="0">
                <a:hlinkClick r:id="rId3"/>
              </a:rPr>
              <a:t>Edgecore</a:t>
            </a:r>
            <a:r>
              <a:rPr lang="en-US" dirty="0" smtClean="0">
                <a:hlinkClick r:id="rId3"/>
              </a:rPr>
              <a:t> Wedge100BF-32X</a:t>
            </a:r>
            <a:endParaRPr lang="en-US" dirty="0" smtClean="0"/>
          </a:p>
          <a:p>
            <a:pPr lvl="1"/>
            <a:r>
              <a:rPr lang="en-US" dirty="0" smtClean="0">
                <a:hlinkClick r:id="rId4"/>
              </a:rPr>
              <a:t>Arista 7170</a:t>
            </a:r>
            <a:endParaRPr lang="en-US" dirty="0" smtClean="0"/>
          </a:p>
          <a:p>
            <a:pPr lvl="1"/>
            <a:r>
              <a:rPr lang="en-US" dirty="0" smtClean="0">
                <a:hlinkClick r:id="rId5"/>
              </a:rPr>
              <a:t>Cisco Nexus 9000 Series</a:t>
            </a:r>
            <a:endParaRPr lang="en-US" dirty="0" smtClean="0"/>
          </a:p>
          <a:p>
            <a:r>
              <a:rPr lang="en-US" dirty="0" err="1" smtClean="0"/>
              <a:t>SmartNICs</a:t>
            </a:r>
            <a:endParaRPr lang="en-US" dirty="0" smtClean="0"/>
          </a:p>
          <a:p>
            <a:pPr lvl="1"/>
            <a:r>
              <a:rPr lang="en-US" dirty="0" smtClean="0">
                <a:hlinkClick r:id="rId6"/>
              </a:rPr>
              <a:t>Netronome</a:t>
            </a:r>
            <a:endParaRPr lang="en-US" dirty="0" smtClean="0"/>
          </a:p>
          <a:p>
            <a:r>
              <a:rPr lang="en-US" dirty="0" smtClean="0">
                <a:hlinkClick r:id="rId7"/>
              </a:rPr>
              <a:t>Servers </a:t>
            </a:r>
            <a:r>
              <a:rPr lang="en-US" dirty="0" err="1" smtClean="0">
                <a:hlinkClick r:id="rId7"/>
              </a:rPr>
              <a:t>eBPF</a:t>
            </a:r>
            <a:r>
              <a:rPr lang="en-US" dirty="0" smtClean="0">
                <a:hlinkClick r:id="rId7"/>
              </a:rPr>
              <a:t>/XDP</a:t>
            </a:r>
            <a:endParaRPr lang="en-US" dirty="0" smtClean="0"/>
          </a:p>
          <a:p>
            <a:r>
              <a:rPr lang="en-US" dirty="0" smtClean="0">
                <a:hlinkClick r:id="rId8"/>
              </a:rPr>
              <a:t>Hypervisors – Open </a:t>
            </a:r>
            <a:r>
              <a:rPr lang="en-US" dirty="0" err="1" smtClean="0">
                <a:hlinkClick r:id="rId8"/>
              </a:rPr>
              <a:t>vSwitch</a:t>
            </a:r>
            <a:endParaRPr lang="en-US" dirty="0" smtClean="0"/>
          </a:p>
        </p:txBody>
      </p:sp>
      <p:sp>
        <p:nvSpPr>
          <p:cNvPr id="3" name="Τίτλος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 support on Vendors/Devices</a:t>
            </a:r>
            <a:endParaRPr lang="el-GR" dirty="0"/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422080" y="1924453"/>
            <a:ext cx="342000" cy="357333"/>
          </a:xfrm>
          <a:prstGeom prst="rect">
            <a:avLst/>
          </a:prstGeom>
        </p:spPr>
      </p:pic>
      <p:pic>
        <p:nvPicPr>
          <p:cNvPr id="5" name="Εικόνα 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334200" y="2300432"/>
            <a:ext cx="342000" cy="357333"/>
          </a:xfrm>
          <a:prstGeom prst="rect">
            <a:avLst/>
          </a:prstGeom>
        </p:spPr>
      </p:pic>
      <p:pic>
        <p:nvPicPr>
          <p:cNvPr id="6" name="Εικόνα 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334200" y="3622365"/>
            <a:ext cx="342000" cy="357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5971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περιεχομένου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Which path did my packet take? </a:t>
            </a:r>
          </a:p>
          <a:p>
            <a:pPr lvl="1"/>
            <a:r>
              <a:rPr lang="en-US" dirty="0" smtClean="0"/>
              <a:t>Path Tracing for ECMP Networks</a:t>
            </a:r>
          </a:p>
          <a:p>
            <a:pPr lvl="1"/>
            <a:r>
              <a:rPr lang="en-US" dirty="0" smtClean="0"/>
              <a:t>Enhanced Load-Balancing Schemes</a:t>
            </a:r>
          </a:p>
          <a:p>
            <a:r>
              <a:rPr lang="en-US" dirty="0" smtClean="0"/>
              <a:t>Service Level Agreement proof: Delay, Loss</a:t>
            </a:r>
          </a:p>
          <a:p>
            <a:r>
              <a:rPr lang="en-US" dirty="0" smtClean="0"/>
              <a:t>Fast Failure Detection and Fault Isolation</a:t>
            </a:r>
          </a:p>
          <a:p>
            <a:pPr lvl="1"/>
            <a:r>
              <a:rPr lang="en-US" dirty="0" smtClean="0"/>
              <a:t>Pinpoint faulty behavior at device level</a:t>
            </a:r>
          </a:p>
        </p:txBody>
      </p:sp>
      <p:sp>
        <p:nvSpPr>
          <p:cNvPr id="3" name="Τίτλος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 - Use Cases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631703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2281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Τίτλος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Network Monitoring </a:t>
            </a:r>
            <a:endParaRPr lang="el-GR" dirty="0"/>
          </a:p>
        </p:txBody>
      </p:sp>
      <p:sp>
        <p:nvSpPr>
          <p:cNvPr id="5" name="Θέση περιεχομένου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Polling-based Monitoring</a:t>
            </a:r>
          </a:p>
          <a:p>
            <a:r>
              <a:rPr lang="en-US" dirty="0"/>
              <a:t>Streaming Telemetry</a:t>
            </a:r>
          </a:p>
          <a:p>
            <a:r>
              <a:rPr lang="en-US" dirty="0"/>
              <a:t>In-Band Network Telemetry (INT)</a:t>
            </a:r>
          </a:p>
          <a:p>
            <a:pPr marL="0" indent="0">
              <a:buNone/>
            </a:pPr>
            <a:endParaRPr lang="el-GR" dirty="0"/>
          </a:p>
        </p:txBody>
      </p:sp>
      <p:pic>
        <p:nvPicPr>
          <p:cNvPr id="6" name="Picture 5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0558" y="544308"/>
            <a:ext cx="737754" cy="737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0337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Τίτλος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Network Monitoring </a:t>
            </a:r>
            <a:endParaRPr lang="el-GR" dirty="0"/>
          </a:p>
        </p:txBody>
      </p:sp>
      <p:sp>
        <p:nvSpPr>
          <p:cNvPr id="5" name="Θέση περιεχομένου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/>
              <a:t>Polling-based Monitoring</a:t>
            </a:r>
          </a:p>
          <a:p>
            <a:r>
              <a:rPr lang="en-US" dirty="0"/>
              <a:t>Streaming Telemetry</a:t>
            </a:r>
          </a:p>
          <a:p>
            <a:r>
              <a:rPr lang="en-US" dirty="0"/>
              <a:t>In-Band Network Telemetry (INT)</a:t>
            </a:r>
          </a:p>
          <a:p>
            <a:pPr marL="0" indent="0">
              <a:buNone/>
            </a:pPr>
            <a:endParaRPr lang="el-GR" dirty="0"/>
          </a:p>
        </p:txBody>
      </p:sp>
      <p:pic>
        <p:nvPicPr>
          <p:cNvPr id="6" name="Picture 5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0558" y="544308"/>
            <a:ext cx="737754" cy="737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6670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Τίτλος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Simple Network Management Protocol</a:t>
            </a:r>
            <a:endParaRPr lang="el-GR" dirty="0"/>
          </a:p>
        </p:txBody>
      </p:sp>
      <p:sp>
        <p:nvSpPr>
          <p:cNvPr id="5" name="Θέση περιεχομένου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Rate Calculation introduces artifacts</a:t>
            </a:r>
          </a:p>
          <a:p>
            <a:r>
              <a:rPr lang="en-US" dirty="0" smtClean="0"/>
              <a:t>Limited precision (no source timestamp)</a:t>
            </a:r>
            <a:endParaRPr lang="en-US" dirty="0"/>
          </a:p>
          <a:p>
            <a:r>
              <a:rPr lang="en-US" dirty="0"/>
              <a:t>Unreliable </a:t>
            </a:r>
            <a:r>
              <a:rPr lang="en-US" dirty="0" smtClean="0"/>
              <a:t>delivery (SNMP traps)</a:t>
            </a:r>
            <a:endParaRPr lang="en-US" dirty="0"/>
          </a:p>
          <a:p>
            <a:r>
              <a:rPr lang="en-US" dirty="0"/>
              <a:t>Scalability Limitations</a:t>
            </a:r>
          </a:p>
          <a:p>
            <a:pPr lvl="1"/>
            <a:r>
              <a:rPr lang="en-US" dirty="0"/>
              <a:t>Short-Time interval </a:t>
            </a:r>
            <a:r>
              <a:rPr lang="en-US" dirty="0" smtClean="0"/>
              <a:t>polling</a:t>
            </a:r>
            <a:endParaRPr lang="en-US" dirty="0"/>
          </a:p>
          <a:p>
            <a:pPr marL="0" indent="0">
              <a:buNone/>
            </a:pPr>
            <a:endParaRPr lang="el-GR" dirty="0"/>
          </a:p>
        </p:txBody>
      </p:sp>
      <p:pic>
        <p:nvPicPr>
          <p:cNvPr id="2" name="Εικόνα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8243" y="2122715"/>
            <a:ext cx="3583236" cy="2045834"/>
          </a:xfrm>
          <a:prstGeom prst="rect">
            <a:avLst/>
          </a:prstGeom>
        </p:spPr>
      </p:pic>
      <p:pic>
        <p:nvPicPr>
          <p:cNvPr id="3" name="Εικόνα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8895" y="4168549"/>
            <a:ext cx="3529234" cy="2134280"/>
          </a:xfrm>
          <a:prstGeom prst="rect">
            <a:avLst/>
          </a:prstGeom>
        </p:spPr>
      </p:pic>
      <p:pic>
        <p:nvPicPr>
          <p:cNvPr id="6" name="Εικόνα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22396" y="4538022"/>
            <a:ext cx="3599090" cy="2228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4399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Τίτλος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Network Monitoring </a:t>
            </a:r>
            <a:endParaRPr lang="el-GR" dirty="0"/>
          </a:p>
        </p:txBody>
      </p:sp>
      <p:sp>
        <p:nvSpPr>
          <p:cNvPr id="5" name="Θέση περιεχομένου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Polling-based Monitoring</a:t>
            </a:r>
          </a:p>
          <a:p>
            <a:r>
              <a:rPr lang="en-US" b="1" u="sng" dirty="0"/>
              <a:t>Streaming Telemetry</a:t>
            </a:r>
          </a:p>
          <a:p>
            <a:r>
              <a:rPr lang="en-US" dirty="0"/>
              <a:t>In-Band Network Telemetry (INT)</a:t>
            </a:r>
          </a:p>
          <a:p>
            <a:pPr marL="0" indent="0">
              <a:buNone/>
            </a:pPr>
            <a:endParaRPr lang="el-GR" dirty="0"/>
          </a:p>
        </p:txBody>
      </p:sp>
      <p:pic>
        <p:nvPicPr>
          <p:cNvPr id="6" name="Picture 5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0558" y="544308"/>
            <a:ext cx="737754" cy="737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970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SNMP vs </a:t>
            </a:r>
            <a:r>
              <a:rPr lang="en-US" dirty="0" smtClean="0"/>
              <a:t>Streaming Telemetry</a:t>
            </a:r>
            <a:endParaRPr lang="en-GB" dirty="0"/>
          </a:p>
        </p:txBody>
      </p:sp>
      <p:graphicFrame>
        <p:nvGraphicFramePr>
          <p:cNvPr id="7" name="Θέση περιεχομένου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17531757"/>
              </p:ext>
            </p:extLst>
          </p:nvPr>
        </p:nvGraphicFramePr>
        <p:xfrm>
          <a:off x="193307" y="1536701"/>
          <a:ext cx="10550892" cy="402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16964">
                  <a:extLst>
                    <a:ext uri="{9D8B030D-6E8A-4147-A177-3AD203B41FA5}">
                      <a16:colId xmlns:a16="http://schemas.microsoft.com/office/drawing/2014/main" val="2105631796"/>
                    </a:ext>
                  </a:extLst>
                </a:gridCol>
                <a:gridCol w="3516964">
                  <a:extLst>
                    <a:ext uri="{9D8B030D-6E8A-4147-A177-3AD203B41FA5}">
                      <a16:colId xmlns:a16="http://schemas.microsoft.com/office/drawing/2014/main" val="4162349112"/>
                    </a:ext>
                  </a:extLst>
                </a:gridCol>
                <a:gridCol w="3516964">
                  <a:extLst>
                    <a:ext uri="{9D8B030D-6E8A-4147-A177-3AD203B41FA5}">
                      <a16:colId xmlns:a16="http://schemas.microsoft.com/office/drawing/2014/main" val="2312186982"/>
                    </a:ext>
                  </a:extLst>
                </a:gridCol>
              </a:tblGrid>
              <a:tr h="388022">
                <a:tc>
                  <a:txBody>
                    <a:bodyPr/>
                    <a:lstStyle/>
                    <a:p>
                      <a:pPr algn="ctr"/>
                      <a:endParaRPr lang="el-G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SNMP</a:t>
                      </a:r>
                      <a:endParaRPr lang="el-GR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Streaming Telemetry</a:t>
                      </a:r>
                      <a:endParaRPr lang="el-GR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4715210"/>
                  </a:ext>
                </a:extLst>
              </a:tr>
              <a:tr h="388022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Collection Schema</a:t>
                      </a:r>
                      <a:endParaRPr lang="el-GR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Polling</a:t>
                      </a:r>
                      <a:endParaRPr lang="el-G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Pushing</a:t>
                      </a:r>
                      <a:endParaRPr lang="el-GR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5788262"/>
                  </a:ext>
                </a:extLst>
              </a:tr>
              <a:tr h="388022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Transport Layer</a:t>
                      </a:r>
                      <a:endParaRPr lang="el-GR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UDP</a:t>
                      </a:r>
                      <a:endParaRPr lang="el-G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TCP</a:t>
                      </a:r>
                      <a:endParaRPr lang="el-GR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9433943"/>
                  </a:ext>
                </a:extLst>
              </a:tr>
              <a:tr h="388022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Application Layer</a:t>
                      </a:r>
                      <a:endParaRPr lang="el-GR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SNMP</a:t>
                      </a:r>
                      <a:endParaRPr lang="el-G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HTTP/</a:t>
                      </a:r>
                      <a:r>
                        <a:rPr lang="en-US" sz="2400" dirty="0" err="1" smtClean="0"/>
                        <a:t>gRPC</a:t>
                      </a:r>
                      <a:endParaRPr lang="el-GR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20382"/>
                  </a:ext>
                </a:extLst>
              </a:tr>
              <a:tr h="388022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Data Model</a:t>
                      </a:r>
                      <a:endParaRPr lang="el-GR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MIB</a:t>
                      </a:r>
                      <a:endParaRPr lang="el-G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Vendor-Specific / Neutral</a:t>
                      </a:r>
                      <a:endParaRPr lang="el-GR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9352584"/>
                  </a:ext>
                </a:extLst>
              </a:tr>
              <a:tr h="388022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Data Format</a:t>
                      </a:r>
                      <a:endParaRPr lang="el-GR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SMI /</a:t>
                      </a:r>
                      <a:r>
                        <a:rPr lang="en-US" sz="2400" baseline="0" dirty="0" smtClean="0"/>
                        <a:t> ASN-1</a:t>
                      </a:r>
                      <a:endParaRPr lang="el-G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proto file</a:t>
                      </a:r>
                      <a:endParaRPr lang="el-GR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946305"/>
                  </a:ext>
                </a:extLst>
              </a:tr>
              <a:tr h="388022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Encoding</a:t>
                      </a:r>
                      <a:endParaRPr lang="el-GR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BER</a:t>
                      </a:r>
                      <a:endParaRPr lang="el-G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GPB/JSON</a:t>
                      </a:r>
                      <a:endParaRPr lang="el-GR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1966502"/>
                  </a:ext>
                </a:extLst>
              </a:tr>
              <a:tr h="388022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Security</a:t>
                      </a:r>
                      <a:endParaRPr lang="el-GR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Communities/Keys(v3)</a:t>
                      </a:r>
                      <a:endParaRPr lang="el-G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User/Password or TLS certificate</a:t>
                      </a:r>
                      <a:endParaRPr lang="el-GR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81606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08373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περιεχομένου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Protocol </a:t>
            </a:r>
            <a:r>
              <a:rPr lang="en-US" dirty="0"/>
              <a:t>for state management on network </a:t>
            </a:r>
            <a:r>
              <a:rPr lang="en-US" dirty="0" smtClean="0"/>
              <a:t>elements</a:t>
            </a:r>
          </a:p>
          <a:p>
            <a:r>
              <a:rPr lang="en-US" dirty="0" smtClean="0"/>
              <a:t>RPCs</a:t>
            </a:r>
          </a:p>
          <a:p>
            <a:pPr lvl="1"/>
            <a:r>
              <a:rPr lang="en-US" dirty="0" smtClean="0"/>
              <a:t>Capabilities</a:t>
            </a:r>
            <a:endParaRPr lang="en-US" dirty="0"/>
          </a:p>
          <a:p>
            <a:pPr lvl="1"/>
            <a:r>
              <a:rPr lang="en-US" dirty="0" smtClean="0"/>
              <a:t>Get</a:t>
            </a:r>
          </a:p>
          <a:p>
            <a:pPr lvl="2"/>
            <a:r>
              <a:rPr lang="en-US" dirty="0"/>
              <a:t>small sets of data </a:t>
            </a:r>
            <a:r>
              <a:rPr lang="en-US" dirty="0" smtClean="0"/>
              <a:t>(part </a:t>
            </a:r>
            <a:r>
              <a:rPr lang="en-US" dirty="0"/>
              <a:t>of the </a:t>
            </a:r>
            <a:r>
              <a:rPr lang="en-US" dirty="0" smtClean="0"/>
              <a:t>configuration)</a:t>
            </a:r>
          </a:p>
          <a:p>
            <a:pPr lvl="2"/>
            <a:r>
              <a:rPr lang="en-US" dirty="0" smtClean="0"/>
              <a:t>timestamp for all requested data</a:t>
            </a:r>
            <a:endParaRPr lang="en-US" dirty="0"/>
          </a:p>
          <a:p>
            <a:pPr lvl="1"/>
            <a:r>
              <a:rPr lang="en-US" dirty="0"/>
              <a:t>Set</a:t>
            </a:r>
          </a:p>
          <a:p>
            <a:pPr lvl="1"/>
            <a:r>
              <a:rPr lang="en-US" dirty="0" smtClean="0"/>
              <a:t>Subscribe </a:t>
            </a:r>
          </a:p>
          <a:p>
            <a:pPr lvl="2"/>
            <a:r>
              <a:rPr lang="en-US" dirty="0" smtClean="0"/>
              <a:t>ONCE</a:t>
            </a:r>
            <a:endParaRPr lang="en-US" dirty="0"/>
          </a:p>
          <a:p>
            <a:pPr lvl="2"/>
            <a:r>
              <a:rPr lang="en-US" dirty="0" smtClean="0"/>
              <a:t>STREAM</a:t>
            </a:r>
          </a:p>
          <a:p>
            <a:pPr lvl="2"/>
            <a:r>
              <a:rPr lang="en-US" dirty="0" smtClean="0"/>
              <a:t>POLL</a:t>
            </a:r>
          </a:p>
        </p:txBody>
      </p:sp>
      <p:sp>
        <p:nvSpPr>
          <p:cNvPr id="3" name="Τίτλος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gNMI</a:t>
            </a:r>
            <a:r>
              <a:rPr lang="en-US" dirty="0"/>
              <a:t> – </a:t>
            </a:r>
            <a:r>
              <a:rPr lang="en-US" dirty="0" err="1"/>
              <a:t>gRPC</a:t>
            </a:r>
            <a:r>
              <a:rPr lang="en-US" dirty="0"/>
              <a:t> Network Management Interface 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157086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Θέση περιεχομένου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998894" y="1977879"/>
            <a:ext cx="6124639" cy="4090084"/>
          </a:xfrm>
          <a:prstGeom prst="rect">
            <a:avLst/>
          </a:prstGeom>
        </p:spPr>
      </p:pic>
      <p:sp>
        <p:nvSpPr>
          <p:cNvPr id="3" name="Τίτλος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Streaming Telemetry - Example</a:t>
            </a:r>
            <a:endParaRPr lang="el-GR" dirty="0"/>
          </a:p>
        </p:txBody>
      </p:sp>
      <p:pic>
        <p:nvPicPr>
          <p:cNvPr id="6" name="Εικόνα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33933" y="6295324"/>
            <a:ext cx="3592752" cy="208881"/>
          </a:xfrm>
          <a:prstGeom prst="rect">
            <a:avLst/>
          </a:prstGeom>
        </p:spPr>
      </p:pic>
      <p:sp>
        <p:nvSpPr>
          <p:cNvPr id="7" name="Θέση περιεχομένου 1"/>
          <p:cNvSpPr txBox="1">
            <a:spLocks/>
          </p:cNvSpPr>
          <p:nvPr/>
        </p:nvSpPr>
        <p:spPr>
          <a:xfrm>
            <a:off x="998894" y="1489264"/>
            <a:ext cx="1014926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Get/Subscribe response – </a:t>
            </a:r>
            <a:r>
              <a:rPr lang="en-US" dirty="0" err="1" smtClean="0"/>
              <a:t>gNMI</a:t>
            </a:r>
            <a:r>
              <a:rPr lang="en-US" dirty="0" smtClean="0"/>
              <a:t> Sensor: </a:t>
            </a:r>
            <a:r>
              <a:rPr lang="en-US" dirty="0"/>
              <a:t>/interfaces/interface[1/0</a:t>
            </a:r>
            <a:r>
              <a:rPr lang="en-US" dirty="0" smtClean="0"/>
              <a:t>]</a:t>
            </a:r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dirty="0" smtClean="0"/>
              <a:t>						</a:t>
            </a:r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dirty="0" smtClean="0"/>
              <a:t>					        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214366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περιεχομένου 1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744150"/>
          </a:xfrm>
        </p:spPr>
        <p:txBody>
          <a:bodyPr>
            <a:normAutofit/>
          </a:bodyPr>
          <a:lstStyle/>
          <a:p>
            <a:r>
              <a:rPr lang="en-US" dirty="0">
                <a:hlinkClick r:id="rId3" tooltip="Cisco Streaming Telemetry Guide"/>
              </a:rPr>
              <a:t>Cisco</a:t>
            </a:r>
            <a:r>
              <a:rPr lang="en-US" dirty="0"/>
              <a:t> - OS: IOS XE, XR and Nexus OS; Platform: ASR9K, CRS, NCS </a:t>
            </a:r>
            <a:r>
              <a:rPr lang="en-US" dirty="0" smtClean="0"/>
              <a:t>6K</a:t>
            </a:r>
          </a:p>
          <a:p>
            <a:r>
              <a:rPr lang="pt-BR" dirty="0">
                <a:hlinkClick r:id="rId4" tooltip="Juniper Junos Streaming Telemetry Interface"/>
              </a:rPr>
              <a:t>Juniper</a:t>
            </a:r>
            <a:r>
              <a:rPr lang="pt-BR" dirty="0"/>
              <a:t> - OS: Junos OS; Platform: MX, QFX, EX, </a:t>
            </a:r>
            <a:r>
              <a:rPr lang="pt-BR" dirty="0" smtClean="0"/>
              <a:t>vMX</a:t>
            </a:r>
          </a:p>
          <a:p>
            <a:r>
              <a:rPr lang="en-US" dirty="0">
                <a:hlinkClick r:id="rId5" tooltip="Arista Network Telemetry"/>
              </a:rPr>
              <a:t>Arista</a:t>
            </a:r>
            <a:r>
              <a:rPr lang="en-US" dirty="0"/>
              <a:t> </a:t>
            </a:r>
            <a:r>
              <a:rPr lang="en-US" dirty="0" smtClean="0"/>
              <a:t>– EOS</a:t>
            </a:r>
          </a:p>
          <a:p>
            <a:r>
              <a:rPr lang="en-US" dirty="0">
                <a:hlinkClick r:id="rId6" tooltip="Nokia System Management Guide: Telemetry"/>
              </a:rPr>
              <a:t>Nokia</a:t>
            </a:r>
            <a:r>
              <a:rPr lang="en-US" dirty="0"/>
              <a:t> - SR </a:t>
            </a:r>
            <a:r>
              <a:rPr lang="en-US" dirty="0" smtClean="0"/>
              <a:t>OS</a:t>
            </a:r>
          </a:p>
          <a:p>
            <a:pPr marL="0" indent="0">
              <a:buNone/>
            </a:pPr>
            <a:r>
              <a:rPr lang="en-US" b="1" dirty="0" smtClean="0"/>
              <a:t>Open Source Collectors</a:t>
            </a:r>
            <a:endParaRPr lang="en-US" b="1" dirty="0"/>
          </a:p>
          <a:p>
            <a:r>
              <a:rPr lang="en-US" dirty="0">
                <a:hlinkClick r:id="rId7" tooltip="Introducing Pipeline: A Model-Driven Telemetry Collection Service"/>
              </a:rPr>
              <a:t>Pipeline</a:t>
            </a:r>
            <a:r>
              <a:rPr lang="en-US" dirty="0"/>
              <a:t> (backed by Cisco</a:t>
            </a:r>
            <a:r>
              <a:rPr lang="en-US" dirty="0" smtClean="0"/>
              <a:t>)</a:t>
            </a:r>
          </a:p>
          <a:p>
            <a:r>
              <a:rPr lang="en-US" dirty="0" err="1">
                <a:hlinkClick r:id="rId8" tooltip="Open NTI on GitHub: Open Network Telemetry Collector build with open source tools"/>
              </a:rPr>
              <a:t>OpenNTI</a:t>
            </a:r>
            <a:r>
              <a:rPr lang="en-US" dirty="0"/>
              <a:t> (backed by Juniper</a:t>
            </a:r>
            <a:r>
              <a:rPr lang="en-US" dirty="0" smtClean="0"/>
              <a:t>)</a:t>
            </a:r>
          </a:p>
          <a:p>
            <a:r>
              <a:rPr lang="en-US" dirty="0" err="1">
                <a:hlinkClick r:id="rId9" tooltip="Arista Go library on GitHub: Fairly general building blocks used in Arista Go code and open-sourced for the benefit of all."/>
              </a:rPr>
              <a:t>GoArista</a:t>
            </a:r>
            <a:r>
              <a:rPr lang="en-US" dirty="0"/>
              <a:t> (backed by Arista)</a:t>
            </a:r>
            <a:endParaRPr lang="el-GR" dirty="0"/>
          </a:p>
        </p:txBody>
      </p:sp>
      <p:sp>
        <p:nvSpPr>
          <p:cNvPr id="3" name="Τίτλος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Vendor support / Open Source Efforts</a:t>
            </a:r>
            <a:r>
              <a:rPr lang="en-US" baseline="30000" dirty="0" smtClean="0"/>
              <a:t>1</a:t>
            </a:r>
            <a:endParaRPr lang="el-GR" dirty="0"/>
          </a:p>
        </p:txBody>
      </p:sp>
      <p:sp>
        <p:nvSpPr>
          <p:cNvPr id="5" name="TextBox 4"/>
          <p:cNvSpPr txBox="1"/>
          <p:nvPr/>
        </p:nvSpPr>
        <p:spPr>
          <a:xfrm>
            <a:off x="1657351" y="6464177"/>
            <a:ext cx="87981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AutoNum type="arabicPeriod"/>
            </a:pPr>
            <a:r>
              <a:rPr lang="en-US" sz="1200" dirty="0" smtClean="0">
                <a:hlinkClick r:id="rId10"/>
              </a:rPr>
              <a:t>https</a:t>
            </a:r>
            <a:r>
              <a:rPr lang="en-US" sz="1200" dirty="0">
                <a:hlinkClick r:id="rId10"/>
              </a:rPr>
              <a:t>://www.kentik.com/blog/how-to-maximize-the-value-of-streaming-telemetry-for-network-monitoring-and</a:t>
            </a:r>
            <a:r>
              <a:rPr lang="en-US" sz="1200" dirty="0" smtClean="0">
                <a:hlinkClick r:id="rId10"/>
              </a:rPr>
              <a:t>/</a:t>
            </a:r>
            <a:endParaRPr lang="en-US" sz="1200" dirty="0" smtClean="0"/>
          </a:p>
        </p:txBody>
      </p:sp>
    </p:spTree>
    <p:extLst>
      <p:ext uri="{BB962C8B-B14F-4D97-AF65-F5344CB8AC3E}">
        <p14:creationId xmlns:p14="http://schemas.microsoft.com/office/powerpoint/2010/main" val="3830916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ÉANT Presentation Template - January 2019.potx" id="{C75197DE-6BC4-482B-99D9-4AADF1BC1D3E}" vid="{F0D53517-DC4C-42F8-B944-CCCDD25CB367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ÉANT Presentation Template - January 2019.potx" id="{C75197DE-6BC4-482B-99D9-4AADF1BC1D3E}" vid="{5273F204-CA29-4970-A291-96C38A254A9D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ÉANT Presentation Template - January 2019.potx" id="{C75197DE-6BC4-482B-99D9-4AADF1BC1D3E}" vid="{4F2CA9C0-1B7A-4C8E-87BD-92F52FBB38D8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C0D0CCC116D824E94D5197157A71E74" ma:contentTypeVersion="9" ma:contentTypeDescription="Create a new document." ma:contentTypeScope="" ma:versionID="b0dc93aec97a195a8c44618334346013">
  <xsd:schema xmlns:xsd="http://www.w3.org/2001/XMLSchema" xmlns:xs="http://www.w3.org/2001/XMLSchema" xmlns:p="http://schemas.microsoft.com/office/2006/metadata/properties" xmlns:ns2="e2e8627e-9120-4592-bf70-1c86d23ddb27" xmlns:ns3="33c70a20-266a-45ad-bf4a-dd457e1766dc" targetNamespace="http://schemas.microsoft.com/office/2006/metadata/properties" ma:root="true" ma:fieldsID="562224ac87c608219a36e8f3c48ed8c7" ns2:_="" ns3:_="">
    <xsd:import namespace="e2e8627e-9120-4592-bf70-1c86d23ddb27"/>
    <xsd:import namespace="33c70a20-266a-45ad-bf4a-dd457e1766dc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Document_x0020_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e8627e-9120-4592-bf70-1c86d23ddb27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3c70a20-266a-45ad-bf4a-dd457e1766dc" elementFormDefault="qualified">
    <xsd:import namespace="http://schemas.microsoft.com/office/2006/documentManagement/types"/>
    <xsd:import namespace="http://schemas.microsoft.com/office/infopath/2007/PartnerControls"/>
    <xsd:element name="Document_x0020_ID" ma:index="11" nillable="true" ma:displayName="Document ID" ma:description="This column will be updated automatically 1 minute after the document is added." ma:internalName="Document_x0020_ID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/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ocument_x0020_ID xmlns="33c70a20-266a-45ad-bf4a-dd457e1766dc" xsi:nil="true"/>
    <_dlc_DocId xmlns="e2e8627e-9120-4592-bf70-1c86d23ddb27">GN43-515-136</_dlc_DocId>
    <_dlc_DocIdUrl xmlns="e2e8627e-9120-4592-bf70-1c86d23ddb27">
      <Url>https://intranet.geant.org/gn4/3/_layouts/15/DocIdRedir.aspx?ID=GN43-515-136</Url>
      <Description>GN43-515-136</Description>
    </_dlc_DocIdUrl>
  </documentManagement>
</p:properties>
</file>

<file path=customXml/itemProps1.xml><?xml version="1.0" encoding="utf-8"?>
<ds:datastoreItem xmlns:ds="http://schemas.openxmlformats.org/officeDocument/2006/customXml" ds:itemID="{5FF711D7-E087-42F7-91E8-A6E1BBB82B5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2e8627e-9120-4592-bf70-1c86d23ddb27"/>
    <ds:schemaRef ds:uri="33c70a20-266a-45ad-bf4a-dd457e1766d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97D2B90-AB67-48DF-A1BF-15BE24952868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8649602F-C3B1-4A2D-B384-20C27439F6A5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DD12A78A-BF01-44C7-9E35-6D822C0E8866}">
  <ds:schemaRefs>
    <ds:schemaRef ds:uri="http://purl.org/dc/terms/"/>
    <ds:schemaRef ds:uri="http://schemas.openxmlformats.org/package/2006/metadata/core-properties"/>
    <ds:schemaRef ds:uri="http://purl.org/dc/elements/1.1/"/>
    <ds:schemaRef ds:uri="http://www.w3.org/XML/1998/namespace"/>
    <ds:schemaRef ds:uri="e2e8627e-9120-4592-bf70-1c86d23ddb27"/>
    <ds:schemaRef ds:uri="http://schemas.microsoft.com/office/infopath/2007/PartnerControls"/>
    <ds:schemaRef ds:uri="http://schemas.microsoft.com/office/2006/documentManagement/types"/>
    <ds:schemaRef ds:uri="33c70a20-266a-45ad-bf4a-dd457e1766dc"/>
    <ds:schemaRef ds:uri="http://schemas.microsoft.com/office/2006/metadata/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GÉANT Presentation Template - January 2019</Template>
  <TotalTime>595</TotalTime>
  <Words>387</Words>
  <Application>Microsoft Office PowerPoint</Application>
  <PresentationFormat>Ευρεία οθόνη</PresentationFormat>
  <Paragraphs>114</Paragraphs>
  <Slides>15</Slides>
  <Notes>13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3</vt:i4>
      </vt:variant>
      <vt:variant>
        <vt:lpstr>Θέμα</vt:lpstr>
      </vt:variant>
      <vt:variant>
        <vt:i4>3</vt:i4>
      </vt:variant>
      <vt:variant>
        <vt:lpstr>Τίτλοι διαφανειών</vt:lpstr>
      </vt:variant>
      <vt:variant>
        <vt:i4>15</vt:i4>
      </vt:variant>
    </vt:vector>
  </HeadingPairs>
  <TitlesOfParts>
    <vt:vector size="21" baseType="lpstr">
      <vt:lpstr>Arial</vt:lpstr>
      <vt:lpstr>Calibri</vt:lpstr>
      <vt:lpstr>Calibri Light</vt:lpstr>
      <vt:lpstr>Custom Design</vt:lpstr>
      <vt:lpstr>1_Custom Design</vt:lpstr>
      <vt:lpstr>Office Theme</vt:lpstr>
      <vt:lpstr>Παρουσίαση του PowerPoint</vt:lpstr>
      <vt:lpstr>Network Monitoring </vt:lpstr>
      <vt:lpstr>Network Monitoring </vt:lpstr>
      <vt:lpstr>Simple Network Management Protocol</vt:lpstr>
      <vt:lpstr>Network Monitoring </vt:lpstr>
      <vt:lpstr>SNMP vs Streaming Telemetry</vt:lpstr>
      <vt:lpstr>gNMI – gRPC Network Management Interface </vt:lpstr>
      <vt:lpstr>Streaming Telemetry - Example</vt:lpstr>
      <vt:lpstr>Vendor support / Open Source Efforts1</vt:lpstr>
      <vt:lpstr>Network Monitoring </vt:lpstr>
      <vt:lpstr>In-Band Network Telemetry - INT</vt:lpstr>
      <vt:lpstr>INT Monitoring Data</vt:lpstr>
      <vt:lpstr>INT support on Vendors/Devices</vt:lpstr>
      <vt:lpstr>INT - Use Cases</vt:lpstr>
      <vt:lpstr>Παρουσίαση του PowerPoint</vt:lpstr>
    </vt:vector>
  </TitlesOfParts>
  <Company>DANTE Ltd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Gina Kramer</dc:creator>
  <cp:lastModifiedBy>Μαρινος Δημολιανης</cp:lastModifiedBy>
  <cp:revision>179</cp:revision>
  <dcterms:created xsi:type="dcterms:W3CDTF">2019-08-27T11:11:06Z</dcterms:created>
  <dcterms:modified xsi:type="dcterms:W3CDTF">2020-03-03T13:59:58Z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0x010100EC0D0CCC116D824E94D5197157A71E74</vt:lpwstr>
  </property>
  <property fmtid="{D5CDD505-2E9C-101B-9397-08002B2CF9AE}" pid="3" name="_dlc_DocIdItemGuid">
    <vt:lpwstr>68c1bbe1-8a69-42b5-8706-d750b32199af</vt:lpwstr>
  </property>
</Properties>
</file>