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74" r:id="rId3"/>
    <p:sldId id="275" r:id="rId4"/>
    <p:sldId id="279" r:id="rId5"/>
    <p:sldId id="289" r:id="rId6"/>
    <p:sldId id="298" r:id="rId7"/>
    <p:sldId id="299" r:id="rId8"/>
    <p:sldId id="290" r:id="rId9"/>
    <p:sldId id="284" r:id="rId10"/>
    <p:sldId id="294" r:id="rId11"/>
    <p:sldId id="295" r:id="rId12"/>
    <p:sldId id="297" r:id="rId13"/>
    <p:sldId id="291" r:id="rId14"/>
    <p:sldId id="293" r:id="rId15"/>
    <p:sldId id="29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BDCB"/>
    <a:srgbClr val="4C7F94"/>
    <a:srgbClr val="C7DBE3"/>
    <a:srgbClr val="065081"/>
    <a:srgbClr val="9E1F63"/>
    <a:srgbClr val="D2D6EA"/>
    <a:srgbClr val="8A94C8"/>
    <a:srgbClr val="717EBD"/>
    <a:srgbClr val="ACB3D8"/>
    <a:srgbClr val="BEC4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45" autoAdjust="0"/>
    <p:restoredTop sz="68371" autoAdjust="0"/>
  </p:normalViewPr>
  <p:slideViewPr>
    <p:cSldViewPr snapToGrid="0">
      <p:cViewPr varScale="1">
        <p:scale>
          <a:sx n="146" d="100"/>
          <a:sy n="146" d="100"/>
        </p:scale>
        <p:origin x="3264" y="176"/>
      </p:cViewPr>
      <p:guideLst/>
    </p:cSldViewPr>
  </p:slideViewPr>
  <p:notesTextViewPr>
    <p:cViewPr>
      <p:scale>
        <a:sx n="3" d="2"/>
        <a:sy n="3" d="2"/>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ata2.xml.rels><?xml version="1.0" encoding="UTF-8" standalone="yes"?>
<Relationships xmlns="http://schemas.openxmlformats.org/package/2006/relationships"><Relationship Id="rId3" Type="http://schemas.openxmlformats.org/officeDocument/2006/relationships/image" Target="../media/image49.svg"/><Relationship Id="rId7" Type="http://schemas.openxmlformats.org/officeDocument/2006/relationships/image" Target="../media/image53.svg"/><Relationship Id="rId2" Type="http://schemas.openxmlformats.org/officeDocument/2006/relationships/image" Target="../media/image48.png"/><Relationship Id="rId1" Type="http://schemas.openxmlformats.org/officeDocument/2006/relationships/hyperlink" Target="mailto:researchengagement@geant.org" TargetMode="External"/><Relationship Id="rId6" Type="http://schemas.openxmlformats.org/officeDocument/2006/relationships/image" Target="../media/image52.png"/><Relationship Id="rId5" Type="http://schemas.openxmlformats.org/officeDocument/2006/relationships/image" Target="../media/image51.svg"/><Relationship Id="rId4" Type="http://schemas.openxmlformats.org/officeDocument/2006/relationships/image" Target="../media/image50.png"/></Relationships>
</file>

<file path=ppt/diagrams/_rels/data3.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svg"/><Relationship Id="rId1" Type="http://schemas.openxmlformats.org/officeDocument/2006/relationships/image" Target="../media/image54.png"/><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57.svg"/></Relationships>
</file>

<file path=ppt/diagrams/_rels/data4.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62.png"/><Relationship Id="rId1" Type="http://schemas.openxmlformats.org/officeDocument/2006/relationships/hyperlink" Target="mailto:researchengagement@geant.org" TargetMode="External"/><Relationship Id="rId5" Type="http://schemas.openxmlformats.org/officeDocument/2006/relationships/image" Target="../media/image65.svg"/><Relationship Id="rId4" Type="http://schemas.openxmlformats.org/officeDocument/2006/relationships/image" Target="../media/image64.png"/></Relationships>
</file>

<file path=ppt/diagrams/_rels/drawing1.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rawing2.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3.svg"/><Relationship Id="rId2" Type="http://schemas.openxmlformats.org/officeDocument/2006/relationships/image" Target="../media/image49.svg"/><Relationship Id="rId1" Type="http://schemas.openxmlformats.org/officeDocument/2006/relationships/image" Target="../media/image48.png"/><Relationship Id="rId6" Type="http://schemas.openxmlformats.org/officeDocument/2006/relationships/image" Target="../media/image52.png"/><Relationship Id="rId5" Type="http://schemas.openxmlformats.org/officeDocument/2006/relationships/hyperlink" Target="mailto:researchengagement@geant.org" TargetMode="External"/><Relationship Id="rId4" Type="http://schemas.openxmlformats.org/officeDocument/2006/relationships/image" Target="../media/image51.svg"/></Relationships>
</file>

<file path=ppt/diagrams/_rels/drawing3.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svg"/><Relationship Id="rId1" Type="http://schemas.openxmlformats.org/officeDocument/2006/relationships/image" Target="../media/image54.png"/><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57.svg"/></Relationships>
</file>

<file path=ppt/diagrams/_rels/drawing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svg"/><Relationship Id="rId1" Type="http://schemas.openxmlformats.org/officeDocument/2006/relationships/image" Target="../media/image62.png"/><Relationship Id="rId5" Type="http://schemas.openxmlformats.org/officeDocument/2006/relationships/hyperlink" Target="mailto:researchengagement@geant.org" TargetMode="External"/><Relationship Id="rId4" Type="http://schemas.openxmlformats.org/officeDocument/2006/relationships/image" Target="../media/image65.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292C27-3321-4719-AD68-A3A68B945AEC}"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1823B5E-FDFB-4B1F-9F3F-26182B84288E}">
      <dgm:prSet/>
      <dgm:spPr/>
      <dgm:t>
        <a:bodyPr/>
        <a:lstStyle/>
        <a:p>
          <a:r>
            <a:rPr lang="en-US" b="1"/>
            <a:t>Use cases include:</a:t>
          </a:r>
        </a:p>
      </dgm:t>
    </dgm:pt>
    <dgm:pt modelId="{79A2A377-C95A-42BC-BB6F-A7569C2781CB}" type="parTrans" cxnId="{C3FDEB6E-A40E-4B25-BC67-DC5522584C62}">
      <dgm:prSet/>
      <dgm:spPr/>
      <dgm:t>
        <a:bodyPr/>
        <a:lstStyle/>
        <a:p>
          <a:endParaRPr lang="en-US"/>
        </a:p>
      </dgm:t>
    </dgm:pt>
    <dgm:pt modelId="{4F65A2C9-ED52-473D-94AC-9B09CDB7DE1F}" type="sibTrans" cxnId="{C3FDEB6E-A40E-4B25-BC67-DC5522584C62}">
      <dgm:prSet/>
      <dgm:spPr/>
      <dgm:t>
        <a:bodyPr/>
        <a:lstStyle/>
        <a:p>
          <a:endParaRPr lang="en-US"/>
        </a:p>
      </dgm:t>
    </dgm:pt>
    <dgm:pt modelId="{0EC07C96-34A0-4508-99B8-7AA6159C9315}">
      <dgm:prSet/>
      <dgm:spPr/>
      <dgm:t>
        <a:bodyPr/>
        <a:lstStyle/>
        <a:p>
          <a:r>
            <a:rPr lang="en-US"/>
            <a:t>Achievable network throughput measurement </a:t>
          </a:r>
        </a:p>
      </dgm:t>
    </dgm:pt>
    <dgm:pt modelId="{84003FA1-238F-49E0-B133-45CE6543C1EC}" type="parTrans" cxnId="{8674ACCC-2475-48BD-87DA-44E2CC738197}">
      <dgm:prSet/>
      <dgm:spPr/>
      <dgm:t>
        <a:bodyPr/>
        <a:lstStyle/>
        <a:p>
          <a:endParaRPr lang="en-US"/>
        </a:p>
      </dgm:t>
    </dgm:pt>
    <dgm:pt modelId="{D81793B3-4B95-4F80-932C-E79C87C98D6D}" type="sibTrans" cxnId="{8674ACCC-2475-48BD-87DA-44E2CC738197}">
      <dgm:prSet/>
      <dgm:spPr/>
      <dgm:t>
        <a:bodyPr/>
        <a:lstStyle/>
        <a:p>
          <a:endParaRPr lang="en-US"/>
        </a:p>
      </dgm:t>
    </dgm:pt>
    <dgm:pt modelId="{F29227E7-72C2-4A2B-9526-FA6978FEFBE1}">
      <dgm:prSet/>
      <dgm:spPr/>
      <dgm:t>
        <a:bodyPr/>
        <a:lstStyle/>
        <a:p>
          <a:r>
            <a:rPr lang="en-US"/>
            <a:t>Network validation</a:t>
          </a:r>
        </a:p>
      </dgm:t>
    </dgm:pt>
    <dgm:pt modelId="{32F4442F-5828-4EC1-8CD9-820D2D271BFC}" type="parTrans" cxnId="{4A1C969E-AB2C-4BAD-83F6-C0E0FBC61875}">
      <dgm:prSet/>
      <dgm:spPr/>
      <dgm:t>
        <a:bodyPr/>
        <a:lstStyle/>
        <a:p>
          <a:endParaRPr lang="en-US"/>
        </a:p>
      </dgm:t>
    </dgm:pt>
    <dgm:pt modelId="{14E3BB2F-6A3C-44A2-814A-5536F2DFBC8C}" type="sibTrans" cxnId="{4A1C969E-AB2C-4BAD-83F6-C0E0FBC61875}">
      <dgm:prSet/>
      <dgm:spPr/>
      <dgm:t>
        <a:bodyPr/>
        <a:lstStyle/>
        <a:p>
          <a:endParaRPr lang="en-US"/>
        </a:p>
      </dgm:t>
    </dgm:pt>
    <dgm:pt modelId="{75AAC331-A7ED-45AA-BB03-7FDD0CC268EC}">
      <dgm:prSet/>
      <dgm:spPr/>
      <dgm:t>
        <a:bodyPr/>
        <a:lstStyle/>
        <a:p>
          <a:r>
            <a:rPr lang="en-US"/>
            <a:t>Network troubleshooting</a:t>
          </a:r>
        </a:p>
      </dgm:t>
    </dgm:pt>
    <dgm:pt modelId="{B0CFE14F-DC3A-4F72-95D8-92D87F068D47}" type="parTrans" cxnId="{11B02B90-CB1F-4EDC-9CB6-6EA03FC0CEB8}">
      <dgm:prSet/>
      <dgm:spPr/>
      <dgm:t>
        <a:bodyPr/>
        <a:lstStyle/>
        <a:p>
          <a:endParaRPr lang="en-US"/>
        </a:p>
      </dgm:t>
    </dgm:pt>
    <dgm:pt modelId="{CE7074FB-1C83-404D-8816-4DA3BBEE1287}" type="sibTrans" cxnId="{11B02B90-CB1F-4EDC-9CB6-6EA03FC0CEB8}">
      <dgm:prSet/>
      <dgm:spPr/>
      <dgm:t>
        <a:bodyPr/>
        <a:lstStyle/>
        <a:p>
          <a:endParaRPr lang="en-US"/>
        </a:p>
      </dgm:t>
    </dgm:pt>
    <dgm:pt modelId="{F325175A-7620-4353-BAFE-B765DC390B50}" type="pres">
      <dgm:prSet presAssocID="{90292C27-3321-4719-AD68-A3A68B945AEC}" presName="root" presStyleCnt="0">
        <dgm:presLayoutVars>
          <dgm:dir/>
          <dgm:resizeHandles val="exact"/>
        </dgm:presLayoutVars>
      </dgm:prSet>
      <dgm:spPr/>
    </dgm:pt>
    <dgm:pt modelId="{908AD1F5-1F6B-4F66-AE0B-996541DE48D9}" type="pres">
      <dgm:prSet presAssocID="{21823B5E-FDFB-4B1F-9F3F-26182B84288E}" presName="compNode" presStyleCnt="0"/>
      <dgm:spPr/>
    </dgm:pt>
    <dgm:pt modelId="{15FD1D38-3E3D-4942-B24F-D25CD3AC877B}" type="pres">
      <dgm:prSet presAssocID="{21823B5E-FDFB-4B1F-9F3F-26182B84288E}" presName="bgRect" presStyleLbl="bgShp" presStyleIdx="0" presStyleCnt="4"/>
      <dgm:spPr/>
    </dgm:pt>
    <dgm:pt modelId="{E5B3E49C-02A8-4494-B8AD-6ACD102DC751}" type="pres">
      <dgm:prSet presAssocID="{21823B5E-FDFB-4B1F-9F3F-26182B84288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Target"/>
        </a:ext>
      </dgm:extLst>
    </dgm:pt>
    <dgm:pt modelId="{0745391B-B777-4BE0-B4F6-2B886ACB69D7}" type="pres">
      <dgm:prSet presAssocID="{21823B5E-FDFB-4B1F-9F3F-26182B84288E}" presName="spaceRect" presStyleCnt="0"/>
      <dgm:spPr/>
    </dgm:pt>
    <dgm:pt modelId="{ED33888C-17F9-4935-98F4-AB156FF4AA70}" type="pres">
      <dgm:prSet presAssocID="{21823B5E-FDFB-4B1F-9F3F-26182B84288E}" presName="parTx" presStyleLbl="revTx" presStyleIdx="0" presStyleCnt="4">
        <dgm:presLayoutVars>
          <dgm:chMax val="0"/>
          <dgm:chPref val="0"/>
        </dgm:presLayoutVars>
      </dgm:prSet>
      <dgm:spPr/>
    </dgm:pt>
    <dgm:pt modelId="{EFC6EBFF-2EBE-4529-8079-E21EDF9A71F5}" type="pres">
      <dgm:prSet presAssocID="{4F65A2C9-ED52-473D-94AC-9B09CDB7DE1F}" presName="sibTrans" presStyleCnt="0"/>
      <dgm:spPr/>
    </dgm:pt>
    <dgm:pt modelId="{1B01EE2A-D0A2-4ED9-BD8A-5A3070DD9C9F}" type="pres">
      <dgm:prSet presAssocID="{0EC07C96-34A0-4508-99B8-7AA6159C9315}" presName="compNode" presStyleCnt="0"/>
      <dgm:spPr/>
    </dgm:pt>
    <dgm:pt modelId="{D870FC07-1A1C-423A-BEEA-C07EA07AEF15}" type="pres">
      <dgm:prSet presAssocID="{0EC07C96-34A0-4508-99B8-7AA6159C9315}" presName="bgRect" presStyleLbl="bgShp" presStyleIdx="1" presStyleCnt="4"/>
      <dgm:spPr/>
    </dgm:pt>
    <dgm:pt modelId="{FFED0FC3-7820-4619-904C-A9A13327E28B}" type="pres">
      <dgm:prSet presAssocID="{0EC07C96-34A0-4508-99B8-7AA6159C931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pward trend"/>
        </a:ext>
      </dgm:extLst>
    </dgm:pt>
    <dgm:pt modelId="{DD3D2B01-F083-420F-B7C4-445DE02E3DAB}" type="pres">
      <dgm:prSet presAssocID="{0EC07C96-34A0-4508-99B8-7AA6159C9315}" presName="spaceRect" presStyleCnt="0"/>
      <dgm:spPr/>
    </dgm:pt>
    <dgm:pt modelId="{F26555A5-BE05-4778-A85F-7024690B2738}" type="pres">
      <dgm:prSet presAssocID="{0EC07C96-34A0-4508-99B8-7AA6159C9315}" presName="parTx" presStyleLbl="revTx" presStyleIdx="1" presStyleCnt="4">
        <dgm:presLayoutVars>
          <dgm:chMax val="0"/>
          <dgm:chPref val="0"/>
        </dgm:presLayoutVars>
      </dgm:prSet>
      <dgm:spPr/>
    </dgm:pt>
    <dgm:pt modelId="{92B7EB70-0D7B-463E-A30F-504578E14657}" type="pres">
      <dgm:prSet presAssocID="{D81793B3-4B95-4F80-932C-E79C87C98D6D}" presName="sibTrans" presStyleCnt="0"/>
      <dgm:spPr/>
    </dgm:pt>
    <dgm:pt modelId="{DE678F9E-FDE0-4C68-8443-81A0C920EC14}" type="pres">
      <dgm:prSet presAssocID="{F29227E7-72C2-4A2B-9526-FA6978FEFBE1}" presName="compNode" presStyleCnt="0"/>
      <dgm:spPr/>
    </dgm:pt>
    <dgm:pt modelId="{32DB386B-8DF1-4158-B2A8-0322D18E71B7}" type="pres">
      <dgm:prSet presAssocID="{F29227E7-72C2-4A2B-9526-FA6978FEFBE1}" presName="bgRect" presStyleLbl="bgShp" presStyleIdx="2" presStyleCnt="4"/>
      <dgm:spPr/>
    </dgm:pt>
    <dgm:pt modelId="{772A88AE-C9A7-49E7-A410-3B0BA25DBB51}" type="pres">
      <dgm:prSet presAssocID="{F29227E7-72C2-4A2B-9526-FA6978FEFBE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7CC7617D-EADF-4E93-8C26-44472BD027CF}" type="pres">
      <dgm:prSet presAssocID="{F29227E7-72C2-4A2B-9526-FA6978FEFBE1}" presName="spaceRect" presStyleCnt="0"/>
      <dgm:spPr/>
    </dgm:pt>
    <dgm:pt modelId="{8B98991F-46F4-451F-B74A-1853073CCBE1}" type="pres">
      <dgm:prSet presAssocID="{F29227E7-72C2-4A2B-9526-FA6978FEFBE1}" presName="parTx" presStyleLbl="revTx" presStyleIdx="2" presStyleCnt="4">
        <dgm:presLayoutVars>
          <dgm:chMax val="0"/>
          <dgm:chPref val="0"/>
        </dgm:presLayoutVars>
      </dgm:prSet>
      <dgm:spPr/>
    </dgm:pt>
    <dgm:pt modelId="{3FB11B15-4B00-4E07-9962-2E315A9D7090}" type="pres">
      <dgm:prSet presAssocID="{14E3BB2F-6A3C-44A2-814A-5536F2DFBC8C}" presName="sibTrans" presStyleCnt="0"/>
      <dgm:spPr/>
    </dgm:pt>
    <dgm:pt modelId="{7571777D-E431-4A4D-8C8E-E0B1F61CA8D2}" type="pres">
      <dgm:prSet presAssocID="{75AAC331-A7ED-45AA-BB03-7FDD0CC268EC}" presName="compNode" presStyleCnt="0"/>
      <dgm:spPr/>
    </dgm:pt>
    <dgm:pt modelId="{6F642693-4064-4466-8E0E-346F8D3BD1DA}" type="pres">
      <dgm:prSet presAssocID="{75AAC331-A7ED-45AA-BB03-7FDD0CC268EC}" presName="bgRect" presStyleLbl="bgShp" presStyleIdx="3" presStyleCnt="4"/>
      <dgm:spPr/>
    </dgm:pt>
    <dgm:pt modelId="{BDA50CFD-F733-460B-9DD0-7C3B3816E527}" type="pres">
      <dgm:prSet presAssocID="{75AAC331-A7ED-45AA-BB03-7FDD0CC268E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ools"/>
        </a:ext>
      </dgm:extLst>
    </dgm:pt>
    <dgm:pt modelId="{9DE7F04A-4D35-41D3-BB2E-293896AF64F1}" type="pres">
      <dgm:prSet presAssocID="{75AAC331-A7ED-45AA-BB03-7FDD0CC268EC}" presName="spaceRect" presStyleCnt="0"/>
      <dgm:spPr/>
    </dgm:pt>
    <dgm:pt modelId="{B6866197-9BBC-48DD-8C67-987D7C2F6A15}" type="pres">
      <dgm:prSet presAssocID="{75AAC331-A7ED-45AA-BB03-7FDD0CC268EC}" presName="parTx" presStyleLbl="revTx" presStyleIdx="3" presStyleCnt="4">
        <dgm:presLayoutVars>
          <dgm:chMax val="0"/>
          <dgm:chPref val="0"/>
        </dgm:presLayoutVars>
      </dgm:prSet>
      <dgm:spPr/>
    </dgm:pt>
  </dgm:ptLst>
  <dgm:cxnLst>
    <dgm:cxn modelId="{90F7D427-5C8D-4CB0-B823-7ED948CF86FD}" type="presOf" srcId="{75AAC331-A7ED-45AA-BB03-7FDD0CC268EC}" destId="{B6866197-9BBC-48DD-8C67-987D7C2F6A15}" srcOrd="0" destOrd="0" presId="urn:microsoft.com/office/officeart/2018/2/layout/IconVerticalSolidList"/>
    <dgm:cxn modelId="{C3FDEB6E-A40E-4B25-BC67-DC5522584C62}" srcId="{90292C27-3321-4719-AD68-A3A68B945AEC}" destId="{21823B5E-FDFB-4B1F-9F3F-26182B84288E}" srcOrd="0" destOrd="0" parTransId="{79A2A377-C95A-42BC-BB6F-A7569C2781CB}" sibTransId="{4F65A2C9-ED52-473D-94AC-9B09CDB7DE1F}"/>
    <dgm:cxn modelId="{D44DA972-6723-4D3A-B4E9-3B8BC61334D8}" type="presOf" srcId="{21823B5E-FDFB-4B1F-9F3F-26182B84288E}" destId="{ED33888C-17F9-4935-98F4-AB156FF4AA70}" srcOrd="0" destOrd="0" presId="urn:microsoft.com/office/officeart/2018/2/layout/IconVerticalSolidList"/>
    <dgm:cxn modelId="{11B02B90-CB1F-4EDC-9CB6-6EA03FC0CEB8}" srcId="{90292C27-3321-4719-AD68-A3A68B945AEC}" destId="{75AAC331-A7ED-45AA-BB03-7FDD0CC268EC}" srcOrd="3" destOrd="0" parTransId="{B0CFE14F-DC3A-4F72-95D8-92D87F068D47}" sibTransId="{CE7074FB-1C83-404D-8816-4DA3BBEE1287}"/>
    <dgm:cxn modelId="{4A1C969E-AB2C-4BAD-83F6-C0E0FBC61875}" srcId="{90292C27-3321-4719-AD68-A3A68B945AEC}" destId="{F29227E7-72C2-4A2B-9526-FA6978FEFBE1}" srcOrd="2" destOrd="0" parTransId="{32F4442F-5828-4EC1-8CD9-820D2D271BFC}" sibTransId="{14E3BB2F-6A3C-44A2-814A-5536F2DFBC8C}"/>
    <dgm:cxn modelId="{A2316FAC-0629-4A7C-AC9F-40CF51A69165}" type="presOf" srcId="{0EC07C96-34A0-4508-99B8-7AA6159C9315}" destId="{F26555A5-BE05-4778-A85F-7024690B2738}" srcOrd="0" destOrd="0" presId="urn:microsoft.com/office/officeart/2018/2/layout/IconVerticalSolidList"/>
    <dgm:cxn modelId="{0322A3BF-E6CB-45BB-96EC-BD98FA55A87A}" type="presOf" srcId="{F29227E7-72C2-4A2B-9526-FA6978FEFBE1}" destId="{8B98991F-46F4-451F-B74A-1853073CCBE1}" srcOrd="0" destOrd="0" presId="urn:microsoft.com/office/officeart/2018/2/layout/IconVerticalSolidList"/>
    <dgm:cxn modelId="{8674ACCC-2475-48BD-87DA-44E2CC738197}" srcId="{90292C27-3321-4719-AD68-A3A68B945AEC}" destId="{0EC07C96-34A0-4508-99B8-7AA6159C9315}" srcOrd="1" destOrd="0" parTransId="{84003FA1-238F-49E0-B133-45CE6543C1EC}" sibTransId="{D81793B3-4B95-4F80-932C-E79C87C98D6D}"/>
    <dgm:cxn modelId="{55C003E9-354F-4168-A1DA-38BE6F39F1B8}" type="presOf" srcId="{90292C27-3321-4719-AD68-A3A68B945AEC}" destId="{F325175A-7620-4353-BAFE-B765DC390B50}" srcOrd="0" destOrd="0" presId="urn:microsoft.com/office/officeart/2018/2/layout/IconVerticalSolidList"/>
    <dgm:cxn modelId="{9748ABD2-FD45-4CC4-AAC1-9FBCBF894ADF}" type="presParOf" srcId="{F325175A-7620-4353-BAFE-B765DC390B50}" destId="{908AD1F5-1F6B-4F66-AE0B-996541DE48D9}" srcOrd="0" destOrd="0" presId="urn:microsoft.com/office/officeart/2018/2/layout/IconVerticalSolidList"/>
    <dgm:cxn modelId="{2064D796-A9A7-4001-AAAF-3D03AD2F4760}" type="presParOf" srcId="{908AD1F5-1F6B-4F66-AE0B-996541DE48D9}" destId="{15FD1D38-3E3D-4942-B24F-D25CD3AC877B}" srcOrd="0" destOrd="0" presId="urn:microsoft.com/office/officeart/2018/2/layout/IconVerticalSolidList"/>
    <dgm:cxn modelId="{A45D6263-3B38-46E4-ACD7-6A1F1BA3D32F}" type="presParOf" srcId="{908AD1F5-1F6B-4F66-AE0B-996541DE48D9}" destId="{E5B3E49C-02A8-4494-B8AD-6ACD102DC751}" srcOrd="1" destOrd="0" presId="urn:microsoft.com/office/officeart/2018/2/layout/IconVerticalSolidList"/>
    <dgm:cxn modelId="{9916AEEE-E1E9-4B5B-9725-E41C1BE1A094}" type="presParOf" srcId="{908AD1F5-1F6B-4F66-AE0B-996541DE48D9}" destId="{0745391B-B777-4BE0-B4F6-2B886ACB69D7}" srcOrd="2" destOrd="0" presId="urn:microsoft.com/office/officeart/2018/2/layout/IconVerticalSolidList"/>
    <dgm:cxn modelId="{E04EACF0-299A-4A6C-9DDC-FBA1F43CF4D0}" type="presParOf" srcId="{908AD1F5-1F6B-4F66-AE0B-996541DE48D9}" destId="{ED33888C-17F9-4935-98F4-AB156FF4AA70}" srcOrd="3" destOrd="0" presId="urn:microsoft.com/office/officeart/2018/2/layout/IconVerticalSolidList"/>
    <dgm:cxn modelId="{7DB2A348-897D-4F7B-8791-148DB1879DCB}" type="presParOf" srcId="{F325175A-7620-4353-BAFE-B765DC390B50}" destId="{EFC6EBFF-2EBE-4529-8079-E21EDF9A71F5}" srcOrd="1" destOrd="0" presId="urn:microsoft.com/office/officeart/2018/2/layout/IconVerticalSolidList"/>
    <dgm:cxn modelId="{E66C4D11-4AD6-46C7-8747-B89529BCE040}" type="presParOf" srcId="{F325175A-7620-4353-BAFE-B765DC390B50}" destId="{1B01EE2A-D0A2-4ED9-BD8A-5A3070DD9C9F}" srcOrd="2" destOrd="0" presId="urn:microsoft.com/office/officeart/2018/2/layout/IconVerticalSolidList"/>
    <dgm:cxn modelId="{F457F11B-590A-4DB6-9170-66F8C7E534CA}" type="presParOf" srcId="{1B01EE2A-D0A2-4ED9-BD8A-5A3070DD9C9F}" destId="{D870FC07-1A1C-423A-BEEA-C07EA07AEF15}" srcOrd="0" destOrd="0" presId="urn:microsoft.com/office/officeart/2018/2/layout/IconVerticalSolidList"/>
    <dgm:cxn modelId="{64031D43-8C9D-446E-A38D-C00BDCCF7EFF}" type="presParOf" srcId="{1B01EE2A-D0A2-4ED9-BD8A-5A3070DD9C9F}" destId="{FFED0FC3-7820-4619-904C-A9A13327E28B}" srcOrd="1" destOrd="0" presId="urn:microsoft.com/office/officeart/2018/2/layout/IconVerticalSolidList"/>
    <dgm:cxn modelId="{532B1457-127E-4E44-B559-358A3D535911}" type="presParOf" srcId="{1B01EE2A-D0A2-4ED9-BD8A-5A3070DD9C9F}" destId="{DD3D2B01-F083-420F-B7C4-445DE02E3DAB}" srcOrd="2" destOrd="0" presId="urn:microsoft.com/office/officeart/2018/2/layout/IconVerticalSolidList"/>
    <dgm:cxn modelId="{DBB11E1E-471E-4B2B-BD25-6A3A2C96B9F9}" type="presParOf" srcId="{1B01EE2A-D0A2-4ED9-BD8A-5A3070DD9C9F}" destId="{F26555A5-BE05-4778-A85F-7024690B2738}" srcOrd="3" destOrd="0" presId="urn:microsoft.com/office/officeart/2018/2/layout/IconVerticalSolidList"/>
    <dgm:cxn modelId="{5858F641-92F5-4636-A71B-A90FF97AC7C4}" type="presParOf" srcId="{F325175A-7620-4353-BAFE-B765DC390B50}" destId="{92B7EB70-0D7B-463E-A30F-504578E14657}" srcOrd="3" destOrd="0" presId="urn:microsoft.com/office/officeart/2018/2/layout/IconVerticalSolidList"/>
    <dgm:cxn modelId="{7B1CCD32-6288-41BF-92DE-96452C89D0F8}" type="presParOf" srcId="{F325175A-7620-4353-BAFE-B765DC390B50}" destId="{DE678F9E-FDE0-4C68-8443-81A0C920EC14}" srcOrd="4" destOrd="0" presId="urn:microsoft.com/office/officeart/2018/2/layout/IconVerticalSolidList"/>
    <dgm:cxn modelId="{AC815A32-D389-423F-B9DB-328512ADEB71}" type="presParOf" srcId="{DE678F9E-FDE0-4C68-8443-81A0C920EC14}" destId="{32DB386B-8DF1-4158-B2A8-0322D18E71B7}" srcOrd="0" destOrd="0" presId="urn:microsoft.com/office/officeart/2018/2/layout/IconVerticalSolidList"/>
    <dgm:cxn modelId="{39C7F274-FB2E-4E2C-8D21-1B3BF188AD3F}" type="presParOf" srcId="{DE678F9E-FDE0-4C68-8443-81A0C920EC14}" destId="{772A88AE-C9A7-49E7-A410-3B0BA25DBB51}" srcOrd="1" destOrd="0" presId="urn:microsoft.com/office/officeart/2018/2/layout/IconVerticalSolidList"/>
    <dgm:cxn modelId="{F15062E1-3E1D-4169-A180-264B0C252A33}" type="presParOf" srcId="{DE678F9E-FDE0-4C68-8443-81A0C920EC14}" destId="{7CC7617D-EADF-4E93-8C26-44472BD027CF}" srcOrd="2" destOrd="0" presId="urn:microsoft.com/office/officeart/2018/2/layout/IconVerticalSolidList"/>
    <dgm:cxn modelId="{70B72B74-806D-4770-AD59-00BEFD3080CD}" type="presParOf" srcId="{DE678F9E-FDE0-4C68-8443-81A0C920EC14}" destId="{8B98991F-46F4-451F-B74A-1853073CCBE1}" srcOrd="3" destOrd="0" presId="urn:microsoft.com/office/officeart/2018/2/layout/IconVerticalSolidList"/>
    <dgm:cxn modelId="{6E737567-EC5B-4AF5-9CEF-78C35F33F8BD}" type="presParOf" srcId="{F325175A-7620-4353-BAFE-B765DC390B50}" destId="{3FB11B15-4B00-4E07-9962-2E315A9D7090}" srcOrd="5" destOrd="0" presId="urn:microsoft.com/office/officeart/2018/2/layout/IconVerticalSolidList"/>
    <dgm:cxn modelId="{C5BEA95E-07DE-431D-A6CE-B195631189BA}" type="presParOf" srcId="{F325175A-7620-4353-BAFE-B765DC390B50}" destId="{7571777D-E431-4A4D-8C8E-E0B1F61CA8D2}" srcOrd="6" destOrd="0" presId="urn:microsoft.com/office/officeart/2018/2/layout/IconVerticalSolidList"/>
    <dgm:cxn modelId="{51B87ACF-6D3E-4E7F-9547-2FE027963299}" type="presParOf" srcId="{7571777D-E431-4A4D-8C8E-E0B1F61CA8D2}" destId="{6F642693-4064-4466-8E0E-346F8D3BD1DA}" srcOrd="0" destOrd="0" presId="urn:microsoft.com/office/officeart/2018/2/layout/IconVerticalSolidList"/>
    <dgm:cxn modelId="{6B5427BF-0D41-4E6D-BAC8-14816A13D384}" type="presParOf" srcId="{7571777D-E431-4A4D-8C8E-E0B1F61CA8D2}" destId="{BDA50CFD-F733-460B-9DD0-7C3B3816E527}" srcOrd="1" destOrd="0" presId="urn:microsoft.com/office/officeart/2018/2/layout/IconVerticalSolidList"/>
    <dgm:cxn modelId="{4F7FE0AB-1E50-4006-A52F-17C75C297543}" type="presParOf" srcId="{7571777D-E431-4A4D-8C8E-E0B1F61CA8D2}" destId="{9DE7F04A-4D35-41D3-BB2E-293896AF64F1}" srcOrd="2" destOrd="0" presId="urn:microsoft.com/office/officeart/2018/2/layout/IconVerticalSolidList"/>
    <dgm:cxn modelId="{49F899B6-4413-4847-B335-6E8C29B3CF7C}" type="presParOf" srcId="{7571777D-E431-4A4D-8C8E-E0B1F61CA8D2}" destId="{B6866197-9BBC-48DD-8C67-987D7C2F6A15}"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137248-189D-44C9-BFB9-F385B8D2A695}"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4A401EFD-BAE4-4FED-BD37-D136BBAF9736}">
      <dgm:prSet/>
      <dgm:spPr/>
      <dgm:t>
        <a:bodyPr/>
        <a:lstStyle/>
        <a:p>
          <a:pPr>
            <a:lnSpc>
              <a:spcPct val="100000"/>
            </a:lnSpc>
          </a:pPr>
          <a:r>
            <a:rPr lang="en-GB"/>
            <a:t>The service is currently managed by the Research Engagement team</a:t>
          </a:r>
          <a:endParaRPr lang="en-US"/>
        </a:p>
      </dgm:t>
    </dgm:pt>
    <dgm:pt modelId="{1181F748-B37F-47DE-9DE4-3DCD806B2690}" type="parTrans" cxnId="{919E3EDF-B1F0-474B-8430-18A5FD5E2B9A}">
      <dgm:prSet/>
      <dgm:spPr/>
      <dgm:t>
        <a:bodyPr/>
        <a:lstStyle/>
        <a:p>
          <a:endParaRPr lang="en-US"/>
        </a:p>
      </dgm:t>
    </dgm:pt>
    <dgm:pt modelId="{898D4403-2323-40A7-AC73-294835CCE5E1}" type="sibTrans" cxnId="{919E3EDF-B1F0-474B-8430-18A5FD5E2B9A}">
      <dgm:prSet/>
      <dgm:spPr/>
      <dgm:t>
        <a:bodyPr/>
        <a:lstStyle/>
        <a:p>
          <a:endParaRPr lang="en-US"/>
        </a:p>
      </dgm:t>
    </dgm:pt>
    <dgm:pt modelId="{209E12D7-BE1F-45CB-BAEA-8C6C5F72F1E7}">
      <dgm:prSet/>
      <dgm:spPr/>
      <dgm:t>
        <a:bodyPr/>
        <a:lstStyle/>
        <a:p>
          <a:pPr>
            <a:lnSpc>
              <a:spcPct val="100000"/>
            </a:lnSpc>
          </a:pPr>
          <a:r>
            <a:rPr lang="en-GB"/>
            <a:t>Request for access should be sent by email to </a:t>
          </a:r>
          <a:r>
            <a:rPr lang="en-GB">
              <a:hlinkClick xmlns:r="http://schemas.openxmlformats.org/officeDocument/2006/relationships" r:id="rId1"/>
            </a:rPr>
            <a:t>researchengagement@geant.org</a:t>
          </a:r>
          <a:endParaRPr lang="en-US"/>
        </a:p>
      </dgm:t>
    </dgm:pt>
    <dgm:pt modelId="{9A0DCF43-0FE0-407F-BFF2-10AF58A18BF1}" type="parTrans" cxnId="{1586CFDA-34B2-4350-A294-E30110EAA9B8}">
      <dgm:prSet/>
      <dgm:spPr/>
      <dgm:t>
        <a:bodyPr/>
        <a:lstStyle/>
        <a:p>
          <a:endParaRPr lang="en-US"/>
        </a:p>
      </dgm:t>
    </dgm:pt>
    <dgm:pt modelId="{118659F6-586B-40AC-9BC7-B0D6852C82D5}" type="sibTrans" cxnId="{1586CFDA-34B2-4350-A294-E30110EAA9B8}">
      <dgm:prSet/>
      <dgm:spPr/>
      <dgm:t>
        <a:bodyPr/>
        <a:lstStyle/>
        <a:p>
          <a:endParaRPr lang="en-US"/>
        </a:p>
      </dgm:t>
    </dgm:pt>
    <dgm:pt modelId="{9B3E053E-7854-4C9B-8D6F-2ED2EDA3EB9D}">
      <dgm:prSet/>
      <dgm:spPr/>
      <dgm:t>
        <a:bodyPr/>
        <a:lstStyle/>
        <a:p>
          <a:pPr>
            <a:lnSpc>
              <a:spcPct val="100000"/>
            </a:lnSpc>
          </a:pPr>
          <a:r>
            <a:rPr lang="en-GB" dirty="0"/>
            <a:t>The team will analyse the request and, if approved, provide access to the service</a:t>
          </a:r>
          <a:endParaRPr lang="en-US" dirty="0"/>
        </a:p>
      </dgm:t>
    </dgm:pt>
    <dgm:pt modelId="{70BB826D-E7D1-4132-A83E-A7BB218C72C8}" type="parTrans" cxnId="{87792E3F-90E7-44F2-8EF9-A9594F213769}">
      <dgm:prSet/>
      <dgm:spPr/>
      <dgm:t>
        <a:bodyPr/>
        <a:lstStyle/>
        <a:p>
          <a:endParaRPr lang="en-US"/>
        </a:p>
      </dgm:t>
    </dgm:pt>
    <dgm:pt modelId="{2DD80A18-12C4-462B-86D6-E11A7A2DDC19}" type="sibTrans" cxnId="{87792E3F-90E7-44F2-8EF9-A9594F213769}">
      <dgm:prSet/>
      <dgm:spPr/>
      <dgm:t>
        <a:bodyPr/>
        <a:lstStyle/>
        <a:p>
          <a:endParaRPr lang="en-US"/>
        </a:p>
      </dgm:t>
    </dgm:pt>
    <dgm:pt modelId="{F459A974-1A56-454D-A9DE-33461DCAD545}" type="pres">
      <dgm:prSet presAssocID="{D5137248-189D-44C9-BFB9-F385B8D2A695}" presName="root" presStyleCnt="0">
        <dgm:presLayoutVars>
          <dgm:dir/>
          <dgm:resizeHandles val="exact"/>
        </dgm:presLayoutVars>
      </dgm:prSet>
      <dgm:spPr/>
    </dgm:pt>
    <dgm:pt modelId="{B8806A76-5B45-4498-9C3E-064EADABE5A6}" type="pres">
      <dgm:prSet presAssocID="{4A401EFD-BAE4-4FED-BD37-D136BBAF9736}" presName="compNode" presStyleCnt="0"/>
      <dgm:spPr/>
    </dgm:pt>
    <dgm:pt modelId="{CE1C75D6-F2D8-435A-900A-8992949013FD}" type="pres">
      <dgm:prSet presAssocID="{4A401EFD-BAE4-4FED-BD37-D136BBAF9736}" presName="bgRect" presStyleLbl="bgShp" presStyleIdx="0" presStyleCnt="3"/>
      <dgm:spPr/>
    </dgm:pt>
    <dgm:pt modelId="{33BB09AE-4D3F-4D91-BC2C-419918751E08}" type="pres">
      <dgm:prSet presAssocID="{4A401EFD-BAE4-4FED-BD37-D136BBAF9736}" presName="iconRect" presStyleLbl="node1" presStyleIdx="0" presStyleCnt="3"/>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Users"/>
        </a:ext>
      </dgm:extLst>
    </dgm:pt>
    <dgm:pt modelId="{7FDFC27A-3E17-49A8-BEB2-8BE281377A10}" type="pres">
      <dgm:prSet presAssocID="{4A401EFD-BAE4-4FED-BD37-D136BBAF9736}" presName="spaceRect" presStyleCnt="0"/>
      <dgm:spPr/>
    </dgm:pt>
    <dgm:pt modelId="{868BA772-21FF-4259-B42A-C9439584DFE1}" type="pres">
      <dgm:prSet presAssocID="{4A401EFD-BAE4-4FED-BD37-D136BBAF9736}" presName="parTx" presStyleLbl="revTx" presStyleIdx="0" presStyleCnt="3">
        <dgm:presLayoutVars>
          <dgm:chMax val="0"/>
          <dgm:chPref val="0"/>
        </dgm:presLayoutVars>
      </dgm:prSet>
      <dgm:spPr/>
    </dgm:pt>
    <dgm:pt modelId="{F08F3162-B8C0-41DB-8CDD-BC49D11BC0C8}" type="pres">
      <dgm:prSet presAssocID="{898D4403-2323-40A7-AC73-294835CCE5E1}" presName="sibTrans" presStyleCnt="0"/>
      <dgm:spPr/>
    </dgm:pt>
    <dgm:pt modelId="{74EEACB9-1081-4588-8E19-0CEB970200C0}" type="pres">
      <dgm:prSet presAssocID="{209E12D7-BE1F-45CB-BAEA-8C6C5F72F1E7}" presName="compNode" presStyleCnt="0"/>
      <dgm:spPr/>
    </dgm:pt>
    <dgm:pt modelId="{F4CE261B-A799-4B66-883D-0BBA707279E5}" type="pres">
      <dgm:prSet presAssocID="{209E12D7-BE1F-45CB-BAEA-8C6C5F72F1E7}" presName="bgRect" presStyleLbl="bgShp" presStyleIdx="1" presStyleCnt="3"/>
      <dgm:spPr/>
    </dgm:pt>
    <dgm:pt modelId="{5B13BA95-C4A2-4870-A44B-8223C5CDAA7E}" type="pres">
      <dgm:prSet presAssocID="{209E12D7-BE1F-45CB-BAEA-8C6C5F72F1E7}" presName="iconRect" presStyleLbl="node1" presStyleIdx="1" presStyleCnt="3"/>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Envelope"/>
        </a:ext>
      </dgm:extLst>
    </dgm:pt>
    <dgm:pt modelId="{A73E9AA2-CB73-4271-9905-6040333BFECE}" type="pres">
      <dgm:prSet presAssocID="{209E12D7-BE1F-45CB-BAEA-8C6C5F72F1E7}" presName="spaceRect" presStyleCnt="0"/>
      <dgm:spPr/>
    </dgm:pt>
    <dgm:pt modelId="{614CD07B-6128-4893-AB0E-61CE4EEC674F}" type="pres">
      <dgm:prSet presAssocID="{209E12D7-BE1F-45CB-BAEA-8C6C5F72F1E7}" presName="parTx" presStyleLbl="revTx" presStyleIdx="1" presStyleCnt="3">
        <dgm:presLayoutVars>
          <dgm:chMax val="0"/>
          <dgm:chPref val="0"/>
        </dgm:presLayoutVars>
      </dgm:prSet>
      <dgm:spPr/>
    </dgm:pt>
    <dgm:pt modelId="{217BA22D-BEA3-4D70-A049-7D5FC6EA6CCB}" type="pres">
      <dgm:prSet presAssocID="{118659F6-586B-40AC-9BC7-B0D6852C82D5}" presName="sibTrans" presStyleCnt="0"/>
      <dgm:spPr/>
    </dgm:pt>
    <dgm:pt modelId="{88EFC2EA-D76A-405E-8678-3E7C7200546B}" type="pres">
      <dgm:prSet presAssocID="{9B3E053E-7854-4C9B-8D6F-2ED2EDA3EB9D}" presName="compNode" presStyleCnt="0"/>
      <dgm:spPr/>
    </dgm:pt>
    <dgm:pt modelId="{6ABD2930-B34E-4BCE-8BEE-1E0177DDE26D}" type="pres">
      <dgm:prSet presAssocID="{9B3E053E-7854-4C9B-8D6F-2ED2EDA3EB9D}" presName="bgRect" presStyleLbl="bgShp" presStyleIdx="2" presStyleCnt="3"/>
      <dgm:spPr/>
    </dgm:pt>
    <dgm:pt modelId="{A70AC8E2-530C-4466-8EC7-CFCB155B5A77}" type="pres">
      <dgm:prSet presAssocID="{9B3E053E-7854-4C9B-8D6F-2ED2EDA3EB9D}" presName="iconRect" presStyleLbl="node1" presStyleIdx="2" presStyleCnt="3"/>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Disconnected"/>
        </a:ext>
      </dgm:extLst>
    </dgm:pt>
    <dgm:pt modelId="{4E2706B2-F5DE-4705-B313-B155985ECBC3}" type="pres">
      <dgm:prSet presAssocID="{9B3E053E-7854-4C9B-8D6F-2ED2EDA3EB9D}" presName="spaceRect" presStyleCnt="0"/>
      <dgm:spPr/>
    </dgm:pt>
    <dgm:pt modelId="{E72BD72A-2050-43E2-AD96-7E97D34EC64F}" type="pres">
      <dgm:prSet presAssocID="{9B3E053E-7854-4C9B-8D6F-2ED2EDA3EB9D}" presName="parTx" presStyleLbl="revTx" presStyleIdx="2" presStyleCnt="3">
        <dgm:presLayoutVars>
          <dgm:chMax val="0"/>
          <dgm:chPref val="0"/>
        </dgm:presLayoutVars>
      </dgm:prSet>
      <dgm:spPr/>
    </dgm:pt>
  </dgm:ptLst>
  <dgm:cxnLst>
    <dgm:cxn modelId="{87792E3F-90E7-44F2-8EF9-A9594F213769}" srcId="{D5137248-189D-44C9-BFB9-F385B8D2A695}" destId="{9B3E053E-7854-4C9B-8D6F-2ED2EDA3EB9D}" srcOrd="2" destOrd="0" parTransId="{70BB826D-E7D1-4132-A83E-A7BB218C72C8}" sibTransId="{2DD80A18-12C4-462B-86D6-E11A7A2DDC19}"/>
    <dgm:cxn modelId="{0C363C6F-5C97-403D-B8BE-D4EF24E6E04F}" type="presOf" srcId="{D5137248-189D-44C9-BFB9-F385B8D2A695}" destId="{F459A974-1A56-454D-A9DE-33461DCAD545}" srcOrd="0" destOrd="0" presId="urn:microsoft.com/office/officeart/2018/2/layout/IconVerticalSolidList"/>
    <dgm:cxn modelId="{88CFB4CD-6A9A-4DAE-A75F-AF69FD3EBEB2}" type="presOf" srcId="{209E12D7-BE1F-45CB-BAEA-8C6C5F72F1E7}" destId="{614CD07B-6128-4893-AB0E-61CE4EEC674F}" srcOrd="0" destOrd="0" presId="urn:microsoft.com/office/officeart/2018/2/layout/IconVerticalSolidList"/>
    <dgm:cxn modelId="{74495DCE-CEEA-4580-8068-40073CB973E3}" type="presOf" srcId="{4A401EFD-BAE4-4FED-BD37-D136BBAF9736}" destId="{868BA772-21FF-4259-B42A-C9439584DFE1}" srcOrd="0" destOrd="0" presId="urn:microsoft.com/office/officeart/2018/2/layout/IconVerticalSolidList"/>
    <dgm:cxn modelId="{1586CFDA-34B2-4350-A294-E30110EAA9B8}" srcId="{D5137248-189D-44C9-BFB9-F385B8D2A695}" destId="{209E12D7-BE1F-45CB-BAEA-8C6C5F72F1E7}" srcOrd="1" destOrd="0" parTransId="{9A0DCF43-0FE0-407F-BFF2-10AF58A18BF1}" sibTransId="{118659F6-586B-40AC-9BC7-B0D6852C82D5}"/>
    <dgm:cxn modelId="{919E3EDF-B1F0-474B-8430-18A5FD5E2B9A}" srcId="{D5137248-189D-44C9-BFB9-F385B8D2A695}" destId="{4A401EFD-BAE4-4FED-BD37-D136BBAF9736}" srcOrd="0" destOrd="0" parTransId="{1181F748-B37F-47DE-9DE4-3DCD806B2690}" sibTransId="{898D4403-2323-40A7-AC73-294835CCE5E1}"/>
    <dgm:cxn modelId="{51E188EF-21F5-457D-8E65-76B021BB8CFF}" type="presOf" srcId="{9B3E053E-7854-4C9B-8D6F-2ED2EDA3EB9D}" destId="{E72BD72A-2050-43E2-AD96-7E97D34EC64F}" srcOrd="0" destOrd="0" presId="urn:microsoft.com/office/officeart/2018/2/layout/IconVerticalSolidList"/>
    <dgm:cxn modelId="{B33934DC-2005-412A-8DEC-878E71AC1852}" type="presParOf" srcId="{F459A974-1A56-454D-A9DE-33461DCAD545}" destId="{B8806A76-5B45-4498-9C3E-064EADABE5A6}" srcOrd="0" destOrd="0" presId="urn:microsoft.com/office/officeart/2018/2/layout/IconVerticalSolidList"/>
    <dgm:cxn modelId="{7E74FA6C-8413-4B3E-A738-2F0FBEA14242}" type="presParOf" srcId="{B8806A76-5B45-4498-9C3E-064EADABE5A6}" destId="{CE1C75D6-F2D8-435A-900A-8992949013FD}" srcOrd="0" destOrd="0" presId="urn:microsoft.com/office/officeart/2018/2/layout/IconVerticalSolidList"/>
    <dgm:cxn modelId="{D62E995D-9DE9-4B3E-BB53-160BF96A8EC9}" type="presParOf" srcId="{B8806A76-5B45-4498-9C3E-064EADABE5A6}" destId="{33BB09AE-4D3F-4D91-BC2C-419918751E08}" srcOrd="1" destOrd="0" presId="urn:microsoft.com/office/officeart/2018/2/layout/IconVerticalSolidList"/>
    <dgm:cxn modelId="{F7D4D422-C5C7-45D4-842F-C89A2515B14F}" type="presParOf" srcId="{B8806A76-5B45-4498-9C3E-064EADABE5A6}" destId="{7FDFC27A-3E17-49A8-BEB2-8BE281377A10}" srcOrd="2" destOrd="0" presId="urn:microsoft.com/office/officeart/2018/2/layout/IconVerticalSolidList"/>
    <dgm:cxn modelId="{6C05A9AE-DB1D-4832-B7FC-E712504FF57A}" type="presParOf" srcId="{B8806A76-5B45-4498-9C3E-064EADABE5A6}" destId="{868BA772-21FF-4259-B42A-C9439584DFE1}" srcOrd="3" destOrd="0" presId="urn:microsoft.com/office/officeart/2018/2/layout/IconVerticalSolidList"/>
    <dgm:cxn modelId="{D8B0425B-5845-4C1B-895B-D06671BF030E}" type="presParOf" srcId="{F459A974-1A56-454D-A9DE-33461DCAD545}" destId="{F08F3162-B8C0-41DB-8CDD-BC49D11BC0C8}" srcOrd="1" destOrd="0" presId="urn:microsoft.com/office/officeart/2018/2/layout/IconVerticalSolidList"/>
    <dgm:cxn modelId="{1781B940-5E6B-433E-B9C3-D6652AE1CB9A}" type="presParOf" srcId="{F459A974-1A56-454D-A9DE-33461DCAD545}" destId="{74EEACB9-1081-4588-8E19-0CEB970200C0}" srcOrd="2" destOrd="0" presId="urn:microsoft.com/office/officeart/2018/2/layout/IconVerticalSolidList"/>
    <dgm:cxn modelId="{90572A9F-6164-4FF9-A555-E3A74270EDA0}" type="presParOf" srcId="{74EEACB9-1081-4588-8E19-0CEB970200C0}" destId="{F4CE261B-A799-4B66-883D-0BBA707279E5}" srcOrd="0" destOrd="0" presId="urn:microsoft.com/office/officeart/2018/2/layout/IconVerticalSolidList"/>
    <dgm:cxn modelId="{F1411AC0-6402-4C0A-B3C1-ED498A3EAF80}" type="presParOf" srcId="{74EEACB9-1081-4588-8E19-0CEB970200C0}" destId="{5B13BA95-C4A2-4870-A44B-8223C5CDAA7E}" srcOrd="1" destOrd="0" presId="urn:microsoft.com/office/officeart/2018/2/layout/IconVerticalSolidList"/>
    <dgm:cxn modelId="{D06B35B8-2DA2-4415-9B9A-21CEF8618B2B}" type="presParOf" srcId="{74EEACB9-1081-4588-8E19-0CEB970200C0}" destId="{A73E9AA2-CB73-4271-9905-6040333BFECE}" srcOrd="2" destOrd="0" presId="urn:microsoft.com/office/officeart/2018/2/layout/IconVerticalSolidList"/>
    <dgm:cxn modelId="{FCC63E43-C674-446F-B2AE-98EAB661D438}" type="presParOf" srcId="{74EEACB9-1081-4588-8E19-0CEB970200C0}" destId="{614CD07B-6128-4893-AB0E-61CE4EEC674F}" srcOrd="3" destOrd="0" presId="urn:microsoft.com/office/officeart/2018/2/layout/IconVerticalSolidList"/>
    <dgm:cxn modelId="{C22B08B0-C9EE-403B-92C3-2E6A92C78330}" type="presParOf" srcId="{F459A974-1A56-454D-A9DE-33461DCAD545}" destId="{217BA22D-BEA3-4D70-A049-7D5FC6EA6CCB}" srcOrd="3" destOrd="0" presId="urn:microsoft.com/office/officeart/2018/2/layout/IconVerticalSolidList"/>
    <dgm:cxn modelId="{455E284B-83EE-4B9F-89EA-2543A7294D76}" type="presParOf" srcId="{F459A974-1A56-454D-A9DE-33461DCAD545}" destId="{88EFC2EA-D76A-405E-8678-3E7C7200546B}" srcOrd="4" destOrd="0" presId="urn:microsoft.com/office/officeart/2018/2/layout/IconVerticalSolidList"/>
    <dgm:cxn modelId="{8B17303A-BE56-4B16-909E-0178C9B3493F}" type="presParOf" srcId="{88EFC2EA-D76A-405E-8678-3E7C7200546B}" destId="{6ABD2930-B34E-4BCE-8BEE-1E0177DDE26D}" srcOrd="0" destOrd="0" presId="urn:microsoft.com/office/officeart/2018/2/layout/IconVerticalSolidList"/>
    <dgm:cxn modelId="{8CCC49E5-C38C-413F-B981-0C02E9E68709}" type="presParOf" srcId="{88EFC2EA-D76A-405E-8678-3E7C7200546B}" destId="{A70AC8E2-530C-4466-8EC7-CFCB155B5A77}" srcOrd="1" destOrd="0" presId="urn:microsoft.com/office/officeart/2018/2/layout/IconVerticalSolidList"/>
    <dgm:cxn modelId="{5ECAE588-EC91-4C8E-AFA7-4E1526E7082D}" type="presParOf" srcId="{88EFC2EA-D76A-405E-8678-3E7C7200546B}" destId="{4E2706B2-F5DE-4705-B313-B155985ECBC3}" srcOrd="2" destOrd="0" presId="urn:microsoft.com/office/officeart/2018/2/layout/IconVerticalSolidList"/>
    <dgm:cxn modelId="{A131E0D2-0A91-4291-AAC9-44E06BD74F88}" type="presParOf" srcId="{88EFC2EA-D76A-405E-8678-3E7C7200546B}" destId="{E72BD72A-2050-43E2-AD96-7E97D34EC64F}"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B94897-DE41-474E-9417-EB02BEEB7700}"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3F133A3C-951B-429C-9CF5-47BE37F37236}">
      <dgm:prSet/>
      <dgm:spPr/>
      <dgm:t>
        <a:bodyPr/>
        <a:lstStyle/>
        <a:p>
          <a:r>
            <a:rPr lang="en-GB"/>
            <a:t>Provide ssh access to the DTN server</a:t>
          </a:r>
          <a:endParaRPr lang="en-US"/>
        </a:p>
      </dgm:t>
    </dgm:pt>
    <dgm:pt modelId="{A24A47D7-59B5-47F1-8AE5-BB81B8556B23}" type="parTrans" cxnId="{83431FA7-D76C-46F0-A972-94623A928637}">
      <dgm:prSet/>
      <dgm:spPr/>
      <dgm:t>
        <a:bodyPr/>
        <a:lstStyle/>
        <a:p>
          <a:endParaRPr lang="en-US"/>
        </a:p>
      </dgm:t>
    </dgm:pt>
    <dgm:pt modelId="{0BFA98BF-171B-4B57-9F6A-69A964D244C1}" type="sibTrans" cxnId="{83431FA7-D76C-46F0-A972-94623A928637}">
      <dgm:prSet/>
      <dgm:spPr/>
      <dgm:t>
        <a:bodyPr/>
        <a:lstStyle/>
        <a:p>
          <a:endParaRPr lang="en-US"/>
        </a:p>
      </dgm:t>
    </dgm:pt>
    <dgm:pt modelId="{DE5B1690-F8E6-442D-A210-41669EC700A2}">
      <dgm:prSet/>
      <dgm:spPr/>
      <dgm:t>
        <a:bodyPr/>
        <a:lstStyle/>
        <a:p>
          <a:r>
            <a:rPr lang="en-GB"/>
            <a:t>Amend the local firewall trusted zone to allow all traffic between inter-DTN facing network</a:t>
          </a:r>
          <a:endParaRPr lang="en-US"/>
        </a:p>
      </dgm:t>
    </dgm:pt>
    <dgm:pt modelId="{E1F9E920-0365-4BED-ACBF-731382DDE8AC}" type="parTrans" cxnId="{4CE35344-00C3-4728-895C-885A22B8771E}">
      <dgm:prSet/>
      <dgm:spPr/>
      <dgm:t>
        <a:bodyPr/>
        <a:lstStyle/>
        <a:p>
          <a:endParaRPr lang="en-US"/>
        </a:p>
      </dgm:t>
    </dgm:pt>
    <dgm:pt modelId="{2B7D6345-E209-40AA-9D9F-32C8354B4D1C}" type="sibTrans" cxnId="{4CE35344-00C3-4728-895C-885A22B8771E}">
      <dgm:prSet/>
      <dgm:spPr/>
      <dgm:t>
        <a:bodyPr/>
        <a:lstStyle/>
        <a:p>
          <a:endParaRPr lang="en-US"/>
        </a:p>
      </dgm:t>
    </dgm:pt>
    <dgm:pt modelId="{A64BF94A-157A-4DCF-9652-049CB4E61CD0}">
      <dgm:prSet/>
      <dgm:spPr/>
      <dgm:t>
        <a:bodyPr/>
        <a:lstStyle/>
        <a:p>
          <a:r>
            <a:rPr lang="en-GB"/>
            <a:t>Set/manage any needed static routes</a:t>
          </a:r>
          <a:endParaRPr lang="en-US"/>
        </a:p>
      </dgm:t>
    </dgm:pt>
    <dgm:pt modelId="{C24FABBF-489A-4FFD-BDAD-B8809328BC5B}" type="parTrans" cxnId="{FA7A52A9-DE02-4050-85ED-0DE9C4813CF9}">
      <dgm:prSet/>
      <dgm:spPr/>
      <dgm:t>
        <a:bodyPr/>
        <a:lstStyle/>
        <a:p>
          <a:endParaRPr lang="en-US"/>
        </a:p>
      </dgm:t>
    </dgm:pt>
    <dgm:pt modelId="{9D544476-4EA0-4A27-990E-5638023EC7D6}" type="sibTrans" cxnId="{FA7A52A9-DE02-4050-85ED-0DE9C4813CF9}">
      <dgm:prSet/>
      <dgm:spPr/>
      <dgm:t>
        <a:bodyPr/>
        <a:lstStyle/>
        <a:p>
          <a:endParaRPr lang="en-US"/>
        </a:p>
      </dgm:t>
    </dgm:pt>
    <dgm:pt modelId="{3104119A-8F6A-443A-9E45-F1D4E6FE37B2}">
      <dgm:prSet/>
      <dgm:spPr/>
      <dgm:t>
        <a:bodyPr/>
        <a:lstStyle/>
        <a:p>
          <a:r>
            <a:rPr lang="en-GB"/>
            <a:t>Co-ordinate ACLs management for accessing the DTN</a:t>
          </a:r>
          <a:endParaRPr lang="en-US"/>
        </a:p>
      </dgm:t>
    </dgm:pt>
    <dgm:pt modelId="{BF643620-38C9-4207-84A1-401CB4131E61}" type="parTrans" cxnId="{6B29B2B6-0BA9-45B1-BEF9-29C8E958FD2C}">
      <dgm:prSet/>
      <dgm:spPr/>
      <dgm:t>
        <a:bodyPr/>
        <a:lstStyle/>
        <a:p>
          <a:endParaRPr lang="en-US"/>
        </a:p>
      </dgm:t>
    </dgm:pt>
    <dgm:pt modelId="{ED8B3342-4093-4A6C-8D6F-5E75BCC8B54A}" type="sibTrans" cxnId="{6B29B2B6-0BA9-45B1-BEF9-29C8E958FD2C}">
      <dgm:prSet/>
      <dgm:spPr/>
      <dgm:t>
        <a:bodyPr/>
        <a:lstStyle/>
        <a:p>
          <a:endParaRPr lang="en-US"/>
        </a:p>
      </dgm:t>
    </dgm:pt>
    <dgm:pt modelId="{94A355CD-8066-47D1-8EC3-3AC0508EFA81}" type="pres">
      <dgm:prSet presAssocID="{ADB94897-DE41-474E-9417-EB02BEEB7700}" presName="root" presStyleCnt="0">
        <dgm:presLayoutVars>
          <dgm:dir/>
          <dgm:resizeHandles val="exact"/>
        </dgm:presLayoutVars>
      </dgm:prSet>
      <dgm:spPr/>
    </dgm:pt>
    <dgm:pt modelId="{74F762CD-E01C-40F0-A8BE-A5742F8AB41E}" type="pres">
      <dgm:prSet presAssocID="{3F133A3C-951B-429C-9CF5-47BE37F37236}" presName="compNode" presStyleCnt="0"/>
      <dgm:spPr/>
    </dgm:pt>
    <dgm:pt modelId="{22DDECB4-5007-409F-ABB0-3B9DB61BF898}" type="pres">
      <dgm:prSet presAssocID="{3F133A3C-951B-429C-9CF5-47BE37F37236}" presName="bgRect" presStyleLbl="bgShp" presStyleIdx="0" presStyleCnt="4"/>
      <dgm:spPr/>
    </dgm:pt>
    <dgm:pt modelId="{8E77E857-73AD-439F-A7E7-66AAD1D82055}" type="pres">
      <dgm:prSet presAssocID="{3F133A3C-951B-429C-9CF5-47BE37F3723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erver"/>
        </a:ext>
      </dgm:extLst>
    </dgm:pt>
    <dgm:pt modelId="{989D54FE-E9F6-49B5-9944-0E4BC3814EA1}" type="pres">
      <dgm:prSet presAssocID="{3F133A3C-951B-429C-9CF5-47BE37F37236}" presName="spaceRect" presStyleCnt="0"/>
      <dgm:spPr/>
    </dgm:pt>
    <dgm:pt modelId="{4D0512CB-1186-4FF4-9687-DEE700D27CA1}" type="pres">
      <dgm:prSet presAssocID="{3F133A3C-951B-429C-9CF5-47BE37F37236}" presName="parTx" presStyleLbl="revTx" presStyleIdx="0" presStyleCnt="4">
        <dgm:presLayoutVars>
          <dgm:chMax val="0"/>
          <dgm:chPref val="0"/>
        </dgm:presLayoutVars>
      </dgm:prSet>
      <dgm:spPr/>
    </dgm:pt>
    <dgm:pt modelId="{CDEE185A-F776-4C5E-9FB9-40160FE0B141}" type="pres">
      <dgm:prSet presAssocID="{0BFA98BF-171B-4B57-9F6A-69A964D244C1}" presName="sibTrans" presStyleCnt="0"/>
      <dgm:spPr/>
    </dgm:pt>
    <dgm:pt modelId="{E7B112E4-80CA-4A86-B42A-1C67046EF771}" type="pres">
      <dgm:prSet presAssocID="{DE5B1690-F8E6-442D-A210-41669EC700A2}" presName="compNode" presStyleCnt="0"/>
      <dgm:spPr/>
    </dgm:pt>
    <dgm:pt modelId="{EB81E178-6168-4F34-89E4-A8951253FE70}" type="pres">
      <dgm:prSet presAssocID="{DE5B1690-F8E6-442D-A210-41669EC700A2}" presName="bgRect" presStyleLbl="bgShp" presStyleIdx="1" presStyleCnt="4"/>
      <dgm:spPr/>
    </dgm:pt>
    <dgm:pt modelId="{E38AE7CB-0D4C-4F0A-AD69-92C9CFC82E65}" type="pres">
      <dgm:prSet presAssocID="{DE5B1690-F8E6-442D-A210-41669EC700A2}"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orbidden"/>
        </a:ext>
      </dgm:extLst>
    </dgm:pt>
    <dgm:pt modelId="{B50F7857-421C-4270-B1FA-B474763D0CDE}" type="pres">
      <dgm:prSet presAssocID="{DE5B1690-F8E6-442D-A210-41669EC700A2}" presName="spaceRect" presStyleCnt="0"/>
      <dgm:spPr/>
    </dgm:pt>
    <dgm:pt modelId="{7842CC34-A111-4EFE-9DA0-20BEF0A21B90}" type="pres">
      <dgm:prSet presAssocID="{DE5B1690-F8E6-442D-A210-41669EC700A2}" presName="parTx" presStyleLbl="revTx" presStyleIdx="1" presStyleCnt="4">
        <dgm:presLayoutVars>
          <dgm:chMax val="0"/>
          <dgm:chPref val="0"/>
        </dgm:presLayoutVars>
      </dgm:prSet>
      <dgm:spPr/>
    </dgm:pt>
    <dgm:pt modelId="{1D4BA983-477E-49BB-BC0B-78651159D7DD}" type="pres">
      <dgm:prSet presAssocID="{2B7D6345-E209-40AA-9D9F-32C8354B4D1C}" presName="sibTrans" presStyleCnt="0"/>
      <dgm:spPr/>
    </dgm:pt>
    <dgm:pt modelId="{442C3689-0412-409A-BCF2-D648C77B7C98}" type="pres">
      <dgm:prSet presAssocID="{A64BF94A-157A-4DCF-9652-049CB4E61CD0}" presName="compNode" presStyleCnt="0"/>
      <dgm:spPr/>
    </dgm:pt>
    <dgm:pt modelId="{0903DEC7-9E66-4419-A150-6F7200BBE450}" type="pres">
      <dgm:prSet presAssocID="{A64BF94A-157A-4DCF-9652-049CB4E61CD0}" presName="bgRect" presStyleLbl="bgShp" presStyleIdx="2" presStyleCnt="4"/>
      <dgm:spPr/>
    </dgm:pt>
    <dgm:pt modelId="{DB057A4E-2EE1-4453-A91A-0D6365A478C7}" type="pres">
      <dgm:prSet presAssocID="{A64BF94A-157A-4DCF-9652-049CB4E61CD0}"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laybook"/>
        </a:ext>
      </dgm:extLst>
    </dgm:pt>
    <dgm:pt modelId="{42463903-F42F-49A2-B618-56CF94BED050}" type="pres">
      <dgm:prSet presAssocID="{A64BF94A-157A-4DCF-9652-049CB4E61CD0}" presName="spaceRect" presStyleCnt="0"/>
      <dgm:spPr/>
    </dgm:pt>
    <dgm:pt modelId="{A76FEA49-C74D-48C3-81F7-2153F8D2A6B3}" type="pres">
      <dgm:prSet presAssocID="{A64BF94A-157A-4DCF-9652-049CB4E61CD0}" presName="parTx" presStyleLbl="revTx" presStyleIdx="2" presStyleCnt="4">
        <dgm:presLayoutVars>
          <dgm:chMax val="0"/>
          <dgm:chPref val="0"/>
        </dgm:presLayoutVars>
      </dgm:prSet>
      <dgm:spPr/>
    </dgm:pt>
    <dgm:pt modelId="{349FF73D-3A4A-4C8B-AAA9-98666B42A6D6}" type="pres">
      <dgm:prSet presAssocID="{9D544476-4EA0-4A27-990E-5638023EC7D6}" presName="sibTrans" presStyleCnt="0"/>
      <dgm:spPr/>
    </dgm:pt>
    <dgm:pt modelId="{A50F88DB-E50F-4A32-8AE7-2B0806E0ED9A}" type="pres">
      <dgm:prSet presAssocID="{3104119A-8F6A-443A-9E45-F1D4E6FE37B2}" presName="compNode" presStyleCnt="0"/>
      <dgm:spPr/>
    </dgm:pt>
    <dgm:pt modelId="{83F874CF-A237-4A1C-A182-0B2193337263}" type="pres">
      <dgm:prSet presAssocID="{3104119A-8F6A-443A-9E45-F1D4E6FE37B2}" presName="bgRect" presStyleLbl="bgShp" presStyleIdx="3" presStyleCnt="4"/>
      <dgm:spPr/>
    </dgm:pt>
    <dgm:pt modelId="{63262CE1-A745-45CC-A363-A4A62878460E}" type="pres">
      <dgm:prSet presAssocID="{3104119A-8F6A-443A-9E45-F1D4E6FE37B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Questions"/>
        </a:ext>
      </dgm:extLst>
    </dgm:pt>
    <dgm:pt modelId="{3AAE5B46-E881-4DB7-B032-6C2EB7F7D166}" type="pres">
      <dgm:prSet presAssocID="{3104119A-8F6A-443A-9E45-F1D4E6FE37B2}" presName="spaceRect" presStyleCnt="0"/>
      <dgm:spPr/>
    </dgm:pt>
    <dgm:pt modelId="{43A51EA8-D3BE-4E22-BD42-9A9DCA200460}" type="pres">
      <dgm:prSet presAssocID="{3104119A-8F6A-443A-9E45-F1D4E6FE37B2}" presName="parTx" presStyleLbl="revTx" presStyleIdx="3" presStyleCnt="4">
        <dgm:presLayoutVars>
          <dgm:chMax val="0"/>
          <dgm:chPref val="0"/>
        </dgm:presLayoutVars>
      </dgm:prSet>
      <dgm:spPr/>
    </dgm:pt>
  </dgm:ptLst>
  <dgm:cxnLst>
    <dgm:cxn modelId="{2367E30E-729C-4683-AD70-40A649B7AD42}" type="presOf" srcId="{3F133A3C-951B-429C-9CF5-47BE37F37236}" destId="{4D0512CB-1186-4FF4-9687-DEE700D27CA1}" srcOrd="0" destOrd="0" presId="urn:microsoft.com/office/officeart/2018/2/layout/IconVerticalSolidList"/>
    <dgm:cxn modelId="{4CE35344-00C3-4728-895C-885A22B8771E}" srcId="{ADB94897-DE41-474E-9417-EB02BEEB7700}" destId="{DE5B1690-F8E6-442D-A210-41669EC700A2}" srcOrd="1" destOrd="0" parTransId="{E1F9E920-0365-4BED-ACBF-731382DDE8AC}" sibTransId="{2B7D6345-E209-40AA-9D9F-32C8354B4D1C}"/>
    <dgm:cxn modelId="{1265264E-AF07-45FC-B940-DED21CF4D5B3}" type="presOf" srcId="{ADB94897-DE41-474E-9417-EB02BEEB7700}" destId="{94A355CD-8066-47D1-8EC3-3AC0508EFA81}" srcOrd="0" destOrd="0" presId="urn:microsoft.com/office/officeart/2018/2/layout/IconVerticalSolidList"/>
    <dgm:cxn modelId="{C16CF05D-C421-40A5-95B5-E307A8389263}" type="presOf" srcId="{A64BF94A-157A-4DCF-9652-049CB4E61CD0}" destId="{A76FEA49-C74D-48C3-81F7-2153F8D2A6B3}" srcOrd="0" destOrd="0" presId="urn:microsoft.com/office/officeart/2018/2/layout/IconVerticalSolidList"/>
    <dgm:cxn modelId="{A4768781-F895-42EB-A64B-74D9BD380623}" type="presOf" srcId="{3104119A-8F6A-443A-9E45-F1D4E6FE37B2}" destId="{43A51EA8-D3BE-4E22-BD42-9A9DCA200460}" srcOrd="0" destOrd="0" presId="urn:microsoft.com/office/officeart/2018/2/layout/IconVerticalSolidList"/>
    <dgm:cxn modelId="{EC961B87-4016-4AA3-BA09-269412960F56}" type="presOf" srcId="{DE5B1690-F8E6-442D-A210-41669EC700A2}" destId="{7842CC34-A111-4EFE-9DA0-20BEF0A21B90}" srcOrd="0" destOrd="0" presId="urn:microsoft.com/office/officeart/2018/2/layout/IconVerticalSolidList"/>
    <dgm:cxn modelId="{83431FA7-D76C-46F0-A972-94623A928637}" srcId="{ADB94897-DE41-474E-9417-EB02BEEB7700}" destId="{3F133A3C-951B-429C-9CF5-47BE37F37236}" srcOrd="0" destOrd="0" parTransId="{A24A47D7-59B5-47F1-8AE5-BB81B8556B23}" sibTransId="{0BFA98BF-171B-4B57-9F6A-69A964D244C1}"/>
    <dgm:cxn modelId="{FA7A52A9-DE02-4050-85ED-0DE9C4813CF9}" srcId="{ADB94897-DE41-474E-9417-EB02BEEB7700}" destId="{A64BF94A-157A-4DCF-9652-049CB4E61CD0}" srcOrd="2" destOrd="0" parTransId="{C24FABBF-489A-4FFD-BDAD-B8809328BC5B}" sibTransId="{9D544476-4EA0-4A27-990E-5638023EC7D6}"/>
    <dgm:cxn modelId="{6B29B2B6-0BA9-45B1-BEF9-29C8E958FD2C}" srcId="{ADB94897-DE41-474E-9417-EB02BEEB7700}" destId="{3104119A-8F6A-443A-9E45-F1D4E6FE37B2}" srcOrd="3" destOrd="0" parTransId="{BF643620-38C9-4207-84A1-401CB4131E61}" sibTransId="{ED8B3342-4093-4A6C-8D6F-5E75BCC8B54A}"/>
    <dgm:cxn modelId="{7563EECC-67AA-431C-809C-147FF2E62BD7}" type="presParOf" srcId="{94A355CD-8066-47D1-8EC3-3AC0508EFA81}" destId="{74F762CD-E01C-40F0-A8BE-A5742F8AB41E}" srcOrd="0" destOrd="0" presId="urn:microsoft.com/office/officeart/2018/2/layout/IconVerticalSolidList"/>
    <dgm:cxn modelId="{C5AC81AF-1939-49B2-8378-E2832B555452}" type="presParOf" srcId="{74F762CD-E01C-40F0-A8BE-A5742F8AB41E}" destId="{22DDECB4-5007-409F-ABB0-3B9DB61BF898}" srcOrd="0" destOrd="0" presId="urn:microsoft.com/office/officeart/2018/2/layout/IconVerticalSolidList"/>
    <dgm:cxn modelId="{10868D13-641C-4A76-B4FA-2D07FC1376B9}" type="presParOf" srcId="{74F762CD-E01C-40F0-A8BE-A5742F8AB41E}" destId="{8E77E857-73AD-439F-A7E7-66AAD1D82055}" srcOrd="1" destOrd="0" presId="urn:microsoft.com/office/officeart/2018/2/layout/IconVerticalSolidList"/>
    <dgm:cxn modelId="{0A1BE549-19B8-4F6F-9040-5295A9C94A79}" type="presParOf" srcId="{74F762CD-E01C-40F0-A8BE-A5742F8AB41E}" destId="{989D54FE-E9F6-49B5-9944-0E4BC3814EA1}" srcOrd="2" destOrd="0" presId="urn:microsoft.com/office/officeart/2018/2/layout/IconVerticalSolidList"/>
    <dgm:cxn modelId="{8FFA6331-FC0F-41EB-8AE5-20FC8F8C9622}" type="presParOf" srcId="{74F762CD-E01C-40F0-A8BE-A5742F8AB41E}" destId="{4D0512CB-1186-4FF4-9687-DEE700D27CA1}" srcOrd="3" destOrd="0" presId="urn:microsoft.com/office/officeart/2018/2/layout/IconVerticalSolidList"/>
    <dgm:cxn modelId="{5275D86A-5567-45AF-A6FB-04A0F94F72FB}" type="presParOf" srcId="{94A355CD-8066-47D1-8EC3-3AC0508EFA81}" destId="{CDEE185A-F776-4C5E-9FB9-40160FE0B141}" srcOrd="1" destOrd="0" presId="urn:microsoft.com/office/officeart/2018/2/layout/IconVerticalSolidList"/>
    <dgm:cxn modelId="{AFB55C78-7F9D-47DD-95A7-B5394B24133D}" type="presParOf" srcId="{94A355CD-8066-47D1-8EC3-3AC0508EFA81}" destId="{E7B112E4-80CA-4A86-B42A-1C67046EF771}" srcOrd="2" destOrd="0" presId="urn:microsoft.com/office/officeart/2018/2/layout/IconVerticalSolidList"/>
    <dgm:cxn modelId="{D8D9916C-D8F3-47B5-8A6E-F923B101DF40}" type="presParOf" srcId="{E7B112E4-80CA-4A86-B42A-1C67046EF771}" destId="{EB81E178-6168-4F34-89E4-A8951253FE70}" srcOrd="0" destOrd="0" presId="urn:microsoft.com/office/officeart/2018/2/layout/IconVerticalSolidList"/>
    <dgm:cxn modelId="{D1558F7E-6B6F-4D34-8E57-80E2E54DE7A8}" type="presParOf" srcId="{E7B112E4-80CA-4A86-B42A-1C67046EF771}" destId="{E38AE7CB-0D4C-4F0A-AD69-92C9CFC82E65}" srcOrd="1" destOrd="0" presId="urn:microsoft.com/office/officeart/2018/2/layout/IconVerticalSolidList"/>
    <dgm:cxn modelId="{3178546C-9436-4654-B8B5-F7D9E2B0EB67}" type="presParOf" srcId="{E7B112E4-80CA-4A86-B42A-1C67046EF771}" destId="{B50F7857-421C-4270-B1FA-B474763D0CDE}" srcOrd="2" destOrd="0" presId="urn:microsoft.com/office/officeart/2018/2/layout/IconVerticalSolidList"/>
    <dgm:cxn modelId="{9F0FC815-B3A0-4048-852C-95543C7683C1}" type="presParOf" srcId="{E7B112E4-80CA-4A86-B42A-1C67046EF771}" destId="{7842CC34-A111-4EFE-9DA0-20BEF0A21B90}" srcOrd="3" destOrd="0" presId="urn:microsoft.com/office/officeart/2018/2/layout/IconVerticalSolidList"/>
    <dgm:cxn modelId="{AF326EF0-EA1F-46E0-9C9E-44A2A3A7C38E}" type="presParOf" srcId="{94A355CD-8066-47D1-8EC3-3AC0508EFA81}" destId="{1D4BA983-477E-49BB-BC0B-78651159D7DD}" srcOrd="3" destOrd="0" presId="urn:microsoft.com/office/officeart/2018/2/layout/IconVerticalSolidList"/>
    <dgm:cxn modelId="{541AFED7-25BD-4B9E-8621-F62280536D70}" type="presParOf" srcId="{94A355CD-8066-47D1-8EC3-3AC0508EFA81}" destId="{442C3689-0412-409A-BCF2-D648C77B7C98}" srcOrd="4" destOrd="0" presId="urn:microsoft.com/office/officeart/2018/2/layout/IconVerticalSolidList"/>
    <dgm:cxn modelId="{219D9687-8890-4043-88A9-A66E0DA30F25}" type="presParOf" srcId="{442C3689-0412-409A-BCF2-D648C77B7C98}" destId="{0903DEC7-9E66-4419-A150-6F7200BBE450}" srcOrd="0" destOrd="0" presId="urn:microsoft.com/office/officeart/2018/2/layout/IconVerticalSolidList"/>
    <dgm:cxn modelId="{D701D5BB-D9F5-4544-ADAA-BF4B60671DD1}" type="presParOf" srcId="{442C3689-0412-409A-BCF2-D648C77B7C98}" destId="{DB057A4E-2EE1-4453-A91A-0D6365A478C7}" srcOrd="1" destOrd="0" presId="urn:microsoft.com/office/officeart/2018/2/layout/IconVerticalSolidList"/>
    <dgm:cxn modelId="{B13D8DDE-866C-41F7-8C67-C14C12F5B9CB}" type="presParOf" srcId="{442C3689-0412-409A-BCF2-D648C77B7C98}" destId="{42463903-F42F-49A2-B618-56CF94BED050}" srcOrd="2" destOrd="0" presId="urn:microsoft.com/office/officeart/2018/2/layout/IconVerticalSolidList"/>
    <dgm:cxn modelId="{50052FE1-B3B3-47E1-8B09-21CF557A86CA}" type="presParOf" srcId="{442C3689-0412-409A-BCF2-D648C77B7C98}" destId="{A76FEA49-C74D-48C3-81F7-2153F8D2A6B3}" srcOrd="3" destOrd="0" presId="urn:microsoft.com/office/officeart/2018/2/layout/IconVerticalSolidList"/>
    <dgm:cxn modelId="{9A782BFB-175C-4520-8843-D941A4457ABB}" type="presParOf" srcId="{94A355CD-8066-47D1-8EC3-3AC0508EFA81}" destId="{349FF73D-3A4A-4C8B-AAA9-98666B42A6D6}" srcOrd="5" destOrd="0" presId="urn:microsoft.com/office/officeart/2018/2/layout/IconVerticalSolidList"/>
    <dgm:cxn modelId="{B35E979B-731A-4D6E-A5E4-F06CA50C2F14}" type="presParOf" srcId="{94A355CD-8066-47D1-8EC3-3AC0508EFA81}" destId="{A50F88DB-E50F-4A32-8AE7-2B0806E0ED9A}" srcOrd="6" destOrd="0" presId="urn:microsoft.com/office/officeart/2018/2/layout/IconVerticalSolidList"/>
    <dgm:cxn modelId="{2429F0FD-2370-4FD3-AFBA-33EC0DB7CE91}" type="presParOf" srcId="{A50F88DB-E50F-4A32-8AE7-2B0806E0ED9A}" destId="{83F874CF-A237-4A1C-A182-0B2193337263}" srcOrd="0" destOrd="0" presId="urn:microsoft.com/office/officeart/2018/2/layout/IconVerticalSolidList"/>
    <dgm:cxn modelId="{B2C4380C-49E9-4DB7-9851-D0C65360437D}" type="presParOf" srcId="{A50F88DB-E50F-4A32-8AE7-2B0806E0ED9A}" destId="{63262CE1-A745-45CC-A363-A4A62878460E}" srcOrd="1" destOrd="0" presId="urn:microsoft.com/office/officeart/2018/2/layout/IconVerticalSolidList"/>
    <dgm:cxn modelId="{7AD41D00-AA06-4B60-A17B-EA8B32FBD77D}" type="presParOf" srcId="{A50F88DB-E50F-4A32-8AE7-2B0806E0ED9A}" destId="{3AAE5B46-E881-4DB7-B032-6C2EB7F7D166}" srcOrd="2" destOrd="0" presId="urn:microsoft.com/office/officeart/2018/2/layout/IconVerticalSolidList"/>
    <dgm:cxn modelId="{F8B294D0-5759-43DE-B382-DDFA6DD40EBA}" type="presParOf" srcId="{A50F88DB-E50F-4A32-8AE7-2B0806E0ED9A}" destId="{43A51EA8-D3BE-4E22-BD42-9A9DCA20046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71505A-3E27-4527-AFA1-A6BBF83E7213}" type="doc">
      <dgm:prSet loTypeId="urn:microsoft.com/office/officeart/2018/2/layout/IconCircle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736C82F-820D-4721-BF33-09F10439DF65}">
      <dgm:prSet custT="1"/>
      <dgm:spPr/>
      <dgm:t>
        <a:bodyPr/>
        <a:lstStyle/>
        <a:p>
          <a:pPr>
            <a:lnSpc>
              <a:spcPct val="100000"/>
            </a:lnSpc>
          </a:pPr>
          <a:r>
            <a:rPr lang="en-US" sz="2400" dirty="0"/>
            <a:t>Support is currently on a best effort basis: Monday-Friday, 9AM to 5PM BST (UTC+01:00)</a:t>
          </a:r>
        </a:p>
      </dgm:t>
    </dgm:pt>
    <dgm:pt modelId="{6E94151E-B364-4977-BB16-EDFCA9B64797}" type="parTrans" cxnId="{CFBFC1A5-4F5F-4D14-976A-D4B31EF3367F}">
      <dgm:prSet/>
      <dgm:spPr/>
      <dgm:t>
        <a:bodyPr/>
        <a:lstStyle/>
        <a:p>
          <a:endParaRPr lang="en-US"/>
        </a:p>
      </dgm:t>
    </dgm:pt>
    <dgm:pt modelId="{79B6099A-A1FC-48A4-B742-8E071577E483}" type="sibTrans" cxnId="{CFBFC1A5-4F5F-4D14-976A-D4B31EF3367F}">
      <dgm:prSet/>
      <dgm:spPr/>
      <dgm:t>
        <a:bodyPr/>
        <a:lstStyle/>
        <a:p>
          <a:pPr>
            <a:lnSpc>
              <a:spcPct val="100000"/>
            </a:lnSpc>
          </a:pPr>
          <a:endParaRPr lang="en-US"/>
        </a:p>
      </dgm:t>
    </dgm:pt>
    <dgm:pt modelId="{DEFB5411-0DB6-4134-97A5-973E60ED8175}">
      <dgm:prSet custT="1"/>
      <dgm:spPr/>
      <dgm:t>
        <a:bodyPr/>
        <a:lstStyle/>
        <a:p>
          <a:pPr>
            <a:lnSpc>
              <a:spcPct val="100000"/>
            </a:lnSpc>
          </a:pPr>
          <a:r>
            <a:rPr lang="en-US" sz="2400" dirty="0">
              <a:hlinkClick xmlns:r="http://schemas.openxmlformats.org/officeDocument/2006/relationships" r:id="rId1"/>
            </a:rPr>
            <a:t>researchengagement@geant.org</a:t>
          </a:r>
          <a:br>
            <a:rPr lang="en-US" sz="2400" dirty="0"/>
          </a:br>
          <a:endParaRPr lang="en-US" sz="2400" dirty="0"/>
        </a:p>
      </dgm:t>
    </dgm:pt>
    <dgm:pt modelId="{972E9214-D33B-4F8D-A85D-EAAFE3493E62}" type="parTrans" cxnId="{CBE67FA2-5A32-4CE8-9224-30283EB6508B}">
      <dgm:prSet/>
      <dgm:spPr/>
      <dgm:t>
        <a:bodyPr/>
        <a:lstStyle/>
        <a:p>
          <a:endParaRPr lang="en-US"/>
        </a:p>
      </dgm:t>
    </dgm:pt>
    <dgm:pt modelId="{93A10479-29F9-40B1-95D1-C7EEB56B9C1E}" type="sibTrans" cxnId="{CBE67FA2-5A32-4CE8-9224-30283EB6508B}">
      <dgm:prSet/>
      <dgm:spPr/>
      <dgm:t>
        <a:bodyPr/>
        <a:lstStyle/>
        <a:p>
          <a:pPr>
            <a:lnSpc>
              <a:spcPct val="100000"/>
            </a:lnSpc>
          </a:pPr>
          <a:endParaRPr lang="en-US"/>
        </a:p>
      </dgm:t>
    </dgm:pt>
    <dgm:pt modelId="{986E4826-6604-48E3-A995-4519255D2108}" type="pres">
      <dgm:prSet presAssocID="{7D71505A-3E27-4527-AFA1-A6BBF83E7213}" presName="root" presStyleCnt="0">
        <dgm:presLayoutVars>
          <dgm:dir/>
          <dgm:resizeHandles val="exact"/>
        </dgm:presLayoutVars>
      </dgm:prSet>
      <dgm:spPr/>
    </dgm:pt>
    <dgm:pt modelId="{43CF1DE7-1EF1-44B6-A37D-62B6AF2C085E}" type="pres">
      <dgm:prSet presAssocID="{7D71505A-3E27-4527-AFA1-A6BBF83E7213}" presName="container" presStyleCnt="0">
        <dgm:presLayoutVars>
          <dgm:dir/>
          <dgm:resizeHandles val="exact"/>
        </dgm:presLayoutVars>
      </dgm:prSet>
      <dgm:spPr/>
    </dgm:pt>
    <dgm:pt modelId="{B17C55B5-A103-4522-803A-D75B55E74134}" type="pres">
      <dgm:prSet presAssocID="{0736C82F-820D-4721-BF33-09F10439DF65}" presName="compNode" presStyleCnt="0"/>
      <dgm:spPr/>
    </dgm:pt>
    <dgm:pt modelId="{8A2AE8B8-7EFE-49C4-9856-281DC975BEC1}" type="pres">
      <dgm:prSet presAssocID="{0736C82F-820D-4721-BF33-09F10439DF65}" presName="iconBgRect" presStyleLbl="bgShp" presStyleIdx="0" presStyleCnt="2" custLinFactX="-1151850" custLinFactNeighborX="-1200000"/>
      <dgm:spPr/>
    </dgm:pt>
    <dgm:pt modelId="{551E4AAF-C9D1-4D4A-B499-C599439C93E1}" type="pres">
      <dgm:prSet presAssocID="{0736C82F-820D-4721-BF33-09F10439DF65}" presName="iconRect" presStyleLbl="node1" presStyleIdx="0" presStyleCnt="2" custLinFactX="-100000" custLinFactNeighborX="-163209"/>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Clock"/>
        </a:ext>
      </dgm:extLst>
    </dgm:pt>
    <dgm:pt modelId="{827536B9-0097-4D9A-9A3E-B921AD664FCA}" type="pres">
      <dgm:prSet presAssocID="{0736C82F-820D-4721-BF33-09F10439DF65}" presName="spaceRect" presStyleCnt="0"/>
      <dgm:spPr/>
    </dgm:pt>
    <dgm:pt modelId="{4C5A399D-1B9C-4EE1-843B-B6054A8C7873}" type="pres">
      <dgm:prSet presAssocID="{0736C82F-820D-4721-BF33-09F10439DF65}" presName="textRect" presStyleLbl="revTx" presStyleIdx="0" presStyleCnt="2" custScaleX="213360" custScaleY="130881" custLinFactNeighborX="8339" custLinFactNeighborY="1787">
        <dgm:presLayoutVars>
          <dgm:chMax val="1"/>
          <dgm:chPref val="1"/>
        </dgm:presLayoutVars>
      </dgm:prSet>
      <dgm:spPr/>
    </dgm:pt>
    <dgm:pt modelId="{1EF0D5BF-EA87-46E0-996A-FF889CBD41FC}" type="pres">
      <dgm:prSet presAssocID="{79B6099A-A1FC-48A4-B742-8E071577E483}" presName="sibTrans" presStyleLbl="sibTrans2D1" presStyleIdx="0" presStyleCnt="0"/>
      <dgm:spPr/>
    </dgm:pt>
    <dgm:pt modelId="{B227C1F1-6CCF-44B3-973B-EB06A9A2E334}" type="pres">
      <dgm:prSet presAssocID="{DEFB5411-0DB6-4134-97A5-973E60ED8175}" presName="compNode" presStyleCnt="0"/>
      <dgm:spPr/>
    </dgm:pt>
    <dgm:pt modelId="{3F3A7B9E-0FF4-46EB-B05C-56FA5F35DD87}" type="pres">
      <dgm:prSet presAssocID="{DEFB5411-0DB6-4134-97A5-973E60ED8175}" presName="iconBgRect" presStyleLbl="bgShp" presStyleIdx="1" presStyleCnt="2" custLinFactX="-1200000" custLinFactNeighborX="-1292964" custLinFactNeighborY="-1787"/>
      <dgm:spPr/>
    </dgm:pt>
    <dgm:pt modelId="{CA054E84-B949-4541-B15D-D5681522EC44}" type="pres">
      <dgm:prSet presAssocID="{DEFB5411-0DB6-4134-97A5-973E60ED8175}" presName="iconRect" presStyleLbl="node1" presStyleIdx="1" presStyleCnt="2" custLinFactX="-100000" custLinFactNeighborX="-158035" custLinFactNeighborY="-7398"/>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Envelope"/>
        </a:ext>
      </dgm:extLst>
    </dgm:pt>
    <dgm:pt modelId="{4F1CB46C-1B8E-4905-B01B-091E19793E66}" type="pres">
      <dgm:prSet presAssocID="{DEFB5411-0DB6-4134-97A5-973E60ED8175}" presName="spaceRect" presStyleCnt="0"/>
      <dgm:spPr/>
    </dgm:pt>
    <dgm:pt modelId="{BF84C77C-CAE6-4BF1-B68D-C35C261BFCAE}" type="pres">
      <dgm:prSet presAssocID="{DEFB5411-0DB6-4134-97A5-973E60ED8175}" presName="textRect" presStyleLbl="revTx" presStyleIdx="1" presStyleCnt="2" custScaleX="209927" custLinFactNeighborX="9482" custLinFactNeighborY="8128">
        <dgm:presLayoutVars>
          <dgm:chMax val="1"/>
          <dgm:chPref val="1"/>
        </dgm:presLayoutVars>
      </dgm:prSet>
      <dgm:spPr/>
    </dgm:pt>
  </dgm:ptLst>
  <dgm:cxnLst>
    <dgm:cxn modelId="{D1DE9D87-62B4-7A41-B4C0-57C21FA94327}" type="presOf" srcId="{DEFB5411-0DB6-4134-97A5-973E60ED8175}" destId="{BF84C77C-CAE6-4BF1-B68D-C35C261BFCAE}" srcOrd="0" destOrd="0" presId="urn:microsoft.com/office/officeart/2018/2/layout/IconCircleList"/>
    <dgm:cxn modelId="{CBE67FA2-5A32-4CE8-9224-30283EB6508B}" srcId="{7D71505A-3E27-4527-AFA1-A6BBF83E7213}" destId="{DEFB5411-0DB6-4134-97A5-973E60ED8175}" srcOrd="1" destOrd="0" parTransId="{972E9214-D33B-4F8D-A85D-EAAFE3493E62}" sibTransId="{93A10479-29F9-40B1-95D1-C7EEB56B9C1E}"/>
    <dgm:cxn modelId="{CFBFC1A5-4F5F-4D14-976A-D4B31EF3367F}" srcId="{7D71505A-3E27-4527-AFA1-A6BBF83E7213}" destId="{0736C82F-820D-4721-BF33-09F10439DF65}" srcOrd="0" destOrd="0" parTransId="{6E94151E-B364-4977-BB16-EDFCA9B64797}" sibTransId="{79B6099A-A1FC-48A4-B742-8E071577E483}"/>
    <dgm:cxn modelId="{34C87FD6-42D2-0548-A0E0-04777035F139}" type="presOf" srcId="{79B6099A-A1FC-48A4-B742-8E071577E483}" destId="{1EF0D5BF-EA87-46E0-996A-FF889CBD41FC}" srcOrd="0" destOrd="0" presId="urn:microsoft.com/office/officeart/2018/2/layout/IconCircleList"/>
    <dgm:cxn modelId="{1BFADBE3-A92B-FA48-B9AE-67E32869E334}" type="presOf" srcId="{7D71505A-3E27-4527-AFA1-A6BBF83E7213}" destId="{986E4826-6604-48E3-A995-4519255D2108}" srcOrd="0" destOrd="0" presId="urn:microsoft.com/office/officeart/2018/2/layout/IconCircleList"/>
    <dgm:cxn modelId="{ADA6EFEF-49B4-3640-8CC1-E541DA5DFF4B}" type="presOf" srcId="{0736C82F-820D-4721-BF33-09F10439DF65}" destId="{4C5A399D-1B9C-4EE1-843B-B6054A8C7873}" srcOrd="0" destOrd="0" presId="urn:microsoft.com/office/officeart/2018/2/layout/IconCircleList"/>
    <dgm:cxn modelId="{3B4F1E71-CDE7-104C-A11D-F6858AC66F02}" type="presParOf" srcId="{986E4826-6604-48E3-A995-4519255D2108}" destId="{43CF1DE7-1EF1-44B6-A37D-62B6AF2C085E}" srcOrd="0" destOrd="0" presId="urn:microsoft.com/office/officeart/2018/2/layout/IconCircleList"/>
    <dgm:cxn modelId="{50F2B63A-9419-7444-8007-FB9D0C97ED7F}" type="presParOf" srcId="{43CF1DE7-1EF1-44B6-A37D-62B6AF2C085E}" destId="{B17C55B5-A103-4522-803A-D75B55E74134}" srcOrd="0" destOrd="0" presId="urn:microsoft.com/office/officeart/2018/2/layout/IconCircleList"/>
    <dgm:cxn modelId="{167279C6-85B1-9048-81A4-B8D1CBF26EF9}" type="presParOf" srcId="{B17C55B5-A103-4522-803A-D75B55E74134}" destId="{8A2AE8B8-7EFE-49C4-9856-281DC975BEC1}" srcOrd="0" destOrd="0" presId="urn:microsoft.com/office/officeart/2018/2/layout/IconCircleList"/>
    <dgm:cxn modelId="{7A4EBE3B-BA09-C349-BA90-49C7A1CF7502}" type="presParOf" srcId="{B17C55B5-A103-4522-803A-D75B55E74134}" destId="{551E4AAF-C9D1-4D4A-B499-C599439C93E1}" srcOrd="1" destOrd="0" presId="urn:microsoft.com/office/officeart/2018/2/layout/IconCircleList"/>
    <dgm:cxn modelId="{9B86C23B-8C2E-FD42-8558-82089126BCA6}" type="presParOf" srcId="{B17C55B5-A103-4522-803A-D75B55E74134}" destId="{827536B9-0097-4D9A-9A3E-B921AD664FCA}" srcOrd="2" destOrd="0" presId="urn:microsoft.com/office/officeart/2018/2/layout/IconCircleList"/>
    <dgm:cxn modelId="{89EDC38C-4482-3342-A311-812DBBAA4DBE}" type="presParOf" srcId="{B17C55B5-A103-4522-803A-D75B55E74134}" destId="{4C5A399D-1B9C-4EE1-843B-B6054A8C7873}" srcOrd="3" destOrd="0" presId="urn:microsoft.com/office/officeart/2018/2/layout/IconCircleList"/>
    <dgm:cxn modelId="{94016ED7-5BF9-334B-916B-C7F7879B9344}" type="presParOf" srcId="{43CF1DE7-1EF1-44B6-A37D-62B6AF2C085E}" destId="{1EF0D5BF-EA87-46E0-996A-FF889CBD41FC}" srcOrd="1" destOrd="0" presId="urn:microsoft.com/office/officeart/2018/2/layout/IconCircleList"/>
    <dgm:cxn modelId="{C74D3C18-F277-BD46-929A-FEE13731A624}" type="presParOf" srcId="{43CF1DE7-1EF1-44B6-A37D-62B6AF2C085E}" destId="{B227C1F1-6CCF-44B3-973B-EB06A9A2E334}" srcOrd="2" destOrd="0" presId="urn:microsoft.com/office/officeart/2018/2/layout/IconCircleList"/>
    <dgm:cxn modelId="{E971ADC1-B7F6-2A4C-8FD1-EF933F83ECD5}" type="presParOf" srcId="{B227C1F1-6CCF-44B3-973B-EB06A9A2E334}" destId="{3F3A7B9E-0FF4-46EB-B05C-56FA5F35DD87}" srcOrd="0" destOrd="0" presId="urn:microsoft.com/office/officeart/2018/2/layout/IconCircleList"/>
    <dgm:cxn modelId="{FEBED290-DA57-4147-A47F-BACE310AE9A9}" type="presParOf" srcId="{B227C1F1-6CCF-44B3-973B-EB06A9A2E334}" destId="{CA054E84-B949-4541-B15D-D5681522EC44}" srcOrd="1" destOrd="0" presId="urn:microsoft.com/office/officeart/2018/2/layout/IconCircleList"/>
    <dgm:cxn modelId="{03460C6A-9D1E-3049-AB02-A9AA50125CB9}" type="presParOf" srcId="{B227C1F1-6CCF-44B3-973B-EB06A9A2E334}" destId="{4F1CB46C-1B8E-4905-B01B-091E19793E66}" srcOrd="2" destOrd="0" presId="urn:microsoft.com/office/officeart/2018/2/layout/IconCircleList"/>
    <dgm:cxn modelId="{4C664D00-1F8D-4146-8168-EC544668CF73}" type="presParOf" srcId="{B227C1F1-6CCF-44B3-973B-EB06A9A2E334}" destId="{BF84C77C-CAE6-4BF1-B68D-C35C261BFCAE}"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FD1D38-3E3D-4942-B24F-D25CD3AC877B}">
      <dsp:nvSpPr>
        <dsp:cNvPr id="0" name=""/>
        <dsp:cNvSpPr/>
      </dsp:nvSpPr>
      <dsp:spPr>
        <a:xfrm>
          <a:off x="0" y="2442"/>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B3E49C-02A8-4494-B8AD-6ACD102DC751}">
      <dsp:nvSpPr>
        <dsp:cNvPr id="0" name=""/>
        <dsp:cNvSpPr/>
      </dsp:nvSpPr>
      <dsp:spPr>
        <a:xfrm>
          <a:off x="374497" y="280994"/>
          <a:ext cx="680904" cy="6809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D33888C-17F9-4935-98F4-AB156FF4AA70}">
      <dsp:nvSpPr>
        <dsp:cNvPr id="0" name=""/>
        <dsp:cNvSpPr/>
      </dsp:nvSpPr>
      <dsp:spPr>
        <a:xfrm>
          <a:off x="1429899" y="2442"/>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b="1" kern="1200"/>
            <a:t>Use cases include:</a:t>
          </a:r>
        </a:p>
      </dsp:txBody>
      <dsp:txXfrm>
        <a:off x="1429899" y="2442"/>
        <a:ext cx="5083704" cy="1238008"/>
      </dsp:txXfrm>
    </dsp:sp>
    <dsp:sp modelId="{D870FC07-1A1C-423A-BEEA-C07EA07AEF15}">
      <dsp:nvSpPr>
        <dsp:cNvPr id="0" name=""/>
        <dsp:cNvSpPr/>
      </dsp:nvSpPr>
      <dsp:spPr>
        <a:xfrm>
          <a:off x="0" y="1549953"/>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ED0FC3-7820-4619-904C-A9A13327E28B}">
      <dsp:nvSpPr>
        <dsp:cNvPr id="0" name=""/>
        <dsp:cNvSpPr/>
      </dsp:nvSpPr>
      <dsp:spPr>
        <a:xfrm>
          <a:off x="374497" y="1828505"/>
          <a:ext cx="680904" cy="6809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26555A5-BE05-4778-A85F-7024690B2738}">
      <dsp:nvSpPr>
        <dsp:cNvPr id="0" name=""/>
        <dsp:cNvSpPr/>
      </dsp:nvSpPr>
      <dsp:spPr>
        <a:xfrm>
          <a:off x="1429899" y="1549953"/>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Achievable network throughput measurement </a:t>
          </a:r>
        </a:p>
      </dsp:txBody>
      <dsp:txXfrm>
        <a:off x="1429899" y="1549953"/>
        <a:ext cx="5083704" cy="1238008"/>
      </dsp:txXfrm>
    </dsp:sp>
    <dsp:sp modelId="{32DB386B-8DF1-4158-B2A8-0322D18E71B7}">
      <dsp:nvSpPr>
        <dsp:cNvPr id="0" name=""/>
        <dsp:cNvSpPr/>
      </dsp:nvSpPr>
      <dsp:spPr>
        <a:xfrm>
          <a:off x="0" y="3097464"/>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72A88AE-C9A7-49E7-A410-3B0BA25DBB51}">
      <dsp:nvSpPr>
        <dsp:cNvPr id="0" name=""/>
        <dsp:cNvSpPr/>
      </dsp:nvSpPr>
      <dsp:spPr>
        <a:xfrm>
          <a:off x="374497" y="3376015"/>
          <a:ext cx="680904" cy="6809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B98991F-46F4-451F-B74A-1853073CCBE1}">
      <dsp:nvSpPr>
        <dsp:cNvPr id="0" name=""/>
        <dsp:cNvSpPr/>
      </dsp:nvSpPr>
      <dsp:spPr>
        <a:xfrm>
          <a:off x="1429899" y="309746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Network validation</a:t>
          </a:r>
        </a:p>
      </dsp:txBody>
      <dsp:txXfrm>
        <a:off x="1429899" y="3097464"/>
        <a:ext cx="5083704" cy="1238008"/>
      </dsp:txXfrm>
    </dsp:sp>
    <dsp:sp modelId="{6F642693-4064-4466-8E0E-346F8D3BD1DA}">
      <dsp:nvSpPr>
        <dsp:cNvPr id="0" name=""/>
        <dsp:cNvSpPr/>
      </dsp:nvSpPr>
      <dsp:spPr>
        <a:xfrm>
          <a:off x="0" y="4644974"/>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A50CFD-F733-460B-9DD0-7C3B3816E527}">
      <dsp:nvSpPr>
        <dsp:cNvPr id="0" name=""/>
        <dsp:cNvSpPr/>
      </dsp:nvSpPr>
      <dsp:spPr>
        <a:xfrm>
          <a:off x="374497" y="4923526"/>
          <a:ext cx="680904" cy="6809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6866197-9BBC-48DD-8C67-987D7C2F6A15}">
      <dsp:nvSpPr>
        <dsp:cNvPr id="0" name=""/>
        <dsp:cNvSpPr/>
      </dsp:nvSpPr>
      <dsp:spPr>
        <a:xfrm>
          <a:off x="1429899" y="464497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Network troubleshooting</a:t>
          </a:r>
        </a:p>
      </dsp:txBody>
      <dsp:txXfrm>
        <a:off x="1429899" y="4644974"/>
        <a:ext cx="5083704" cy="12380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1C75D6-F2D8-435A-900A-8992949013FD}">
      <dsp:nvSpPr>
        <dsp:cNvPr id="0" name=""/>
        <dsp:cNvSpPr/>
      </dsp:nvSpPr>
      <dsp:spPr>
        <a:xfrm>
          <a:off x="0" y="718"/>
          <a:ext cx="6513603" cy="1681139"/>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BB09AE-4D3F-4D91-BC2C-419918751E08}">
      <dsp:nvSpPr>
        <dsp:cNvPr id="0" name=""/>
        <dsp:cNvSpPr/>
      </dsp:nvSpPr>
      <dsp:spPr>
        <a:xfrm>
          <a:off x="508544" y="378974"/>
          <a:ext cx="924626" cy="9246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68BA772-21FF-4259-B42A-C9439584DFE1}">
      <dsp:nvSpPr>
        <dsp:cNvPr id="0" name=""/>
        <dsp:cNvSpPr/>
      </dsp:nvSpPr>
      <dsp:spPr>
        <a:xfrm>
          <a:off x="1941716" y="718"/>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066800">
            <a:lnSpc>
              <a:spcPct val="100000"/>
            </a:lnSpc>
            <a:spcBef>
              <a:spcPct val="0"/>
            </a:spcBef>
            <a:spcAft>
              <a:spcPct val="35000"/>
            </a:spcAft>
            <a:buNone/>
          </a:pPr>
          <a:r>
            <a:rPr lang="en-GB" sz="2400" kern="1200"/>
            <a:t>The service is currently managed by the Research Engagement team</a:t>
          </a:r>
          <a:endParaRPr lang="en-US" sz="2400" kern="1200"/>
        </a:p>
      </dsp:txBody>
      <dsp:txXfrm>
        <a:off x="1941716" y="718"/>
        <a:ext cx="4571887" cy="1681139"/>
      </dsp:txXfrm>
    </dsp:sp>
    <dsp:sp modelId="{F4CE261B-A799-4B66-883D-0BBA707279E5}">
      <dsp:nvSpPr>
        <dsp:cNvPr id="0" name=""/>
        <dsp:cNvSpPr/>
      </dsp:nvSpPr>
      <dsp:spPr>
        <a:xfrm>
          <a:off x="0" y="2102143"/>
          <a:ext cx="6513603" cy="1681139"/>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13BA95-C4A2-4870-A44B-8223C5CDAA7E}">
      <dsp:nvSpPr>
        <dsp:cNvPr id="0" name=""/>
        <dsp:cNvSpPr/>
      </dsp:nvSpPr>
      <dsp:spPr>
        <a:xfrm>
          <a:off x="508544" y="2480399"/>
          <a:ext cx="924626" cy="9246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14CD07B-6128-4893-AB0E-61CE4EEC674F}">
      <dsp:nvSpPr>
        <dsp:cNvPr id="0" name=""/>
        <dsp:cNvSpPr/>
      </dsp:nvSpPr>
      <dsp:spPr>
        <a:xfrm>
          <a:off x="1941716" y="2102143"/>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066800">
            <a:lnSpc>
              <a:spcPct val="100000"/>
            </a:lnSpc>
            <a:spcBef>
              <a:spcPct val="0"/>
            </a:spcBef>
            <a:spcAft>
              <a:spcPct val="35000"/>
            </a:spcAft>
            <a:buNone/>
          </a:pPr>
          <a:r>
            <a:rPr lang="en-GB" sz="2400" kern="1200"/>
            <a:t>Request for access should be sent by email to </a:t>
          </a:r>
          <a:r>
            <a:rPr lang="en-GB" sz="2400" kern="1200">
              <a:hlinkClick xmlns:r="http://schemas.openxmlformats.org/officeDocument/2006/relationships" r:id="rId5"/>
            </a:rPr>
            <a:t>researchengagement@geant.org</a:t>
          </a:r>
          <a:endParaRPr lang="en-US" sz="2400" kern="1200"/>
        </a:p>
      </dsp:txBody>
      <dsp:txXfrm>
        <a:off x="1941716" y="2102143"/>
        <a:ext cx="4571887" cy="1681139"/>
      </dsp:txXfrm>
    </dsp:sp>
    <dsp:sp modelId="{6ABD2930-B34E-4BCE-8BEE-1E0177DDE26D}">
      <dsp:nvSpPr>
        <dsp:cNvPr id="0" name=""/>
        <dsp:cNvSpPr/>
      </dsp:nvSpPr>
      <dsp:spPr>
        <a:xfrm>
          <a:off x="0" y="4203567"/>
          <a:ext cx="6513603" cy="1681139"/>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0AC8E2-530C-4466-8EC7-CFCB155B5A77}">
      <dsp:nvSpPr>
        <dsp:cNvPr id="0" name=""/>
        <dsp:cNvSpPr/>
      </dsp:nvSpPr>
      <dsp:spPr>
        <a:xfrm>
          <a:off x="508544" y="4581824"/>
          <a:ext cx="924626" cy="924626"/>
        </a:xfrm>
        <a:prstGeom prst="rect">
          <a:avLst/>
        </a:prstGeom>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72BD72A-2050-43E2-AD96-7E97D34EC64F}">
      <dsp:nvSpPr>
        <dsp:cNvPr id="0" name=""/>
        <dsp:cNvSpPr/>
      </dsp:nvSpPr>
      <dsp:spPr>
        <a:xfrm>
          <a:off x="1941716" y="4203567"/>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066800">
            <a:lnSpc>
              <a:spcPct val="100000"/>
            </a:lnSpc>
            <a:spcBef>
              <a:spcPct val="0"/>
            </a:spcBef>
            <a:spcAft>
              <a:spcPct val="35000"/>
            </a:spcAft>
            <a:buNone/>
          </a:pPr>
          <a:r>
            <a:rPr lang="en-GB" sz="2400" kern="1200" dirty="0"/>
            <a:t>The team will analyse the request and, if approved, provide access to the service</a:t>
          </a:r>
          <a:endParaRPr lang="en-US" sz="2400" kern="1200" dirty="0"/>
        </a:p>
      </dsp:txBody>
      <dsp:txXfrm>
        <a:off x="1941716" y="4203567"/>
        <a:ext cx="4571887" cy="16811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DECB4-5007-409F-ABB0-3B9DB61BF898}">
      <dsp:nvSpPr>
        <dsp:cNvPr id="0" name=""/>
        <dsp:cNvSpPr/>
      </dsp:nvSpPr>
      <dsp:spPr>
        <a:xfrm>
          <a:off x="0" y="2442"/>
          <a:ext cx="6513603" cy="123800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77E857-73AD-439F-A7E7-66AAD1D82055}">
      <dsp:nvSpPr>
        <dsp:cNvPr id="0" name=""/>
        <dsp:cNvSpPr/>
      </dsp:nvSpPr>
      <dsp:spPr>
        <a:xfrm>
          <a:off x="374497" y="280994"/>
          <a:ext cx="680904" cy="6809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D0512CB-1186-4FF4-9687-DEE700D27CA1}">
      <dsp:nvSpPr>
        <dsp:cNvPr id="0" name=""/>
        <dsp:cNvSpPr/>
      </dsp:nvSpPr>
      <dsp:spPr>
        <a:xfrm>
          <a:off x="1429899" y="2442"/>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GB" sz="2200" kern="1200"/>
            <a:t>Provide ssh access to the DTN server</a:t>
          </a:r>
          <a:endParaRPr lang="en-US" sz="2200" kern="1200"/>
        </a:p>
      </dsp:txBody>
      <dsp:txXfrm>
        <a:off x="1429899" y="2442"/>
        <a:ext cx="5083704" cy="1238008"/>
      </dsp:txXfrm>
    </dsp:sp>
    <dsp:sp modelId="{EB81E178-6168-4F34-89E4-A8951253FE70}">
      <dsp:nvSpPr>
        <dsp:cNvPr id="0" name=""/>
        <dsp:cNvSpPr/>
      </dsp:nvSpPr>
      <dsp:spPr>
        <a:xfrm>
          <a:off x="0" y="1549953"/>
          <a:ext cx="6513603" cy="123800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8AE7CB-0D4C-4F0A-AD69-92C9CFC82E65}">
      <dsp:nvSpPr>
        <dsp:cNvPr id="0" name=""/>
        <dsp:cNvSpPr/>
      </dsp:nvSpPr>
      <dsp:spPr>
        <a:xfrm>
          <a:off x="374497" y="1828505"/>
          <a:ext cx="680904" cy="6809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842CC34-A111-4EFE-9DA0-20BEF0A21B90}">
      <dsp:nvSpPr>
        <dsp:cNvPr id="0" name=""/>
        <dsp:cNvSpPr/>
      </dsp:nvSpPr>
      <dsp:spPr>
        <a:xfrm>
          <a:off x="1429899" y="1549953"/>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GB" sz="2200" kern="1200"/>
            <a:t>Amend the local firewall trusted zone to allow all traffic between inter-DTN facing network</a:t>
          </a:r>
          <a:endParaRPr lang="en-US" sz="2200" kern="1200"/>
        </a:p>
      </dsp:txBody>
      <dsp:txXfrm>
        <a:off x="1429899" y="1549953"/>
        <a:ext cx="5083704" cy="1238008"/>
      </dsp:txXfrm>
    </dsp:sp>
    <dsp:sp modelId="{0903DEC7-9E66-4419-A150-6F7200BBE450}">
      <dsp:nvSpPr>
        <dsp:cNvPr id="0" name=""/>
        <dsp:cNvSpPr/>
      </dsp:nvSpPr>
      <dsp:spPr>
        <a:xfrm>
          <a:off x="0" y="3097464"/>
          <a:ext cx="6513603" cy="123800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057A4E-2EE1-4453-A91A-0D6365A478C7}">
      <dsp:nvSpPr>
        <dsp:cNvPr id="0" name=""/>
        <dsp:cNvSpPr/>
      </dsp:nvSpPr>
      <dsp:spPr>
        <a:xfrm>
          <a:off x="374497" y="3376015"/>
          <a:ext cx="680904" cy="6809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76FEA49-C74D-48C3-81F7-2153F8D2A6B3}">
      <dsp:nvSpPr>
        <dsp:cNvPr id="0" name=""/>
        <dsp:cNvSpPr/>
      </dsp:nvSpPr>
      <dsp:spPr>
        <a:xfrm>
          <a:off x="1429899" y="309746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GB" sz="2200" kern="1200"/>
            <a:t>Set/manage any needed static routes</a:t>
          </a:r>
          <a:endParaRPr lang="en-US" sz="2200" kern="1200"/>
        </a:p>
      </dsp:txBody>
      <dsp:txXfrm>
        <a:off x="1429899" y="3097464"/>
        <a:ext cx="5083704" cy="1238008"/>
      </dsp:txXfrm>
    </dsp:sp>
    <dsp:sp modelId="{83F874CF-A237-4A1C-A182-0B2193337263}">
      <dsp:nvSpPr>
        <dsp:cNvPr id="0" name=""/>
        <dsp:cNvSpPr/>
      </dsp:nvSpPr>
      <dsp:spPr>
        <a:xfrm>
          <a:off x="0" y="4644974"/>
          <a:ext cx="6513603" cy="1238008"/>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262CE1-A745-45CC-A363-A4A62878460E}">
      <dsp:nvSpPr>
        <dsp:cNvPr id="0" name=""/>
        <dsp:cNvSpPr/>
      </dsp:nvSpPr>
      <dsp:spPr>
        <a:xfrm>
          <a:off x="374497" y="4923526"/>
          <a:ext cx="680904" cy="6809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3A51EA8-D3BE-4E22-BD42-9A9DCA200460}">
      <dsp:nvSpPr>
        <dsp:cNvPr id="0" name=""/>
        <dsp:cNvSpPr/>
      </dsp:nvSpPr>
      <dsp:spPr>
        <a:xfrm>
          <a:off x="1429899" y="464497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GB" sz="2200" kern="1200"/>
            <a:t>Co-ordinate ACLs management for accessing the DTN</a:t>
          </a:r>
          <a:endParaRPr lang="en-US" sz="2200" kern="1200"/>
        </a:p>
      </dsp:txBody>
      <dsp:txXfrm>
        <a:off x="1429899" y="4644974"/>
        <a:ext cx="5083704" cy="12380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2AE8B8-7EFE-49C4-9856-281DC975BEC1}">
      <dsp:nvSpPr>
        <dsp:cNvPr id="0" name=""/>
        <dsp:cNvSpPr/>
      </dsp:nvSpPr>
      <dsp:spPr>
        <a:xfrm>
          <a:off x="0" y="1909244"/>
          <a:ext cx="833364" cy="83336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1E4AAF-C9D1-4D4A-B499-C599439C93E1}">
      <dsp:nvSpPr>
        <dsp:cNvPr id="0" name=""/>
        <dsp:cNvSpPr/>
      </dsp:nvSpPr>
      <dsp:spPr>
        <a:xfrm>
          <a:off x="165463" y="2084250"/>
          <a:ext cx="483351" cy="48335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C5A399D-1B9C-4EE1-843B-B6054A8C7873}">
      <dsp:nvSpPr>
        <dsp:cNvPr id="0" name=""/>
        <dsp:cNvSpPr/>
      </dsp:nvSpPr>
      <dsp:spPr>
        <a:xfrm>
          <a:off x="1325032" y="1795460"/>
          <a:ext cx="4191155" cy="10907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kern="1200" dirty="0"/>
            <a:t>Support is currently on a best effort basis: Monday-Friday, 9AM to 5PM BST (UTC+01:00)</a:t>
          </a:r>
        </a:p>
      </dsp:txBody>
      <dsp:txXfrm>
        <a:off x="1325032" y="1795460"/>
        <a:ext cx="4191155" cy="1090715"/>
      </dsp:txXfrm>
    </dsp:sp>
    <dsp:sp modelId="{3F3A7B9E-0FF4-46EB-B05C-56FA5F35DD87}">
      <dsp:nvSpPr>
        <dsp:cNvPr id="0" name=""/>
        <dsp:cNvSpPr/>
      </dsp:nvSpPr>
      <dsp:spPr>
        <a:xfrm>
          <a:off x="0" y="3256600"/>
          <a:ext cx="833364" cy="83336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054E84-B949-4541-B15D-D5681522EC44}">
      <dsp:nvSpPr>
        <dsp:cNvPr id="0" name=""/>
        <dsp:cNvSpPr/>
      </dsp:nvSpPr>
      <dsp:spPr>
        <a:xfrm>
          <a:off x="156753" y="3410741"/>
          <a:ext cx="483351" cy="48335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F84C77C-CAE6-4BF1-B68D-C35C261BFCAE}">
      <dsp:nvSpPr>
        <dsp:cNvPr id="0" name=""/>
        <dsp:cNvSpPr/>
      </dsp:nvSpPr>
      <dsp:spPr>
        <a:xfrm>
          <a:off x="1347484" y="3339228"/>
          <a:ext cx="4123718" cy="833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kern="1200" dirty="0">
              <a:hlinkClick xmlns:r="http://schemas.openxmlformats.org/officeDocument/2006/relationships" r:id="rId5"/>
            </a:rPr>
            <a:t>researchengagement@geant.org</a:t>
          </a:r>
          <a:br>
            <a:rPr lang="en-US" sz="2400" kern="1200" dirty="0"/>
          </a:br>
          <a:endParaRPr lang="en-US" sz="2400" kern="1200" dirty="0"/>
        </a:p>
      </dsp:txBody>
      <dsp:txXfrm>
        <a:off x="1347484" y="3339228"/>
        <a:ext cx="4123718" cy="83336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05/03/2020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GB" dirty="0"/>
              </a:p>
            </p:txBody>
          </p:sp>
        </mc:Choice>
        <mc:Fallback xmlns="">
          <p:sp>
            <p:nvSpPr>
              <p:cNvPr id="3" name="Notes Placeholder 2"/>
              <p:cNvSpPr>
                <a:spLocks noGrp="1"/>
              </p:cNvSpPr>
              <p:nvPr>
                <p:ph type="body" idx="1"/>
              </p:nvPr>
            </p:nvSpPr>
            <p:spPr/>
            <p:txBody>
              <a:bodyPr/>
              <a:lstStyle/>
              <a:p>
                <a:r>
                  <a:rPr lang="en-GB" dirty="0"/>
                  <a:t>MH: Would it be appropriate for this audience to present the problem from the user/researcher perspective? This looks like what the difficulties are from a network operations standpoint. I’ve made some changes to the list below.</a:t>
                </a:r>
              </a:p>
              <a:p>
                <a:endParaRPr lang="en-GB" dirty="0"/>
              </a:p>
              <a:p>
                <a:r>
                  <a:rPr lang="en-GB" dirty="0">
                    <a:sym typeface="Wingdings" pitchFamily="2" charset="2"/>
                  </a:rPr>
                  <a:t> But I think this audience may already be familiar with these issues/problems stated below?</a:t>
                </a:r>
                <a:endParaRPr lang="en-GB" dirty="0"/>
              </a:p>
              <a:p>
                <a:endParaRPr lang="en-GB" dirty="0"/>
              </a:p>
              <a:p>
                <a:r>
                  <a:rPr lang="en-GB" dirty="0"/>
                  <a:t>A possible revision of the list could be: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Researchers should be able to use the network to transfer data—sometimes this doesn’t work</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On average, more than 80% of network traffic is using TCP, </a:t>
                </a:r>
                <a:r>
                  <a:rPr lang="en-GB" i="0">
                    <a:latin typeface="Cambria Math" panose="02040503050406030204" pitchFamily="18" charset="0"/>
                    <a:ea typeface="Cambria Math" panose="02040503050406030204" pitchFamily="18" charset="0"/>
                  </a:rPr>
                  <a:t>∴</a:t>
                </a:r>
                <a:r>
                  <a:rPr lang="en-GB" dirty="0"/>
                  <a:t> R&amp;E networks need to engineer for no packet loss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Bandwidth isn’t necessarily an issue but the throughput (i.e., what the researcher can actually achieve)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a:t>Efficient data transfer can highly benefit from using specific protocols and/or methodologies (i.e., </a:t>
                </a:r>
                <a:r>
                  <a:rPr lang="en-GB" dirty="0" err="1"/>
                  <a:t>GridFTP</a:t>
                </a:r>
                <a:r>
                  <a:rPr lang="en-GB" dirty="0"/>
                  <a:t> + Science DMZ) other than basic </a:t>
                </a:r>
                <a:r>
                  <a:rPr lang="en-GB" dirty="0" err="1"/>
                  <a:t>scp</a:t>
                </a:r>
                <a:r>
                  <a:rPr lang="en-GB" dirty="0"/>
                  <a:t>, </a:t>
                </a:r>
                <a:r>
                  <a:rPr lang="en-GB" dirty="0" err="1"/>
                  <a:t>rysnc</a:t>
                </a:r>
                <a:r>
                  <a:rPr lang="en-GB" dirty="0"/>
                  <a:t> and other data transfer tools.</a:t>
                </a:r>
              </a:p>
              <a:p>
                <a:pPr marL="171450" indent="-171450">
                  <a:buFontTx/>
                  <a:buChar char="-"/>
                </a:pPr>
                <a:r>
                  <a:rPr lang="en-GB" dirty="0"/>
                  <a:t>Firewalls can make it difficult, if not impossible for research data to get to the campus</a:t>
                </a:r>
              </a:p>
              <a:p>
                <a:pPr marL="171450" indent="-171450">
                  <a:buFontTx/>
                  <a:buChar char="-"/>
                </a:pPr>
                <a:r>
                  <a:rPr lang="en-GB" dirty="0"/>
                  <a:t>…</a:t>
                </a:r>
                <a:r>
                  <a:rPr lang="en-GB" dirty="0" err="1"/>
                  <a:t>etc</a:t>
                </a:r>
                <a:endParaRPr lang="en-GB" dirty="0"/>
              </a:p>
            </p:txBody>
          </p:sp>
        </mc:Fallback>
      </mc:AlternateContent>
      <p:sp>
        <p:nvSpPr>
          <p:cNvPr id="4" name="Slide Number Placeholder 3"/>
          <p:cNvSpPr>
            <a:spLocks noGrp="1"/>
          </p:cNvSpPr>
          <p:nvPr>
            <p:ph type="sldNum" sz="quarter" idx="10"/>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10397687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LRZ tested the characteristics of their DTN in </a:t>
            </a:r>
            <a:r>
              <a:rPr lang="en-US" dirty="0" err="1"/>
              <a:t>Gärching</a:t>
            </a:r>
            <a:r>
              <a:rPr lang="en-US" dirty="0"/>
              <a:t> (DE), using GEANT Paris and London DTNs as beacons.</a:t>
            </a:r>
          </a:p>
          <a:p>
            <a:r>
              <a:rPr lang="en-US" dirty="0"/>
              <a:t>They used </a:t>
            </a:r>
            <a:r>
              <a:rPr lang="en-US" dirty="0" err="1"/>
              <a:t>GridFTP</a:t>
            </a:r>
            <a:r>
              <a:rPr lang="en-US" dirty="0"/>
              <a:t> (for disk-disk) and </a:t>
            </a:r>
            <a:r>
              <a:rPr lang="en-US" dirty="0" err="1"/>
              <a:t>iperf</a:t>
            </a:r>
            <a:r>
              <a:rPr lang="en-US" dirty="0"/>
              <a:t> (for mem-mem) using both standard and jumbo frames. They were also interested in monitoring the memory usage (top part of the picture) during the data transfer.</a:t>
            </a:r>
          </a:p>
        </p:txBody>
      </p:sp>
      <p:sp>
        <p:nvSpPr>
          <p:cNvPr id="4" name="Slide Number Placeholder 3"/>
          <p:cNvSpPr>
            <a:spLocks noGrp="1"/>
          </p:cNvSpPr>
          <p:nvPr>
            <p:ph type="sldNum" sz="quarter" idx="5"/>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2774980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AENEAS compared different protocols (</a:t>
            </a:r>
            <a:r>
              <a:rPr lang="en-US" dirty="0" err="1"/>
              <a:t>iperf</a:t>
            </a:r>
            <a:r>
              <a:rPr lang="en-US" dirty="0"/>
              <a:t>, FDT, </a:t>
            </a:r>
            <a:r>
              <a:rPr lang="en-US" dirty="0" err="1"/>
              <a:t>DaviX</a:t>
            </a:r>
            <a:r>
              <a:rPr lang="en-US" dirty="0"/>
              <a:t>, </a:t>
            </a:r>
            <a:r>
              <a:rPr lang="en-US" dirty="0" err="1"/>
              <a:t>XRootD</a:t>
            </a:r>
            <a:r>
              <a:rPr lang="en-US" dirty="0"/>
              <a:t>, </a:t>
            </a:r>
            <a:r>
              <a:rPr lang="en-US" dirty="0" err="1"/>
              <a:t>GridFTP</a:t>
            </a:r>
            <a:r>
              <a:rPr lang="en-US" dirty="0"/>
              <a:t>, WebDAV) for long-haul big data transfers. In addition to measuring bandwidth/data moving performance, the project investigated stability of multiple flows, retransmission and TPC limits.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Picture captions, clockwise from top: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An example of using FDT (Fast Data Transfer, a java-based free tool developed at CERN), between Lon-Par, 10Gb/s interface</a:t>
            </a:r>
          </a:p>
          <a:p>
            <a:pPr marL="171450" indent="-171450">
              <a:buFontTx/>
              <a:buChar char="-"/>
            </a:pPr>
            <a:r>
              <a:rPr lang="en-US" dirty="0"/>
              <a:t>An example of TCP achievable bandwidth, plotted for different buffer sizes (up to 1023MB). The TCP window (buffer) size may be increased by using the Window Scale Factor which is negotiated at the SYN exchange, but the maximum value is 1024 </a:t>
            </a:r>
            <a:r>
              <a:rPr lang="en-US" dirty="0" err="1"/>
              <a:t>MBytes</a:t>
            </a:r>
            <a:r>
              <a:rPr lang="en-US" dirty="0"/>
              <a:t> as per RFC 7323. We then demonstrated we reached the limit of TCP on this link, limiting the bandwidth to slightly less than 30 Gb/s. A possible implication/recommendation is that for higher speed on a very long fat link a different protocol (based on UDP, for example) should be used.</a:t>
            </a:r>
          </a:p>
          <a:p>
            <a:pPr marL="171450" indent="-171450">
              <a:buFontTx/>
              <a:buChar char="-"/>
            </a:pPr>
            <a:r>
              <a:rPr lang="en-US" dirty="0"/>
              <a:t>An example of testing the the stability of TCP throughput using multiple flows. Data were recorded every 10s for two 4 minutes between London and Canberra. The second flow was started 30s after the first flow as indicated by the red circles followed by the blue squares. Each flow was stable at 28.3 Gbit/s giving a total transfer rate of 56.6 Gbit/s shown by the green triangles. In total 1.55 </a:t>
            </a:r>
            <a:r>
              <a:rPr lang="en-US" dirty="0" err="1"/>
              <a:t>TBytes</a:t>
            </a:r>
            <a:r>
              <a:rPr lang="en-US" dirty="0"/>
              <a:t> data was sent in 4.5mins. </a:t>
            </a:r>
            <a:r>
              <a:rPr lang="en-US" sz="1200" kern="1200" dirty="0">
                <a:solidFill>
                  <a:schemeClr val="tx1"/>
                </a:solidFill>
                <a:effectLst/>
                <a:latin typeface="+mn-lt"/>
                <a:ea typeface="+mn-ea"/>
                <a:cs typeface="+mn-cs"/>
              </a:rPr>
              <a:t>No TCP segments were re-transmitted during these tests. This performance clearly </a:t>
            </a:r>
            <a:r>
              <a:rPr lang="en-GB" sz="1200" kern="1200">
                <a:solidFill>
                  <a:schemeClr val="tx1"/>
                </a:solidFill>
                <a:effectLst/>
                <a:latin typeface="+mn-lt"/>
                <a:ea typeface="+mn-ea"/>
                <a:cs typeface="+mn-cs"/>
              </a:rPr>
              <a:t>demonstrates the long-term stability of the academic path and its suitability for moving SKA data. </a:t>
            </a:r>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2810980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4023475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1179916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311115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537886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1995092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3244697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950936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934803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647983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Belle-II tested data transfer using multiple data flows between KEK in Japan and London DTN.</a:t>
            </a:r>
          </a:p>
          <a:p>
            <a:r>
              <a:rPr lang="en-US" dirty="0"/>
              <a:t>The max speed was 37Gb/s (JP-Lon) and 33 Gb/s (Lon-JP), with an average available bandwidth of 32 Gb/s in both directions</a:t>
            </a:r>
          </a:p>
        </p:txBody>
      </p:sp>
      <p:sp>
        <p:nvSpPr>
          <p:cNvPr id="4" name="Slide Number Placeholder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25884406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000926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7.emf"/><Relationship Id="rId4" Type="http://schemas.openxmlformats.org/officeDocument/2006/relationships/image" Target="../media/image46.emf"/></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9" name="Text Placeholder 10"/>
          <p:cNvSpPr txBox="1">
            <a:spLocks/>
          </p:cNvSpPr>
          <p:nvPr/>
        </p:nvSpPr>
        <p:spPr>
          <a:xfrm>
            <a:off x="1165752" y="2689286"/>
            <a:ext cx="6724213"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600" dirty="0">
                <a:solidFill>
                  <a:schemeClr val="bg1"/>
                </a:solidFill>
              </a:rPr>
              <a:t>GEANT DTN Testing tool Updates</a:t>
            </a:r>
          </a:p>
        </p:txBody>
      </p:sp>
      <p:sp>
        <p:nvSpPr>
          <p:cNvPr id="10" name="Text Placeholder 6"/>
          <p:cNvSpPr txBox="1">
            <a:spLocks/>
          </p:cNvSpPr>
          <p:nvPr/>
        </p:nvSpPr>
        <p:spPr>
          <a:xfrm>
            <a:off x="1175278" y="3379967"/>
            <a:ext cx="5251648" cy="16867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D. Vicinanza  and </a:t>
            </a:r>
            <a:r>
              <a:rPr lang="en-US" sz="2000" u="sng" dirty="0">
                <a:solidFill>
                  <a:schemeClr val="bg1"/>
                </a:solidFill>
              </a:rPr>
              <a:t>E. Capone</a:t>
            </a:r>
          </a:p>
          <a:p>
            <a:r>
              <a:rPr lang="en-US" sz="2000" dirty="0">
                <a:solidFill>
                  <a:schemeClr val="bg1"/>
                </a:solidFill>
              </a:rPr>
              <a:t>GÉANT Research Engagement and Support Team</a:t>
            </a:r>
          </a:p>
          <a:p>
            <a:endParaRPr lang="en-US" sz="2000" dirty="0">
              <a:solidFill>
                <a:schemeClr val="bg1"/>
              </a:solidFill>
            </a:endParaRPr>
          </a:p>
          <a:p>
            <a:r>
              <a:rPr lang="en-US" sz="2000" dirty="0">
                <a:solidFill>
                  <a:schemeClr val="bg1"/>
                </a:solidFill>
              </a:rPr>
              <a:t>STF Zagreb – 5th March 2020</a:t>
            </a:r>
          </a:p>
        </p:txBody>
      </p:sp>
      <p:sp>
        <p:nvSpPr>
          <p:cNvPr id="15" name="Text Placeholder 6"/>
          <p:cNvSpPr txBox="1">
            <a:spLocks/>
          </p:cNvSpPr>
          <p:nvPr/>
        </p:nvSpPr>
        <p:spPr>
          <a:xfrm>
            <a:off x="1165753" y="5748200"/>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t="-1" b="-7428"/>
          <a:stretch/>
        </p:blipFill>
        <p:spPr>
          <a:xfrm>
            <a:off x="1281734" y="1083895"/>
            <a:ext cx="1585650" cy="970674"/>
          </a:xfrm>
          <a:prstGeom prst="rect">
            <a:avLst/>
          </a:prstGeom>
        </p:spPr>
      </p:pic>
    </p:spTree>
    <p:extLst>
      <p:ext uri="{BB962C8B-B14F-4D97-AF65-F5344CB8AC3E}">
        <p14:creationId xmlns:p14="http://schemas.microsoft.com/office/powerpoint/2010/main" val="393199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18FD74D4-C0F3-4E5B-9628-885593F0B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DED38B45-7B57-B246-B709-5BBFD2A8E625}"/>
              </a:ext>
            </a:extLst>
          </p:cNvPr>
          <p:cNvSpPr>
            <a:spLocks noGrp="1"/>
          </p:cNvSpPr>
          <p:nvPr>
            <p:ph type="title"/>
          </p:nvPr>
        </p:nvSpPr>
        <p:spPr>
          <a:xfrm>
            <a:off x="1159457" y="0"/>
            <a:ext cx="4898135" cy="1346693"/>
          </a:xfrm>
        </p:spPr>
        <p:txBody>
          <a:bodyPr vert="horz" lIns="91440" tIns="45720" rIns="91440" bIns="45720" rtlCol="0" anchor="ctr">
            <a:normAutofit/>
          </a:bodyPr>
          <a:lstStyle/>
          <a:p>
            <a:r>
              <a:rPr lang="en-US" sz="4000" kern="1200" dirty="0">
                <a:solidFill>
                  <a:schemeClr val="tx1"/>
                </a:solidFill>
                <a:latin typeface="+mj-lt"/>
                <a:ea typeface="+mj-ea"/>
                <a:cs typeface="+mj-cs"/>
              </a:rPr>
              <a:t>Belle II</a:t>
            </a:r>
          </a:p>
        </p:txBody>
      </p:sp>
      <p:sp>
        <p:nvSpPr>
          <p:cNvPr id="16" name="Rectangle 15">
            <a:extLst>
              <a:ext uri="{FF2B5EF4-FFF2-40B4-BE49-F238E27FC236}">
                <a16:creationId xmlns:a16="http://schemas.microsoft.com/office/drawing/2014/main" id="{067CFD9A-AD7C-42E8-898D-F51A83B12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1540"/>
            <a:ext cx="722376" cy="5071110"/>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4CDE8C6C-80B9-2041-960A-9BB610947517}"/>
              </a:ext>
            </a:extLst>
          </p:cNvPr>
          <p:cNvSpPr>
            <a:spLocks noGrp="1"/>
          </p:cNvSpPr>
          <p:nvPr>
            <p:ph idx="1"/>
          </p:nvPr>
        </p:nvSpPr>
        <p:spPr>
          <a:xfrm>
            <a:off x="1336763" y="5571250"/>
            <a:ext cx="4878978" cy="1020156"/>
          </a:xfrm>
        </p:spPr>
        <p:txBody>
          <a:bodyPr vert="horz" lIns="91440" tIns="45720" rIns="91440" bIns="45720" rtlCol="0">
            <a:normAutofit/>
          </a:bodyPr>
          <a:lstStyle/>
          <a:p>
            <a:r>
              <a:rPr lang="en-US" sz="2000" dirty="0">
                <a:solidFill>
                  <a:schemeClr val="tx1"/>
                </a:solidFill>
              </a:rPr>
              <a:t>Japan (KEK) -&gt; London DTN </a:t>
            </a:r>
          </a:p>
          <a:p>
            <a:r>
              <a:rPr lang="en-US" sz="2000" dirty="0">
                <a:solidFill>
                  <a:schemeClr val="tx1"/>
                </a:solidFill>
              </a:rPr>
              <a:t>Max 37 Gb/s</a:t>
            </a:r>
          </a:p>
        </p:txBody>
      </p:sp>
      <p:pic>
        <p:nvPicPr>
          <p:cNvPr id="15" name="Google Shape;153;p26">
            <a:extLst>
              <a:ext uri="{FF2B5EF4-FFF2-40B4-BE49-F238E27FC236}">
                <a16:creationId xmlns:a16="http://schemas.microsoft.com/office/drawing/2014/main" id="{7A6006C3-7A2B-E04C-9952-3852972EEF23}"/>
              </a:ext>
            </a:extLst>
          </p:cNvPr>
          <p:cNvPicPr preferRelativeResize="0"/>
          <p:nvPr/>
        </p:nvPicPr>
        <p:blipFill rotWithShape="1">
          <a:blip r:embed="rId3">
            <a:alphaModFix/>
          </a:blip>
          <a:srcRect/>
          <a:stretch/>
        </p:blipFill>
        <p:spPr>
          <a:xfrm>
            <a:off x="1197863" y="1425361"/>
            <a:ext cx="4898135" cy="3879295"/>
          </a:xfrm>
          <a:prstGeom prst="rect">
            <a:avLst/>
          </a:prstGeom>
          <a:noFill/>
          <a:ln>
            <a:noFill/>
          </a:ln>
        </p:spPr>
      </p:pic>
      <p:sp>
        <p:nvSpPr>
          <p:cNvPr id="17" name="Content Placeholder 1">
            <a:extLst>
              <a:ext uri="{FF2B5EF4-FFF2-40B4-BE49-F238E27FC236}">
                <a16:creationId xmlns:a16="http://schemas.microsoft.com/office/drawing/2014/main" id="{2E751726-6974-0648-A2F2-0EFA1CA89870}"/>
              </a:ext>
            </a:extLst>
          </p:cNvPr>
          <p:cNvSpPr txBox="1">
            <a:spLocks/>
          </p:cNvSpPr>
          <p:nvPr/>
        </p:nvSpPr>
        <p:spPr>
          <a:xfrm>
            <a:off x="6830128" y="5571250"/>
            <a:ext cx="4878978" cy="102015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solidFill>
              </a:rPr>
              <a:t>London DTN </a:t>
            </a:r>
            <a:r>
              <a:rPr lang="en-US" sz="2000" dirty="0">
                <a:solidFill>
                  <a:schemeClr val="tx1"/>
                </a:solidFill>
                <a:sym typeface="Wingdings" pitchFamily="2" charset="2"/>
              </a:rPr>
              <a:t> Japan (KEK)</a:t>
            </a:r>
            <a:endParaRPr lang="en-US" sz="2000" dirty="0">
              <a:solidFill>
                <a:schemeClr val="tx1"/>
              </a:solidFill>
            </a:endParaRPr>
          </a:p>
          <a:p>
            <a:r>
              <a:rPr lang="en-US" sz="2000" dirty="0">
                <a:solidFill>
                  <a:schemeClr val="tx1"/>
                </a:solidFill>
              </a:rPr>
              <a:t>Max 33 Gb/s</a:t>
            </a:r>
          </a:p>
        </p:txBody>
      </p:sp>
      <p:pic>
        <p:nvPicPr>
          <p:cNvPr id="18" name="Immagine 2">
            <a:extLst>
              <a:ext uri="{FF2B5EF4-FFF2-40B4-BE49-F238E27FC236}">
                <a16:creationId xmlns:a16="http://schemas.microsoft.com/office/drawing/2014/main" id="{E423F625-13B7-C442-A931-5C9A9BC2E0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4673" y="1425361"/>
            <a:ext cx="5172394" cy="3879295"/>
          </a:xfrm>
          <a:prstGeom prst="rect">
            <a:avLst/>
          </a:prstGeom>
        </p:spPr>
      </p:pic>
    </p:spTree>
    <p:extLst>
      <p:ext uri="{BB962C8B-B14F-4D97-AF65-F5344CB8AC3E}">
        <p14:creationId xmlns:p14="http://schemas.microsoft.com/office/powerpoint/2010/main" val="39539199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18FD74D4-C0F3-4E5B-9628-885593F0B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DED38B45-7B57-B246-B709-5BBFD2A8E625}"/>
              </a:ext>
            </a:extLst>
          </p:cNvPr>
          <p:cNvSpPr>
            <a:spLocks noGrp="1"/>
          </p:cNvSpPr>
          <p:nvPr>
            <p:ph type="title"/>
          </p:nvPr>
        </p:nvSpPr>
        <p:spPr>
          <a:xfrm>
            <a:off x="1159457" y="0"/>
            <a:ext cx="4898135" cy="1346693"/>
          </a:xfrm>
        </p:spPr>
        <p:txBody>
          <a:bodyPr vert="horz" lIns="91440" tIns="45720" rIns="91440" bIns="45720" rtlCol="0" anchor="ctr">
            <a:normAutofit/>
          </a:bodyPr>
          <a:lstStyle/>
          <a:p>
            <a:r>
              <a:rPr lang="en-US" sz="4000" kern="1200" dirty="0">
                <a:solidFill>
                  <a:schemeClr val="tx1"/>
                </a:solidFill>
                <a:latin typeface="+mj-lt"/>
                <a:ea typeface="+mj-ea"/>
                <a:cs typeface="+mj-cs"/>
              </a:rPr>
              <a:t>LRZ</a:t>
            </a:r>
          </a:p>
        </p:txBody>
      </p:sp>
      <p:sp>
        <p:nvSpPr>
          <p:cNvPr id="16" name="Rectangle 15">
            <a:extLst>
              <a:ext uri="{FF2B5EF4-FFF2-40B4-BE49-F238E27FC236}">
                <a16:creationId xmlns:a16="http://schemas.microsoft.com/office/drawing/2014/main" id="{067CFD9A-AD7C-42E8-898D-F51A83B12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1540"/>
            <a:ext cx="722376" cy="5071110"/>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42A6755-8FF7-3046-AAE0-DD79F940CDE7}"/>
              </a:ext>
            </a:extLst>
          </p:cNvPr>
          <p:cNvPicPr>
            <a:picLocks noChangeAspect="1"/>
          </p:cNvPicPr>
          <p:nvPr/>
        </p:nvPicPr>
        <p:blipFill>
          <a:blip r:embed="rId3"/>
          <a:stretch>
            <a:fillRect/>
          </a:stretch>
        </p:blipFill>
        <p:spPr>
          <a:xfrm>
            <a:off x="6526571" y="1159086"/>
            <a:ext cx="5196144" cy="4536017"/>
          </a:xfrm>
          <a:prstGeom prst="rect">
            <a:avLst/>
          </a:prstGeom>
        </p:spPr>
      </p:pic>
      <p:sp>
        <p:nvSpPr>
          <p:cNvPr id="5" name="TextBox 4">
            <a:extLst>
              <a:ext uri="{FF2B5EF4-FFF2-40B4-BE49-F238E27FC236}">
                <a16:creationId xmlns:a16="http://schemas.microsoft.com/office/drawing/2014/main" id="{798EFC09-427B-964F-A565-955B0391BC7A}"/>
              </a:ext>
            </a:extLst>
          </p:cNvPr>
          <p:cNvSpPr txBox="1"/>
          <p:nvPr/>
        </p:nvSpPr>
        <p:spPr>
          <a:xfrm>
            <a:off x="1159456" y="1346693"/>
            <a:ext cx="4142651" cy="4130361"/>
          </a:xfrm>
          <a:prstGeom prst="rect">
            <a:avLst/>
          </a:prstGeom>
          <a:noFill/>
        </p:spPr>
        <p:txBody>
          <a:bodyPr wrap="square" rtlCol="0">
            <a:spAutoFit/>
          </a:bodyPr>
          <a:lstStyle/>
          <a:p>
            <a:pPr>
              <a:lnSpc>
                <a:spcPct val="90000"/>
              </a:lnSpc>
              <a:spcBef>
                <a:spcPts val="1000"/>
              </a:spcBef>
            </a:pPr>
            <a:r>
              <a:rPr lang="en-US" sz="2800" dirty="0">
                <a:solidFill>
                  <a:schemeClr val="accent1">
                    <a:lumMod val="50000"/>
                  </a:schemeClr>
                </a:solidFill>
              </a:rPr>
              <a:t>Achievable bandwidth</a:t>
            </a:r>
          </a:p>
          <a:p>
            <a:pPr>
              <a:lnSpc>
                <a:spcPct val="90000"/>
              </a:lnSpc>
              <a:spcBef>
                <a:spcPts val="1000"/>
              </a:spcBef>
            </a:pPr>
            <a:r>
              <a:rPr lang="en-US" sz="2800" dirty="0">
                <a:solidFill>
                  <a:schemeClr val="accent1">
                    <a:lumMod val="50000"/>
                  </a:schemeClr>
                </a:solidFill>
              </a:rPr>
              <a:t>(</a:t>
            </a:r>
            <a:r>
              <a:rPr lang="en-US" sz="2800" dirty="0" err="1">
                <a:solidFill>
                  <a:schemeClr val="accent1">
                    <a:lumMod val="50000"/>
                  </a:schemeClr>
                </a:solidFill>
              </a:rPr>
              <a:t>iperf</a:t>
            </a:r>
            <a:r>
              <a:rPr lang="en-US" sz="2800" dirty="0">
                <a:solidFill>
                  <a:schemeClr val="accent1">
                    <a:lumMod val="50000"/>
                  </a:schemeClr>
                </a:solidFill>
              </a:rPr>
              <a:t> and </a:t>
            </a:r>
            <a:r>
              <a:rPr lang="en-US" sz="2800" dirty="0" err="1">
                <a:solidFill>
                  <a:schemeClr val="accent1">
                    <a:lumMod val="50000"/>
                  </a:schemeClr>
                </a:solidFill>
              </a:rPr>
              <a:t>GridFTP</a:t>
            </a:r>
            <a:r>
              <a:rPr lang="en-US" sz="2800" dirty="0">
                <a:solidFill>
                  <a:schemeClr val="accent1">
                    <a:lumMod val="50000"/>
                  </a:schemeClr>
                </a:solidFill>
              </a:rPr>
              <a:t>)</a:t>
            </a:r>
          </a:p>
          <a:p>
            <a:pPr>
              <a:lnSpc>
                <a:spcPct val="90000"/>
              </a:lnSpc>
              <a:spcBef>
                <a:spcPts val="1000"/>
              </a:spcBef>
            </a:pPr>
            <a:endParaRPr lang="en-US" sz="2800" dirty="0">
              <a:solidFill>
                <a:schemeClr val="accent1">
                  <a:lumMod val="50000"/>
                </a:schemeClr>
              </a:solidFill>
            </a:endParaRPr>
          </a:p>
          <a:p>
            <a:pPr marL="228600" indent="-228600">
              <a:lnSpc>
                <a:spcPct val="90000"/>
              </a:lnSpc>
              <a:spcBef>
                <a:spcPts val="1000"/>
              </a:spcBef>
              <a:buFont typeface="Arial" panose="020B0604020202020204" pitchFamily="34" charset="0"/>
              <a:buChar char="•"/>
            </a:pPr>
            <a:r>
              <a:rPr lang="en-US" sz="2800" dirty="0">
                <a:solidFill>
                  <a:schemeClr val="accent1">
                    <a:lumMod val="50000"/>
                  </a:schemeClr>
                </a:solidFill>
              </a:rPr>
              <a:t>96 Gb/s LRZ -&gt; Paris</a:t>
            </a:r>
          </a:p>
          <a:p>
            <a:pPr marL="228600" indent="-228600">
              <a:lnSpc>
                <a:spcPct val="90000"/>
              </a:lnSpc>
              <a:spcBef>
                <a:spcPts val="1000"/>
              </a:spcBef>
              <a:buFont typeface="Arial" panose="020B0604020202020204" pitchFamily="34" charset="0"/>
              <a:buChar char="•"/>
            </a:pPr>
            <a:r>
              <a:rPr lang="en-US" sz="2800" dirty="0">
                <a:solidFill>
                  <a:schemeClr val="accent1">
                    <a:lumMod val="50000"/>
                  </a:schemeClr>
                </a:solidFill>
              </a:rPr>
              <a:t>96 Gb/s Paris -&gt; LRZ</a:t>
            </a:r>
          </a:p>
          <a:p>
            <a:pPr marL="228600" indent="-228600">
              <a:lnSpc>
                <a:spcPct val="90000"/>
              </a:lnSpc>
              <a:spcBef>
                <a:spcPts val="1000"/>
              </a:spcBef>
              <a:buFont typeface="Arial" panose="020B0604020202020204" pitchFamily="34" charset="0"/>
              <a:buChar char="•"/>
            </a:pPr>
            <a:r>
              <a:rPr lang="en-US" sz="2800" dirty="0">
                <a:solidFill>
                  <a:schemeClr val="accent1">
                    <a:lumMod val="50000"/>
                  </a:schemeClr>
                </a:solidFill>
              </a:rPr>
              <a:t>80 Gb/s LRZ -&gt; London</a:t>
            </a:r>
          </a:p>
          <a:p>
            <a:pPr marL="228600" indent="-228600">
              <a:lnSpc>
                <a:spcPct val="90000"/>
              </a:lnSpc>
              <a:spcBef>
                <a:spcPts val="1000"/>
              </a:spcBef>
              <a:buFont typeface="Arial" panose="020B0604020202020204" pitchFamily="34" charset="0"/>
              <a:buChar char="•"/>
            </a:pPr>
            <a:r>
              <a:rPr lang="en-US" sz="2800" dirty="0">
                <a:solidFill>
                  <a:schemeClr val="accent1">
                    <a:lumMod val="50000"/>
                  </a:schemeClr>
                </a:solidFill>
              </a:rPr>
              <a:t>50 Gb/s London -&gt; LRZ</a:t>
            </a:r>
          </a:p>
          <a:p>
            <a:endParaRPr lang="en-US" sz="3600" dirty="0"/>
          </a:p>
        </p:txBody>
      </p:sp>
    </p:spTree>
    <p:extLst>
      <p:ext uri="{BB962C8B-B14F-4D97-AF65-F5344CB8AC3E}">
        <p14:creationId xmlns:p14="http://schemas.microsoft.com/office/powerpoint/2010/main" val="2975355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18FD74D4-C0F3-4E5B-9628-885593F0B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DED38B45-7B57-B246-B709-5BBFD2A8E625}"/>
              </a:ext>
            </a:extLst>
          </p:cNvPr>
          <p:cNvSpPr>
            <a:spLocks noGrp="1"/>
          </p:cNvSpPr>
          <p:nvPr>
            <p:ph type="title"/>
          </p:nvPr>
        </p:nvSpPr>
        <p:spPr>
          <a:xfrm>
            <a:off x="1159457" y="0"/>
            <a:ext cx="4898135" cy="1346693"/>
          </a:xfrm>
        </p:spPr>
        <p:txBody>
          <a:bodyPr vert="horz" lIns="91440" tIns="45720" rIns="91440" bIns="45720" rtlCol="0" anchor="ctr">
            <a:normAutofit/>
          </a:bodyPr>
          <a:lstStyle/>
          <a:p>
            <a:r>
              <a:rPr lang="en-US" sz="4000" kern="1200" dirty="0">
                <a:solidFill>
                  <a:schemeClr val="tx1"/>
                </a:solidFill>
                <a:latin typeface="+mj-lt"/>
                <a:ea typeface="+mj-ea"/>
                <a:cs typeface="+mj-cs"/>
              </a:rPr>
              <a:t>AENEAS</a:t>
            </a:r>
          </a:p>
        </p:txBody>
      </p:sp>
      <p:sp>
        <p:nvSpPr>
          <p:cNvPr id="16" name="Rectangle 15">
            <a:extLst>
              <a:ext uri="{FF2B5EF4-FFF2-40B4-BE49-F238E27FC236}">
                <a16:creationId xmlns:a16="http://schemas.microsoft.com/office/drawing/2014/main" id="{067CFD9A-AD7C-42E8-898D-F51A83B12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1540"/>
            <a:ext cx="722376" cy="5071110"/>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98EFC09-427B-964F-A565-955B0391BC7A}"/>
              </a:ext>
            </a:extLst>
          </p:cNvPr>
          <p:cNvSpPr txBox="1"/>
          <p:nvPr/>
        </p:nvSpPr>
        <p:spPr>
          <a:xfrm>
            <a:off x="1311854" y="957227"/>
            <a:ext cx="4713980" cy="2675604"/>
          </a:xfrm>
          <a:prstGeom prst="rect">
            <a:avLst/>
          </a:prstGeom>
          <a:noFill/>
        </p:spPr>
        <p:txBody>
          <a:bodyPr wrap="square" rtlCol="0">
            <a:spAutoFit/>
          </a:bodyPr>
          <a:lstStyle/>
          <a:p>
            <a:pPr marL="457200" indent="-457200">
              <a:lnSpc>
                <a:spcPct val="90000"/>
              </a:lnSpc>
              <a:spcBef>
                <a:spcPts val="1000"/>
              </a:spcBef>
              <a:buFont typeface="Arial" panose="020B0604020202020204" pitchFamily="34" charset="0"/>
              <a:buChar char="•"/>
            </a:pPr>
            <a:r>
              <a:rPr lang="en-US" sz="2800" dirty="0">
                <a:solidFill>
                  <a:schemeClr val="accent1">
                    <a:lumMod val="50000"/>
                  </a:schemeClr>
                </a:solidFill>
              </a:rPr>
              <a:t>Achievable bandwidth</a:t>
            </a:r>
          </a:p>
          <a:p>
            <a:pPr marL="457200" indent="-457200">
              <a:lnSpc>
                <a:spcPct val="90000"/>
              </a:lnSpc>
              <a:spcBef>
                <a:spcPts val="1000"/>
              </a:spcBef>
              <a:buFont typeface="Arial" panose="020B0604020202020204" pitchFamily="34" charset="0"/>
              <a:buChar char="•"/>
            </a:pPr>
            <a:r>
              <a:rPr lang="en-US" sz="2800" dirty="0">
                <a:solidFill>
                  <a:schemeClr val="accent1">
                    <a:lumMod val="50000"/>
                  </a:schemeClr>
                </a:solidFill>
              </a:rPr>
              <a:t>(</a:t>
            </a:r>
            <a:r>
              <a:rPr lang="en-US" sz="2800" dirty="0" err="1">
                <a:solidFill>
                  <a:schemeClr val="accent1">
                    <a:lumMod val="50000"/>
                  </a:schemeClr>
                </a:solidFill>
              </a:rPr>
              <a:t>iperf</a:t>
            </a:r>
            <a:r>
              <a:rPr lang="en-US" sz="2800" dirty="0">
                <a:solidFill>
                  <a:schemeClr val="accent1">
                    <a:lumMod val="50000"/>
                  </a:schemeClr>
                </a:solidFill>
              </a:rPr>
              <a:t>, FDT, </a:t>
            </a:r>
            <a:r>
              <a:rPr lang="en-US" sz="2800" dirty="0" err="1">
                <a:solidFill>
                  <a:schemeClr val="accent1">
                    <a:lumMod val="50000"/>
                  </a:schemeClr>
                </a:solidFill>
              </a:rPr>
              <a:t>DaviX</a:t>
            </a:r>
            <a:r>
              <a:rPr lang="en-US" sz="2800" dirty="0">
                <a:solidFill>
                  <a:schemeClr val="accent1">
                    <a:lumMod val="50000"/>
                  </a:schemeClr>
                </a:solidFill>
              </a:rPr>
              <a:t>, </a:t>
            </a:r>
            <a:r>
              <a:rPr lang="en-US" sz="2800" dirty="0" err="1">
                <a:solidFill>
                  <a:schemeClr val="accent1">
                    <a:lumMod val="50000"/>
                  </a:schemeClr>
                </a:solidFill>
              </a:rPr>
              <a:t>XRootD</a:t>
            </a:r>
            <a:r>
              <a:rPr lang="en-US" sz="2800" dirty="0">
                <a:solidFill>
                  <a:schemeClr val="accent1">
                    <a:lumMod val="50000"/>
                  </a:schemeClr>
                </a:solidFill>
              </a:rPr>
              <a:t>, </a:t>
            </a:r>
            <a:r>
              <a:rPr lang="en-US" sz="2800" dirty="0" err="1">
                <a:solidFill>
                  <a:schemeClr val="accent1">
                    <a:lumMod val="50000"/>
                  </a:schemeClr>
                </a:solidFill>
              </a:rPr>
              <a:t>GridFTP</a:t>
            </a:r>
            <a:r>
              <a:rPr lang="en-US" sz="2800" dirty="0">
                <a:solidFill>
                  <a:schemeClr val="accent1">
                    <a:lumMod val="50000"/>
                  </a:schemeClr>
                </a:solidFill>
              </a:rPr>
              <a:t>, WebDAV)</a:t>
            </a:r>
            <a:br>
              <a:rPr lang="en-US" sz="2800" dirty="0">
                <a:solidFill>
                  <a:schemeClr val="accent1">
                    <a:lumMod val="50000"/>
                  </a:schemeClr>
                </a:solidFill>
              </a:rPr>
            </a:br>
            <a:r>
              <a:rPr lang="en-US" sz="2800" dirty="0">
                <a:solidFill>
                  <a:schemeClr val="accent1">
                    <a:lumMod val="50000"/>
                  </a:schemeClr>
                </a:solidFill>
              </a:rPr>
              <a:t>Stability of multiple flows</a:t>
            </a:r>
          </a:p>
          <a:p>
            <a:pPr marL="457200" indent="-457200">
              <a:lnSpc>
                <a:spcPct val="90000"/>
              </a:lnSpc>
              <a:spcBef>
                <a:spcPts val="1000"/>
              </a:spcBef>
              <a:buFont typeface="Arial" panose="020B0604020202020204" pitchFamily="34" charset="0"/>
              <a:buChar char="•"/>
            </a:pPr>
            <a:r>
              <a:rPr lang="en-US" sz="2800" dirty="0">
                <a:solidFill>
                  <a:schemeClr val="accent1">
                    <a:lumMod val="50000"/>
                  </a:schemeClr>
                </a:solidFill>
              </a:rPr>
              <a:t>Retransmission and TCP limits</a:t>
            </a:r>
          </a:p>
        </p:txBody>
      </p:sp>
      <p:pic>
        <p:nvPicPr>
          <p:cNvPr id="7" name="Picture 6">
            <a:extLst>
              <a:ext uri="{FF2B5EF4-FFF2-40B4-BE49-F238E27FC236}">
                <a16:creationId xmlns:a16="http://schemas.microsoft.com/office/drawing/2014/main" id="{608AFD4E-146F-2A4D-8D99-A46C58580313}"/>
              </a:ext>
            </a:extLst>
          </p:cNvPr>
          <p:cNvPicPr/>
          <p:nvPr/>
        </p:nvPicPr>
        <p:blipFill>
          <a:blip r:embed="rId3">
            <a:extLst>
              <a:ext uri="{28A0092B-C50C-407E-A947-70E740481C1C}">
                <a14:useLocalDpi xmlns:a14="http://schemas.microsoft.com/office/drawing/2010/main" val="0"/>
              </a:ext>
            </a:extLst>
          </a:blip>
          <a:stretch>
            <a:fillRect/>
          </a:stretch>
        </p:blipFill>
        <p:spPr>
          <a:xfrm>
            <a:off x="6889895" y="299692"/>
            <a:ext cx="4726372" cy="2790257"/>
          </a:xfrm>
          <a:prstGeom prst="rect">
            <a:avLst/>
          </a:prstGeom>
        </p:spPr>
      </p:pic>
      <p:pic>
        <p:nvPicPr>
          <p:cNvPr id="8" name="Picture 7">
            <a:extLst>
              <a:ext uri="{FF2B5EF4-FFF2-40B4-BE49-F238E27FC236}">
                <a16:creationId xmlns:a16="http://schemas.microsoft.com/office/drawing/2014/main" id="{CF6E83DB-105B-412C-ABA2-DD474F187C78}"/>
              </a:ext>
            </a:extLst>
          </p:cNvPr>
          <p:cNvPicPr/>
          <p:nvPr/>
        </p:nvPicPr>
        <p:blipFill>
          <a:blip r:embed="rId4"/>
          <a:stretch>
            <a:fillRect/>
          </a:stretch>
        </p:blipFill>
        <p:spPr>
          <a:xfrm>
            <a:off x="6902287" y="3389641"/>
            <a:ext cx="4713980" cy="2830846"/>
          </a:xfrm>
          <a:prstGeom prst="rect">
            <a:avLst/>
          </a:prstGeom>
        </p:spPr>
      </p:pic>
      <p:pic>
        <p:nvPicPr>
          <p:cNvPr id="9" name="Picture 8">
            <a:extLst>
              <a:ext uri="{FF2B5EF4-FFF2-40B4-BE49-F238E27FC236}">
                <a16:creationId xmlns:a16="http://schemas.microsoft.com/office/drawing/2014/main" id="{32937143-E544-5F4B-A61D-2B225C49D382}"/>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1313565" y="3738272"/>
            <a:ext cx="4777740" cy="2482215"/>
          </a:xfrm>
          <a:prstGeom prst="rect">
            <a:avLst/>
          </a:prstGeom>
          <a:noFill/>
          <a:ln>
            <a:noFill/>
          </a:ln>
        </p:spPr>
      </p:pic>
    </p:spTree>
    <p:extLst>
      <p:ext uri="{BB962C8B-B14F-4D97-AF65-F5344CB8AC3E}">
        <p14:creationId xmlns:p14="http://schemas.microsoft.com/office/powerpoint/2010/main" val="1015521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2">
            <a:extLst>
              <a:ext uri="{FF2B5EF4-FFF2-40B4-BE49-F238E27FC236}">
                <a16:creationId xmlns:a16="http://schemas.microsoft.com/office/drawing/2014/main" id="{15E4E1A7-05EA-084A-9EF8-09C74E284554}"/>
              </a:ext>
            </a:extLst>
          </p:cNvPr>
          <p:cNvSpPr>
            <a:spLocks noGrp="1"/>
          </p:cNvSpPr>
          <p:nvPr>
            <p:ph type="title"/>
          </p:nvPr>
        </p:nvSpPr>
        <p:spPr>
          <a:xfrm>
            <a:off x="863029" y="1012004"/>
            <a:ext cx="3416158" cy="4795408"/>
          </a:xfrm>
        </p:spPr>
        <p:txBody>
          <a:bodyPr vert="horz" lIns="91440" tIns="45720" rIns="91440" bIns="45720" rtlCol="0" anchor="ctr">
            <a:normAutofit/>
          </a:bodyPr>
          <a:lstStyle/>
          <a:p>
            <a:r>
              <a:rPr lang="en-US" sz="4400" kern="1200">
                <a:solidFill>
                  <a:srgbClr val="FFFFFF"/>
                </a:solidFill>
                <a:latin typeface="+mj-lt"/>
                <a:ea typeface="+mj-ea"/>
                <a:cs typeface="+mj-cs"/>
              </a:rPr>
              <a:t>How to access GÉANT DTN</a:t>
            </a:r>
          </a:p>
        </p:txBody>
      </p:sp>
      <p:graphicFrame>
        <p:nvGraphicFramePr>
          <p:cNvPr id="5" name="Content Placeholder 1">
            <a:extLst>
              <a:ext uri="{FF2B5EF4-FFF2-40B4-BE49-F238E27FC236}">
                <a16:creationId xmlns:a16="http://schemas.microsoft.com/office/drawing/2014/main" id="{3A93904A-D255-423B-91BD-64AD8F0EEBFF}"/>
              </a:ext>
            </a:extLst>
          </p:cNvPr>
          <p:cNvGraphicFramePr>
            <a:graphicFrameLocks noGrp="1"/>
          </p:cNvGraphicFramePr>
          <p:nvPr>
            <p:ph idx="1"/>
            <p:extLst>
              <p:ext uri="{D42A27DB-BD31-4B8C-83A1-F6EECF244321}">
                <p14:modId xmlns:p14="http://schemas.microsoft.com/office/powerpoint/2010/main" val="1519099954"/>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86215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2">
            <a:extLst>
              <a:ext uri="{FF2B5EF4-FFF2-40B4-BE49-F238E27FC236}">
                <a16:creationId xmlns:a16="http://schemas.microsoft.com/office/drawing/2014/main" id="{097E5CBA-2516-9044-97ED-3D07B9AF735C}"/>
              </a:ext>
            </a:extLst>
          </p:cNvPr>
          <p:cNvSpPr>
            <a:spLocks noGrp="1"/>
          </p:cNvSpPr>
          <p:nvPr>
            <p:ph type="title"/>
          </p:nvPr>
        </p:nvSpPr>
        <p:spPr>
          <a:xfrm>
            <a:off x="863029" y="1012004"/>
            <a:ext cx="3416158" cy="4795408"/>
          </a:xfrm>
        </p:spPr>
        <p:txBody>
          <a:bodyPr vert="horz" lIns="91440" tIns="45720" rIns="91440" bIns="45720" rtlCol="0" anchor="ctr">
            <a:normAutofit/>
          </a:bodyPr>
          <a:lstStyle/>
          <a:p>
            <a:r>
              <a:rPr lang="en-US" sz="4000" kern="1200" dirty="0">
                <a:solidFill>
                  <a:srgbClr val="FFFFFF"/>
                </a:solidFill>
                <a:latin typeface="+mj-lt"/>
                <a:ea typeface="+mj-ea"/>
                <a:cs typeface="+mj-cs"/>
              </a:rPr>
              <a:t>GÉANT Research Engagement team responsibilities</a:t>
            </a:r>
          </a:p>
        </p:txBody>
      </p:sp>
      <p:graphicFrame>
        <p:nvGraphicFramePr>
          <p:cNvPr id="5" name="Content Placeholder 1">
            <a:extLst>
              <a:ext uri="{FF2B5EF4-FFF2-40B4-BE49-F238E27FC236}">
                <a16:creationId xmlns:a16="http://schemas.microsoft.com/office/drawing/2014/main" id="{22EA3564-6360-49F9-9942-5486D30C5676}"/>
              </a:ext>
            </a:extLst>
          </p:cNvPr>
          <p:cNvGraphicFramePr>
            <a:graphicFrameLocks noGrp="1"/>
          </p:cNvGraphicFramePr>
          <p:nvPr>
            <p:ph idx="1"/>
            <p:extLst>
              <p:ext uri="{D42A27DB-BD31-4B8C-83A1-F6EECF244321}">
                <p14:modId xmlns:p14="http://schemas.microsoft.com/office/powerpoint/2010/main" val="2437571110"/>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98156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Freeform: Shape 27">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2">
            <a:extLst>
              <a:ext uri="{FF2B5EF4-FFF2-40B4-BE49-F238E27FC236}">
                <a16:creationId xmlns:a16="http://schemas.microsoft.com/office/drawing/2014/main" id="{4E9E750C-8ABD-6B46-AFA3-E7E673983E42}"/>
              </a:ext>
            </a:extLst>
          </p:cNvPr>
          <p:cNvSpPr>
            <a:spLocks noGrp="1"/>
          </p:cNvSpPr>
          <p:nvPr>
            <p:ph type="title"/>
          </p:nvPr>
        </p:nvSpPr>
        <p:spPr>
          <a:xfrm>
            <a:off x="863029" y="1012004"/>
            <a:ext cx="3416158" cy="4795408"/>
          </a:xfrm>
        </p:spPr>
        <p:txBody>
          <a:bodyPr vert="horz" lIns="91440" tIns="45720" rIns="91440" bIns="45720" rtlCol="0" anchor="ctr">
            <a:normAutofit/>
          </a:bodyPr>
          <a:lstStyle/>
          <a:p>
            <a:r>
              <a:rPr lang="en-US" sz="4400" b="1" kern="1200" dirty="0">
                <a:solidFill>
                  <a:srgbClr val="FFFFFF"/>
                </a:solidFill>
                <a:latin typeface="+mj-lt"/>
                <a:ea typeface="+mj-ea"/>
                <a:cs typeface="+mj-cs"/>
              </a:rPr>
              <a:t>DTN Support</a:t>
            </a:r>
            <a:endParaRPr lang="en-US" sz="4400" kern="1200" dirty="0">
              <a:solidFill>
                <a:srgbClr val="FFFFFF"/>
              </a:solidFill>
              <a:latin typeface="+mj-lt"/>
              <a:ea typeface="+mj-ea"/>
              <a:cs typeface="+mj-cs"/>
            </a:endParaRPr>
          </a:p>
        </p:txBody>
      </p:sp>
      <p:graphicFrame>
        <p:nvGraphicFramePr>
          <p:cNvPr id="18" name="Content Placeholder 1">
            <a:extLst>
              <a:ext uri="{FF2B5EF4-FFF2-40B4-BE49-F238E27FC236}">
                <a16:creationId xmlns:a16="http://schemas.microsoft.com/office/drawing/2014/main" id="{1B9BF0C4-5069-4E0A-A21F-098314F6F47E}"/>
              </a:ext>
            </a:extLst>
          </p:cNvPr>
          <p:cNvGraphicFramePr>
            <a:graphicFrameLocks noGrp="1"/>
          </p:cNvGraphicFramePr>
          <p:nvPr>
            <p:ph idx="1"/>
            <p:extLst>
              <p:ext uri="{D42A27DB-BD31-4B8C-83A1-F6EECF244321}">
                <p14:modId xmlns:p14="http://schemas.microsoft.com/office/powerpoint/2010/main" val="727481528"/>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62562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62986" y="739481"/>
            <a:ext cx="9894723" cy="430909"/>
          </a:xfrm>
        </p:spPr>
        <p:txBody>
          <a:bodyPr>
            <a:normAutofit fontScale="90000"/>
          </a:bodyPr>
          <a:lstStyle/>
          <a:p>
            <a:r>
              <a:rPr lang="en-GB" b="1" dirty="0"/>
              <a:t>The problem </a:t>
            </a:r>
          </a:p>
        </p:txBody>
      </p:sp>
      <p:sp>
        <p:nvSpPr>
          <p:cNvPr id="2" name="Content Placeholder 1"/>
          <p:cNvSpPr>
            <a:spLocks noGrp="1"/>
          </p:cNvSpPr>
          <p:nvPr>
            <p:ph idx="1"/>
          </p:nvPr>
        </p:nvSpPr>
        <p:spPr>
          <a:xfrm>
            <a:off x="1562986" y="1428049"/>
            <a:ext cx="8633637" cy="5171533"/>
          </a:xfrm>
        </p:spPr>
        <p:txBody>
          <a:bodyPr>
            <a:normAutofit/>
          </a:bodyPr>
          <a:lstStyle/>
          <a:p>
            <a:pPr>
              <a:defRPr/>
            </a:pPr>
            <a:r>
              <a:rPr lang="en-GB" sz="2900" dirty="0"/>
              <a:t>Standard data transfer protocols do not make the most of the capacity offered by R&amp;E networks</a:t>
            </a:r>
          </a:p>
          <a:p>
            <a:pPr>
              <a:defRPr/>
            </a:pPr>
            <a:r>
              <a:rPr lang="en-GB" sz="2900" dirty="0"/>
              <a:t>80+% of network traffic is using TCP</a:t>
            </a:r>
          </a:p>
          <a:p>
            <a:pPr lvl="1">
              <a:defRPr/>
            </a:pPr>
            <a:r>
              <a:rPr lang="en-GB" sz="2800" dirty="0"/>
              <a:t>Traditional TCP’s maximum throughput on standard servers is low compared to the available capacity</a:t>
            </a:r>
          </a:p>
          <a:p>
            <a:pPr lvl="1">
              <a:defRPr/>
            </a:pPr>
            <a:r>
              <a:rPr lang="en-GB" sz="2800" dirty="0"/>
              <a:t>TCP takes substantial time after a packet loss to restore its congestion window size.</a:t>
            </a:r>
          </a:p>
          <a:p>
            <a:pPr>
              <a:defRPr/>
            </a:pPr>
            <a:r>
              <a:rPr lang="en-GB" sz="2900" dirty="0"/>
              <a:t>Efficient data transfer can highly benefit from using specific protocols and/or methodologies </a:t>
            </a:r>
          </a:p>
          <a:p>
            <a:pPr lvl="1">
              <a:defRPr/>
            </a:pPr>
            <a:r>
              <a:rPr lang="en-GB" sz="2500" dirty="0"/>
              <a:t>i.e.: </a:t>
            </a:r>
            <a:r>
              <a:rPr lang="en-GB" sz="2500" dirty="0" err="1"/>
              <a:t>GridFTP</a:t>
            </a:r>
            <a:r>
              <a:rPr lang="en-GB" sz="2500" dirty="0"/>
              <a:t> + Science DMZ, other than basic </a:t>
            </a:r>
            <a:r>
              <a:rPr lang="en-GB" sz="2500" dirty="0" err="1"/>
              <a:t>scp</a:t>
            </a:r>
            <a:r>
              <a:rPr lang="en-GB" sz="2500" dirty="0"/>
              <a:t>, </a:t>
            </a:r>
            <a:r>
              <a:rPr lang="en-GB" sz="2500" dirty="0" err="1"/>
              <a:t>rysnc</a:t>
            </a:r>
            <a:endParaRPr lang="en-GB" sz="2500" dirty="0"/>
          </a:p>
          <a:p>
            <a:pPr marL="0" indent="0">
              <a:buNone/>
              <a:defRPr/>
            </a:pPr>
            <a:endParaRPr lang="en-GB" sz="3200" dirty="0"/>
          </a:p>
        </p:txBody>
      </p:sp>
    </p:spTree>
    <p:extLst>
      <p:ext uri="{BB962C8B-B14F-4D97-AF65-F5344CB8AC3E}">
        <p14:creationId xmlns:p14="http://schemas.microsoft.com/office/powerpoint/2010/main" val="2102783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62986" y="1428049"/>
            <a:ext cx="9453357" cy="5184785"/>
          </a:xfrm>
        </p:spPr>
        <p:txBody>
          <a:bodyPr>
            <a:normAutofit/>
          </a:bodyPr>
          <a:lstStyle/>
          <a:p>
            <a:pPr lvl="1" indent="-457200">
              <a:spcBef>
                <a:spcPts val="1000"/>
              </a:spcBef>
            </a:pPr>
            <a:r>
              <a:rPr lang="en-GB" sz="3200" i="1" dirty="0" err="1"/>
              <a:t>Speed.net</a:t>
            </a:r>
            <a:r>
              <a:rPr lang="en-GB" sz="3200" i="1" dirty="0"/>
              <a:t>-like tool</a:t>
            </a:r>
          </a:p>
          <a:p>
            <a:pPr lvl="1" indent="-457200">
              <a:spcBef>
                <a:spcPts val="1000"/>
              </a:spcBef>
            </a:pPr>
            <a:r>
              <a:rPr lang="en-GB" sz="3200" dirty="0"/>
              <a:t>Dedicated hardware for wide-area transfers</a:t>
            </a:r>
          </a:p>
          <a:p>
            <a:pPr lvl="2" indent="-457200">
              <a:spcBef>
                <a:spcPts val="1000"/>
              </a:spcBef>
            </a:pPr>
            <a:r>
              <a:rPr lang="en-GB" sz="2800" dirty="0"/>
              <a:t>connected @ 10-100Gbps</a:t>
            </a:r>
          </a:p>
          <a:p>
            <a:pPr lvl="1" indent="-457200">
              <a:spcBef>
                <a:spcPts val="1000"/>
              </a:spcBef>
            </a:pPr>
            <a:r>
              <a:rPr lang="en-GB" sz="3200" dirty="0"/>
              <a:t>Security implementations</a:t>
            </a:r>
          </a:p>
          <a:p>
            <a:pPr lvl="2" indent="-457200">
              <a:spcBef>
                <a:spcPts val="1000"/>
              </a:spcBef>
            </a:pPr>
            <a:r>
              <a:rPr lang="en-GB" sz="2800" dirty="0"/>
              <a:t>Access control lists + Host-based firewalls </a:t>
            </a:r>
            <a:r>
              <a:rPr lang="en-GB" sz="2800" dirty="0">
                <a:solidFill>
                  <a:srgbClr val="FF0000"/>
                </a:solidFill>
              </a:rPr>
              <a:t>(No Firewall!)</a:t>
            </a:r>
          </a:p>
          <a:p>
            <a:pPr lvl="1" indent="-457200">
              <a:spcBef>
                <a:spcPts val="1000"/>
              </a:spcBef>
            </a:pPr>
            <a:r>
              <a:rPr lang="en-GB" sz="3200" dirty="0"/>
              <a:t>Careful tuning from the Operating System to the Application layer</a:t>
            </a:r>
          </a:p>
          <a:p>
            <a:pPr lvl="1" indent="-457200">
              <a:spcBef>
                <a:spcPts val="1000"/>
              </a:spcBef>
            </a:pPr>
            <a:r>
              <a:rPr lang="en-GB" sz="3200" dirty="0"/>
              <a:t>Bottleneck-free</a:t>
            </a:r>
          </a:p>
          <a:p>
            <a:pPr lvl="1" indent="-457200">
              <a:spcBef>
                <a:spcPts val="1000"/>
              </a:spcBef>
            </a:pPr>
            <a:r>
              <a:rPr lang="en-GB" sz="3200" dirty="0"/>
              <a:t>Ability to test the whole stack (</a:t>
            </a:r>
            <a:r>
              <a:rPr lang="en-GB" sz="3200" dirty="0" err="1"/>
              <a:t>storage+software</a:t>
            </a:r>
            <a:r>
              <a:rPr lang="en-GB" sz="3200" dirty="0"/>
              <a:t>)</a:t>
            </a:r>
          </a:p>
        </p:txBody>
      </p:sp>
      <p:sp>
        <p:nvSpPr>
          <p:cNvPr id="3" name="Title 2"/>
          <p:cNvSpPr>
            <a:spLocks noGrp="1"/>
          </p:cNvSpPr>
          <p:nvPr>
            <p:ph type="title"/>
          </p:nvPr>
        </p:nvSpPr>
        <p:spPr/>
        <p:txBody>
          <a:bodyPr>
            <a:normAutofit fontScale="90000"/>
          </a:bodyPr>
          <a:lstStyle/>
          <a:p>
            <a:r>
              <a:rPr lang="en-US" b="1" dirty="0"/>
              <a:t>How GÉANT DTNs can help</a:t>
            </a:r>
          </a:p>
        </p:txBody>
      </p:sp>
    </p:spTree>
    <p:extLst>
      <p:ext uri="{BB962C8B-B14F-4D97-AF65-F5344CB8AC3E}">
        <p14:creationId xmlns:p14="http://schemas.microsoft.com/office/powerpoint/2010/main" val="370948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b="1" dirty="0"/>
              <a:t>GEANT DTN Network topology</a:t>
            </a:r>
          </a:p>
        </p:txBody>
      </p:sp>
      <p:pic>
        <p:nvPicPr>
          <p:cNvPr id="7" name="Content Placeholder 6"/>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1563688" y="2119730"/>
            <a:ext cx="8632825" cy="2969377"/>
          </a:xfrm>
          <a:prstGeom prst="rect">
            <a:avLst/>
          </a:prstGeom>
        </p:spPr>
      </p:pic>
      <p:sp>
        <p:nvSpPr>
          <p:cNvPr id="8" name="Oval 7"/>
          <p:cNvSpPr/>
          <p:nvPr/>
        </p:nvSpPr>
        <p:spPr>
          <a:xfrm rot="20060877">
            <a:off x="3044276" y="3349122"/>
            <a:ext cx="536050" cy="999873"/>
          </a:xfrm>
          <a:prstGeom prst="ellipse">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8495185" y="2983893"/>
            <a:ext cx="536050" cy="999873"/>
          </a:xfrm>
          <a:prstGeom prst="ellipse">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865844" y="5089107"/>
            <a:ext cx="2492679" cy="646331"/>
          </a:xfrm>
          <a:prstGeom prst="rect">
            <a:avLst/>
          </a:prstGeom>
          <a:noFill/>
        </p:spPr>
        <p:txBody>
          <a:bodyPr wrap="square" rtlCol="0">
            <a:spAutoFit/>
          </a:bodyPr>
          <a:lstStyle/>
          <a:p>
            <a:r>
              <a:rPr lang="en-US"/>
              <a:t>Both 10Gb/s and 100 Gb/s interfaces available</a:t>
            </a:r>
          </a:p>
        </p:txBody>
      </p:sp>
      <p:sp>
        <p:nvSpPr>
          <p:cNvPr id="11" name="Right Arrow 10"/>
          <p:cNvSpPr/>
          <p:nvPr/>
        </p:nvSpPr>
        <p:spPr>
          <a:xfrm rot="19051119">
            <a:off x="6950416" y="4484076"/>
            <a:ext cx="1817721" cy="3290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3206978">
            <a:off x="3414794" y="4619416"/>
            <a:ext cx="1524338" cy="3290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1344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de-DE" dirty="0"/>
              <a:t>Fast Data Transfer Service (FDT)				</a:t>
            </a:r>
          </a:p>
          <a:p>
            <a:r>
              <a:rPr lang="de-DE" dirty="0" err="1"/>
              <a:t>GridFTP</a:t>
            </a:r>
            <a:r>
              <a:rPr lang="de-DE" dirty="0"/>
              <a:t>								</a:t>
            </a:r>
          </a:p>
          <a:p>
            <a:r>
              <a:rPr lang="de-DE" dirty="0" err="1"/>
              <a:t>Iperf</a:t>
            </a:r>
            <a:r>
              <a:rPr lang="de-DE" dirty="0"/>
              <a:t> (v2.0.8) </a:t>
            </a:r>
            <a:r>
              <a:rPr lang="de-DE" dirty="0" err="1"/>
              <a:t>and</a:t>
            </a:r>
            <a:r>
              <a:rPr lang="de-DE" dirty="0"/>
              <a:t> Iperf3 (v3.1.2)			</a:t>
            </a:r>
          </a:p>
          <a:p>
            <a:r>
              <a:rPr lang="de-DE" dirty="0" err="1"/>
              <a:t>Udpmon</a:t>
            </a:r>
            <a:endParaRPr lang="de-DE" dirty="0"/>
          </a:p>
          <a:p>
            <a:r>
              <a:rPr lang="de-DE" dirty="0" err="1"/>
              <a:t>XRootD</a:t>
            </a:r>
            <a:r>
              <a:rPr lang="de-DE" dirty="0"/>
              <a:t>/</a:t>
            </a:r>
            <a:r>
              <a:rPr lang="de-DE" dirty="0" err="1"/>
              <a:t>Webdav</a:t>
            </a:r>
            <a:endParaRPr lang="de-DE" dirty="0"/>
          </a:p>
          <a:p>
            <a:r>
              <a:rPr lang="de-DE" dirty="0"/>
              <a:t>RDMA</a:t>
            </a:r>
          </a:p>
          <a:p>
            <a:pPr marL="0" indent="0">
              <a:buNone/>
            </a:pPr>
            <a:endParaRPr lang="de-DE" dirty="0"/>
          </a:p>
          <a:p>
            <a:pPr marL="0" indent="0">
              <a:buNone/>
            </a:pPr>
            <a:r>
              <a:rPr lang="de-DE" dirty="0" err="1"/>
              <a:t>We</a:t>
            </a:r>
            <a:r>
              <a:rPr lang="de-DE" dirty="0"/>
              <a:t> </a:t>
            </a:r>
            <a:r>
              <a:rPr lang="de-DE" dirty="0" err="1"/>
              <a:t>are</a:t>
            </a:r>
            <a:r>
              <a:rPr lang="de-DE" dirty="0"/>
              <a:t> </a:t>
            </a:r>
            <a:r>
              <a:rPr lang="de-DE" dirty="0" err="1"/>
              <a:t>investigating</a:t>
            </a:r>
            <a:r>
              <a:rPr lang="de-DE" dirty="0"/>
              <a:t> </a:t>
            </a:r>
            <a:r>
              <a:rPr lang="de-DE" dirty="0" err="1"/>
              <a:t>the</a:t>
            </a:r>
            <a:r>
              <a:rPr lang="de-DE" dirty="0"/>
              <a:t> </a:t>
            </a:r>
            <a:r>
              <a:rPr lang="de-DE" dirty="0" err="1"/>
              <a:t>possibility</a:t>
            </a:r>
            <a:r>
              <a:rPr lang="de-DE" dirty="0"/>
              <a:t> </a:t>
            </a:r>
            <a:r>
              <a:rPr lang="de-DE" dirty="0" err="1"/>
              <a:t>of</a:t>
            </a:r>
            <a:r>
              <a:rPr lang="de-DE" dirty="0"/>
              <a:t> </a:t>
            </a:r>
            <a:r>
              <a:rPr lang="de-DE" dirty="0" err="1"/>
              <a:t>hosting</a:t>
            </a:r>
            <a:r>
              <a:rPr lang="de-DE" dirty="0"/>
              <a:t> </a:t>
            </a:r>
            <a:r>
              <a:rPr lang="de-DE" dirty="0" err="1"/>
              <a:t>other</a:t>
            </a:r>
            <a:r>
              <a:rPr lang="de-DE" dirty="0"/>
              <a:t> </a:t>
            </a:r>
            <a:r>
              <a:rPr lang="de-DE" dirty="0" err="1"/>
              <a:t>tools</a:t>
            </a:r>
            <a:r>
              <a:rPr lang="de-DE" dirty="0"/>
              <a:t> like:</a:t>
            </a:r>
          </a:p>
          <a:p>
            <a:r>
              <a:rPr lang="de-DE" dirty="0" err="1"/>
              <a:t>mdtmFTP</a:t>
            </a:r>
            <a:r>
              <a:rPr lang="de-DE" dirty="0"/>
              <a:t> (</a:t>
            </a:r>
            <a:r>
              <a:rPr lang="de-DE" dirty="0" err="1"/>
              <a:t>Fermilab</a:t>
            </a:r>
            <a:r>
              <a:rPr lang="de-DE" dirty="0"/>
              <a:t>) </a:t>
            </a:r>
          </a:p>
          <a:p>
            <a:r>
              <a:rPr lang="de-DE" dirty="0"/>
              <a:t>MMCFTP</a:t>
            </a:r>
          </a:p>
          <a:p>
            <a:r>
              <a:rPr lang="de-DE" dirty="0" err="1"/>
              <a:t>Conteinerised</a:t>
            </a:r>
            <a:r>
              <a:rPr lang="de-DE" dirty="0"/>
              <a:t> </a:t>
            </a:r>
            <a:r>
              <a:rPr lang="de-DE" dirty="0" err="1"/>
              <a:t>solutions</a:t>
            </a:r>
            <a:r>
              <a:rPr lang="de-DE" dirty="0"/>
              <a:t> (</a:t>
            </a:r>
            <a:r>
              <a:rPr lang="de-DE" dirty="0" err="1"/>
              <a:t>using</a:t>
            </a:r>
            <a:r>
              <a:rPr lang="de-DE" dirty="0"/>
              <a:t> </a:t>
            </a:r>
            <a:r>
              <a:rPr lang="de-DE" dirty="0" err="1"/>
              <a:t>singularity</a:t>
            </a:r>
            <a:r>
              <a:rPr lang="de-DE" dirty="0"/>
              <a:t>)</a:t>
            </a:r>
          </a:p>
        </p:txBody>
      </p:sp>
      <p:sp>
        <p:nvSpPr>
          <p:cNvPr id="3" name="Title 2"/>
          <p:cNvSpPr>
            <a:spLocks noGrp="1"/>
          </p:cNvSpPr>
          <p:nvPr>
            <p:ph type="title"/>
          </p:nvPr>
        </p:nvSpPr>
        <p:spPr/>
        <p:txBody>
          <a:bodyPr>
            <a:normAutofit fontScale="90000"/>
          </a:bodyPr>
          <a:lstStyle/>
          <a:p>
            <a:r>
              <a:rPr lang="en-US" b="1" dirty="0"/>
              <a:t>Tools currently available</a:t>
            </a:r>
          </a:p>
        </p:txBody>
      </p:sp>
    </p:spTree>
    <p:extLst>
      <p:ext uri="{BB962C8B-B14F-4D97-AF65-F5344CB8AC3E}">
        <p14:creationId xmlns:p14="http://schemas.microsoft.com/office/powerpoint/2010/main" val="2216553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62986" y="1428049"/>
            <a:ext cx="8633637" cy="4493779"/>
          </a:xfrm>
        </p:spPr>
        <p:txBody>
          <a:bodyPr>
            <a:normAutofit fontScale="92500" lnSpcReduction="10000"/>
          </a:bodyPr>
          <a:lstStyle/>
          <a:p>
            <a:pPr lvl="0"/>
            <a:r>
              <a:rPr lang="en-GB" dirty="0"/>
              <a:t>UDP Achievable Throughput and packet loss as a function of the inter-packet gap (</a:t>
            </a:r>
            <a:r>
              <a:rPr lang="en-GB" dirty="0" err="1"/>
              <a:t>udpmon</a:t>
            </a:r>
            <a:r>
              <a:rPr lang="en-GB" dirty="0"/>
              <a:t>)</a:t>
            </a:r>
          </a:p>
          <a:p>
            <a:pPr lvl="0"/>
            <a:r>
              <a:rPr lang="en-GB" dirty="0"/>
              <a:t>Histograms of the inter-packet arrival times for UDP packets sent</a:t>
            </a:r>
          </a:p>
          <a:p>
            <a:pPr lvl="0"/>
            <a:r>
              <a:rPr lang="en-GB" dirty="0"/>
              <a:t>Investigation of lost UDP packets (</a:t>
            </a:r>
            <a:r>
              <a:rPr lang="en-GB" dirty="0" err="1"/>
              <a:t>udpmon</a:t>
            </a:r>
            <a:r>
              <a:rPr lang="en-GB" dirty="0"/>
              <a:t>)</a:t>
            </a:r>
          </a:p>
          <a:p>
            <a:pPr lvl="0"/>
            <a:r>
              <a:rPr lang="en-GB" dirty="0"/>
              <a:t>TCP Achievable Throughput and the number of re-transmitted segments as a Function of TCP Buffer Size (iperf3)</a:t>
            </a:r>
          </a:p>
          <a:p>
            <a:pPr lvl="0"/>
            <a:r>
              <a:rPr lang="en-GB" dirty="0"/>
              <a:t>TCP Achievable Throughput and the number of re-transmissions as a Function of Time (iperf3, logging information every 10seconds)</a:t>
            </a:r>
          </a:p>
        </p:txBody>
      </p:sp>
      <p:sp>
        <p:nvSpPr>
          <p:cNvPr id="3" name="Title 2"/>
          <p:cNvSpPr>
            <a:spLocks noGrp="1"/>
          </p:cNvSpPr>
          <p:nvPr>
            <p:ph type="title"/>
          </p:nvPr>
        </p:nvSpPr>
        <p:spPr/>
        <p:txBody>
          <a:bodyPr>
            <a:normAutofit fontScale="90000"/>
          </a:bodyPr>
          <a:lstStyle/>
          <a:p>
            <a:r>
              <a:rPr lang="en-US" b="1" dirty="0"/>
              <a:t>Other low-level diagnostics</a:t>
            </a:r>
          </a:p>
        </p:txBody>
      </p:sp>
    </p:spTree>
    <p:extLst>
      <p:ext uri="{BB962C8B-B14F-4D97-AF65-F5344CB8AC3E}">
        <p14:creationId xmlns:p14="http://schemas.microsoft.com/office/powerpoint/2010/main" val="1708095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62986" y="1428049"/>
            <a:ext cx="8633637" cy="4868247"/>
          </a:xfrm>
        </p:spPr>
        <p:txBody>
          <a:bodyPr>
            <a:normAutofit/>
          </a:bodyPr>
          <a:lstStyle/>
          <a:p>
            <a:r>
              <a:rPr lang="en-US" dirty="0"/>
              <a:t>CPU: 2 x Intel Xeon </a:t>
            </a:r>
            <a:r>
              <a:rPr lang="en-GB" dirty="0"/>
              <a:t>E5-2643 v3</a:t>
            </a:r>
            <a:endParaRPr lang="en-US" dirty="0"/>
          </a:p>
          <a:p>
            <a:r>
              <a:rPr lang="en-US" dirty="0"/>
              <a:t>M/B: </a:t>
            </a:r>
            <a:r>
              <a:rPr lang="en-GB" dirty="0"/>
              <a:t>Supermicro X10DRT (Intel C612 chipset)</a:t>
            </a:r>
            <a:endParaRPr lang="en-US" dirty="0"/>
          </a:p>
          <a:p>
            <a:r>
              <a:rPr lang="en-US" dirty="0"/>
              <a:t>RAM: 128 GB DDR4 2133MHz ECC</a:t>
            </a:r>
          </a:p>
          <a:p>
            <a:r>
              <a:rPr lang="en-US" dirty="0"/>
              <a:t>Storage: 6 x Intel </a:t>
            </a:r>
            <a:r>
              <a:rPr lang="en-GB" dirty="0"/>
              <a:t>DC P3700 400GB</a:t>
            </a:r>
            <a:r>
              <a:rPr lang="en-US" dirty="0"/>
              <a:t> </a:t>
            </a:r>
            <a:r>
              <a:rPr lang="en-US" dirty="0" err="1"/>
              <a:t>NVMe</a:t>
            </a:r>
            <a:r>
              <a:rPr lang="en-US" dirty="0"/>
              <a:t> (8xPCI-e)</a:t>
            </a:r>
          </a:p>
          <a:p>
            <a:r>
              <a:rPr lang="en-US" dirty="0"/>
              <a:t>NICs</a:t>
            </a:r>
          </a:p>
          <a:p>
            <a:pPr lvl="1"/>
            <a:r>
              <a:rPr lang="en-US" dirty="0"/>
              <a:t>Mellanox ConnectX-4 100GE 16 x PCI-e 3.0</a:t>
            </a:r>
          </a:p>
          <a:p>
            <a:pPr lvl="1"/>
            <a:r>
              <a:rPr lang="en-US" dirty="0"/>
              <a:t>Mellanox ConnectX-5 100GE 16 x PCI-e 3.0</a:t>
            </a:r>
          </a:p>
          <a:p>
            <a:pPr lvl="1"/>
            <a:r>
              <a:rPr lang="en-US" dirty="0"/>
              <a:t>Mellanox ConnectX-3 10/40GE 8 x PCI-e 3.0</a:t>
            </a:r>
          </a:p>
          <a:p>
            <a:pPr lvl="1"/>
            <a:r>
              <a:rPr lang="en-GB" dirty="0"/>
              <a:t>Intel X540-AT2 10GE (integrated, for user access)</a:t>
            </a:r>
          </a:p>
          <a:p>
            <a:pPr lvl="1"/>
            <a:r>
              <a:rPr lang="en-GB" dirty="0"/>
              <a:t>1G IPMI (OOB)</a:t>
            </a:r>
            <a:endParaRPr lang="en-US" dirty="0"/>
          </a:p>
        </p:txBody>
      </p:sp>
      <p:sp>
        <p:nvSpPr>
          <p:cNvPr id="3" name="Title 2"/>
          <p:cNvSpPr>
            <a:spLocks noGrp="1"/>
          </p:cNvSpPr>
          <p:nvPr>
            <p:ph type="title"/>
          </p:nvPr>
        </p:nvSpPr>
        <p:spPr/>
        <p:txBody>
          <a:bodyPr>
            <a:normAutofit fontScale="90000"/>
          </a:bodyPr>
          <a:lstStyle/>
          <a:p>
            <a:r>
              <a:rPr lang="en-US" b="1" dirty="0"/>
              <a:t>Hardware description</a:t>
            </a:r>
          </a:p>
        </p:txBody>
      </p:sp>
    </p:spTree>
    <p:extLst>
      <p:ext uri="{BB962C8B-B14F-4D97-AF65-F5344CB8AC3E}">
        <p14:creationId xmlns:p14="http://schemas.microsoft.com/office/powerpoint/2010/main" val="3534271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tle 2"/>
          <p:cNvSpPr>
            <a:spLocks noGrp="1"/>
          </p:cNvSpPr>
          <p:nvPr>
            <p:ph type="title"/>
          </p:nvPr>
        </p:nvSpPr>
        <p:spPr>
          <a:xfrm>
            <a:off x="863029" y="1012004"/>
            <a:ext cx="3416158" cy="4795408"/>
          </a:xfrm>
        </p:spPr>
        <p:txBody>
          <a:bodyPr vert="horz" lIns="91440" tIns="45720" rIns="91440" bIns="45720" rtlCol="0" anchor="ctr">
            <a:normAutofit/>
          </a:bodyPr>
          <a:lstStyle/>
          <a:p>
            <a:r>
              <a:rPr lang="en-US" sz="4400" b="1" kern="1200">
                <a:solidFill>
                  <a:srgbClr val="FFFFFF"/>
                </a:solidFill>
                <a:latin typeface="+mj-lt"/>
                <a:ea typeface="+mj-ea"/>
                <a:cs typeface="+mj-cs"/>
              </a:rPr>
              <a:t>Why using a DTN node?</a:t>
            </a:r>
          </a:p>
        </p:txBody>
      </p:sp>
      <p:graphicFrame>
        <p:nvGraphicFramePr>
          <p:cNvPr id="7" name="Content Placeholder 1">
            <a:extLst>
              <a:ext uri="{FF2B5EF4-FFF2-40B4-BE49-F238E27FC236}">
                <a16:creationId xmlns:a16="http://schemas.microsoft.com/office/drawing/2014/main" id="{3692EA23-4D8D-4AE9-A9C0-72E4F917868F}"/>
              </a:ext>
            </a:extLst>
          </p:cNvPr>
          <p:cNvGraphicFramePr>
            <a:graphicFrameLocks noGrp="1"/>
          </p:cNvGraphicFramePr>
          <p:nvPr>
            <p:ph idx="1"/>
            <p:extLst>
              <p:ext uri="{D42A27DB-BD31-4B8C-83A1-F6EECF244321}">
                <p14:modId xmlns:p14="http://schemas.microsoft.com/office/powerpoint/2010/main" val="2731050550"/>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22238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62986" y="1428050"/>
            <a:ext cx="8633637" cy="4724786"/>
          </a:xfrm>
        </p:spPr>
        <p:txBody>
          <a:bodyPr>
            <a:normAutofit/>
          </a:bodyPr>
          <a:lstStyle/>
          <a:p>
            <a:r>
              <a:rPr lang="en-GB" b="1" dirty="0"/>
              <a:t>AENEAS</a:t>
            </a:r>
            <a:r>
              <a:rPr lang="en-GB" dirty="0"/>
              <a:t> project: very long-haul communication between Europe, South Africa and Australia. </a:t>
            </a:r>
          </a:p>
          <a:p>
            <a:r>
              <a:rPr lang="en-GB" b="1" dirty="0"/>
              <a:t>WLCG</a:t>
            </a:r>
            <a:r>
              <a:rPr lang="en-GB" dirty="0"/>
              <a:t>/</a:t>
            </a:r>
            <a:r>
              <a:rPr lang="en-GB" b="1" dirty="0"/>
              <a:t>LHC</a:t>
            </a:r>
            <a:r>
              <a:rPr lang="en-GB" dirty="0"/>
              <a:t>: test of transfer protocols within LHCONE</a:t>
            </a:r>
          </a:p>
          <a:p>
            <a:r>
              <a:rPr lang="en-GB" b="1" dirty="0"/>
              <a:t>BELLE-2</a:t>
            </a:r>
            <a:r>
              <a:rPr lang="en-GB" dirty="0"/>
              <a:t>: Data transfer to/from Japan</a:t>
            </a:r>
          </a:p>
          <a:p>
            <a:r>
              <a:rPr lang="en-GB" b="1" dirty="0"/>
              <a:t>LRZ</a:t>
            </a:r>
            <a:r>
              <a:rPr lang="en-GB" dirty="0"/>
              <a:t>: test of data transfer capabilities to/from LRZ using GÉANT servers as beacons.</a:t>
            </a:r>
          </a:p>
          <a:p>
            <a:r>
              <a:rPr lang="en-GB" b="1" dirty="0"/>
              <a:t>LSST/IN2P3: </a:t>
            </a:r>
            <a:r>
              <a:rPr lang="en-GB" dirty="0"/>
              <a:t>support to the LSST data distributions</a:t>
            </a:r>
          </a:p>
          <a:p>
            <a:endParaRPr lang="en-GB" dirty="0"/>
          </a:p>
          <a:p>
            <a:r>
              <a:rPr lang="en-GB" dirty="0"/>
              <a:t>The service is currently being used for in-dept testing of the latest network transfer applications and protocols.</a:t>
            </a:r>
          </a:p>
          <a:p>
            <a:pPr marL="0" indent="0">
              <a:buNone/>
            </a:pPr>
            <a:endParaRPr lang="en-US" b="1" dirty="0"/>
          </a:p>
          <a:p>
            <a:pPr marL="0" indent="0">
              <a:buNone/>
            </a:pPr>
            <a:endParaRPr lang="en-US" b="1" dirty="0"/>
          </a:p>
          <a:p>
            <a:pPr marL="0" indent="0">
              <a:buNone/>
            </a:pPr>
            <a:endParaRPr lang="de-DE" dirty="0"/>
          </a:p>
        </p:txBody>
      </p:sp>
      <p:sp>
        <p:nvSpPr>
          <p:cNvPr id="3" name="Title 2"/>
          <p:cNvSpPr>
            <a:spLocks noGrp="1"/>
          </p:cNvSpPr>
          <p:nvPr>
            <p:ph type="title"/>
          </p:nvPr>
        </p:nvSpPr>
        <p:spPr/>
        <p:txBody>
          <a:bodyPr>
            <a:normAutofit fontScale="90000"/>
          </a:bodyPr>
          <a:lstStyle/>
          <a:p>
            <a:r>
              <a:rPr lang="en-US" b="1"/>
              <a:t>Current use cases</a:t>
            </a:r>
            <a:endParaRPr lang="en-US" b="1" dirty="0"/>
          </a:p>
        </p:txBody>
      </p:sp>
    </p:spTree>
    <p:extLst>
      <p:ext uri="{BB962C8B-B14F-4D97-AF65-F5344CB8AC3E}">
        <p14:creationId xmlns:p14="http://schemas.microsoft.com/office/powerpoint/2010/main" val="164390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TotalTime>
  <Words>1118</Words>
  <Application>Microsoft Macintosh PowerPoint</Application>
  <PresentationFormat>Widescreen</PresentationFormat>
  <Paragraphs>118</Paragraphs>
  <Slides>15</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PowerPoint Presentation</vt:lpstr>
      <vt:lpstr>The problem </vt:lpstr>
      <vt:lpstr>How GÉANT DTNs can help</vt:lpstr>
      <vt:lpstr>GEANT DTN Network topology</vt:lpstr>
      <vt:lpstr>Tools currently available</vt:lpstr>
      <vt:lpstr>Other low-level diagnostics</vt:lpstr>
      <vt:lpstr>Hardware description</vt:lpstr>
      <vt:lpstr>Why using a DTN node?</vt:lpstr>
      <vt:lpstr>Current use cases</vt:lpstr>
      <vt:lpstr>Belle II</vt:lpstr>
      <vt:lpstr>LRZ</vt:lpstr>
      <vt:lpstr>AENEAS</vt:lpstr>
      <vt:lpstr>How to access GÉANT DTN</vt:lpstr>
      <vt:lpstr>GÉANT Research Engagement team responsibilities</vt:lpstr>
      <vt:lpstr>DTN Support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Domenico Vicinanza</dc:creator>
  <cp:lastModifiedBy>Enzo Capone</cp:lastModifiedBy>
  <cp:revision>10</cp:revision>
  <dcterms:created xsi:type="dcterms:W3CDTF">2020-03-04T14:54:21Z</dcterms:created>
  <dcterms:modified xsi:type="dcterms:W3CDTF">2020-03-05T09:52:50Z</dcterms:modified>
</cp:coreProperties>
</file>