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tif" ContentType="image/t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5"/>
  </p:sldMasterIdLst>
  <p:notesMasterIdLst>
    <p:notesMasterId r:id="rId30"/>
  </p:notesMasterIdLst>
  <p:handoutMasterIdLst>
    <p:handoutMasterId r:id="rId31"/>
  </p:handoutMasterIdLst>
  <p:sldIdLst>
    <p:sldId id="316" r:id="rId6"/>
    <p:sldId id="294" r:id="rId7"/>
    <p:sldId id="494" r:id="rId8"/>
    <p:sldId id="500" r:id="rId9"/>
    <p:sldId id="502" r:id="rId10"/>
    <p:sldId id="512" r:id="rId11"/>
    <p:sldId id="509" r:id="rId12"/>
    <p:sldId id="517" r:id="rId13"/>
    <p:sldId id="529" r:id="rId14"/>
    <p:sldId id="531" r:id="rId15"/>
    <p:sldId id="522" r:id="rId16"/>
    <p:sldId id="526" r:id="rId17"/>
    <p:sldId id="524" r:id="rId18"/>
    <p:sldId id="525" r:id="rId19"/>
    <p:sldId id="527" r:id="rId20"/>
    <p:sldId id="528" r:id="rId21"/>
    <p:sldId id="495" r:id="rId22"/>
    <p:sldId id="520" r:id="rId23"/>
    <p:sldId id="521" r:id="rId24"/>
    <p:sldId id="507" r:id="rId25"/>
    <p:sldId id="519" r:id="rId26"/>
    <p:sldId id="506" r:id="rId27"/>
    <p:sldId id="283" r:id="rId28"/>
    <p:sldId id="530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E"/>
    <a:srgbClr val="F83E54"/>
    <a:srgbClr val="FFC000"/>
    <a:srgbClr val="124E6A"/>
    <a:srgbClr val="267296"/>
    <a:srgbClr val="C0425A"/>
    <a:srgbClr val="5D9CD5"/>
    <a:srgbClr val="0A597C"/>
    <a:srgbClr val="88B6E0"/>
    <a:srgbClr val="3B87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4" autoAdjust="0"/>
    <p:restoredTop sz="94899" autoAdjust="0"/>
  </p:normalViewPr>
  <p:slideViewPr>
    <p:cSldViewPr snapToGrid="0">
      <p:cViewPr varScale="1">
        <p:scale>
          <a:sx n="112" d="100"/>
          <a:sy n="112" d="100"/>
        </p:scale>
        <p:origin x="224" y="90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022"/>
    </p:cViewPr>
  </p:sorterViewPr>
  <p:notesViewPr>
    <p:cSldViewPr snapToGrid="0" showGuides="1">
      <p:cViewPr varScale="1">
        <p:scale>
          <a:sx n="58" d="100"/>
          <a:sy n="58" d="100"/>
        </p:scale>
        <p:origin x="323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/>
              <a:t>GN4-3 / GN4-3N Symposium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dirty="0"/>
              <a:t>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AF02A7-F6EB-452A-B0EC-B49150E67E0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13C2CD-AC35-4222-88A9-014A2247C9E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7FDBA-CF28-4DB5-A74A-87332A40D7A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5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03/03/2020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961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5399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GN4-1 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Arial" charset="0"/>
              </a:rPr>
              <a:t>TBC 2016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Brussels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19160" y="-47949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0"/>
            <a:ext cx="9969928" cy="5606618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848735" y="336203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GN4-2 Period 1 EC Review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+mn-lt"/>
              </a:rPr>
              <a:t>November 2017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Brussels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264381"/>
            <a:ext cx="3798887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Name, 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 userDrawn="1"/>
        </p:nvSpPr>
        <p:spPr bwMode="auto">
          <a:xfrm>
            <a:off x="848735" y="1246161"/>
            <a:ext cx="883159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WP1: Work Package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E2D7825-E082-46CF-9AD4-04A15F43B42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484770"/>
            <a:ext cx="1531586" cy="66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64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‹N°›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889F07-B6A9-41E1-A7CB-4F89EDE32D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D143F2-E706-4718-BDE8-C7C989B63E2E}"/>
              </a:ext>
            </a:extLst>
          </p:cNvPr>
          <p:cNvSpPr txBox="1"/>
          <p:nvPr userDrawn="1"/>
        </p:nvSpPr>
        <p:spPr>
          <a:xfrm>
            <a:off x="457199" y="6523901"/>
            <a:ext cx="3723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GN4-3 / GN4-3N Performance Workshop Zagreb </a:t>
            </a:r>
          </a:p>
        </p:txBody>
      </p:sp>
    </p:spTree>
    <p:extLst>
      <p:ext uri="{BB962C8B-B14F-4D97-AF65-F5344CB8AC3E}">
        <p14:creationId xmlns:p14="http://schemas.microsoft.com/office/powerpoint/2010/main" val="1432627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12206732" cy="133991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‹N°›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680171-EEFC-4934-83A0-4C8DD61EF9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A4FE3B1C-616E-4BE3-967B-B786478ADA6A}"/>
              </a:ext>
            </a:extLst>
          </p:cNvPr>
          <p:cNvSpPr/>
          <p:nvPr userDrawn="1"/>
        </p:nvSpPr>
        <p:spPr>
          <a:xfrm>
            <a:off x="11238739" y="1021510"/>
            <a:ext cx="1065404" cy="1065404"/>
          </a:xfrm>
          <a:prstGeom prst="ellipse">
            <a:avLst/>
          </a:prstGeom>
          <a:solidFill>
            <a:srgbClr val="124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FF05F0-1384-4AC7-BC0D-37548A3119D2}"/>
              </a:ext>
            </a:extLst>
          </p:cNvPr>
          <p:cNvSpPr txBox="1"/>
          <p:nvPr userDrawn="1"/>
        </p:nvSpPr>
        <p:spPr>
          <a:xfrm>
            <a:off x="457199" y="6523901"/>
            <a:ext cx="3723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GN4-3 / GN4-3N Performance Workshop Zagreb </a:t>
            </a:r>
          </a:p>
        </p:txBody>
      </p:sp>
    </p:spTree>
    <p:extLst>
      <p:ext uri="{BB962C8B-B14F-4D97-AF65-F5344CB8AC3E}">
        <p14:creationId xmlns:p14="http://schemas.microsoft.com/office/powerpoint/2010/main" val="2593037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BD7252-08DD-428D-98B1-D2C5551AFB24}"/>
              </a:ext>
            </a:extLst>
          </p:cNvPr>
          <p:cNvSpPr txBox="1"/>
          <p:nvPr userDrawn="1"/>
        </p:nvSpPr>
        <p:spPr>
          <a:xfrm>
            <a:off x="457199" y="6523901"/>
            <a:ext cx="2710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GN4-3 / GN4-3N Symposium 2020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B080EE0-B230-4D87-A36F-F35E2BEE55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0"/>
            <a:ext cx="12204706" cy="691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297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884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10614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‹N°›</a:t>
            </a:fld>
            <a:endParaRPr lang="en-GB" dirty="0"/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0845064-9452-4051-96AC-05AE54282E30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82" r:id="rId3"/>
    <p:sldLayoutId id="2147483674" r:id="rId4"/>
    <p:sldLayoutId id="2147483683" r:id="rId5"/>
    <p:sldLayoutId id="2147483681" r:id="rId6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95" userDrawn="1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 userDrawn="1">
          <p15:clr>
            <a:srgbClr val="F26B43"/>
          </p15:clr>
        </p15:guide>
        <p15:guide id="4" orient="horz" pos="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github.com/p4lang/p4-applications/blob/master/docs/telemetry_report_v0_5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launchpad.net/~frederic-loui" TargetMode="External"/><Relationship Id="rId2" Type="http://schemas.openxmlformats.org/officeDocument/2006/relationships/hyperlink" Target="https://rare-freertr.mp.l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reerouter.nop.hu/" TargetMode="External"/><Relationship Id="rId5" Type="http://schemas.openxmlformats.org/officeDocument/2006/relationships/hyperlink" Target="https://github.com/frederic-loui/RARE" TargetMode="External"/><Relationship Id="rId4" Type="http://schemas.openxmlformats.org/officeDocument/2006/relationships/hyperlink" Target="https://build.opensuse.org/project/subprojects/home:frederic-loui:p4lang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Diffusion_of_innovations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tiff"/><Relationship Id="rId3" Type="http://schemas.openxmlformats.org/officeDocument/2006/relationships/image" Target="../media/image9.gif"/><Relationship Id="rId7" Type="http://schemas.openxmlformats.org/officeDocument/2006/relationships/image" Target="../media/image20.tiff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tiff"/><Relationship Id="rId5" Type="http://schemas.openxmlformats.org/officeDocument/2006/relationships/image" Target="../media/image18.tiff"/><Relationship Id="rId4" Type="http://schemas.openxmlformats.org/officeDocument/2006/relationships/image" Target="../media/image17.tif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tiff"/><Relationship Id="rId3" Type="http://schemas.openxmlformats.org/officeDocument/2006/relationships/image" Target="../media/image22.tif"/><Relationship Id="rId7" Type="http://schemas.openxmlformats.org/officeDocument/2006/relationships/image" Target="../media/image26.tiff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tiff"/><Relationship Id="rId5" Type="http://schemas.openxmlformats.org/officeDocument/2006/relationships/image" Target="../media/image24.tiff"/><Relationship Id="rId4" Type="http://schemas.openxmlformats.org/officeDocument/2006/relationships/image" Target="../media/image23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0"/>
            <a:ext cx="12204706" cy="6916057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40187" y="1218190"/>
            <a:ext cx="8721255" cy="66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GN4-3 Performance Workshop</a:t>
            </a:r>
            <a:endParaRPr lang="en-US" sz="32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848735" y="1752317"/>
            <a:ext cx="4796691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Frédéric LOUI, GÉANT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RARE telemetry requirement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840185" y="2832922"/>
            <a:ext cx="7300637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Network Technology Evolution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Router for Academia Research and Education (aka RARE)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Zagreb, Croatia </a:t>
            </a:r>
            <a:br>
              <a:rPr lang="en-US" sz="1800" dirty="0">
                <a:solidFill>
                  <a:schemeClr val="bg1"/>
                </a:solidFill>
                <a:latin typeface="+mn-lt"/>
              </a:rPr>
            </a:br>
            <a:r>
              <a:rPr lang="en-US" sz="1800" dirty="0">
                <a:solidFill>
                  <a:schemeClr val="bg1"/>
                </a:solidFill>
                <a:latin typeface="+mn-lt"/>
              </a:rPr>
              <a:t>3-4 March 2020 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2B5929-DFC2-4A6E-B018-CFEBE347F1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6028" y="409108"/>
            <a:ext cx="1669177" cy="724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589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07AD7-D5BB-4A51-94FF-DAF30F8F8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SNMP stack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/>
              <a:t>SNMP suite implementation is a tremendous tasks</a:t>
            </a:r>
          </a:p>
          <a:p>
            <a:pPr marL="914400" lvl="2" indent="0">
              <a:buNone/>
            </a:pPr>
            <a:r>
              <a:rPr lang="en-GB" dirty="0">
                <a:sym typeface="Wingdings" pitchFamily="2" charset="2"/>
              </a:rPr>
              <a:t>MIB implementation</a:t>
            </a:r>
            <a:endParaRPr lang="en-GB" b="1" dirty="0"/>
          </a:p>
          <a:p>
            <a:pPr marL="914400" lvl="2" indent="0">
              <a:buNone/>
            </a:pPr>
            <a:r>
              <a:rPr lang="en-GB" b="1" dirty="0"/>
              <a:t>     Counter/Stats</a:t>
            </a:r>
            <a:r>
              <a:rPr lang="en-GB" dirty="0"/>
              <a:t> </a:t>
            </a:r>
            <a:r>
              <a:rPr lang="en-GB" dirty="0" err="1"/>
              <a:t>implemention</a:t>
            </a:r>
            <a:endParaRPr lang="en-GB" dirty="0"/>
          </a:p>
          <a:p>
            <a:pPr lvl="1">
              <a:buFont typeface="Wingdings" pitchFamily="2" charset="2"/>
              <a:buChar char="§"/>
            </a:pPr>
            <a:r>
              <a:rPr lang="en-GB" dirty="0"/>
              <a:t>No specific existing SNMP library </a:t>
            </a:r>
          </a:p>
          <a:p>
            <a:pPr marL="457200" lvl="1" indent="0">
              <a:buNone/>
            </a:pPr>
            <a:r>
              <a:rPr lang="en-GB" dirty="0"/>
              <a:t>	</a:t>
            </a:r>
            <a:r>
              <a:rPr lang="en-GB" dirty="0">
                <a:sym typeface="Wingdings" pitchFamily="2" charset="2"/>
              </a:rPr>
              <a:t></a:t>
            </a:r>
            <a:r>
              <a:rPr lang="en-GB" dirty="0"/>
              <a:t>Rewrite of SNMP stack is needed</a:t>
            </a:r>
          </a:p>
          <a:p>
            <a:pPr marL="457200" lvl="1" indent="0">
              <a:buNone/>
            </a:pPr>
            <a:r>
              <a:rPr lang="en-GB" dirty="0"/>
              <a:t>	</a:t>
            </a:r>
            <a:r>
              <a:rPr lang="en-GB" dirty="0">
                <a:sym typeface="Wingdings" pitchFamily="2" charset="2"/>
              </a:rPr>
              <a:t></a:t>
            </a:r>
            <a:r>
              <a:rPr lang="en-GB" dirty="0"/>
              <a:t>Use of an existing SNMP stack is needed</a:t>
            </a:r>
          </a:p>
          <a:p>
            <a:r>
              <a:rPr lang="en-GB" b="1" dirty="0">
                <a:solidFill>
                  <a:schemeClr val="accent6"/>
                </a:solidFill>
              </a:rPr>
              <a:t>Telemetry stack </a:t>
            </a:r>
            <a:r>
              <a:rPr lang="en-GB" b="1" dirty="0">
                <a:solidFill>
                  <a:schemeClr val="accent6"/>
                </a:solidFill>
                <a:sym typeface="Wingdings" pitchFamily="2" charset="2"/>
              </a:rPr>
              <a:t> RARE choice</a:t>
            </a:r>
            <a:endParaRPr lang="en-GB" b="1" dirty="0">
              <a:solidFill>
                <a:schemeClr val="accent6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GB" dirty="0"/>
              <a:t>2 </a:t>
            </a:r>
            <a:r>
              <a:rPr lang="en-GB" dirty="0" err="1"/>
              <a:t>flavors</a:t>
            </a:r>
            <a:r>
              <a:rPr lang="en-GB" dirty="0"/>
              <a:t>: INT and Packet Postcard report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/>
              <a:t>Leverage GRPC for control plane trigger</a:t>
            </a:r>
            <a:endParaRPr lang="en-GB" baseline="30000" dirty="0"/>
          </a:p>
          <a:p>
            <a:pPr lvl="1">
              <a:buFont typeface="Wingdings" pitchFamily="2" charset="2"/>
              <a:buChar char="§"/>
            </a:pPr>
            <a:r>
              <a:rPr lang="en-GB" dirty="0"/>
              <a:t>Built in BAREFOOT WEDGE-BF100-32X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SNMP vs Streaming telemetry</a:t>
            </a:r>
            <a:endParaRPr lang="en-GB" u="sng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22231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RARE streaming telemetry: Overall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11</a:t>
            </a:fld>
            <a:endParaRPr lang="en-GB" dirty="0"/>
          </a:p>
        </p:txBody>
      </p:sp>
      <p:pic>
        <p:nvPicPr>
          <p:cNvPr id="67" name="Picture 8" descr="RARE Telemetry&#10;">
            <a:extLst>
              <a:ext uri="{FF2B5EF4-FFF2-40B4-BE49-F238E27FC236}">
                <a16:creationId xmlns:a16="http://schemas.microsoft.com/office/drawing/2014/main" id="{3E0EE7FB-EF90-4742-8A12-6642F60B9D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61" y="968829"/>
            <a:ext cx="9853196" cy="5408339"/>
          </a:xfrm>
          <a:prstGeom prst="rect">
            <a:avLst/>
          </a:prstGeom>
        </p:spPr>
      </p:pic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628402A2-3BA4-2C4E-A65D-047204EAD5A5}"/>
              </a:ext>
            </a:extLst>
          </p:cNvPr>
          <p:cNvCxnSpPr/>
          <p:nvPr/>
        </p:nvCxnSpPr>
        <p:spPr>
          <a:xfrm>
            <a:off x="454525" y="3287486"/>
            <a:ext cx="11258504" cy="0"/>
          </a:xfrm>
          <a:prstGeom prst="line">
            <a:avLst/>
          </a:prstGeom>
          <a:ln w="635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ZoneTexte 70">
            <a:extLst>
              <a:ext uri="{FF2B5EF4-FFF2-40B4-BE49-F238E27FC236}">
                <a16:creationId xmlns:a16="http://schemas.microsoft.com/office/drawing/2014/main" id="{106EFCD6-9C85-294D-9D7F-FE74EA401E77}"/>
              </a:ext>
            </a:extLst>
          </p:cNvPr>
          <p:cNvSpPr txBox="1"/>
          <p:nvPr/>
        </p:nvSpPr>
        <p:spPr>
          <a:xfrm>
            <a:off x="10121976" y="2752676"/>
            <a:ext cx="16962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2800" b="1" dirty="0">
                <a:solidFill>
                  <a:schemeClr val="accent1"/>
                </a:solidFill>
              </a:rPr>
              <a:t>Consumer</a:t>
            </a:r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9CA6E83D-58C1-FD48-AAD0-8253B7F8DE74}"/>
              </a:ext>
            </a:extLst>
          </p:cNvPr>
          <p:cNvSpPr txBox="1"/>
          <p:nvPr/>
        </p:nvSpPr>
        <p:spPr>
          <a:xfrm>
            <a:off x="1331702" y="3975742"/>
            <a:ext cx="2075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accent1"/>
                </a:solidFill>
              </a:rPr>
              <a:t>Packet Postcard </a:t>
            </a:r>
          </a:p>
          <a:p>
            <a:r>
              <a:rPr lang="en-GB" sz="2000" dirty="0">
                <a:solidFill>
                  <a:schemeClr val="accent1"/>
                </a:solidFill>
              </a:rPr>
              <a:t>Telemetry reports</a:t>
            </a:r>
            <a:endParaRPr lang="fr-FR" sz="2000" dirty="0">
              <a:solidFill>
                <a:schemeClr val="accent1"/>
              </a:solidFill>
            </a:endParaRP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F6A12B7C-665E-CA4F-BBE0-64B32C0520E3}"/>
              </a:ext>
            </a:extLst>
          </p:cNvPr>
          <p:cNvSpPr txBox="1"/>
          <p:nvPr/>
        </p:nvSpPr>
        <p:spPr>
          <a:xfrm>
            <a:off x="10281827" y="3275896"/>
            <a:ext cx="15364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2800" b="1" dirty="0">
                <a:solidFill>
                  <a:schemeClr val="accent1"/>
                </a:solidFill>
              </a:rPr>
              <a:t>Producer</a:t>
            </a:r>
          </a:p>
        </p:txBody>
      </p:sp>
    </p:spTree>
    <p:extLst>
      <p:ext uri="{BB962C8B-B14F-4D97-AF65-F5344CB8AC3E}">
        <p14:creationId xmlns:p14="http://schemas.microsoft.com/office/powerpoint/2010/main" val="26772649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Packet Postcard Telemetry reports: p4 Telemetry Report Format 0.5</a:t>
            </a:r>
            <a:r>
              <a:rPr lang="fr-FR" dirty="0"/>
              <a:t> </a:t>
            </a:r>
            <a:r>
              <a:rPr lang="fr-FR" baseline="30000" dirty="0"/>
              <a:t>1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12</a:t>
            </a:fld>
            <a:endParaRPr lang="en-GB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0CBD6B8-85E7-F642-865D-A065F3CC4664}"/>
              </a:ext>
            </a:extLst>
          </p:cNvPr>
          <p:cNvSpPr txBox="1"/>
          <p:nvPr/>
        </p:nvSpPr>
        <p:spPr>
          <a:xfrm>
            <a:off x="816428" y="6214156"/>
            <a:ext cx="79030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aseline="30000" dirty="0"/>
              <a:t>1.</a:t>
            </a:r>
            <a:r>
              <a:rPr lang="fr-FR" sz="1400" baseline="30000" dirty="0"/>
              <a:t> </a:t>
            </a:r>
            <a:r>
              <a:rPr lang="fr-FR" sz="1400" dirty="0">
                <a:hlinkClick r:id="rId2"/>
              </a:rPr>
              <a:t>https://github.com/p4lang/p4-applications/blob/master/docs/telemetry_report_v0_5.pdf</a:t>
            </a:r>
            <a:endParaRPr lang="fr-FR" sz="1400" baseline="30000" dirty="0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CF4B5D09-116E-8A40-9513-058CFFC708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128" y="1632358"/>
            <a:ext cx="5655519" cy="4351337"/>
          </a:xfrm>
        </p:spPr>
      </p:pic>
    </p:spTree>
    <p:extLst>
      <p:ext uri="{BB962C8B-B14F-4D97-AF65-F5344CB8AC3E}">
        <p14:creationId xmlns:p14="http://schemas.microsoft.com/office/powerpoint/2010/main" val="1691140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07AD7-D5BB-4A51-94FF-DAF30F8F8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Generate periodic telemetry reports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/>
              <a:t>Each Network Element generates directly from the Data Plane statistical reports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/>
              <a:t>Initial approach report in/out packet number and bytes per port.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/>
              <a:t>The reports are generated periodically </a:t>
            </a:r>
          </a:p>
          <a:p>
            <a:pPr marL="914400" lvl="2" indent="0">
              <a:buNone/>
            </a:pPr>
            <a:r>
              <a:rPr lang="en-GB" dirty="0">
                <a:sym typeface="Wingdings" pitchFamily="2" charset="2"/>
              </a:rPr>
              <a:t></a:t>
            </a:r>
            <a:r>
              <a:rPr lang="en-GB" dirty="0"/>
              <a:t>for every port </a:t>
            </a:r>
            <a:r>
              <a:rPr lang="en-GB" b="1" dirty="0"/>
              <a:t>without control plane interaction. </a:t>
            </a:r>
          </a:p>
          <a:p>
            <a:pPr marL="914400" lvl="2" indent="0">
              <a:buNone/>
            </a:pPr>
            <a:r>
              <a:rPr lang="en-GB" b="1" dirty="0"/>
              <a:t>     </a:t>
            </a:r>
            <a:r>
              <a:rPr lang="en-GB" dirty="0"/>
              <a:t>Control plane defines a </a:t>
            </a:r>
            <a:r>
              <a:rPr lang="en-GB" b="1" dirty="0"/>
              <a:t>timer</a:t>
            </a:r>
            <a:r>
              <a:rPr lang="en-GB" dirty="0"/>
              <a:t> in order to trigger event.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/>
              <a:t>Use packet </a:t>
            </a:r>
            <a:r>
              <a:rPr lang="en-GB" dirty="0">
                <a:solidFill>
                  <a:srgbClr val="C00000"/>
                </a:solidFill>
              </a:rPr>
              <a:t>cloning</a:t>
            </a:r>
            <a:r>
              <a:rPr lang="en-GB" dirty="0"/>
              <a:t> to “generate” the reports. </a:t>
            </a:r>
          </a:p>
          <a:p>
            <a:pPr marL="457200" lvl="1" indent="0">
              <a:buNone/>
            </a:pPr>
            <a:r>
              <a:rPr lang="en-GB" dirty="0"/>
              <a:t>	</a:t>
            </a:r>
            <a:r>
              <a:rPr lang="en-GB" dirty="0">
                <a:sym typeface="Wingdings" pitchFamily="2" charset="2"/>
              </a:rPr>
              <a:t></a:t>
            </a:r>
            <a:r>
              <a:rPr lang="en-GB" dirty="0"/>
              <a:t>Trim payload and rewrite headers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Packet Postcard Telemetry reports: p4 switch as </a:t>
            </a:r>
            <a:r>
              <a:rPr lang="en-GB" u="sng" dirty="0"/>
              <a:t>producer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60127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07AD7-D5BB-4A51-94FF-DAF30F8F8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Elastic Search and Kibana processing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/>
              <a:t>Each report is directed to a Consumer defined endpoint </a:t>
            </a:r>
          </a:p>
          <a:p>
            <a:pPr marL="457200" lvl="1" indent="0">
              <a:buNone/>
            </a:pPr>
            <a:r>
              <a:rPr lang="en-GB" dirty="0">
                <a:sym typeface="Wingdings" pitchFamily="2" charset="2"/>
              </a:rPr>
              <a:t>	</a:t>
            </a:r>
            <a:r>
              <a:rPr lang="en-GB" dirty="0"/>
              <a:t>which analyses the information from every Network Element.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/>
              <a:t>Endpoint implemented in ELK stack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Packet Postcard Telemetry reports: ELK as </a:t>
            </a:r>
            <a:r>
              <a:rPr lang="en-GB" u="sng" dirty="0"/>
              <a:t>consumer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72001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07AD7-D5BB-4A51-94FF-DAF30F8F8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Metadata information (packet/byte count) updated between packets.</a:t>
            </a:r>
          </a:p>
          <a:p>
            <a:r>
              <a:rPr lang="en-GB" dirty="0"/>
              <a:t>Counters vs Registers</a:t>
            </a:r>
          </a:p>
          <a:p>
            <a:r>
              <a:rPr lang="en-GB" dirty="0"/>
              <a:t>Counters only accessible from control plane </a:t>
            </a:r>
            <a:r>
              <a:rPr lang="en-GB" dirty="0">
                <a:sym typeface="Wingdings" panose="05000000000000000000" pitchFamily="2" charset="2"/>
              </a:rPr>
              <a:t> Use Registers</a:t>
            </a: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Technical approach: storage</a:t>
            </a:r>
            <a:endParaRPr lang="en-GB" u="sng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15</a:t>
            </a:fld>
            <a:endParaRPr lang="en-GB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BC36874A-5761-B747-8F9F-6C653B310D56}"/>
              </a:ext>
            </a:extLst>
          </p:cNvPr>
          <p:cNvGrpSpPr/>
          <p:nvPr/>
        </p:nvGrpSpPr>
        <p:grpSpPr>
          <a:xfrm>
            <a:off x="3714078" y="3235305"/>
            <a:ext cx="4178808" cy="2404329"/>
            <a:chOff x="1112392" y="4171477"/>
            <a:chExt cx="4178808" cy="240432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FCA3F4C-83C1-604D-8367-D1C0E854FEDE}"/>
                </a:ext>
              </a:extLst>
            </p:cNvPr>
            <p:cNvSpPr/>
            <p:nvPr/>
          </p:nvSpPr>
          <p:spPr>
            <a:xfrm>
              <a:off x="1112392" y="4171477"/>
              <a:ext cx="4178808" cy="5324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CONTROL PLANE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91D83B6-7A78-F343-AA10-D56998F7F2E1}"/>
                </a:ext>
              </a:extLst>
            </p:cNvPr>
            <p:cNvSpPr/>
            <p:nvPr/>
          </p:nvSpPr>
          <p:spPr>
            <a:xfrm>
              <a:off x="1112392" y="4820700"/>
              <a:ext cx="4178808" cy="17551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Rectangle: Rounded Corners 8">
              <a:extLst>
                <a:ext uri="{FF2B5EF4-FFF2-40B4-BE49-F238E27FC236}">
                  <a16:creationId xmlns:a16="http://schemas.microsoft.com/office/drawing/2014/main" id="{A96CF83F-0B79-5F48-827B-AC1420DA4A64}"/>
                </a:ext>
              </a:extLst>
            </p:cNvPr>
            <p:cNvSpPr/>
            <p:nvPr/>
          </p:nvSpPr>
          <p:spPr>
            <a:xfrm>
              <a:off x="2013077" y="4844768"/>
              <a:ext cx="1193291" cy="35435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Registers</a:t>
              </a:r>
            </a:p>
          </p:txBody>
        </p:sp>
        <p:sp>
          <p:nvSpPr>
            <p:cNvPr id="9" name="Rectangle: Rounded Corners 9">
              <a:extLst>
                <a:ext uri="{FF2B5EF4-FFF2-40B4-BE49-F238E27FC236}">
                  <a16:creationId xmlns:a16="http://schemas.microsoft.com/office/drawing/2014/main" id="{FCD5D177-2F79-DE44-B04B-5A2F65C66410}"/>
                </a:ext>
              </a:extLst>
            </p:cNvPr>
            <p:cNvSpPr/>
            <p:nvPr/>
          </p:nvSpPr>
          <p:spPr>
            <a:xfrm>
              <a:off x="3313048" y="4844768"/>
              <a:ext cx="1068884" cy="35435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Counters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8BAFF35-EEBD-564F-946F-9E5880FB593D}"/>
                </a:ext>
              </a:extLst>
            </p:cNvPr>
            <p:cNvSpPr/>
            <p:nvPr/>
          </p:nvSpPr>
          <p:spPr>
            <a:xfrm>
              <a:off x="1162684" y="5597655"/>
              <a:ext cx="996696" cy="35435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payload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BF85B13-7F98-2A47-B1A4-55410CBF0707}"/>
                </a:ext>
              </a:extLst>
            </p:cNvPr>
            <p:cNvSpPr/>
            <p:nvPr/>
          </p:nvSpPr>
          <p:spPr>
            <a:xfrm>
              <a:off x="2159380" y="5597655"/>
              <a:ext cx="326136" cy="354350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Arrow: Right 12">
              <a:extLst>
                <a:ext uri="{FF2B5EF4-FFF2-40B4-BE49-F238E27FC236}">
                  <a16:creationId xmlns:a16="http://schemas.microsoft.com/office/drawing/2014/main" id="{E4FA3E3E-8D08-DC43-B03B-E63D23EE7064}"/>
                </a:ext>
              </a:extLst>
            </p:cNvPr>
            <p:cNvSpPr/>
            <p:nvPr/>
          </p:nvSpPr>
          <p:spPr>
            <a:xfrm rot="16200000">
              <a:off x="2701038" y="4595147"/>
              <a:ext cx="192273" cy="256603"/>
            </a:xfrm>
            <a:prstGeom prst="rightArrow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Arrow: Right 13">
              <a:extLst>
                <a:ext uri="{FF2B5EF4-FFF2-40B4-BE49-F238E27FC236}">
                  <a16:creationId xmlns:a16="http://schemas.microsoft.com/office/drawing/2014/main" id="{4245AF11-1972-174E-B24F-CE734C4B0306}"/>
                </a:ext>
              </a:extLst>
            </p:cNvPr>
            <p:cNvSpPr/>
            <p:nvPr/>
          </p:nvSpPr>
          <p:spPr>
            <a:xfrm rot="16200000">
              <a:off x="3766791" y="4619057"/>
              <a:ext cx="192273" cy="256603"/>
            </a:xfrm>
            <a:prstGeom prst="rightArrow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Arrow: Right 14">
              <a:extLst>
                <a:ext uri="{FF2B5EF4-FFF2-40B4-BE49-F238E27FC236}">
                  <a16:creationId xmlns:a16="http://schemas.microsoft.com/office/drawing/2014/main" id="{4F913549-BFDB-424D-905C-492A748B190E}"/>
                </a:ext>
              </a:extLst>
            </p:cNvPr>
            <p:cNvSpPr/>
            <p:nvPr/>
          </p:nvSpPr>
          <p:spPr>
            <a:xfrm rot="2491854">
              <a:off x="2775928" y="5180936"/>
              <a:ext cx="481439" cy="450319"/>
            </a:xfrm>
            <a:prstGeom prst="rightArrow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Arrow: Right 15">
              <a:extLst>
                <a:ext uri="{FF2B5EF4-FFF2-40B4-BE49-F238E27FC236}">
                  <a16:creationId xmlns:a16="http://schemas.microsoft.com/office/drawing/2014/main" id="{4D87BD0F-C879-A744-A030-144F6F400EB8}"/>
                </a:ext>
              </a:extLst>
            </p:cNvPr>
            <p:cNvSpPr/>
            <p:nvPr/>
          </p:nvSpPr>
          <p:spPr>
            <a:xfrm rot="6427177">
              <a:off x="3334501" y="5294368"/>
              <a:ext cx="383976" cy="291578"/>
            </a:xfrm>
            <a:prstGeom prst="rightArrow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Graphic 17" descr="Forbidden">
              <a:extLst>
                <a:ext uri="{FF2B5EF4-FFF2-40B4-BE49-F238E27FC236}">
                  <a16:creationId xmlns:a16="http://schemas.microsoft.com/office/drawing/2014/main" id="{DAC37EEA-2EA7-A044-8AF1-AA480C6515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706949" y="5157084"/>
              <a:ext cx="428796" cy="462379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152E528-CB45-554A-8BD3-1B15AD35D78C}"/>
                </a:ext>
              </a:extLst>
            </p:cNvPr>
            <p:cNvSpPr/>
            <p:nvPr/>
          </p:nvSpPr>
          <p:spPr>
            <a:xfrm>
              <a:off x="2828898" y="6081105"/>
              <a:ext cx="996696" cy="35435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payload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9DAD8A8-C95E-4A4D-A08B-D3AE76C4A970}"/>
                </a:ext>
              </a:extLst>
            </p:cNvPr>
            <p:cNvSpPr/>
            <p:nvPr/>
          </p:nvSpPr>
          <p:spPr>
            <a:xfrm>
              <a:off x="3825594" y="6081105"/>
              <a:ext cx="326136" cy="354350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Connector: Elbow 21">
              <a:extLst>
                <a:ext uri="{FF2B5EF4-FFF2-40B4-BE49-F238E27FC236}">
                  <a16:creationId xmlns:a16="http://schemas.microsoft.com/office/drawing/2014/main" id="{32D30AC4-C00E-2445-BC23-3DFF3D4308FE}"/>
                </a:ext>
              </a:extLst>
            </p:cNvPr>
            <p:cNvCxnSpPr>
              <a:cxnSpLocks/>
              <a:stCxn id="10" idx="2"/>
              <a:endCxn id="17" idx="1"/>
            </p:cNvCxnSpPr>
            <p:nvPr/>
          </p:nvCxnSpPr>
          <p:spPr>
            <a:xfrm rot="16200000" flipH="1">
              <a:off x="2091828" y="5521209"/>
              <a:ext cx="306275" cy="1167866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2087309-4148-6841-AF33-4229F7EB1F54}"/>
                </a:ext>
              </a:extLst>
            </p:cNvPr>
            <p:cNvSpPr/>
            <p:nvPr/>
          </p:nvSpPr>
          <p:spPr>
            <a:xfrm>
              <a:off x="3200758" y="5595297"/>
              <a:ext cx="624836" cy="35435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stats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A3FDF5-5E2F-FA47-8CA8-36287BB2E7E6}"/>
                </a:ext>
              </a:extLst>
            </p:cNvPr>
            <p:cNvSpPr/>
            <p:nvPr/>
          </p:nvSpPr>
          <p:spPr>
            <a:xfrm>
              <a:off x="3825594" y="5595297"/>
              <a:ext cx="326136" cy="354350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Arrow: Right 28">
              <a:extLst>
                <a:ext uri="{FF2B5EF4-FFF2-40B4-BE49-F238E27FC236}">
                  <a16:creationId xmlns:a16="http://schemas.microsoft.com/office/drawing/2014/main" id="{429405DE-D138-D148-9715-EFE13D299659}"/>
                </a:ext>
              </a:extLst>
            </p:cNvPr>
            <p:cNvSpPr/>
            <p:nvPr/>
          </p:nvSpPr>
          <p:spPr>
            <a:xfrm>
              <a:off x="4168976" y="5475966"/>
              <a:ext cx="1068884" cy="584844"/>
            </a:xfrm>
            <a:prstGeom prst="rightArrow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ELK</a:t>
              </a:r>
            </a:p>
          </p:txBody>
        </p:sp>
        <p:sp>
          <p:nvSpPr>
            <p:cNvPr id="23" name="Arrow: Right 29">
              <a:extLst>
                <a:ext uri="{FF2B5EF4-FFF2-40B4-BE49-F238E27FC236}">
                  <a16:creationId xmlns:a16="http://schemas.microsoft.com/office/drawing/2014/main" id="{94AC2065-C82F-6548-AF1F-01CCC4491F71}"/>
                </a:ext>
              </a:extLst>
            </p:cNvPr>
            <p:cNvSpPr/>
            <p:nvPr/>
          </p:nvSpPr>
          <p:spPr>
            <a:xfrm>
              <a:off x="4168976" y="5968514"/>
              <a:ext cx="1068884" cy="584844"/>
            </a:xfrm>
            <a:prstGeom prst="rightArrow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Routing</a:t>
              </a:r>
            </a:p>
          </p:txBody>
        </p:sp>
        <p:cxnSp>
          <p:nvCxnSpPr>
            <p:cNvPr id="24" name="Connector: Elbow 32">
              <a:extLst>
                <a:ext uri="{FF2B5EF4-FFF2-40B4-BE49-F238E27FC236}">
                  <a16:creationId xmlns:a16="http://schemas.microsoft.com/office/drawing/2014/main" id="{6E496CAC-6BD1-D347-B5AD-AC5881282A1D}"/>
                </a:ext>
              </a:extLst>
            </p:cNvPr>
            <p:cNvCxnSpPr>
              <a:cxnSpLocks/>
              <a:stCxn id="11" idx="3"/>
              <a:endCxn id="20" idx="1"/>
            </p:cNvCxnSpPr>
            <p:nvPr/>
          </p:nvCxnSpPr>
          <p:spPr>
            <a:xfrm flipV="1">
              <a:off x="2485516" y="5772472"/>
              <a:ext cx="715242" cy="2358"/>
            </a:xfrm>
            <a:prstGeom prst="bentConnector3">
              <a:avLst/>
            </a:prstGeom>
            <a:ln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25" name="TextBox 34">
              <a:extLst>
                <a:ext uri="{FF2B5EF4-FFF2-40B4-BE49-F238E27FC236}">
                  <a16:creationId xmlns:a16="http://schemas.microsoft.com/office/drawing/2014/main" id="{3B0F5419-C236-3344-A46E-7B055F6CF03D}"/>
                </a:ext>
              </a:extLst>
            </p:cNvPr>
            <p:cNvSpPr txBox="1"/>
            <p:nvPr/>
          </p:nvSpPr>
          <p:spPr>
            <a:xfrm>
              <a:off x="2483406" y="5649000"/>
              <a:ext cx="6944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clone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15188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07AD7-D5BB-4A51-94FF-DAF30F8F8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Nothing available like a timer to be triggered automatically.</a:t>
            </a:r>
          </a:p>
          <a:p>
            <a:r>
              <a:rPr lang="en-GB" dirty="0"/>
              <a:t>Trigger from Control Plane vs </a:t>
            </a:r>
            <a:r>
              <a:rPr lang="en-GB" u="sng" dirty="0"/>
              <a:t>Trigger from Data Plane</a:t>
            </a:r>
          </a:p>
          <a:p>
            <a:r>
              <a:rPr lang="en-GB" dirty="0"/>
              <a:t>Use ingress packet timestamping to calculate time elapsed.</a:t>
            </a:r>
          </a:p>
          <a:p>
            <a:r>
              <a:rPr lang="en-GB" dirty="0"/>
              <a:t>Interval configured from Control Plane</a:t>
            </a:r>
          </a:p>
          <a:p>
            <a:r>
              <a:rPr lang="en-GB" dirty="0">
                <a:solidFill>
                  <a:srgbClr val="FF0000"/>
                </a:solidFill>
              </a:rPr>
              <a:t>If no packet arrives to the Router, no way to generate reports!</a:t>
            </a:r>
          </a:p>
          <a:p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Technical approach: Time control using </a:t>
            </a:r>
            <a:r>
              <a:rPr lang="en-GB" dirty="0" err="1"/>
              <a:t>whatchlist</a:t>
            </a:r>
            <a:r>
              <a:rPr lang="en-GB" dirty="0"/>
              <a:t> and timer</a:t>
            </a:r>
            <a:endParaRPr lang="en-GB" u="sng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07677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07AD7-D5BB-4A51-94FF-DAF30F8F8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/>
              <a:t>RARE project objective</a:t>
            </a:r>
            <a:r>
              <a:rPr lang="en-GB" sz="1800" dirty="0"/>
              <a:t> is to assess the possibility:</a:t>
            </a:r>
            <a:r>
              <a:rPr lang="en-GB" sz="1800" b="1" dirty="0"/>
              <a:t> </a:t>
            </a:r>
          </a:p>
          <a:p>
            <a:r>
              <a:rPr lang="en-GB" sz="1800" b="1" dirty="0"/>
              <a:t>To couple a control plane to a P4 data plane</a:t>
            </a:r>
          </a:p>
          <a:p>
            <a:r>
              <a:rPr lang="en-GB" sz="1800" b="1" dirty="0"/>
              <a:t>Qualify the missing (if any) components in order to have a complete Network OS</a:t>
            </a:r>
            <a:endParaRPr lang="en-GB" sz="1400" b="1" dirty="0"/>
          </a:p>
          <a:p>
            <a:r>
              <a:rPr lang="en-GB" sz="1800" b="1" dirty="0"/>
              <a:t>Apply RARE outcomes to R&amp;E use case defined by other GN4-3 subtasks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464" y="234191"/>
            <a:ext cx="10515600" cy="938624"/>
          </a:xfrm>
        </p:spPr>
        <p:txBody>
          <a:bodyPr/>
          <a:lstStyle/>
          <a:p>
            <a:r>
              <a:rPr lang="en-GB" dirty="0"/>
              <a:t>Key take away 1/3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17</a:t>
            </a:fld>
            <a:endParaRPr lang="en-GB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723404F-2D63-104D-BF40-0FDA710B5B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6302" y="1788643"/>
            <a:ext cx="2569095" cy="122433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A1BD0E50-995F-964F-A66A-6449437C9A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6667" y="1502908"/>
            <a:ext cx="698731" cy="698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8000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07AD7-D5BB-4A51-94FF-DAF30F8F8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/>
              <a:t>RARE network accounting is the last component to be implemented</a:t>
            </a:r>
            <a:r>
              <a:rPr lang="en-GB" sz="1800" dirty="0"/>
              <a:t> :</a:t>
            </a:r>
            <a:r>
              <a:rPr lang="en-GB" sz="1800" b="1" dirty="0"/>
              <a:t> </a:t>
            </a:r>
          </a:p>
          <a:p>
            <a:r>
              <a:rPr lang="en-GB" sz="1800" b="1" dirty="0"/>
              <a:t>Export ports/interfaces counter</a:t>
            </a:r>
          </a:p>
          <a:p>
            <a:r>
              <a:rPr lang="en-GB" sz="1800" b="1" dirty="0"/>
              <a:t>SNMP was considered and is still considered …</a:t>
            </a:r>
            <a:endParaRPr lang="en-GB" sz="1400" b="1" dirty="0"/>
          </a:p>
          <a:p>
            <a:r>
              <a:rPr lang="en-GB" sz="1800" b="1" dirty="0"/>
              <a:t>RARE started to consider streaming telemetry as it is built in p4 hardware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464" y="234191"/>
            <a:ext cx="10515600" cy="938624"/>
          </a:xfrm>
        </p:spPr>
        <p:txBody>
          <a:bodyPr/>
          <a:lstStyle/>
          <a:p>
            <a:r>
              <a:rPr lang="en-GB" dirty="0"/>
              <a:t>Key take away 2/3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18</a:t>
            </a:fld>
            <a:endParaRPr lang="en-GB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723404F-2D63-104D-BF40-0FDA710B5B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6302" y="1788643"/>
            <a:ext cx="2569095" cy="122433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A1BD0E50-995F-964F-A66A-6449437C9A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6667" y="1502908"/>
            <a:ext cx="698731" cy="698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8071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07AD7-D5BB-4A51-94FF-DAF30F8F8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/>
              <a:t>RARE network accounting is the last feature to be implemented</a:t>
            </a:r>
            <a:r>
              <a:rPr lang="en-GB" sz="1800" dirty="0"/>
              <a:t> :</a:t>
            </a:r>
            <a:r>
              <a:rPr lang="en-GB" sz="1800" b="1" dirty="0"/>
              <a:t> </a:t>
            </a:r>
          </a:p>
          <a:p>
            <a:r>
              <a:rPr lang="en-GB" sz="1800" b="1" dirty="0"/>
              <a:t>Use of ~ Telemetry Specification Report 0.5</a:t>
            </a:r>
          </a:p>
          <a:p>
            <a:r>
              <a:rPr lang="en-GB" sz="1800" b="1" dirty="0"/>
              <a:t>Producer / Consumer problem</a:t>
            </a:r>
          </a:p>
          <a:p>
            <a:pPr lvl="1"/>
            <a:r>
              <a:rPr lang="en-GB" sz="1400" b="1" dirty="0"/>
              <a:t>P4 nodes as report Producers</a:t>
            </a:r>
          </a:p>
          <a:p>
            <a:pPr lvl="1"/>
            <a:r>
              <a:rPr lang="en-GB" sz="1400" b="1" dirty="0"/>
              <a:t>ELK as report Consumers</a:t>
            </a:r>
          </a:p>
          <a:p>
            <a:r>
              <a:rPr lang="en-GB" sz="1400" b="1" dirty="0"/>
              <a:t>Technical implementation</a:t>
            </a:r>
          </a:p>
          <a:p>
            <a:pPr lvl="1"/>
            <a:r>
              <a:rPr lang="en-GB" sz="1400" b="1" dirty="0"/>
              <a:t>Use of p4 Register stateful object</a:t>
            </a:r>
          </a:p>
          <a:p>
            <a:pPr lvl="1"/>
            <a:r>
              <a:rPr lang="en-GB" sz="1400" b="1" dirty="0"/>
              <a:t>Watchlist with a Timer</a:t>
            </a:r>
          </a:p>
          <a:p>
            <a:pPr lvl="1"/>
            <a:r>
              <a:rPr lang="en-GB" sz="1400" b="1" dirty="0"/>
              <a:t>Telemetry in the p4 hardware </a:t>
            </a:r>
            <a:r>
              <a:rPr lang="en-GB" sz="1400" b="1" dirty="0" err="1"/>
              <a:t>dataplane</a:t>
            </a:r>
            <a:endParaRPr lang="en-GB" sz="1400" b="1" dirty="0"/>
          </a:p>
          <a:p>
            <a:pPr lvl="1"/>
            <a:r>
              <a:rPr lang="en-GB" sz="1400" b="1" dirty="0"/>
              <a:t>Control Plane is involved only to configure specific report generation period</a:t>
            </a:r>
          </a:p>
          <a:p>
            <a:r>
              <a:rPr lang="en-GB" sz="1400" b="1" dirty="0"/>
              <a:t>We don’t forget SNMP</a:t>
            </a:r>
          </a:p>
          <a:p>
            <a:pPr lvl="1"/>
            <a:r>
              <a:rPr lang="en-GB" sz="1400" b="1" dirty="0"/>
              <a:t>But we are looking at simple ways to feed existing SNMP based NMS</a:t>
            </a:r>
          </a:p>
          <a:p>
            <a:pPr lvl="1"/>
            <a:r>
              <a:rPr lang="en-GB" sz="1400" b="1" dirty="0"/>
              <a:t>Considering the manpower with decided to go for Telemetry</a:t>
            </a:r>
          </a:p>
          <a:p>
            <a:pPr lvl="1"/>
            <a:r>
              <a:rPr lang="en-GB" sz="1400" b="1" dirty="0"/>
              <a:t>But does it make senses ? (Your opinion is valuable)</a:t>
            </a:r>
          </a:p>
          <a:p>
            <a:pPr lvl="1"/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pPr lvl="1"/>
            <a:endParaRPr lang="en-GB" sz="1400" b="1" dirty="0"/>
          </a:p>
          <a:p>
            <a:endParaRPr lang="en-GB" sz="1400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464" y="234191"/>
            <a:ext cx="10515600" cy="938624"/>
          </a:xfrm>
        </p:spPr>
        <p:txBody>
          <a:bodyPr/>
          <a:lstStyle/>
          <a:p>
            <a:r>
              <a:rPr lang="en-GB" dirty="0"/>
              <a:t>Key take away 3/3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19</a:t>
            </a:fld>
            <a:endParaRPr lang="en-GB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723404F-2D63-104D-BF40-0FDA710B5B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6302" y="1788643"/>
            <a:ext cx="2569095" cy="122433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A1BD0E50-995F-964F-A66A-6449437C9A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6667" y="1502908"/>
            <a:ext cx="698731" cy="698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863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0"/>
            <a:ext cx="12204706" cy="691605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58251" y="1059090"/>
            <a:ext cx="6976024" cy="5456010"/>
          </a:xfrm>
          <a:prstGeom prst="rect">
            <a:avLst/>
          </a:prstGeom>
          <a:solidFill>
            <a:srgbClr val="124E6A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558251" y="431776"/>
            <a:ext cx="6976024" cy="591979"/>
          </a:xfrm>
          <a:prstGeom prst="rect">
            <a:avLst/>
          </a:prstGeom>
          <a:solidFill>
            <a:srgbClr val="C04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33381" y="467111"/>
            <a:ext cx="31989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Agenda</a:t>
            </a:r>
            <a:br>
              <a:rPr lang="en-GB" sz="2800" b="1" dirty="0">
                <a:solidFill>
                  <a:schemeClr val="bg1"/>
                </a:solidFill>
              </a:rPr>
            </a:br>
            <a:br>
              <a:rPr lang="en-GB" sz="2800" b="1" dirty="0">
                <a:solidFill>
                  <a:schemeClr val="bg1"/>
                </a:solidFill>
              </a:rPr>
            </a:b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9091" y="938372"/>
            <a:ext cx="6555442" cy="5678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b="1" dirty="0">
                <a:solidFill>
                  <a:schemeClr val="bg1"/>
                </a:solidFill>
              </a:rPr>
              <a:t>RARE project 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dirty="0">
                <a:solidFill>
                  <a:schemeClr val="bg1"/>
                </a:solidFill>
              </a:rPr>
              <a:t>Group focus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dirty="0">
                <a:solidFill>
                  <a:schemeClr val="bg1"/>
                </a:solidFill>
              </a:rPr>
              <a:t>Partner</a:t>
            </a:r>
            <a:endParaRPr lang="en-GB" b="1" dirty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b="1" dirty="0">
                <a:solidFill>
                  <a:schemeClr val="bg1"/>
                </a:solidFill>
              </a:rPr>
              <a:t>P4 in a in a nutshell</a:t>
            </a:r>
          </a:p>
          <a:p>
            <a:pPr lvl="1">
              <a:spcAft>
                <a:spcPts val="600"/>
              </a:spcAft>
              <a:buClr>
                <a:srgbClr val="002060"/>
              </a:buClr>
            </a:pPr>
            <a:r>
              <a:rPr lang="en-GB" dirty="0">
                <a:solidFill>
                  <a:schemeClr val="bg1"/>
                </a:solidFill>
              </a:rPr>
              <a:t>An open programming language: P4</a:t>
            </a:r>
          </a:p>
          <a:p>
            <a:pPr lvl="1">
              <a:spcAft>
                <a:spcPts val="600"/>
              </a:spcAft>
              <a:buClr>
                <a:srgbClr val="002060"/>
              </a:buClr>
            </a:pPr>
            <a:r>
              <a:rPr lang="en-GB" dirty="0">
                <a:solidFill>
                  <a:schemeClr val="bg1"/>
                </a:solidFill>
              </a:rPr>
              <a:t>P4 packet forwarding</a:t>
            </a:r>
            <a:endParaRPr lang="en-GB" b="1" dirty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b="1" dirty="0">
                <a:solidFill>
                  <a:schemeClr val="bg1"/>
                </a:solidFill>
              </a:rPr>
              <a:t>RARE current status</a:t>
            </a:r>
          </a:p>
          <a:p>
            <a:pPr lvl="1">
              <a:spcAft>
                <a:spcPts val="600"/>
              </a:spcAft>
              <a:buClr>
                <a:srgbClr val="002060"/>
              </a:buClr>
            </a:pPr>
            <a:r>
              <a:rPr lang="en-GB" dirty="0">
                <a:solidFill>
                  <a:schemeClr val="bg1"/>
                </a:solidFill>
              </a:rPr>
              <a:t>RARE features</a:t>
            </a:r>
          </a:p>
          <a:p>
            <a:pPr lvl="1">
              <a:spcAft>
                <a:spcPts val="600"/>
              </a:spcAft>
              <a:buClr>
                <a:srgbClr val="002060"/>
              </a:buClr>
            </a:pPr>
            <a:r>
              <a:rPr lang="en-GB" dirty="0">
                <a:solidFill>
                  <a:schemeClr val="bg1"/>
                </a:solidFill>
              </a:rPr>
              <a:t>P4 testbed status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b="1" dirty="0">
                <a:solidFill>
                  <a:schemeClr val="bg1"/>
                </a:solidFill>
              </a:rPr>
              <a:t>RARE network management</a:t>
            </a:r>
          </a:p>
          <a:p>
            <a:pPr lvl="1">
              <a:spcAft>
                <a:spcPts val="600"/>
              </a:spcAft>
              <a:buClr>
                <a:srgbClr val="002060"/>
              </a:buClr>
            </a:pPr>
            <a:r>
              <a:rPr lang="en-GB" dirty="0">
                <a:solidFill>
                  <a:schemeClr val="bg1"/>
                </a:solidFill>
              </a:rPr>
              <a:t>SNMP vs Streaming telemetry</a:t>
            </a:r>
          </a:p>
          <a:p>
            <a:pPr lvl="1">
              <a:spcAft>
                <a:spcPts val="600"/>
              </a:spcAft>
              <a:buClr>
                <a:srgbClr val="002060"/>
              </a:buClr>
            </a:pPr>
            <a:r>
              <a:rPr lang="en-GB" dirty="0">
                <a:solidFill>
                  <a:schemeClr val="bg1"/>
                </a:solidFill>
              </a:rPr>
              <a:t>RARE streaming telemetry: Overall design</a:t>
            </a:r>
          </a:p>
          <a:p>
            <a:pPr lvl="1">
              <a:spcAft>
                <a:spcPts val="600"/>
              </a:spcAft>
              <a:buClr>
                <a:srgbClr val="002060"/>
              </a:buClr>
            </a:pPr>
            <a:r>
              <a:rPr lang="en-GB" dirty="0">
                <a:solidFill>
                  <a:schemeClr val="bg1"/>
                </a:solidFill>
              </a:rPr>
              <a:t>Packet Postcard Telemetry reports</a:t>
            </a:r>
          </a:p>
          <a:p>
            <a:pPr lvl="1">
              <a:spcAft>
                <a:spcPts val="600"/>
              </a:spcAft>
              <a:buClr>
                <a:srgbClr val="002060"/>
              </a:buClr>
            </a:pPr>
            <a:r>
              <a:rPr lang="en-GB" dirty="0">
                <a:solidFill>
                  <a:schemeClr val="bg1"/>
                </a:solidFill>
              </a:rPr>
              <a:t>Technical approach</a:t>
            </a:r>
          </a:p>
          <a:p>
            <a:pPr>
              <a:spcAft>
                <a:spcPts val="600"/>
              </a:spcAft>
              <a:buClr>
                <a:srgbClr val="002060"/>
              </a:buClr>
            </a:pPr>
            <a:r>
              <a:rPr lang="en-GB" b="1" dirty="0">
                <a:solidFill>
                  <a:schemeClr val="bg1"/>
                </a:solidFill>
              </a:rPr>
              <a:t>Key take away</a:t>
            </a:r>
            <a:endParaRPr lang="en-GB" dirty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  <a:buClr>
                <a:srgbClr val="002060"/>
              </a:buClr>
            </a:pPr>
            <a:r>
              <a:rPr lang="en-GB" b="1" dirty="0">
                <a:solidFill>
                  <a:schemeClr val="bg1"/>
                </a:solidFill>
              </a:rPr>
              <a:t>Looking ahead</a:t>
            </a:r>
          </a:p>
        </p:txBody>
      </p:sp>
      <p:sp>
        <p:nvSpPr>
          <p:cNvPr id="2" name="Rectangle à coins arrondis 1">
            <a:extLst>
              <a:ext uri="{FF2B5EF4-FFF2-40B4-BE49-F238E27FC236}">
                <a16:creationId xmlns:a16="http://schemas.microsoft.com/office/drawing/2014/main" id="{3884263A-0F8B-9C4F-A3FB-97B1768447A4}"/>
              </a:ext>
            </a:extLst>
          </p:cNvPr>
          <p:cNvSpPr/>
          <p:nvPr/>
        </p:nvSpPr>
        <p:spPr>
          <a:xfrm>
            <a:off x="10164171" y="1254493"/>
            <a:ext cx="1708873" cy="1010135"/>
          </a:xfrm>
          <a:prstGeom prst="roundRect">
            <a:avLst>
              <a:gd name="adj" fmla="val 819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3C39762-9B75-4941-A31D-C9A182816E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1332000"/>
            <a:ext cx="1583808" cy="855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6881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07AD7-D5BB-4A51-94FF-DAF30F8F8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RARE-</a:t>
            </a:r>
            <a:r>
              <a:rPr lang="en-GB" dirty="0" err="1"/>
              <a:t>FreeRTR</a:t>
            </a:r>
            <a:r>
              <a:rPr lang="en-GB" dirty="0"/>
              <a:t> documentation web site</a:t>
            </a:r>
          </a:p>
          <a:p>
            <a:pPr lvl="1"/>
            <a:r>
              <a:rPr lang="fr-FR" sz="2000" dirty="0">
                <a:hlinkClick r:id="rId2"/>
              </a:rPr>
              <a:t>https://rare-freertr.mp.ls/</a:t>
            </a:r>
            <a:endParaRPr lang="en-GB" sz="2000" dirty="0"/>
          </a:p>
          <a:p>
            <a:r>
              <a:rPr lang="en-GB" sz="2000" dirty="0"/>
              <a:t>Ubuntu P4Lang repository at Launchpad</a:t>
            </a:r>
          </a:p>
          <a:p>
            <a:pPr lvl="1"/>
            <a:r>
              <a:rPr lang="fr-FR" sz="2000" dirty="0">
                <a:hlinkClick r:id="rId3"/>
              </a:rPr>
              <a:t>https://launchpad.net/~frederic-loui</a:t>
            </a:r>
            <a:endParaRPr lang="en-GB" sz="2000" dirty="0"/>
          </a:p>
          <a:p>
            <a:r>
              <a:rPr lang="en-GB" sz="2000" dirty="0"/>
              <a:t>Debian stable P4Lang repository at Open Build System</a:t>
            </a:r>
          </a:p>
          <a:p>
            <a:pPr lvl="1"/>
            <a:r>
              <a:rPr lang="fr-FR" sz="2000" dirty="0">
                <a:hlinkClick r:id="rId4"/>
              </a:rPr>
              <a:t>https://build.opensuse.org/project/subprojects/home:frederic-loui:p4lang</a:t>
            </a:r>
            <a:endParaRPr lang="en-GB" sz="2000" dirty="0"/>
          </a:p>
          <a:p>
            <a:r>
              <a:rPr lang="en-GB" sz="2000" dirty="0"/>
              <a:t>RARE public </a:t>
            </a:r>
            <a:r>
              <a:rPr lang="en-GB" sz="2000" dirty="0" err="1"/>
              <a:t>github</a:t>
            </a:r>
            <a:r>
              <a:rPr lang="en-GB" sz="2000" dirty="0"/>
              <a:t> repository</a:t>
            </a:r>
          </a:p>
          <a:p>
            <a:pPr lvl="1"/>
            <a:r>
              <a:rPr lang="fr-FR" sz="2000" dirty="0">
                <a:hlinkClick r:id="rId5"/>
              </a:rPr>
              <a:t>https://github.com/frederic-loui/RARE</a:t>
            </a:r>
            <a:endParaRPr lang="fr-FR" sz="2000" dirty="0"/>
          </a:p>
          <a:p>
            <a:r>
              <a:rPr lang="en-GB" sz="2000" dirty="0"/>
              <a:t>RARE private Bitbucket git (GN4-3 Community access only)</a:t>
            </a:r>
          </a:p>
          <a:p>
            <a:pPr lvl="1"/>
            <a:r>
              <a:rPr lang="en-GB" sz="2000" dirty="0"/>
              <a:t>TOFINO code subject to NDA.</a:t>
            </a:r>
          </a:p>
          <a:p>
            <a:r>
              <a:rPr lang="en-GB" dirty="0" err="1"/>
              <a:t>FreeRTR</a:t>
            </a:r>
            <a:r>
              <a:rPr lang="en-GB" dirty="0"/>
              <a:t> web site</a:t>
            </a:r>
          </a:p>
          <a:p>
            <a:pPr lvl="1"/>
            <a:r>
              <a:rPr lang="fr-FR" sz="2000" dirty="0">
                <a:hlinkClick r:id="rId6"/>
              </a:rPr>
              <a:t>http://freerouter.nop.hu/</a:t>
            </a:r>
            <a:endParaRPr lang="en-GB" sz="2000" dirty="0"/>
          </a:p>
          <a:p>
            <a:endParaRPr lang="en-GB" sz="2000" dirty="0"/>
          </a:p>
          <a:p>
            <a:endParaRPr lang="en-GB" sz="1400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464" y="234191"/>
            <a:ext cx="10515600" cy="938624"/>
          </a:xfrm>
        </p:spPr>
        <p:txBody>
          <a:bodyPr/>
          <a:lstStyle/>
          <a:p>
            <a:r>
              <a:rPr lang="en-GB" dirty="0"/>
              <a:t>Useful links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57615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6.googleusercontent.com/CkLT6Oy33ooTtKuB0gKH3KEYgiT9g0hUJfYGI2k4kFEo7uNEg8iOwam0VDuVy3DsK0GSFDoOEnvIeFwOE00kBprmfAz8rKSs3Zv3w81tIYeRbs_t3Fx9GcjeGRfmFtDE_wUbSAXg">
            <a:extLst>
              <a:ext uri="{FF2B5EF4-FFF2-40B4-BE49-F238E27FC236}">
                <a16:creationId xmlns:a16="http://schemas.microsoft.com/office/drawing/2014/main" id="{83C8BF05-5CF1-1145-9928-0CB2D744E7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389" y="1339558"/>
            <a:ext cx="6043930" cy="449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07AD7-D5BB-4A51-94FF-DAF30F8F8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Share RARE P4 testbed</a:t>
            </a:r>
          </a:p>
          <a:p>
            <a:r>
              <a:rPr lang="en-US" sz="2600" dirty="0"/>
              <a:t>Elaborate </a:t>
            </a:r>
            <a:r>
              <a:rPr lang="en-US" sz="2600" u="sng" dirty="0"/>
              <a:t>your</a:t>
            </a:r>
            <a:r>
              <a:rPr lang="en-US" sz="2600" dirty="0"/>
              <a:t> use case</a:t>
            </a:r>
          </a:p>
          <a:p>
            <a:r>
              <a:rPr lang="en-US" sz="2600" dirty="0"/>
              <a:t>Workshop/Training ?</a:t>
            </a:r>
          </a:p>
          <a:p>
            <a:endParaRPr lang="en-US" sz="2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Let’s create a P4 NREN community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21</a:t>
            </a:fld>
            <a:endParaRPr lang="en-GB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265C54F-FB6A-1549-9F66-B3BCABF0A2EE}"/>
              </a:ext>
            </a:extLst>
          </p:cNvPr>
          <p:cNvSpPr txBox="1"/>
          <p:nvPr/>
        </p:nvSpPr>
        <p:spPr>
          <a:xfrm>
            <a:off x="1869189" y="6062236"/>
            <a:ext cx="76862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 Diffusion of Innovation: </a:t>
            </a:r>
            <a:r>
              <a:rPr lang="fr-FR" u="sng" dirty="0">
                <a:hlinkClick r:id="rId3"/>
              </a:rPr>
              <a:t>https://en.wikipedia.org/wiki/Diffusion_of_innovations</a:t>
            </a:r>
            <a:endParaRPr lang="fr-FR" dirty="0"/>
          </a:p>
          <a:p>
            <a:br>
              <a:rPr lang="fr-FR" dirty="0"/>
            </a:br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71F537-EC6B-4E4D-9179-E3747B41E429}"/>
              </a:ext>
            </a:extLst>
          </p:cNvPr>
          <p:cNvSpPr/>
          <p:nvPr/>
        </p:nvSpPr>
        <p:spPr>
          <a:xfrm>
            <a:off x="-513965" y="4062859"/>
            <a:ext cx="366903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000" b="0" cap="none" spc="0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We</a:t>
            </a:r>
            <a:r>
              <a:rPr lang="fr-FR" sz="40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are </a:t>
            </a:r>
            <a:r>
              <a:rPr lang="fr-FR" sz="4000" b="0" cap="none" spc="0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here</a:t>
            </a:r>
            <a:r>
              <a:rPr lang="fr-FR" sz="40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  <p:sp>
        <p:nvSpPr>
          <p:cNvPr id="8" name="Flèche vers la droite 7">
            <a:extLst>
              <a:ext uri="{FF2B5EF4-FFF2-40B4-BE49-F238E27FC236}">
                <a16:creationId xmlns:a16="http://schemas.microsoft.com/office/drawing/2014/main" id="{F2B63702-D145-CF4A-892C-42D7BA1347B4}"/>
              </a:ext>
            </a:extLst>
          </p:cNvPr>
          <p:cNvSpPr/>
          <p:nvPr/>
        </p:nvSpPr>
        <p:spPr>
          <a:xfrm rot="2321650">
            <a:off x="2492639" y="4691531"/>
            <a:ext cx="645378" cy="28245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0919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464" y="234191"/>
            <a:ext cx="10515600" cy="938624"/>
          </a:xfrm>
        </p:spPr>
        <p:txBody>
          <a:bodyPr/>
          <a:lstStyle/>
          <a:p>
            <a:r>
              <a:rPr lang="en-GB" dirty="0"/>
              <a:t>Looking ahead … Let’s build a RARE NREN community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22</a:t>
            </a:fld>
            <a:endParaRPr lang="en-GB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F5A7523-762E-B34B-8E03-B31A7EB945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022" y="2052591"/>
            <a:ext cx="4989667" cy="325197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8CA5780-5D8D-364E-8255-5A528BE874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8122" y="2415743"/>
            <a:ext cx="476250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2304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848735" y="2226246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dirty="0" err="1">
                <a:solidFill>
                  <a:schemeClr val="bg1"/>
                </a:solidFill>
                <a:latin typeface="+mn-lt"/>
              </a:rPr>
              <a:t>frederic.loui@renater.fr</a:t>
            </a:r>
            <a:endParaRPr lang="en-US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848735" y="1459258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>
                <a:solidFill>
                  <a:schemeClr val="accent4"/>
                </a:solidFill>
                <a:latin typeface="+mn-lt"/>
              </a:rPr>
              <a:t>Thank you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7936E2-00C5-470E-9013-2970A7B184F1}"/>
              </a:ext>
            </a:extLst>
          </p:cNvPr>
          <p:cNvSpPr txBox="1"/>
          <p:nvPr/>
        </p:nvSpPr>
        <p:spPr>
          <a:xfrm>
            <a:off x="7720555" y="5717297"/>
            <a:ext cx="44714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dirty="0">
                <a:solidFill>
                  <a:schemeClr val="bg1"/>
                </a:solidFill>
              </a:rPr>
              <a:t>As part of the GÉANT 2020 Framework Partnership Agreement (FPA), the project receives funding from the European Union's Horizon 2020 research and innovation programme under Grant Agreement No. 856726  (GN4-3).​​​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4E326B-BDC6-4E99-8A17-75DC9A3731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7687" y="5771912"/>
            <a:ext cx="621727" cy="42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57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464" y="234191"/>
            <a:ext cx="10515600" cy="938624"/>
          </a:xfrm>
        </p:spPr>
        <p:txBody>
          <a:bodyPr/>
          <a:lstStyle/>
          <a:p>
            <a:r>
              <a:rPr lang="en-GB" dirty="0"/>
              <a:t>GRPC HTTP2.2 speed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24</a:t>
            </a:fld>
            <a:endParaRPr lang="en-GB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1BD0E50-995F-964F-A66A-6449437C9A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6667" y="1502908"/>
            <a:ext cx="698731" cy="698731"/>
          </a:xfrm>
          <a:prstGeom prst="rect">
            <a:avLst/>
          </a:prstGeom>
        </p:spPr>
      </p:pic>
      <p:pic>
        <p:nvPicPr>
          <p:cNvPr id="12" name="Espace réservé du contenu 11">
            <a:extLst>
              <a:ext uri="{FF2B5EF4-FFF2-40B4-BE49-F238E27FC236}">
                <a16:creationId xmlns:a16="http://schemas.microsoft.com/office/drawing/2014/main" id="{E2D035AD-16B6-3948-B3ED-98C0076EE2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343" y="1503363"/>
            <a:ext cx="6962139" cy="4351337"/>
          </a:xfrm>
        </p:spPr>
      </p:pic>
    </p:spTree>
    <p:extLst>
      <p:ext uri="{BB962C8B-B14F-4D97-AF65-F5344CB8AC3E}">
        <p14:creationId xmlns:p14="http://schemas.microsoft.com/office/powerpoint/2010/main" val="3871032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07AD7-D5BB-4A51-94FF-DAF30F8F8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WP6-T1 sub-task: RARE</a:t>
            </a:r>
          </a:p>
          <a:p>
            <a:pPr lvl="1"/>
            <a:r>
              <a:rPr lang="en-GB" dirty="0"/>
              <a:t>Control plane software</a:t>
            </a:r>
          </a:p>
          <a:p>
            <a:pPr lvl="1"/>
            <a:r>
              <a:rPr lang="en-GB" dirty="0"/>
              <a:t>P4 data plane compliant hardware</a:t>
            </a:r>
          </a:p>
          <a:p>
            <a:pPr lvl="1"/>
            <a:r>
              <a:rPr lang="en-GB" dirty="0"/>
              <a:t>Interface them and the result is …</a:t>
            </a:r>
          </a:p>
          <a:p>
            <a:pPr lvl="1"/>
            <a:endParaRPr lang="en-GB" dirty="0"/>
          </a:p>
          <a:p>
            <a:r>
              <a:rPr lang="en-GB" dirty="0"/>
              <a:t>Fully functional router</a:t>
            </a:r>
          </a:p>
          <a:p>
            <a:pPr lvl="1"/>
            <a:r>
              <a:rPr lang="en-GB" dirty="0"/>
              <a:t>running at hardware line rate</a:t>
            </a:r>
          </a:p>
          <a:p>
            <a:pPr lvl="1"/>
            <a:r>
              <a:rPr lang="en-GB" dirty="0"/>
              <a:t>DIY “hackable/extensible” router</a:t>
            </a:r>
          </a:p>
          <a:p>
            <a:pPr lvl="1"/>
            <a:r>
              <a:rPr lang="en-GB" dirty="0"/>
              <a:t>Control plane independence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RARE project : Group focus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9384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RARE project : Partner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4</a:t>
            </a:fld>
            <a:endParaRPr lang="en-GB" dirty="0"/>
          </a:p>
        </p:txBody>
      </p:sp>
      <p:pic>
        <p:nvPicPr>
          <p:cNvPr id="5" name="Picture 2" descr="https://lh3.googleusercontent.com/9enwCxkvbkwuhY2vGhAgZeiSxNe0aTn4HCzFBmn7SHbi-vSx9As8VkLMJlD7TdMn0Bw9Q5LSjnOFfSiIkS4j2xUYO_hY0OhpZQ5s75X03SMAytiFuroOZkvvK_IUMG17IPFP1muF">
            <a:extLst>
              <a:ext uri="{FF2B5EF4-FFF2-40B4-BE49-F238E27FC236}">
                <a16:creationId xmlns:a16="http://schemas.microsoft.com/office/drawing/2014/main" id="{C17FBA60-34B5-AC43-ABB4-036C4CB652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055" y="3153286"/>
            <a:ext cx="2219325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lh3.googleusercontent.com/oKEbC9pEFzygvzgGCI3EgKBPzMa50vEK6Jnt66nU1-rEc14Wmpwizdr47tgITB2RsYKPy4nMiSzmQUcXaZ8xmPwS_0Bfwil0jYhaBWKcMcozn9PczXK3I5T5LPKUhn4TmvMIhD1O">
            <a:extLst>
              <a:ext uri="{FF2B5EF4-FFF2-40B4-BE49-F238E27FC236}">
                <a16:creationId xmlns:a16="http://schemas.microsoft.com/office/drawing/2014/main" id="{4273F54B-AD2F-454C-993D-EE8E0F48C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5005" y="3864916"/>
            <a:ext cx="1095375" cy="62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lh5.googleusercontent.com/6t9fcoAuHIMqTHiFH9YL9sS1cB4yGTRBz5UfVH250Rqhpt_jjbSRMZ_T2Q2N42irR7ORxloZ2LEXNfiXenAFwn9-vaq3AxTes0L0twlp8pfrK4Tfgv3FHhimUmyr1fj0XPVzMHLe">
            <a:extLst>
              <a:ext uri="{FF2B5EF4-FFF2-40B4-BE49-F238E27FC236}">
                <a16:creationId xmlns:a16="http://schemas.microsoft.com/office/drawing/2014/main" id="{C55F2BC1-39F1-C04E-A7AB-5A2D9C7AF9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9230" y="5504484"/>
            <a:ext cx="1581150" cy="40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lh4.googleusercontent.com/IfqOSGxxky5CERVrTOeYVPX50ACAvBMcr3wzclCbwYqMjz0RgkH6b-MzMPVRibdFpjZefQdBnF2T8q3tjNCBXN9dq4kUoxkI0z9XLEGQzComOWX1vxvemFN9lTasDcMeB0vGDJlm">
            <a:extLst>
              <a:ext uri="{FF2B5EF4-FFF2-40B4-BE49-F238E27FC236}">
                <a16:creationId xmlns:a16="http://schemas.microsoft.com/office/drawing/2014/main" id="{B765FCF4-551E-BA4E-8D22-E01BD39AB0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6230" y="4640405"/>
            <a:ext cx="2724150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https://lh6.googleusercontent.com/t4xqW-2PTnwmNoAIiN7WfxbbZbQ6PdTfWGsTWPXJ1VryoQ8-8eT31nht07ph4xTsMiTLwdVqQaxuobj-KOLsyMLfux2TMwmp5PFpcSgwyNr658afXP3t9GBNummpl4xvDVvh2H8t">
            <a:extLst>
              <a:ext uri="{FF2B5EF4-FFF2-40B4-BE49-F238E27FC236}">
                <a16:creationId xmlns:a16="http://schemas.microsoft.com/office/drawing/2014/main" id="{F8015CCF-DDA5-4D44-8BF0-C6AC2F6811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820" y="2505586"/>
            <a:ext cx="981075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https://lh6.googleusercontent.com/a0hu1tLpQQRp-o86nhJNFQjVE4eMmuQ7kV4TFRNZ29ty_0ixtrVHHLWbKUfvy0GaUOLfIuN1_cFVbz2blyc7hyPlZk4tyI79dtzceOJ1KQnKU1quW_qrQATWYN1D_yIwG2yUvIhP">
            <a:extLst>
              <a:ext uri="{FF2B5EF4-FFF2-40B4-BE49-F238E27FC236}">
                <a16:creationId xmlns:a16="http://schemas.microsoft.com/office/drawing/2014/main" id="{1B986DA3-AC6C-BB45-8D69-AAC676D375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117" y="1917338"/>
            <a:ext cx="1123950" cy="67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à coins arrondis 10">
            <a:extLst>
              <a:ext uri="{FF2B5EF4-FFF2-40B4-BE49-F238E27FC236}">
                <a16:creationId xmlns:a16="http://schemas.microsoft.com/office/drawing/2014/main" id="{5A99C605-097E-3C48-B410-8392604BF749}"/>
              </a:ext>
            </a:extLst>
          </p:cNvPr>
          <p:cNvSpPr/>
          <p:nvPr/>
        </p:nvSpPr>
        <p:spPr>
          <a:xfrm>
            <a:off x="1141537" y="1322459"/>
            <a:ext cx="9141575" cy="5031653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7E9B4EB-9E4F-F345-BB1E-7CEC12B8E69F}"/>
              </a:ext>
            </a:extLst>
          </p:cNvPr>
          <p:cNvSpPr txBox="1"/>
          <p:nvPr/>
        </p:nvSpPr>
        <p:spPr>
          <a:xfrm>
            <a:off x="5626214" y="2116541"/>
            <a:ext cx="3101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accent1">
                    <a:lumMod val="50000"/>
                  </a:schemeClr>
                </a:solidFill>
                <a:ea typeface="Times New Roman" charset="0"/>
                <a:cs typeface="Times New Roman" charset="0"/>
              </a:rPr>
              <a:t>Ivana GOLUB /Activity Leader</a:t>
            </a:r>
          </a:p>
          <a:p>
            <a:endParaRPr lang="fr-FR" dirty="0">
              <a:solidFill>
                <a:schemeClr val="accent1">
                  <a:lumMod val="50000"/>
                </a:schemeClr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E5840C2-13A8-F240-B317-7B0B9C746BBD}"/>
              </a:ext>
            </a:extLst>
          </p:cNvPr>
          <p:cNvSpPr txBox="1"/>
          <p:nvPr/>
        </p:nvSpPr>
        <p:spPr>
          <a:xfrm>
            <a:off x="5605894" y="2635944"/>
            <a:ext cx="3954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accent1">
                    <a:lumMod val="50000"/>
                  </a:schemeClr>
                </a:solidFill>
                <a:ea typeface="Times New Roman" charset="0"/>
                <a:cs typeface="Times New Roman" charset="0"/>
              </a:rPr>
              <a:t>Tim CHOWN /Activity Leader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DE6A226-C265-6A49-A007-955E8DD53F9B}"/>
              </a:ext>
            </a:extLst>
          </p:cNvPr>
          <p:cNvSpPr txBox="1"/>
          <p:nvPr/>
        </p:nvSpPr>
        <p:spPr>
          <a:xfrm>
            <a:off x="5610860" y="3099622"/>
            <a:ext cx="36652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accent1">
                    <a:lumMod val="50000"/>
                  </a:schemeClr>
                </a:solidFill>
                <a:ea typeface="Times New Roman" charset="0"/>
                <a:cs typeface="Times New Roman" charset="0"/>
              </a:rPr>
              <a:t>Xavier JEANNIN /</a:t>
            </a:r>
            <a:r>
              <a:rPr lang="fr-FR" sz="1400" b="1" dirty="0" err="1">
                <a:solidFill>
                  <a:schemeClr val="accent1">
                    <a:lumMod val="50000"/>
                  </a:schemeClr>
                </a:solidFill>
                <a:ea typeface="Times New Roman" charset="0"/>
                <a:cs typeface="Times New Roman" charset="0"/>
              </a:rPr>
              <a:t>Task</a:t>
            </a:r>
            <a:r>
              <a:rPr lang="fr-FR" sz="1400" b="1" dirty="0">
                <a:solidFill>
                  <a:schemeClr val="accent1">
                    <a:lumMod val="50000"/>
                  </a:schemeClr>
                </a:solidFill>
                <a:ea typeface="Times New Roman" charset="0"/>
                <a:cs typeface="Times New Roman" charset="0"/>
              </a:rPr>
              <a:t> Leader</a:t>
            </a:r>
          </a:p>
          <a:p>
            <a:r>
              <a:rPr lang="fr-FR" sz="1400" b="1" dirty="0" err="1">
                <a:solidFill>
                  <a:schemeClr val="accent1">
                    <a:lumMod val="50000"/>
                  </a:schemeClr>
                </a:solidFill>
                <a:ea typeface="Times New Roman" charset="0"/>
                <a:cs typeface="Times New Roman" charset="0"/>
              </a:rPr>
              <a:t>Frederic</a:t>
            </a:r>
            <a:r>
              <a:rPr lang="fr-FR" sz="1400" b="1" dirty="0">
                <a:solidFill>
                  <a:schemeClr val="accent1">
                    <a:lumMod val="50000"/>
                  </a:schemeClr>
                </a:solidFill>
                <a:ea typeface="Times New Roman" charset="0"/>
                <a:cs typeface="Times New Roman" charset="0"/>
              </a:rPr>
              <a:t> LOUI /</a:t>
            </a:r>
            <a:r>
              <a:rPr lang="fr-FR" sz="1400" b="1" dirty="0" err="1">
                <a:solidFill>
                  <a:schemeClr val="accent1">
                    <a:lumMod val="50000"/>
                  </a:schemeClr>
                </a:solidFill>
                <a:ea typeface="Times New Roman" charset="0"/>
                <a:cs typeface="Times New Roman" charset="0"/>
              </a:rPr>
              <a:t>Technical</a:t>
            </a:r>
            <a:r>
              <a:rPr lang="fr-FR" sz="1400" b="1" dirty="0">
                <a:solidFill>
                  <a:schemeClr val="accent1">
                    <a:lumMod val="50000"/>
                  </a:schemeClr>
                </a:solidFill>
                <a:ea typeface="Times New Roman" charset="0"/>
                <a:cs typeface="Times New Roman" charset="0"/>
              </a:rPr>
              <a:t> </a:t>
            </a:r>
            <a:r>
              <a:rPr lang="fr-FR" sz="1400" b="1" dirty="0" err="1">
                <a:solidFill>
                  <a:schemeClr val="accent1">
                    <a:lumMod val="50000"/>
                  </a:schemeClr>
                </a:solidFill>
                <a:ea typeface="Times New Roman" charset="0"/>
                <a:cs typeface="Times New Roman" charset="0"/>
              </a:rPr>
              <a:t>coordinator</a:t>
            </a:r>
            <a:endParaRPr lang="fr-FR" sz="1400" b="1" dirty="0">
              <a:solidFill>
                <a:schemeClr val="accent1">
                  <a:lumMod val="50000"/>
                </a:schemeClr>
              </a:solidFill>
              <a:ea typeface="Times New Roman" charset="0"/>
              <a:cs typeface="Times New Roman" charset="0"/>
            </a:endParaRPr>
          </a:p>
          <a:p>
            <a:r>
              <a:rPr lang="fr-FR" sz="1400" b="1" dirty="0">
                <a:solidFill>
                  <a:schemeClr val="accent1">
                    <a:lumMod val="50000"/>
                  </a:schemeClr>
                </a:solidFill>
                <a:ea typeface="Times New Roman" charset="0"/>
                <a:cs typeface="Times New Roman" charset="0"/>
              </a:rPr>
              <a:t>Maxime WISSLE /White Box SME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0EB0C7F-CB11-C74C-B261-2C87F25D526F}"/>
              </a:ext>
            </a:extLst>
          </p:cNvPr>
          <p:cNvSpPr txBox="1"/>
          <p:nvPr/>
        </p:nvSpPr>
        <p:spPr>
          <a:xfrm>
            <a:off x="5589327" y="3874199"/>
            <a:ext cx="3665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>
                <a:solidFill>
                  <a:schemeClr val="accent1">
                    <a:lumMod val="50000"/>
                  </a:schemeClr>
                </a:solidFill>
                <a:ea typeface="Times New Roman" charset="0"/>
                <a:cs typeface="Times New Roman" charset="0"/>
              </a:rPr>
              <a:t>Janos</a:t>
            </a:r>
            <a:r>
              <a:rPr lang="fr-FR" sz="1400" b="1" dirty="0">
                <a:solidFill>
                  <a:schemeClr val="accent1">
                    <a:lumMod val="50000"/>
                  </a:schemeClr>
                </a:solidFill>
                <a:ea typeface="Times New Roman" charset="0"/>
                <a:cs typeface="Times New Roman" charset="0"/>
              </a:rPr>
              <a:t> MOHACSI /White Box SME</a:t>
            </a:r>
          </a:p>
          <a:p>
            <a:r>
              <a:rPr lang="fr-FR" sz="1400" b="1" dirty="0" err="1">
                <a:solidFill>
                  <a:schemeClr val="accent1">
                    <a:lumMod val="50000"/>
                  </a:schemeClr>
                </a:solidFill>
                <a:ea typeface="Times New Roman" charset="0"/>
                <a:cs typeface="Times New Roman" charset="0"/>
              </a:rPr>
              <a:t>Csaba</a:t>
            </a:r>
            <a:r>
              <a:rPr lang="fr-FR" sz="1400" b="1" dirty="0">
                <a:solidFill>
                  <a:schemeClr val="accent1">
                    <a:lumMod val="50000"/>
                  </a:schemeClr>
                </a:solidFill>
                <a:ea typeface="Times New Roman" charset="0"/>
                <a:cs typeface="Times New Roman" charset="0"/>
              </a:rPr>
              <a:t> MATE /</a:t>
            </a:r>
            <a:r>
              <a:rPr lang="fr-FR" sz="1400" b="1" dirty="0" err="1">
                <a:solidFill>
                  <a:schemeClr val="accent1">
                    <a:lumMod val="50000"/>
                  </a:schemeClr>
                </a:solidFill>
                <a:ea typeface="Times New Roman" charset="0"/>
                <a:cs typeface="Times New Roman" charset="0"/>
              </a:rPr>
              <a:t>FreeRouter</a:t>
            </a:r>
            <a:r>
              <a:rPr lang="fr-FR" sz="1400" b="1" dirty="0">
                <a:solidFill>
                  <a:schemeClr val="accent1">
                    <a:lumMod val="50000"/>
                  </a:schemeClr>
                </a:solidFill>
                <a:ea typeface="Times New Roman" charset="0"/>
                <a:cs typeface="Times New Roman" charset="0"/>
              </a:rPr>
              <a:t> lead </a:t>
            </a:r>
            <a:r>
              <a:rPr lang="fr-FR" sz="1400" b="1" dirty="0" err="1">
                <a:solidFill>
                  <a:schemeClr val="accent1">
                    <a:lumMod val="50000"/>
                  </a:schemeClr>
                </a:solidFill>
                <a:ea typeface="Times New Roman" charset="0"/>
                <a:cs typeface="Times New Roman" charset="0"/>
              </a:rPr>
              <a:t>developer</a:t>
            </a:r>
            <a:endParaRPr lang="fr-FR" sz="1400" b="1" dirty="0">
              <a:solidFill>
                <a:schemeClr val="accent1">
                  <a:lumMod val="50000"/>
                </a:schemeClr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70FFA97-02D1-4649-B0F7-D4C5CFAD629E}"/>
              </a:ext>
            </a:extLst>
          </p:cNvPr>
          <p:cNvSpPr txBox="1"/>
          <p:nvPr/>
        </p:nvSpPr>
        <p:spPr>
          <a:xfrm>
            <a:off x="5626214" y="4850343"/>
            <a:ext cx="3954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accent1">
                    <a:lumMod val="50000"/>
                  </a:schemeClr>
                </a:solidFill>
                <a:ea typeface="Times New Roman" charset="0"/>
                <a:cs typeface="Times New Roman" charset="0"/>
              </a:rPr>
              <a:t>Jordi ORTIZ /ONOS SME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C235DD4-3184-4D4D-AB3F-174920ACD840}"/>
              </a:ext>
            </a:extLst>
          </p:cNvPr>
          <p:cNvSpPr txBox="1"/>
          <p:nvPr/>
        </p:nvSpPr>
        <p:spPr>
          <a:xfrm>
            <a:off x="5596687" y="5550621"/>
            <a:ext cx="39546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accent1">
                    <a:lumMod val="50000"/>
                  </a:schemeClr>
                </a:solidFill>
                <a:ea typeface="Times New Roman" charset="0"/>
                <a:cs typeface="Times New Roman" charset="0"/>
              </a:rPr>
              <a:t>Alexander GALL</a:t>
            </a:r>
          </a:p>
          <a:p>
            <a:r>
              <a:rPr lang="fr-FR" sz="1400" b="1" dirty="0">
                <a:solidFill>
                  <a:schemeClr val="accent1">
                    <a:lumMod val="50000"/>
                  </a:schemeClr>
                </a:solidFill>
                <a:ea typeface="Times New Roman" charset="0"/>
                <a:cs typeface="Times New Roman" charset="0"/>
              </a:rPr>
              <a:t>Simon LEINEN</a:t>
            </a:r>
          </a:p>
        </p:txBody>
      </p:sp>
      <p:pic>
        <p:nvPicPr>
          <p:cNvPr id="18" name="Picture 14" descr="Ã©sultat de recherche d'images pour &quot;GEANT association&quot;">
            <a:extLst>
              <a:ext uri="{FF2B5EF4-FFF2-40B4-BE49-F238E27FC236}">
                <a16:creationId xmlns:a16="http://schemas.microsoft.com/office/drawing/2014/main" id="{D2713201-AF57-0C4F-9166-633FA05866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692" y="908953"/>
            <a:ext cx="1684136" cy="842068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6653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07AD7-D5BB-4A51-94FF-DAF30F8F8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RARE network core features</a:t>
            </a:r>
          </a:p>
          <a:p>
            <a:pPr lvl="1"/>
            <a:r>
              <a:rPr lang="en-GB" dirty="0"/>
              <a:t>Routing: ISIS, OSPF</a:t>
            </a:r>
          </a:p>
          <a:p>
            <a:pPr lvl="1"/>
            <a:r>
              <a:rPr lang="en-GB" dirty="0"/>
              <a:t>Label based forwarding: IS-IS-SR, OSPF-SR </a:t>
            </a:r>
          </a:p>
          <a:p>
            <a:pPr lvl="1"/>
            <a:r>
              <a:rPr lang="en-GB" b="1" dirty="0">
                <a:solidFill>
                  <a:schemeClr val="accent6"/>
                </a:solidFill>
              </a:rPr>
              <a:t>SRv6</a:t>
            </a:r>
          </a:p>
          <a:p>
            <a:pPr lvl="1"/>
            <a:r>
              <a:rPr lang="en-GB" dirty="0"/>
              <a:t>Network service signalling: BGP</a:t>
            </a:r>
          </a:p>
          <a:p>
            <a:r>
              <a:rPr lang="en-GB" dirty="0"/>
              <a:t>RARE network service edge features</a:t>
            </a:r>
          </a:p>
          <a:p>
            <a:pPr lvl="1"/>
            <a:r>
              <a:rPr lang="en-GB" dirty="0"/>
              <a:t>L3VPN</a:t>
            </a:r>
          </a:p>
          <a:p>
            <a:pPr lvl="1"/>
            <a:r>
              <a:rPr lang="en-GB" dirty="0"/>
              <a:t>P2P L2VPN</a:t>
            </a:r>
          </a:p>
          <a:p>
            <a:pPr lvl="1"/>
            <a:r>
              <a:rPr lang="en-GB" dirty="0"/>
              <a:t>P2MP L2VPN (VPLS, EVPN)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RARE current status (M15)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7059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07AD7-D5BB-4A51-94FF-DAF30F8F8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RARE network security features</a:t>
            </a:r>
          </a:p>
          <a:p>
            <a:pPr lvl="1"/>
            <a:r>
              <a:rPr lang="en-GB" b="1" dirty="0">
                <a:solidFill>
                  <a:schemeClr val="accent6"/>
                </a:solidFill>
              </a:rPr>
              <a:t>Control Plane Policy</a:t>
            </a:r>
          </a:p>
          <a:p>
            <a:r>
              <a:rPr lang="en-GB" dirty="0"/>
              <a:t>RARE network management features</a:t>
            </a:r>
          </a:p>
          <a:p>
            <a:pPr lvl="1"/>
            <a:r>
              <a:rPr lang="en-GB" dirty="0"/>
              <a:t>TACACS/RADIUS</a:t>
            </a:r>
          </a:p>
          <a:p>
            <a:pPr lvl="1"/>
            <a:r>
              <a:rPr lang="en-GB" dirty="0"/>
              <a:t>SSH/NTP/DHCP/DNS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Accounting</a:t>
            </a:r>
            <a:r>
              <a:rPr lang="en-GB" dirty="0"/>
              <a:t> </a:t>
            </a:r>
            <a:r>
              <a:rPr lang="en-GB" dirty="0">
                <a:sym typeface="Wingdings" pitchFamily="2" charset="2"/>
              </a:rPr>
              <a:t> On-going </a:t>
            </a:r>
            <a:r>
              <a:rPr lang="en-GB" b="1" dirty="0">
                <a:solidFill>
                  <a:schemeClr val="accent6"/>
                </a:solidFill>
                <a:sym typeface="Wingdings" pitchFamily="2" charset="2"/>
              </a:rPr>
              <a:t>Telemetry</a:t>
            </a:r>
            <a:r>
              <a:rPr lang="en-GB" dirty="0">
                <a:sym typeface="Wingdings" pitchFamily="2" charset="2"/>
              </a:rPr>
              <a:t> work 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RARE current status (M15)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8735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RARE validation design: P4 </a:t>
            </a:r>
            <a:r>
              <a:rPr lang="en-GB" dirty="0" err="1"/>
              <a:t>european</a:t>
            </a:r>
            <a:r>
              <a:rPr lang="en-GB" dirty="0"/>
              <a:t> testbed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7</a:t>
            </a:fld>
            <a:endParaRPr lang="en-GB" dirty="0"/>
          </a:p>
        </p:txBody>
      </p:sp>
      <p:sp>
        <p:nvSpPr>
          <p:cNvPr id="97" name="Line 1">
            <a:extLst>
              <a:ext uri="{FF2B5EF4-FFF2-40B4-BE49-F238E27FC236}">
                <a16:creationId xmlns:a16="http://schemas.microsoft.com/office/drawing/2014/main" id="{DCA00C88-7209-E84B-9447-A4B2D0FE3DE1}"/>
              </a:ext>
            </a:extLst>
          </p:cNvPr>
          <p:cNvSpPr/>
          <p:nvPr/>
        </p:nvSpPr>
        <p:spPr>
          <a:xfrm>
            <a:off x="6989899" y="4472893"/>
            <a:ext cx="529751" cy="492143"/>
          </a:xfrm>
          <a:prstGeom prst="line">
            <a:avLst/>
          </a:prstGeom>
          <a:ln w="19080">
            <a:solidFill>
              <a:schemeClr val="accent5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8" name="Line 1">
            <a:extLst>
              <a:ext uri="{FF2B5EF4-FFF2-40B4-BE49-F238E27FC236}">
                <a16:creationId xmlns:a16="http://schemas.microsoft.com/office/drawing/2014/main" id="{0CF94184-FE95-2C48-ACAB-CD72263BC38B}"/>
              </a:ext>
            </a:extLst>
          </p:cNvPr>
          <p:cNvSpPr/>
          <p:nvPr/>
        </p:nvSpPr>
        <p:spPr>
          <a:xfrm>
            <a:off x="3708469" y="5270312"/>
            <a:ext cx="0" cy="364925"/>
          </a:xfrm>
          <a:prstGeom prst="line">
            <a:avLst/>
          </a:prstGeom>
          <a:ln w="19080">
            <a:solidFill>
              <a:schemeClr val="accent5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9" name="Line 1">
            <a:extLst>
              <a:ext uri="{FF2B5EF4-FFF2-40B4-BE49-F238E27FC236}">
                <a16:creationId xmlns:a16="http://schemas.microsoft.com/office/drawing/2014/main" id="{3A4A22A2-34CA-B847-8F3E-65748A73CC8C}"/>
              </a:ext>
            </a:extLst>
          </p:cNvPr>
          <p:cNvSpPr/>
          <p:nvPr/>
        </p:nvSpPr>
        <p:spPr>
          <a:xfrm flipH="1">
            <a:off x="3927062" y="4472896"/>
            <a:ext cx="691631" cy="567735"/>
          </a:xfrm>
          <a:prstGeom prst="line">
            <a:avLst/>
          </a:prstGeom>
          <a:ln w="19080">
            <a:solidFill>
              <a:schemeClr val="accent5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0" name="Line 1">
            <a:extLst>
              <a:ext uri="{FF2B5EF4-FFF2-40B4-BE49-F238E27FC236}">
                <a16:creationId xmlns:a16="http://schemas.microsoft.com/office/drawing/2014/main" id="{7444FBB0-7D09-0E4A-8442-8A084F3632B5}"/>
              </a:ext>
            </a:extLst>
          </p:cNvPr>
          <p:cNvSpPr/>
          <p:nvPr/>
        </p:nvSpPr>
        <p:spPr>
          <a:xfrm flipH="1" flipV="1">
            <a:off x="3917860" y="2700929"/>
            <a:ext cx="461139" cy="539967"/>
          </a:xfrm>
          <a:prstGeom prst="line">
            <a:avLst/>
          </a:prstGeom>
          <a:ln w="19080">
            <a:solidFill>
              <a:schemeClr val="accent5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01" name="Image 4">
            <a:extLst>
              <a:ext uri="{FF2B5EF4-FFF2-40B4-BE49-F238E27FC236}">
                <a16:creationId xmlns:a16="http://schemas.microsoft.com/office/drawing/2014/main" id="{70737E3D-1E24-BE43-8061-6C8B34F51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2276" y="2764629"/>
            <a:ext cx="2837991" cy="1915646"/>
          </a:xfrm>
          <a:prstGeom prst="rect">
            <a:avLst/>
          </a:prstGeom>
        </p:spPr>
      </p:pic>
      <p:grpSp>
        <p:nvGrpSpPr>
          <p:cNvPr id="102" name="Groupe 101">
            <a:extLst>
              <a:ext uri="{FF2B5EF4-FFF2-40B4-BE49-F238E27FC236}">
                <a16:creationId xmlns:a16="http://schemas.microsoft.com/office/drawing/2014/main" id="{5992009C-0075-B44D-B929-36870D5CE83F}"/>
              </a:ext>
            </a:extLst>
          </p:cNvPr>
          <p:cNvGrpSpPr/>
          <p:nvPr/>
        </p:nvGrpSpPr>
        <p:grpSpPr>
          <a:xfrm>
            <a:off x="887818" y="4289097"/>
            <a:ext cx="2837991" cy="1915646"/>
            <a:chOff x="725145" y="3252607"/>
            <a:chExt cx="2837991" cy="1915646"/>
          </a:xfrm>
        </p:grpSpPr>
        <p:pic>
          <p:nvPicPr>
            <p:cNvPr id="103" name="Image 4">
              <a:extLst>
                <a:ext uri="{FF2B5EF4-FFF2-40B4-BE49-F238E27FC236}">
                  <a16:creationId xmlns:a16="http://schemas.microsoft.com/office/drawing/2014/main" id="{28E4A84B-5B10-8C45-B5E2-B59C1BCECA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5145" y="3252607"/>
              <a:ext cx="2837991" cy="1915646"/>
            </a:xfrm>
            <a:prstGeom prst="rect">
              <a:avLst/>
            </a:prstGeom>
          </p:spPr>
        </p:pic>
        <p:pic>
          <p:nvPicPr>
            <p:cNvPr id="104" name="Picture 2" descr="https://lh3.googleusercontent.com/9enwCxkvbkwuhY2vGhAgZeiSxNe0aTn4HCzFBmn7SHbi-vSx9As8VkLMJlD7TdMn0Bw9Q5LSjnOFfSiIkS4j2xUYO_hY0OhpZQ5s75X03SMAytiFuroOZkvvK_IUMG17IPFP1muF">
              <a:extLst>
                <a:ext uri="{FF2B5EF4-FFF2-40B4-BE49-F238E27FC236}">
                  <a16:creationId xmlns:a16="http://schemas.microsoft.com/office/drawing/2014/main" id="{A486CC91-1727-674C-98A0-A2B530A792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9443" y="3960334"/>
              <a:ext cx="2009396" cy="5001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5" name="Image 104">
            <a:extLst>
              <a:ext uri="{FF2B5EF4-FFF2-40B4-BE49-F238E27FC236}">
                <a16:creationId xmlns:a16="http://schemas.microsoft.com/office/drawing/2014/main" id="{E5680986-0574-8944-8A30-C03BD0A1FA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4952" y="3171919"/>
            <a:ext cx="1752600" cy="863600"/>
          </a:xfrm>
          <a:prstGeom prst="rect">
            <a:avLst/>
          </a:prstGeom>
        </p:spPr>
      </p:pic>
      <p:grpSp>
        <p:nvGrpSpPr>
          <p:cNvPr id="106" name="Groupe 105">
            <a:extLst>
              <a:ext uri="{FF2B5EF4-FFF2-40B4-BE49-F238E27FC236}">
                <a16:creationId xmlns:a16="http://schemas.microsoft.com/office/drawing/2014/main" id="{AE430DBA-E7AB-D944-A165-392B9F918FDC}"/>
              </a:ext>
            </a:extLst>
          </p:cNvPr>
          <p:cNvGrpSpPr/>
          <p:nvPr/>
        </p:nvGrpSpPr>
        <p:grpSpPr>
          <a:xfrm>
            <a:off x="7747918" y="4232913"/>
            <a:ext cx="2837991" cy="1915646"/>
            <a:chOff x="5091139" y="4902078"/>
            <a:chExt cx="2837991" cy="1915646"/>
          </a:xfrm>
        </p:grpSpPr>
        <p:pic>
          <p:nvPicPr>
            <p:cNvPr id="107" name="Image 4">
              <a:extLst>
                <a:ext uri="{FF2B5EF4-FFF2-40B4-BE49-F238E27FC236}">
                  <a16:creationId xmlns:a16="http://schemas.microsoft.com/office/drawing/2014/main" id="{07783467-271E-5E46-A230-1176EE0189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91139" y="4902078"/>
              <a:ext cx="2837991" cy="1915646"/>
            </a:xfrm>
            <a:prstGeom prst="rect">
              <a:avLst/>
            </a:prstGeom>
          </p:spPr>
        </p:pic>
        <p:pic>
          <p:nvPicPr>
            <p:cNvPr id="108" name="Image 107">
              <a:extLst>
                <a:ext uri="{FF2B5EF4-FFF2-40B4-BE49-F238E27FC236}">
                  <a16:creationId xmlns:a16="http://schemas.microsoft.com/office/drawing/2014/main" id="{C33076D0-5A27-1A4B-937A-ED4C6F76359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43443" y="5685070"/>
              <a:ext cx="1651000" cy="406400"/>
            </a:xfrm>
            <a:prstGeom prst="rect">
              <a:avLst/>
            </a:prstGeom>
          </p:spPr>
        </p:pic>
      </p:grpSp>
      <p:grpSp>
        <p:nvGrpSpPr>
          <p:cNvPr id="109" name="Groupe 108">
            <a:extLst>
              <a:ext uri="{FF2B5EF4-FFF2-40B4-BE49-F238E27FC236}">
                <a16:creationId xmlns:a16="http://schemas.microsoft.com/office/drawing/2014/main" id="{45ACE206-B39D-0A46-A2F0-158DB43A663C}"/>
              </a:ext>
            </a:extLst>
          </p:cNvPr>
          <p:cNvGrpSpPr/>
          <p:nvPr/>
        </p:nvGrpSpPr>
        <p:grpSpPr>
          <a:xfrm>
            <a:off x="928672" y="1913016"/>
            <a:ext cx="2837991" cy="1915646"/>
            <a:chOff x="8043983" y="2093972"/>
            <a:chExt cx="2837991" cy="1915646"/>
          </a:xfrm>
        </p:grpSpPr>
        <p:pic>
          <p:nvPicPr>
            <p:cNvPr id="110" name="Image 4">
              <a:extLst>
                <a:ext uri="{FF2B5EF4-FFF2-40B4-BE49-F238E27FC236}">
                  <a16:creationId xmlns:a16="http://schemas.microsoft.com/office/drawing/2014/main" id="{CEAD5828-1CF2-F447-A3F7-334563AF4C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43983" y="2093972"/>
              <a:ext cx="2837991" cy="1915646"/>
            </a:xfrm>
            <a:prstGeom prst="rect">
              <a:avLst/>
            </a:prstGeom>
          </p:spPr>
        </p:pic>
        <p:pic>
          <p:nvPicPr>
            <p:cNvPr id="111" name="Image 110">
              <a:extLst>
                <a:ext uri="{FF2B5EF4-FFF2-40B4-BE49-F238E27FC236}">
                  <a16:creationId xmlns:a16="http://schemas.microsoft.com/office/drawing/2014/main" id="{ABF90989-2EB0-9E4A-BEE0-EA8A0D311F6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019053" y="2756563"/>
              <a:ext cx="876300" cy="584200"/>
            </a:xfrm>
            <a:prstGeom prst="rect">
              <a:avLst/>
            </a:prstGeom>
          </p:spPr>
        </p:pic>
      </p:grpSp>
      <p:grpSp>
        <p:nvGrpSpPr>
          <p:cNvPr id="112" name="Groupe 111">
            <a:extLst>
              <a:ext uri="{FF2B5EF4-FFF2-40B4-BE49-F238E27FC236}">
                <a16:creationId xmlns:a16="http://schemas.microsoft.com/office/drawing/2014/main" id="{3A019D30-5FDB-ED44-8650-A91805FBE4F5}"/>
              </a:ext>
            </a:extLst>
          </p:cNvPr>
          <p:cNvGrpSpPr/>
          <p:nvPr/>
        </p:nvGrpSpPr>
        <p:grpSpPr>
          <a:xfrm>
            <a:off x="3499669" y="2490303"/>
            <a:ext cx="370440" cy="384120"/>
            <a:chOff x="5439982" y="5114962"/>
            <a:chExt cx="370440" cy="384120"/>
          </a:xfrm>
        </p:grpSpPr>
        <p:sp>
          <p:nvSpPr>
            <p:cNvPr id="113" name="CustomShape 15">
              <a:extLst>
                <a:ext uri="{FF2B5EF4-FFF2-40B4-BE49-F238E27FC236}">
                  <a16:creationId xmlns:a16="http://schemas.microsoft.com/office/drawing/2014/main" id="{D23C4094-2723-D140-BCFA-B33173392D44}"/>
                </a:ext>
              </a:extLst>
            </p:cNvPr>
            <p:cNvSpPr/>
            <p:nvPr/>
          </p:nvSpPr>
          <p:spPr>
            <a:xfrm>
              <a:off x="5439982" y="5114962"/>
              <a:ext cx="370440" cy="384120"/>
            </a:xfrm>
            <a:prstGeom prst="roundRect">
              <a:avLst>
                <a:gd name="adj" fmla="val 16815"/>
              </a:avLst>
            </a:prstGeom>
            <a:solidFill>
              <a:srgbClr val="000000"/>
            </a:solidFill>
            <a:ln w="63360">
              <a:solidFill>
                <a:srgbClr val="75FB4C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4" name="CustomShape 16">
              <a:extLst>
                <a:ext uri="{FF2B5EF4-FFF2-40B4-BE49-F238E27FC236}">
                  <a16:creationId xmlns:a16="http://schemas.microsoft.com/office/drawing/2014/main" id="{FA2C8382-68C1-5A4D-8AEA-40787D5AC715}"/>
                </a:ext>
              </a:extLst>
            </p:cNvPr>
            <p:cNvSpPr/>
            <p:nvPr/>
          </p:nvSpPr>
          <p:spPr>
            <a:xfrm rot="18900000">
              <a:off x="5628982" y="5190645"/>
              <a:ext cx="135720" cy="10188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5" name="CustomShape 17">
              <a:extLst>
                <a:ext uri="{FF2B5EF4-FFF2-40B4-BE49-F238E27FC236}">
                  <a16:creationId xmlns:a16="http://schemas.microsoft.com/office/drawing/2014/main" id="{48729630-EF97-0944-97D1-91C0FD53BDA6}"/>
                </a:ext>
              </a:extLst>
            </p:cNvPr>
            <p:cNvSpPr/>
            <p:nvPr/>
          </p:nvSpPr>
          <p:spPr>
            <a:xfrm rot="13500000" flipH="1">
              <a:off x="5476342" y="5190285"/>
              <a:ext cx="136080" cy="10224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6" name="CustomShape 18">
              <a:extLst>
                <a:ext uri="{FF2B5EF4-FFF2-40B4-BE49-F238E27FC236}">
                  <a16:creationId xmlns:a16="http://schemas.microsoft.com/office/drawing/2014/main" id="{EEB6961E-4F4C-D648-9B03-0C24968E8442}"/>
                </a:ext>
              </a:extLst>
            </p:cNvPr>
            <p:cNvSpPr/>
            <p:nvPr/>
          </p:nvSpPr>
          <p:spPr>
            <a:xfrm rot="8100000">
              <a:off x="5477782" y="5341125"/>
              <a:ext cx="135720" cy="10188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7" name="CustomShape 19">
              <a:extLst>
                <a:ext uri="{FF2B5EF4-FFF2-40B4-BE49-F238E27FC236}">
                  <a16:creationId xmlns:a16="http://schemas.microsoft.com/office/drawing/2014/main" id="{02B95D62-5F2C-7340-8AAF-BC629BF203B0}"/>
                </a:ext>
              </a:extLst>
            </p:cNvPr>
            <p:cNvSpPr/>
            <p:nvPr/>
          </p:nvSpPr>
          <p:spPr>
            <a:xfrm rot="2700000" flipH="1">
              <a:off x="5620342" y="5336445"/>
              <a:ext cx="136080" cy="10224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18" name="Groupe 117">
            <a:extLst>
              <a:ext uri="{FF2B5EF4-FFF2-40B4-BE49-F238E27FC236}">
                <a16:creationId xmlns:a16="http://schemas.microsoft.com/office/drawing/2014/main" id="{580823A3-E84A-F54D-B8B1-BE6A50E68B3A}"/>
              </a:ext>
            </a:extLst>
          </p:cNvPr>
          <p:cNvGrpSpPr/>
          <p:nvPr/>
        </p:nvGrpSpPr>
        <p:grpSpPr>
          <a:xfrm>
            <a:off x="7562698" y="4777780"/>
            <a:ext cx="370440" cy="384120"/>
            <a:chOff x="5439982" y="5114962"/>
            <a:chExt cx="370440" cy="384120"/>
          </a:xfrm>
        </p:grpSpPr>
        <p:sp>
          <p:nvSpPr>
            <p:cNvPr id="119" name="CustomShape 15">
              <a:extLst>
                <a:ext uri="{FF2B5EF4-FFF2-40B4-BE49-F238E27FC236}">
                  <a16:creationId xmlns:a16="http://schemas.microsoft.com/office/drawing/2014/main" id="{A83B905F-DBC3-1041-A2F3-0C9B8ED83C91}"/>
                </a:ext>
              </a:extLst>
            </p:cNvPr>
            <p:cNvSpPr/>
            <p:nvPr/>
          </p:nvSpPr>
          <p:spPr>
            <a:xfrm>
              <a:off x="5439982" y="5114962"/>
              <a:ext cx="370440" cy="384120"/>
            </a:xfrm>
            <a:prstGeom prst="roundRect">
              <a:avLst>
                <a:gd name="adj" fmla="val 16815"/>
              </a:avLst>
            </a:prstGeom>
            <a:solidFill>
              <a:srgbClr val="000000"/>
            </a:solidFill>
            <a:ln w="63360">
              <a:solidFill>
                <a:srgbClr val="75FB4C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0" name="CustomShape 16">
              <a:extLst>
                <a:ext uri="{FF2B5EF4-FFF2-40B4-BE49-F238E27FC236}">
                  <a16:creationId xmlns:a16="http://schemas.microsoft.com/office/drawing/2014/main" id="{B7BFE544-67CD-FD4A-8C06-0A20ABF42120}"/>
                </a:ext>
              </a:extLst>
            </p:cNvPr>
            <p:cNvSpPr/>
            <p:nvPr/>
          </p:nvSpPr>
          <p:spPr>
            <a:xfrm rot="18900000">
              <a:off x="5628982" y="5190645"/>
              <a:ext cx="135720" cy="10188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1" name="CustomShape 17">
              <a:extLst>
                <a:ext uri="{FF2B5EF4-FFF2-40B4-BE49-F238E27FC236}">
                  <a16:creationId xmlns:a16="http://schemas.microsoft.com/office/drawing/2014/main" id="{B5728168-5152-7B4F-9BA4-6D4193826ED6}"/>
                </a:ext>
              </a:extLst>
            </p:cNvPr>
            <p:cNvSpPr/>
            <p:nvPr/>
          </p:nvSpPr>
          <p:spPr>
            <a:xfrm rot="13500000" flipH="1">
              <a:off x="5476342" y="5190285"/>
              <a:ext cx="136080" cy="10224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2" name="CustomShape 18">
              <a:extLst>
                <a:ext uri="{FF2B5EF4-FFF2-40B4-BE49-F238E27FC236}">
                  <a16:creationId xmlns:a16="http://schemas.microsoft.com/office/drawing/2014/main" id="{5803DE74-AD73-BC4E-9F60-6FC990AB52E9}"/>
                </a:ext>
              </a:extLst>
            </p:cNvPr>
            <p:cNvSpPr/>
            <p:nvPr/>
          </p:nvSpPr>
          <p:spPr>
            <a:xfrm rot="8100000">
              <a:off x="5477782" y="5341125"/>
              <a:ext cx="135720" cy="10188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3" name="CustomShape 19">
              <a:extLst>
                <a:ext uri="{FF2B5EF4-FFF2-40B4-BE49-F238E27FC236}">
                  <a16:creationId xmlns:a16="http://schemas.microsoft.com/office/drawing/2014/main" id="{1D904003-FA88-F04A-9F41-9388A50FC0F4}"/>
                </a:ext>
              </a:extLst>
            </p:cNvPr>
            <p:cNvSpPr/>
            <p:nvPr/>
          </p:nvSpPr>
          <p:spPr>
            <a:xfrm rot="2700000" flipH="1">
              <a:off x="5620342" y="5336445"/>
              <a:ext cx="136080" cy="10224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24" name="CustomShape 38">
            <a:extLst>
              <a:ext uri="{FF2B5EF4-FFF2-40B4-BE49-F238E27FC236}">
                <a16:creationId xmlns:a16="http://schemas.microsoft.com/office/drawing/2014/main" id="{6F868D45-2592-D14C-852C-344089A0AAFA}"/>
              </a:ext>
            </a:extLst>
          </p:cNvPr>
          <p:cNvSpPr/>
          <p:nvPr/>
        </p:nvSpPr>
        <p:spPr>
          <a:xfrm>
            <a:off x="3878823" y="2661393"/>
            <a:ext cx="48240" cy="52920"/>
          </a:xfrm>
          <a:prstGeom prst="ellipse">
            <a:avLst/>
          </a:prstGeom>
          <a:solidFill>
            <a:srgbClr val="ED1556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125" name="Groupe 124">
            <a:extLst>
              <a:ext uri="{FF2B5EF4-FFF2-40B4-BE49-F238E27FC236}">
                <a16:creationId xmlns:a16="http://schemas.microsoft.com/office/drawing/2014/main" id="{EF594359-209F-8A4A-B411-06A7DAB18C12}"/>
              </a:ext>
            </a:extLst>
          </p:cNvPr>
          <p:cNvGrpSpPr/>
          <p:nvPr/>
        </p:nvGrpSpPr>
        <p:grpSpPr>
          <a:xfrm>
            <a:off x="6804411" y="4035519"/>
            <a:ext cx="370440" cy="384120"/>
            <a:chOff x="5439982" y="5114962"/>
            <a:chExt cx="370440" cy="384120"/>
          </a:xfrm>
        </p:grpSpPr>
        <p:sp>
          <p:nvSpPr>
            <p:cNvPr id="126" name="CustomShape 15">
              <a:extLst>
                <a:ext uri="{FF2B5EF4-FFF2-40B4-BE49-F238E27FC236}">
                  <a16:creationId xmlns:a16="http://schemas.microsoft.com/office/drawing/2014/main" id="{EF011E19-38E8-8540-A16C-E29FF48A03B7}"/>
                </a:ext>
              </a:extLst>
            </p:cNvPr>
            <p:cNvSpPr/>
            <p:nvPr/>
          </p:nvSpPr>
          <p:spPr>
            <a:xfrm>
              <a:off x="5439982" y="5114962"/>
              <a:ext cx="370440" cy="384120"/>
            </a:xfrm>
            <a:prstGeom prst="roundRect">
              <a:avLst>
                <a:gd name="adj" fmla="val 16815"/>
              </a:avLst>
            </a:prstGeom>
            <a:solidFill>
              <a:srgbClr val="000000"/>
            </a:solidFill>
            <a:ln w="63360">
              <a:solidFill>
                <a:srgbClr val="75FB4C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7" name="CustomShape 16">
              <a:extLst>
                <a:ext uri="{FF2B5EF4-FFF2-40B4-BE49-F238E27FC236}">
                  <a16:creationId xmlns:a16="http://schemas.microsoft.com/office/drawing/2014/main" id="{7D725416-7053-6C46-8AB6-0A1440F7B054}"/>
                </a:ext>
              </a:extLst>
            </p:cNvPr>
            <p:cNvSpPr/>
            <p:nvPr/>
          </p:nvSpPr>
          <p:spPr>
            <a:xfrm rot="18900000">
              <a:off x="5628982" y="5190645"/>
              <a:ext cx="135720" cy="10188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8" name="CustomShape 17">
              <a:extLst>
                <a:ext uri="{FF2B5EF4-FFF2-40B4-BE49-F238E27FC236}">
                  <a16:creationId xmlns:a16="http://schemas.microsoft.com/office/drawing/2014/main" id="{3BA8D892-6C40-BA44-8D1F-09A513D1C795}"/>
                </a:ext>
              </a:extLst>
            </p:cNvPr>
            <p:cNvSpPr/>
            <p:nvPr/>
          </p:nvSpPr>
          <p:spPr>
            <a:xfrm rot="13500000" flipH="1">
              <a:off x="5476342" y="5190285"/>
              <a:ext cx="136080" cy="10224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9" name="CustomShape 18">
              <a:extLst>
                <a:ext uri="{FF2B5EF4-FFF2-40B4-BE49-F238E27FC236}">
                  <a16:creationId xmlns:a16="http://schemas.microsoft.com/office/drawing/2014/main" id="{8ED0E2A5-673B-4C4D-B047-048F020737C0}"/>
                </a:ext>
              </a:extLst>
            </p:cNvPr>
            <p:cNvSpPr/>
            <p:nvPr/>
          </p:nvSpPr>
          <p:spPr>
            <a:xfrm rot="8100000">
              <a:off x="5477782" y="5341125"/>
              <a:ext cx="135720" cy="10188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0" name="CustomShape 19">
              <a:extLst>
                <a:ext uri="{FF2B5EF4-FFF2-40B4-BE49-F238E27FC236}">
                  <a16:creationId xmlns:a16="http://schemas.microsoft.com/office/drawing/2014/main" id="{02C4BEEB-EC68-DF45-81FA-CC2189F3A847}"/>
                </a:ext>
              </a:extLst>
            </p:cNvPr>
            <p:cNvSpPr/>
            <p:nvPr/>
          </p:nvSpPr>
          <p:spPr>
            <a:xfrm rot="2700000" flipH="1">
              <a:off x="5620342" y="5336445"/>
              <a:ext cx="136080" cy="10224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31" name="Groupe 130">
            <a:extLst>
              <a:ext uri="{FF2B5EF4-FFF2-40B4-BE49-F238E27FC236}">
                <a16:creationId xmlns:a16="http://schemas.microsoft.com/office/drawing/2014/main" id="{25D107BF-AB58-5641-B0F3-E7DB8CEB4068}"/>
              </a:ext>
            </a:extLst>
          </p:cNvPr>
          <p:cNvGrpSpPr/>
          <p:nvPr/>
        </p:nvGrpSpPr>
        <p:grpSpPr>
          <a:xfrm>
            <a:off x="3519810" y="4849828"/>
            <a:ext cx="428584" cy="448093"/>
            <a:chOff x="3519810" y="4922853"/>
            <a:chExt cx="428584" cy="448093"/>
          </a:xfrm>
        </p:grpSpPr>
        <p:grpSp>
          <p:nvGrpSpPr>
            <p:cNvPr id="132" name="Groupe 131">
              <a:extLst>
                <a:ext uri="{FF2B5EF4-FFF2-40B4-BE49-F238E27FC236}">
                  <a16:creationId xmlns:a16="http://schemas.microsoft.com/office/drawing/2014/main" id="{C4AB02E3-1F38-334A-B43C-B9C9F8289579}"/>
                </a:ext>
              </a:extLst>
            </p:cNvPr>
            <p:cNvGrpSpPr/>
            <p:nvPr/>
          </p:nvGrpSpPr>
          <p:grpSpPr>
            <a:xfrm>
              <a:off x="3519810" y="4922853"/>
              <a:ext cx="370440" cy="384120"/>
              <a:chOff x="5439982" y="5114962"/>
              <a:chExt cx="370440" cy="384120"/>
            </a:xfrm>
          </p:grpSpPr>
          <p:sp>
            <p:nvSpPr>
              <p:cNvPr id="135" name="CustomShape 15">
                <a:extLst>
                  <a:ext uri="{FF2B5EF4-FFF2-40B4-BE49-F238E27FC236}">
                    <a16:creationId xmlns:a16="http://schemas.microsoft.com/office/drawing/2014/main" id="{BFCBE8B1-F4A1-AA4A-BCE9-E6EF7C64A02E}"/>
                  </a:ext>
                </a:extLst>
              </p:cNvPr>
              <p:cNvSpPr/>
              <p:nvPr/>
            </p:nvSpPr>
            <p:spPr>
              <a:xfrm>
                <a:off x="5439982" y="5114962"/>
                <a:ext cx="370440" cy="384120"/>
              </a:xfrm>
              <a:prstGeom prst="roundRect">
                <a:avLst>
                  <a:gd name="adj" fmla="val 16815"/>
                </a:avLst>
              </a:prstGeom>
              <a:solidFill>
                <a:srgbClr val="000000"/>
              </a:solidFill>
              <a:ln w="63360">
                <a:solidFill>
                  <a:srgbClr val="75FB4C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36" name="CustomShape 16">
                <a:extLst>
                  <a:ext uri="{FF2B5EF4-FFF2-40B4-BE49-F238E27FC236}">
                    <a16:creationId xmlns:a16="http://schemas.microsoft.com/office/drawing/2014/main" id="{1DE21A7B-A1EC-9144-868D-1D3EA1E6D467}"/>
                  </a:ext>
                </a:extLst>
              </p:cNvPr>
              <p:cNvSpPr/>
              <p:nvPr/>
            </p:nvSpPr>
            <p:spPr>
              <a:xfrm rot="18900000">
                <a:off x="5628982" y="5190645"/>
                <a:ext cx="135720" cy="101880"/>
              </a:xfrm>
              <a:prstGeom prst="rightArrow">
                <a:avLst>
                  <a:gd name="adj1" fmla="val 33361"/>
                  <a:gd name="adj2" fmla="val 57163"/>
                </a:avLst>
              </a:prstGeom>
              <a:solidFill>
                <a:srgbClr val="75FB4B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37" name="CustomShape 17">
                <a:extLst>
                  <a:ext uri="{FF2B5EF4-FFF2-40B4-BE49-F238E27FC236}">
                    <a16:creationId xmlns:a16="http://schemas.microsoft.com/office/drawing/2014/main" id="{48EBDA83-F149-6E45-B583-09F08E885F7A}"/>
                  </a:ext>
                </a:extLst>
              </p:cNvPr>
              <p:cNvSpPr/>
              <p:nvPr/>
            </p:nvSpPr>
            <p:spPr>
              <a:xfrm rot="13500000" flipH="1">
                <a:off x="5476342" y="5190285"/>
                <a:ext cx="136080" cy="102240"/>
              </a:xfrm>
              <a:prstGeom prst="rightArrow">
                <a:avLst>
                  <a:gd name="adj1" fmla="val 33361"/>
                  <a:gd name="adj2" fmla="val 57163"/>
                </a:avLst>
              </a:prstGeom>
              <a:solidFill>
                <a:srgbClr val="75FB4B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38" name="CustomShape 18">
                <a:extLst>
                  <a:ext uri="{FF2B5EF4-FFF2-40B4-BE49-F238E27FC236}">
                    <a16:creationId xmlns:a16="http://schemas.microsoft.com/office/drawing/2014/main" id="{E0CFDE8B-C124-0740-81E7-BEF1051A60DA}"/>
                  </a:ext>
                </a:extLst>
              </p:cNvPr>
              <p:cNvSpPr/>
              <p:nvPr/>
            </p:nvSpPr>
            <p:spPr>
              <a:xfrm rot="8100000">
                <a:off x="5477782" y="5341125"/>
                <a:ext cx="135720" cy="101880"/>
              </a:xfrm>
              <a:prstGeom prst="rightArrow">
                <a:avLst>
                  <a:gd name="adj1" fmla="val 33361"/>
                  <a:gd name="adj2" fmla="val 57163"/>
                </a:avLst>
              </a:prstGeom>
              <a:solidFill>
                <a:srgbClr val="75FB4B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39" name="CustomShape 19">
                <a:extLst>
                  <a:ext uri="{FF2B5EF4-FFF2-40B4-BE49-F238E27FC236}">
                    <a16:creationId xmlns:a16="http://schemas.microsoft.com/office/drawing/2014/main" id="{059F673F-0532-BE4F-B27D-BEFAB82A6F22}"/>
                  </a:ext>
                </a:extLst>
              </p:cNvPr>
              <p:cNvSpPr/>
              <p:nvPr/>
            </p:nvSpPr>
            <p:spPr>
              <a:xfrm rot="2700000" flipH="1">
                <a:off x="5620342" y="5336445"/>
                <a:ext cx="136080" cy="102240"/>
              </a:xfrm>
              <a:prstGeom prst="rightArrow">
                <a:avLst>
                  <a:gd name="adj1" fmla="val 33361"/>
                  <a:gd name="adj2" fmla="val 57163"/>
                </a:avLst>
              </a:prstGeom>
              <a:solidFill>
                <a:srgbClr val="75FB4B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sp>
          <p:nvSpPr>
            <p:cNvPr id="133" name="CustomShape 38">
              <a:extLst>
                <a:ext uri="{FF2B5EF4-FFF2-40B4-BE49-F238E27FC236}">
                  <a16:creationId xmlns:a16="http://schemas.microsoft.com/office/drawing/2014/main" id="{DF4C6FBB-3CAB-6F4C-A693-F6867F2C749E}"/>
                </a:ext>
              </a:extLst>
            </p:cNvPr>
            <p:cNvSpPr/>
            <p:nvPr/>
          </p:nvSpPr>
          <p:spPr>
            <a:xfrm>
              <a:off x="3900154" y="5084737"/>
              <a:ext cx="48240" cy="52920"/>
            </a:xfrm>
            <a:prstGeom prst="ellipse">
              <a:avLst/>
            </a:prstGeom>
            <a:solidFill>
              <a:srgbClr val="ED1556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4" name="CustomShape 38">
              <a:extLst>
                <a:ext uri="{FF2B5EF4-FFF2-40B4-BE49-F238E27FC236}">
                  <a16:creationId xmlns:a16="http://schemas.microsoft.com/office/drawing/2014/main" id="{B1B759F6-F13D-8043-B9CB-5818C3B6491C}"/>
                </a:ext>
              </a:extLst>
            </p:cNvPr>
            <p:cNvSpPr/>
            <p:nvPr/>
          </p:nvSpPr>
          <p:spPr>
            <a:xfrm>
              <a:off x="3680910" y="5318026"/>
              <a:ext cx="48240" cy="52920"/>
            </a:xfrm>
            <a:prstGeom prst="ellipse">
              <a:avLst/>
            </a:prstGeom>
            <a:solidFill>
              <a:srgbClr val="ED1556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40" name="Groupe 139">
            <a:extLst>
              <a:ext uri="{FF2B5EF4-FFF2-40B4-BE49-F238E27FC236}">
                <a16:creationId xmlns:a16="http://schemas.microsoft.com/office/drawing/2014/main" id="{F50D084E-6121-3E41-98F5-399814455B73}"/>
              </a:ext>
            </a:extLst>
          </p:cNvPr>
          <p:cNvGrpSpPr/>
          <p:nvPr/>
        </p:nvGrpSpPr>
        <p:grpSpPr>
          <a:xfrm>
            <a:off x="3524179" y="5639483"/>
            <a:ext cx="370440" cy="440836"/>
            <a:chOff x="3526779" y="5537167"/>
            <a:chExt cx="370440" cy="440836"/>
          </a:xfrm>
        </p:grpSpPr>
        <p:grpSp>
          <p:nvGrpSpPr>
            <p:cNvPr id="141" name="Groupe 140">
              <a:extLst>
                <a:ext uri="{FF2B5EF4-FFF2-40B4-BE49-F238E27FC236}">
                  <a16:creationId xmlns:a16="http://schemas.microsoft.com/office/drawing/2014/main" id="{7FFD470C-C31F-C042-B2D0-973601306AD2}"/>
                </a:ext>
              </a:extLst>
            </p:cNvPr>
            <p:cNvGrpSpPr/>
            <p:nvPr/>
          </p:nvGrpSpPr>
          <p:grpSpPr>
            <a:xfrm>
              <a:off x="3526779" y="5593883"/>
              <a:ext cx="370440" cy="384120"/>
              <a:chOff x="5439982" y="5114962"/>
              <a:chExt cx="370440" cy="384120"/>
            </a:xfrm>
          </p:grpSpPr>
          <p:sp>
            <p:nvSpPr>
              <p:cNvPr id="143" name="CustomShape 15">
                <a:extLst>
                  <a:ext uri="{FF2B5EF4-FFF2-40B4-BE49-F238E27FC236}">
                    <a16:creationId xmlns:a16="http://schemas.microsoft.com/office/drawing/2014/main" id="{70B869B7-CFE7-EC4A-87E4-D00854D06ABB}"/>
                  </a:ext>
                </a:extLst>
              </p:cNvPr>
              <p:cNvSpPr/>
              <p:nvPr/>
            </p:nvSpPr>
            <p:spPr>
              <a:xfrm>
                <a:off x="5439982" y="5114962"/>
                <a:ext cx="370440" cy="384120"/>
              </a:xfrm>
              <a:prstGeom prst="roundRect">
                <a:avLst>
                  <a:gd name="adj" fmla="val 16815"/>
                </a:avLst>
              </a:prstGeom>
              <a:solidFill>
                <a:srgbClr val="000000"/>
              </a:solidFill>
              <a:ln w="63360">
                <a:solidFill>
                  <a:srgbClr val="75FB4C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44" name="CustomShape 16">
                <a:extLst>
                  <a:ext uri="{FF2B5EF4-FFF2-40B4-BE49-F238E27FC236}">
                    <a16:creationId xmlns:a16="http://schemas.microsoft.com/office/drawing/2014/main" id="{EADB87A3-6A25-F442-83E9-CD9640CCA7B7}"/>
                  </a:ext>
                </a:extLst>
              </p:cNvPr>
              <p:cNvSpPr/>
              <p:nvPr/>
            </p:nvSpPr>
            <p:spPr>
              <a:xfrm rot="18900000">
                <a:off x="5628982" y="5190645"/>
                <a:ext cx="135720" cy="101880"/>
              </a:xfrm>
              <a:prstGeom prst="rightArrow">
                <a:avLst>
                  <a:gd name="adj1" fmla="val 33361"/>
                  <a:gd name="adj2" fmla="val 57163"/>
                </a:avLst>
              </a:prstGeom>
              <a:solidFill>
                <a:srgbClr val="75FB4B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45" name="CustomShape 17">
                <a:extLst>
                  <a:ext uri="{FF2B5EF4-FFF2-40B4-BE49-F238E27FC236}">
                    <a16:creationId xmlns:a16="http://schemas.microsoft.com/office/drawing/2014/main" id="{C15E9536-4269-2A4F-9222-D30BB3E9BADD}"/>
                  </a:ext>
                </a:extLst>
              </p:cNvPr>
              <p:cNvSpPr/>
              <p:nvPr/>
            </p:nvSpPr>
            <p:spPr>
              <a:xfrm rot="13500000" flipH="1">
                <a:off x="5476342" y="5190285"/>
                <a:ext cx="136080" cy="102240"/>
              </a:xfrm>
              <a:prstGeom prst="rightArrow">
                <a:avLst>
                  <a:gd name="adj1" fmla="val 33361"/>
                  <a:gd name="adj2" fmla="val 57163"/>
                </a:avLst>
              </a:prstGeom>
              <a:solidFill>
                <a:srgbClr val="75FB4B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46" name="CustomShape 18">
                <a:extLst>
                  <a:ext uri="{FF2B5EF4-FFF2-40B4-BE49-F238E27FC236}">
                    <a16:creationId xmlns:a16="http://schemas.microsoft.com/office/drawing/2014/main" id="{5DF2710E-547D-1148-AE03-A7FA35E674E8}"/>
                  </a:ext>
                </a:extLst>
              </p:cNvPr>
              <p:cNvSpPr/>
              <p:nvPr/>
            </p:nvSpPr>
            <p:spPr>
              <a:xfrm rot="8100000">
                <a:off x="5477782" y="5341125"/>
                <a:ext cx="135720" cy="101880"/>
              </a:xfrm>
              <a:prstGeom prst="rightArrow">
                <a:avLst>
                  <a:gd name="adj1" fmla="val 33361"/>
                  <a:gd name="adj2" fmla="val 57163"/>
                </a:avLst>
              </a:prstGeom>
              <a:solidFill>
                <a:srgbClr val="75FB4B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47" name="CustomShape 19">
                <a:extLst>
                  <a:ext uri="{FF2B5EF4-FFF2-40B4-BE49-F238E27FC236}">
                    <a16:creationId xmlns:a16="http://schemas.microsoft.com/office/drawing/2014/main" id="{46B6D8C5-1EE8-784C-BAE2-1DBDEE53B129}"/>
                  </a:ext>
                </a:extLst>
              </p:cNvPr>
              <p:cNvSpPr/>
              <p:nvPr/>
            </p:nvSpPr>
            <p:spPr>
              <a:xfrm rot="2700000" flipH="1">
                <a:off x="5620342" y="5336445"/>
                <a:ext cx="136080" cy="102240"/>
              </a:xfrm>
              <a:prstGeom prst="rightArrow">
                <a:avLst>
                  <a:gd name="adj1" fmla="val 33361"/>
                  <a:gd name="adj2" fmla="val 57163"/>
                </a:avLst>
              </a:prstGeom>
              <a:solidFill>
                <a:srgbClr val="75FB4B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sp>
          <p:nvSpPr>
            <p:cNvPr id="142" name="CustomShape 38">
              <a:extLst>
                <a:ext uri="{FF2B5EF4-FFF2-40B4-BE49-F238E27FC236}">
                  <a16:creationId xmlns:a16="http://schemas.microsoft.com/office/drawing/2014/main" id="{34BB25BE-69AD-B442-A559-00AC2C81497D}"/>
                </a:ext>
              </a:extLst>
            </p:cNvPr>
            <p:cNvSpPr/>
            <p:nvPr/>
          </p:nvSpPr>
          <p:spPr>
            <a:xfrm>
              <a:off x="3687271" y="5537167"/>
              <a:ext cx="48240" cy="52920"/>
            </a:xfrm>
            <a:prstGeom prst="ellipse">
              <a:avLst/>
            </a:prstGeom>
            <a:solidFill>
              <a:srgbClr val="ED1556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48" name="CustomShape 38">
            <a:extLst>
              <a:ext uri="{FF2B5EF4-FFF2-40B4-BE49-F238E27FC236}">
                <a16:creationId xmlns:a16="http://schemas.microsoft.com/office/drawing/2014/main" id="{7B379F31-D1A8-4946-9739-C4C771E2ABBD}"/>
              </a:ext>
            </a:extLst>
          </p:cNvPr>
          <p:cNvSpPr/>
          <p:nvPr/>
        </p:nvSpPr>
        <p:spPr>
          <a:xfrm>
            <a:off x="7503467" y="4939040"/>
            <a:ext cx="48240" cy="52920"/>
          </a:xfrm>
          <a:prstGeom prst="ellipse">
            <a:avLst/>
          </a:prstGeom>
          <a:solidFill>
            <a:srgbClr val="ED1556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9" name="CustomShape 38">
            <a:extLst>
              <a:ext uri="{FF2B5EF4-FFF2-40B4-BE49-F238E27FC236}">
                <a16:creationId xmlns:a16="http://schemas.microsoft.com/office/drawing/2014/main" id="{0B82AB9E-4914-F745-BDF4-755F8D3F54CF}"/>
              </a:ext>
            </a:extLst>
          </p:cNvPr>
          <p:cNvSpPr/>
          <p:nvPr/>
        </p:nvSpPr>
        <p:spPr>
          <a:xfrm>
            <a:off x="6965511" y="4434067"/>
            <a:ext cx="48240" cy="52920"/>
          </a:xfrm>
          <a:prstGeom prst="ellipse">
            <a:avLst/>
          </a:prstGeom>
          <a:solidFill>
            <a:srgbClr val="ED1556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0" name="Line 1">
            <a:extLst>
              <a:ext uri="{FF2B5EF4-FFF2-40B4-BE49-F238E27FC236}">
                <a16:creationId xmlns:a16="http://schemas.microsoft.com/office/drawing/2014/main" id="{A9A4176E-C18A-7048-AD3F-2A665ED601C4}"/>
              </a:ext>
            </a:extLst>
          </p:cNvPr>
          <p:cNvSpPr/>
          <p:nvPr/>
        </p:nvSpPr>
        <p:spPr>
          <a:xfrm flipV="1">
            <a:off x="4790785" y="4239689"/>
            <a:ext cx="1979849" cy="6457"/>
          </a:xfrm>
          <a:prstGeom prst="line">
            <a:avLst/>
          </a:prstGeom>
          <a:ln w="19080">
            <a:solidFill>
              <a:schemeClr val="accent5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1" name="CustomShape 38">
            <a:extLst>
              <a:ext uri="{FF2B5EF4-FFF2-40B4-BE49-F238E27FC236}">
                <a16:creationId xmlns:a16="http://schemas.microsoft.com/office/drawing/2014/main" id="{AE1837EB-92FF-3B4D-8E91-48A24C257DF1}"/>
              </a:ext>
            </a:extLst>
          </p:cNvPr>
          <p:cNvSpPr/>
          <p:nvPr/>
        </p:nvSpPr>
        <p:spPr>
          <a:xfrm>
            <a:off x="6752748" y="4208831"/>
            <a:ext cx="48240" cy="52920"/>
          </a:xfrm>
          <a:prstGeom prst="ellipse">
            <a:avLst/>
          </a:prstGeom>
          <a:solidFill>
            <a:srgbClr val="ED1556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2" name="Line 1">
            <a:extLst>
              <a:ext uri="{FF2B5EF4-FFF2-40B4-BE49-F238E27FC236}">
                <a16:creationId xmlns:a16="http://schemas.microsoft.com/office/drawing/2014/main" id="{E4221282-96F0-6E4A-902D-0FB3F4CE6AED}"/>
              </a:ext>
            </a:extLst>
          </p:cNvPr>
          <p:cNvSpPr/>
          <p:nvPr/>
        </p:nvSpPr>
        <p:spPr>
          <a:xfrm>
            <a:off x="6989898" y="3475901"/>
            <a:ext cx="1" cy="515879"/>
          </a:xfrm>
          <a:prstGeom prst="line">
            <a:avLst/>
          </a:prstGeom>
          <a:ln w="19080">
            <a:solidFill>
              <a:schemeClr val="accent5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3" name="CustomShape 38">
            <a:extLst>
              <a:ext uri="{FF2B5EF4-FFF2-40B4-BE49-F238E27FC236}">
                <a16:creationId xmlns:a16="http://schemas.microsoft.com/office/drawing/2014/main" id="{78E39A4F-6132-D640-845D-378C7E6DCA5C}"/>
              </a:ext>
            </a:extLst>
          </p:cNvPr>
          <p:cNvSpPr/>
          <p:nvPr/>
        </p:nvSpPr>
        <p:spPr>
          <a:xfrm>
            <a:off x="6965511" y="3981140"/>
            <a:ext cx="48240" cy="52920"/>
          </a:xfrm>
          <a:prstGeom prst="ellipse">
            <a:avLst/>
          </a:prstGeom>
          <a:solidFill>
            <a:srgbClr val="ED1556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4" name="Line 1">
            <a:extLst>
              <a:ext uri="{FF2B5EF4-FFF2-40B4-BE49-F238E27FC236}">
                <a16:creationId xmlns:a16="http://schemas.microsoft.com/office/drawing/2014/main" id="{7B1572CC-4C77-244F-821F-20DF126D1EEA}"/>
              </a:ext>
            </a:extLst>
          </p:cNvPr>
          <p:cNvSpPr/>
          <p:nvPr/>
        </p:nvSpPr>
        <p:spPr>
          <a:xfrm flipV="1">
            <a:off x="4799935" y="3226552"/>
            <a:ext cx="1970699" cy="29363"/>
          </a:xfrm>
          <a:prstGeom prst="line">
            <a:avLst/>
          </a:prstGeom>
          <a:ln w="19080">
            <a:solidFill>
              <a:schemeClr val="accent5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Line 1">
            <a:extLst>
              <a:ext uri="{FF2B5EF4-FFF2-40B4-BE49-F238E27FC236}">
                <a16:creationId xmlns:a16="http://schemas.microsoft.com/office/drawing/2014/main" id="{5B4871C7-42F5-0A4F-8174-1DDC13D1752A}"/>
              </a:ext>
            </a:extLst>
          </p:cNvPr>
          <p:cNvSpPr/>
          <p:nvPr/>
        </p:nvSpPr>
        <p:spPr>
          <a:xfrm flipH="1" flipV="1">
            <a:off x="4588248" y="3477573"/>
            <a:ext cx="240" cy="541373"/>
          </a:xfrm>
          <a:prstGeom prst="line">
            <a:avLst/>
          </a:prstGeom>
          <a:ln w="19080">
            <a:solidFill>
              <a:schemeClr val="accent5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156" name="Groupe 155">
            <a:extLst>
              <a:ext uri="{FF2B5EF4-FFF2-40B4-BE49-F238E27FC236}">
                <a16:creationId xmlns:a16="http://schemas.microsoft.com/office/drawing/2014/main" id="{1254304C-D0D2-C247-BDD8-22E9F27AAE36}"/>
              </a:ext>
            </a:extLst>
          </p:cNvPr>
          <p:cNvGrpSpPr/>
          <p:nvPr/>
        </p:nvGrpSpPr>
        <p:grpSpPr>
          <a:xfrm>
            <a:off x="4350123" y="3052553"/>
            <a:ext cx="488902" cy="442872"/>
            <a:chOff x="4350123" y="3052553"/>
            <a:chExt cx="488902" cy="442872"/>
          </a:xfrm>
        </p:grpSpPr>
        <p:grpSp>
          <p:nvGrpSpPr>
            <p:cNvPr id="157" name="Groupe 156">
              <a:extLst>
                <a:ext uri="{FF2B5EF4-FFF2-40B4-BE49-F238E27FC236}">
                  <a16:creationId xmlns:a16="http://schemas.microsoft.com/office/drawing/2014/main" id="{AF4F00C1-ED48-254A-A5E5-E62BC5475128}"/>
                </a:ext>
              </a:extLst>
            </p:cNvPr>
            <p:cNvGrpSpPr/>
            <p:nvPr/>
          </p:nvGrpSpPr>
          <p:grpSpPr>
            <a:xfrm>
              <a:off x="4409354" y="3052553"/>
              <a:ext cx="370440" cy="384120"/>
              <a:chOff x="5439982" y="5114962"/>
              <a:chExt cx="370440" cy="384120"/>
            </a:xfrm>
          </p:grpSpPr>
          <p:sp>
            <p:nvSpPr>
              <p:cNvPr id="161" name="CustomShape 15">
                <a:extLst>
                  <a:ext uri="{FF2B5EF4-FFF2-40B4-BE49-F238E27FC236}">
                    <a16:creationId xmlns:a16="http://schemas.microsoft.com/office/drawing/2014/main" id="{0E811145-E6F4-364A-AED0-745F79AC1D33}"/>
                  </a:ext>
                </a:extLst>
              </p:cNvPr>
              <p:cNvSpPr/>
              <p:nvPr/>
            </p:nvSpPr>
            <p:spPr>
              <a:xfrm>
                <a:off x="5439982" y="5114962"/>
                <a:ext cx="370440" cy="384120"/>
              </a:xfrm>
              <a:prstGeom prst="roundRect">
                <a:avLst>
                  <a:gd name="adj" fmla="val 16815"/>
                </a:avLst>
              </a:prstGeom>
              <a:solidFill>
                <a:srgbClr val="000000"/>
              </a:solidFill>
              <a:ln w="63360">
                <a:solidFill>
                  <a:srgbClr val="75FB4C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62" name="CustomShape 16">
                <a:extLst>
                  <a:ext uri="{FF2B5EF4-FFF2-40B4-BE49-F238E27FC236}">
                    <a16:creationId xmlns:a16="http://schemas.microsoft.com/office/drawing/2014/main" id="{1F998801-909F-DB44-9953-A98E19046F38}"/>
                  </a:ext>
                </a:extLst>
              </p:cNvPr>
              <p:cNvSpPr/>
              <p:nvPr/>
            </p:nvSpPr>
            <p:spPr>
              <a:xfrm rot="18900000">
                <a:off x="5628982" y="5190645"/>
                <a:ext cx="135720" cy="101880"/>
              </a:xfrm>
              <a:prstGeom prst="rightArrow">
                <a:avLst>
                  <a:gd name="adj1" fmla="val 33361"/>
                  <a:gd name="adj2" fmla="val 57163"/>
                </a:avLst>
              </a:prstGeom>
              <a:solidFill>
                <a:srgbClr val="75FB4B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63" name="CustomShape 17">
                <a:extLst>
                  <a:ext uri="{FF2B5EF4-FFF2-40B4-BE49-F238E27FC236}">
                    <a16:creationId xmlns:a16="http://schemas.microsoft.com/office/drawing/2014/main" id="{596EEF29-99DE-ED47-AE63-3C3D7A1390F8}"/>
                  </a:ext>
                </a:extLst>
              </p:cNvPr>
              <p:cNvSpPr/>
              <p:nvPr/>
            </p:nvSpPr>
            <p:spPr>
              <a:xfrm rot="13500000" flipH="1">
                <a:off x="5476342" y="5190285"/>
                <a:ext cx="136080" cy="102240"/>
              </a:xfrm>
              <a:prstGeom prst="rightArrow">
                <a:avLst>
                  <a:gd name="adj1" fmla="val 33361"/>
                  <a:gd name="adj2" fmla="val 57163"/>
                </a:avLst>
              </a:prstGeom>
              <a:solidFill>
                <a:srgbClr val="75FB4B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64" name="CustomShape 18">
                <a:extLst>
                  <a:ext uri="{FF2B5EF4-FFF2-40B4-BE49-F238E27FC236}">
                    <a16:creationId xmlns:a16="http://schemas.microsoft.com/office/drawing/2014/main" id="{77338AA8-7150-B541-A93A-B53799D187A2}"/>
                  </a:ext>
                </a:extLst>
              </p:cNvPr>
              <p:cNvSpPr/>
              <p:nvPr/>
            </p:nvSpPr>
            <p:spPr>
              <a:xfrm rot="8100000">
                <a:off x="5477782" y="5341125"/>
                <a:ext cx="135720" cy="101880"/>
              </a:xfrm>
              <a:prstGeom prst="rightArrow">
                <a:avLst>
                  <a:gd name="adj1" fmla="val 33361"/>
                  <a:gd name="adj2" fmla="val 57163"/>
                </a:avLst>
              </a:prstGeom>
              <a:solidFill>
                <a:srgbClr val="75FB4B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65" name="CustomShape 19">
                <a:extLst>
                  <a:ext uri="{FF2B5EF4-FFF2-40B4-BE49-F238E27FC236}">
                    <a16:creationId xmlns:a16="http://schemas.microsoft.com/office/drawing/2014/main" id="{FC3C9E04-124A-0F46-B00C-6F1A8D2AF35E}"/>
                  </a:ext>
                </a:extLst>
              </p:cNvPr>
              <p:cNvSpPr/>
              <p:nvPr/>
            </p:nvSpPr>
            <p:spPr>
              <a:xfrm rot="2700000" flipH="1">
                <a:off x="5620342" y="5336445"/>
                <a:ext cx="136080" cy="102240"/>
              </a:xfrm>
              <a:prstGeom prst="rightArrow">
                <a:avLst>
                  <a:gd name="adj1" fmla="val 33361"/>
                  <a:gd name="adj2" fmla="val 57163"/>
                </a:avLst>
              </a:prstGeom>
              <a:solidFill>
                <a:srgbClr val="75FB4B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sp>
          <p:nvSpPr>
            <p:cNvPr id="158" name="CustomShape 38">
              <a:extLst>
                <a:ext uri="{FF2B5EF4-FFF2-40B4-BE49-F238E27FC236}">
                  <a16:creationId xmlns:a16="http://schemas.microsoft.com/office/drawing/2014/main" id="{A08F255A-5021-0142-8FEC-D5608F390EE4}"/>
                </a:ext>
              </a:extLst>
            </p:cNvPr>
            <p:cNvSpPr/>
            <p:nvPr/>
          </p:nvSpPr>
          <p:spPr>
            <a:xfrm>
              <a:off x="4350123" y="3210730"/>
              <a:ext cx="48240" cy="52920"/>
            </a:xfrm>
            <a:prstGeom prst="ellipse">
              <a:avLst/>
            </a:prstGeom>
            <a:solidFill>
              <a:srgbClr val="ED1556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59" name="CustomShape 38">
              <a:extLst>
                <a:ext uri="{FF2B5EF4-FFF2-40B4-BE49-F238E27FC236}">
                  <a16:creationId xmlns:a16="http://schemas.microsoft.com/office/drawing/2014/main" id="{C5022FD8-CD2B-CC48-BF83-4B28344B119E}"/>
                </a:ext>
              </a:extLst>
            </p:cNvPr>
            <p:cNvSpPr/>
            <p:nvPr/>
          </p:nvSpPr>
          <p:spPr>
            <a:xfrm>
              <a:off x="4790785" y="3226553"/>
              <a:ext cx="48240" cy="52920"/>
            </a:xfrm>
            <a:prstGeom prst="ellipse">
              <a:avLst/>
            </a:prstGeom>
            <a:solidFill>
              <a:srgbClr val="ED1556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60" name="CustomShape 38">
              <a:extLst>
                <a:ext uri="{FF2B5EF4-FFF2-40B4-BE49-F238E27FC236}">
                  <a16:creationId xmlns:a16="http://schemas.microsoft.com/office/drawing/2014/main" id="{83DF827E-797F-FF4C-BACB-A07B562039EF}"/>
                </a:ext>
              </a:extLst>
            </p:cNvPr>
            <p:cNvSpPr/>
            <p:nvPr/>
          </p:nvSpPr>
          <p:spPr>
            <a:xfrm>
              <a:off x="4562848" y="3442505"/>
              <a:ext cx="48240" cy="52920"/>
            </a:xfrm>
            <a:prstGeom prst="ellipse">
              <a:avLst/>
            </a:prstGeom>
            <a:solidFill>
              <a:srgbClr val="ED1556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66" name="Groupe 165">
            <a:extLst>
              <a:ext uri="{FF2B5EF4-FFF2-40B4-BE49-F238E27FC236}">
                <a16:creationId xmlns:a16="http://schemas.microsoft.com/office/drawing/2014/main" id="{95CDCB41-1262-334A-BF95-4734A54C2D6A}"/>
              </a:ext>
            </a:extLst>
          </p:cNvPr>
          <p:cNvGrpSpPr/>
          <p:nvPr/>
        </p:nvGrpSpPr>
        <p:grpSpPr>
          <a:xfrm>
            <a:off x="4402253" y="3991780"/>
            <a:ext cx="428182" cy="496977"/>
            <a:chOff x="4415633" y="3991780"/>
            <a:chExt cx="428182" cy="496977"/>
          </a:xfrm>
        </p:grpSpPr>
        <p:grpSp>
          <p:nvGrpSpPr>
            <p:cNvPr id="167" name="Groupe 166">
              <a:extLst>
                <a:ext uri="{FF2B5EF4-FFF2-40B4-BE49-F238E27FC236}">
                  <a16:creationId xmlns:a16="http://schemas.microsoft.com/office/drawing/2014/main" id="{252181B8-5B53-CA42-8DF4-1506BF0A27F3}"/>
                </a:ext>
              </a:extLst>
            </p:cNvPr>
            <p:cNvGrpSpPr/>
            <p:nvPr/>
          </p:nvGrpSpPr>
          <p:grpSpPr>
            <a:xfrm>
              <a:off x="4415633" y="4046592"/>
              <a:ext cx="370440" cy="384120"/>
              <a:chOff x="5439982" y="5114962"/>
              <a:chExt cx="370440" cy="384120"/>
            </a:xfrm>
          </p:grpSpPr>
          <p:sp>
            <p:nvSpPr>
              <p:cNvPr id="171" name="CustomShape 15">
                <a:extLst>
                  <a:ext uri="{FF2B5EF4-FFF2-40B4-BE49-F238E27FC236}">
                    <a16:creationId xmlns:a16="http://schemas.microsoft.com/office/drawing/2014/main" id="{185C3FC7-152E-D743-9C06-272A1CBD2C29}"/>
                  </a:ext>
                </a:extLst>
              </p:cNvPr>
              <p:cNvSpPr/>
              <p:nvPr/>
            </p:nvSpPr>
            <p:spPr>
              <a:xfrm>
                <a:off x="5439982" y="5114962"/>
                <a:ext cx="370440" cy="384120"/>
              </a:xfrm>
              <a:prstGeom prst="roundRect">
                <a:avLst>
                  <a:gd name="adj" fmla="val 16815"/>
                </a:avLst>
              </a:prstGeom>
              <a:solidFill>
                <a:srgbClr val="000000"/>
              </a:solidFill>
              <a:ln w="63360">
                <a:solidFill>
                  <a:srgbClr val="75FB4C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72" name="CustomShape 16">
                <a:extLst>
                  <a:ext uri="{FF2B5EF4-FFF2-40B4-BE49-F238E27FC236}">
                    <a16:creationId xmlns:a16="http://schemas.microsoft.com/office/drawing/2014/main" id="{6DFF8800-C039-D044-9589-3087C00BA92B}"/>
                  </a:ext>
                </a:extLst>
              </p:cNvPr>
              <p:cNvSpPr/>
              <p:nvPr/>
            </p:nvSpPr>
            <p:spPr>
              <a:xfrm rot="18900000">
                <a:off x="5628982" y="5190645"/>
                <a:ext cx="135720" cy="101880"/>
              </a:xfrm>
              <a:prstGeom prst="rightArrow">
                <a:avLst>
                  <a:gd name="adj1" fmla="val 33361"/>
                  <a:gd name="adj2" fmla="val 57163"/>
                </a:avLst>
              </a:prstGeom>
              <a:solidFill>
                <a:srgbClr val="75FB4B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73" name="CustomShape 17">
                <a:extLst>
                  <a:ext uri="{FF2B5EF4-FFF2-40B4-BE49-F238E27FC236}">
                    <a16:creationId xmlns:a16="http://schemas.microsoft.com/office/drawing/2014/main" id="{8E676DDF-8333-8746-A930-5B42DB488703}"/>
                  </a:ext>
                </a:extLst>
              </p:cNvPr>
              <p:cNvSpPr/>
              <p:nvPr/>
            </p:nvSpPr>
            <p:spPr>
              <a:xfrm rot="13500000" flipH="1">
                <a:off x="5476342" y="5190285"/>
                <a:ext cx="136080" cy="102240"/>
              </a:xfrm>
              <a:prstGeom prst="rightArrow">
                <a:avLst>
                  <a:gd name="adj1" fmla="val 33361"/>
                  <a:gd name="adj2" fmla="val 57163"/>
                </a:avLst>
              </a:prstGeom>
              <a:solidFill>
                <a:srgbClr val="75FB4B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74" name="CustomShape 18">
                <a:extLst>
                  <a:ext uri="{FF2B5EF4-FFF2-40B4-BE49-F238E27FC236}">
                    <a16:creationId xmlns:a16="http://schemas.microsoft.com/office/drawing/2014/main" id="{363C7144-69E2-C54D-8E9E-04593D75DBBE}"/>
                  </a:ext>
                </a:extLst>
              </p:cNvPr>
              <p:cNvSpPr/>
              <p:nvPr/>
            </p:nvSpPr>
            <p:spPr>
              <a:xfrm rot="8100000">
                <a:off x="5477782" y="5341125"/>
                <a:ext cx="135720" cy="101880"/>
              </a:xfrm>
              <a:prstGeom prst="rightArrow">
                <a:avLst>
                  <a:gd name="adj1" fmla="val 33361"/>
                  <a:gd name="adj2" fmla="val 57163"/>
                </a:avLst>
              </a:prstGeom>
              <a:solidFill>
                <a:srgbClr val="75FB4B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75" name="CustomShape 19">
                <a:extLst>
                  <a:ext uri="{FF2B5EF4-FFF2-40B4-BE49-F238E27FC236}">
                    <a16:creationId xmlns:a16="http://schemas.microsoft.com/office/drawing/2014/main" id="{A20E3994-B695-094C-AC76-AD957EDAED64}"/>
                  </a:ext>
                </a:extLst>
              </p:cNvPr>
              <p:cNvSpPr/>
              <p:nvPr/>
            </p:nvSpPr>
            <p:spPr>
              <a:xfrm rot="2700000" flipH="1">
                <a:off x="5620342" y="5336445"/>
                <a:ext cx="136080" cy="102240"/>
              </a:xfrm>
              <a:prstGeom prst="rightArrow">
                <a:avLst>
                  <a:gd name="adj1" fmla="val 33361"/>
                  <a:gd name="adj2" fmla="val 57163"/>
                </a:avLst>
              </a:prstGeom>
              <a:solidFill>
                <a:srgbClr val="75FB4B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sp>
          <p:nvSpPr>
            <p:cNvPr id="168" name="CustomShape 38">
              <a:extLst>
                <a:ext uri="{FF2B5EF4-FFF2-40B4-BE49-F238E27FC236}">
                  <a16:creationId xmlns:a16="http://schemas.microsoft.com/office/drawing/2014/main" id="{E49734BA-0609-574F-8829-272A5A8C425C}"/>
                </a:ext>
              </a:extLst>
            </p:cNvPr>
            <p:cNvSpPr/>
            <p:nvPr/>
          </p:nvSpPr>
          <p:spPr>
            <a:xfrm>
              <a:off x="4573258" y="4435837"/>
              <a:ext cx="48240" cy="52920"/>
            </a:xfrm>
            <a:prstGeom prst="ellipse">
              <a:avLst/>
            </a:prstGeom>
            <a:solidFill>
              <a:srgbClr val="ED1556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69" name="CustomShape 38">
              <a:extLst>
                <a:ext uri="{FF2B5EF4-FFF2-40B4-BE49-F238E27FC236}">
                  <a16:creationId xmlns:a16="http://schemas.microsoft.com/office/drawing/2014/main" id="{452B4DF1-A441-8F48-9B99-9BAA9874E5E1}"/>
                </a:ext>
              </a:extLst>
            </p:cNvPr>
            <p:cNvSpPr/>
            <p:nvPr/>
          </p:nvSpPr>
          <p:spPr>
            <a:xfrm>
              <a:off x="4795575" y="4219687"/>
              <a:ext cx="48240" cy="52920"/>
            </a:xfrm>
            <a:prstGeom prst="ellipse">
              <a:avLst/>
            </a:prstGeom>
            <a:solidFill>
              <a:srgbClr val="ED1556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0" name="CustomShape 38">
              <a:extLst>
                <a:ext uri="{FF2B5EF4-FFF2-40B4-BE49-F238E27FC236}">
                  <a16:creationId xmlns:a16="http://schemas.microsoft.com/office/drawing/2014/main" id="{15FAAE86-E99B-EB4B-A261-BE34FC82598B}"/>
                </a:ext>
              </a:extLst>
            </p:cNvPr>
            <p:cNvSpPr/>
            <p:nvPr/>
          </p:nvSpPr>
          <p:spPr>
            <a:xfrm>
              <a:off x="4579328" y="3991780"/>
              <a:ext cx="48240" cy="52920"/>
            </a:xfrm>
            <a:prstGeom prst="ellipse">
              <a:avLst/>
            </a:prstGeom>
            <a:solidFill>
              <a:srgbClr val="ED1556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76" name="Groupe 175">
            <a:extLst>
              <a:ext uri="{FF2B5EF4-FFF2-40B4-BE49-F238E27FC236}">
                <a16:creationId xmlns:a16="http://schemas.microsoft.com/office/drawing/2014/main" id="{DEE6A6D4-B999-584A-968F-931EA4DD2CA8}"/>
              </a:ext>
            </a:extLst>
          </p:cNvPr>
          <p:cNvGrpSpPr/>
          <p:nvPr/>
        </p:nvGrpSpPr>
        <p:grpSpPr>
          <a:xfrm>
            <a:off x="6802384" y="3052955"/>
            <a:ext cx="370440" cy="384120"/>
            <a:chOff x="5439982" y="5114962"/>
            <a:chExt cx="370440" cy="384120"/>
          </a:xfrm>
        </p:grpSpPr>
        <p:sp>
          <p:nvSpPr>
            <p:cNvPr id="177" name="CustomShape 15">
              <a:extLst>
                <a:ext uri="{FF2B5EF4-FFF2-40B4-BE49-F238E27FC236}">
                  <a16:creationId xmlns:a16="http://schemas.microsoft.com/office/drawing/2014/main" id="{65BFA129-2990-F348-918A-A859E9E80C3F}"/>
                </a:ext>
              </a:extLst>
            </p:cNvPr>
            <p:cNvSpPr/>
            <p:nvPr/>
          </p:nvSpPr>
          <p:spPr>
            <a:xfrm>
              <a:off x="5439982" y="5114962"/>
              <a:ext cx="370440" cy="384120"/>
            </a:xfrm>
            <a:prstGeom prst="roundRect">
              <a:avLst>
                <a:gd name="adj" fmla="val 16815"/>
              </a:avLst>
            </a:prstGeom>
            <a:solidFill>
              <a:srgbClr val="000000"/>
            </a:solidFill>
            <a:ln w="63360">
              <a:solidFill>
                <a:srgbClr val="75FB4C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8" name="CustomShape 16">
              <a:extLst>
                <a:ext uri="{FF2B5EF4-FFF2-40B4-BE49-F238E27FC236}">
                  <a16:creationId xmlns:a16="http://schemas.microsoft.com/office/drawing/2014/main" id="{916875E8-F9F0-0942-B9E2-18370F2AF989}"/>
                </a:ext>
              </a:extLst>
            </p:cNvPr>
            <p:cNvSpPr/>
            <p:nvPr/>
          </p:nvSpPr>
          <p:spPr>
            <a:xfrm rot="18900000">
              <a:off x="5628982" y="5190645"/>
              <a:ext cx="135720" cy="10188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9" name="CustomShape 17">
              <a:extLst>
                <a:ext uri="{FF2B5EF4-FFF2-40B4-BE49-F238E27FC236}">
                  <a16:creationId xmlns:a16="http://schemas.microsoft.com/office/drawing/2014/main" id="{09B27B84-F0C6-1843-9BD2-15BB786A79A1}"/>
                </a:ext>
              </a:extLst>
            </p:cNvPr>
            <p:cNvSpPr/>
            <p:nvPr/>
          </p:nvSpPr>
          <p:spPr>
            <a:xfrm rot="13500000" flipH="1">
              <a:off x="5476342" y="5190285"/>
              <a:ext cx="136080" cy="10224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0" name="CustomShape 18">
              <a:extLst>
                <a:ext uri="{FF2B5EF4-FFF2-40B4-BE49-F238E27FC236}">
                  <a16:creationId xmlns:a16="http://schemas.microsoft.com/office/drawing/2014/main" id="{11DD1E62-DD2C-B843-8091-21536A04E30A}"/>
                </a:ext>
              </a:extLst>
            </p:cNvPr>
            <p:cNvSpPr/>
            <p:nvPr/>
          </p:nvSpPr>
          <p:spPr>
            <a:xfrm rot="8100000">
              <a:off x="5477782" y="5341125"/>
              <a:ext cx="135720" cy="10188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1" name="CustomShape 19">
              <a:extLst>
                <a:ext uri="{FF2B5EF4-FFF2-40B4-BE49-F238E27FC236}">
                  <a16:creationId xmlns:a16="http://schemas.microsoft.com/office/drawing/2014/main" id="{07EEE966-0D9F-6947-AA2B-7D0BE418B92F}"/>
                </a:ext>
              </a:extLst>
            </p:cNvPr>
            <p:cNvSpPr/>
            <p:nvPr/>
          </p:nvSpPr>
          <p:spPr>
            <a:xfrm rot="2700000" flipH="1">
              <a:off x="5620342" y="5336445"/>
              <a:ext cx="136080" cy="10224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82" name="CustomShape 38">
            <a:extLst>
              <a:ext uri="{FF2B5EF4-FFF2-40B4-BE49-F238E27FC236}">
                <a16:creationId xmlns:a16="http://schemas.microsoft.com/office/drawing/2014/main" id="{8AE0538B-6F4C-6641-BD43-5EEA9E11791E}"/>
              </a:ext>
            </a:extLst>
          </p:cNvPr>
          <p:cNvSpPr/>
          <p:nvPr/>
        </p:nvSpPr>
        <p:spPr>
          <a:xfrm>
            <a:off x="6961721" y="3444404"/>
            <a:ext cx="48240" cy="52920"/>
          </a:xfrm>
          <a:prstGeom prst="ellipse">
            <a:avLst/>
          </a:prstGeom>
          <a:solidFill>
            <a:srgbClr val="ED1556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3" name="CustomShape 38">
            <a:extLst>
              <a:ext uri="{FF2B5EF4-FFF2-40B4-BE49-F238E27FC236}">
                <a16:creationId xmlns:a16="http://schemas.microsoft.com/office/drawing/2014/main" id="{6DEABA4E-90C0-3C4B-8209-396046755D33}"/>
              </a:ext>
            </a:extLst>
          </p:cNvPr>
          <p:cNvSpPr/>
          <p:nvPr/>
        </p:nvSpPr>
        <p:spPr>
          <a:xfrm>
            <a:off x="6748990" y="3204005"/>
            <a:ext cx="48240" cy="52920"/>
          </a:xfrm>
          <a:prstGeom prst="ellipse">
            <a:avLst/>
          </a:prstGeom>
          <a:solidFill>
            <a:srgbClr val="ED1556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4" name="ZoneTexte 183">
            <a:extLst>
              <a:ext uri="{FF2B5EF4-FFF2-40B4-BE49-F238E27FC236}">
                <a16:creationId xmlns:a16="http://schemas.microsoft.com/office/drawing/2014/main" id="{C4B52D1F-3BFB-7A4D-94D6-190654B1A833}"/>
              </a:ext>
            </a:extLst>
          </p:cNvPr>
          <p:cNvSpPr txBox="1"/>
          <p:nvPr/>
        </p:nvSpPr>
        <p:spPr>
          <a:xfrm>
            <a:off x="9276155" y="1991324"/>
            <a:ext cx="1309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70C0"/>
                </a:solidFill>
              </a:rPr>
              <a:t>RARE P4 switch</a:t>
            </a:r>
          </a:p>
        </p:txBody>
      </p:sp>
      <p:grpSp>
        <p:nvGrpSpPr>
          <p:cNvPr id="185" name="Groupe 184">
            <a:extLst>
              <a:ext uri="{FF2B5EF4-FFF2-40B4-BE49-F238E27FC236}">
                <a16:creationId xmlns:a16="http://schemas.microsoft.com/office/drawing/2014/main" id="{DC25CA0C-332B-264F-ABCD-73B17DBD4C19}"/>
              </a:ext>
            </a:extLst>
          </p:cNvPr>
          <p:cNvGrpSpPr/>
          <p:nvPr/>
        </p:nvGrpSpPr>
        <p:grpSpPr>
          <a:xfrm>
            <a:off x="8930489" y="1914727"/>
            <a:ext cx="370440" cy="384120"/>
            <a:chOff x="5439982" y="5114962"/>
            <a:chExt cx="370440" cy="384120"/>
          </a:xfrm>
        </p:grpSpPr>
        <p:sp>
          <p:nvSpPr>
            <p:cNvPr id="186" name="CustomShape 15">
              <a:extLst>
                <a:ext uri="{FF2B5EF4-FFF2-40B4-BE49-F238E27FC236}">
                  <a16:creationId xmlns:a16="http://schemas.microsoft.com/office/drawing/2014/main" id="{923064F8-D8C2-A148-95CC-59B24EB13F8C}"/>
                </a:ext>
              </a:extLst>
            </p:cNvPr>
            <p:cNvSpPr/>
            <p:nvPr/>
          </p:nvSpPr>
          <p:spPr>
            <a:xfrm>
              <a:off x="5439982" y="5114962"/>
              <a:ext cx="370440" cy="384120"/>
            </a:xfrm>
            <a:prstGeom prst="roundRect">
              <a:avLst>
                <a:gd name="adj" fmla="val 16815"/>
              </a:avLst>
            </a:prstGeom>
            <a:solidFill>
              <a:srgbClr val="000000"/>
            </a:solidFill>
            <a:ln w="63360">
              <a:solidFill>
                <a:srgbClr val="75FB4C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7" name="CustomShape 16">
              <a:extLst>
                <a:ext uri="{FF2B5EF4-FFF2-40B4-BE49-F238E27FC236}">
                  <a16:creationId xmlns:a16="http://schemas.microsoft.com/office/drawing/2014/main" id="{598555FB-05C0-DF4D-95DD-CB408797318F}"/>
                </a:ext>
              </a:extLst>
            </p:cNvPr>
            <p:cNvSpPr/>
            <p:nvPr/>
          </p:nvSpPr>
          <p:spPr>
            <a:xfrm rot="18900000">
              <a:off x="5628982" y="5190645"/>
              <a:ext cx="135720" cy="10188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8" name="CustomShape 17">
              <a:extLst>
                <a:ext uri="{FF2B5EF4-FFF2-40B4-BE49-F238E27FC236}">
                  <a16:creationId xmlns:a16="http://schemas.microsoft.com/office/drawing/2014/main" id="{ED660C6C-3F22-9E40-B3BE-C7DEDCC952D8}"/>
                </a:ext>
              </a:extLst>
            </p:cNvPr>
            <p:cNvSpPr/>
            <p:nvPr/>
          </p:nvSpPr>
          <p:spPr>
            <a:xfrm rot="13500000" flipH="1">
              <a:off x="5476342" y="5190285"/>
              <a:ext cx="136080" cy="10224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9" name="CustomShape 18">
              <a:extLst>
                <a:ext uri="{FF2B5EF4-FFF2-40B4-BE49-F238E27FC236}">
                  <a16:creationId xmlns:a16="http://schemas.microsoft.com/office/drawing/2014/main" id="{C3D8E0C8-204D-D744-BE30-D1405DF0553E}"/>
                </a:ext>
              </a:extLst>
            </p:cNvPr>
            <p:cNvSpPr/>
            <p:nvPr/>
          </p:nvSpPr>
          <p:spPr>
            <a:xfrm rot="8100000">
              <a:off x="5477782" y="5341125"/>
              <a:ext cx="135720" cy="10188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0" name="CustomShape 19">
              <a:extLst>
                <a:ext uri="{FF2B5EF4-FFF2-40B4-BE49-F238E27FC236}">
                  <a16:creationId xmlns:a16="http://schemas.microsoft.com/office/drawing/2014/main" id="{8301009F-BCA3-1A41-B0D6-6D844D77C961}"/>
                </a:ext>
              </a:extLst>
            </p:cNvPr>
            <p:cNvSpPr/>
            <p:nvPr/>
          </p:nvSpPr>
          <p:spPr>
            <a:xfrm rot="2700000" flipH="1">
              <a:off x="5620342" y="5336445"/>
              <a:ext cx="136080" cy="10224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91" name="Line 1">
            <a:extLst>
              <a:ext uri="{FF2B5EF4-FFF2-40B4-BE49-F238E27FC236}">
                <a16:creationId xmlns:a16="http://schemas.microsoft.com/office/drawing/2014/main" id="{0590B57C-BD06-8643-B6F9-A60C3CB270C4}"/>
              </a:ext>
            </a:extLst>
          </p:cNvPr>
          <p:cNvSpPr/>
          <p:nvPr/>
        </p:nvSpPr>
        <p:spPr>
          <a:xfrm>
            <a:off x="8950630" y="2524595"/>
            <a:ext cx="312519" cy="0"/>
          </a:xfrm>
          <a:prstGeom prst="line">
            <a:avLst/>
          </a:prstGeom>
          <a:ln w="19080">
            <a:solidFill>
              <a:schemeClr val="accent5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2" name="CustomShape 38">
            <a:extLst>
              <a:ext uri="{FF2B5EF4-FFF2-40B4-BE49-F238E27FC236}">
                <a16:creationId xmlns:a16="http://schemas.microsoft.com/office/drawing/2014/main" id="{7961D195-EC01-1C43-BA4F-73BF920DABD8}"/>
              </a:ext>
            </a:extLst>
          </p:cNvPr>
          <p:cNvSpPr/>
          <p:nvPr/>
        </p:nvSpPr>
        <p:spPr>
          <a:xfrm>
            <a:off x="8911573" y="2498135"/>
            <a:ext cx="48240" cy="52920"/>
          </a:xfrm>
          <a:prstGeom prst="ellipse">
            <a:avLst/>
          </a:prstGeom>
          <a:solidFill>
            <a:srgbClr val="ED1556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3" name="CustomShape 38">
            <a:extLst>
              <a:ext uri="{FF2B5EF4-FFF2-40B4-BE49-F238E27FC236}">
                <a16:creationId xmlns:a16="http://schemas.microsoft.com/office/drawing/2014/main" id="{C8E09E81-FBAB-9D4B-A2E6-0EB71FB80C14}"/>
              </a:ext>
            </a:extLst>
          </p:cNvPr>
          <p:cNvSpPr/>
          <p:nvPr/>
        </p:nvSpPr>
        <p:spPr>
          <a:xfrm>
            <a:off x="9252689" y="2498135"/>
            <a:ext cx="48240" cy="52920"/>
          </a:xfrm>
          <a:prstGeom prst="ellipse">
            <a:avLst/>
          </a:prstGeom>
          <a:solidFill>
            <a:srgbClr val="ED1556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4" name="ZoneTexte 193">
            <a:extLst>
              <a:ext uri="{FF2B5EF4-FFF2-40B4-BE49-F238E27FC236}">
                <a16:creationId xmlns:a16="http://schemas.microsoft.com/office/drawing/2014/main" id="{72218F29-6883-2145-B1C8-E2D0268B9F09}"/>
              </a:ext>
            </a:extLst>
          </p:cNvPr>
          <p:cNvSpPr txBox="1"/>
          <p:nvPr/>
        </p:nvSpPr>
        <p:spPr>
          <a:xfrm>
            <a:off x="9265885" y="2395587"/>
            <a:ext cx="1309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70C0"/>
                </a:solidFill>
              </a:rPr>
              <a:t>10GE link</a:t>
            </a:r>
          </a:p>
        </p:txBody>
      </p:sp>
      <p:sp>
        <p:nvSpPr>
          <p:cNvPr id="195" name="Rectangle à coins arrondis 194">
            <a:extLst>
              <a:ext uri="{FF2B5EF4-FFF2-40B4-BE49-F238E27FC236}">
                <a16:creationId xmlns:a16="http://schemas.microsoft.com/office/drawing/2014/main" id="{38096B9D-0027-014D-A30D-0F8BCBFAE388}"/>
              </a:ext>
            </a:extLst>
          </p:cNvPr>
          <p:cNvSpPr/>
          <p:nvPr/>
        </p:nvSpPr>
        <p:spPr>
          <a:xfrm>
            <a:off x="8805486" y="1789960"/>
            <a:ext cx="1735408" cy="894114"/>
          </a:xfrm>
          <a:prstGeom prst="roundRect">
            <a:avLst>
              <a:gd name="adj" fmla="val 85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CORE1">
            <a:extLst>
              <a:ext uri="{FF2B5EF4-FFF2-40B4-BE49-F238E27FC236}">
                <a16:creationId xmlns:a16="http://schemas.microsoft.com/office/drawing/2014/main" id="{AA49A3FF-8F9F-4A48-89E4-E48110AE1840}"/>
              </a:ext>
            </a:extLst>
          </p:cNvPr>
          <p:cNvSpPr txBox="1"/>
          <p:nvPr/>
        </p:nvSpPr>
        <p:spPr>
          <a:xfrm>
            <a:off x="3395396" y="2046836"/>
            <a:ext cx="898642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6999D0"/>
                </a:solidFill>
              </a:defRPr>
            </a:lvl1pPr>
          </a:lstStyle>
          <a:p>
            <a:r>
              <a:rPr lang="en-US" dirty="0"/>
              <a:t>SLOUGH</a:t>
            </a:r>
            <a:endParaRPr dirty="0"/>
          </a:p>
        </p:txBody>
      </p:sp>
      <p:sp>
        <p:nvSpPr>
          <p:cNvPr id="197" name="CORE1">
            <a:extLst>
              <a:ext uri="{FF2B5EF4-FFF2-40B4-BE49-F238E27FC236}">
                <a16:creationId xmlns:a16="http://schemas.microsoft.com/office/drawing/2014/main" id="{0C6D40A4-2BA3-7B43-9305-01F15F3A59FC}"/>
              </a:ext>
            </a:extLst>
          </p:cNvPr>
          <p:cNvSpPr txBox="1"/>
          <p:nvPr/>
        </p:nvSpPr>
        <p:spPr>
          <a:xfrm>
            <a:off x="3368650" y="4491494"/>
            <a:ext cx="639340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6999D0"/>
                </a:solidFill>
              </a:defRPr>
            </a:lvl1pPr>
          </a:lstStyle>
          <a:p>
            <a:r>
              <a:rPr lang="en-US" dirty="0"/>
              <a:t>PARIS</a:t>
            </a:r>
            <a:endParaRPr dirty="0"/>
          </a:p>
        </p:txBody>
      </p:sp>
      <p:sp>
        <p:nvSpPr>
          <p:cNvPr id="198" name="CORE1">
            <a:extLst>
              <a:ext uri="{FF2B5EF4-FFF2-40B4-BE49-F238E27FC236}">
                <a16:creationId xmlns:a16="http://schemas.microsoft.com/office/drawing/2014/main" id="{6047850F-20F9-DB4A-BE41-775933DE881C}"/>
              </a:ext>
            </a:extLst>
          </p:cNvPr>
          <p:cNvSpPr txBox="1"/>
          <p:nvPr/>
        </p:nvSpPr>
        <p:spPr>
          <a:xfrm>
            <a:off x="3105774" y="4058251"/>
            <a:ext cx="124424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6999D0"/>
                </a:solidFill>
              </a:defRPr>
            </a:lvl1pPr>
          </a:lstStyle>
          <a:p>
            <a:r>
              <a:rPr lang="en-US" dirty="0"/>
              <a:t>FRANKFURT</a:t>
            </a:r>
            <a:endParaRPr dirty="0"/>
          </a:p>
        </p:txBody>
      </p:sp>
      <p:sp>
        <p:nvSpPr>
          <p:cNvPr id="199" name="CORE1">
            <a:extLst>
              <a:ext uri="{FF2B5EF4-FFF2-40B4-BE49-F238E27FC236}">
                <a16:creationId xmlns:a16="http://schemas.microsoft.com/office/drawing/2014/main" id="{0641415C-F3C4-634C-B737-ED8A2908DAF8}"/>
              </a:ext>
            </a:extLst>
          </p:cNvPr>
          <p:cNvSpPr txBox="1"/>
          <p:nvPr/>
        </p:nvSpPr>
        <p:spPr>
          <a:xfrm>
            <a:off x="4132255" y="2470833"/>
            <a:ext cx="137832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6999D0"/>
                </a:solidFill>
              </a:defRPr>
            </a:lvl1pPr>
          </a:lstStyle>
          <a:p>
            <a:r>
              <a:rPr lang="en-US" dirty="0"/>
              <a:t>AMSTERDAM</a:t>
            </a:r>
            <a:endParaRPr dirty="0"/>
          </a:p>
        </p:txBody>
      </p:sp>
      <p:sp>
        <p:nvSpPr>
          <p:cNvPr id="200" name="CORE1">
            <a:extLst>
              <a:ext uri="{FF2B5EF4-FFF2-40B4-BE49-F238E27FC236}">
                <a16:creationId xmlns:a16="http://schemas.microsoft.com/office/drawing/2014/main" id="{B9E16E89-5266-E04D-8052-7BA2CC433650}"/>
              </a:ext>
            </a:extLst>
          </p:cNvPr>
          <p:cNvSpPr txBox="1"/>
          <p:nvPr/>
        </p:nvSpPr>
        <p:spPr>
          <a:xfrm>
            <a:off x="7123145" y="5245494"/>
            <a:ext cx="87991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6999D0"/>
                </a:solidFill>
              </a:defRPr>
            </a:lvl1pPr>
          </a:lstStyle>
          <a:p>
            <a:r>
              <a:rPr lang="en-US" dirty="0"/>
              <a:t>GENEVA</a:t>
            </a:r>
            <a:endParaRPr dirty="0"/>
          </a:p>
        </p:txBody>
      </p:sp>
      <p:sp>
        <p:nvSpPr>
          <p:cNvPr id="201" name="CORE1">
            <a:extLst>
              <a:ext uri="{FF2B5EF4-FFF2-40B4-BE49-F238E27FC236}">
                <a16:creationId xmlns:a16="http://schemas.microsoft.com/office/drawing/2014/main" id="{64584643-FD93-7B4A-8C46-7A15C3685059}"/>
              </a:ext>
            </a:extLst>
          </p:cNvPr>
          <p:cNvSpPr txBox="1"/>
          <p:nvPr/>
        </p:nvSpPr>
        <p:spPr>
          <a:xfrm>
            <a:off x="7181934" y="4063415"/>
            <a:ext cx="1106776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6999D0"/>
                </a:solidFill>
              </a:defRPr>
            </a:lvl1pPr>
          </a:lstStyle>
          <a:p>
            <a:r>
              <a:rPr lang="en-US" dirty="0"/>
              <a:t>BUDAPEST</a:t>
            </a:r>
            <a:endParaRPr dirty="0"/>
          </a:p>
        </p:txBody>
      </p:sp>
      <p:sp>
        <p:nvSpPr>
          <p:cNvPr id="202" name="CORE1">
            <a:extLst>
              <a:ext uri="{FF2B5EF4-FFF2-40B4-BE49-F238E27FC236}">
                <a16:creationId xmlns:a16="http://schemas.microsoft.com/office/drawing/2014/main" id="{EDB24CA5-EA57-A94E-BE90-6B2DCF04A26D}"/>
              </a:ext>
            </a:extLst>
          </p:cNvPr>
          <p:cNvSpPr txBox="1"/>
          <p:nvPr/>
        </p:nvSpPr>
        <p:spPr>
          <a:xfrm>
            <a:off x="7204574" y="3075072"/>
            <a:ext cx="92217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6999D0"/>
                </a:solidFill>
              </a:defRPr>
            </a:lvl1pPr>
          </a:lstStyle>
          <a:p>
            <a:r>
              <a:rPr lang="en-US" dirty="0"/>
              <a:t>POZNAN</a:t>
            </a:r>
            <a:endParaRPr dirty="0"/>
          </a:p>
        </p:txBody>
      </p:sp>
      <p:grpSp>
        <p:nvGrpSpPr>
          <p:cNvPr id="203" name="Groupe 202">
            <a:extLst>
              <a:ext uri="{FF2B5EF4-FFF2-40B4-BE49-F238E27FC236}">
                <a16:creationId xmlns:a16="http://schemas.microsoft.com/office/drawing/2014/main" id="{D6C7BE34-4897-E741-BC77-F34868FA996E}"/>
              </a:ext>
            </a:extLst>
          </p:cNvPr>
          <p:cNvGrpSpPr/>
          <p:nvPr/>
        </p:nvGrpSpPr>
        <p:grpSpPr>
          <a:xfrm>
            <a:off x="5933988" y="5713150"/>
            <a:ext cx="370440" cy="384120"/>
            <a:chOff x="5439982" y="5114962"/>
            <a:chExt cx="370440" cy="384120"/>
          </a:xfrm>
        </p:grpSpPr>
        <p:sp>
          <p:nvSpPr>
            <p:cNvPr id="204" name="CustomShape 15">
              <a:extLst>
                <a:ext uri="{FF2B5EF4-FFF2-40B4-BE49-F238E27FC236}">
                  <a16:creationId xmlns:a16="http://schemas.microsoft.com/office/drawing/2014/main" id="{9EDAFB33-A83A-7647-A27A-8E1A7B11F583}"/>
                </a:ext>
              </a:extLst>
            </p:cNvPr>
            <p:cNvSpPr/>
            <p:nvPr/>
          </p:nvSpPr>
          <p:spPr>
            <a:xfrm>
              <a:off x="5439982" y="5114962"/>
              <a:ext cx="370440" cy="384120"/>
            </a:xfrm>
            <a:prstGeom prst="roundRect">
              <a:avLst>
                <a:gd name="adj" fmla="val 16815"/>
              </a:avLst>
            </a:prstGeom>
            <a:solidFill>
              <a:srgbClr val="000000"/>
            </a:solidFill>
            <a:ln w="63360">
              <a:solidFill>
                <a:srgbClr val="75FB4C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05" name="CustomShape 16">
              <a:extLst>
                <a:ext uri="{FF2B5EF4-FFF2-40B4-BE49-F238E27FC236}">
                  <a16:creationId xmlns:a16="http://schemas.microsoft.com/office/drawing/2014/main" id="{257CBA45-FE6C-B443-87B1-4A00E5B89E81}"/>
                </a:ext>
              </a:extLst>
            </p:cNvPr>
            <p:cNvSpPr/>
            <p:nvPr/>
          </p:nvSpPr>
          <p:spPr>
            <a:xfrm rot="18900000">
              <a:off x="5628982" y="5190645"/>
              <a:ext cx="135720" cy="10188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06" name="CustomShape 17">
              <a:extLst>
                <a:ext uri="{FF2B5EF4-FFF2-40B4-BE49-F238E27FC236}">
                  <a16:creationId xmlns:a16="http://schemas.microsoft.com/office/drawing/2014/main" id="{CBC4A01B-4FBD-0A4A-8FA7-F6E9DE4A13F0}"/>
                </a:ext>
              </a:extLst>
            </p:cNvPr>
            <p:cNvSpPr/>
            <p:nvPr/>
          </p:nvSpPr>
          <p:spPr>
            <a:xfrm rot="13500000" flipH="1">
              <a:off x="5476342" y="5190285"/>
              <a:ext cx="136080" cy="10224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07" name="CustomShape 18">
              <a:extLst>
                <a:ext uri="{FF2B5EF4-FFF2-40B4-BE49-F238E27FC236}">
                  <a16:creationId xmlns:a16="http://schemas.microsoft.com/office/drawing/2014/main" id="{836EBF46-7BA8-E34C-9515-50FC55BF66A8}"/>
                </a:ext>
              </a:extLst>
            </p:cNvPr>
            <p:cNvSpPr/>
            <p:nvPr/>
          </p:nvSpPr>
          <p:spPr>
            <a:xfrm rot="8100000">
              <a:off x="5477782" y="5341125"/>
              <a:ext cx="135720" cy="10188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08" name="CustomShape 19">
              <a:extLst>
                <a:ext uri="{FF2B5EF4-FFF2-40B4-BE49-F238E27FC236}">
                  <a16:creationId xmlns:a16="http://schemas.microsoft.com/office/drawing/2014/main" id="{10CFFEA3-FDEA-EA4B-B5A6-409A3660CA5F}"/>
                </a:ext>
              </a:extLst>
            </p:cNvPr>
            <p:cNvSpPr/>
            <p:nvPr/>
          </p:nvSpPr>
          <p:spPr>
            <a:xfrm rot="2700000" flipH="1">
              <a:off x="5620342" y="5336445"/>
              <a:ext cx="136080" cy="10224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09" name="CustomShape 38">
            <a:extLst>
              <a:ext uri="{FF2B5EF4-FFF2-40B4-BE49-F238E27FC236}">
                <a16:creationId xmlns:a16="http://schemas.microsoft.com/office/drawing/2014/main" id="{47B53CCD-17EC-7C47-AC4D-E1DBC4D20F92}"/>
              </a:ext>
            </a:extLst>
          </p:cNvPr>
          <p:cNvSpPr/>
          <p:nvPr/>
        </p:nvSpPr>
        <p:spPr>
          <a:xfrm>
            <a:off x="6097683" y="5658338"/>
            <a:ext cx="48240" cy="52920"/>
          </a:xfrm>
          <a:prstGeom prst="ellipse">
            <a:avLst/>
          </a:prstGeom>
          <a:solidFill>
            <a:srgbClr val="ED1556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0" name="Cylindre 209">
            <a:extLst>
              <a:ext uri="{FF2B5EF4-FFF2-40B4-BE49-F238E27FC236}">
                <a16:creationId xmlns:a16="http://schemas.microsoft.com/office/drawing/2014/main" id="{50DD53D3-BE4F-F046-B23A-4B1670ADC20D}"/>
              </a:ext>
            </a:extLst>
          </p:cNvPr>
          <p:cNvSpPr/>
          <p:nvPr/>
        </p:nvSpPr>
        <p:spPr>
          <a:xfrm rot="21014593">
            <a:off x="5947173" y="4821395"/>
            <a:ext cx="219408" cy="718928"/>
          </a:xfrm>
          <a:prstGeom prst="can">
            <a:avLst/>
          </a:prstGeom>
          <a:solidFill>
            <a:schemeClr val="accent1">
              <a:alpha val="6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1" name="Cylindre 210">
            <a:extLst>
              <a:ext uri="{FF2B5EF4-FFF2-40B4-BE49-F238E27FC236}">
                <a16:creationId xmlns:a16="http://schemas.microsoft.com/office/drawing/2014/main" id="{E028739A-5591-7C42-9A8E-547E319DE1D9}"/>
              </a:ext>
            </a:extLst>
          </p:cNvPr>
          <p:cNvSpPr/>
          <p:nvPr/>
        </p:nvSpPr>
        <p:spPr>
          <a:xfrm rot="13589326">
            <a:off x="4301352" y="4432944"/>
            <a:ext cx="254705" cy="1266415"/>
          </a:xfrm>
          <a:prstGeom prst="can">
            <a:avLst/>
          </a:prstGeom>
          <a:solidFill>
            <a:schemeClr val="accent1">
              <a:alpha val="6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212" name="Image 211">
            <a:extLst>
              <a:ext uri="{FF2B5EF4-FFF2-40B4-BE49-F238E27FC236}">
                <a16:creationId xmlns:a16="http://schemas.microsoft.com/office/drawing/2014/main" id="{1166730C-4EB1-EB4E-982C-F8DA355A86C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47792" y="4345336"/>
            <a:ext cx="428454" cy="428454"/>
          </a:xfrm>
          <a:prstGeom prst="rect">
            <a:avLst/>
          </a:prstGeom>
        </p:spPr>
      </p:pic>
      <p:sp>
        <p:nvSpPr>
          <p:cNvPr id="213" name="CORE1">
            <a:extLst>
              <a:ext uri="{FF2B5EF4-FFF2-40B4-BE49-F238E27FC236}">
                <a16:creationId xmlns:a16="http://schemas.microsoft.com/office/drawing/2014/main" id="{626F8B7C-A983-EB4F-AEB6-AACB01E7C779}"/>
              </a:ext>
            </a:extLst>
          </p:cNvPr>
          <p:cNvSpPr txBox="1"/>
          <p:nvPr/>
        </p:nvSpPr>
        <p:spPr>
          <a:xfrm>
            <a:off x="3941106" y="5761746"/>
            <a:ext cx="58919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6999D0"/>
                </a:solidFill>
              </a:defRPr>
            </a:lvl1pPr>
          </a:lstStyle>
          <a:p>
            <a:r>
              <a:rPr lang="en-US" dirty="0"/>
              <a:t>LYON</a:t>
            </a:r>
            <a:endParaRPr dirty="0"/>
          </a:p>
        </p:txBody>
      </p:sp>
      <p:pic>
        <p:nvPicPr>
          <p:cNvPr id="214" name="Image 213">
            <a:extLst>
              <a:ext uri="{FF2B5EF4-FFF2-40B4-BE49-F238E27FC236}">
                <a16:creationId xmlns:a16="http://schemas.microsoft.com/office/drawing/2014/main" id="{707299F8-4BC8-B041-B66E-E6B52AD82B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46327" y="4243719"/>
            <a:ext cx="428454" cy="428454"/>
          </a:xfrm>
          <a:prstGeom prst="rect">
            <a:avLst/>
          </a:prstGeom>
        </p:spPr>
      </p:pic>
      <p:sp>
        <p:nvSpPr>
          <p:cNvPr id="215" name="Forme libre 214">
            <a:extLst>
              <a:ext uri="{FF2B5EF4-FFF2-40B4-BE49-F238E27FC236}">
                <a16:creationId xmlns:a16="http://schemas.microsoft.com/office/drawing/2014/main" id="{341849FA-CD1F-D84F-ADB5-922F3FA15A82}"/>
              </a:ext>
            </a:extLst>
          </p:cNvPr>
          <p:cNvSpPr/>
          <p:nvPr/>
        </p:nvSpPr>
        <p:spPr>
          <a:xfrm>
            <a:off x="3819646" y="4490977"/>
            <a:ext cx="2303362" cy="1203767"/>
          </a:xfrm>
          <a:custGeom>
            <a:avLst/>
            <a:gdLst>
              <a:gd name="connsiteX0" fmla="*/ 0 w 2303362"/>
              <a:gd name="connsiteY0" fmla="*/ 1122745 h 1203767"/>
              <a:gd name="connsiteX1" fmla="*/ 1215341 w 2303362"/>
              <a:gd name="connsiteY1" fmla="*/ 0 h 1203767"/>
              <a:gd name="connsiteX2" fmla="*/ 2106592 w 2303362"/>
              <a:gd name="connsiteY2" fmla="*/ 57874 h 1203767"/>
              <a:gd name="connsiteX3" fmla="*/ 2303362 w 2303362"/>
              <a:gd name="connsiteY3" fmla="*/ 1203767 h 1203767"/>
              <a:gd name="connsiteX4" fmla="*/ 2303362 w 2303362"/>
              <a:gd name="connsiteY4" fmla="*/ 1203767 h 1203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3362" h="1203767">
                <a:moveTo>
                  <a:pt x="0" y="1122745"/>
                </a:moveTo>
                <a:lnTo>
                  <a:pt x="1215341" y="0"/>
                </a:lnTo>
                <a:lnTo>
                  <a:pt x="2106592" y="57874"/>
                </a:lnTo>
                <a:lnTo>
                  <a:pt x="2303362" y="1203767"/>
                </a:lnTo>
                <a:lnTo>
                  <a:pt x="2303362" y="1203767"/>
                </a:lnTo>
              </a:path>
            </a:pathLst>
          </a:custGeom>
          <a:noFill/>
          <a:ln w="25400">
            <a:solidFill>
              <a:srgbClr val="FF0000"/>
            </a:solidFill>
            <a:prstDash val="sysDot"/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6" name="CORE1">
            <a:extLst>
              <a:ext uri="{FF2B5EF4-FFF2-40B4-BE49-F238E27FC236}">
                <a16:creationId xmlns:a16="http://schemas.microsoft.com/office/drawing/2014/main" id="{BAF810BA-2AB2-7A4E-B516-9691CC014734}"/>
              </a:ext>
            </a:extLst>
          </p:cNvPr>
          <p:cNvSpPr txBox="1"/>
          <p:nvPr/>
        </p:nvSpPr>
        <p:spPr>
          <a:xfrm>
            <a:off x="5704220" y="6097270"/>
            <a:ext cx="89537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6999D0"/>
                </a:solidFill>
              </a:defRPr>
            </a:lvl1pPr>
          </a:lstStyle>
          <a:p>
            <a:r>
              <a:rPr lang="en-US" dirty="0"/>
              <a:t>MURCIA</a:t>
            </a:r>
            <a:endParaRPr dirty="0"/>
          </a:p>
        </p:txBody>
      </p:sp>
      <p:sp>
        <p:nvSpPr>
          <p:cNvPr id="217" name="CORE1">
            <a:extLst>
              <a:ext uri="{FF2B5EF4-FFF2-40B4-BE49-F238E27FC236}">
                <a16:creationId xmlns:a16="http://schemas.microsoft.com/office/drawing/2014/main" id="{F92F8701-A33E-934F-93F3-8419BE275889}"/>
              </a:ext>
            </a:extLst>
          </p:cNvPr>
          <p:cNvSpPr txBox="1"/>
          <p:nvPr/>
        </p:nvSpPr>
        <p:spPr>
          <a:xfrm>
            <a:off x="6141454" y="4502823"/>
            <a:ext cx="91627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6999D0"/>
                </a:solidFill>
              </a:defRPr>
            </a:lvl1pPr>
          </a:lstStyle>
          <a:p>
            <a:r>
              <a:rPr lang="en-US" dirty="0"/>
              <a:t>MADRID</a:t>
            </a:r>
            <a:endParaRPr dirty="0"/>
          </a:p>
        </p:txBody>
      </p:sp>
      <p:sp>
        <p:nvSpPr>
          <p:cNvPr id="218" name="CORE1">
            <a:extLst>
              <a:ext uri="{FF2B5EF4-FFF2-40B4-BE49-F238E27FC236}">
                <a16:creationId xmlns:a16="http://schemas.microsoft.com/office/drawing/2014/main" id="{332AF328-0527-7B40-BC7F-8AF89437AC0A}"/>
              </a:ext>
            </a:extLst>
          </p:cNvPr>
          <p:cNvSpPr txBox="1"/>
          <p:nvPr/>
        </p:nvSpPr>
        <p:spPr>
          <a:xfrm>
            <a:off x="4972296" y="4606231"/>
            <a:ext cx="87991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6999D0"/>
                </a:solidFill>
              </a:defRPr>
            </a:lvl1pPr>
          </a:lstStyle>
          <a:p>
            <a:r>
              <a:rPr lang="en-US" dirty="0"/>
              <a:t>GENEVA</a:t>
            </a:r>
            <a:endParaRPr dirty="0"/>
          </a:p>
        </p:txBody>
      </p:sp>
      <p:pic>
        <p:nvPicPr>
          <p:cNvPr id="219" name="Image 218">
            <a:extLst>
              <a:ext uri="{FF2B5EF4-FFF2-40B4-BE49-F238E27FC236}">
                <a16:creationId xmlns:a16="http://schemas.microsoft.com/office/drawing/2014/main" id="{E3E3AEB5-61CE-C148-9C58-0FFEF8C4663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4781069">
            <a:off x="5890551" y="5131215"/>
            <a:ext cx="845307" cy="224401"/>
          </a:xfrm>
          <a:prstGeom prst="rect">
            <a:avLst/>
          </a:prstGeom>
        </p:spPr>
      </p:pic>
      <p:sp>
        <p:nvSpPr>
          <p:cNvPr id="220" name="Cylindre 219">
            <a:extLst>
              <a:ext uri="{FF2B5EF4-FFF2-40B4-BE49-F238E27FC236}">
                <a16:creationId xmlns:a16="http://schemas.microsoft.com/office/drawing/2014/main" id="{2CD80FB5-1CE9-7E4F-B216-92FF637A195A}"/>
              </a:ext>
            </a:extLst>
          </p:cNvPr>
          <p:cNvSpPr/>
          <p:nvPr/>
        </p:nvSpPr>
        <p:spPr>
          <a:xfrm rot="16200000">
            <a:off x="5387325" y="4368057"/>
            <a:ext cx="222596" cy="306469"/>
          </a:xfrm>
          <a:prstGeom prst="can">
            <a:avLst/>
          </a:prstGeom>
          <a:solidFill>
            <a:schemeClr val="accent1">
              <a:alpha val="6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2112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RARE validation design: P4 Testbed network management via </a:t>
            </a:r>
            <a:r>
              <a:rPr lang="en-GB" dirty="0" err="1"/>
              <a:t>NMaaS</a:t>
            </a:r>
            <a:r>
              <a:rPr lang="en-GB" dirty="0"/>
              <a:t> !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8</a:t>
            </a:fld>
            <a:endParaRPr lang="en-GB" dirty="0"/>
          </a:p>
        </p:txBody>
      </p:sp>
      <p:pic>
        <p:nvPicPr>
          <p:cNvPr id="221" name="Image 4">
            <a:extLst>
              <a:ext uri="{FF2B5EF4-FFF2-40B4-BE49-F238E27FC236}">
                <a16:creationId xmlns:a16="http://schemas.microsoft.com/office/drawing/2014/main" id="{AA21B573-2C93-954E-88ED-E25840C1A6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089" y="2157834"/>
            <a:ext cx="4108753" cy="2108293"/>
          </a:xfrm>
          <a:prstGeom prst="rect">
            <a:avLst/>
          </a:prstGeom>
        </p:spPr>
      </p:pic>
      <p:pic>
        <p:nvPicPr>
          <p:cNvPr id="222" name="Image 4">
            <a:extLst>
              <a:ext uri="{FF2B5EF4-FFF2-40B4-BE49-F238E27FC236}">
                <a16:creationId xmlns:a16="http://schemas.microsoft.com/office/drawing/2014/main" id="{C46C4DBC-E9E0-D24E-898A-E1B34A0BC6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896" y="4392089"/>
            <a:ext cx="4108753" cy="2108293"/>
          </a:xfrm>
          <a:prstGeom prst="rect">
            <a:avLst/>
          </a:prstGeom>
        </p:spPr>
      </p:pic>
      <p:sp>
        <p:nvSpPr>
          <p:cNvPr id="223" name="ZoneTexte 222">
            <a:extLst>
              <a:ext uri="{FF2B5EF4-FFF2-40B4-BE49-F238E27FC236}">
                <a16:creationId xmlns:a16="http://schemas.microsoft.com/office/drawing/2014/main" id="{2022FA08-03F1-8B49-B4E1-4D531EF03A1B}"/>
              </a:ext>
            </a:extLst>
          </p:cNvPr>
          <p:cNvSpPr txBox="1"/>
          <p:nvPr/>
        </p:nvSpPr>
        <p:spPr>
          <a:xfrm>
            <a:off x="1886900" y="2866205"/>
            <a:ext cx="19211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solidFill>
                  <a:schemeClr val="accent1"/>
                </a:solidFill>
              </a:rPr>
              <a:t>P4 </a:t>
            </a:r>
            <a:r>
              <a:rPr lang="fr-FR" dirty="0" err="1">
                <a:solidFill>
                  <a:schemeClr val="accent1"/>
                </a:solidFill>
              </a:rPr>
              <a:t>Testbed</a:t>
            </a:r>
            <a:r>
              <a:rPr lang="fr-FR" dirty="0">
                <a:solidFill>
                  <a:schemeClr val="accent1"/>
                </a:solidFill>
              </a:rPr>
              <a:t> OOBM</a:t>
            </a:r>
          </a:p>
          <a:p>
            <a:pPr algn="ctr"/>
            <a:r>
              <a:rPr lang="fr-FR" dirty="0">
                <a:solidFill>
                  <a:schemeClr val="accent1"/>
                </a:solidFill>
              </a:rPr>
              <a:t>VPLS or EVPN</a:t>
            </a:r>
          </a:p>
        </p:txBody>
      </p:sp>
      <p:grpSp>
        <p:nvGrpSpPr>
          <p:cNvPr id="224" name="Groupe 223">
            <a:extLst>
              <a:ext uri="{FF2B5EF4-FFF2-40B4-BE49-F238E27FC236}">
                <a16:creationId xmlns:a16="http://schemas.microsoft.com/office/drawing/2014/main" id="{90EAB6B8-50C9-3941-A9D1-5185A372743F}"/>
              </a:ext>
            </a:extLst>
          </p:cNvPr>
          <p:cNvGrpSpPr/>
          <p:nvPr/>
        </p:nvGrpSpPr>
        <p:grpSpPr>
          <a:xfrm>
            <a:off x="1178060" y="5529835"/>
            <a:ext cx="2940423" cy="389475"/>
            <a:chOff x="3940757" y="2934217"/>
            <a:chExt cx="2940423" cy="389475"/>
          </a:xfrm>
        </p:grpSpPr>
        <p:grpSp>
          <p:nvGrpSpPr>
            <p:cNvPr id="225" name="Groupe 224">
              <a:extLst>
                <a:ext uri="{FF2B5EF4-FFF2-40B4-BE49-F238E27FC236}">
                  <a16:creationId xmlns:a16="http://schemas.microsoft.com/office/drawing/2014/main" id="{C8D48F2E-43CA-6D4B-8640-3276AA124FDF}"/>
                </a:ext>
              </a:extLst>
            </p:cNvPr>
            <p:cNvGrpSpPr/>
            <p:nvPr/>
          </p:nvGrpSpPr>
          <p:grpSpPr>
            <a:xfrm>
              <a:off x="5290121" y="2939119"/>
              <a:ext cx="370685" cy="384573"/>
              <a:chOff x="6406402" y="3019803"/>
              <a:chExt cx="370685" cy="384573"/>
            </a:xfrm>
          </p:grpSpPr>
          <p:sp>
            <p:nvSpPr>
              <p:cNvPr id="227" name="Rectangle aux angles arrondis">
                <a:extLst>
                  <a:ext uri="{FF2B5EF4-FFF2-40B4-BE49-F238E27FC236}">
                    <a16:creationId xmlns:a16="http://schemas.microsoft.com/office/drawing/2014/main" id="{6EF43445-D16C-B54B-A64C-2AF06D8AC83C}"/>
                  </a:ext>
                </a:extLst>
              </p:cNvPr>
              <p:cNvSpPr/>
              <p:nvPr/>
            </p:nvSpPr>
            <p:spPr>
              <a:xfrm>
                <a:off x="6406402" y="3019803"/>
                <a:ext cx="370685" cy="384573"/>
              </a:xfrm>
              <a:prstGeom prst="roundRect">
                <a:avLst>
                  <a:gd name="adj" fmla="val 16815"/>
                </a:avLst>
              </a:prstGeom>
              <a:solidFill>
                <a:srgbClr val="FFFFFF"/>
              </a:solidFill>
              <a:ln w="63500">
                <a:solidFill>
                  <a:srgbClr val="4A427F"/>
                </a:solidFill>
                <a:miter/>
              </a:ln>
            </p:spPr>
            <p:txBody>
              <a:bodyPr lIns="45719" rIns="45719" anchor="ctr"/>
              <a:lstStyle/>
              <a:p>
                <a:endParaRPr/>
              </a:p>
            </p:txBody>
          </p:sp>
          <p:pic>
            <p:nvPicPr>
              <p:cNvPr id="228" name="Image" descr="Image">
                <a:extLst>
                  <a:ext uri="{FF2B5EF4-FFF2-40B4-BE49-F238E27FC236}">
                    <a16:creationId xmlns:a16="http://schemas.microsoft.com/office/drawing/2014/main" id="{61C91AEC-EC49-294C-85CC-E0E0024B6F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6482426" y="3105601"/>
                <a:ext cx="244036" cy="212977"/>
              </a:xfrm>
              <a:prstGeom prst="rect">
                <a:avLst/>
              </a:prstGeom>
              <a:ln w="12700">
                <a:miter lim="400000"/>
              </a:ln>
            </p:spPr>
          </p:pic>
        </p:grpSp>
        <p:sp>
          <p:nvSpPr>
            <p:cNvPr id="226" name="ZoneTexte 225">
              <a:extLst>
                <a:ext uri="{FF2B5EF4-FFF2-40B4-BE49-F238E27FC236}">
                  <a16:creationId xmlns:a16="http://schemas.microsoft.com/office/drawing/2014/main" id="{C61E44AC-9E8F-A04D-9AE8-28B4F3E1B072}"/>
                </a:ext>
              </a:extLst>
            </p:cNvPr>
            <p:cNvSpPr txBox="1"/>
            <p:nvPr/>
          </p:nvSpPr>
          <p:spPr>
            <a:xfrm>
              <a:off x="3940757" y="2934217"/>
              <a:ext cx="29404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>
                  <a:solidFill>
                    <a:schemeClr val="accent1"/>
                  </a:solidFill>
                </a:rPr>
                <a:t>European</a:t>
              </a:r>
              <a:r>
                <a:rPr lang="fr-FR" dirty="0">
                  <a:solidFill>
                    <a:schemeClr val="accent1"/>
                  </a:solidFill>
                </a:rPr>
                <a:t>          </a:t>
              </a:r>
              <a:r>
                <a:rPr lang="fr-FR" dirty="0" err="1">
                  <a:solidFill>
                    <a:schemeClr val="accent1"/>
                  </a:solidFill>
                </a:rPr>
                <a:t>Testbed</a:t>
              </a:r>
              <a:endParaRPr lang="fr-FR" dirty="0">
                <a:solidFill>
                  <a:schemeClr val="accent1"/>
                </a:solidFill>
              </a:endParaRPr>
            </a:p>
          </p:txBody>
        </p:sp>
      </p:grpSp>
      <p:pic>
        <p:nvPicPr>
          <p:cNvPr id="229" name="Image 4">
            <a:extLst>
              <a:ext uri="{FF2B5EF4-FFF2-40B4-BE49-F238E27FC236}">
                <a16:creationId xmlns:a16="http://schemas.microsoft.com/office/drawing/2014/main" id="{45AAE765-36D6-E443-BE94-1BF68423B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5481" y="3202542"/>
            <a:ext cx="4108753" cy="2108293"/>
          </a:xfrm>
          <a:prstGeom prst="rect">
            <a:avLst/>
          </a:prstGeom>
        </p:spPr>
      </p:pic>
      <p:sp>
        <p:nvSpPr>
          <p:cNvPr id="230" name="Rectangle à coins arrondis 229">
            <a:extLst>
              <a:ext uri="{FF2B5EF4-FFF2-40B4-BE49-F238E27FC236}">
                <a16:creationId xmlns:a16="http://schemas.microsoft.com/office/drawing/2014/main" id="{E9A93D90-A76C-A74E-AA02-153C91D1EE9E}"/>
              </a:ext>
            </a:extLst>
          </p:cNvPr>
          <p:cNvSpPr/>
          <p:nvPr/>
        </p:nvSpPr>
        <p:spPr>
          <a:xfrm rot="5400000">
            <a:off x="8681980" y="3988213"/>
            <a:ext cx="4121383" cy="4606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/>
              <a:t>NMaaS</a:t>
            </a:r>
            <a:r>
              <a:rPr lang="fr-FR" b="1" dirty="0"/>
              <a:t> micro-services</a:t>
            </a:r>
          </a:p>
        </p:txBody>
      </p:sp>
      <p:grpSp>
        <p:nvGrpSpPr>
          <p:cNvPr id="231" name="Groupe 230">
            <a:extLst>
              <a:ext uri="{FF2B5EF4-FFF2-40B4-BE49-F238E27FC236}">
                <a16:creationId xmlns:a16="http://schemas.microsoft.com/office/drawing/2014/main" id="{94855D16-7D49-EC45-9568-7461725F8A00}"/>
              </a:ext>
            </a:extLst>
          </p:cNvPr>
          <p:cNvGrpSpPr>
            <a:grpSpLocks noChangeAspect="1"/>
          </p:cNvGrpSpPr>
          <p:nvPr/>
        </p:nvGrpSpPr>
        <p:grpSpPr>
          <a:xfrm>
            <a:off x="6770304" y="3428367"/>
            <a:ext cx="1458780" cy="1527871"/>
            <a:chOff x="4973329" y="165101"/>
            <a:chExt cx="1823475" cy="1909839"/>
          </a:xfrm>
        </p:grpSpPr>
        <p:pic>
          <p:nvPicPr>
            <p:cNvPr id="232" name="Image 231">
              <a:extLst>
                <a:ext uri="{FF2B5EF4-FFF2-40B4-BE49-F238E27FC236}">
                  <a16:creationId xmlns:a16="http://schemas.microsoft.com/office/drawing/2014/main" id="{008074F4-59C6-D74A-958C-12D8CA8A28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73329" y="507115"/>
              <a:ext cx="1567825" cy="1567825"/>
            </a:xfrm>
            <a:prstGeom prst="rect">
              <a:avLst/>
            </a:prstGeom>
          </p:spPr>
        </p:pic>
        <p:sp>
          <p:nvSpPr>
            <p:cNvPr id="233" name="ZoneTexte 232">
              <a:extLst>
                <a:ext uri="{FF2B5EF4-FFF2-40B4-BE49-F238E27FC236}">
                  <a16:creationId xmlns:a16="http://schemas.microsoft.com/office/drawing/2014/main" id="{9256F0D0-8058-6E45-8ED0-9A871F309DA1}"/>
                </a:ext>
              </a:extLst>
            </p:cNvPr>
            <p:cNvSpPr txBox="1"/>
            <p:nvPr/>
          </p:nvSpPr>
          <p:spPr>
            <a:xfrm>
              <a:off x="5229607" y="165101"/>
              <a:ext cx="15671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accent1"/>
                  </a:solidFill>
                </a:rPr>
                <a:t>Internet</a:t>
              </a:r>
            </a:p>
          </p:txBody>
        </p:sp>
      </p:grpSp>
      <p:grpSp>
        <p:nvGrpSpPr>
          <p:cNvPr id="234" name="Groupe 233">
            <a:extLst>
              <a:ext uri="{FF2B5EF4-FFF2-40B4-BE49-F238E27FC236}">
                <a16:creationId xmlns:a16="http://schemas.microsoft.com/office/drawing/2014/main" id="{6FDF286A-C336-494B-8864-D93C3979C081}"/>
              </a:ext>
            </a:extLst>
          </p:cNvPr>
          <p:cNvGrpSpPr/>
          <p:nvPr/>
        </p:nvGrpSpPr>
        <p:grpSpPr>
          <a:xfrm>
            <a:off x="1505452" y="3993434"/>
            <a:ext cx="370440" cy="1262214"/>
            <a:chOff x="1196842" y="3227624"/>
            <a:chExt cx="370440" cy="1262214"/>
          </a:xfrm>
        </p:grpSpPr>
        <p:grpSp>
          <p:nvGrpSpPr>
            <p:cNvPr id="235" name="Groupe 234">
              <a:extLst>
                <a:ext uri="{FF2B5EF4-FFF2-40B4-BE49-F238E27FC236}">
                  <a16:creationId xmlns:a16="http://schemas.microsoft.com/office/drawing/2014/main" id="{D67117E6-71D7-DB4A-B2A0-9DD853557AF9}"/>
                </a:ext>
              </a:extLst>
            </p:cNvPr>
            <p:cNvGrpSpPr/>
            <p:nvPr/>
          </p:nvGrpSpPr>
          <p:grpSpPr>
            <a:xfrm>
              <a:off x="1196842" y="4105718"/>
              <a:ext cx="370440" cy="384120"/>
              <a:chOff x="5439982" y="5114962"/>
              <a:chExt cx="370440" cy="384120"/>
            </a:xfrm>
          </p:grpSpPr>
          <p:sp>
            <p:nvSpPr>
              <p:cNvPr id="240" name="CustomShape 15">
                <a:extLst>
                  <a:ext uri="{FF2B5EF4-FFF2-40B4-BE49-F238E27FC236}">
                    <a16:creationId xmlns:a16="http://schemas.microsoft.com/office/drawing/2014/main" id="{FA6B687B-9DC4-0248-BA16-F22197BE8F01}"/>
                  </a:ext>
                </a:extLst>
              </p:cNvPr>
              <p:cNvSpPr/>
              <p:nvPr/>
            </p:nvSpPr>
            <p:spPr>
              <a:xfrm>
                <a:off x="5439982" y="5114962"/>
                <a:ext cx="370440" cy="384120"/>
              </a:xfrm>
              <a:prstGeom prst="roundRect">
                <a:avLst>
                  <a:gd name="adj" fmla="val 16815"/>
                </a:avLst>
              </a:prstGeom>
              <a:solidFill>
                <a:srgbClr val="000000"/>
              </a:solidFill>
              <a:ln w="63360">
                <a:solidFill>
                  <a:srgbClr val="75FB4C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41" name="CustomShape 16">
                <a:extLst>
                  <a:ext uri="{FF2B5EF4-FFF2-40B4-BE49-F238E27FC236}">
                    <a16:creationId xmlns:a16="http://schemas.microsoft.com/office/drawing/2014/main" id="{10645217-E16E-5D4D-ADC3-3521117C4DAB}"/>
                  </a:ext>
                </a:extLst>
              </p:cNvPr>
              <p:cNvSpPr/>
              <p:nvPr/>
            </p:nvSpPr>
            <p:spPr>
              <a:xfrm rot="18900000">
                <a:off x="5628982" y="5190645"/>
                <a:ext cx="135720" cy="101880"/>
              </a:xfrm>
              <a:prstGeom prst="rightArrow">
                <a:avLst>
                  <a:gd name="adj1" fmla="val 33361"/>
                  <a:gd name="adj2" fmla="val 57163"/>
                </a:avLst>
              </a:prstGeom>
              <a:solidFill>
                <a:srgbClr val="75FB4B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42" name="CustomShape 17">
                <a:extLst>
                  <a:ext uri="{FF2B5EF4-FFF2-40B4-BE49-F238E27FC236}">
                    <a16:creationId xmlns:a16="http://schemas.microsoft.com/office/drawing/2014/main" id="{08B1CC83-29C1-BC45-8A71-A94869D522B0}"/>
                  </a:ext>
                </a:extLst>
              </p:cNvPr>
              <p:cNvSpPr/>
              <p:nvPr/>
            </p:nvSpPr>
            <p:spPr>
              <a:xfrm rot="13500000" flipH="1">
                <a:off x="5476342" y="5190285"/>
                <a:ext cx="136080" cy="102240"/>
              </a:xfrm>
              <a:prstGeom prst="rightArrow">
                <a:avLst>
                  <a:gd name="adj1" fmla="val 33361"/>
                  <a:gd name="adj2" fmla="val 57163"/>
                </a:avLst>
              </a:prstGeom>
              <a:solidFill>
                <a:srgbClr val="75FB4B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43" name="CustomShape 18">
                <a:extLst>
                  <a:ext uri="{FF2B5EF4-FFF2-40B4-BE49-F238E27FC236}">
                    <a16:creationId xmlns:a16="http://schemas.microsoft.com/office/drawing/2014/main" id="{1B15FE69-617D-4F4D-A0D4-806EAD52925A}"/>
                  </a:ext>
                </a:extLst>
              </p:cNvPr>
              <p:cNvSpPr/>
              <p:nvPr/>
            </p:nvSpPr>
            <p:spPr>
              <a:xfrm rot="8100000">
                <a:off x="5477782" y="5341125"/>
                <a:ext cx="135720" cy="101880"/>
              </a:xfrm>
              <a:prstGeom prst="rightArrow">
                <a:avLst>
                  <a:gd name="adj1" fmla="val 33361"/>
                  <a:gd name="adj2" fmla="val 57163"/>
                </a:avLst>
              </a:prstGeom>
              <a:solidFill>
                <a:srgbClr val="75FB4B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44" name="CustomShape 19">
                <a:extLst>
                  <a:ext uri="{FF2B5EF4-FFF2-40B4-BE49-F238E27FC236}">
                    <a16:creationId xmlns:a16="http://schemas.microsoft.com/office/drawing/2014/main" id="{D740DBCC-57E8-444F-802B-F1943397DE74}"/>
                  </a:ext>
                </a:extLst>
              </p:cNvPr>
              <p:cNvSpPr/>
              <p:nvPr/>
            </p:nvSpPr>
            <p:spPr>
              <a:xfrm rot="2700000" flipH="1">
                <a:off x="5620342" y="5336445"/>
                <a:ext cx="136080" cy="102240"/>
              </a:xfrm>
              <a:prstGeom prst="rightArrow">
                <a:avLst>
                  <a:gd name="adj1" fmla="val 33361"/>
                  <a:gd name="adj2" fmla="val 57163"/>
                </a:avLst>
              </a:prstGeom>
              <a:solidFill>
                <a:srgbClr val="75FB4B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grpSp>
          <p:nvGrpSpPr>
            <p:cNvPr id="236" name="Groupe 235">
              <a:extLst>
                <a:ext uri="{FF2B5EF4-FFF2-40B4-BE49-F238E27FC236}">
                  <a16:creationId xmlns:a16="http://schemas.microsoft.com/office/drawing/2014/main" id="{043C027A-7AC8-D547-AC73-331276E7A168}"/>
                </a:ext>
              </a:extLst>
            </p:cNvPr>
            <p:cNvGrpSpPr/>
            <p:nvPr/>
          </p:nvGrpSpPr>
          <p:grpSpPr>
            <a:xfrm>
              <a:off x="1311585" y="3227624"/>
              <a:ext cx="144634" cy="886488"/>
              <a:chOff x="1311585" y="3227624"/>
              <a:chExt cx="144634" cy="886488"/>
            </a:xfrm>
          </p:grpSpPr>
          <p:cxnSp>
            <p:nvCxnSpPr>
              <p:cNvPr id="237" name="Connecteur droit 236">
                <a:extLst>
                  <a:ext uri="{FF2B5EF4-FFF2-40B4-BE49-F238E27FC236}">
                    <a16:creationId xmlns:a16="http://schemas.microsoft.com/office/drawing/2014/main" id="{571E838D-86CB-1745-AD20-DF315AEC1F71}"/>
                  </a:ext>
                </a:extLst>
              </p:cNvPr>
              <p:cNvCxnSpPr>
                <a:cxnSpLocks/>
                <a:stCxn id="238" idx="0"/>
                <a:endCxn id="239" idx="4"/>
              </p:cNvCxnSpPr>
              <p:nvPr/>
            </p:nvCxnSpPr>
            <p:spPr>
              <a:xfrm flipV="1">
                <a:off x="1380744" y="3352919"/>
                <a:ext cx="6316" cy="63589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8" name="CustomShape 38">
                <a:extLst>
                  <a:ext uri="{FF2B5EF4-FFF2-40B4-BE49-F238E27FC236}">
                    <a16:creationId xmlns:a16="http://schemas.microsoft.com/office/drawing/2014/main" id="{58F08BC4-2C22-BE40-B424-2C6874E07BB4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1311585" y="3988817"/>
                <a:ext cx="138318" cy="125295"/>
              </a:xfrm>
              <a:prstGeom prst="ellipse">
                <a:avLst/>
              </a:prstGeom>
              <a:solidFill>
                <a:srgbClr val="ED1556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39" name="CustomShape 38">
                <a:extLst>
                  <a:ext uri="{FF2B5EF4-FFF2-40B4-BE49-F238E27FC236}">
                    <a16:creationId xmlns:a16="http://schemas.microsoft.com/office/drawing/2014/main" id="{0EF67AE7-B3A7-AE4F-B90D-83F865461F81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1317901" y="3227624"/>
                <a:ext cx="138318" cy="125295"/>
              </a:xfrm>
              <a:prstGeom prst="ellipse">
                <a:avLst/>
              </a:prstGeom>
              <a:solidFill>
                <a:srgbClr val="ED1556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</p:grpSp>
      <p:grpSp>
        <p:nvGrpSpPr>
          <p:cNvPr id="245" name="Groupe 244">
            <a:extLst>
              <a:ext uri="{FF2B5EF4-FFF2-40B4-BE49-F238E27FC236}">
                <a16:creationId xmlns:a16="http://schemas.microsoft.com/office/drawing/2014/main" id="{EDDA400F-3D5D-BF4D-B132-7DB0867C263F}"/>
              </a:ext>
            </a:extLst>
          </p:cNvPr>
          <p:cNvGrpSpPr/>
          <p:nvPr/>
        </p:nvGrpSpPr>
        <p:grpSpPr>
          <a:xfrm>
            <a:off x="3576488" y="4003080"/>
            <a:ext cx="370440" cy="1262214"/>
            <a:chOff x="1196842" y="3227624"/>
            <a:chExt cx="370440" cy="1262214"/>
          </a:xfrm>
        </p:grpSpPr>
        <p:grpSp>
          <p:nvGrpSpPr>
            <p:cNvPr id="246" name="Groupe 245">
              <a:extLst>
                <a:ext uri="{FF2B5EF4-FFF2-40B4-BE49-F238E27FC236}">
                  <a16:creationId xmlns:a16="http://schemas.microsoft.com/office/drawing/2014/main" id="{1395C9E8-8445-9B40-8D68-71938A246F3A}"/>
                </a:ext>
              </a:extLst>
            </p:cNvPr>
            <p:cNvGrpSpPr/>
            <p:nvPr/>
          </p:nvGrpSpPr>
          <p:grpSpPr>
            <a:xfrm>
              <a:off x="1196842" y="4105718"/>
              <a:ext cx="370440" cy="384120"/>
              <a:chOff x="5439982" y="5114962"/>
              <a:chExt cx="370440" cy="384120"/>
            </a:xfrm>
          </p:grpSpPr>
          <p:sp>
            <p:nvSpPr>
              <p:cNvPr id="251" name="CustomShape 15">
                <a:extLst>
                  <a:ext uri="{FF2B5EF4-FFF2-40B4-BE49-F238E27FC236}">
                    <a16:creationId xmlns:a16="http://schemas.microsoft.com/office/drawing/2014/main" id="{F3409AA5-4392-EE44-BC6D-2E82B9130491}"/>
                  </a:ext>
                </a:extLst>
              </p:cNvPr>
              <p:cNvSpPr/>
              <p:nvPr/>
            </p:nvSpPr>
            <p:spPr>
              <a:xfrm>
                <a:off x="5439982" y="5114962"/>
                <a:ext cx="370440" cy="384120"/>
              </a:xfrm>
              <a:prstGeom prst="roundRect">
                <a:avLst>
                  <a:gd name="adj" fmla="val 16815"/>
                </a:avLst>
              </a:prstGeom>
              <a:solidFill>
                <a:srgbClr val="000000"/>
              </a:solidFill>
              <a:ln w="63360">
                <a:solidFill>
                  <a:srgbClr val="75FB4C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52" name="CustomShape 16">
                <a:extLst>
                  <a:ext uri="{FF2B5EF4-FFF2-40B4-BE49-F238E27FC236}">
                    <a16:creationId xmlns:a16="http://schemas.microsoft.com/office/drawing/2014/main" id="{D16B6A99-E5DA-A043-AD0D-7236F5FA4C86}"/>
                  </a:ext>
                </a:extLst>
              </p:cNvPr>
              <p:cNvSpPr/>
              <p:nvPr/>
            </p:nvSpPr>
            <p:spPr>
              <a:xfrm rot="18900000">
                <a:off x="5628982" y="5190645"/>
                <a:ext cx="135720" cy="101880"/>
              </a:xfrm>
              <a:prstGeom prst="rightArrow">
                <a:avLst>
                  <a:gd name="adj1" fmla="val 33361"/>
                  <a:gd name="adj2" fmla="val 57163"/>
                </a:avLst>
              </a:prstGeom>
              <a:solidFill>
                <a:srgbClr val="75FB4B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53" name="CustomShape 17">
                <a:extLst>
                  <a:ext uri="{FF2B5EF4-FFF2-40B4-BE49-F238E27FC236}">
                    <a16:creationId xmlns:a16="http://schemas.microsoft.com/office/drawing/2014/main" id="{844375CE-082A-204F-97DD-0A483590F83E}"/>
                  </a:ext>
                </a:extLst>
              </p:cNvPr>
              <p:cNvSpPr/>
              <p:nvPr/>
            </p:nvSpPr>
            <p:spPr>
              <a:xfrm rot="13500000" flipH="1">
                <a:off x="5476342" y="5190285"/>
                <a:ext cx="136080" cy="102240"/>
              </a:xfrm>
              <a:prstGeom prst="rightArrow">
                <a:avLst>
                  <a:gd name="adj1" fmla="val 33361"/>
                  <a:gd name="adj2" fmla="val 57163"/>
                </a:avLst>
              </a:prstGeom>
              <a:solidFill>
                <a:srgbClr val="75FB4B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54" name="CustomShape 18">
                <a:extLst>
                  <a:ext uri="{FF2B5EF4-FFF2-40B4-BE49-F238E27FC236}">
                    <a16:creationId xmlns:a16="http://schemas.microsoft.com/office/drawing/2014/main" id="{269218B5-1697-A14F-AB9B-4B8422B6161A}"/>
                  </a:ext>
                </a:extLst>
              </p:cNvPr>
              <p:cNvSpPr/>
              <p:nvPr/>
            </p:nvSpPr>
            <p:spPr>
              <a:xfrm rot="8100000">
                <a:off x="5477782" y="5341125"/>
                <a:ext cx="135720" cy="101880"/>
              </a:xfrm>
              <a:prstGeom prst="rightArrow">
                <a:avLst>
                  <a:gd name="adj1" fmla="val 33361"/>
                  <a:gd name="adj2" fmla="val 57163"/>
                </a:avLst>
              </a:prstGeom>
              <a:solidFill>
                <a:srgbClr val="75FB4B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55" name="CustomShape 19">
                <a:extLst>
                  <a:ext uri="{FF2B5EF4-FFF2-40B4-BE49-F238E27FC236}">
                    <a16:creationId xmlns:a16="http://schemas.microsoft.com/office/drawing/2014/main" id="{25C52E2D-258A-8147-B38F-C4011B61076D}"/>
                  </a:ext>
                </a:extLst>
              </p:cNvPr>
              <p:cNvSpPr/>
              <p:nvPr/>
            </p:nvSpPr>
            <p:spPr>
              <a:xfrm rot="2700000" flipH="1">
                <a:off x="5620342" y="5336445"/>
                <a:ext cx="136080" cy="102240"/>
              </a:xfrm>
              <a:prstGeom prst="rightArrow">
                <a:avLst>
                  <a:gd name="adj1" fmla="val 33361"/>
                  <a:gd name="adj2" fmla="val 57163"/>
                </a:avLst>
              </a:prstGeom>
              <a:solidFill>
                <a:srgbClr val="75FB4B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grpSp>
          <p:nvGrpSpPr>
            <p:cNvPr id="247" name="Groupe 246">
              <a:extLst>
                <a:ext uri="{FF2B5EF4-FFF2-40B4-BE49-F238E27FC236}">
                  <a16:creationId xmlns:a16="http://schemas.microsoft.com/office/drawing/2014/main" id="{AD4175DD-1852-9549-B329-C214C659A354}"/>
                </a:ext>
              </a:extLst>
            </p:cNvPr>
            <p:cNvGrpSpPr/>
            <p:nvPr/>
          </p:nvGrpSpPr>
          <p:grpSpPr>
            <a:xfrm>
              <a:off x="1311585" y="3227624"/>
              <a:ext cx="144634" cy="886488"/>
              <a:chOff x="1311585" y="3227624"/>
              <a:chExt cx="144634" cy="886488"/>
            </a:xfrm>
          </p:grpSpPr>
          <p:cxnSp>
            <p:nvCxnSpPr>
              <p:cNvPr id="248" name="Connecteur droit 247">
                <a:extLst>
                  <a:ext uri="{FF2B5EF4-FFF2-40B4-BE49-F238E27FC236}">
                    <a16:creationId xmlns:a16="http://schemas.microsoft.com/office/drawing/2014/main" id="{FF69256E-A8A9-BC49-98FB-BFA0DBB5CD4D}"/>
                  </a:ext>
                </a:extLst>
              </p:cNvPr>
              <p:cNvCxnSpPr>
                <a:cxnSpLocks/>
                <a:stCxn id="249" idx="0"/>
                <a:endCxn id="250" idx="4"/>
              </p:cNvCxnSpPr>
              <p:nvPr/>
            </p:nvCxnSpPr>
            <p:spPr>
              <a:xfrm flipV="1">
                <a:off x="1380744" y="3352919"/>
                <a:ext cx="6316" cy="635898"/>
              </a:xfrm>
              <a:prstGeom prst="line">
                <a:avLst/>
              </a:prstGeom>
              <a:ln w="635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9" name="CustomShape 38">
                <a:extLst>
                  <a:ext uri="{FF2B5EF4-FFF2-40B4-BE49-F238E27FC236}">
                    <a16:creationId xmlns:a16="http://schemas.microsoft.com/office/drawing/2014/main" id="{88FD37F0-3B92-594D-B4D9-6C1D412A86BB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1311585" y="3988817"/>
                <a:ext cx="138318" cy="125295"/>
              </a:xfrm>
              <a:prstGeom prst="ellipse">
                <a:avLst/>
              </a:prstGeom>
              <a:solidFill>
                <a:srgbClr val="ED1556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50" name="CustomShape 38">
                <a:extLst>
                  <a:ext uri="{FF2B5EF4-FFF2-40B4-BE49-F238E27FC236}">
                    <a16:creationId xmlns:a16="http://schemas.microsoft.com/office/drawing/2014/main" id="{A37B7AE2-5038-7F44-9FB7-9449BBDEEB33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1317901" y="3227624"/>
                <a:ext cx="138318" cy="125295"/>
              </a:xfrm>
              <a:prstGeom prst="ellipse">
                <a:avLst/>
              </a:prstGeom>
              <a:solidFill>
                <a:srgbClr val="ED1556"/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</p:grpSp>
      <p:grpSp>
        <p:nvGrpSpPr>
          <p:cNvPr id="256" name="Groupe 255">
            <a:extLst>
              <a:ext uri="{FF2B5EF4-FFF2-40B4-BE49-F238E27FC236}">
                <a16:creationId xmlns:a16="http://schemas.microsoft.com/office/drawing/2014/main" id="{58FD9C3F-6CA0-F943-8DE5-42EFCB7199A9}"/>
              </a:ext>
            </a:extLst>
          </p:cNvPr>
          <p:cNvGrpSpPr/>
          <p:nvPr/>
        </p:nvGrpSpPr>
        <p:grpSpPr>
          <a:xfrm>
            <a:off x="2548220" y="4880918"/>
            <a:ext cx="370440" cy="384120"/>
            <a:chOff x="5439982" y="5114962"/>
            <a:chExt cx="370440" cy="384120"/>
          </a:xfrm>
        </p:grpSpPr>
        <p:sp>
          <p:nvSpPr>
            <p:cNvPr id="257" name="CustomShape 15">
              <a:extLst>
                <a:ext uri="{FF2B5EF4-FFF2-40B4-BE49-F238E27FC236}">
                  <a16:creationId xmlns:a16="http://schemas.microsoft.com/office/drawing/2014/main" id="{53A51836-BC10-7F4E-B8B8-6F6D959CC274}"/>
                </a:ext>
              </a:extLst>
            </p:cNvPr>
            <p:cNvSpPr/>
            <p:nvPr/>
          </p:nvSpPr>
          <p:spPr>
            <a:xfrm>
              <a:off x="5439982" y="5114962"/>
              <a:ext cx="370440" cy="384120"/>
            </a:xfrm>
            <a:prstGeom prst="roundRect">
              <a:avLst>
                <a:gd name="adj" fmla="val 16815"/>
              </a:avLst>
            </a:prstGeom>
            <a:solidFill>
              <a:srgbClr val="000000"/>
            </a:solidFill>
            <a:ln w="63360">
              <a:solidFill>
                <a:srgbClr val="75FB4C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58" name="CustomShape 16">
              <a:extLst>
                <a:ext uri="{FF2B5EF4-FFF2-40B4-BE49-F238E27FC236}">
                  <a16:creationId xmlns:a16="http://schemas.microsoft.com/office/drawing/2014/main" id="{00B23AC5-D833-7B4F-99FC-8253F4D64814}"/>
                </a:ext>
              </a:extLst>
            </p:cNvPr>
            <p:cNvSpPr/>
            <p:nvPr/>
          </p:nvSpPr>
          <p:spPr>
            <a:xfrm rot="18900000">
              <a:off x="5628982" y="5190645"/>
              <a:ext cx="135720" cy="10188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59" name="CustomShape 17">
              <a:extLst>
                <a:ext uri="{FF2B5EF4-FFF2-40B4-BE49-F238E27FC236}">
                  <a16:creationId xmlns:a16="http://schemas.microsoft.com/office/drawing/2014/main" id="{F733BBE1-5A8D-944A-AD4A-8D8C523D81BE}"/>
                </a:ext>
              </a:extLst>
            </p:cNvPr>
            <p:cNvSpPr/>
            <p:nvPr/>
          </p:nvSpPr>
          <p:spPr>
            <a:xfrm rot="13500000" flipH="1">
              <a:off x="5476342" y="5190285"/>
              <a:ext cx="136080" cy="10224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60" name="CustomShape 18">
              <a:extLst>
                <a:ext uri="{FF2B5EF4-FFF2-40B4-BE49-F238E27FC236}">
                  <a16:creationId xmlns:a16="http://schemas.microsoft.com/office/drawing/2014/main" id="{7EB2BEBF-3BC8-E84B-B9A9-5E4812F7D22A}"/>
                </a:ext>
              </a:extLst>
            </p:cNvPr>
            <p:cNvSpPr/>
            <p:nvPr/>
          </p:nvSpPr>
          <p:spPr>
            <a:xfrm rot="8100000">
              <a:off x="5477782" y="5341125"/>
              <a:ext cx="135720" cy="10188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61" name="CustomShape 19">
              <a:extLst>
                <a:ext uri="{FF2B5EF4-FFF2-40B4-BE49-F238E27FC236}">
                  <a16:creationId xmlns:a16="http://schemas.microsoft.com/office/drawing/2014/main" id="{6680DF1F-A6B4-F04F-BB27-1226F4D0B1E9}"/>
                </a:ext>
              </a:extLst>
            </p:cNvPr>
            <p:cNvSpPr/>
            <p:nvPr/>
          </p:nvSpPr>
          <p:spPr>
            <a:xfrm rot="2700000" flipH="1">
              <a:off x="5620342" y="5336445"/>
              <a:ext cx="136080" cy="102240"/>
            </a:xfrm>
            <a:prstGeom prst="rightArrow">
              <a:avLst>
                <a:gd name="adj1" fmla="val 33361"/>
                <a:gd name="adj2" fmla="val 57163"/>
              </a:avLst>
            </a:prstGeom>
            <a:solidFill>
              <a:srgbClr val="75FB4B"/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cxnSp>
        <p:nvCxnSpPr>
          <p:cNvPr id="262" name="Connecteur droit 261">
            <a:extLst>
              <a:ext uri="{FF2B5EF4-FFF2-40B4-BE49-F238E27FC236}">
                <a16:creationId xmlns:a16="http://schemas.microsoft.com/office/drawing/2014/main" id="{C417909E-FEC2-974F-9E3B-71905A29A07B}"/>
              </a:ext>
            </a:extLst>
          </p:cNvPr>
          <p:cNvCxnSpPr>
            <a:cxnSpLocks/>
            <a:stCxn id="263" idx="0"/>
            <a:endCxn id="264" idx="4"/>
          </p:cNvCxnSpPr>
          <p:nvPr/>
        </p:nvCxnSpPr>
        <p:spPr>
          <a:xfrm flipV="1">
            <a:off x="2743318" y="4296539"/>
            <a:ext cx="2634" cy="470856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3" name="CustomShape 38">
            <a:extLst>
              <a:ext uri="{FF2B5EF4-FFF2-40B4-BE49-F238E27FC236}">
                <a16:creationId xmlns:a16="http://schemas.microsoft.com/office/drawing/2014/main" id="{AAB5D0E2-781A-A740-BDF7-4F9127B3654E}"/>
              </a:ext>
            </a:extLst>
          </p:cNvPr>
          <p:cNvSpPr>
            <a:spLocks/>
          </p:cNvSpPr>
          <p:nvPr/>
        </p:nvSpPr>
        <p:spPr>
          <a:xfrm flipH="1">
            <a:off x="2674159" y="4767395"/>
            <a:ext cx="138318" cy="125295"/>
          </a:xfrm>
          <a:prstGeom prst="ellipse">
            <a:avLst/>
          </a:prstGeom>
          <a:solidFill>
            <a:srgbClr val="ED1556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4" name="CustomShape 38">
            <a:extLst>
              <a:ext uri="{FF2B5EF4-FFF2-40B4-BE49-F238E27FC236}">
                <a16:creationId xmlns:a16="http://schemas.microsoft.com/office/drawing/2014/main" id="{EC8DA645-1C5E-3B4D-8A8D-9C0FD3F04AB5}"/>
              </a:ext>
            </a:extLst>
          </p:cNvPr>
          <p:cNvSpPr>
            <a:spLocks/>
          </p:cNvSpPr>
          <p:nvPr/>
        </p:nvSpPr>
        <p:spPr>
          <a:xfrm flipH="1">
            <a:off x="2676793" y="4171244"/>
            <a:ext cx="138318" cy="125295"/>
          </a:xfrm>
          <a:prstGeom prst="ellipse">
            <a:avLst/>
          </a:prstGeom>
          <a:solidFill>
            <a:srgbClr val="ED1556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65" name="Image 264">
            <a:extLst>
              <a:ext uri="{FF2B5EF4-FFF2-40B4-BE49-F238E27FC236}">
                <a16:creationId xmlns:a16="http://schemas.microsoft.com/office/drawing/2014/main" id="{52CEE334-1186-B448-AB90-34F499199A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5371" y="2855678"/>
            <a:ext cx="840717" cy="247270"/>
          </a:xfrm>
          <a:prstGeom prst="rect">
            <a:avLst/>
          </a:prstGeom>
        </p:spPr>
      </p:pic>
      <p:pic>
        <p:nvPicPr>
          <p:cNvPr id="266" name="Image 265">
            <a:extLst>
              <a:ext uri="{FF2B5EF4-FFF2-40B4-BE49-F238E27FC236}">
                <a16:creationId xmlns:a16="http://schemas.microsoft.com/office/drawing/2014/main" id="{9A477057-0FCF-A140-ACFE-9D784AF52B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8592" y="3102948"/>
            <a:ext cx="427797" cy="427797"/>
          </a:xfrm>
          <a:prstGeom prst="rect">
            <a:avLst/>
          </a:prstGeom>
        </p:spPr>
      </p:pic>
      <p:pic>
        <p:nvPicPr>
          <p:cNvPr id="267" name="Image 266">
            <a:extLst>
              <a:ext uri="{FF2B5EF4-FFF2-40B4-BE49-F238E27FC236}">
                <a16:creationId xmlns:a16="http://schemas.microsoft.com/office/drawing/2014/main" id="{02CA5D8A-C96C-AE49-BA3E-DEC258BD3A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6422" y="3630259"/>
            <a:ext cx="840717" cy="247270"/>
          </a:xfrm>
          <a:prstGeom prst="rect">
            <a:avLst/>
          </a:prstGeom>
        </p:spPr>
      </p:pic>
      <p:pic>
        <p:nvPicPr>
          <p:cNvPr id="268" name="Image 267">
            <a:extLst>
              <a:ext uri="{FF2B5EF4-FFF2-40B4-BE49-F238E27FC236}">
                <a16:creationId xmlns:a16="http://schemas.microsoft.com/office/drawing/2014/main" id="{35EC3A72-ABF4-954C-B8E5-30FB45B38A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56884" y="3914476"/>
            <a:ext cx="427797" cy="427797"/>
          </a:xfrm>
          <a:prstGeom prst="rect">
            <a:avLst/>
          </a:prstGeom>
        </p:spPr>
      </p:pic>
      <p:sp>
        <p:nvSpPr>
          <p:cNvPr id="269" name="CustomShape 38">
            <a:extLst>
              <a:ext uri="{FF2B5EF4-FFF2-40B4-BE49-F238E27FC236}">
                <a16:creationId xmlns:a16="http://schemas.microsoft.com/office/drawing/2014/main" id="{D5AC5F54-5167-5644-87B8-9109FF7A0960}"/>
              </a:ext>
            </a:extLst>
          </p:cNvPr>
          <p:cNvSpPr>
            <a:spLocks/>
          </p:cNvSpPr>
          <p:nvPr/>
        </p:nvSpPr>
        <p:spPr>
          <a:xfrm flipH="1">
            <a:off x="4808660" y="3258389"/>
            <a:ext cx="138318" cy="125295"/>
          </a:xfrm>
          <a:prstGeom prst="ellipse">
            <a:avLst/>
          </a:prstGeom>
          <a:solidFill>
            <a:srgbClr val="ED1556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0" name="CustomShape 38">
            <a:extLst>
              <a:ext uri="{FF2B5EF4-FFF2-40B4-BE49-F238E27FC236}">
                <a16:creationId xmlns:a16="http://schemas.microsoft.com/office/drawing/2014/main" id="{CB9A1830-6E46-1F49-8373-E51A411581A9}"/>
              </a:ext>
            </a:extLst>
          </p:cNvPr>
          <p:cNvSpPr>
            <a:spLocks/>
          </p:cNvSpPr>
          <p:nvPr/>
        </p:nvSpPr>
        <p:spPr>
          <a:xfrm flipH="1">
            <a:off x="10056874" y="4079891"/>
            <a:ext cx="138318" cy="125295"/>
          </a:xfrm>
          <a:prstGeom prst="ellipse">
            <a:avLst/>
          </a:prstGeom>
          <a:solidFill>
            <a:srgbClr val="ED1556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1" name="Cylindre 270">
            <a:extLst>
              <a:ext uri="{FF2B5EF4-FFF2-40B4-BE49-F238E27FC236}">
                <a16:creationId xmlns:a16="http://schemas.microsoft.com/office/drawing/2014/main" id="{EE53F174-9334-CA43-AA5F-00D6471BFEAE}"/>
              </a:ext>
            </a:extLst>
          </p:cNvPr>
          <p:cNvSpPr/>
          <p:nvPr/>
        </p:nvSpPr>
        <p:spPr>
          <a:xfrm rot="16751056">
            <a:off x="7354127" y="1361762"/>
            <a:ext cx="395735" cy="4757738"/>
          </a:xfrm>
          <a:prstGeom prst="can">
            <a:avLst/>
          </a:prstGeom>
          <a:solidFill>
            <a:schemeClr val="accent1">
              <a:alpha val="6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72" name="Connecteur droit avec flèche 271">
            <a:extLst>
              <a:ext uri="{FF2B5EF4-FFF2-40B4-BE49-F238E27FC236}">
                <a16:creationId xmlns:a16="http://schemas.microsoft.com/office/drawing/2014/main" id="{0428D0F1-A5F7-514A-B850-3A41D89CAA88}"/>
              </a:ext>
            </a:extLst>
          </p:cNvPr>
          <p:cNvCxnSpPr>
            <a:cxnSpLocks/>
            <a:stCxn id="270" idx="6"/>
            <a:endCxn id="269" idx="2"/>
          </p:cNvCxnSpPr>
          <p:nvPr/>
        </p:nvCxnSpPr>
        <p:spPr>
          <a:xfrm flipH="1" flipV="1">
            <a:off x="4946978" y="3321037"/>
            <a:ext cx="5109896" cy="821502"/>
          </a:xfrm>
          <a:prstGeom prst="straightConnector1">
            <a:avLst/>
          </a:prstGeom>
          <a:ln w="63500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Forme libre 272">
            <a:extLst>
              <a:ext uri="{FF2B5EF4-FFF2-40B4-BE49-F238E27FC236}">
                <a16:creationId xmlns:a16="http://schemas.microsoft.com/office/drawing/2014/main" id="{232732C2-97A4-054C-8C10-2915FE150464}"/>
              </a:ext>
            </a:extLst>
          </p:cNvPr>
          <p:cNvSpPr/>
          <p:nvPr/>
        </p:nvSpPr>
        <p:spPr>
          <a:xfrm>
            <a:off x="3886802" y="3582141"/>
            <a:ext cx="6293779" cy="1240764"/>
          </a:xfrm>
          <a:custGeom>
            <a:avLst/>
            <a:gdLst>
              <a:gd name="connsiteX0" fmla="*/ 43900 w 6293779"/>
              <a:gd name="connsiteY0" fmla="*/ 1240764 h 1240764"/>
              <a:gd name="connsiteX1" fmla="*/ 61655 w 6293779"/>
              <a:gd name="connsiteY1" fmla="*/ 379630 h 1240764"/>
              <a:gd name="connsiteX2" fmla="*/ 638704 w 6293779"/>
              <a:gd name="connsiteY2" fmla="*/ 51156 h 1240764"/>
              <a:gd name="connsiteX3" fmla="*/ 1490960 w 6293779"/>
              <a:gd name="connsiteY3" fmla="*/ 86667 h 1240764"/>
              <a:gd name="connsiteX4" fmla="*/ 6293779 w 6293779"/>
              <a:gd name="connsiteY4" fmla="*/ 859024 h 1240764"/>
              <a:gd name="connsiteX5" fmla="*/ 6293779 w 6293779"/>
              <a:gd name="connsiteY5" fmla="*/ 859024 h 124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93779" h="1240764">
                <a:moveTo>
                  <a:pt x="43900" y="1240764"/>
                </a:moveTo>
                <a:cubicBezTo>
                  <a:pt x="3210" y="909331"/>
                  <a:pt x="-37479" y="577898"/>
                  <a:pt x="61655" y="379630"/>
                </a:cubicBezTo>
                <a:cubicBezTo>
                  <a:pt x="160789" y="181362"/>
                  <a:pt x="400487" y="99983"/>
                  <a:pt x="638704" y="51156"/>
                </a:cubicBezTo>
                <a:cubicBezTo>
                  <a:pt x="876922" y="2329"/>
                  <a:pt x="548448" y="-47978"/>
                  <a:pt x="1490960" y="86667"/>
                </a:cubicBezTo>
                <a:cubicBezTo>
                  <a:pt x="2433473" y="221312"/>
                  <a:pt x="6293779" y="859024"/>
                  <a:pt x="6293779" y="859024"/>
                </a:cubicBezTo>
                <a:lnTo>
                  <a:pt x="6293779" y="859024"/>
                </a:lnTo>
              </a:path>
            </a:pathLst>
          </a:custGeom>
          <a:noFill/>
          <a:ln w="63500">
            <a:solidFill>
              <a:schemeClr val="accent6">
                <a:lumMod val="75000"/>
              </a:schemeClr>
            </a:solidFill>
            <a:prstDash val="sysDot"/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4" name="Forme libre 273">
            <a:extLst>
              <a:ext uri="{FF2B5EF4-FFF2-40B4-BE49-F238E27FC236}">
                <a16:creationId xmlns:a16="http://schemas.microsoft.com/office/drawing/2014/main" id="{F9802127-9E4E-AF40-AA67-1733E33F515A}"/>
              </a:ext>
            </a:extLst>
          </p:cNvPr>
          <p:cNvSpPr/>
          <p:nvPr/>
        </p:nvSpPr>
        <p:spPr>
          <a:xfrm>
            <a:off x="2791128" y="2362571"/>
            <a:ext cx="7409441" cy="2451058"/>
          </a:xfrm>
          <a:custGeom>
            <a:avLst/>
            <a:gdLst>
              <a:gd name="connsiteX0" fmla="*/ 43900 w 6293779"/>
              <a:gd name="connsiteY0" fmla="*/ 1240764 h 1240764"/>
              <a:gd name="connsiteX1" fmla="*/ 61655 w 6293779"/>
              <a:gd name="connsiteY1" fmla="*/ 379630 h 1240764"/>
              <a:gd name="connsiteX2" fmla="*/ 638704 w 6293779"/>
              <a:gd name="connsiteY2" fmla="*/ 51156 h 1240764"/>
              <a:gd name="connsiteX3" fmla="*/ 1490960 w 6293779"/>
              <a:gd name="connsiteY3" fmla="*/ 86667 h 1240764"/>
              <a:gd name="connsiteX4" fmla="*/ 6293779 w 6293779"/>
              <a:gd name="connsiteY4" fmla="*/ 859024 h 1240764"/>
              <a:gd name="connsiteX5" fmla="*/ 6293779 w 6293779"/>
              <a:gd name="connsiteY5" fmla="*/ 859024 h 124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93779" h="1240764">
                <a:moveTo>
                  <a:pt x="43900" y="1240764"/>
                </a:moveTo>
                <a:cubicBezTo>
                  <a:pt x="3210" y="909331"/>
                  <a:pt x="-37479" y="577898"/>
                  <a:pt x="61655" y="379630"/>
                </a:cubicBezTo>
                <a:cubicBezTo>
                  <a:pt x="160789" y="181362"/>
                  <a:pt x="400487" y="99983"/>
                  <a:pt x="638704" y="51156"/>
                </a:cubicBezTo>
                <a:cubicBezTo>
                  <a:pt x="876922" y="2329"/>
                  <a:pt x="548448" y="-47978"/>
                  <a:pt x="1490960" y="86667"/>
                </a:cubicBezTo>
                <a:cubicBezTo>
                  <a:pt x="2433473" y="221312"/>
                  <a:pt x="6293779" y="859024"/>
                  <a:pt x="6293779" y="859024"/>
                </a:cubicBezTo>
                <a:lnTo>
                  <a:pt x="6293779" y="859024"/>
                </a:lnTo>
              </a:path>
            </a:pathLst>
          </a:custGeom>
          <a:noFill/>
          <a:ln w="63500">
            <a:solidFill>
              <a:schemeClr val="accent6">
                <a:lumMod val="75000"/>
              </a:schemeClr>
            </a:solidFill>
            <a:prstDash val="sysDot"/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5" name="Forme libre 274">
            <a:extLst>
              <a:ext uri="{FF2B5EF4-FFF2-40B4-BE49-F238E27FC236}">
                <a16:creationId xmlns:a16="http://schemas.microsoft.com/office/drawing/2014/main" id="{9F2A5630-5BF6-F34C-B049-86542F99E84A}"/>
              </a:ext>
            </a:extLst>
          </p:cNvPr>
          <p:cNvSpPr/>
          <p:nvPr/>
        </p:nvSpPr>
        <p:spPr>
          <a:xfrm>
            <a:off x="1780721" y="2452825"/>
            <a:ext cx="8414472" cy="2373978"/>
          </a:xfrm>
          <a:custGeom>
            <a:avLst/>
            <a:gdLst>
              <a:gd name="connsiteX0" fmla="*/ 43900 w 6293779"/>
              <a:gd name="connsiteY0" fmla="*/ 1240764 h 1240764"/>
              <a:gd name="connsiteX1" fmla="*/ 61655 w 6293779"/>
              <a:gd name="connsiteY1" fmla="*/ 379630 h 1240764"/>
              <a:gd name="connsiteX2" fmla="*/ 638704 w 6293779"/>
              <a:gd name="connsiteY2" fmla="*/ 51156 h 1240764"/>
              <a:gd name="connsiteX3" fmla="*/ 1490960 w 6293779"/>
              <a:gd name="connsiteY3" fmla="*/ 86667 h 1240764"/>
              <a:gd name="connsiteX4" fmla="*/ 6293779 w 6293779"/>
              <a:gd name="connsiteY4" fmla="*/ 859024 h 1240764"/>
              <a:gd name="connsiteX5" fmla="*/ 6293779 w 6293779"/>
              <a:gd name="connsiteY5" fmla="*/ 859024 h 124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93779" h="1240764">
                <a:moveTo>
                  <a:pt x="43900" y="1240764"/>
                </a:moveTo>
                <a:cubicBezTo>
                  <a:pt x="3210" y="909331"/>
                  <a:pt x="-37479" y="577898"/>
                  <a:pt x="61655" y="379630"/>
                </a:cubicBezTo>
                <a:cubicBezTo>
                  <a:pt x="160789" y="181362"/>
                  <a:pt x="400487" y="99983"/>
                  <a:pt x="638704" y="51156"/>
                </a:cubicBezTo>
                <a:cubicBezTo>
                  <a:pt x="876922" y="2329"/>
                  <a:pt x="548448" y="-47978"/>
                  <a:pt x="1490960" y="86667"/>
                </a:cubicBezTo>
                <a:cubicBezTo>
                  <a:pt x="2433473" y="221312"/>
                  <a:pt x="6293779" y="859024"/>
                  <a:pt x="6293779" y="859024"/>
                </a:cubicBezTo>
                <a:lnTo>
                  <a:pt x="6293779" y="859024"/>
                </a:lnTo>
              </a:path>
            </a:pathLst>
          </a:custGeom>
          <a:noFill/>
          <a:ln w="63500">
            <a:solidFill>
              <a:schemeClr val="accent6">
                <a:lumMod val="75000"/>
              </a:schemeClr>
            </a:solidFill>
            <a:prstDash val="sysDot"/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94291975-56B4-EC42-BB81-DD0C6E558BAE}"/>
              </a:ext>
            </a:extLst>
          </p:cNvPr>
          <p:cNvGrpSpPr/>
          <p:nvPr/>
        </p:nvGrpSpPr>
        <p:grpSpPr>
          <a:xfrm>
            <a:off x="10850748" y="2437558"/>
            <a:ext cx="616346" cy="1163203"/>
            <a:chOff x="11114869" y="2584006"/>
            <a:chExt cx="616346" cy="1163203"/>
          </a:xfrm>
        </p:grpSpPr>
        <p:sp>
          <p:nvSpPr>
            <p:cNvPr id="11" name="Rectangle à coins arrondis 10">
              <a:extLst>
                <a:ext uri="{FF2B5EF4-FFF2-40B4-BE49-F238E27FC236}">
                  <a16:creationId xmlns:a16="http://schemas.microsoft.com/office/drawing/2014/main" id="{6503A4AA-A47B-EA46-9E23-DF729AF211F4}"/>
                </a:ext>
              </a:extLst>
            </p:cNvPr>
            <p:cNvSpPr/>
            <p:nvPr/>
          </p:nvSpPr>
          <p:spPr>
            <a:xfrm>
              <a:off x="11114869" y="2584006"/>
              <a:ext cx="616346" cy="116320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8B724573-1A22-7644-BB2D-476ADC67F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5400000">
              <a:off x="10963433" y="2925712"/>
              <a:ext cx="898778" cy="484558"/>
            </a:xfrm>
            <a:prstGeom prst="rect">
              <a:avLst/>
            </a:prstGeom>
            <a:noFill/>
          </p:spPr>
        </p:pic>
      </p:grp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00E11FF0-4478-2D46-BD20-554D1F843C98}"/>
              </a:ext>
            </a:extLst>
          </p:cNvPr>
          <p:cNvGrpSpPr/>
          <p:nvPr/>
        </p:nvGrpSpPr>
        <p:grpSpPr>
          <a:xfrm>
            <a:off x="10767536" y="4255555"/>
            <a:ext cx="712895" cy="1183351"/>
            <a:chOff x="11114733" y="4118729"/>
            <a:chExt cx="712895" cy="1183351"/>
          </a:xfrm>
        </p:grpSpPr>
        <p:sp>
          <p:nvSpPr>
            <p:cNvPr id="72" name="Rectangle à coins arrondis 71">
              <a:extLst>
                <a:ext uri="{FF2B5EF4-FFF2-40B4-BE49-F238E27FC236}">
                  <a16:creationId xmlns:a16="http://schemas.microsoft.com/office/drawing/2014/main" id="{2093229F-A813-5B4E-8F31-384487586EE9}"/>
                </a:ext>
              </a:extLst>
            </p:cNvPr>
            <p:cNvSpPr/>
            <p:nvPr/>
          </p:nvSpPr>
          <p:spPr>
            <a:xfrm>
              <a:off x="11211282" y="4138877"/>
              <a:ext cx="616346" cy="116320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F337F699-998B-044D-BB4D-BDDEE0CFFD3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418289" y="4463146"/>
              <a:ext cx="409339" cy="446552"/>
            </a:xfrm>
            <a:prstGeom prst="rect">
              <a:avLst/>
            </a:prstGeom>
          </p:spPr>
        </p:pic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684AEA26-A8CC-7747-B433-C327571886A5}"/>
                </a:ext>
              </a:extLst>
            </p:cNvPr>
            <p:cNvSpPr txBox="1"/>
            <p:nvPr/>
          </p:nvSpPr>
          <p:spPr>
            <a:xfrm rot="5400000">
              <a:off x="10732402" y="4501060"/>
              <a:ext cx="116477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dirty="0">
                  <a:latin typeface="TH SarabunPSK" panose="020B0500040200020003" pitchFamily="34" charset="-34"/>
                  <a:cs typeface="TH SarabunPSK" panose="020B0500040200020003" pitchFamily="34" charset="-34"/>
                </a:rPr>
                <a:t>Bastion</a:t>
              </a:r>
            </a:p>
          </p:txBody>
        </p:sp>
      </p:grpSp>
      <p:sp>
        <p:nvSpPr>
          <p:cNvPr id="18" name="ZoneTexte 17">
            <a:extLst>
              <a:ext uri="{FF2B5EF4-FFF2-40B4-BE49-F238E27FC236}">
                <a16:creationId xmlns:a16="http://schemas.microsoft.com/office/drawing/2014/main" id="{8CBE55B2-0A1F-8C40-B783-3C9C56965775}"/>
              </a:ext>
            </a:extLst>
          </p:cNvPr>
          <p:cNvSpPr txBox="1"/>
          <p:nvPr/>
        </p:nvSpPr>
        <p:spPr>
          <a:xfrm rot="5400000">
            <a:off x="10934159" y="3767762"/>
            <a:ext cx="566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882287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07AD7-D5BB-4A51-94FF-DAF30F8F8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022" y="3006090"/>
            <a:ext cx="10515600" cy="2848156"/>
          </a:xfrm>
        </p:spPr>
        <p:txBody>
          <a:bodyPr>
            <a:normAutofit/>
          </a:bodyPr>
          <a:lstStyle/>
          <a:p>
            <a:pPr marL="457200" lvl="1" indent="0" algn="ctr">
              <a:buNone/>
            </a:pPr>
            <a:r>
              <a:rPr lang="en-GB" sz="5400" b="1" dirty="0"/>
              <a:t>Expose</a:t>
            </a:r>
            <a:r>
              <a:rPr lang="en-GB" sz="4800" b="1" dirty="0"/>
              <a:t> Interface Counter/Statistics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RARE Network Management goal</a:t>
            </a:r>
            <a:endParaRPr lang="en-GB" u="sng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2074670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EC Re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st practice for GN4-2 Period 2 EC Review AM.pptx  -  Read-Only" id="{4CAFA2D0-1A7D-467D-A1FC-E32C0EF6E44D}" vid="{AA3F1CD6-7679-4B7F-89BC-8EEDE5B651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PublishingExpirationDate xmlns="http://schemas.microsoft.com/sharepoint/v3" xsi:nil="true"/>
    <_dlc_DocId xmlns="e2e8627e-9120-4592-bf70-1c86d23ddb27">N7PTXPAKPZVS-511-21</_dlc_DocId>
    <Document_x0020_ID xmlns="33c70a20-266a-45ad-bf4a-dd457e1766dc" xsi:nil="true"/>
    <_dlc_DocIdUrl xmlns="e2e8627e-9120-4592-bf70-1c86d23ddb27">
      <Url>https://intranet.geant.org/gn4/1/Management/pmt/GN4-1ECReview/_layouts/15/DocIdRedir.aspx?ID=N7PTXPAKPZVS-511-21</Url>
      <Description>N7PTXPAKPZVS-511-21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65519F8D811D04CA3DCC8D1BAB7A630" ma:contentTypeVersion="1" ma:contentTypeDescription="Create a new document." ma:contentTypeScope="" ma:versionID="7b01e4a74c5c210c6a8093be93fa2e4b">
  <xsd:schema xmlns:xsd="http://www.w3.org/2001/XMLSchema" xmlns:xs="http://www.w3.org/2001/XMLSchema" xmlns:p="http://schemas.microsoft.com/office/2006/metadata/properties" xmlns:ns1="http://schemas.microsoft.com/sharepoint/v3" xmlns:ns2="e2e8627e-9120-4592-bf70-1c86d23ddb27" xmlns:ns3="33c70a20-266a-45ad-bf4a-dd457e1766dc" targetNamespace="http://schemas.microsoft.com/office/2006/metadata/properties" ma:root="true" ma:fieldsID="e1a02ba93cf82f7fdc7a65e9f5d656dc" ns1:_="" ns2:_="" ns3:_="">
    <xsd:import namespace="http://schemas.microsoft.com/sharepoint/v3"/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2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3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5FDE185-CAA1-433B-A977-AE9D6C1FFB42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7FB8DE6F-4723-47CC-BC82-1B35FF7077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D943FB-BE63-4EA3-9350-2005CF76D58D}">
  <ds:schemaRefs>
    <ds:schemaRef ds:uri="http://schemas.microsoft.com/sharepoint/v3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33c70a20-266a-45ad-bf4a-dd457e1766dc"/>
    <ds:schemaRef ds:uri="e2e8627e-9120-4592-bf70-1c86d23ddb27"/>
    <ds:schemaRef ds:uri="http://purl.org/dc/elements/1.1/"/>
  </ds:schemaRefs>
</ds:datastoreItem>
</file>

<file path=customXml/itemProps4.xml><?xml version="1.0" encoding="utf-8"?>
<ds:datastoreItem xmlns:ds="http://schemas.openxmlformats.org/officeDocument/2006/customXml" ds:itemID="{B82A8CAC-EDA0-4A53-A175-8C5016D198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3877</TotalTime>
  <Words>1051</Words>
  <Application>Microsoft Macintosh PowerPoint</Application>
  <PresentationFormat>Grand écran</PresentationFormat>
  <Paragraphs>215</Paragraphs>
  <Slides>24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1" baseType="lpstr">
      <vt:lpstr>Arial</vt:lpstr>
      <vt:lpstr>Calibri</vt:lpstr>
      <vt:lpstr>TH SarabunPSK</vt:lpstr>
      <vt:lpstr>Times New Roman</vt:lpstr>
      <vt:lpstr>Verdana</vt:lpstr>
      <vt:lpstr>Wingdings</vt:lpstr>
      <vt:lpstr>GEANT EC Review</vt:lpstr>
      <vt:lpstr>Présentation PowerPoint</vt:lpstr>
      <vt:lpstr>Présentation PowerPoint</vt:lpstr>
      <vt:lpstr>RARE project : Group focus</vt:lpstr>
      <vt:lpstr>RARE project : Partner</vt:lpstr>
      <vt:lpstr>RARE current status (M15)</vt:lpstr>
      <vt:lpstr>RARE current status (M15)</vt:lpstr>
      <vt:lpstr>RARE validation design: P4 european testbed design</vt:lpstr>
      <vt:lpstr>RARE validation design: P4 Testbed network management via NMaaS ! </vt:lpstr>
      <vt:lpstr>RARE Network Management goal</vt:lpstr>
      <vt:lpstr>SNMP vs Streaming telemetry</vt:lpstr>
      <vt:lpstr>RARE streaming telemetry: Overall design</vt:lpstr>
      <vt:lpstr>Packet Postcard Telemetry reports: p4 Telemetry Report Format 0.5 1</vt:lpstr>
      <vt:lpstr>Packet Postcard Telemetry reports: p4 switch as producer</vt:lpstr>
      <vt:lpstr>Packet Postcard Telemetry reports: ELK as consumer</vt:lpstr>
      <vt:lpstr>Technical approach: storage</vt:lpstr>
      <vt:lpstr>Technical approach: Time control using whatchlist and timer</vt:lpstr>
      <vt:lpstr>Key take away 1/3</vt:lpstr>
      <vt:lpstr>Key take away 2/3</vt:lpstr>
      <vt:lpstr>Key take away 3/3</vt:lpstr>
      <vt:lpstr>Useful links</vt:lpstr>
      <vt:lpstr>Let’s create a P4 NREN community </vt:lpstr>
      <vt:lpstr>Looking ahead … Let’s build a RARE NREN community</vt:lpstr>
      <vt:lpstr>Présentation PowerPoint</vt:lpstr>
      <vt:lpstr>GRPC HTTP2.2 speed</vt:lpstr>
    </vt:vector>
  </TitlesOfParts>
  <Company>DANTE Ltd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practice for GN4-2 Period 2 EC Review slides GN4-2 Period 2: 1 September 2017 to 31 December 2018 </dc:title>
  <dc:creator>Bridget Hannigan</dc:creator>
  <cp:lastModifiedBy>Frédéric LOUI</cp:lastModifiedBy>
  <cp:revision>78</cp:revision>
  <cp:lastPrinted>2016-05-20T16:08:32Z</cp:lastPrinted>
  <dcterms:created xsi:type="dcterms:W3CDTF">2020-01-13T10:18:08Z</dcterms:created>
  <dcterms:modified xsi:type="dcterms:W3CDTF">2020-03-05T06:25:42Z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21940042-bfb9-461c-809f-b0837ff36859</vt:lpwstr>
  </property>
  <property fmtid="{D5CDD505-2E9C-101B-9397-08002B2CF9AE}" pid="3" name="ContentTypeId">
    <vt:lpwstr>0x010100F65519F8D811D04CA3DCC8D1BAB7A630</vt:lpwstr>
  </property>
</Properties>
</file>