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28"/>
  </p:notesMasterIdLst>
  <p:handoutMasterIdLst>
    <p:handoutMasterId r:id="rId29"/>
  </p:handoutMasterIdLst>
  <p:sldIdLst>
    <p:sldId id="316" r:id="rId6"/>
    <p:sldId id="510" r:id="rId7"/>
    <p:sldId id="511" r:id="rId8"/>
    <p:sldId id="512" r:id="rId9"/>
    <p:sldId id="509" r:id="rId10"/>
    <p:sldId id="494" r:id="rId11"/>
    <p:sldId id="504" r:id="rId12"/>
    <p:sldId id="500" r:id="rId13"/>
    <p:sldId id="514" r:id="rId14"/>
    <p:sldId id="503" r:id="rId15"/>
    <p:sldId id="505" r:id="rId16"/>
    <p:sldId id="506" r:id="rId17"/>
    <p:sldId id="507" r:id="rId18"/>
    <p:sldId id="513" r:id="rId19"/>
    <p:sldId id="502" r:id="rId20"/>
    <p:sldId id="517" r:id="rId21"/>
    <p:sldId id="522" r:id="rId22"/>
    <p:sldId id="523" r:id="rId23"/>
    <p:sldId id="515" r:id="rId24"/>
    <p:sldId id="501" r:id="rId25"/>
    <p:sldId id="283" r:id="rId26"/>
    <p:sldId id="524" r:id="rId2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425A"/>
    <a:srgbClr val="003F5E"/>
    <a:srgbClr val="F83E54"/>
    <a:srgbClr val="FFC000"/>
    <a:srgbClr val="124E6A"/>
    <a:srgbClr val="267296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3319" autoAdjust="0"/>
  </p:normalViewPr>
  <p:slideViewPr>
    <p:cSldViewPr snapToGrid="0">
      <p:cViewPr varScale="1">
        <p:scale>
          <a:sx n="66" d="100"/>
          <a:sy n="66" d="100"/>
        </p:scale>
        <p:origin x="684" y="4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46" d="100"/>
          <a:sy n="46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7FBBBA-5D4A-4C78-A96C-A96542BADEE6}" type="doc">
      <dgm:prSet loTypeId="urn:microsoft.com/office/officeart/2005/8/layout/matrix1" loCatId="matrix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FD96134E-98BA-48AE-ACBD-B24FB98C7001}">
      <dgm:prSet phldrT="[Tekst]"/>
      <dgm:spPr/>
      <dgm:t>
        <a:bodyPr/>
        <a:lstStyle/>
        <a:p>
          <a:r>
            <a:rPr lang="en-US" noProof="0" dirty="0" smtClean="0"/>
            <a:t>Operations team</a:t>
          </a:r>
          <a:r>
            <a:rPr lang="pl-PL" noProof="0" dirty="0" smtClean="0"/>
            <a:t> WP6 Task3</a:t>
          </a:r>
          <a:endParaRPr lang="en-US" noProof="0" dirty="0"/>
        </a:p>
      </dgm:t>
    </dgm:pt>
    <dgm:pt modelId="{D2AE1DC2-0367-4C0C-9507-36F1B764B761}" type="parTrans" cxnId="{A4B6B21F-96AA-4B6E-962B-D1169BCD4700}">
      <dgm:prSet/>
      <dgm:spPr/>
      <dgm:t>
        <a:bodyPr/>
        <a:lstStyle/>
        <a:p>
          <a:endParaRPr lang="pl-PL"/>
        </a:p>
      </dgm:t>
    </dgm:pt>
    <dgm:pt modelId="{9479AF63-7D76-4FF0-9F4C-30F34E57FFA2}" type="sibTrans" cxnId="{A4B6B21F-96AA-4B6E-962B-D1169BCD4700}">
      <dgm:prSet/>
      <dgm:spPr/>
      <dgm:t>
        <a:bodyPr/>
        <a:lstStyle/>
        <a:p>
          <a:endParaRPr lang="pl-PL"/>
        </a:p>
      </dgm:t>
    </dgm:pt>
    <dgm:pt modelId="{0F80A3F8-C3F7-4249-BD72-69C458D806A2}">
      <dgm:prSet phldrT="[Tekst]"/>
      <dgm:spPr/>
      <dgm:t>
        <a:bodyPr/>
        <a:lstStyle/>
        <a:p>
          <a:r>
            <a:rPr lang="en-US" noProof="0" dirty="0" smtClean="0"/>
            <a:t>Central infrastructure</a:t>
          </a:r>
          <a:endParaRPr lang="en-US" noProof="0" dirty="0"/>
        </a:p>
      </dgm:t>
    </dgm:pt>
    <dgm:pt modelId="{59CD1857-F7D2-44FA-93BA-F9FD55BDB252}" type="parTrans" cxnId="{2B46C68D-9342-4027-AB29-E55370E19C62}">
      <dgm:prSet/>
      <dgm:spPr/>
      <dgm:t>
        <a:bodyPr/>
        <a:lstStyle/>
        <a:p>
          <a:endParaRPr lang="pl-PL"/>
        </a:p>
      </dgm:t>
    </dgm:pt>
    <dgm:pt modelId="{A313C705-8EC0-494B-BB9C-30D5C861B29D}" type="sibTrans" cxnId="{2B46C68D-9342-4027-AB29-E55370E19C62}">
      <dgm:prSet/>
      <dgm:spPr/>
      <dgm:t>
        <a:bodyPr/>
        <a:lstStyle/>
        <a:p>
          <a:endParaRPr lang="pl-PL"/>
        </a:p>
      </dgm:t>
    </dgm:pt>
    <dgm:pt modelId="{8394BDA9-5FE4-46A4-9B2E-19A739E4CB4B}">
      <dgm:prSet phldrT="[Tekst]"/>
      <dgm:spPr/>
      <dgm:t>
        <a:bodyPr/>
        <a:lstStyle/>
        <a:p>
          <a:r>
            <a:rPr lang="en-US" noProof="0" dirty="0" smtClean="0"/>
            <a:t>Automation</a:t>
          </a:r>
          <a:endParaRPr lang="en-US" noProof="0" dirty="0"/>
        </a:p>
      </dgm:t>
    </dgm:pt>
    <dgm:pt modelId="{473F3B4D-E9EA-4744-8E32-C870107697F9}" type="parTrans" cxnId="{FECE32D2-AC4C-438C-93F7-34FA8DFF03F8}">
      <dgm:prSet/>
      <dgm:spPr/>
      <dgm:t>
        <a:bodyPr/>
        <a:lstStyle/>
        <a:p>
          <a:endParaRPr lang="pl-PL"/>
        </a:p>
      </dgm:t>
    </dgm:pt>
    <dgm:pt modelId="{727005AA-FD57-4508-AD4C-2146815EFB6E}" type="sibTrans" cxnId="{FECE32D2-AC4C-438C-93F7-34FA8DFF03F8}">
      <dgm:prSet/>
      <dgm:spPr/>
      <dgm:t>
        <a:bodyPr/>
        <a:lstStyle/>
        <a:p>
          <a:endParaRPr lang="pl-PL"/>
        </a:p>
      </dgm:t>
    </dgm:pt>
    <dgm:pt modelId="{FC996CFC-C1CA-4085-98F0-7718D5E942D1}">
      <dgm:prSet phldrT="[Tekst]"/>
      <dgm:spPr/>
      <dgm:t>
        <a:bodyPr/>
        <a:lstStyle/>
        <a:p>
          <a:r>
            <a:rPr lang="en-US" noProof="0" dirty="0" smtClean="0"/>
            <a:t>Monitoring</a:t>
          </a:r>
          <a:endParaRPr lang="en-US" noProof="0" dirty="0"/>
        </a:p>
      </dgm:t>
    </dgm:pt>
    <dgm:pt modelId="{48009120-6E15-4094-87E6-B4A6F0747DB2}" type="parTrans" cxnId="{FAFB1326-5439-4921-A0F9-569FF275ED12}">
      <dgm:prSet/>
      <dgm:spPr/>
      <dgm:t>
        <a:bodyPr/>
        <a:lstStyle/>
        <a:p>
          <a:endParaRPr lang="pl-PL"/>
        </a:p>
      </dgm:t>
    </dgm:pt>
    <dgm:pt modelId="{92A328F3-7CF4-4529-9D60-F965B68A4943}" type="sibTrans" cxnId="{FAFB1326-5439-4921-A0F9-569FF275ED12}">
      <dgm:prSet/>
      <dgm:spPr/>
      <dgm:t>
        <a:bodyPr/>
        <a:lstStyle/>
        <a:p>
          <a:endParaRPr lang="pl-PL"/>
        </a:p>
      </dgm:t>
    </dgm:pt>
    <dgm:pt modelId="{061932A4-F6F8-4589-A9DF-D7FDD8BA304E}">
      <dgm:prSet phldrT="[Tekst]"/>
      <dgm:spPr/>
      <dgm:t>
        <a:bodyPr/>
        <a:lstStyle/>
        <a:p>
          <a:r>
            <a:rPr lang="en-US" noProof="0" dirty="0" smtClean="0"/>
            <a:t>Processes and documentation</a:t>
          </a:r>
          <a:endParaRPr lang="en-US" noProof="0" dirty="0"/>
        </a:p>
      </dgm:t>
    </dgm:pt>
    <dgm:pt modelId="{F8AD8DEC-55B3-4076-86C2-4D2C2C78B7A7}" type="parTrans" cxnId="{054A1189-CB29-4771-944C-4C49CF75B5FA}">
      <dgm:prSet/>
      <dgm:spPr/>
      <dgm:t>
        <a:bodyPr/>
        <a:lstStyle/>
        <a:p>
          <a:endParaRPr lang="pl-PL"/>
        </a:p>
      </dgm:t>
    </dgm:pt>
    <dgm:pt modelId="{6F3ECA7D-BA83-4AB8-91D5-529453023194}" type="sibTrans" cxnId="{054A1189-CB29-4771-944C-4C49CF75B5FA}">
      <dgm:prSet/>
      <dgm:spPr/>
      <dgm:t>
        <a:bodyPr/>
        <a:lstStyle/>
        <a:p>
          <a:endParaRPr lang="pl-PL"/>
        </a:p>
      </dgm:t>
    </dgm:pt>
    <dgm:pt modelId="{8FFF645D-B44E-4763-8958-48E7308ADB7F}" type="pres">
      <dgm:prSet presAssocID="{537FBBBA-5D4A-4C78-A96C-A96542BADEE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B1A4128-F399-4DE3-B26C-11DD30706FB4}" type="pres">
      <dgm:prSet presAssocID="{537FBBBA-5D4A-4C78-A96C-A96542BADEE6}" presName="matrix" presStyleCnt="0"/>
      <dgm:spPr/>
    </dgm:pt>
    <dgm:pt modelId="{3FC04C87-781C-4ADC-B8B4-A1F69C8150FF}" type="pres">
      <dgm:prSet presAssocID="{537FBBBA-5D4A-4C78-A96C-A96542BADEE6}" presName="tile1" presStyleLbl="node1" presStyleIdx="0" presStyleCnt="4"/>
      <dgm:spPr/>
      <dgm:t>
        <a:bodyPr/>
        <a:lstStyle/>
        <a:p>
          <a:endParaRPr lang="pl-PL"/>
        </a:p>
      </dgm:t>
    </dgm:pt>
    <dgm:pt modelId="{D9F67C98-D97C-431C-9363-737AA3DBC555}" type="pres">
      <dgm:prSet presAssocID="{537FBBBA-5D4A-4C78-A96C-A96542BADEE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75E5B2B-ECEE-4979-968B-81F23FCDF16B}" type="pres">
      <dgm:prSet presAssocID="{537FBBBA-5D4A-4C78-A96C-A96542BADEE6}" presName="tile2" presStyleLbl="node1" presStyleIdx="1" presStyleCnt="4" custLinFactNeighborX="593"/>
      <dgm:spPr/>
      <dgm:t>
        <a:bodyPr/>
        <a:lstStyle/>
        <a:p>
          <a:endParaRPr lang="pl-PL"/>
        </a:p>
      </dgm:t>
    </dgm:pt>
    <dgm:pt modelId="{E80DACB9-CE1B-4103-A9B1-51FDBE46140D}" type="pres">
      <dgm:prSet presAssocID="{537FBBBA-5D4A-4C78-A96C-A96542BADEE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39865FD-81EF-46F0-ACCF-E2DD89FC78C1}" type="pres">
      <dgm:prSet presAssocID="{537FBBBA-5D4A-4C78-A96C-A96542BADEE6}" presName="tile3" presStyleLbl="node1" presStyleIdx="2" presStyleCnt="4"/>
      <dgm:spPr/>
      <dgm:t>
        <a:bodyPr/>
        <a:lstStyle/>
        <a:p>
          <a:endParaRPr lang="pl-PL"/>
        </a:p>
      </dgm:t>
    </dgm:pt>
    <dgm:pt modelId="{11964B91-E3E5-4896-B19D-8AA871E35CED}" type="pres">
      <dgm:prSet presAssocID="{537FBBBA-5D4A-4C78-A96C-A96542BADEE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E872EC2-DCD8-4B6D-AB8B-44C0DB9EE0F2}" type="pres">
      <dgm:prSet presAssocID="{537FBBBA-5D4A-4C78-A96C-A96542BADEE6}" presName="tile4" presStyleLbl="node1" presStyleIdx="3" presStyleCnt="4"/>
      <dgm:spPr/>
      <dgm:t>
        <a:bodyPr/>
        <a:lstStyle/>
        <a:p>
          <a:endParaRPr lang="pl-PL"/>
        </a:p>
      </dgm:t>
    </dgm:pt>
    <dgm:pt modelId="{61A82C73-B85C-4585-9645-6B2C379B1B12}" type="pres">
      <dgm:prSet presAssocID="{537FBBBA-5D4A-4C78-A96C-A96542BADEE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119758F-D79E-41A8-9CAC-77B561BD08F4}" type="pres">
      <dgm:prSet presAssocID="{537FBBBA-5D4A-4C78-A96C-A96542BADEE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</dgm:ptLst>
  <dgm:cxnLst>
    <dgm:cxn modelId="{CE433F85-719E-4C5E-B3A7-6E494FC2A554}" type="presOf" srcId="{8394BDA9-5FE4-46A4-9B2E-19A739E4CB4B}" destId="{E80DACB9-CE1B-4103-A9B1-51FDBE46140D}" srcOrd="1" destOrd="0" presId="urn:microsoft.com/office/officeart/2005/8/layout/matrix1"/>
    <dgm:cxn modelId="{51D10905-9FA0-4F95-A1CD-405BEB664344}" type="presOf" srcId="{FC996CFC-C1CA-4085-98F0-7718D5E942D1}" destId="{B39865FD-81EF-46F0-ACCF-E2DD89FC78C1}" srcOrd="0" destOrd="0" presId="urn:microsoft.com/office/officeart/2005/8/layout/matrix1"/>
    <dgm:cxn modelId="{054A1189-CB29-4771-944C-4C49CF75B5FA}" srcId="{FD96134E-98BA-48AE-ACBD-B24FB98C7001}" destId="{061932A4-F6F8-4589-A9DF-D7FDD8BA304E}" srcOrd="3" destOrd="0" parTransId="{F8AD8DEC-55B3-4076-86C2-4D2C2C78B7A7}" sibTransId="{6F3ECA7D-BA83-4AB8-91D5-529453023194}"/>
    <dgm:cxn modelId="{6045AE2B-A271-42B7-A9D2-C2617BC7328E}" type="presOf" srcId="{537FBBBA-5D4A-4C78-A96C-A96542BADEE6}" destId="{8FFF645D-B44E-4763-8958-48E7308ADB7F}" srcOrd="0" destOrd="0" presId="urn:microsoft.com/office/officeart/2005/8/layout/matrix1"/>
    <dgm:cxn modelId="{FECE32D2-AC4C-438C-93F7-34FA8DFF03F8}" srcId="{FD96134E-98BA-48AE-ACBD-B24FB98C7001}" destId="{8394BDA9-5FE4-46A4-9B2E-19A739E4CB4B}" srcOrd="1" destOrd="0" parTransId="{473F3B4D-E9EA-4744-8E32-C870107697F9}" sibTransId="{727005AA-FD57-4508-AD4C-2146815EFB6E}"/>
    <dgm:cxn modelId="{ADA98AEB-722A-4D59-B866-0095FCDF6282}" type="presOf" srcId="{0F80A3F8-C3F7-4249-BD72-69C458D806A2}" destId="{3FC04C87-781C-4ADC-B8B4-A1F69C8150FF}" srcOrd="0" destOrd="0" presId="urn:microsoft.com/office/officeart/2005/8/layout/matrix1"/>
    <dgm:cxn modelId="{2B46C68D-9342-4027-AB29-E55370E19C62}" srcId="{FD96134E-98BA-48AE-ACBD-B24FB98C7001}" destId="{0F80A3F8-C3F7-4249-BD72-69C458D806A2}" srcOrd="0" destOrd="0" parTransId="{59CD1857-F7D2-44FA-93BA-F9FD55BDB252}" sibTransId="{A313C705-8EC0-494B-BB9C-30D5C861B29D}"/>
    <dgm:cxn modelId="{9283F2A5-453B-4282-9F91-4BD8AA702E08}" type="presOf" srcId="{8394BDA9-5FE4-46A4-9B2E-19A739E4CB4B}" destId="{875E5B2B-ECEE-4979-968B-81F23FCDF16B}" srcOrd="0" destOrd="0" presId="urn:microsoft.com/office/officeart/2005/8/layout/matrix1"/>
    <dgm:cxn modelId="{11C62631-1683-44A5-B448-D14249BF42C8}" type="presOf" srcId="{061932A4-F6F8-4589-A9DF-D7FDD8BA304E}" destId="{61A82C73-B85C-4585-9645-6B2C379B1B12}" srcOrd="1" destOrd="0" presId="urn:microsoft.com/office/officeart/2005/8/layout/matrix1"/>
    <dgm:cxn modelId="{66818476-D132-47BF-B6A3-E55F27BB2C0F}" type="presOf" srcId="{FD96134E-98BA-48AE-ACBD-B24FB98C7001}" destId="{5119758F-D79E-41A8-9CAC-77B561BD08F4}" srcOrd="0" destOrd="0" presId="urn:microsoft.com/office/officeart/2005/8/layout/matrix1"/>
    <dgm:cxn modelId="{E029E9EC-6D82-4C9A-A964-CDE2DD148F73}" type="presOf" srcId="{061932A4-F6F8-4589-A9DF-D7FDD8BA304E}" destId="{EE872EC2-DCD8-4B6D-AB8B-44C0DB9EE0F2}" srcOrd="0" destOrd="0" presId="urn:microsoft.com/office/officeart/2005/8/layout/matrix1"/>
    <dgm:cxn modelId="{FAFB1326-5439-4921-A0F9-569FF275ED12}" srcId="{FD96134E-98BA-48AE-ACBD-B24FB98C7001}" destId="{FC996CFC-C1CA-4085-98F0-7718D5E942D1}" srcOrd="2" destOrd="0" parTransId="{48009120-6E15-4094-87E6-B4A6F0747DB2}" sibTransId="{92A328F3-7CF4-4529-9D60-F965B68A4943}"/>
    <dgm:cxn modelId="{A4B6B21F-96AA-4B6E-962B-D1169BCD4700}" srcId="{537FBBBA-5D4A-4C78-A96C-A96542BADEE6}" destId="{FD96134E-98BA-48AE-ACBD-B24FB98C7001}" srcOrd="0" destOrd="0" parTransId="{D2AE1DC2-0367-4C0C-9507-36F1B764B761}" sibTransId="{9479AF63-7D76-4FF0-9F4C-30F34E57FFA2}"/>
    <dgm:cxn modelId="{2AAECE30-6F42-4382-B971-3A2499D8D85C}" type="presOf" srcId="{FC996CFC-C1CA-4085-98F0-7718D5E942D1}" destId="{11964B91-E3E5-4896-B19D-8AA871E35CED}" srcOrd="1" destOrd="0" presId="urn:microsoft.com/office/officeart/2005/8/layout/matrix1"/>
    <dgm:cxn modelId="{336DF16B-2B49-47D1-9EF2-8240590501DF}" type="presOf" srcId="{0F80A3F8-C3F7-4249-BD72-69C458D806A2}" destId="{D9F67C98-D97C-431C-9363-737AA3DBC555}" srcOrd="1" destOrd="0" presId="urn:microsoft.com/office/officeart/2005/8/layout/matrix1"/>
    <dgm:cxn modelId="{22E7876D-99A9-4FFA-B5FB-AA2FDA638313}" type="presParOf" srcId="{8FFF645D-B44E-4763-8958-48E7308ADB7F}" destId="{EB1A4128-F399-4DE3-B26C-11DD30706FB4}" srcOrd="0" destOrd="0" presId="urn:microsoft.com/office/officeart/2005/8/layout/matrix1"/>
    <dgm:cxn modelId="{D8D77CB2-C6E7-4E86-9597-B2014C765527}" type="presParOf" srcId="{EB1A4128-F399-4DE3-B26C-11DD30706FB4}" destId="{3FC04C87-781C-4ADC-B8B4-A1F69C8150FF}" srcOrd="0" destOrd="0" presId="urn:microsoft.com/office/officeart/2005/8/layout/matrix1"/>
    <dgm:cxn modelId="{86D72FD4-9AB3-4DF7-BD68-E8F81FF3C12C}" type="presParOf" srcId="{EB1A4128-F399-4DE3-B26C-11DD30706FB4}" destId="{D9F67C98-D97C-431C-9363-737AA3DBC555}" srcOrd="1" destOrd="0" presId="urn:microsoft.com/office/officeart/2005/8/layout/matrix1"/>
    <dgm:cxn modelId="{0D3DE3D2-6C50-44F4-B954-FE1C22417860}" type="presParOf" srcId="{EB1A4128-F399-4DE3-B26C-11DD30706FB4}" destId="{875E5B2B-ECEE-4979-968B-81F23FCDF16B}" srcOrd="2" destOrd="0" presId="urn:microsoft.com/office/officeart/2005/8/layout/matrix1"/>
    <dgm:cxn modelId="{31CA9BB7-EC1E-4443-936D-0C8081FD3B28}" type="presParOf" srcId="{EB1A4128-F399-4DE3-B26C-11DD30706FB4}" destId="{E80DACB9-CE1B-4103-A9B1-51FDBE46140D}" srcOrd="3" destOrd="0" presId="urn:microsoft.com/office/officeart/2005/8/layout/matrix1"/>
    <dgm:cxn modelId="{A0C3EA19-2563-4D37-9671-0E4C43A7537F}" type="presParOf" srcId="{EB1A4128-F399-4DE3-B26C-11DD30706FB4}" destId="{B39865FD-81EF-46F0-ACCF-E2DD89FC78C1}" srcOrd="4" destOrd="0" presId="urn:microsoft.com/office/officeart/2005/8/layout/matrix1"/>
    <dgm:cxn modelId="{DDDD5A0D-91EA-433E-8106-0096C6D50116}" type="presParOf" srcId="{EB1A4128-F399-4DE3-B26C-11DD30706FB4}" destId="{11964B91-E3E5-4896-B19D-8AA871E35CED}" srcOrd="5" destOrd="0" presId="urn:microsoft.com/office/officeart/2005/8/layout/matrix1"/>
    <dgm:cxn modelId="{B2C5B3AA-E6F0-42FF-B29C-4A73BFA7CB21}" type="presParOf" srcId="{EB1A4128-F399-4DE3-B26C-11DD30706FB4}" destId="{EE872EC2-DCD8-4B6D-AB8B-44C0DB9EE0F2}" srcOrd="6" destOrd="0" presId="urn:microsoft.com/office/officeart/2005/8/layout/matrix1"/>
    <dgm:cxn modelId="{1C1F18FC-E935-4710-BB86-6512F535595D}" type="presParOf" srcId="{EB1A4128-F399-4DE3-B26C-11DD30706FB4}" destId="{61A82C73-B85C-4585-9645-6B2C379B1B12}" srcOrd="7" destOrd="0" presId="urn:microsoft.com/office/officeart/2005/8/layout/matrix1"/>
    <dgm:cxn modelId="{3519A733-75F5-4323-B2DF-E3039A5F20C6}" type="presParOf" srcId="{8FFF645D-B44E-4763-8958-48E7308ADB7F}" destId="{5119758F-D79E-41A8-9CAC-77B561BD08F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04C87-781C-4ADC-B8B4-A1F69C8150FF}">
      <dsp:nvSpPr>
        <dsp:cNvPr id="0" name=""/>
        <dsp:cNvSpPr/>
      </dsp:nvSpPr>
      <dsp:spPr>
        <a:xfrm rot="16200000">
          <a:off x="96054" y="-96054"/>
          <a:ext cx="1160803" cy="1352911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Central infrastructure</a:t>
          </a:r>
          <a:endParaRPr lang="en-US" sz="1000" kern="1200" noProof="0" dirty="0"/>
        </a:p>
      </dsp:txBody>
      <dsp:txXfrm rot="5400000">
        <a:off x="0" y="0"/>
        <a:ext cx="1352911" cy="870602"/>
      </dsp:txXfrm>
    </dsp:sp>
    <dsp:sp modelId="{875E5B2B-ECEE-4979-968B-81F23FCDF16B}">
      <dsp:nvSpPr>
        <dsp:cNvPr id="0" name=""/>
        <dsp:cNvSpPr/>
      </dsp:nvSpPr>
      <dsp:spPr>
        <a:xfrm>
          <a:off x="1352911" y="0"/>
          <a:ext cx="1352911" cy="1160803"/>
        </a:xfrm>
        <a:prstGeom prst="round1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Automation</a:t>
          </a:r>
          <a:endParaRPr lang="en-US" sz="1000" kern="1200" noProof="0" dirty="0"/>
        </a:p>
      </dsp:txBody>
      <dsp:txXfrm>
        <a:off x="1352911" y="0"/>
        <a:ext cx="1352911" cy="870602"/>
      </dsp:txXfrm>
    </dsp:sp>
    <dsp:sp modelId="{B39865FD-81EF-46F0-ACCF-E2DD89FC78C1}">
      <dsp:nvSpPr>
        <dsp:cNvPr id="0" name=""/>
        <dsp:cNvSpPr/>
      </dsp:nvSpPr>
      <dsp:spPr>
        <a:xfrm rot="10800000">
          <a:off x="0" y="1160803"/>
          <a:ext cx="1352911" cy="1160803"/>
        </a:xfrm>
        <a:prstGeom prst="round1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Monitoring</a:t>
          </a:r>
          <a:endParaRPr lang="en-US" sz="1000" kern="1200" noProof="0" dirty="0"/>
        </a:p>
      </dsp:txBody>
      <dsp:txXfrm rot="10800000">
        <a:off x="0" y="1451003"/>
        <a:ext cx="1352911" cy="870602"/>
      </dsp:txXfrm>
    </dsp:sp>
    <dsp:sp modelId="{EE872EC2-DCD8-4B6D-AB8B-44C0DB9EE0F2}">
      <dsp:nvSpPr>
        <dsp:cNvPr id="0" name=""/>
        <dsp:cNvSpPr/>
      </dsp:nvSpPr>
      <dsp:spPr>
        <a:xfrm rot="5400000">
          <a:off x="1448966" y="1064748"/>
          <a:ext cx="1160803" cy="1352911"/>
        </a:xfrm>
        <a:prstGeom prst="round1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Processes and documentation</a:t>
          </a:r>
          <a:endParaRPr lang="en-US" sz="1000" kern="1200" noProof="0" dirty="0"/>
        </a:p>
      </dsp:txBody>
      <dsp:txXfrm rot="-5400000">
        <a:off x="1352912" y="1451002"/>
        <a:ext cx="1352911" cy="870602"/>
      </dsp:txXfrm>
    </dsp:sp>
    <dsp:sp modelId="{5119758F-D79E-41A8-9CAC-77B561BD08F4}">
      <dsp:nvSpPr>
        <dsp:cNvPr id="0" name=""/>
        <dsp:cNvSpPr/>
      </dsp:nvSpPr>
      <dsp:spPr>
        <a:xfrm>
          <a:off x="947038" y="870602"/>
          <a:ext cx="811747" cy="580401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Operations team</a:t>
          </a:r>
          <a:r>
            <a:rPr lang="pl-PL" sz="1000" kern="1200" noProof="0" dirty="0" smtClean="0"/>
            <a:t> WP6 Task3</a:t>
          </a:r>
          <a:endParaRPr lang="en-US" sz="1000" kern="1200" noProof="0" dirty="0"/>
        </a:p>
      </dsp:txBody>
      <dsp:txXfrm>
        <a:off x="975371" y="898935"/>
        <a:ext cx="755081" cy="523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03/03/2020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Here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short</a:t>
            </a:r>
            <a:r>
              <a:rPr lang="pl-PL" dirty="0" smtClean="0"/>
              <a:t> on </a:t>
            </a:r>
            <a:r>
              <a:rPr lang="pl-PL" dirty="0" err="1" smtClean="0"/>
              <a:t>click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animation</a:t>
            </a:r>
            <a:r>
              <a:rPr lang="pl-PL" baseline="0" dirty="0" smtClean="0"/>
              <a:t> of the </a:t>
            </a:r>
            <a:r>
              <a:rPr lang="pl-PL" baseline="0" dirty="0" err="1" smtClean="0"/>
              <a:t>arrow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87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02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4211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chemeClr val="bg1"/>
                </a:solidFill>
              </a:rPr>
              <a:t>Performance Management Workshop, March 4-5, 2020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4FE3B1C-616E-4BE3-967B-B786478ADA6A}"/>
              </a:ext>
            </a:extLst>
          </p:cNvPr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FF05F0-1384-4AC7-BC0D-37548A3119D2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mailto:perfsonar@lists.geant.or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perfsonar@lists.geant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Performance Management Workshop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104549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b="1" dirty="0" smtClean="0">
                <a:solidFill>
                  <a:schemeClr val="bg1"/>
                </a:solidFill>
                <a:latin typeface="+mn-lt"/>
              </a:rPr>
              <a:t>Szymon Trocha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Antoine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Delavux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, Poznań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Supercomputing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and Networking Center (WP6 Task3)</a:t>
            </a:r>
            <a:endParaRPr lang="en-US" b="1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6" y="2832922"/>
            <a:ext cx="8721255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Strengthening international R&amp;D communities with perfSONAR monitoring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Zagreb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Croatia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>4-5 </a:t>
            </a:r>
            <a:r>
              <a:rPr lang="pl-PL" sz="1800" dirty="0" smtClean="0">
                <a:solidFill>
                  <a:schemeClr val="bg1"/>
                </a:solidFill>
                <a:latin typeface="+mn-lt"/>
              </a:rPr>
              <a:t>March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2020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global Research &amp; Education </a:t>
            </a:r>
            <a:r>
              <a:rPr lang="en-US" dirty="0" smtClean="0"/>
              <a:t>network</a:t>
            </a:r>
            <a:r>
              <a:rPr lang="pl-PL" dirty="0" smtClean="0"/>
              <a:t>s</a:t>
            </a:r>
            <a:r>
              <a:rPr lang="en-US" dirty="0" smtClean="0"/>
              <a:t> </a:t>
            </a:r>
            <a:r>
              <a:rPr lang="pl-PL" dirty="0" err="1" smtClean="0"/>
              <a:t>enable</a:t>
            </a:r>
            <a:r>
              <a:rPr lang="pl-PL" dirty="0" smtClean="0"/>
              <a:t> </a:t>
            </a:r>
            <a:r>
              <a:rPr lang="en-US" dirty="0" smtClean="0"/>
              <a:t>international</a:t>
            </a:r>
            <a:r>
              <a:rPr lang="en-US" dirty="0"/>
              <a:t>, </a:t>
            </a:r>
            <a:r>
              <a:rPr lang="en-US" dirty="0" smtClean="0"/>
              <a:t>national</a:t>
            </a:r>
            <a:r>
              <a:rPr lang="pl-PL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local-scale </a:t>
            </a:r>
            <a:r>
              <a:rPr lang="pl-PL" dirty="0" err="1" smtClean="0"/>
              <a:t>research</a:t>
            </a:r>
            <a:r>
              <a:rPr lang="pl-PL" dirty="0" smtClean="0"/>
              <a:t> </a:t>
            </a:r>
            <a:r>
              <a:rPr lang="pl-PL" dirty="0" err="1" smtClean="0"/>
              <a:t>communities</a:t>
            </a:r>
            <a:r>
              <a:rPr lang="pl-PL" dirty="0" smtClean="0"/>
              <a:t> </a:t>
            </a:r>
            <a:r>
              <a:rPr lang="pl-PL" dirty="0" err="1" smtClean="0"/>
              <a:t>work</a:t>
            </a:r>
            <a:r>
              <a:rPr lang="pl-PL" dirty="0" smtClean="0"/>
              <a:t> </a:t>
            </a:r>
            <a:r>
              <a:rPr lang="pl-PL" dirty="0" err="1" smtClean="0"/>
              <a:t>together</a:t>
            </a:r>
            <a:endParaRPr lang="pl-PL" dirty="0" smtClean="0"/>
          </a:p>
          <a:p>
            <a:endParaRPr lang="pl-PL" sz="3200" b="1" dirty="0" smtClean="0"/>
          </a:p>
          <a:p>
            <a:r>
              <a:rPr lang="pl-PL" sz="3200" b="1" dirty="0" smtClean="0"/>
              <a:t>PMP </a:t>
            </a:r>
            <a:r>
              <a:rPr lang="pl-PL" sz="3200" b="1" dirty="0" err="1" smtClean="0"/>
              <a:t>has</a:t>
            </a:r>
            <a:r>
              <a:rPr lang="pl-PL" sz="3200" b="1" dirty="0" smtClean="0"/>
              <a:t> 80%+</a:t>
            </a:r>
            <a:r>
              <a:rPr lang="pl-PL" sz="3200" dirty="0" smtClean="0"/>
              <a:t> </a:t>
            </a:r>
            <a:r>
              <a:rPr lang="pl-PL" sz="3200" dirty="0" err="1"/>
              <a:t>coverage</a:t>
            </a:r>
            <a:r>
              <a:rPr lang="pl-PL" dirty="0"/>
              <a:t> of GN4-3 </a:t>
            </a:r>
            <a:r>
              <a:rPr lang="pl-PL" dirty="0" err="1" smtClean="0"/>
              <a:t>partners</a:t>
            </a:r>
            <a:endParaRPr lang="pl-PL" dirty="0" smtClean="0"/>
          </a:p>
          <a:p>
            <a:r>
              <a:rPr lang="pl-PL" dirty="0" smtClean="0"/>
              <a:t>2000+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worldwide</a:t>
            </a:r>
            <a:r>
              <a:rPr lang="pl-PL" dirty="0" smtClean="0"/>
              <a:t> </a:t>
            </a:r>
            <a:r>
              <a:rPr lang="pl-PL" dirty="0" err="1" smtClean="0"/>
              <a:t>locations</a:t>
            </a:r>
            <a:r>
              <a:rPr lang="pl-PL" dirty="0"/>
              <a:t> </a:t>
            </a:r>
            <a:r>
              <a:rPr lang="pl-PL" dirty="0" smtClean="0"/>
              <a:t>to test with and </a:t>
            </a:r>
            <a:r>
              <a:rPr lang="pl-PL" dirty="0" err="1" smtClean="0"/>
              <a:t>growing</a:t>
            </a:r>
            <a:endParaRPr lang="pl-PL" dirty="0"/>
          </a:p>
          <a:p>
            <a:endParaRPr lang="pl-PL" dirty="0" smtClean="0"/>
          </a:p>
          <a:p>
            <a:r>
              <a:rPr lang="pl-PL" dirty="0" err="1" smtClean="0"/>
              <a:t>Researchers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make</a:t>
            </a:r>
            <a:r>
              <a:rPr lang="pl-PL" dirty="0" smtClean="0"/>
              <a:t> </a:t>
            </a:r>
            <a:r>
              <a:rPr lang="pl-PL" dirty="0" err="1" smtClean="0"/>
              <a:t>sure</a:t>
            </a:r>
            <a:r>
              <a:rPr lang="pl-PL" dirty="0" smtClean="0"/>
              <a:t> </a:t>
            </a:r>
            <a:r>
              <a:rPr lang="pl-PL" dirty="0" err="1" smtClean="0"/>
              <a:t>they</a:t>
            </a:r>
            <a:r>
              <a:rPr lang="pl-PL" dirty="0" smtClean="0"/>
              <a:t> </a:t>
            </a:r>
            <a:r>
              <a:rPr lang="pl-PL" dirty="0" err="1" smtClean="0"/>
              <a:t>get</a:t>
            </a:r>
            <a:r>
              <a:rPr lang="pl-PL" dirty="0" smtClean="0"/>
              <a:t> </a:t>
            </a:r>
            <a:r>
              <a:rPr lang="pl-PL" dirty="0" err="1" smtClean="0"/>
              <a:t>similar</a:t>
            </a:r>
            <a:r>
              <a:rPr lang="pl-PL" dirty="0" smtClean="0"/>
              <a:t> </a:t>
            </a:r>
            <a:r>
              <a:rPr lang="pl-PL" dirty="0" err="1" smtClean="0"/>
              <a:t>level</a:t>
            </a:r>
            <a:r>
              <a:rPr lang="pl-PL" dirty="0" smtClean="0"/>
              <a:t> of performance</a:t>
            </a:r>
          </a:p>
          <a:p>
            <a:r>
              <a:rPr lang="en-US" dirty="0" smtClean="0"/>
              <a:t>Useful </a:t>
            </a:r>
            <a:r>
              <a:rPr lang="en-US" dirty="0"/>
              <a:t>for custom and </a:t>
            </a:r>
            <a:r>
              <a:rPr lang="pl-PL" dirty="0" err="1" smtClean="0"/>
              <a:t>experimental</a:t>
            </a:r>
            <a:r>
              <a:rPr lang="en-US" dirty="0" smtClean="0"/>
              <a:t> </a:t>
            </a:r>
            <a:r>
              <a:rPr lang="en-US" dirty="0"/>
              <a:t>deployments</a:t>
            </a:r>
          </a:p>
          <a:p>
            <a:r>
              <a:rPr lang="pl-PL" dirty="0" smtClean="0"/>
              <a:t>WP6T3 and </a:t>
            </a:r>
            <a:r>
              <a:rPr lang="pl-PL" dirty="0" err="1" smtClean="0"/>
              <a:t>international</a:t>
            </a:r>
            <a:r>
              <a:rPr lang="pl-PL" dirty="0" smtClean="0"/>
              <a:t> team </a:t>
            </a:r>
            <a:r>
              <a:rPr lang="pl-PL" dirty="0" err="1" smtClean="0"/>
              <a:t>keeps</a:t>
            </a:r>
            <a:r>
              <a:rPr lang="pl-PL" dirty="0" smtClean="0"/>
              <a:t> </a:t>
            </a:r>
            <a:r>
              <a:rPr lang="pl-PL" dirty="0" err="1" smtClean="0"/>
              <a:t>close</a:t>
            </a:r>
            <a:r>
              <a:rPr lang="pl-PL" dirty="0" smtClean="0"/>
              <a:t> </a:t>
            </a:r>
            <a:r>
              <a:rPr lang="pl-PL" dirty="0" err="1" smtClean="0"/>
              <a:t>loop</a:t>
            </a:r>
            <a:r>
              <a:rPr lang="pl-PL" dirty="0" smtClean="0"/>
              <a:t> with </a:t>
            </a:r>
            <a:r>
              <a:rPr lang="pl-PL" dirty="0" err="1" smtClean="0"/>
              <a:t>potential</a:t>
            </a:r>
            <a:r>
              <a:rPr lang="pl-PL" dirty="0" smtClean="0"/>
              <a:t> </a:t>
            </a:r>
            <a:r>
              <a:rPr lang="pl-PL" dirty="0" err="1" smtClean="0"/>
              <a:t>users</a:t>
            </a:r>
            <a:r>
              <a:rPr lang="pl-PL" dirty="0" smtClean="0"/>
              <a:t> to </a:t>
            </a:r>
            <a:r>
              <a:rPr lang="pl-PL" dirty="0" err="1" smtClean="0"/>
              <a:t>understand</a:t>
            </a:r>
            <a:r>
              <a:rPr lang="pl-PL" dirty="0" smtClean="0"/>
              <a:t> </a:t>
            </a:r>
            <a:r>
              <a:rPr lang="pl-PL" dirty="0" err="1" smtClean="0"/>
              <a:t>their</a:t>
            </a:r>
            <a:r>
              <a:rPr lang="pl-PL" dirty="0" smtClean="0"/>
              <a:t> </a:t>
            </a:r>
            <a:r>
              <a:rPr lang="pl-PL" dirty="0" err="1" smtClean="0"/>
              <a:t>needs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International </a:t>
            </a:r>
            <a:r>
              <a:rPr lang="pl-PL" dirty="0" err="1" smtClean="0"/>
              <a:t>community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4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237" y="2085421"/>
            <a:ext cx="8719861" cy="4028296"/>
          </a:xfrm>
          <a:prstGeom prst="rect">
            <a:avLst/>
          </a:prstGeom>
        </p:spPr>
      </p:pic>
      <p:pic>
        <p:nvPicPr>
          <p:cNvPr id="8" name="Symbol zastępczy zawartości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4" y="2063932"/>
            <a:ext cx="2133698" cy="1482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PRACE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783" y="2686966"/>
            <a:ext cx="2629267" cy="2476846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5" y="4698142"/>
            <a:ext cx="2133698" cy="1421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81" y="1556333"/>
            <a:ext cx="2133698" cy="1130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81" y="4892461"/>
            <a:ext cx="2133698" cy="1226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pole tekstowe 11"/>
          <p:cNvSpPr txBox="1"/>
          <p:nvPr/>
        </p:nvSpPr>
        <p:spPr>
          <a:xfrm>
            <a:off x="8582297" y="6249967"/>
            <a:ext cx="3426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 err="1" smtClean="0"/>
              <a:t>Pictures</a:t>
            </a:r>
            <a:r>
              <a:rPr lang="pl-PL" sz="1050" dirty="0"/>
              <a:t> from http://</a:t>
            </a:r>
            <a:r>
              <a:rPr lang="pl-PL" sz="1050" dirty="0" smtClean="0"/>
              <a:t>www.prace-ri.eu/, </a:t>
            </a:r>
            <a:r>
              <a:rPr lang="pl-PL" sz="1050" dirty="0"/>
              <a:t>http://prace.it4i.cz/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881" y="2980016"/>
            <a:ext cx="2127498" cy="1595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37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</a:t>
            </a:r>
            <a:r>
              <a:rPr lang="en-US" dirty="0" err="1" smtClean="0"/>
              <a:t>eal</a:t>
            </a:r>
            <a:r>
              <a:rPr lang="en-US" dirty="0" smtClean="0"/>
              <a:t> time</a:t>
            </a:r>
            <a:endParaRPr lang="pl-PL" dirty="0" smtClean="0"/>
          </a:p>
          <a:p>
            <a:r>
              <a:rPr lang="pl-PL" dirty="0"/>
              <a:t>P</a:t>
            </a:r>
            <a:r>
              <a:rPr lang="en-US" dirty="0" err="1" smtClean="0"/>
              <a:t>hysically</a:t>
            </a:r>
            <a:r>
              <a:rPr lang="en-US" dirty="0" smtClean="0"/>
              <a:t> in </a:t>
            </a:r>
            <a:r>
              <a:rPr lang="en-US" dirty="0"/>
              <a:t>remote </a:t>
            </a:r>
            <a:r>
              <a:rPr lang="en-US" dirty="0" smtClean="0"/>
              <a:t>sites</a:t>
            </a:r>
            <a:endParaRPr lang="pl-PL" dirty="0" smtClean="0"/>
          </a:p>
          <a:p>
            <a:r>
              <a:rPr lang="pl-PL" dirty="0"/>
              <a:t>C</a:t>
            </a:r>
            <a:r>
              <a:rPr lang="en-US" dirty="0" err="1" smtClean="0"/>
              <a:t>onnected</a:t>
            </a:r>
            <a:r>
              <a:rPr lang="en-US" dirty="0" smtClean="0"/>
              <a:t> </a:t>
            </a:r>
            <a:r>
              <a:rPr lang="en-US" dirty="0"/>
              <a:t>by advanced network </a:t>
            </a:r>
            <a:r>
              <a:rPr lang="en-US" dirty="0" smtClean="0"/>
              <a:t>services</a:t>
            </a:r>
            <a:endParaRPr lang="pl-PL" dirty="0" smtClean="0"/>
          </a:p>
          <a:p>
            <a:r>
              <a:rPr lang="pl-PL" dirty="0" err="1" smtClean="0"/>
              <a:t>Needs</a:t>
            </a:r>
            <a:r>
              <a:rPr lang="pl-PL" dirty="0" smtClean="0"/>
              <a:t> a </a:t>
            </a:r>
            <a:r>
              <a:rPr lang="pl-PL" dirty="0" err="1" smtClean="0"/>
              <a:t>way</a:t>
            </a:r>
            <a:r>
              <a:rPr lang="pl-PL" dirty="0" smtClean="0"/>
              <a:t> to </a:t>
            </a:r>
            <a:r>
              <a:rPr lang="pl-PL" dirty="0" err="1" smtClean="0"/>
              <a:t>perform</a:t>
            </a:r>
            <a:r>
              <a:rPr lang="pl-PL" dirty="0" smtClean="0"/>
              <a:t> </a:t>
            </a:r>
            <a:r>
              <a:rPr lang="pl-PL" dirty="0" err="1" smtClean="0"/>
              <a:t>latency</a:t>
            </a:r>
            <a:r>
              <a:rPr lang="pl-PL" dirty="0" smtClean="0"/>
              <a:t> </a:t>
            </a:r>
            <a:r>
              <a:rPr lang="pl-PL" dirty="0"/>
              <a:t>and </a:t>
            </a:r>
            <a:r>
              <a:rPr lang="pl-PL" dirty="0" err="1"/>
              <a:t>jitter</a:t>
            </a:r>
            <a:r>
              <a:rPr lang="pl-PL" dirty="0"/>
              <a:t> </a:t>
            </a:r>
            <a:r>
              <a:rPr lang="pl-PL" dirty="0" err="1"/>
              <a:t>measurements</a:t>
            </a:r>
            <a:r>
              <a:rPr lang="pl-PL" dirty="0"/>
              <a:t> 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LoLa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  <p:sp>
        <p:nvSpPr>
          <p:cNvPr id="5" name="Prostokąt zaokrąglony 4"/>
          <p:cNvSpPr/>
          <p:nvPr/>
        </p:nvSpPr>
        <p:spPr>
          <a:xfrm>
            <a:off x="7411912" y="3527405"/>
            <a:ext cx="4027615" cy="2811343"/>
          </a:xfrm>
          <a:prstGeom prst="round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000" r="-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13" y="3527405"/>
            <a:ext cx="5057812" cy="2762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762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DNS, HTTP </a:t>
            </a:r>
            <a:r>
              <a:rPr lang="pl-PL" dirty="0" err="1" smtClean="0"/>
              <a:t>tests</a:t>
            </a: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457200" lvl="1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check</a:t>
            </a:r>
            <a:r>
              <a:rPr lang="pl-PL" dirty="0" smtClean="0"/>
              <a:t> the status of </a:t>
            </a:r>
            <a:r>
              <a:rPr lang="pl-PL" dirty="0" err="1" smtClean="0"/>
              <a:t>your</a:t>
            </a:r>
            <a:r>
              <a:rPr lang="pl-PL" dirty="0" smtClean="0"/>
              <a:t>  Internet services</a:t>
            </a:r>
          </a:p>
          <a:p>
            <a:r>
              <a:rPr lang="pl-PL" dirty="0" smtClean="0"/>
              <a:t>IPv6 </a:t>
            </a:r>
            <a:r>
              <a:rPr lang="pl-PL" dirty="0" err="1" smtClean="0"/>
              <a:t>reachability</a:t>
            </a:r>
            <a:r>
              <a:rPr lang="pl-PL" dirty="0" smtClean="0"/>
              <a:t> and </a:t>
            </a:r>
            <a:r>
              <a:rPr lang="pl-PL" dirty="0" err="1" smtClean="0"/>
              <a:t>coverage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 place for </a:t>
            </a:r>
            <a:r>
              <a:rPr lang="pl-PL" dirty="0" err="1" smtClean="0"/>
              <a:t>experimentation</a:t>
            </a:r>
            <a:r>
              <a:rPr lang="pl-PL" dirty="0" smtClean="0"/>
              <a:t> and </a:t>
            </a:r>
            <a:r>
              <a:rPr lang="pl-PL" dirty="0" err="1" smtClean="0"/>
              <a:t>demonstration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831" y="2637054"/>
            <a:ext cx="2900384" cy="52387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215" y="1415464"/>
            <a:ext cx="4786347" cy="244318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388" y="3946088"/>
            <a:ext cx="5219738" cy="210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5020993"/>
          </a:xfrm>
        </p:spPr>
        <p:txBody>
          <a:bodyPr>
            <a:normAutofit lnSpcReduction="10000"/>
          </a:bodyPr>
          <a:lstStyle/>
          <a:p>
            <a:r>
              <a:rPr lang="pl-PL" dirty="0" err="1"/>
              <a:t>Raspberry</a:t>
            </a:r>
            <a:r>
              <a:rPr lang="pl-PL" dirty="0"/>
              <a:t> </a:t>
            </a:r>
            <a:r>
              <a:rPr lang="pl-PL" dirty="0" smtClean="0"/>
              <a:t>Pi4</a:t>
            </a:r>
          </a:p>
          <a:p>
            <a:r>
              <a:rPr lang="pl-PL" dirty="0" err="1" smtClean="0"/>
              <a:t>Even</a:t>
            </a:r>
            <a:r>
              <a:rPr lang="pl-PL" dirty="0" smtClean="0"/>
              <a:t> </a:t>
            </a:r>
            <a:r>
              <a:rPr lang="pl-PL" dirty="0" err="1" smtClean="0"/>
              <a:t>quicker</a:t>
            </a:r>
            <a:r>
              <a:rPr lang="pl-PL" dirty="0" smtClean="0"/>
              <a:t> </a:t>
            </a:r>
            <a:r>
              <a:rPr lang="pl-PL" dirty="0" err="1" smtClean="0"/>
              <a:t>way</a:t>
            </a:r>
            <a:r>
              <a:rPr lang="pl-PL" dirty="0" smtClean="0"/>
              <a:t> of ad-hoc </a:t>
            </a:r>
            <a:r>
              <a:rPr lang="pl-PL" dirty="0" err="1" smtClean="0"/>
              <a:t>measurements</a:t>
            </a:r>
            <a:endParaRPr lang="pl-PL" dirty="0" smtClean="0"/>
          </a:p>
          <a:p>
            <a:r>
              <a:rPr lang="pl-PL" dirty="0" smtClean="0"/>
              <a:t>WP6T3 </a:t>
            </a:r>
            <a:r>
              <a:rPr lang="pl-PL" dirty="0" err="1" smtClean="0"/>
              <a:t>will</a:t>
            </a:r>
            <a:r>
              <a:rPr lang="pl-PL" dirty="0" smtClean="0"/>
              <a:t> test </a:t>
            </a:r>
            <a:r>
              <a:rPr lang="pl-PL" dirty="0" err="1" smtClean="0"/>
              <a:t>new</a:t>
            </a:r>
            <a:r>
              <a:rPr lang="pl-PL" dirty="0" smtClean="0"/>
              <a:t> platform</a:t>
            </a:r>
          </a:p>
          <a:p>
            <a:pPr lvl="1"/>
            <a:r>
              <a:rPr lang="pl-PL" dirty="0" smtClean="0"/>
              <a:t>HTTP</a:t>
            </a:r>
          </a:p>
          <a:p>
            <a:pPr lvl="1"/>
            <a:r>
              <a:rPr lang="pl-PL" dirty="0" smtClean="0"/>
              <a:t>DNS</a:t>
            </a:r>
          </a:p>
          <a:p>
            <a:pPr lvl="1"/>
            <a:r>
              <a:rPr lang="pl-PL" dirty="0" err="1" smtClean="0"/>
              <a:t>Latency</a:t>
            </a:r>
            <a:endParaRPr lang="pl-PL" dirty="0" smtClean="0"/>
          </a:p>
          <a:p>
            <a:pPr lvl="1"/>
            <a:r>
              <a:rPr lang="pl-PL" dirty="0" err="1" smtClean="0"/>
              <a:t>WiFimon</a:t>
            </a:r>
            <a:r>
              <a:rPr lang="pl-PL" dirty="0" smtClean="0"/>
              <a:t> </a:t>
            </a:r>
            <a:r>
              <a:rPr lang="pl-PL" dirty="0" err="1" smtClean="0"/>
              <a:t>integration</a:t>
            </a:r>
            <a:endParaRPr lang="pl-PL" dirty="0" smtClean="0"/>
          </a:p>
          <a:p>
            <a:pPr lvl="1"/>
            <a:r>
              <a:rPr lang="pl-PL" dirty="0" smtClean="0"/>
              <a:t>…</a:t>
            </a:r>
          </a:p>
          <a:p>
            <a:r>
              <a:rPr lang="pl-PL" dirty="0" err="1" smtClean="0"/>
              <a:t>Intended</a:t>
            </a:r>
            <a:r>
              <a:rPr lang="pl-PL" dirty="0" smtClean="0"/>
              <a:t> for</a:t>
            </a:r>
          </a:p>
          <a:p>
            <a:pPr lvl="1"/>
            <a:r>
              <a:rPr lang="pl-PL" dirty="0" err="1" smtClean="0"/>
              <a:t>quick</a:t>
            </a:r>
            <a:r>
              <a:rPr lang="pl-PL" dirty="0" smtClean="0"/>
              <a:t> setup</a:t>
            </a:r>
          </a:p>
          <a:p>
            <a:pPr lvl="1"/>
            <a:r>
              <a:rPr lang="pl-PL" dirty="0" err="1"/>
              <a:t>s</a:t>
            </a:r>
            <a:r>
              <a:rPr lang="pl-PL" dirty="0" err="1" smtClean="0"/>
              <a:t>imple</a:t>
            </a:r>
            <a:r>
              <a:rPr lang="pl-PL" dirty="0" smtClean="0"/>
              <a:t> </a:t>
            </a:r>
            <a:r>
              <a:rPr lang="pl-PL" dirty="0" err="1" smtClean="0"/>
              <a:t>tests</a:t>
            </a:r>
            <a:endParaRPr lang="pl-PL" dirty="0" smtClean="0"/>
          </a:p>
          <a:p>
            <a:pPr lvl="1"/>
            <a:r>
              <a:rPr lang="pl-PL" dirty="0" smtClean="0"/>
              <a:t>small </a:t>
            </a:r>
            <a:r>
              <a:rPr lang="pl-PL" dirty="0" err="1" smtClean="0"/>
              <a:t>communities</a:t>
            </a:r>
            <a:r>
              <a:rPr lang="pl-PL" dirty="0" smtClean="0"/>
              <a:t>, </a:t>
            </a:r>
          </a:p>
          <a:p>
            <a:pPr lvl="1"/>
            <a:r>
              <a:rPr lang="pl-PL" dirty="0" smtClean="0"/>
              <a:t>ad-hoc networks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PMP </a:t>
            </a:r>
            <a:r>
              <a:rPr lang="pl-PL" dirty="0" err="1" smtClean="0"/>
              <a:t>goes</a:t>
            </a:r>
            <a:r>
              <a:rPr lang="pl-PL" dirty="0" smtClean="0"/>
              <a:t> </a:t>
            </a:r>
            <a:r>
              <a:rPr lang="pl-PL" dirty="0" err="1" smtClean="0"/>
              <a:t>smaller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14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877" y="1808163"/>
            <a:ext cx="4362450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A</a:t>
            </a:r>
            <a:r>
              <a:rPr lang="en-US" dirty="0" smtClean="0"/>
              <a:t> </a:t>
            </a:r>
            <a:r>
              <a:rPr lang="en-US" dirty="0"/>
              <a:t>prototype program designed to automate the repetitive process of running tests to troubleshoot a network path</a:t>
            </a:r>
            <a:endParaRPr lang="pl-PL" dirty="0" smtClean="0"/>
          </a:p>
          <a:p>
            <a:r>
              <a:rPr lang="pl-PL" dirty="0" smtClean="0"/>
              <a:t>It </a:t>
            </a:r>
            <a:r>
              <a:rPr lang="en-US" dirty="0" smtClean="0"/>
              <a:t>automates </a:t>
            </a:r>
            <a:r>
              <a:rPr lang="en-US" dirty="0"/>
              <a:t>part of the process of troubleshooting network problems between two points by running </a:t>
            </a:r>
            <a:r>
              <a:rPr lang="en-US" dirty="0" err="1"/>
              <a:t>pScheduler</a:t>
            </a:r>
            <a:r>
              <a:rPr lang="en-US" dirty="0"/>
              <a:t> tests to as many perfSONAR nodes as can be found along the path between </a:t>
            </a:r>
            <a:r>
              <a:rPr lang="en-US" dirty="0" smtClean="0"/>
              <a:t>them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err="1" smtClean="0"/>
              <a:t>Uses</a:t>
            </a:r>
            <a:r>
              <a:rPr lang="pl-PL" dirty="0" smtClean="0"/>
              <a:t> </a:t>
            </a:r>
            <a:r>
              <a:rPr lang="en-US" dirty="0" smtClean="0"/>
              <a:t>DNS </a:t>
            </a:r>
            <a:r>
              <a:rPr lang="en-US" dirty="0"/>
              <a:t>as a </a:t>
            </a:r>
            <a:r>
              <a:rPr lang="pl-PL" dirty="0" smtClean="0"/>
              <a:t>l</a:t>
            </a:r>
            <a:r>
              <a:rPr lang="en-US" dirty="0" err="1" smtClean="0"/>
              <a:t>ocator</a:t>
            </a:r>
            <a:r>
              <a:rPr lang="en-US" dirty="0" smtClean="0"/>
              <a:t> </a:t>
            </a:r>
            <a:r>
              <a:rPr lang="pl-PL" dirty="0" smtClean="0"/>
              <a:t>s</a:t>
            </a:r>
            <a:r>
              <a:rPr lang="en-US" dirty="0" err="1" smtClean="0"/>
              <a:t>ervice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pl-PL" dirty="0" smtClean="0"/>
              <a:t>n</a:t>
            </a:r>
            <a:r>
              <a:rPr lang="en-US" dirty="0" err="1" smtClean="0"/>
              <a:t>earby</a:t>
            </a:r>
            <a:r>
              <a:rPr lang="en-US" dirty="0" smtClean="0"/>
              <a:t> </a:t>
            </a:r>
            <a:r>
              <a:rPr lang="en-US" dirty="0"/>
              <a:t>perfSONAR </a:t>
            </a:r>
            <a:r>
              <a:rPr lang="pl-PL" dirty="0" smtClean="0"/>
              <a:t>n</a:t>
            </a:r>
            <a:r>
              <a:rPr lang="en-US" dirty="0" smtClean="0"/>
              <a:t>odes</a:t>
            </a:r>
            <a:endParaRPr lang="pl-PL" dirty="0"/>
          </a:p>
          <a:p>
            <a:r>
              <a:rPr lang="pl-PL" dirty="0" err="1" smtClean="0"/>
              <a:t>Runs</a:t>
            </a:r>
            <a:r>
              <a:rPr lang="pl-PL" dirty="0" smtClean="0"/>
              <a:t> a test to </a:t>
            </a:r>
            <a:r>
              <a:rPr lang="pl-PL" dirty="0" err="1" smtClean="0"/>
              <a:t>each</a:t>
            </a:r>
            <a:r>
              <a:rPr lang="pl-PL" dirty="0" smtClean="0"/>
              <a:t> point </a:t>
            </a:r>
            <a:r>
              <a:rPr lang="pl-PL" dirty="0" err="1" smtClean="0"/>
              <a:t>along</a:t>
            </a:r>
            <a:r>
              <a:rPr lang="pl-PL" dirty="0" smtClean="0"/>
              <a:t> the </a:t>
            </a:r>
            <a:r>
              <a:rPr lang="pl-PL" dirty="0" err="1" smtClean="0"/>
              <a:t>path</a:t>
            </a:r>
            <a:r>
              <a:rPr lang="pl-PL" dirty="0" smtClean="0"/>
              <a:t> </a:t>
            </a:r>
            <a:r>
              <a:rPr lang="pl-PL" dirty="0" err="1" smtClean="0"/>
              <a:t>where</a:t>
            </a:r>
            <a:r>
              <a:rPr lang="pl-PL" dirty="0" smtClean="0"/>
              <a:t> perfSONAR was </a:t>
            </a:r>
            <a:r>
              <a:rPr lang="pl-PL" dirty="0" err="1" smtClean="0"/>
              <a:t>found</a:t>
            </a:r>
            <a:endParaRPr lang="pl-PL" dirty="0" smtClean="0"/>
          </a:p>
          <a:p>
            <a:r>
              <a:rPr lang="pl-PL" dirty="0" err="1" smtClean="0"/>
              <a:t>Collects</a:t>
            </a:r>
            <a:r>
              <a:rPr lang="pl-PL" dirty="0" smtClean="0"/>
              <a:t> and </a:t>
            </a:r>
            <a:r>
              <a:rPr lang="pl-PL" dirty="0" err="1" smtClean="0"/>
              <a:t>presents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 smtClean="0"/>
          </a:p>
          <a:p>
            <a:pPr marL="0" indent="0">
              <a:buNone/>
            </a:pPr>
            <a:endParaRPr lang="pl-PL" b="1" dirty="0" smtClean="0">
              <a:solidFill>
                <a:srgbClr val="C0425A"/>
              </a:solidFill>
            </a:endParaRPr>
          </a:p>
          <a:p>
            <a:pPr marL="0" indent="0">
              <a:buNone/>
            </a:pPr>
            <a:r>
              <a:rPr lang="pl-PL" b="1" dirty="0" err="1" smtClean="0">
                <a:solidFill>
                  <a:srgbClr val="C0425A"/>
                </a:solidFill>
              </a:rPr>
              <a:t>Stay</a:t>
            </a:r>
            <a:r>
              <a:rPr lang="pl-PL" b="1" dirty="0" smtClean="0">
                <a:solidFill>
                  <a:srgbClr val="C0425A"/>
                </a:solidFill>
              </a:rPr>
              <a:t> </a:t>
            </a:r>
            <a:r>
              <a:rPr lang="pl-PL" b="1" dirty="0" err="1" smtClean="0">
                <a:solidFill>
                  <a:srgbClr val="C0425A"/>
                </a:solidFill>
              </a:rPr>
              <a:t>tuned</a:t>
            </a:r>
            <a:r>
              <a:rPr lang="pl-PL" b="1" dirty="0" smtClean="0">
                <a:solidFill>
                  <a:srgbClr val="C0425A"/>
                </a:solidFill>
              </a:rPr>
              <a:t>!</a:t>
            </a:r>
            <a:endParaRPr lang="pl-PL" b="1" dirty="0">
              <a:solidFill>
                <a:srgbClr val="C0425A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pShooter</a:t>
            </a:r>
            <a:r>
              <a:rPr lang="pl-PL" dirty="0" smtClean="0"/>
              <a:t> service </a:t>
            </a:r>
            <a:r>
              <a:rPr lang="pl-PL" dirty="0" err="1" smtClean="0"/>
              <a:t>extension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15</a:t>
            </a:fld>
            <a:endParaRPr lang="en-GB" dirty="0"/>
          </a:p>
        </p:txBody>
      </p:sp>
      <p:pic>
        <p:nvPicPr>
          <p:cNvPr id="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562" y="5500442"/>
            <a:ext cx="719401" cy="707607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031260" y="5631038"/>
            <a:ext cx="3624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chemeClr val="accent5">
                    <a:lumMod val="75000"/>
                  </a:schemeClr>
                </a:solidFill>
              </a:rPr>
              <a:t>https://youtu.be/2HUY6b5T9DM</a:t>
            </a:r>
          </a:p>
        </p:txBody>
      </p:sp>
    </p:spTree>
    <p:extLst>
      <p:ext uri="{BB962C8B-B14F-4D97-AF65-F5344CB8AC3E}">
        <p14:creationId xmlns:p14="http://schemas.microsoft.com/office/powerpoint/2010/main" val="33445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CNaaS performance monitoring dashboard</a:t>
            </a:r>
          </a:p>
          <a:p>
            <a:pPr lvl="1"/>
            <a:r>
              <a:rPr lang="en-GB" dirty="0"/>
              <a:t>Trying to measure end user experience</a:t>
            </a:r>
          </a:p>
          <a:p>
            <a:pPr lvl="1"/>
            <a:r>
              <a:rPr lang="en-GB" dirty="0"/>
              <a:t>Through DNS and HTTP response time measurements</a:t>
            </a:r>
          </a:p>
          <a:p>
            <a:pPr lvl="1"/>
            <a:r>
              <a:rPr lang="en-GB" dirty="0"/>
              <a:t>Comparing performance across different VLANs, as in a campus network</a:t>
            </a:r>
          </a:p>
          <a:p>
            <a:r>
              <a:rPr lang="en-GB" dirty="0"/>
              <a:t>Find best way to measure jitter for real time application (with LoLa project)</a:t>
            </a:r>
          </a:p>
          <a:p>
            <a:r>
              <a:rPr lang="en-GB" dirty="0"/>
              <a:t>perfSONAR deployment automation, with Ansible</a:t>
            </a:r>
          </a:p>
          <a:p>
            <a:r>
              <a:rPr lang="en-GB" dirty="0"/>
              <a:t>NMaaS offering: perfSONAR central archive and dashboard</a:t>
            </a:r>
          </a:p>
          <a:p>
            <a:r>
              <a:rPr lang="en-GB" dirty="0"/>
              <a:t>MaDDash </a:t>
            </a:r>
            <a:r>
              <a:rPr lang="en-GB" b="1" u="sng" dirty="0"/>
              <a:t>test now!</a:t>
            </a:r>
            <a:r>
              <a:rPr lang="en-GB" dirty="0"/>
              <a:t> feature…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Current </a:t>
            </a:r>
            <a:r>
              <a:rPr lang="en-GB" dirty="0" smtClean="0"/>
              <a:t>ongoing</a:t>
            </a:r>
            <a:r>
              <a:rPr lang="pl-PL" dirty="0" smtClean="0"/>
              <a:t> </a:t>
            </a:r>
            <a:r>
              <a:rPr lang="en-GB" dirty="0"/>
              <a:t>perfSONAR work </a:t>
            </a:r>
            <a:r>
              <a:rPr lang="en-GB" dirty="0" smtClean="0"/>
              <a:t>in</a:t>
            </a:r>
            <a:r>
              <a:rPr lang="pl-PL" dirty="0" smtClean="0"/>
              <a:t> </a:t>
            </a:r>
            <a:r>
              <a:rPr lang="en-US" dirty="0" smtClean="0"/>
              <a:t>G</a:t>
            </a:r>
            <a:r>
              <a:rPr lang="pl-PL" dirty="0" smtClean="0"/>
              <a:t>N4-3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4.2.3 — </a:t>
            </a:r>
            <a:r>
              <a:rPr lang="pl-PL" dirty="0" err="1" smtClean="0"/>
              <a:t>Published</a:t>
            </a:r>
            <a:r>
              <a:rPr lang="pl-PL" dirty="0" smtClean="0"/>
              <a:t> </a:t>
            </a:r>
            <a:r>
              <a:rPr lang="en-GB" dirty="0" smtClean="0"/>
              <a:t>27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February 2020</a:t>
            </a:r>
          </a:p>
          <a:p>
            <a:pPr lvl="1"/>
            <a:r>
              <a:rPr lang="en-GB" dirty="0"/>
              <a:t>Bug corrections and security fixes</a:t>
            </a:r>
          </a:p>
          <a:p>
            <a:pPr lvl="1"/>
            <a:r>
              <a:rPr lang="en-GB" dirty="0"/>
              <a:t>Update ASAP if you’re not rolling auto-updates</a:t>
            </a:r>
          </a:p>
          <a:p>
            <a:r>
              <a:rPr lang="en-GB" dirty="0"/>
              <a:t>4.3 — Q2 2020</a:t>
            </a:r>
          </a:p>
          <a:p>
            <a:pPr lvl="1"/>
            <a:r>
              <a:rPr lang="en-GB" dirty="0"/>
              <a:t>Python 3 port</a:t>
            </a:r>
          </a:p>
          <a:p>
            <a:pPr lvl="1"/>
            <a:r>
              <a:rPr lang="en-GB" dirty="0"/>
              <a:t>Minor enhancements and further bug corrections</a:t>
            </a:r>
          </a:p>
          <a:p>
            <a:r>
              <a:rPr lang="en-GB" dirty="0"/>
              <a:t>4.4 — Q4 2020</a:t>
            </a:r>
          </a:p>
          <a:p>
            <a:pPr lvl="1"/>
            <a:r>
              <a:rPr lang="en-GB" dirty="0"/>
              <a:t>Improvements for better support of 3</a:t>
            </a:r>
            <a:r>
              <a:rPr lang="en-GB" baseline="30000" dirty="0"/>
              <a:t>rd</a:t>
            </a:r>
            <a:r>
              <a:rPr lang="en-GB" dirty="0"/>
              <a:t> party dashboards (Grafana, Kibana, …)</a:t>
            </a:r>
          </a:p>
          <a:p>
            <a:pPr lvl="1"/>
            <a:r>
              <a:rPr lang="en-GB" dirty="0"/>
              <a:t>Esmond re-haul to remove the dependency to Cassandra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perfSONAR Roadmap </a:t>
            </a:r>
            <a:r>
              <a:rPr lang="en-GB" dirty="0" smtClean="0"/>
              <a:t>2020</a:t>
            </a:r>
            <a:r>
              <a:rPr lang="pl-PL" dirty="0" smtClean="0"/>
              <a:t> (</a:t>
            </a:r>
            <a:r>
              <a:rPr lang="pl-PL" dirty="0" err="1" smtClean="0"/>
              <a:t>global</a:t>
            </a:r>
            <a:r>
              <a:rPr lang="pl-PL" dirty="0" smtClean="0"/>
              <a:t> </a:t>
            </a:r>
            <a:r>
              <a:rPr lang="pl-PL" dirty="0" err="1" smtClean="0"/>
              <a:t>perspective</a:t>
            </a:r>
            <a:r>
              <a:rPr lang="pl-PL" dirty="0" smtClean="0"/>
              <a:t>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17</a:t>
            </a:fld>
            <a:endParaRPr lang="en-GB" dirty="0"/>
          </a:p>
        </p:txBody>
      </p:sp>
      <p:pic>
        <p:nvPicPr>
          <p:cNvPr id="5" name="Picture 80">
            <a:extLst>
              <a:ext uri="{FF2B5EF4-FFF2-40B4-BE49-F238E27FC236}">
                <a16:creationId xmlns:a16="http://schemas.microsoft.com/office/drawing/2014/main" id="{34595FC7-878E-0541-A552-A3C8F3461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650" y="5485369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864850C-A87E-4141-85E9-DD1C9C6FA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r>
              <a:rPr lang="en-GB" dirty="0"/>
              <a:t>May 5-6-7 2020</a:t>
            </a:r>
          </a:p>
          <a:p>
            <a:r>
              <a:rPr lang="en-GB" dirty="0"/>
              <a:t>Paris, RENATER office</a:t>
            </a:r>
          </a:p>
          <a:p>
            <a:r>
              <a:rPr lang="en-GB" dirty="0"/>
              <a:t>Half day demo/training</a:t>
            </a:r>
          </a:p>
          <a:p>
            <a:r>
              <a:rPr lang="en-GB" dirty="0"/>
              <a:t>2 days workshop, exchanges between users and developers</a:t>
            </a:r>
          </a:p>
          <a:p>
            <a:r>
              <a:rPr lang="en-GB" dirty="0"/>
              <a:t>We welcome your presentations:</a:t>
            </a:r>
          </a:p>
          <a:p>
            <a:pPr lvl="1"/>
            <a:r>
              <a:rPr lang="en-GB" dirty="0"/>
              <a:t>How do you use perfSONAR?</a:t>
            </a:r>
          </a:p>
          <a:p>
            <a:pPr lvl="1"/>
            <a:r>
              <a:rPr lang="en-GB" dirty="0"/>
              <a:t>What new features are you craving for?</a:t>
            </a:r>
          </a:p>
          <a:p>
            <a:pPr lvl="1"/>
            <a:r>
              <a:rPr lang="en-GB" dirty="0"/>
              <a:t>What are the issues bugging you?</a:t>
            </a:r>
          </a:p>
          <a:p>
            <a:r>
              <a:rPr lang="en-GB" dirty="0"/>
              <a:t>If you’re interested, get in touch with us through </a:t>
            </a:r>
            <a:r>
              <a:rPr lang="en-GB" dirty="0">
                <a:hlinkClick r:id="rId2"/>
              </a:rPr>
              <a:t>perfsonar@lists.geant.org</a:t>
            </a:r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1994E56-659B-8045-B4CA-90C55755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perfSONAR </a:t>
            </a:r>
            <a:r>
              <a:rPr lang="fr-FR" err="1"/>
              <a:t>European</a:t>
            </a:r>
            <a:r>
              <a:rPr lang="fr-FR"/>
              <a:t> </a:t>
            </a:r>
            <a:r>
              <a:rPr lang="fr-FR" err="1"/>
              <a:t>Users</a:t>
            </a:r>
            <a:r>
              <a:rPr lang="fr-FR"/>
              <a:t> workshop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51D43A-94C1-5D4F-B70F-5139983DA5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18</a:t>
            </a:fld>
            <a:endParaRPr lang="en-GB"/>
          </a:p>
        </p:txBody>
      </p:sp>
      <p:pic>
        <p:nvPicPr>
          <p:cNvPr id="6" name="Picture 94">
            <a:extLst>
              <a:ext uri="{FF2B5EF4-FFF2-40B4-BE49-F238E27FC236}">
                <a16:creationId xmlns:a16="http://schemas.microsoft.com/office/drawing/2014/main" id="{49E90542-4444-4F42-80D2-93CA50933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334" y="5480053"/>
            <a:ext cx="748386" cy="74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423ABFF-72A9-B245-B546-969ABEF9A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Friday 12</a:t>
            </a:r>
            <a:r>
              <a:rPr lang="en-GB" baseline="30000" dirty="0"/>
              <a:t>th</a:t>
            </a:r>
            <a:r>
              <a:rPr lang="en-GB" dirty="0"/>
              <a:t> of June, morning</a:t>
            </a:r>
          </a:p>
          <a:p>
            <a:r>
              <a:rPr lang="en-GB" dirty="0"/>
              <a:t>Presentation and discussion between users and developers</a:t>
            </a:r>
          </a:p>
          <a:p>
            <a:r>
              <a:rPr lang="en-GB" dirty="0"/>
              <a:t>Follow-up on User Workshop</a:t>
            </a:r>
          </a:p>
          <a:p>
            <a:r>
              <a:rPr lang="en-GB" dirty="0"/>
              <a:t>Roadmap update</a:t>
            </a:r>
          </a:p>
          <a:p>
            <a:r>
              <a:rPr lang="en-GB" dirty="0"/>
              <a:t>We welcome your presentations too! If you’re interested, get in touch with us through </a:t>
            </a:r>
            <a:r>
              <a:rPr lang="en-GB" dirty="0">
                <a:hlinkClick r:id="rId2"/>
              </a:rPr>
              <a:t>perfsonar@lists.geant.org</a:t>
            </a:r>
            <a:endParaRPr lang="en-GB" dirty="0"/>
          </a:p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43297E2-4407-B14F-B1B3-EFF3ED3AA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perfSONAR side meeting at TNC20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BC5BAA-1416-1749-BC9D-42EBA97CBA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1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3200" b="1" dirty="0" smtClean="0"/>
              <a:t>How</a:t>
            </a:r>
          </a:p>
          <a:p>
            <a:pPr marL="0" indent="0">
              <a:buNone/>
            </a:pPr>
            <a:r>
              <a:rPr lang="pl-PL" sz="4000" b="1" dirty="0" smtClean="0">
                <a:solidFill>
                  <a:schemeClr val="accent2">
                    <a:lumMod val="75000"/>
                  </a:schemeClr>
                </a:solidFill>
              </a:rPr>
              <a:t>perfSONAR</a:t>
            </a:r>
          </a:p>
          <a:p>
            <a:pPr marL="0" indent="0">
              <a:buNone/>
            </a:pPr>
            <a:r>
              <a:rPr lang="pl-PL" sz="4000" b="1" dirty="0" smtClean="0">
                <a:solidFill>
                  <a:schemeClr val="accent2">
                    <a:lumMod val="75000"/>
                  </a:schemeClr>
                </a:solidFill>
              </a:rPr>
              <a:t>services</a:t>
            </a:r>
          </a:p>
          <a:p>
            <a:pPr marL="0" indent="0">
              <a:buNone/>
            </a:pPr>
            <a:r>
              <a:rPr lang="pl-PL" b="1" dirty="0" err="1" smtClean="0"/>
              <a:t>can</a:t>
            </a:r>
            <a:r>
              <a:rPr lang="pl-PL" b="1" dirty="0" smtClean="0"/>
              <a:t> </a:t>
            </a:r>
            <a:r>
              <a:rPr lang="pl-PL" b="1" dirty="0" err="1" smtClean="0"/>
              <a:t>help</a:t>
            </a:r>
            <a:r>
              <a:rPr lang="pl-PL" b="1" dirty="0" smtClean="0"/>
              <a:t> </a:t>
            </a:r>
            <a:r>
              <a:rPr lang="pl-PL" b="1" dirty="0" err="1" smtClean="0"/>
              <a:t>you</a:t>
            </a:r>
            <a:r>
              <a:rPr lang="pl-PL" b="1" dirty="0" smtClean="0"/>
              <a:t> </a:t>
            </a:r>
            <a:r>
              <a:rPr lang="pl-PL" b="1" dirty="0" err="1" smtClean="0"/>
              <a:t>strengthen</a:t>
            </a:r>
            <a:endParaRPr lang="pl-PL" b="1" dirty="0" smtClean="0"/>
          </a:p>
          <a:p>
            <a:pPr marL="0" indent="0">
              <a:buNone/>
            </a:pPr>
            <a:r>
              <a:rPr lang="pl-PL" b="1" dirty="0" err="1" smtClean="0"/>
              <a:t>your</a:t>
            </a:r>
            <a:r>
              <a:rPr lang="pl-PL" b="1" dirty="0" smtClean="0"/>
              <a:t> </a:t>
            </a:r>
            <a:r>
              <a:rPr lang="pl-PL" b="1" dirty="0" err="1" smtClean="0"/>
              <a:t>international</a:t>
            </a:r>
            <a:r>
              <a:rPr lang="pl-PL" b="1" dirty="0" smtClean="0"/>
              <a:t> </a:t>
            </a:r>
            <a:r>
              <a:rPr lang="pl-PL" b="1" dirty="0" err="1" smtClean="0"/>
              <a:t>community</a:t>
            </a:r>
            <a:r>
              <a:rPr lang="pl-PL" b="1" dirty="0" smtClean="0"/>
              <a:t>?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sz="5400" b="1" dirty="0" smtClean="0">
                <a:solidFill>
                  <a:srgbClr val="C0425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The 3S’s</a:t>
            </a:r>
            <a:endParaRPr lang="pl-PL" sz="5400" b="1" dirty="0">
              <a:solidFill>
                <a:srgbClr val="C0425A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#3S </a:t>
            </a:r>
            <a:r>
              <a:rPr lang="pl-PL" dirty="0" err="1" smtClean="0"/>
              <a:t>rule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07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4941435"/>
          </a:xfrm>
        </p:spPr>
        <p:txBody>
          <a:bodyPr>
            <a:normAutofit/>
          </a:bodyPr>
          <a:lstStyle/>
          <a:p>
            <a:r>
              <a:rPr lang="pl-PL" dirty="0"/>
              <a:t>Want to </a:t>
            </a:r>
            <a:r>
              <a:rPr lang="pl-PL" dirty="0" err="1"/>
              <a:t>participate</a:t>
            </a:r>
            <a:r>
              <a:rPr lang="pl-PL" dirty="0"/>
              <a:t>?</a:t>
            </a:r>
          </a:p>
          <a:p>
            <a:pPr lvl="1"/>
            <a:r>
              <a:rPr lang="pl-PL" dirty="0" err="1"/>
              <a:t>If</a:t>
            </a:r>
            <a:r>
              <a:rPr lang="pl-PL" dirty="0"/>
              <a:t> </a:t>
            </a:r>
            <a:r>
              <a:rPr lang="pl-PL" dirty="0" err="1"/>
              <a:t>you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an</a:t>
            </a:r>
            <a:r>
              <a:rPr lang="pl-PL" dirty="0"/>
              <a:t> NREN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institution</a:t>
            </a:r>
            <a:r>
              <a:rPr lang="pl-PL" dirty="0"/>
              <a:t> </a:t>
            </a:r>
            <a:r>
              <a:rPr lang="pl-PL" dirty="0" err="1"/>
              <a:t>connected</a:t>
            </a:r>
            <a:r>
              <a:rPr lang="pl-PL" dirty="0"/>
              <a:t> to </a:t>
            </a:r>
            <a:r>
              <a:rPr lang="pl-PL" dirty="0" err="1"/>
              <a:t>an</a:t>
            </a:r>
            <a:r>
              <a:rPr lang="pl-PL" dirty="0"/>
              <a:t> NREN</a:t>
            </a:r>
          </a:p>
          <a:p>
            <a:pPr lvl="1"/>
            <a:r>
              <a:rPr lang="pl-PL" dirty="0" err="1"/>
              <a:t>If</a:t>
            </a:r>
            <a:r>
              <a:rPr lang="pl-PL" dirty="0"/>
              <a:t> </a:t>
            </a:r>
            <a:r>
              <a:rPr lang="pl-PL" dirty="0" err="1"/>
              <a:t>you</a:t>
            </a:r>
            <a:r>
              <a:rPr lang="pl-PL" dirty="0"/>
              <a:t> b</a:t>
            </a:r>
            <a:r>
              <a:rPr lang="en-US" dirty="0" err="1"/>
              <a:t>elong</a:t>
            </a:r>
            <a:r>
              <a:rPr lang="en-US" dirty="0"/>
              <a:t> to the R &amp; E community</a:t>
            </a:r>
          </a:p>
          <a:p>
            <a:pPr lvl="2"/>
            <a:r>
              <a:rPr lang="en-US" dirty="0"/>
              <a:t>Being part of a networking team, service or research group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r>
              <a:rPr lang="pl-PL" dirty="0" smtClean="0"/>
              <a:t>www.geant.org/Services/Connectivity_and_network/Pages/perfSONAR.aspx</a:t>
            </a:r>
            <a:endParaRPr lang="pl-PL" dirty="0"/>
          </a:p>
          <a:p>
            <a:r>
              <a:rPr lang="pl-PL" dirty="0" smtClean="0"/>
              <a:t>pmp-central.geant.org/</a:t>
            </a:r>
            <a:r>
              <a:rPr lang="pl-PL" dirty="0" err="1" smtClean="0"/>
              <a:t>maddash-webui</a:t>
            </a:r>
            <a:r>
              <a:rPr lang="pl-PL" dirty="0" smtClean="0"/>
              <a:t>/</a:t>
            </a:r>
          </a:p>
          <a:p>
            <a:r>
              <a:rPr lang="pl-PL" dirty="0" smtClean="0"/>
              <a:t>www.perfsonar.net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Get </a:t>
            </a:r>
            <a:r>
              <a:rPr lang="pl-PL" dirty="0" err="1" smtClean="0"/>
              <a:t>involved</a:t>
            </a:r>
            <a:r>
              <a:rPr lang="pl-PL" dirty="0" smtClean="0"/>
              <a:t>!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20</a:t>
            </a:fld>
            <a:endParaRPr lang="en-GB" dirty="0"/>
          </a:p>
        </p:txBody>
      </p:sp>
      <p:pic>
        <p:nvPicPr>
          <p:cNvPr id="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2" y="3324773"/>
            <a:ext cx="719401" cy="70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7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dirty="0" err="1" smtClean="0">
                <a:solidFill>
                  <a:schemeClr val="bg1"/>
                </a:solidFill>
                <a:latin typeface="+mn-lt"/>
              </a:rPr>
              <a:t>szymon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.</a:t>
            </a:r>
            <a:r>
              <a:rPr lang="pl-PL" dirty="0" smtClean="0">
                <a:solidFill>
                  <a:schemeClr val="bg1"/>
                </a:solidFill>
                <a:latin typeface="+mn-lt"/>
              </a:rPr>
              <a:t>trocha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@</a:t>
            </a:r>
            <a:r>
              <a:rPr lang="pl-PL" dirty="0" smtClean="0">
                <a:solidFill>
                  <a:schemeClr val="bg1"/>
                </a:solidFill>
                <a:latin typeface="+mn-lt"/>
              </a:rPr>
              <a:t>psnc.pl</a:t>
            </a: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936E2-00C5-470E-9013-2970A7B184F1}"/>
              </a:ext>
            </a:extLst>
          </p:cNvPr>
          <p:cNvSpPr txBox="1"/>
          <p:nvPr/>
        </p:nvSpPr>
        <p:spPr>
          <a:xfrm>
            <a:off x="7720555" y="5717297"/>
            <a:ext cx="4471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 (GN4-3).​​​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4E326B-BDC6-4E99-8A17-75DC9A3731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687" y="5771912"/>
            <a:ext cx="621727" cy="42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Performance Management Workshop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104549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b="1" dirty="0" smtClean="0">
                <a:solidFill>
                  <a:schemeClr val="bg1"/>
                </a:solidFill>
                <a:latin typeface="+mn-lt"/>
              </a:rPr>
              <a:t>Szymon Trocha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Antoine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Delavux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, Poznań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Supercomputing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and Networking Center (WP6 Task3)</a:t>
            </a:r>
            <a:endParaRPr lang="en-US" b="1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6" y="2832922"/>
            <a:ext cx="8721255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Strengthening international R&amp;D communities with perfSONAR monitoring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Zagreb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Croatia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>4-5 </a:t>
            </a:r>
            <a:r>
              <a:rPr lang="pl-PL" sz="1800" dirty="0" smtClean="0">
                <a:solidFill>
                  <a:schemeClr val="bg1"/>
                </a:solidFill>
                <a:latin typeface="+mn-lt"/>
              </a:rPr>
              <a:t>March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2020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  <p:sp>
        <p:nvSpPr>
          <p:cNvPr id="11" name="Prostokąt 10"/>
          <p:cNvSpPr/>
          <p:nvPr/>
        </p:nvSpPr>
        <p:spPr bwMode="auto">
          <a:xfrm>
            <a:off x="7639696" y="5593668"/>
            <a:ext cx="443266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ea typeface="Times New Roman ;color:#0433FF;mso-ansi-language:EN-GB"/>
              </a:rPr>
              <a:t>The scientific work is published for the realization of the international project co-financed by Polish Ministry of Science and Higher Education in the years 2019 - 2022 from financial resources of the </a:t>
            </a:r>
            <a:r>
              <a:rPr lang="en-US" sz="1400" b="1" dirty="0" err="1">
                <a:solidFill>
                  <a:schemeClr val="bg1"/>
                </a:solidFill>
                <a:ea typeface="Times New Roman ;color:#0433FF;mso-ansi-language:EN-GB"/>
              </a:rPr>
              <a:t>programme</a:t>
            </a:r>
            <a:r>
              <a:rPr lang="en-US" sz="1400" b="1" dirty="0">
                <a:solidFill>
                  <a:schemeClr val="bg1"/>
                </a:solidFill>
                <a:ea typeface="Times New Roman ;color:#0433FF;mso-ansi-language:EN-GB"/>
              </a:rPr>
              <a:t> entitled "PMW"; Agreement No. 5023/H2020/2019/2</a:t>
            </a:r>
            <a:endParaRPr lang="pl-PL" sz="1400" dirty="0">
              <a:solidFill>
                <a:schemeClr val="bg1"/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5123" y="4715171"/>
            <a:ext cx="2033913" cy="74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3479075" y="1459365"/>
            <a:ext cx="4711336" cy="174538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/>
              <a:t>perfSONAR </a:t>
            </a:r>
            <a:r>
              <a:rPr lang="pl-PL" sz="4000" b="1" dirty="0" smtClean="0">
                <a:solidFill>
                  <a:srgbClr val="C0425A"/>
                </a:solidFill>
              </a:rPr>
              <a:t>S</a:t>
            </a:r>
            <a:r>
              <a:rPr lang="en-US" b="1" dirty="0" err="1" smtClean="0"/>
              <a:t>oftware</a:t>
            </a:r>
            <a:r>
              <a:rPr lang="en-US" b="1" dirty="0" smtClean="0"/>
              <a:t> </a:t>
            </a:r>
            <a:r>
              <a:rPr lang="en-US" b="1" dirty="0"/>
              <a:t>development </a:t>
            </a:r>
            <a:r>
              <a:rPr lang="en-US" dirty="0"/>
              <a:t>and user support within the international collaboration with </a:t>
            </a:r>
            <a:r>
              <a:rPr lang="en-US" dirty="0" err="1"/>
              <a:t>ESnet</a:t>
            </a:r>
            <a:r>
              <a:rPr lang="en-US" dirty="0"/>
              <a:t>, Internet2, Indiana University and University of </a:t>
            </a:r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architecture</a:t>
            </a:r>
            <a:r>
              <a:rPr lang="pl-PL" dirty="0"/>
              <a:t>, software and service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6" name="Trójkąt równoramienny 5"/>
          <p:cNvSpPr/>
          <p:nvPr/>
        </p:nvSpPr>
        <p:spPr>
          <a:xfrm>
            <a:off x="4371703" y="3344092"/>
            <a:ext cx="2926080" cy="2647404"/>
          </a:xfrm>
          <a:prstGeom prst="triangl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>
                <a:solidFill>
                  <a:srgbClr val="C0425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3S’s</a:t>
            </a:r>
            <a:endParaRPr lang="pl-PL"/>
          </a:p>
        </p:txBody>
      </p:sp>
      <p:sp>
        <p:nvSpPr>
          <p:cNvPr id="7" name="Symbol zastępczy zawartości 1"/>
          <p:cNvSpPr txBox="1">
            <a:spLocks/>
          </p:cNvSpPr>
          <p:nvPr/>
        </p:nvSpPr>
        <p:spPr>
          <a:xfrm>
            <a:off x="550863" y="3919270"/>
            <a:ext cx="3820840" cy="24594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Supporting the GÉANT community to deploy perfSONAR in their environment as a part of </a:t>
            </a:r>
            <a:r>
              <a:rPr lang="en-US" b="1" dirty="0" err="1"/>
              <a:t>perfSONAR’s</a:t>
            </a:r>
            <a:r>
              <a:rPr lang="en-US" b="1" dirty="0"/>
              <a:t> consultancy and expertise</a:t>
            </a:r>
            <a:r>
              <a:rPr lang="en-US" dirty="0"/>
              <a:t> service, providing advice, training and </a:t>
            </a:r>
            <a:r>
              <a:rPr lang="pl-PL" sz="4400" b="1" dirty="0" smtClean="0">
                <a:solidFill>
                  <a:srgbClr val="C0425A"/>
                </a:solidFill>
              </a:rPr>
              <a:t>S</a:t>
            </a:r>
            <a:r>
              <a:rPr lang="en-US" dirty="0" err="1" smtClean="0"/>
              <a:t>upport</a:t>
            </a:r>
            <a:r>
              <a:rPr lang="en-US" dirty="0" smtClean="0"/>
              <a:t> </a:t>
            </a:r>
            <a:r>
              <a:rPr lang="en-US" dirty="0"/>
              <a:t>for designing and deploying a perfSONAR-based measurement architecture</a:t>
            </a:r>
          </a:p>
        </p:txBody>
      </p:sp>
      <p:sp>
        <p:nvSpPr>
          <p:cNvPr id="8" name="Symbol zastępczy zawartości 1"/>
          <p:cNvSpPr txBox="1">
            <a:spLocks/>
          </p:cNvSpPr>
          <p:nvPr/>
        </p:nvSpPr>
        <p:spPr>
          <a:xfrm>
            <a:off x="6631062" y="4430147"/>
            <a:ext cx="4072075" cy="1764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n-US" dirty="0"/>
              <a:t>Providing </a:t>
            </a:r>
            <a:r>
              <a:rPr lang="en-US" b="1" dirty="0"/>
              <a:t>Performance Measurement </a:t>
            </a:r>
            <a:r>
              <a:rPr lang="en-US" b="1" dirty="0" smtClean="0"/>
              <a:t>Platform</a:t>
            </a:r>
            <a:endParaRPr lang="pl-PL" b="1" dirty="0" smtClean="0"/>
          </a:p>
          <a:p>
            <a:pPr marL="457200" lvl="1" indent="0" algn="ctr">
              <a:buNone/>
            </a:pPr>
            <a:r>
              <a:rPr lang="pl-PL" dirty="0" err="1" smtClean="0"/>
              <a:t>aka</a:t>
            </a:r>
            <a:endParaRPr lang="pl-PL" dirty="0" smtClean="0"/>
          </a:p>
          <a:p>
            <a:pPr marL="457200" lvl="1" indent="0" algn="ctr">
              <a:buNone/>
            </a:pPr>
            <a:r>
              <a:rPr lang="pl-PL" sz="3700" b="1" dirty="0" smtClean="0">
                <a:solidFill>
                  <a:srgbClr val="C0425A"/>
                </a:solidFill>
              </a:rPr>
              <a:t>S</a:t>
            </a:r>
            <a:r>
              <a:rPr lang="pl-PL" dirty="0" smtClean="0"/>
              <a:t>mall </a:t>
            </a:r>
            <a:r>
              <a:rPr lang="pl-PL" dirty="0" err="1" smtClean="0"/>
              <a:t>nodes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sz="3200" dirty="0" smtClean="0"/>
          </a:p>
          <a:p>
            <a:pPr marL="0" indent="0">
              <a:buNone/>
            </a:pPr>
            <a:endParaRPr lang="pl-PL" sz="3200" dirty="0"/>
          </a:p>
          <a:p>
            <a:pPr marL="0" indent="0">
              <a:buNone/>
            </a:pPr>
            <a:endParaRPr lang="pl-PL" sz="3200" dirty="0" smtClean="0"/>
          </a:p>
          <a:p>
            <a:pPr marL="0" indent="0">
              <a:buNone/>
            </a:pPr>
            <a:r>
              <a:rPr lang="pl-PL" sz="3200" dirty="0" smtClean="0"/>
              <a:t>The </a:t>
            </a:r>
            <a:r>
              <a:rPr lang="pl-PL" sz="3200" dirty="0" err="1" smtClean="0"/>
              <a:t>presentation</a:t>
            </a:r>
            <a:r>
              <a:rPr lang="pl-PL" sz="3200" dirty="0" smtClean="0"/>
              <a:t> </a:t>
            </a:r>
            <a:r>
              <a:rPr lang="pl-PL" sz="3200" dirty="0" err="1" smtClean="0"/>
              <a:t>you</a:t>
            </a:r>
            <a:r>
              <a:rPr lang="pl-PL" sz="3200" dirty="0" smtClean="0"/>
              <a:t> </a:t>
            </a:r>
            <a:r>
              <a:rPr lang="pl-PL" sz="3200" dirty="0" err="1" smtClean="0"/>
              <a:t>have</a:t>
            </a:r>
            <a:r>
              <a:rPr lang="pl-PL" sz="3200" dirty="0" smtClean="0"/>
              <a:t> </a:t>
            </a:r>
            <a:r>
              <a:rPr lang="pl-PL" sz="3200" dirty="0" err="1" smtClean="0"/>
              <a:t>just</a:t>
            </a:r>
            <a:r>
              <a:rPr lang="pl-PL" sz="3200" dirty="0" smtClean="0"/>
              <a:t> </a:t>
            </a:r>
            <a:r>
              <a:rPr lang="pl-PL" sz="3200" dirty="0" err="1" smtClean="0"/>
              <a:t>seen</a:t>
            </a:r>
            <a:r>
              <a:rPr lang="pl-PL" sz="3200" dirty="0" smtClean="0"/>
              <a:t> was part of </a:t>
            </a:r>
            <a:r>
              <a:rPr lang="pl-PL" sz="3200" dirty="0" err="1" smtClean="0"/>
              <a:t>it</a:t>
            </a:r>
            <a:endParaRPr lang="pl-PL" sz="3200" dirty="0" smtClean="0"/>
          </a:p>
          <a:p>
            <a:pPr marL="0" indent="0">
              <a:buNone/>
            </a:pPr>
            <a:r>
              <a:rPr lang="pl-PL" dirty="0" smtClean="0"/>
              <a:t>(</a:t>
            </a:r>
            <a:r>
              <a:rPr lang="en-US" i="1" dirty="0"/>
              <a:t>New and innovative ways to use perfSONAR </a:t>
            </a:r>
            <a:r>
              <a:rPr lang="pl-PL" dirty="0" smtClean="0"/>
              <a:t>by</a:t>
            </a:r>
            <a:r>
              <a:rPr lang="en-US" dirty="0" smtClean="0"/>
              <a:t> A</a:t>
            </a:r>
            <a:r>
              <a:rPr lang="pl-PL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Delvaux</a:t>
            </a:r>
            <a:r>
              <a:rPr lang="pl-PL" dirty="0" smtClean="0"/>
              <a:t>)</a:t>
            </a:r>
          </a:p>
          <a:p>
            <a:pPr marL="0" indent="0">
              <a:buNone/>
            </a:pPr>
            <a:endParaRPr lang="pl-PL" sz="3200" dirty="0"/>
          </a:p>
          <a:p>
            <a:pPr marL="0" indent="0">
              <a:buNone/>
            </a:pPr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www.perfsonar.net</a:t>
            </a:r>
            <a:endParaRPr lang="pl-P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Softare</a:t>
            </a:r>
            <a:r>
              <a:rPr lang="pl-PL" dirty="0" smtClean="0"/>
              <a:t> development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09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8"/>
            <a:ext cx="7452361" cy="4351338"/>
          </a:xfrm>
        </p:spPr>
        <p:txBody>
          <a:bodyPr/>
          <a:lstStyle/>
          <a:p>
            <a:r>
              <a:rPr lang="en-US" dirty="0" smtClean="0"/>
              <a:t>Help</a:t>
            </a:r>
            <a:r>
              <a:rPr lang="pl-PL" dirty="0" smtClean="0"/>
              <a:t>s</a:t>
            </a:r>
            <a:r>
              <a:rPr lang="en-US" dirty="0" smtClean="0"/>
              <a:t> </a:t>
            </a:r>
            <a:r>
              <a:rPr lang="en-US" dirty="0"/>
              <a:t>to ensure that design measurement architectures and infrastructures based on perfSONAR fit the performance monitoring and measurement needs of the requesting </a:t>
            </a:r>
            <a:r>
              <a:rPr lang="en-US" dirty="0" smtClean="0"/>
              <a:t>party</a:t>
            </a:r>
            <a:endParaRPr lang="en-US" dirty="0"/>
          </a:p>
          <a:p>
            <a:r>
              <a:rPr lang="en-US" dirty="0"/>
              <a:t>Specific training on perfSONAR deployment, usage and best </a:t>
            </a:r>
            <a:r>
              <a:rPr lang="en-US" dirty="0" smtClean="0"/>
              <a:t>practices</a:t>
            </a:r>
            <a:endParaRPr lang="pl-PL" dirty="0" smtClean="0"/>
          </a:p>
          <a:p>
            <a:pPr lvl="1"/>
            <a:endParaRPr lang="en-US" dirty="0"/>
          </a:p>
          <a:p>
            <a:r>
              <a:rPr lang="en-US" dirty="0"/>
              <a:t>Extra support to deploy and operate perfSONAR provided by GÉANT and NRENs, as </a:t>
            </a:r>
            <a:r>
              <a:rPr lang="en-US" dirty="0" smtClean="0"/>
              <a:t>requested</a:t>
            </a:r>
            <a:endParaRPr lang="pl-PL" dirty="0" smtClean="0"/>
          </a:p>
          <a:p>
            <a:pPr lvl="1"/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perfSONAR’s</a:t>
            </a:r>
            <a:r>
              <a:rPr lang="en-US" dirty="0"/>
              <a:t> consultancy and expertise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13842"/>
          <a:stretch/>
        </p:blipFill>
        <p:spPr>
          <a:xfrm>
            <a:off x="8070762" y="2185851"/>
            <a:ext cx="3938365" cy="34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7"/>
            <a:ext cx="8848281" cy="49414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Consists of set of low-cost hardware nodes with preinstalled perfSONAR software</a:t>
            </a:r>
          </a:p>
          <a:p>
            <a:r>
              <a:rPr lang="en-US" dirty="0"/>
              <a:t>Natural evolution of successful Small Nodes project (2016)</a:t>
            </a:r>
          </a:p>
          <a:p>
            <a:r>
              <a:rPr lang="en-US" dirty="0"/>
              <a:t>The central components that manage the platform elements, gather, store and represent the performance </a:t>
            </a:r>
            <a:r>
              <a:rPr lang="en-US" dirty="0" smtClean="0"/>
              <a:t>data</a:t>
            </a:r>
            <a:endParaRPr lang="pl-PL" dirty="0" smtClean="0"/>
          </a:p>
          <a:p>
            <a:pPr lvl="1"/>
            <a:r>
              <a:rPr lang="pl-PL" sz="2200" dirty="0"/>
              <a:t>O</a:t>
            </a:r>
            <a:r>
              <a:rPr lang="en-US" sz="2200" dirty="0" err="1" smtClean="0"/>
              <a:t>perated</a:t>
            </a:r>
            <a:r>
              <a:rPr lang="en-US" sz="2200" dirty="0" smtClean="0"/>
              <a:t> </a:t>
            </a:r>
            <a:r>
              <a:rPr lang="en-US" sz="2200" dirty="0"/>
              <a:t>and maintained by the GÉANT project</a:t>
            </a:r>
          </a:p>
          <a:p>
            <a:r>
              <a:rPr lang="en-US" dirty="0"/>
              <a:t>Coupled with GÉANT MPs to create a partial mesh for NRENs</a:t>
            </a:r>
          </a:p>
          <a:p>
            <a:r>
              <a:rPr lang="en-US" dirty="0"/>
              <a:t>Small nodes users can shape the predefined setup and configure additional measurements to their needs and get more familiar with the platform</a:t>
            </a:r>
          </a:p>
          <a:p>
            <a:pPr lvl="1"/>
            <a:r>
              <a:rPr lang="en-US" sz="2200" dirty="0"/>
              <a:t>Can become example measurement experimentation and training </a:t>
            </a:r>
            <a:r>
              <a:rPr lang="en-US" sz="2200" dirty="0" smtClean="0"/>
              <a:t>platform</a:t>
            </a:r>
            <a:endParaRPr lang="en-US" sz="2200" dirty="0"/>
          </a:p>
          <a:p>
            <a:pPr lvl="1"/>
            <a:r>
              <a:rPr lang="en-US" sz="2200" dirty="0"/>
              <a:t>Can provide an easy way to setup a new perfSONAR small nodes on new small devices (not tied to the hardware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Measurement Platform (PMP project)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52887709"/>
              </p:ext>
            </p:extLst>
          </p:nvPr>
        </p:nvGraphicFramePr>
        <p:xfrm>
          <a:off x="9303303" y="2608627"/>
          <a:ext cx="2705824" cy="2321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3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428" y="1355318"/>
            <a:ext cx="6906243" cy="5179683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you</a:t>
            </a:r>
            <a:r>
              <a:rPr lang="pl-PL" dirty="0" smtClean="0"/>
              <a:t> spot </a:t>
            </a:r>
            <a:r>
              <a:rPr lang="pl-PL" dirty="0" err="1" smtClean="0"/>
              <a:t>it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10" name="Strzałka w prawo 9"/>
          <p:cNvSpPr/>
          <p:nvPr/>
        </p:nvSpPr>
        <p:spPr>
          <a:xfrm rot="10800000">
            <a:off x="7149737" y="5939246"/>
            <a:ext cx="1288868" cy="4615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zawartości 1"/>
          <p:cNvSpPr txBox="1">
            <a:spLocks/>
          </p:cNvSpPr>
          <p:nvPr/>
        </p:nvSpPr>
        <p:spPr>
          <a:xfrm>
            <a:off x="455022" y="1502908"/>
            <a:ext cx="27845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 smtClean="0"/>
              <a:t>It’s</a:t>
            </a:r>
            <a:r>
              <a:rPr lang="pl-PL" dirty="0" smtClean="0"/>
              <a:t> small!</a:t>
            </a:r>
          </a:p>
          <a:p>
            <a:endParaRPr lang="pl-PL" dirty="0"/>
          </a:p>
          <a:p>
            <a:r>
              <a:rPr lang="pl-PL" dirty="0">
                <a:solidFill>
                  <a:schemeClr val="accent4">
                    <a:lumMod val="50000"/>
                  </a:schemeClr>
                </a:solidFill>
              </a:rPr>
              <a:t>56 x 107 x 114 </a:t>
            </a:r>
            <a:r>
              <a:rPr lang="pl-PL" dirty="0" smtClean="0">
                <a:solidFill>
                  <a:schemeClr val="accent4">
                    <a:lumMod val="50000"/>
                  </a:schemeClr>
                </a:solidFill>
              </a:rPr>
              <a:t>mm</a:t>
            </a:r>
            <a:endParaRPr lang="pl-PL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Pan-</a:t>
            </a:r>
            <a:r>
              <a:rPr lang="pl-PL" dirty="0" err="1"/>
              <a:t>european</a:t>
            </a:r>
            <a:r>
              <a:rPr lang="pl-PL" dirty="0"/>
              <a:t> </a:t>
            </a:r>
            <a:r>
              <a:rPr lang="pl-PL" dirty="0" err="1"/>
              <a:t>community</a:t>
            </a:r>
            <a:r>
              <a:rPr lang="pl-PL" dirty="0"/>
              <a:t> of trust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29" name="Symbol zastępczy zawartości 2"/>
          <p:cNvSpPr>
            <a:spLocks noGrp="1"/>
          </p:cNvSpPr>
          <p:nvPr>
            <p:ph idx="1"/>
          </p:nvPr>
        </p:nvSpPr>
        <p:spPr>
          <a:xfrm>
            <a:off x="26266" y="1428050"/>
            <a:ext cx="1623579" cy="4351338"/>
          </a:xfrm>
        </p:spPr>
        <p:txBody>
          <a:bodyPr/>
          <a:lstStyle/>
          <a:p>
            <a:r>
              <a:rPr lang="pl-PL" dirty="0" smtClean="0"/>
              <a:t>+3 in </a:t>
            </a:r>
            <a:r>
              <a:rPr lang="pl-PL" dirty="0" err="1" smtClean="0"/>
              <a:t>African</a:t>
            </a:r>
            <a:r>
              <a:rPr lang="pl-PL" dirty="0" smtClean="0"/>
              <a:t> </a:t>
            </a:r>
            <a:r>
              <a:rPr lang="pl-PL" dirty="0" err="1" smtClean="0"/>
              <a:t>NRENs</a:t>
            </a:r>
            <a:endParaRPr lang="pl-PL" dirty="0" smtClean="0"/>
          </a:p>
          <a:p>
            <a:r>
              <a:rPr lang="pl-PL" dirty="0" err="1" smtClean="0"/>
              <a:t>Some</a:t>
            </a:r>
            <a:r>
              <a:rPr lang="pl-PL" dirty="0" smtClean="0"/>
              <a:t> </a:t>
            </a:r>
            <a:r>
              <a:rPr lang="pl-PL" dirty="0" err="1" smtClean="0"/>
              <a:t>contries</a:t>
            </a:r>
            <a:r>
              <a:rPr lang="pl-PL" dirty="0" smtClean="0"/>
              <a:t> </a:t>
            </a:r>
            <a:r>
              <a:rPr lang="pl-PL" dirty="0" err="1" smtClean="0"/>
              <a:t>have</a:t>
            </a:r>
            <a:r>
              <a:rPr lang="pl-PL" dirty="0" smtClean="0"/>
              <a:t> &gt;1</a:t>
            </a:r>
          </a:p>
        </p:txBody>
      </p:sp>
      <p:pic>
        <p:nvPicPr>
          <p:cNvPr id="30" name="Obraz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90" y="1428050"/>
            <a:ext cx="8589131" cy="5304704"/>
          </a:xfrm>
          <a:prstGeom prst="rect">
            <a:avLst/>
          </a:prstGeom>
        </p:spPr>
      </p:pic>
      <p:sp>
        <p:nvSpPr>
          <p:cNvPr id="31" name="Objaśnienie owalne 30"/>
          <p:cNvSpPr/>
          <p:nvPr/>
        </p:nvSpPr>
        <p:spPr>
          <a:xfrm>
            <a:off x="2597727" y="3071553"/>
            <a:ext cx="523702" cy="299258"/>
          </a:xfrm>
          <a:prstGeom prst="wedgeEllipseCallout">
            <a:avLst>
              <a:gd name="adj1" fmla="val 50076"/>
              <a:gd name="adj2" fmla="val 41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UK</a:t>
            </a:r>
            <a:endParaRPr lang="pl-PL" sz="1200" dirty="0"/>
          </a:p>
        </p:txBody>
      </p:sp>
      <p:sp>
        <p:nvSpPr>
          <p:cNvPr id="32" name="Objaśnienie owalne 31"/>
          <p:cNvSpPr/>
          <p:nvPr/>
        </p:nvSpPr>
        <p:spPr>
          <a:xfrm>
            <a:off x="1794164" y="5956813"/>
            <a:ext cx="523702" cy="299258"/>
          </a:xfrm>
          <a:prstGeom prst="wedgeEllipseCallout">
            <a:avLst>
              <a:gd name="adj1" fmla="val 5631"/>
              <a:gd name="adj2" fmla="val -669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PT</a:t>
            </a:r>
            <a:endParaRPr lang="pl-PL" sz="1200" dirty="0"/>
          </a:p>
        </p:txBody>
      </p:sp>
      <p:sp>
        <p:nvSpPr>
          <p:cNvPr id="33" name="Objaśnienie owalne 32"/>
          <p:cNvSpPr/>
          <p:nvPr/>
        </p:nvSpPr>
        <p:spPr>
          <a:xfrm>
            <a:off x="2561706" y="5097190"/>
            <a:ext cx="523702" cy="299258"/>
          </a:xfrm>
          <a:prstGeom prst="wedgeEllipseCallout">
            <a:avLst>
              <a:gd name="adj1" fmla="val 7218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ES</a:t>
            </a:r>
            <a:endParaRPr lang="pl-PL" sz="1200" dirty="0"/>
          </a:p>
        </p:txBody>
      </p:sp>
      <p:sp>
        <p:nvSpPr>
          <p:cNvPr id="34" name="Objaśnienie owalne 33"/>
          <p:cNvSpPr/>
          <p:nvPr/>
        </p:nvSpPr>
        <p:spPr>
          <a:xfrm>
            <a:off x="3736571" y="2730834"/>
            <a:ext cx="523702" cy="299258"/>
          </a:xfrm>
          <a:prstGeom prst="wedgeEllipseCallout">
            <a:avLst>
              <a:gd name="adj1" fmla="val 7218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NL</a:t>
            </a:r>
            <a:endParaRPr lang="pl-PL" sz="1200" dirty="0"/>
          </a:p>
        </p:txBody>
      </p:sp>
      <p:sp>
        <p:nvSpPr>
          <p:cNvPr id="35" name="Objaśnienie owalne 34"/>
          <p:cNvSpPr/>
          <p:nvPr/>
        </p:nvSpPr>
        <p:spPr>
          <a:xfrm>
            <a:off x="6684551" y="2921924"/>
            <a:ext cx="523702" cy="299258"/>
          </a:xfrm>
          <a:prstGeom prst="wedgeEllipseCallout">
            <a:avLst>
              <a:gd name="adj1" fmla="val 15155"/>
              <a:gd name="adj2" fmla="val -5865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BY</a:t>
            </a:r>
            <a:endParaRPr lang="pl-PL" sz="1200" dirty="0"/>
          </a:p>
        </p:txBody>
      </p:sp>
      <p:sp>
        <p:nvSpPr>
          <p:cNvPr id="36" name="Objaśnienie owalne 35"/>
          <p:cNvSpPr/>
          <p:nvPr/>
        </p:nvSpPr>
        <p:spPr>
          <a:xfrm>
            <a:off x="7072211" y="1558534"/>
            <a:ext cx="523702" cy="299258"/>
          </a:xfrm>
          <a:prstGeom prst="wedgeEllipseCallout">
            <a:avLst>
              <a:gd name="adj1" fmla="val -68972"/>
              <a:gd name="adj2" fmla="val 274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EE</a:t>
            </a:r>
            <a:endParaRPr lang="pl-PL" sz="1200" dirty="0"/>
          </a:p>
        </p:txBody>
      </p:sp>
      <p:sp>
        <p:nvSpPr>
          <p:cNvPr id="37" name="Objaśnienie owalne 36"/>
          <p:cNvSpPr/>
          <p:nvPr/>
        </p:nvSpPr>
        <p:spPr>
          <a:xfrm>
            <a:off x="6917040" y="2302008"/>
            <a:ext cx="523702" cy="299258"/>
          </a:xfrm>
          <a:prstGeom prst="wedgeEllipseCallout">
            <a:avLst>
              <a:gd name="adj1" fmla="val -70559"/>
              <a:gd name="adj2" fmla="val 66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LT</a:t>
            </a:r>
            <a:endParaRPr lang="pl-PL" sz="1200" dirty="0"/>
          </a:p>
        </p:txBody>
      </p:sp>
      <p:sp>
        <p:nvSpPr>
          <p:cNvPr id="38" name="Objaśnienie owalne 37"/>
          <p:cNvSpPr/>
          <p:nvPr/>
        </p:nvSpPr>
        <p:spPr>
          <a:xfrm>
            <a:off x="4567309" y="3304461"/>
            <a:ext cx="523702" cy="299258"/>
          </a:xfrm>
          <a:prstGeom prst="wedgeEllipseCallout">
            <a:avLst>
              <a:gd name="adj1" fmla="val 870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DE</a:t>
            </a:r>
            <a:endParaRPr lang="pl-PL" sz="1200" dirty="0"/>
          </a:p>
        </p:txBody>
      </p:sp>
      <p:sp>
        <p:nvSpPr>
          <p:cNvPr id="39" name="Objaśnienie owalne 38"/>
          <p:cNvSpPr/>
          <p:nvPr/>
        </p:nvSpPr>
        <p:spPr>
          <a:xfrm>
            <a:off x="3320667" y="3454090"/>
            <a:ext cx="523702" cy="299258"/>
          </a:xfrm>
          <a:prstGeom prst="wedgeEllipseCallout">
            <a:avLst>
              <a:gd name="adj1" fmla="val 70711"/>
              <a:gd name="adj2" fmla="val -142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BE</a:t>
            </a:r>
            <a:endParaRPr lang="pl-PL" sz="1200" dirty="0"/>
          </a:p>
        </p:txBody>
      </p:sp>
      <p:sp>
        <p:nvSpPr>
          <p:cNvPr id="40" name="Objaśnienie owalne 39"/>
          <p:cNvSpPr/>
          <p:nvPr/>
        </p:nvSpPr>
        <p:spPr>
          <a:xfrm>
            <a:off x="6917040" y="4462701"/>
            <a:ext cx="523702" cy="299258"/>
          </a:xfrm>
          <a:prstGeom prst="wedgeEllipseCallout">
            <a:avLst>
              <a:gd name="adj1" fmla="val -48336"/>
              <a:gd name="adj2" fmla="val 635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RO</a:t>
            </a:r>
            <a:endParaRPr lang="pl-PL" sz="1200" dirty="0"/>
          </a:p>
        </p:txBody>
      </p:sp>
      <p:sp>
        <p:nvSpPr>
          <p:cNvPr id="41" name="Objaśnienie owalne 40"/>
          <p:cNvSpPr/>
          <p:nvPr/>
        </p:nvSpPr>
        <p:spPr>
          <a:xfrm>
            <a:off x="7135942" y="6354088"/>
            <a:ext cx="523702" cy="299258"/>
          </a:xfrm>
          <a:prstGeom prst="wedgeEllipseCallout">
            <a:avLst>
              <a:gd name="adj1" fmla="val 77854"/>
              <a:gd name="adj2" fmla="val -183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CY</a:t>
            </a:r>
            <a:endParaRPr lang="pl-PL" sz="1200" dirty="0"/>
          </a:p>
        </p:txBody>
      </p:sp>
      <p:sp>
        <p:nvSpPr>
          <p:cNvPr id="42" name="Objaśnienie owalne 41"/>
          <p:cNvSpPr/>
          <p:nvPr/>
        </p:nvSpPr>
        <p:spPr>
          <a:xfrm>
            <a:off x="4829160" y="3993515"/>
            <a:ext cx="523702" cy="299258"/>
          </a:xfrm>
          <a:prstGeom prst="wedgeEllipseCallout">
            <a:avLst>
              <a:gd name="adj1" fmla="val 77854"/>
              <a:gd name="adj2" fmla="val -183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AT</a:t>
            </a:r>
            <a:endParaRPr lang="pl-PL" sz="1200" dirty="0"/>
          </a:p>
        </p:txBody>
      </p:sp>
      <p:sp>
        <p:nvSpPr>
          <p:cNvPr id="43" name="Objaśnienie owalne 42"/>
          <p:cNvSpPr/>
          <p:nvPr/>
        </p:nvSpPr>
        <p:spPr>
          <a:xfrm>
            <a:off x="6270033" y="3879907"/>
            <a:ext cx="558872" cy="299258"/>
          </a:xfrm>
          <a:prstGeom prst="wedgeEllipseCallout">
            <a:avLst>
              <a:gd name="adj1" fmla="val -43780"/>
              <a:gd name="adj2" fmla="val 5662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HU</a:t>
            </a:r>
            <a:endParaRPr lang="pl-PL" sz="1200" dirty="0"/>
          </a:p>
        </p:txBody>
      </p:sp>
      <p:sp>
        <p:nvSpPr>
          <p:cNvPr id="44" name="Objaśnienie owalne 43"/>
          <p:cNvSpPr/>
          <p:nvPr/>
        </p:nvSpPr>
        <p:spPr>
          <a:xfrm>
            <a:off x="6066941" y="4292773"/>
            <a:ext cx="523702" cy="299258"/>
          </a:xfrm>
          <a:prstGeom prst="wedgeEllipseCallout">
            <a:avLst>
              <a:gd name="adj1" fmla="val -48336"/>
              <a:gd name="adj2" fmla="val 9134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RS</a:t>
            </a:r>
            <a:endParaRPr lang="pl-PL" sz="1200" dirty="0"/>
          </a:p>
        </p:txBody>
      </p:sp>
      <p:sp>
        <p:nvSpPr>
          <p:cNvPr id="45" name="Objaśnienie owalne 44"/>
          <p:cNvSpPr/>
          <p:nvPr/>
        </p:nvSpPr>
        <p:spPr>
          <a:xfrm>
            <a:off x="4305611" y="4944919"/>
            <a:ext cx="523702" cy="299258"/>
          </a:xfrm>
          <a:prstGeom prst="wedgeEllipseCallout">
            <a:avLst>
              <a:gd name="adj1" fmla="val 84242"/>
              <a:gd name="adj2" fmla="val 643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IT</a:t>
            </a:r>
            <a:endParaRPr lang="pl-PL" sz="1200" dirty="0"/>
          </a:p>
        </p:txBody>
      </p:sp>
      <p:sp>
        <p:nvSpPr>
          <p:cNvPr id="46" name="Objaśnienie owalne 45"/>
          <p:cNvSpPr/>
          <p:nvPr/>
        </p:nvSpPr>
        <p:spPr>
          <a:xfrm>
            <a:off x="5352862" y="5159173"/>
            <a:ext cx="593393" cy="299258"/>
          </a:xfrm>
          <a:prstGeom prst="wedgeEllipseCallout">
            <a:avLst>
              <a:gd name="adj1" fmla="val 54510"/>
              <a:gd name="adj2" fmla="val -724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ME</a:t>
            </a:r>
            <a:endParaRPr lang="pl-PL" sz="1200" dirty="0"/>
          </a:p>
        </p:txBody>
      </p:sp>
      <p:sp>
        <p:nvSpPr>
          <p:cNvPr id="47" name="Objaśnienie owalne 46"/>
          <p:cNvSpPr/>
          <p:nvPr/>
        </p:nvSpPr>
        <p:spPr>
          <a:xfrm>
            <a:off x="9412974" y="4981827"/>
            <a:ext cx="523702" cy="299258"/>
          </a:xfrm>
          <a:prstGeom prst="wedgeEllipseCallout">
            <a:avLst>
              <a:gd name="adj1" fmla="val -48336"/>
              <a:gd name="adj2" fmla="val 635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GE</a:t>
            </a:r>
            <a:endParaRPr lang="pl-PL" sz="1200" dirty="0"/>
          </a:p>
        </p:txBody>
      </p:sp>
      <p:sp>
        <p:nvSpPr>
          <p:cNvPr id="48" name="Objaśnienie owalne 47"/>
          <p:cNvSpPr/>
          <p:nvPr/>
        </p:nvSpPr>
        <p:spPr>
          <a:xfrm>
            <a:off x="8666018" y="5629759"/>
            <a:ext cx="591786" cy="299258"/>
          </a:xfrm>
          <a:prstGeom prst="wedgeEllipseCallout">
            <a:avLst>
              <a:gd name="adj1" fmla="val 62775"/>
              <a:gd name="adj2" fmla="val -4476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AM</a:t>
            </a:r>
            <a:endParaRPr lang="pl-PL" sz="1200" dirty="0"/>
          </a:p>
        </p:txBody>
      </p:sp>
      <p:sp>
        <p:nvSpPr>
          <p:cNvPr id="49" name="Objaśnienie owalne 48"/>
          <p:cNvSpPr/>
          <p:nvPr/>
        </p:nvSpPr>
        <p:spPr>
          <a:xfrm>
            <a:off x="4371109" y="1708163"/>
            <a:ext cx="523702" cy="299258"/>
          </a:xfrm>
          <a:prstGeom prst="wedgeEllipseCallout">
            <a:avLst>
              <a:gd name="adj1" fmla="val 7218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DK</a:t>
            </a:r>
            <a:endParaRPr lang="pl-PL" sz="1200" dirty="0"/>
          </a:p>
        </p:txBody>
      </p:sp>
      <p:sp>
        <p:nvSpPr>
          <p:cNvPr id="50" name="Objaśnienie owalne 49"/>
          <p:cNvSpPr/>
          <p:nvPr/>
        </p:nvSpPr>
        <p:spPr>
          <a:xfrm>
            <a:off x="5581462" y="3255725"/>
            <a:ext cx="523702" cy="299258"/>
          </a:xfrm>
          <a:prstGeom prst="wedgeEllipseCallout">
            <a:avLst>
              <a:gd name="adj1" fmla="val -34051"/>
              <a:gd name="adj2" fmla="val -642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PL</a:t>
            </a:r>
            <a:endParaRPr lang="pl-PL" sz="1200" dirty="0"/>
          </a:p>
        </p:txBody>
      </p:sp>
      <p:sp>
        <p:nvSpPr>
          <p:cNvPr id="51" name="Objaśnienie owalne 50"/>
          <p:cNvSpPr/>
          <p:nvPr/>
        </p:nvSpPr>
        <p:spPr>
          <a:xfrm>
            <a:off x="4567309" y="4313072"/>
            <a:ext cx="523702" cy="299258"/>
          </a:xfrm>
          <a:prstGeom prst="wedgeEllipseCallout">
            <a:avLst>
              <a:gd name="adj1" fmla="val 82616"/>
              <a:gd name="adj2" fmla="val 1217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SI</a:t>
            </a:r>
            <a:endParaRPr lang="pl-PL" sz="1200" dirty="0"/>
          </a:p>
        </p:txBody>
      </p:sp>
      <p:sp>
        <p:nvSpPr>
          <p:cNvPr id="52" name="Objaśnienie owalne 51"/>
          <p:cNvSpPr/>
          <p:nvPr/>
        </p:nvSpPr>
        <p:spPr>
          <a:xfrm>
            <a:off x="5478693" y="4134081"/>
            <a:ext cx="523702" cy="299258"/>
          </a:xfrm>
          <a:prstGeom prst="wedgeEllipseCallout">
            <a:avLst>
              <a:gd name="adj1" fmla="val -40400"/>
              <a:gd name="adj2" fmla="val 8023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/>
              <a:t>H</a:t>
            </a:r>
            <a:r>
              <a:rPr lang="pl-PL" sz="1200" dirty="0" smtClean="0"/>
              <a:t>R</a:t>
            </a:r>
            <a:endParaRPr lang="pl-PL" sz="1200" dirty="0"/>
          </a:p>
        </p:txBody>
      </p:sp>
      <p:sp>
        <p:nvSpPr>
          <p:cNvPr id="53" name="Objaśnienie owalne 52"/>
          <p:cNvSpPr/>
          <p:nvPr/>
        </p:nvSpPr>
        <p:spPr>
          <a:xfrm>
            <a:off x="5581462" y="5572203"/>
            <a:ext cx="593393" cy="299258"/>
          </a:xfrm>
          <a:prstGeom prst="wedgeEllipseCallout">
            <a:avLst>
              <a:gd name="adj1" fmla="val 31029"/>
              <a:gd name="adj2" fmla="val -7532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AL</a:t>
            </a:r>
            <a:endParaRPr lang="pl-PL" sz="1200" dirty="0"/>
          </a:p>
        </p:txBody>
      </p:sp>
      <p:sp>
        <p:nvSpPr>
          <p:cNvPr id="54" name="Objaśnienie owalne 53"/>
          <p:cNvSpPr/>
          <p:nvPr/>
        </p:nvSpPr>
        <p:spPr>
          <a:xfrm>
            <a:off x="2978574" y="3888771"/>
            <a:ext cx="523702" cy="299258"/>
          </a:xfrm>
          <a:prstGeom prst="wedgeEllipseCallout">
            <a:avLst>
              <a:gd name="adj1" fmla="val 70711"/>
              <a:gd name="adj2" fmla="val -142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FR</a:t>
            </a:r>
            <a:endParaRPr lang="pl-PL" sz="1200" dirty="0"/>
          </a:p>
        </p:txBody>
      </p:sp>
      <p:sp>
        <p:nvSpPr>
          <p:cNvPr id="55" name="Objaśnienie owalne 54"/>
          <p:cNvSpPr/>
          <p:nvPr/>
        </p:nvSpPr>
        <p:spPr>
          <a:xfrm>
            <a:off x="5920607" y="6137271"/>
            <a:ext cx="593393" cy="299258"/>
          </a:xfrm>
          <a:prstGeom prst="wedgeEllipseCallout">
            <a:avLst>
              <a:gd name="adj1" fmla="val 41302"/>
              <a:gd name="adj2" fmla="val -1015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GR</a:t>
            </a:r>
            <a:endParaRPr lang="pl-PL" sz="1200" dirty="0"/>
          </a:p>
        </p:txBody>
      </p:sp>
      <p:sp>
        <p:nvSpPr>
          <p:cNvPr id="56" name="Objaśnienie owalne 55"/>
          <p:cNvSpPr/>
          <p:nvPr/>
        </p:nvSpPr>
        <p:spPr>
          <a:xfrm>
            <a:off x="1907599" y="2622666"/>
            <a:ext cx="523702" cy="299258"/>
          </a:xfrm>
          <a:prstGeom prst="wedgeEllipseCallout">
            <a:avLst>
              <a:gd name="adj1" fmla="val 50076"/>
              <a:gd name="adj2" fmla="val 41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IE</a:t>
            </a:r>
            <a:endParaRPr lang="pl-PL" sz="1200" dirty="0"/>
          </a:p>
        </p:txBody>
      </p:sp>
      <p:sp>
        <p:nvSpPr>
          <p:cNvPr id="57" name="Objaśnienie owalne 56"/>
          <p:cNvSpPr/>
          <p:nvPr/>
        </p:nvSpPr>
        <p:spPr>
          <a:xfrm>
            <a:off x="3792012" y="3888771"/>
            <a:ext cx="523702" cy="299258"/>
          </a:xfrm>
          <a:prstGeom prst="wedgeEllipseCallout">
            <a:avLst>
              <a:gd name="adj1" fmla="val 5858"/>
              <a:gd name="adj2" fmla="val -8114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LU</a:t>
            </a:r>
            <a:endParaRPr lang="pl-PL" sz="1200" dirty="0"/>
          </a:p>
        </p:txBody>
      </p:sp>
      <p:sp>
        <p:nvSpPr>
          <p:cNvPr id="58" name="Objaśnienie owalne 57"/>
          <p:cNvSpPr/>
          <p:nvPr/>
        </p:nvSpPr>
        <p:spPr>
          <a:xfrm>
            <a:off x="6387854" y="5306330"/>
            <a:ext cx="593393" cy="299258"/>
          </a:xfrm>
          <a:prstGeom prst="wedgeEllipseCallout">
            <a:avLst>
              <a:gd name="adj1" fmla="val -54091"/>
              <a:gd name="adj2" fmla="val -2875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MK</a:t>
            </a:r>
            <a:endParaRPr lang="pl-PL" sz="1200" dirty="0"/>
          </a:p>
        </p:txBody>
      </p:sp>
      <p:sp>
        <p:nvSpPr>
          <p:cNvPr id="59" name="Objaśnienie owalne 58"/>
          <p:cNvSpPr/>
          <p:nvPr/>
        </p:nvSpPr>
        <p:spPr>
          <a:xfrm>
            <a:off x="7298067" y="3984452"/>
            <a:ext cx="583190" cy="299258"/>
          </a:xfrm>
          <a:prstGeom prst="wedgeEllipseCallout">
            <a:avLst>
              <a:gd name="adj1" fmla="val -48336"/>
              <a:gd name="adj2" fmla="val 635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MD</a:t>
            </a:r>
            <a:endParaRPr lang="pl-PL" sz="1200" dirty="0"/>
          </a:p>
        </p:txBody>
      </p:sp>
      <p:sp>
        <p:nvSpPr>
          <p:cNvPr id="60" name="Objaśnienie owalne 59"/>
          <p:cNvSpPr/>
          <p:nvPr/>
        </p:nvSpPr>
        <p:spPr>
          <a:xfrm>
            <a:off x="7546971" y="3292033"/>
            <a:ext cx="558872" cy="299258"/>
          </a:xfrm>
          <a:prstGeom prst="wedgeEllipseCallout">
            <a:avLst>
              <a:gd name="adj1" fmla="val -43780"/>
              <a:gd name="adj2" fmla="val 5662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UA</a:t>
            </a:r>
            <a:endParaRPr lang="pl-PL" sz="1200" dirty="0"/>
          </a:p>
        </p:txBody>
      </p:sp>
      <p:sp>
        <p:nvSpPr>
          <p:cNvPr id="61" name="Objaśnienie owalne 60"/>
          <p:cNvSpPr/>
          <p:nvPr/>
        </p:nvSpPr>
        <p:spPr>
          <a:xfrm>
            <a:off x="6810360" y="1857792"/>
            <a:ext cx="523702" cy="299258"/>
          </a:xfrm>
          <a:prstGeom prst="wedgeEllipseCallout">
            <a:avLst>
              <a:gd name="adj1" fmla="val -70559"/>
              <a:gd name="adj2" fmla="val 66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LV</a:t>
            </a:r>
            <a:endParaRPr lang="pl-PL" sz="1200" dirty="0"/>
          </a:p>
        </p:txBody>
      </p:sp>
      <p:sp>
        <p:nvSpPr>
          <p:cNvPr id="62" name="Objaśnienie owalne 61"/>
          <p:cNvSpPr/>
          <p:nvPr/>
        </p:nvSpPr>
        <p:spPr>
          <a:xfrm>
            <a:off x="4932893" y="3647763"/>
            <a:ext cx="523702" cy="299258"/>
          </a:xfrm>
          <a:prstGeom prst="wedgeEllipseCallout">
            <a:avLst>
              <a:gd name="adj1" fmla="val 76945"/>
              <a:gd name="adj2" fmla="val 2300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CZ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203441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91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dirty="0"/>
              <a:t>https://www.geant.org/Services/Connectivity_and_network/Pages/perfSONAR.aspx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PMP </a:t>
            </a:r>
            <a:r>
              <a:rPr lang="pl-PL" dirty="0" err="1" smtClean="0"/>
              <a:t>Coverage</a:t>
            </a:r>
            <a:r>
              <a:rPr lang="pl-PL" dirty="0" smtClean="0"/>
              <a:t> Map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610" y="2301921"/>
            <a:ext cx="5401429" cy="39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purl.org/dc/dcmitype/"/>
    <ds:schemaRef ds:uri="http://schemas.microsoft.com/sharepoint/v3"/>
    <ds:schemaRef ds:uri="33c70a20-266a-45ad-bf4a-dd457e1766dc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e2e8627e-9120-4592-bf70-1c86d23ddb27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6837</TotalTime>
  <Words>1071</Words>
  <Application>Microsoft Office PowerPoint</Application>
  <PresentationFormat>Panoramiczny</PresentationFormat>
  <Paragraphs>214</Paragraphs>
  <Slides>22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8" baseType="lpstr">
      <vt:lpstr>Arial</vt:lpstr>
      <vt:lpstr>Calibri</vt:lpstr>
      <vt:lpstr>Tahoma</vt:lpstr>
      <vt:lpstr>Times New Roman ;color:#0433FF;mso-ansi-language:EN-GB</vt:lpstr>
      <vt:lpstr>Verdana</vt:lpstr>
      <vt:lpstr>GEANT EC Review</vt:lpstr>
      <vt:lpstr>Prezentacja programu PowerPoint</vt:lpstr>
      <vt:lpstr>#3S rule</vt:lpstr>
      <vt:lpstr>An architecture, software and service</vt:lpstr>
      <vt:lpstr>Softare development</vt:lpstr>
      <vt:lpstr>perfSONAR’s consultancy and expertise</vt:lpstr>
      <vt:lpstr>Performance Measurement Platform (PMP project)</vt:lpstr>
      <vt:lpstr>Can you spot it?</vt:lpstr>
      <vt:lpstr>Pan-european community of trust</vt:lpstr>
      <vt:lpstr>PMP Coverage Map</vt:lpstr>
      <vt:lpstr>International community</vt:lpstr>
      <vt:lpstr>PRACE</vt:lpstr>
      <vt:lpstr>LoLa</vt:lpstr>
      <vt:lpstr>A place for experimentation and demonstration</vt:lpstr>
      <vt:lpstr>PMP goes smaller</vt:lpstr>
      <vt:lpstr>pShooter service extension</vt:lpstr>
      <vt:lpstr>Current ongoing perfSONAR work in GN4-3</vt:lpstr>
      <vt:lpstr>perfSONAR Roadmap 2020 (global perspective)</vt:lpstr>
      <vt:lpstr>perfSONAR European Users workshop</vt:lpstr>
      <vt:lpstr>perfSONAR side meeting at TNC20</vt:lpstr>
      <vt:lpstr>Get involved!</vt:lpstr>
      <vt:lpstr>Prezentacja programu PowerPoint</vt:lpstr>
      <vt:lpstr>Prezentacja programu PowerPoint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 </dc:title>
  <dc:creator>Bridget Hannigan</dc:creator>
  <cp:lastModifiedBy>Szymon Trocha</cp:lastModifiedBy>
  <cp:revision>66</cp:revision>
  <cp:lastPrinted>2020-01-22T10:59:19Z</cp:lastPrinted>
  <dcterms:created xsi:type="dcterms:W3CDTF">2020-01-13T10:18:08Z</dcterms:created>
  <dcterms:modified xsi:type="dcterms:W3CDTF">2020-03-04T08:27:53Z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