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Lst>
  <p:notesMasterIdLst>
    <p:notesMasterId r:id="rId28"/>
  </p:notesMasterIdLst>
  <p:handoutMasterIdLst>
    <p:handoutMasterId r:id="rId29"/>
  </p:handoutMasterIdLst>
  <p:sldIdLst>
    <p:sldId id="316" r:id="rId6"/>
    <p:sldId id="500" r:id="rId7"/>
    <p:sldId id="504" r:id="rId8"/>
    <p:sldId id="505" r:id="rId9"/>
    <p:sldId id="506" r:id="rId10"/>
    <p:sldId id="507" r:id="rId11"/>
    <p:sldId id="494" r:id="rId12"/>
    <p:sldId id="497" r:id="rId13"/>
    <p:sldId id="498" r:id="rId14"/>
    <p:sldId id="508" r:id="rId15"/>
    <p:sldId id="513" r:id="rId16"/>
    <p:sldId id="509" r:id="rId17"/>
    <p:sldId id="499" r:id="rId18"/>
    <p:sldId id="510" r:id="rId19"/>
    <p:sldId id="503" r:id="rId20"/>
    <p:sldId id="501" r:id="rId21"/>
    <p:sldId id="502" r:id="rId22"/>
    <p:sldId id="512" r:id="rId23"/>
    <p:sldId id="283" r:id="rId24"/>
    <p:sldId id="495" r:id="rId25"/>
    <p:sldId id="514" r:id="rId26"/>
    <p:sldId id="49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296"/>
    <a:srgbClr val="003F5E"/>
    <a:srgbClr val="F83E54"/>
    <a:srgbClr val="FFC000"/>
    <a:srgbClr val="124E6A"/>
    <a:srgbClr val="C0425A"/>
    <a:srgbClr val="5D9CD5"/>
    <a:srgbClr val="0A597C"/>
    <a:srgbClr val="88B6E0"/>
    <a:srgbClr val="3B87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0" autoAdjust="0"/>
    <p:restoredTop sz="94899" autoAdjust="0"/>
  </p:normalViewPr>
  <p:slideViewPr>
    <p:cSldViewPr snapToGrid="0">
      <p:cViewPr varScale="1">
        <p:scale>
          <a:sx n="123" d="100"/>
          <a:sy n="123" d="100"/>
        </p:scale>
        <p:origin x="272" y="192"/>
      </p:cViewPr>
      <p:guideLst>
        <p:guide orient="horz" pos="2160"/>
        <p:guide pos="3840"/>
      </p:guideLst>
    </p:cSldViewPr>
  </p:slideViewPr>
  <p:notesTextViewPr>
    <p:cViewPr>
      <p:scale>
        <a:sx n="3" d="2"/>
        <a:sy n="3" d="2"/>
      </p:scale>
      <p:origin x="0" y="0"/>
    </p:cViewPr>
  </p:notesTextViewPr>
  <p:sorterViewPr>
    <p:cViewPr>
      <p:scale>
        <a:sx n="100" d="100"/>
        <a:sy n="100" d="100"/>
      </p:scale>
      <p:origin x="0" y="-2024"/>
    </p:cViewPr>
  </p:sorterViewPr>
  <p:notesViewPr>
    <p:cSldViewPr snapToGrid="0" showGuides="1">
      <p:cViewPr varScale="1">
        <p:scale>
          <a:sx n="58" d="100"/>
          <a:sy n="58" d="100"/>
        </p:scale>
        <p:origin x="3230" y="67"/>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customXml" Target="../customXml/item4.xml"/><Relationship Id="rId5" Type="http://schemas.openxmlformats.org/officeDocument/2006/relationships/slideMaster" Target="slideMasters/slideMaster1.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a:t>GN4-3 / GN4-3N Symposium</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a:t>Title</a:t>
            </a:r>
          </a:p>
        </p:txBody>
      </p:sp>
      <p:sp>
        <p:nvSpPr>
          <p:cNvPr id="4" name="Footer Placeholder 3">
            <a:extLst>
              <a:ext uri="{FF2B5EF4-FFF2-40B4-BE49-F238E27FC236}">
                <a16:creationId xmlns="" xmlns:a16="http://schemas.microsoft.com/office/drawing/2014/main" id="{B3AF02A7-F6EB-452A-B0EC-B49150E67E0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 xmlns:a16="http://schemas.microsoft.com/office/drawing/2014/main" id="{C213C2CD-AC35-4222-88A9-014A2247C9E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6B7FDBA-CF28-4DB5-A74A-87332A40D7AD}" type="slidenum">
              <a:rPr lang="en-GB" smtClean="0"/>
              <a:t>‹#›</a:t>
            </a:fld>
            <a:endParaRPr lang="en-GB"/>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29/02/2020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C15EAC0A-1A7B-42DA-8357-44C998E354D7}" type="slidenum">
              <a:rPr lang="en-GB" smtClean="0"/>
              <a:t>1</a:t>
            </a:fld>
            <a:endParaRPr lang="en-GB" dirty="0"/>
          </a:p>
        </p:txBody>
      </p:sp>
    </p:spTree>
    <p:extLst>
      <p:ext uri="{BB962C8B-B14F-4D97-AF65-F5344CB8AC3E}">
        <p14:creationId xmlns:p14="http://schemas.microsoft.com/office/powerpoint/2010/main" val="87961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5EAC0A-1A7B-42DA-8357-44C998E354D7}" type="slidenum">
              <a:rPr lang="en-GB" smtClean="0"/>
              <a:t>6</a:t>
            </a:fld>
            <a:endParaRPr lang="en-GB" dirty="0"/>
          </a:p>
        </p:txBody>
      </p:sp>
    </p:spTree>
    <p:extLst>
      <p:ext uri="{BB962C8B-B14F-4D97-AF65-F5344CB8AC3E}">
        <p14:creationId xmlns:p14="http://schemas.microsoft.com/office/powerpoint/2010/main" val="18592655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2.png"/><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a:solidFill>
                  <a:schemeClr val="bg1"/>
                </a:solidFill>
                <a:latin typeface="Arial" charset="0"/>
              </a:rPr>
              <a:t>GN4-1 EC Review</a:t>
            </a:r>
          </a:p>
          <a:p>
            <a:pPr algn="r">
              <a:spcBef>
                <a:spcPct val="20000"/>
              </a:spcBef>
              <a:buClr>
                <a:srgbClr val="B4D100"/>
              </a:buClr>
              <a:buSzPct val="80000"/>
            </a:pPr>
            <a:r>
              <a:rPr lang="en-GB" sz="1800" dirty="0">
                <a:solidFill>
                  <a:schemeClr val="bg1"/>
                </a:solidFill>
                <a:latin typeface="Arial" charset="0"/>
              </a:rPr>
              <a:t>TBC 2016</a:t>
            </a:r>
          </a:p>
          <a:p>
            <a:pPr algn="r" eaLnBrk="1" hangingPunct="1">
              <a:spcBef>
                <a:spcPct val="20000"/>
              </a:spcBef>
              <a:buClr>
                <a:srgbClr val="B4D100"/>
              </a:buClr>
              <a:buSzPct val="80000"/>
            </a:pPr>
            <a:r>
              <a:rPr lang="en-US" sz="1800" dirty="0">
                <a:solidFill>
                  <a:schemeClr val="bg1"/>
                </a:solidFill>
                <a:latin typeface="Arial" charset="0"/>
              </a:rPr>
              <a:t>Brussels</a:t>
            </a: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7" name="Rectangle 6"/>
          <p:cNvSpPr/>
          <p:nvPr userDrawn="1"/>
        </p:nvSpPr>
        <p:spPr>
          <a:xfrm>
            <a:off x="-19160" y="-47949"/>
            <a:ext cx="12211160" cy="6844404"/>
          </a:xfrm>
          <a:prstGeom prst="rect">
            <a:avLst/>
          </a:prstGeom>
          <a:solidFill>
            <a:srgbClr val="003F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22072" y="564840"/>
            <a:ext cx="9969928" cy="5606618"/>
          </a:xfrm>
          <a:prstGeom prst="rect">
            <a:avLst/>
          </a:prstGeom>
        </p:spPr>
      </p:pic>
      <p:sp>
        <p:nvSpPr>
          <p:cNvPr id="8" name="Rectangle 3"/>
          <p:cNvSpPr txBox="1">
            <a:spLocks noChangeArrowheads="1"/>
          </p:cNvSpPr>
          <p:nvPr userDrawn="1"/>
        </p:nvSpPr>
        <p:spPr bwMode="auto">
          <a:xfrm>
            <a:off x="848735" y="3362037"/>
            <a:ext cx="3523570" cy="103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GN4-2 Period 1 EC Review</a:t>
            </a:r>
          </a:p>
          <a:p>
            <a:pPr>
              <a:spcBef>
                <a:spcPct val="20000"/>
              </a:spcBef>
              <a:buClr>
                <a:srgbClr val="B4D100"/>
              </a:buClr>
              <a:buSzPct val="80000"/>
            </a:pPr>
            <a:r>
              <a:rPr lang="en-GB" sz="1800" dirty="0">
                <a:solidFill>
                  <a:schemeClr val="bg1"/>
                </a:solidFill>
                <a:latin typeface="+mn-lt"/>
              </a:rPr>
              <a:t>November 2017</a:t>
            </a:r>
          </a:p>
          <a:p>
            <a:pPr eaLnBrk="1" hangingPunct="1">
              <a:spcBef>
                <a:spcPct val="20000"/>
              </a:spcBef>
              <a:buClr>
                <a:srgbClr val="B4D100"/>
              </a:buClr>
              <a:buSzPct val="80000"/>
            </a:pPr>
            <a:r>
              <a:rPr lang="en-US" sz="1800" dirty="0">
                <a:solidFill>
                  <a:schemeClr val="bg1"/>
                </a:solidFill>
                <a:latin typeface="+mn-lt"/>
              </a:rPr>
              <a:t>Brussels</a:t>
            </a:r>
          </a:p>
          <a:p>
            <a:pPr eaLnBrk="1" hangingPunct="1">
              <a:spcBef>
                <a:spcPct val="20000"/>
              </a:spcBef>
              <a:buClr>
                <a:srgbClr val="B4D100"/>
              </a:buClr>
              <a:buSzPct val="80000"/>
            </a:pPr>
            <a:endParaRPr lang="en-US" sz="1800" dirty="0">
              <a:solidFill>
                <a:schemeClr val="bg1"/>
              </a:solidFill>
              <a:latin typeface="+mn-lt"/>
            </a:endParaRPr>
          </a:p>
        </p:txBody>
      </p:sp>
      <p:sp>
        <p:nvSpPr>
          <p:cNvPr id="9" name="Rectangle 3"/>
          <p:cNvSpPr txBox="1">
            <a:spLocks noChangeArrowheads="1"/>
          </p:cNvSpPr>
          <p:nvPr userDrawn="1"/>
        </p:nvSpPr>
        <p:spPr bwMode="auto">
          <a:xfrm>
            <a:off x="848735" y="2264381"/>
            <a:ext cx="3798887" cy="71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Name, GÉANT</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2"/>
          <p:cNvSpPr txBox="1">
            <a:spLocks noChangeArrowheads="1"/>
          </p:cNvSpPr>
          <p:nvPr userDrawn="1"/>
        </p:nvSpPr>
        <p:spPr bwMode="auto">
          <a:xfrm>
            <a:off x="848735" y="1246161"/>
            <a:ext cx="8831596" cy="101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WP1: Work Package Title</a:t>
            </a:r>
          </a:p>
        </p:txBody>
      </p:sp>
      <p:pic>
        <p:nvPicPr>
          <p:cNvPr id="11" name="Picture 10">
            <a:extLst>
              <a:ext uri="{FF2B5EF4-FFF2-40B4-BE49-F238E27FC236}">
                <a16:creationId xmlns="" xmlns:a16="http://schemas.microsoft.com/office/drawing/2014/main" id="{AE2D7825-E082-46CF-9AD4-04A15F43B42E}"/>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235117" y="484770"/>
            <a:ext cx="1531586" cy="664593"/>
          </a:xfrm>
          <a:prstGeom prst="rect">
            <a:avLst/>
          </a:prstGeom>
        </p:spPr>
      </p:pic>
    </p:spTree>
    <p:extLst>
      <p:ext uri="{BB962C8B-B14F-4D97-AF65-F5344CB8AC3E}">
        <p14:creationId xmlns:p14="http://schemas.microsoft.com/office/powerpoint/2010/main" val="123456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Content Placeholder 2"/>
          <p:cNvSpPr>
            <a:spLocks noGrp="1"/>
          </p:cNvSpPr>
          <p:nvPr>
            <p:ph idx="1"/>
          </p:nvPr>
        </p:nvSpPr>
        <p:spPr>
          <a:xfrm>
            <a:off x="455022" y="1502908"/>
            <a:ext cx="10515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p:cNvSpPr>
            <a:spLocks noGrp="1"/>
          </p:cNvSpPr>
          <p:nvPr>
            <p:ph type="title"/>
          </p:nvPr>
        </p:nvSpPr>
        <p:spPr/>
        <p:txBody>
          <a:bodyPr/>
          <a:lstStyle>
            <a:lvl1pPr>
              <a:defRPr>
                <a:solidFill>
                  <a:srgbClr val="FFC000"/>
                </a:solidFill>
              </a:defRPr>
            </a:lvl1pPr>
          </a:lstStyle>
          <a:p>
            <a:r>
              <a:rPr lang="en-US" dirty="0"/>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8" name="Picture 7">
            <a:extLst>
              <a:ext uri="{FF2B5EF4-FFF2-40B4-BE49-F238E27FC236}">
                <a16:creationId xmlns="" xmlns:a16="http://schemas.microsoft.com/office/drawing/2014/main" id="{B8889F07-B6A9-41E1-A7CB-4F89EDE32D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
        <p:nvSpPr>
          <p:cNvPr id="4" name="TextBox 3">
            <a:extLst>
              <a:ext uri="{FF2B5EF4-FFF2-40B4-BE49-F238E27FC236}">
                <a16:creationId xmlns="" xmlns:a16="http://schemas.microsoft.com/office/drawing/2014/main" id="{DDD143F2-E706-4718-BDE8-C7C989B63E2E}"/>
              </a:ext>
            </a:extLst>
          </p:cNvPr>
          <p:cNvSpPr txBox="1"/>
          <p:nvPr userDrawn="1"/>
        </p:nvSpPr>
        <p:spPr>
          <a:xfrm>
            <a:off x="457199" y="6523901"/>
            <a:ext cx="1791516" cy="307777"/>
          </a:xfrm>
          <a:prstGeom prst="rect">
            <a:avLst/>
          </a:prstGeom>
          <a:noFill/>
        </p:spPr>
        <p:txBody>
          <a:bodyPr wrap="none" rtlCol="0">
            <a:spAutoFit/>
          </a:bodyPr>
          <a:lstStyle/>
          <a:p>
            <a:r>
              <a:rPr lang="en-GB" sz="1400" dirty="0" smtClean="0">
                <a:solidFill>
                  <a:schemeClr val="bg1"/>
                </a:solidFill>
              </a:rPr>
              <a:t>Monitoring Workshop</a:t>
            </a:r>
            <a:endParaRPr lang="en-GB" sz="1400" dirty="0">
              <a:solidFill>
                <a:schemeClr val="bg1"/>
              </a:solidFill>
            </a:endParaRPr>
          </a:p>
        </p:txBody>
      </p:sp>
    </p:spTree>
    <p:extLst>
      <p:ext uri="{BB962C8B-B14F-4D97-AF65-F5344CB8AC3E}">
        <p14:creationId xmlns:p14="http://schemas.microsoft.com/office/powerpoint/2010/main" val="1432627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2700"/>
            <a:ext cx="12206732" cy="1339911"/>
          </a:xfrm>
          <a:prstGeom prst="rect">
            <a:avLst/>
          </a:prstGeom>
        </p:spPr>
      </p:pic>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itle 10"/>
          <p:cNvSpPr>
            <a:spLocks noGrp="1"/>
          </p:cNvSpPr>
          <p:nvPr>
            <p:ph type="title"/>
          </p:nvPr>
        </p:nvSpPr>
        <p:spPr/>
        <p:txBody>
          <a:bodyPr/>
          <a:lstStyle/>
          <a:p>
            <a:r>
              <a:rPr lang="en-US"/>
              <a:t>Click to edit Master title style</a:t>
            </a:r>
            <a:endParaRPr lang="en-GB" dirty="0"/>
          </a:p>
        </p:txBody>
      </p:sp>
      <p:sp>
        <p:nvSpPr>
          <p:cNvPr id="12" name="Slide Number Placeholder 11"/>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pic>
        <p:nvPicPr>
          <p:cNvPr id="7" name="Picture 6">
            <a:extLst>
              <a:ext uri="{FF2B5EF4-FFF2-40B4-BE49-F238E27FC236}">
                <a16:creationId xmlns="" xmlns:a16="http://schemas.microsoft.com/office/drawing/2014/main" id="{7A680171-EEFC-4934-83A0-4C8DD61EF9E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
        <p:nvSpPr>
          <p:cNvPr id="8" name="Oval 7">
            <a:extLst>
              <a:ext uri="{FF2B5EF4-FFF2-40B4-BE49-F238E27FC236}">
                <a16:creationId xmlns="" xmlns:a16="http://schemas.microsoft.com/office/drawing/2014/main" id="{A4FE3B1C-616E-4BE3-967B-B786478ADA6A}"/>
              </a:ext>
            </a:extLst>
          </p:cNvPr>
          <p:cNvSpPr/>
          <p:nvPr userDrawn="1"/>
        </p:nvSpPr>
        <p:spPr>
          <a:xfrm>
            <a:off x="11238739" y="1021510"/>
            <a:ext cx="1065404" cy="1065404"/>
          </a:xfrm>
          <a:prstGeom prst="ellipse">
            <a:avLst/>
          </a:prstGeom>
          <a:solidFill>
            <a:srgbClr val="124E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 xmlns:a16="http://schemas.microsoft.com/office/drawing/2014/main" id="{B8FF05F0-1384-4AC7-BC0D-37548A3119D2}"/>
              </a:ext>
            </a:extLst>
          </p:cNvPr>
          <p:cNvSpPr txBox="1"/>
          <p:nvPr userDrawn="1"/>
        </p:nvSpPr>
        <p:spPr>
          <a:xfrm>
            <a:off x="457199" y="6523901"/>
            <a:ext cx="1871666" cy="307777"/>
          </a:xfrm>
          <a:prstGeom prst="rect">
            <a:avLst/>
          </a:prstGeom>
          <a:noFill/>
        </p:spPr>
        <p:txBody>
          <a:bodyPr wrap="none" rtlCol="0">
            <a:spAutoFit/>
          </a:bodyPr>
          <a:lstStyle/>
          <a:p>
            <a:r>
              <a:rPr lang="en-GB" sz="1400" dirty="0" smtClean="0">
                <a:solidFill>
                  <a:schemeClr val="bg1"/>
                </a:solidFill>
              </a:rPr>
              <a:t>Monitoring</a:t>
            </a:r>
            <a:r>
              <a:rPr lang="en-GB" sz="1400" baseline="0" dirty="0" smtClean="0">
                <a:solidFill>
                  <a:schemeClr val="bg1"/>
                </a:solidFill>
              </a:rPr>
              <a:t> Workshop</a:t>
            </a:r>
            <a:r>
              <a:rPr lang="en-GB" sz="1400" dirty="0" smtClean="0">
                <a:solidFill>
                  <a:schemeClr val="bg1"/>
                </a:solidFill>
              </a:rPr>
              <a:t> </a:t>
            </a:r>
            <a:endParaRPr lang="en-GB" sz="1400" dirty="0">
              <a:solidFill>
                <a:schemeClr val="bg1"/>
              </a:solidFill>
            </a:endParaRPr>
          </a:p>
        </p:txBody>
      </p:sp>
    </p:spTree>
    <p:extLst>
      <p:ext uri="{BB962C8B-B14F-4D97-AF65-F5344CB8AC3E}">
        <p14:creationId xmlns:p14="http://schemas.microsoft.com/office/powerpoint/2010/main" val="2593037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sp>
        <p:nvSpPr>
          <p:cNvPr id="11" name="TextBox 10">
            <a:extLst>
              <a:ext uri="{FF2B5EF4-FFF2-40B4-BE49-F238E27FC236}">
                <a16:creationId xmlns="" xmlns:a16="http://schemas.microsoft.com/office/drawing/2014/main" id="{32BD7252-08DD-428D-98B1-D2C5551AFB24}"/>
              </a:ext>
            </a:extLst>
          </p:cNvPr>
          <p:cNvSpPr txBox="1"/>
          <p:nvPr userDrawn="1"/>
        </p:nvSpPr>
        <p:spPr>
          <a:xfrm>
            <a:off x="457199" y="6523901"/>
            <a:ext cx="2710422" cy="307777"/>
          </a:xfrm>
          <a:prstGeom prst="rect">
            <a:avLst/>
          </a:prstGeom>
          <a:noFill/>
        </p:spPr>
        <p:txBody>
          <a:bodyPr wrap="none" rtlCol="0">
            <a:spAutoFit/>
          </a:bodyPr>
          <a:lstStyle/>
          <a:p>
            <a:r>
              <a:rPr lang="en-GB" sz="1400" dirty="0">
                <a:solidFill>
                  <a:schemeClr val="bg1"/>
                </a:solidFill>
              </a:rPr>
              <a:t>GN4-3 / GN4-3N Symposium 2020 </a:t>
            </a:r>
          </a:p>
        </p:txBody>
      </p:sp>
      <p:pic>
        <p:nvPicPr>
          <p:cNvPr id="12" name="Picture 11">
            <a:extLst>
              <a:ext uri="{FF2B5EF4-FFF2-40B4-BE49-F238E27FC236}">
                <a16:creationId xmlns="" xmlns:a16="http://schemas.microsoft.com/office/drawing/2014/main" id="{AB080EE0-B230-4D87-A36F-F35E2BEE559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Tree>
    <p:extLst>
      <p:ext uri="{BB962C8B-B14F-4D97-AF65-F5344CB8AC3E}">
        <p14:creationId xmlns:p14="http://schemas.microsoft.com/office/powerpoint/2010/main" val="947297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9884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p:cNvSpPr>
            <a:spLocks noGrp="1"/>
          </p:cNvSpPr>
          <p:nvPr>
            <p:ph idx="1"/>
          </p:nvPr>
        </p:nvSpPr>
        <p:spPr>
          <a:xfrm>
            <a:off x="603073" y="3781715"/>
            <a:ext cx="4595949" cy="21710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3106144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jp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4732" y="0"/>
            <a:ext cx="12206732" cy="1339911"/>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a:t>Click to edit Master title style</a:t>
            </a:r>
            <a:endParaRPr lang="en-GB" dirty="0"/>
          </a:p>
        </p:txBody>
      </p:sp>
      <p:pic>
        <p:nvPicPr>
          <p:cNvPr id="10" name="Picture 9">
            <a:extLst>
              <a:ext uri="{FF2B5EF4-FFF2-40B4-BE49-F238E27FC236}">
                <a16:creationId xmlns="" xmlns:a16="http://schemas.microsoft.com/office/drawing/2014/main" id="{70845064-9452-4051-96AC-05AE54282E30}"/>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235117" y="220263"/>
            <a:ext cx="1531586" cy="664593"/>
          </a:xfrm>
          <a:prstGeom prst="rect">
            <a:avLst/>
          </a:prstGeom>
        </p:spPr>
      </p:pic>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82" r:id="rId3"/>
    <p:sldLayoutId id="2147483674" r:id="rId4"/>
    <p:sldLayoutId id="2147483683" r:id="rId5"/>
    <p:sldLayoutId id="2147483681" r:id="rId6"/>
  </p:sldLayoutIdLst>
  <p:hf hdr="0" ftr="0" dt="0"/>
  <p:txStyles>
    <p:titleStyle>
      <a:lvl1pPr algn="l" defTabSz="914400" rtl="0" eaLnBrk="1" latinLnBrk="0" hangingPunct="1">
        <a:lnSpc>
          <a:spcPct val="100000"/>
        </a:lnSpc>
        <a:spcBef>
          <a:spcPct val="0"/>
        </a:spcBef>
        <a:buNone/>
        <a:defRPr sz="2400" b="1" i="0" u="none" kern="1200" baseline="0">
          <a:solidFill>
            <a:srgbClr val="FFC000"/>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95" userDrawn="1">
          <p15:clr>
            <a:srgbClr val="F26B43"/>
          </p15:clr>
        </p15:guide>
        <p15:guide id="2" pos="347">
          <p15:clr>
            <a:srgbClr val="F26B43"/>
          </p15:clr>
        </p15:guide>
        <p15:guide id="3" orient="horz" pos="1139" userDrawn="1">
          <p15:clr>
            <a:srgbClr val="F26B43"/>
          </p15:clr>
        </p15:guide>
        <p15:guide id="4" orient="horz" pos="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06" y="0"/>
            <a:ext cx="12204706" cy="6916057"/>
          </a:xfrm>
          <a:prstGeom prst="rect">
            <a:avLst/>
          </a:prstGeom>
        </p:spPr>
      </p:pic>
      <p:sp>
        <p:nvSpPr>
          <p:cNvPr id="7" name="Rectangle 2"/>
          <p:cNvSpPr txBox="1">
            <a:spLocks noChangeArrowheads="1"/>
          </p:cNvSpPr>
          <p:nvPr/>
        </p:nvSpPr>
        <p:spPr bwMode="auto">
          <a:xfrm>
            <a:off x="708058" y="656851"/>
            <a:ext cx="8721255" cy="146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3200" b="1" dirty="0">
                <a:solidFill>
                  <a:schemeClr val="accent4"/>
                </a:solidFill>
                <a:latin typeface="+mn-lt"/>
              </a:rPr>
              <a:t>Latency &amp; Jitter monitoring: how to get data and use them to improve service for Low </a:t>
            </a:r>
            <a:r>
              <a:rPr lang="en-GB" sz="3200" b="1">
                <a:solidFill>
                  <a:schemeClr val="accent4"/>
                </a:solidFill>
                <a:latin typeface="+mn-lt"/>
              </a:rPr>
              <a:t>Latency Applications</a:t>
            </a:r>
            <a:endParaRPr lang="en-GB" sz="3200" b="1" dirty="0">
              <a:solidFill>
                <a:schemeClr val="accent4"/>
              </a:solidFill>
              <a:latin typeface="+mn-lt"/>
            </a:endParaRPr>
          </a:p>
        </p:txBody>
      </p:sp>
      <p:sp>
        <p:nvSpPr>
          <p:cNvPr id="8" name="Rectangle 3"/>
          <p:cNvSpPr txBox="1">
            <a:spLocks noChangeArrowheads="1"/>
          </p:cNvSpPr>
          <p:nvPr/>
        </p:nvSpPr>
        <p:spPr bwMode="auto">
          <a:xfrm>
            <a:off x="708058" y="2274636"/>
            <a:ext cx="4796691" cy="507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b="1" dirty="0">
                <a:solidFill>
                  <a:schemeClr val="bg1"/>
                </a:solidFill>
                <a:latin typeface="+mn-lt"/>
              </a:rPr>
              <a:t>Claudio </a:t>
            </a:r>
            <a:r>
              <a:rPr lang="en-US" b="1" dirty="0" err="1">
                <a:solidFill>
                  <a:schemeClr val="bg1"/>
                </a:solidFill>
                <a:latin typeface="+mn-lt"/>
              </a:rPr>
              <a:t>Allocchio</a:t>
            </a:r>
            <a:r>
              <a:rPr lang="en-US" b="1" dirty="0">
                <a:solidFill>
                  <a:schemeClr val="bg1"/>
                </a:solidFill>
                <a:latin typeface="+mn-lt"/>
              </a:rPr>
              <a:t>,  GARR</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9" name="Rectangle 3"/>
          <p:cNvSpPr txBox="1">
            <a:spLocks noChangeArrowheads="1"/>
          </p:cNvSpPr>
          <p:nvPr/>
        </p:nvSpPr>
        <p:spPr bwMode="auto">
          <a:xfrm>
            <a:off x="840186" y="2832922"/>
            <a:ext cx="7036386" cy="103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eaLnBrk="1" hangingPunct="1">
              <a:spcBef>
                <a:spcPct val="20000"/>
              </a:spcBef>
              <a:buClr>
                <a:srgbClr val="B4D100"/>
              </a:buClr>
              <a:buSzPct val="80000"/>
            </a:pPr>
            <a:r>
              <a:rPr lang="en-US" sz="1800" dirty="0">
                <a:solidFill>
                  <a:schemeClr val="bg1"/>
                </a:solidFill>
                <a:latin typeface="+mn-lt"/>
              </a:rPr>
              <a:t>Fabio Farina GARR, Victor </a:t>
            </a:r>
            <a:r>
              <a:rPr lang="en-US" sz="1800" dirty="0" err="1">
                <a:solidFill>
                  <a:schemeClr val="bg1"/>
                </a:solidFill>
                <a:latin typeface="+mn-lt"/>
              </a:rPr>
              <a:t>Olifer</a:t>
            </a:r>
            <a:r>
              <a:rPr lang="en-US" sz="1800" dirty="0">
                <a:solidFill>
                  <a:schemeClr val="bg1"/>
                </a:solidFill>
                <a:latin typeface="+mn-lt"/>
              </a:rPr>
              <a:t> </a:t>
            </a:r>
            <a:r>
              <a:rPr lang="en-US" sz="1800" dirty="0" err="1">
                <a:solidFill>
                  <a:schemeClr val="bg1"/>
                </a:solidFill>
                <a:latin typeface="+mn-lt"/>
              </a:rPr>
              <a:t>Jisc</a:t>
            </a:r>
            <a:r>
              <a:rPr lang="en-US" sz="1800" dirty="0">
                <a:solidFill>
                  <a:schemeClr val="bg1"/>
                </a:solidFill>
                <a:latin typeface="+mn-lt"/>
              </a:rPr>
              <a:t>, Vytenis </a:t>
            </a:r>
            <a:r>
              <a:rPr lang="en-US" sz="1800" dirty="0" err="1">
                <a:solidFill>
                  <a:schemeClr val="bg1"/>
                </a:solidFill>
                <a:latin typeface="+mn-lt"/>
              </a:rPr>
              <a:t>Gadliauskas</a:t>
            </a:r>
            <a:r>
              <a:rPr lang="en-US" sz="1800" dirty="0">
                <a:solidFill>
                  <a:schemeClr val="bg1"/>
                </a:solidFill>
                <a:latin typeface="+mn-lt"/>
              </a:rPr>
              <a:t> LMTA (LITNET)</a:t>
            </a:r>
          </a:p>
          <a:p>
            <a:pPr eaLnBrk="1" hangingPunct="1">
              <a:spcBef>
                <a:spcPct val="20000"/>
              </a:spcBef>
              <a:buClr>
                <a:srgbClr val="B4D100"/>
              </a:buClr>
              <a:buSzPct val="80000"/>
            </a:pPr>
            <a:r>
              <a:rPr lang="en-US" sz="1800" dirty="0" smtClean="0">
                <a:solidFill>
                  <a:schemeClr val="bg1"/>
                </a:solidFill>
                <a:latin typeface="+mn-lt"/>
              </a:rPr>
              <a:t>Zagreb, Croatia</a:t>
            </a:r>
            <a:r>
              <a:rPr lang="en-US" sz="1800" dirty="0">
                <a:solidFill>
                  <a:schemeClr val="bg1"/>
                </a:solidFill>
                <a:latin typeface="+mn-lt"/>
              </a:rPr>
              <a:t/>
            </a:r>
            <a:br>
              <a:rPr lang="en-US" sz="1800" dirty="0">
                <a:solidFill>
                  <a:schemeClr val="bg1"/>
                </a:solidFill>
                <a:latin typeface="+mn-lt"/>
              </a:rPr>
            </a:br>
            <a:r>
              <a:rPr lang="en-US" sz="1800" dirty="0">
                <a:solidFill>
                  <a:schemeClr val="bg1"/>
                </a:solidFill>
                <a:latin typeface="+mn-lt"/>
              </a:rPr>
              <a:t>4-5 </a:t>
            </a:r>
            <a:r>
              <a:rPr lang="en-US" sz="1800" dirty="0" smtClean="0">
                <a:solidFill>
                  <a:schemeClr val="bg1"/>
                </a:solidFill>
                <a:latin typeface="+mn-lt"/>
              </a:rPr>
              <a:t>March2020 </a:t>
            </a:r>
            <a:endParaRPr lang="en-US" sz="1800" dirty="0">
              <a:solidFill>
                <a:schemeClr val="bg1"/>
              </a:solidFill>
              <a:latin typeface="+mn-lt"/>
            </a:endParaRPr>
          </a:p>
          <a:p>
            <a:pPr eaLnBrk="1" hangingPunct="1">
              <a:spcBef>
                <a:spcPct val="20000"/>
              </a:spcBef>
              <a:buClr>
                <a:srgbClr val="B4D100"/>
              </a:buClr>
              <a:buSzPct val="80000"/>
            </a:pPr>
            <a:endParaRPr lang="en-US" sz="1800" dirty="0">
              <a:solidFill>
                <a:schemeClr val="bg1"/>
              </a:solidFill>
              <a:latin typeface="+mn-lt"/>
            </a:endParaRPr>
          </a:p>
        </p:txBody>
      </p:sp>
      <p:pic>
        <p:nvPicPr>
          <p:cNvPr id="10" name="Picture 9">
            <a:extLst>
              <a:ext uri="{FF2B5EF4-FFF2-40B4-BE49-F238E27FC236}">
                <a16:creationId xmlns="" xmlns:a16="http://schemas.microsoft.com/office/drawing/2014/main" id="{6D2B5929-DFC2-4A6E-B018-CFEBE347F1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56028" y="409108"/>
            <a:ext cx="1669177" cy="724298"/>
          </a:xfrm>
          <a:prstGeom prst="rect">
            <a:avLst/>
          </a:prstGeom>
        </p:spPr>
      </p:pic>
    </p:spTree>
    <p:extLst>
      <p:ext uri="{BB962C8B-B14F-4D97-AF65-F5344CB8AC3E}">
        <p14:creationId xmlns:p14="http://schemas.microsoft.com/office/powerpoint/2010/main" val="30995893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GB" dirty="0"/>
              <a:t>Tests WAN Vilnius-Trieste involving </a:t>
            </a:r>
            <a:r>
              <a:rPr lang="en-GB" dirty="0" err="1"/>
              <a:t>LoLa</a:t>
            </a:r>
            <a:r>
              <a:rPr lang="en-GB" dirty="0"/>
              <a:t>, </a:t>
            </a:r>
            <a:r>
              <a:rPr lang="en-GB" dirty="0" err="1"/>
              <a:t>PerfSONAR</a:t>
            </a:r>
            <a:r>
              <a:rPr lang="en-GB" dirty="0"/>
              <a:t>  and PMP nodes</a:t>
            </a:r>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10</a:t>
            </a:fld>
            <a:endParaRPr lang="en-GB" dirty="0"/>
          </a:p>
        </p:txBody>
      </p:sp>
      <p:sp>
        <p:nvSpPr>
          <p:cNvPr id="8" name="Content Placeholder 7"/>
          <p:cNvSpPr>
            <a:spLocks noGrp="1"/>
          </p:cNvSpPr>
          <p:nvPr>
            <p:ph idx="1"/>
          </p:nvPr>
        </p:nvSpPr>
        <p:spPr>
          <a:xfrm>
            <a:off x="454525" y="1641130"/>
            <a:ext cx="10515600" cy="4351338"/>
          </a:xfrm>
        </p:spPr>
        <p:txBody>
          <a:bodyPr>
            <a:normAutofit fontScale="92500" lnSpcReduction="10000"/>
          </a:bodyPr>
          <a:lstStyle/>
          <a:p>
            <a:pPr marL="0" indent="0">
              <a:buNone/>
            </a:pPr>
            <a:r>
              <a:rPr lang="en-GB" dirty="0"/>
              <a:t>Long-distance end-to-end tests between </a:t>
            </a:r>
            <a:r>
              <a:rPr lang="en-GB" dirty="0" err="1"/>
              <a:t>pS</a:t>
            </a:r>
            <a:r>
              <a:rPr lang="en-GB" dirty="0"/>
              <a:t> and </a:t>
            </a:r>
            <a:r>
              <a:rPr lang="en-GB" dirty="0" err="1"/>
              <a:t>LoLa</a:t>
            </a:r>
            <a:r>
              <a:rPr lang="en-GB" dirty="0"/>
              <a:t> hosts (mostly between Vilnius-Trieste sites)</a:t>
            </a:r>
          </a:p>
          <a:p>
            <a:r>
              <a:rPr lang="en-GB" dirty="0" err="1"/>
              <a:t>iperf</a:t>
            </a:r>
            <a:r>
              <a:rPr lang="en-GB" dirty="0"/>
              <a:t>/</a:t>
            </a:r>
            <a:r>
              <a:rPr lang="en-GB" dirty="0" err="1"/>
              <a:t>pScheduler</a:t>
            </a:r>
            <a:r>
              <a:rPr lang="en-GB" dirty="0"/>
              <a:t> tool can generate up to 800-900 Mbps traffic with </a:t>
            </a:r>
            <a:r>
              <a:rPr lang="en-GB" dirty="0" err="1"/>
              <a:t>LoLa</a:t>
            </a:r>
            <a:r>
              <a:rPr lang="en-GB" dirty="0"/>
              <a:t> UDP packets on a 1G host interface without disruption of other </a:t>
            </a:r>
            <a:r>
              <a:rPr lang="en-GB" dirty="0" err="1"/>
              <a:t>pS</a:t>
            </a:r>
            <a:r>
              <a:rPr lang="en-GB" dirty="0"/>
              <a:t> tests</a:t>
            </a:r>
          </a:p>
          <a:p>
            <a:r>
              <a:rPr lang="en-GB" dirty="0"/>
              <a:t>Latency and jitter measurements (during periods of </a:t>
            </a:r>
            <a:r>
              <a:rPr lang="en-GB" dirty="0" err="1"/>
              <a:t>LoLa</a:t>
            </a:r>
            <a:r>
              <a:rPr lang="en-GB" dirty="0"/>
              <a:t> traffic generation) should better be done with </a:t>
            </a:r>
            <a:r>
              <a:rPr lang="en-GB" dirty="0" err="1"/>
              <a:t>twping</a:t>
            </a:r>
            <a:r>
              <a:rPr lang="en-GB" dirty="0"/>
              <a:t>/</a:t>
            </a:r>
            <a:r>
              <a:rPr lang="en-GB" dirty="0" err="1"/>
              <a:t>owping</a:t>
            </a:r>
            <a:r>
              <a:rPr lang="en-GB" dirty="0"/>
              <a:t> tool under a purpose built scheduler or </a:t>
            </a:r>
            <a:r>
              <a:rPr lang="en-GB" dirty="0" err="1"/>
              <a:t>powstream</a:t>
            </a:r>
            <a:r>
              <a:rPr lang="en-GB" dirty="0"/>
              <a:t> (implementing the same OWAMP/TWAMP protocol for regular background tests) under </a:t>
            </a:r>
            <a:r>
              <a:rPr lang="en-GB" dirty="0" err="1"/>
              <a:t>pScheduler</a:t>
            </a:r>
            <a:r>
              <a:rPr lang="en-GB" dirty="0"/>
              <a:t> control.</a:t>
            </a:r>
          </a:p>
          <a:p>
            <a:r>
              <a:rPr lang="en-GB" dirty="0" err="1"/>
              <a:t>Twping</a:t>
            </a:r>
            <a:r>
              <a:rPr lang="en-GB" dirty="0"/>
              <a:t>/</a:t>
            </a:r>
            <a:r>
              <a:rPr lang="en-GB" dirty="0" err="1"/>
              <a:t>owping</a:t>
            </a:r>
            <a:r>
              <a:rPr lang="en-GB" dirty="0"/>
              <a:t>/</a:t>
            </a:r>
            <a:r>
              <a:rPr lang="en-GB" dirty="0" err="1"/>
              <a:t>powstream</a:t>
            </a:r>
            <a:r>
              <a:rPr lang="en-GB" dirty="0"/>
              <a:t> tools provide diverse statistics for latency: median, max, min, mean delays, STD and percentiles for jitter and the delay histogram. </a:t>
            </a:r>
          </a:p>
          <a:p>
            <a:r>
              <a:rPr lang="en-GB" dirty="0"/>
              <a:t>precision strongly depends NTP sync of the hosts. There is good precision with stable latency values in 27 +/- 2-3 </a:t>
            </a:r>
            <a:r>
              <a:rPr lang="en-GB" dirty="0" err="1"/>
              <a:t>ms</a:t>
            </a:r>
            <a:r>
              <a:rPr lang="en-GB" dirty="0"/>
              <a:t> between Vilnius and Trieste and jitter in the region of 1-2 </a:t>
            </a:r>
            <a:r>
              <a:rPr lang="en-GB" dirty="0" err="1"/>
              <a:t>ms</a:t>
            </a:r>
            <a:endParaRPr lang="en-GB" dirty="0"/>
          </a:p>
        </p:txBody>
      </p:sp>
    </p:spTree>
    <p:extLst>
      <p:ext uri="{BB962C8B-B14F-4D97-AF65-F5344CB8AC3E}">
        <p14:creationId xmlns:p14="http://schemas.microsoft.com/office/powerpoint/2010/main" val="881792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GB" dirty="0"/>
              <a:t>Tests WAN Vilnius-Trieste involving </a:t>
            </a:r>
            <a:r>
              <a:rPr lang="en-GB" dirty="0" err="1"/>
              <a:t>LoLa</a:t>
            </a:r>
            <a:r>
              <a:rPr lang="en-GB" dirty="0"/>
              <a:t>, </a:t>
            </a:r>
            <a:r>
              <a:rPr lang="en-GB" dirty="0" err="1"/>
              <a:t>PerfSONAR</a:t>
            </a:r>
            <a:r>
              <a:rPr lang="en-GB" dirty="0"/>
              <a:t>  and PMP nodes</a:t>
            </a:r>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11</a:t>
            </a:fld>
            <a:endParaRPr lang="en-GB" dirty="0"/>
          </a:p>
        </p:txBody>
      </p:sp>
      <p:sp>
        <p:nvSpPr>
          <p:cNvPr id="8" name="Content Placeholder 7"/>
          <p:cNvSpPr>
            <a:spLocks noGrp="1"/>
          </p:cNvSpPr>
          <p:nvPr>
            <p:ph idx="1"/>
          </p:nvPr>
        </p:nvSpPr>
        <p:spPr>
          <a:xfrm>
            <a:off x="454525" y="1641129"/>
            <a:ext cx="10515600" cy="4882771"/>
          </a:xfrm>
        </p:spPr>
        <p:txBody>
          <a:bodyPr>
            <a:normAutofit fontScale="92500" lnSpcReduction="20000"/>
          </a:bodyPr>
          <a:lstStyle/>
          <a:p>
            <a:r>
              <a:rPr lang="en-US" dirty="0"/>
              <a:t>Also </a:t>
            </a:r>
            <a:r>
              <a:rPr lang="en-US" dirty="0" err="1"/>
              <a:t>twping</a:t>
            </a:r>
            <a:r>
              <a:rPr lang="en-US" dirty="0"/>
              <a:t>/</a:t>
            </a:r>
            <a:r>
              <a:rPr lang="en-US" dirty="0" err="1"/>
              <a:t>owping</a:t>
            </a:r>
            <a:r>
              <a:rPr lang="en-US" dirty="0"/>
              <a:t> can generate </a:t>
            </a:r>
            <a:r>
              <a:rPr lang="en-US" dirty="0" err="1"/>
              <a:t>LoLa</a:t>
            </a:r>
            <a:r>
              <a:rPr lang="en-US" dirty="0"/>
              <a:t>-like traffic. This makes possible to use of the same tool for traffic generation and latency measurements.</a:t>
            </a:r>
          </a:p>
          <a:p>
            <a:r>
              <a:rPr lang="en-US" dirty="0"/>
              <a:t>However:</a:t>
            </a:r>
          </a:p>
          <a:p>
            <a:pPr lvl="1"/>
            <a:r>
              <a:rPr lang="en-US" dirty="0" err="1"/>
              <a:t>pScheduler</a:t>
            </a:r>
            <a:r>
              <a:rPr lang="en-US" dirty="0"/>
              <a:t> struggles to find a gap in its schedule for a </a:t>
            </a:r>
            <a:r>
              <a:rPr lang="en-US" dirty="0" err="1"/>
              <a:t>twping</a:t>
            </a:r>
            <a:r>
              <a:rPr lang="en-US" dirty="0"/>
              <a:t>/</a:t>
            </a:r>
            <a:r>
              <a:rPr lang="en-US" dirty="0" err="1"/>
              <a:t>owping</a:t>
            </a:r>
            <a:r>
              <a:rPr lang="en-US" dirty="0"/>
              <a:t> test with high throughput (&gt; 400 Mbps, the higher rate the less a test period allowed by </a:t>
            </a:r>
            <a:r>
              <a:rPr lang="en-US" dirty="0" err="1"/>
              <a:t>pScheduler</a:t>
            </a:r>
            <a:r>
              <a:rPr lang="en-US" dirty="0"/>
              <a:t>) </a:t>
            </a:r>
          </a:p>
          <a:p>
            <a:pPr lvl="1"/>
            <a:r>
              <a:rPr lang="en-US" dirty="0"/>
              <a:t>A host with low power processor and consumer-based network interface (like PMP hosts) struggles to generate a high rate of traffic; no more than 200-250 Mbps with </a:t>
            </a:r>
            <a:r>
              <a:rPr lang="en-US" dirty="0" err="1">
                <a:solidFill>
                  <a:schemeClr val="tx1"/>
                </a:solidFill>
              </a:rPr>
              <a:t>owping</a:t>
            </a:r>
            <a:r>
              <a:rPr lang="en-US" dirty="0">
                <a:solidFill>
                  <a:schemeClr val="tx1"/>
                </a:solidFill>
              </a:rPr>
              <a:t>/</a:t>
            </a:r>
            <a:r>
              <a:rPr lang="en-US" dirty="0" err="1">
                <a:solidFill>
                  <a:schemeClr val="tx1"/>
                </a:solidFill>
              </a:rPr>
              <a:t>twping</a:t>
            </a:r>
            <a:r>
              <a:rPr lang="en-US" dirty="0"/>
              <a:t>.</a:t>
            </a:r>
          </a:p>
          <a:p>
            <a:pPr lvl="1"/>
            <a:r>
              <a:rPr lang="en-US" dirty="0"/>
              <a:t>having better hardware could help </a:t>
            </a:r>
            <a:r>
              <a:rPr lang="en-US" dirty="0" err="1"/>
              <a:t>pS</a:t>
            </a:r>
            <a:r>
              <a:rPr lang="en-US" dirty="0"/>
              <a:t> machines to generate at least 500 Mbps or even higher traffic using </a:t>
            </a:r>
            <a:r>
              <a:rPr lang="en-US" dirty="0" err="1">
                <a:solidFill>
                  <a:schemeClr val="tx1"/>
                </a:solidFill>
              </a:rPr>
              <a:t>owping</a:t>
            </a:r>
            <a:r>
              <a:rPr lang="en-US" dirty="0">
                <a:solidFill>
                  <a:schemeClr val="tx1"/>
                </a:solidFill>
              </a:rPr>
              <a:t>/</a:t>
            </a:r>
            <a:r>
              <a:rPr lang="en-US" dirty="0" err="1">
                <a:solidFill>
                  <a:schemeClr val="tx1"/>
                </a:solidFill>
              </a:rPr>
              <a:t>twping</a:t>
            </a:r>
            <a:r>
              <a:rPr lang="en-US" dirty="0"/>
              <a:t> (tests with different hardware in Vilnius)</a:t>
            </a:r>
          </a:p>
          <a:p>
            <a:pPr lvl="1"/>
            <a:r>
              <a:rPr lang="en-US" dirty="0"/>
              <a:t>Generating traffic with </a:t>
            </a:r>
            <a:r>
              <a:rPr lang="en-US" dirty="0" err="1"/>
              <a:t>Iperf</a:t>
            </a:r>
            <a:r>
              <a:rPr lang="en-US" dirty="0"/>
              <a:t> takes less processor power, and even a small PMP node managed to generate about 400 Mbps traffic with </a:t>
            </a:r>
            <a:r>
              <a:rPr lang="en-US" dirty="0" err="1"/>
              <a:t>Iperf</a:t>
            </a:r>
            <a:r>
              <a:rPr lang="en-US" dirty="0"/>
              <a:t>.</a:t>
            </a:r>
          </a:p>
          <a:p>
            <a:r>
              <a:rPr lang="en-US" dirty="0"/>
              <a:t>the option with one tool for generation and measuring seems to be perspective only if there would be better hardware for PMP </a:t>
            </a:r>
            <a:r>
              <a:rPr lang="en-US" dirty="0" smtClean="0"/>
              <a:t>nodes</a:t>
            </a:r>
          </a:p>
          <a:p>
            <a:pPr marL="0" lvl="1" indent="0">
              <a:spcBef>
                <a:spcPts val="1000"/>
              </a:spcBef>
              <a:buNone/>
            </a:pPr>
            <a:endParaRPr lang="en-US" sz="1600" dirty="0" smtClean="0">
              <a:solidFill>
                <a:srgbClr val="0070C0"/>
              </a:solidFill>
              <a:latin typeface="Arial" charset="0"/>
            </a:endParaRPr>
          </a:p>
          <a:p>
            <a:pPr marL="0" lvl="1" indent="0">
              <a:spcBef>
                <a:spcPts val="1000"/>
              </a:spcBef>
              <a:buNone/>
            </a:pPr>
            <a:r>
              <a:rPr lang="en-US" sz="1600" smtClean="0">
                <a:solidFill>
                  <a:srgbClr val="0070C0"/>
                </a:solidFill>
                <a:latin typeface="Arial" charset="0"/>
              </a:rPr>
              <a:t>A typical </a:t>
            </a:r>
            <a:r>
              <a:rPr lang="en-US" sz="1600" dirty="0" err="1">
                <a:solidFill>
                  <a:srgbClr val="0070C0"/>
                </a:solidFill>
                <a:latin typeface="Arial" charset="0"/>
              </a:rPr>
              <a:t>LoLa</a:t>
            </a:r>
            <a:r>
              <a:rPr lang="en-US" sz="1600" dirty="0">
                <a:solidFill>
                  <a:srgbClr val="0070C0"/>
                </a:solidFill>
                <a:latin typeface="Arial" charset="0"/>
              </a:rPr>
              <a:t>-like traffic, video </a:t>
            </a:r>
            <a:r>
              <a:rPr lang="en-US" sz="1600" dirty="0" err="1">
                <a:solidFill>
                  <a:srgbClr val="0070C0"/>
                </a:solidFill>
                <a:latin typeface="Arial" charset="0"/>
              </a:rPr>
              <a:t>fullHD</a:t>
            </a:r>
            <a:r>
              <a:rPr lang="en-US" sz="1600" dirty="0">
                <a:solidFill>
                  <a:srgbClr val="0070C0"/>
                </a:solidFill>
                <a:latin typeface="Arial" charset="0"/>
              </a:rPr>
              <a:t> 60fps, 10 audio </a:t>
            </a:r>
            <a:r>
              <a:rPr lang="en-US" sz="1600" dirty="0" err="1">
                <a:solidFill>
                  <a:srgbClr val="0070C0"/>
                </a:solidFill>
                <a:latin typeface="Arial" charset="0"/>
              </a:rPr>
              <a:t>ch</a:t>
            </a:r>
            <a:r>
              <a:rPr lang="en-US" sz="1600" dirty="0">
                <a:solidFill>
                  <a:srgbClr val="0070C0"/>
                </a:solidFill>
                <a:latin typeface="Arial" charset="0"/>
              </a:rPr>
              <a:t> = 490Mbps, 60 </a:t>
            </a:r>
            <a:r>
              <a:rPr lang="en-US" sz="1600" dirty="0" err="1" smtClean="0">
                <a:solidFill>
                  <a:srgbClr val="0070C0"/>
                </a:solidFill>
                <a:latin typeface="Arial" charset="0"/>
              </a:rPr>
              <a:t>kPPS</a:t>
            </a:r>
            <a:endParaRPr lang="en-US" sz="1600" dirty="0">
              <a:solidFill>
                <a:srgbClr val="0070C0"/>
              </a:solidFill>
              <a:latin typeface="Arial" charset="0"/>
            </a:endParaRPr>
          </a:p>
        </p:txBody>
      </p:sp>
    </p:spTree>
    <p:extLst>
      <p:ext uri="{BB962C8B-B14F-4D97-AF65-F5344CB8AC3E}">
        <p14:creationId xmlns:p14="http://schemas.microsoft.com/office/powerpoint/2010/main" val="730164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GB" dirty="0"/>
              <a:t>TWAMP tests involving </a:t>
            </a:r>
            <a:r>
              <a:rPr lang="en-GB" dirty="0" err="1"/>
              <a:t>PerfSONAR</a:t>
            </a:r>
            <a:r>
              <a:rPr lang="en-GB" dirty="0"/>
              <a:t> and Juniper Telemetry</a:t>
            </a:r>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12</a:t>
            </a:fld>
            <a:endParaRPr lang="en-GB" dirty="0"/>
          </a:p>
        </p:txBody>
      </p:sp>
      <p:sp>
        <p:nvSpPr>
          <p:cNvPr id="8" name="Content Placeholder 7"/>
          <p:cNvSpPr>
            <a:spLocks noGrp="1"/>
          </p:cNvSpPr>
          <p:nvPr>
            <p:ph idx="1"/>
          </p:nvPr>
        </p:nvSpPr>
        <p:spPr>
          <a:xfrm>
            <a:off x="231739" y="1545437"/>
            <a:ext cx="10515600" cy="4978464"/>
          </a:xfrm>
        </p:spPr>
        <p:txBody>
          <a:bodyPr>
            <a:normAutofit fontScale="92500" lnSpcReduction="20000"/>
          </a:bodyPr>
          <a:lstStyle/>
          <a:p>
            <a:pPr marL="0" indent="0">
              <a:buNone/>
            </a:pPr>
            <a:r>
              <a:rPr lang="en-GB" dirty="0"/>
              <a:t>per-segment host-to-router and router-to-router tests (the GEANT MX960 router in Poznan and the Janet MX80 routers in the lab have been used)</a:t>
            </a:r>
          </a:p>
          <a:p>
            <a:pPr marL="0" indent="0">
              <a:buNone/>
            </a:pPr>
            <a:endParaRPr lang="en-GB" dirty="0"/>
          </a:p>
          <a:p>
            <a:r>
              <a:rPr lang="en-GB" dirty="0"/>
              <a:t>Juniper TWAMP is RFC 5357 compliant and interoperates with </a:t>
            </a:r>
            <a:r>
              <a:rPr lang="en-GB" dirty="0" err="1"/>
              <a:t>pS</a:t>
            </a:r>
            <a:r>
              <a:rPr lang="en-GB" dirty="0"/>
              <a:t> </a:t>
            </a:r>
            <a:r>
              <a:rPr lang="en-GB" dirty="0" err="1"/>
              <a:t>twamp</a:t>
            </a:r>
            <a:r>
              <a:rPr lang="en-GB" dirty="0"/>
              <a:t> client. Successfully tested between Janet ps-slough-1g.ja.net host and mx1.poz.pl MX960, 17.4R2-S6 router.</a:t>
            </a:r>
          </a:p>
          <a:p>
            <a:r>
              <a:rPr lang="en-GB" dirty="0"/>
              <a:t>Juniper TWAMP client works against Juniper TWAMP server. Tested between MX80 routers in the Janet lab and the GEANT MX204/MX480, </a:t>
            </a:r>
            <a:r>
              <a:rPr lang="en-GB" dirty="0" err="1"/>
              <a:t>Junos</a:t>
            </a:r>
            <a:r>
              <a:rPr lang="en-GB" dirty="0"/>
              <a:t> 17.4R2-S6 routers.</a:t>
            </a:r>
          </a:p>
          <a:p>
            <a:r>
              <a:rPr lang="en-GB" dirty="0"/>
              <a:t>TWAMP servers being activated on the routers along some path can be used for fault detection and localization by </a:t>
            </a:r>
            <a:r>
              <a:rPr lang="en-GB" dirty="0" err="1"/>
              <a:t>tw</a:t>
            </a:r>
            <a:r>
              <a:rPr lang="en-GB" dirty="0"/>
              <a:t>-pinging from some end host (no need for TWAMP clients on Juniper routers)</a:t>
            </a:r>
          </a:p>
          <a:p>
            <a:r>
              <a:rPr lang="en-GB" dirty="0"/>
              <a:t>TWAMP sessions between Juniper TWAMP clients and servers can be used for per-segment fault detection and localization or per-segment weather maps without using end hosts</a:t>
            </a:r>
            <a:r>
              <a:rPr lang="en-GB" dirty="0" smtClean="0"/>
              <a:t>.</a:t>
            </a:r>
            <a:endParaRPr lang="en-GB" dirty="0"/>
          </a:p>
          <a:p>
            <a:pPr marL="0" indent="0" algn="ctr">
              <a:buNone/>
            </a:pPr>
            <a:r>
              <a:rPr lang="en-GB" sz="4700" dirty="0" smtClean="0">
                <a:solidFill>
                  <a:srgbClr val="FF0000"/>
                </a:solidFill>
                <a:sym typeface="Wingdings"/>
              </a:rPr>
              <a:t></a:t>
            </a:r>
            <a:endParaRPr lang="en-GB" sz="4700" dirty="0">
              <a:solidFill>
                <a:srgbClr val="FF0000"/>
              </a:solidFill>
            </a:endParaRPr>
          </a:p>
        </p:txBody>
      </p:sp>
    </p:spTree>
    <p:extLst>
      <p:ext uri="{BB962C8B-B14F-4D97-AF65-F5344CB8AC3E}">
        <p14:creationId xmlns:p14="http://schemas.microsoft.com/office/powerpoint/2010/main" val="17981966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455022" y="1502908"/>
            <a:ext cx="10515600" cy="513432"/>
          </a:xfrm>
        </p:spPr>
        <p:txBody>
          <a:bodyPr/>
          <a:lstStyle/>
          <a:p>
            <a:r>
              <a:rPr lang="en-US" dirty="0"/>
              <a:t>High level architecture design proposal</a:t>
            </a:r>
          </a:p>
        </p:txBody>
      </p:sp>
      <p:sp>
        <p:nvSpPr>
          <p:cNvPr id="3" name="Titolo 2"/>
          <p:cNvSpPr>
            <a:spLocks noGrp="1"/>
          </p:cNvSpPr>
          <p:nvPr>
            <p:ph type="title"/>
          </p:nvPr>
        </p:nvSpPr>
        <p:spPr/>
        <p:txBody>
          <a:bodyPr/>
          <a:lstStyle/>
          <a:p>
            <a:r>
              <a:rPr lang="en-US" dirty="0"/>
              <a:t>Proposed technical design for the weather map tool implementation</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13</a:t>
            </a:fld>
            <a:endParaRPr lang="en-GB" dirty="0"/>
          </a:p>
        </p:txBody>
      </p:sp>
      <p:cxnSp>
        <p:nvCxnSpPr>
          <p:cNvPr id="9" name="Connettore 1 8"/>
          <p:cNvCxnSpPr>
            <a:stCxn id="1026" idx="0"/>
          </p:cNvCxnSpPr>
          <p:nvPr/>
        </p:nvCxnSpPr>
        <p:spPr>
          <a:xfrm flipV="1">
            <a:off x="774009" y="2566170"/>
            <a:ext cx="2568136" cy="2829335"/>
          </a:xfrm>
          <a:prstGeom prst="line">
            <a:avLst/>
          </a:prstGeom>
        </p:spPr>
        <p:style>
          <a:lnRef idx="3">
            <a:schemeClr val="dk1"/>
          </a:lnRef>
          <a:fillRef idx="0">
            <a:schemeClr val="dk1"/>
          </a:fillRef>
          <a:effectRef idx="2">
            <a:schemeClr val="dk1"/>
          </a:effectRef>
          <a:fontRef idx="minor">
            <a:schemeClr val="tx1"/>
          </a:fontRef>
        </p:style>
      </p:cxnSp>
      <p:pic>
        <p:nvPicPr>
          <p:cNvPr id="1026" name="Picture 2" descr="C:\Users\Fabio Farina\Desktop\Untitled Diagram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902" y="5395505"/>
            <a:ext cx="938213" cy="70008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abio Farina\Desktop\Untitled Diagram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650" y="4596594"/>
            <a:ext cx="832124" cy="56714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Fabio Farina\Desktop\Untitled Diagram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563" y="3879777"/>
            <a:ext cx="832124" cy="5671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Users\Fabio Farina\Desktop\Untitled Diagram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3808" y="3230662"/>
            <a:ext cx="832124" cy="5671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Fabio Farina\Desktop\Untitled Diagram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3784" y="2291255"/>
            <a:ext cx="938213" cy="700088"/>
          </a:xfrm>
          <a:prstGeom prst="rect">
            <a:avLst/>
          </a:prstGeom>
          <a:noFill/>
          <a:extLst>
            <a:ext uri="{909E8E84-426E-40DD-AFC4-6F175D3DCCD1}">
              <a14:hiddenFill xmlns:a14="http://schemas.microsoft.com/office/drawing/2010/main">
                <a:solidFill>
                  <a:srgbClr val="FFFFFF"/>
                </a:solidFill>
              </a14:hiddenFill>
            </a:ext>
          </a:extLst>
        </p:spPr>
      </p:pic>
      <p:sp>
        <p:nvSpPr>
          <p:cNvPr id="24" name="Elaborazione alternativa 23"/>
          <p:cNvSpPr/>
          <p:nvPr/>
        </p:nvSpPr>
        <p:spPr>
          <a:xfrm>
            <a:off x="4445732" y="3594539"/>
            <a:ext cx="1975944" cy="719922"/>
          </a:xfrm>
          <a:prstGeom prst="flowChartAlternateProcess">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28" name="Elaborazione alternativa 27"/>
          <p:cNvSpPr/>
          <p:nvPr/>
        </p:nvSpPr>
        <p:spPr>
          <a:xfrm>
            <a:off x="6800049" y="3594539"/>
            <a:ext cx="1975944" cy="719922"/>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9" name="Elaborazione alternativa 28"/>
          <p:cNvSpPr/>
          <p:nvPr/>
        </p:nvSpPr>
        <p:spPr>
          <a:xfrm>
            <a:off x="9101814" y="3594539"/>
            <a:ext cx="1975944" cy="719922"/>
          </a:xfrm>
          <a:prstGeom prst="flowChartAlternateProcess">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Connettore 7 29"/>
          <p:cNvCxnSpPr>
            <a:stCxn id="1027" idx="3"/>
            <a:endCxn id="24" idx="1"/>
          </p:cNvCxnSpPr>
          <p:nvPr/>
        </p:nvCxnSpPr>
        <p:spPr>
          <a:xfrm flipV="1">
            <a:off x="1764774" y="3954500"/>
            <a:ext cx="2680958" cy="925667"/>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4" name="Connettore 7 1023"/>
          <p:cNvCxnSpPr>
            <a:stCxn id="10" idx="3"/>
            <a:endCxn id="24" idx="1"/>
          </p:cNvCxnSpPr>
          <p:nvPr/>
        </p:nvCxnSpPr>
        <p:spPr>
          <a:xfrm flipV="1">
            <a:off x="2375687" y="3954500"/>
            <a:ext cx="2070045" cy="208850"/>
          </a:xfrm>
          <a:prstGeom prst="curved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8" name="Connettore 7 1027"/>
          <p:cNvCxnSpPr>
            <a:stCxn id="11" idx="3"/>
            <a:endCxn id="24" idx="1"/>
          </p:cNvCxnSpPr>
          <p:nvPr/>
        </p:nvCxnSpPr>
        <p:spPr>
          <a:xfrm>
            <a:off x="2955932" y="3514235"/>
            <a:ext cx="1489800" cy="440265"/>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Documento multiplo 22"/>
          <p:cNvSpPr/>
          <p:nvPr/>
        </p:nvSpPr>
        <p:spPr>
          <a:xfrm>
            <a:off x="3103077" y="3944952"/>
            <a:ext cx="746234" cy="651642"/>
          </a:xfrm>
          <a:prstGeom prst="flowChartMultidocumen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cxnSp>
        <p:nvCxnSpPr>
          <p:cNvPr id="1041" name="Connettore 2 1040"/>
          <p:cNvCxnSpPr>
            <a:stCxn id="24" idx="3"/>
            <a:endCxn id="28" idx="1"/>
          </p:cNvCxnSpPr>
          <p:nvPr/>
        </p:nvCxnSpPr>
        <p:spPr>
          <a:xfrm>
            <a:off x="6421676" y="3954500"/>
            <a:ext cx="37837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43" name="Connettore 2 1042"/>
          <p:cNvCxnSpPr>
            <a:stCxn id="28" idx="3"/>
            <a:endCxn id="29" idx="1"/>
          </p:cNvCxnSpPr>
          <p:nvPr/>
        </p:nvCxnSpPr>
        <p:spPr>
          <a:xfrm>
            <a:off x="8775993" y="3954500"/>
            <a:ext cx="32582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52" name="CasellaDiTesto 1051"/>
          <p:cNvSpPr txBox="1"/>
          <p:nvPr/>
        </p:nvSpPr>
        <p:spPr>
          <a:xfrm>
            <a:off x="2832844" y="4717929"/>
            <a:ext cx="1286698" cy="738664"/>
          </a:xfrm>
          <a:prstGeom prst="rect">
            <a:avLst/>
          </a:prstGeom>
          <a:noFill/>
        </p:spPr>
        <p:txBody>
          <a:bodyPr wrap="none" rtlCol="0">
            <a:spAutoFit/>
          </a:bodyPr>
          <a:lstStyle/>
          <a:p>
            <a:pPr algn="ctr"/>
            <a:r>
              <a:rPr lang="en-US" sz="1400" dirty="0"/>
              <a:t>Juniper</a:t>
            </a:r>
          </a:p>
          <a:p>
            <a:pPr algn="ctr"/>
            <a:r>
              <a:rPr lang="en-US" sz="1400" dirty="0"/>
              <a:t>RPM/TWAMP</a:t>
            </a:r>
          </a:p>
          <a:p>
            <a:pPr algn="ctr"/>
            <a:r>
              <a:rPr lang="en-US" sz="1400" dirty="0"/>
              <a:t>Measurements</a:t>
            </a:r>
          </a:p>
        </p:txBody>
      </p:sp>
      <p:sp>
        <p:nvSpPr>
          <p:cNvPr id="1053" name="AutoShape 5" descr="Risultati immagini per logstash"/>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5" name="AutoShape 8" descr="Risultati immagini per logstash logo pn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57"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5552" y="3665908"/>
            <a:ext cx="1696304" cy="577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8" name="Picture 11"/>
          <p:cNvPicPr>
            <a:picLocks noChangeAspect="1" noChangeArrowheads="1"/>
          </p:cNvPicPr>
          <p:nvPr/>
        </p:nvPicPr>
        <p:blipFill rotWithShape="1">
          <a:blip r:embed="rId5">
            <a:extLst>
              <a:ext uri="{28A0092B-C50C-407E-A947-70E740481C1C}">
                <a14:useLocalDpi xmlns:a14="http://schemas.microsoft.com/office/drawing/2010/main" val="0"/>
              </a:ext>
            </a:extLst>
          </a:blip>
          <a:srcRect l="23917" t="34697" r="23309" b="30607"/>
          <a:stretch/>
        </p:blipFill>
        <p:spPr bwMode="auto">
          <a:xfrm>
            <a:off x="6863110" y="3754454"/>
            <a:ext cx="1849822" cy="4527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59" name="Picture 12"/>
          <p:cNvPicPr>
            <a:picLocks noChangeAspect="1" noChangeArrowheads="1"/>
          </p:cNvPicPr>
          <p:nvPr/>
        </p:nvPicPr>
        <p:blipFill rotWithShape="1">
          <a:blip r:embed="rId6">
            <a:extLst>
              <a:ext uri="{28A0092B-C50C-407E-A947-70E740481C1C}">
                <a14:useLocalDpi xmlns:a14="http://schemas.microsoft.com/office/drawing/2010/main" val="0"/>
              </a:ext>
            </a:extLst>
          </a:blip>
          <a:srcRect l="13607" t="15039" r="13606" b="20351"/>
          <a:stretch/>
        </p:blipFill>
        <p:spPr bwMode="auto">
          <a:xfrm>
            <a:off x="9369755" y="3665908"/>
            <a:ext cx="1440062" cy="5852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60" name="Parentesi graffa chiusa 1059"/>
          <p:cNvSpPr/>
          <p:nvPr/>
        </p:nvSpPr>
        <p:spPr>
          <a:xfrm rot="16200000">
            <a:off x="7567268" y="-37570"/>
            <a:ext cx="388954" cy="6632026"/>
          </a:xfrm>
          <a:prstGeom prst="rightBrace">
            <a:avLst>
              <a:gd name="adj1" fmla="val 8333"/>
              <a:gd name="adj2" fmla="val 5024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061" name="Angolo ripiegato 1060"/>
          <p:cNvSpPr/>
          <p:nvPr/>
        </p:nvSpPr>
        <p:spPr>
          <a:xfrm>
            <a:off x="5554645" y="2364825"/>
            <a:ext cx="4466752" cy="640226"/>
          </a:xfrm>
          <a:prstGeom prst="foldedCorner">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Micro-service architecture</a:t>
            </a:r>
          </a:p>
          <a:p>
            <a:pPr algn="ctr"/>
            <a:r>
              <a:rPr lang="en-US" dirty="0"/>
              <a:t>based on Docker containers</a:t>
            </a:r>
          </a:p>
        </p:txBody>
      </p:sp>
      <p:sp>
        <p:nvSpPr>
          <p:cNvPr id="1063" name="Freccia in giù 1062"/>
          <p:cNvSpPr/>
          <p:nvPr/>
        </p:nvSpPr>
        <p:spPr>
          <a:xfrm>
            <a:off x="5277344" y="4451621"/>
            <a:ext cx="312719" cy="532616"/>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2" name="Freccia in giù 71"/>
          <p:cNvSpPr/>
          <p:nvPr/>
        </p:nvSpPr>
        <p:spPr>
          <a:xfrm>
            <a:off x="7605385" y="4451621"/>
            <a:ext cx="312719" cy="532616"/>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3" name="Freccia in giù 72"/>
          <p:cNvSpPr/>
          <p:nvPr/>
        </p:nvSpPr>
        <p:spPr>
          <a:xfrm>
            <a:off x="9933426" y="4451621"/>
            <a:ext cx="312719" cy="532616"/>
          </a:xfrm>
          <a:prstGeom prst="down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64" name="Angolo ripiegato 1063"/>
          <p:cNvSpPr/>
          <p:nvPr/>
        </p:nvSpPr>
        <p:spPr>
          <a:xfrm>
            <a:off x="4445731" y="5089340"/>
            <a:ext cx="1975944" cy="1111356"/>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Input events</a:t>
            </a:r>
          </a:p>
          <a:p>
            <a:pPr algn="ctr"/>
            <a:r>
              <a:rPr lang="en-US" dirty="0"/>
              <a:t>data normalization and filtering</a:t>
            </a:r>
          </a:p>
        </p:txBody>
      </p:sp>
      <p:sp>
        <p:nvSpPr>
          <p:cNvPr id="75" name="Angolo ripiegato 74"/>
          <p:cNvSpPr/>
          <p:nvPr/>
        </p:nvSpPr>
        <p:spPr>
          <a:xfrm>
            <a:off x="6800049" y="5089340"/>
            <a:ext cx="1975944" cy="1111356"/>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Time series </a:t>
            </a:r>
            <a:br>
              <a:rPr lang="en-US" dirty="0"/>
            </a:br>
            <a:r>
              <a:rPr lang="en-US" dirty="0"/>
              <a:t>Data Base</a:t>
            </a:r>
          </a:p>
        </p:txBody>
      </p:sp>
      <p:sp>
        <p:nvSpPr>
          <p:cNvPr id="76" name="Angolo ripiegato 75"/>
          <p:cNvSpPr/>
          <p:nvPr/>
        </p:nvSpPr>
        <p:spPr>
          <a:xfrm>
            <a:off x="9101814" y="5089340"/>
            <a:ext cx="1975944" cy="1111356"/>
          </a:xfrm>
          <a:prstGeom prst="foldedCorner">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Weather map</a:t>
            </a:r>
            <a:br>
              <a:rPr lang="en-US" dirty="0"/>
            </a:br>
            <a:r>
              <a:rPr lang="en-US" dirty="0"/>
              <a:t>graphical visualization tool</a:t>
            </a:r>
          </a:p>
        </p:txBody>
      </p:sp>
    </p:spTree>
    <p:extLst>
      <p:ext uri="{BB962C8B-B14F-4D97-AF65-F5344CB8AC3E}">
        <p14:creationId xmlns:p14="http://schemas.microsoft.com/office/powerpoint/2010/main" val="2197343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US" dirty="0"/>
              <a:t>Proposed technical design for the weather map tool implementation</a:t>
            </a:r>
            <a:endParaRPr lang="en-GB" dirty="0"/>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14</a:t>
            </a:fld>
            <a:endParaRPr lang="en-GB" dirty="0"/>
          </a:p>
        </p:txBody>
      </p:sp>
      <p:sp>
        <p:nvSpPr>
          <p:cNvPr id="8" name="Content Placeholder 7"/>
          <p:cNvSpPr>
            <a:spLocks noGrp="1"/>
          </p:cNvSpPr>
          <p:nvPr>
            <p:ph idx="1"/>
          </p:nvPr>
        </p:nvSpPr>
        <p:spPr>
          <a:xfrm>
            <a:off x="231739" y="1471009"/>
            <a:ext cx="10515600" cy="4674610"/>
          </a:xfrm>
        </p:spPr>
        <p:txBody>
          <a:bodyPr>
            <a:noAutofit/>
          </a:bodyPr>
          <a:lstStyle/>
          <a:p>
            <a:pPr fontAlgn="base"/>
            <a:r>
              <a:rPr lang="en-US" sz="1800" dirty="0"/>
              <a:t>Have access to the RPM probes running on Juniper routers.</a:t>
            </a:r>
          </a:p>
          <a:p>
            <a:pPr fontAlgn="base"/>
            <a:r>
              <a:rPr lang="en-US" sz="1800" dirty="0"/>
              <a:t>get the results from  RPM/TWAMP measurements as SNMP packets</a:t>
            </a:r>
          </a:p>
          <a:p>
            <a:pPr fontAlgn="base"/>
            <a:r>
              <a:rPr lang="en-US" sz="1800" dirty="0"/>
              <a:t>poll the network devices a central Virtual Machine (either in GEANT Operations or in one NREN)</a:t>
            </a:r>
          </a:p>
          <a:p>
            <a:pPr fontAlgn="base"/>
            <a:r>
              <a:rPr lang="en-US" sz="1800" dirty="0"/>
              <a:t>Use RPM/TWAMP to collect Maximum round-trip time, Average round-trip time, </a:t>
            </a:r>
            <a:r>
              <a:rPr lang="en-US" sz="1800" dirty="0" err="1"/>
              <a:t>StdDev</a:t>
            </a:r>
            <a:r>
              <a:rPr lang="en-US" sz="1800" dirty="0"/>
              <a:t> round-trip time, Jitter, and Loss percentage for UDP ping probes.</a:t>
            </a:r>
          </a:p>
          <a:p>
            <a:pPr fontAlgn="base"/>
            <a:r>
              <a:rPr lang="en-US" sz="1800" dirty="0"/>
              <a:t>Increase measurement frequencies: 10 packets every 600sec (sampling rate comparable to MRTG would be optimal)</a:t>
            </a:r>
          </a:p>
          <a:p>
            <a:pPr fontAlgn="base"/>
            <a:r>
              <a:rPr lang="en-US" sz="1800" dirty="0"/>
              <a:t>A jitter greater than 1.5ms impacts the </a:t>
            </a:r>
            <a:r>
              <a:rPr lang="en-US" sz="1800" dirty="0" err="1"/>
              <a:t>LoLa</a:t>
            </a:r>
            <a:r>
              <a:rPr lang="en-US" sz="1800" dirty="0"/>
              <a:t> users: rise a trap when this constraint is violated. (when deeper inside knowledge on the data will be achieved, additional requests for thresholds and traps will be forwarded to Operations for setup on the routers)</a:t>
            </a:r>
          </a:p>
          <a:p>
            <a:pPr fontAlgn="base"/>
            <a:r>
              <a:rPr lang="en-US" sz="1800" dirty="0"/>
              <a:t>JTI streaming telemetry is currently under investigation:  stay open to the integration also for this data source</a:t>
            </a:r>
          </a:p>
          <a:p>
            <a:pPr fontAlgn="base"/>
            <a:r>
              <a:rPr lang="en-US" sz="1800" dirty="0"/>
              <a:t>provide scheduled or on demand traffic generators so that measurements also display this situation. The frequency and synchronization needs to be tuned when we see first result</a:t>
            </a:r>
            <a:endParaRPr lang="en-GB" sz="1800" dirty="0"/>
          </a:p>
        </p:txBody>
      </p:sp>
    </p:spTree>
    <p:extLst>
      <p:ext uri="{BB962C8B-B14F-4D97-AF65-F5344CB8AC3E}">
        <p14:creationId xmlns:p14="http://schemas.microsoft.com/office/powerpoint/2010/main" val="566316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fontScale="85000" lnSpcReduction="20000"/>
          </a:bodyPr>
          <a:lstStyle/>
          <a:p>
            <a:r>
              <a:rPr lang="it-IT" dirty="0" err="1"/>
              <a:t>Today</a:t>
            </a:r>
            <a:endParaRPr lang="it-IT" dirty="0"/>
          </a:p>
          <a:p>
            <a:pPr lvl="1" fontAlgn="base"/>
            <a:r>
              <a:rPr lang="en-US" dirty="0"/>
              <a:t>Access to the scripts providing topology and ISIS topology </a:t>
            </a:r>
          </a:p>
          <a:p>
            <a:pPr lvl="1" fontAlgn="base"/>
            <a:r>
              <a:rPr lang="en-US" dirty="0"/>
              <a:t>Access to RPM probes on Juniper routers. RPM/TWAMP measurements as SNMP packets. </a:t>
            </a:r>
            <a:r>
              <a:rPr lang="en-US" dirty="0" err="1"/>
              <a:t>Logstash</a:t>
            </a:r>
            <a:r>
              <a:rPr lang="en-US" dirty="0"/>
              <a:t> Docker container as polling agent</a:t>
            </a:r>
          </a:p>
          <a:p>
            <a:pPr lvl="1" fontAlgn="base"/>
            <a:r>
              <a:rPr lang="en-US" dirty="0"/>
              <a:t>Virtual Machine on the GÉANT Infrastructure, where Docker containers run </a:t>
            </a:r>
          </a:p>
          <a:p>
            <a:pPr lvl="1" fontAlgn="base"/>
            <a:r>
              <a:rPr lang="en-US" dirty="0"/>
              <a:t>Current configuration of RPM/TWAMP changes</a:t>
            </a:r>
          </a:p>
          <a:p>
            <a:pPr lvl="2" fontAlgn="base"/>
            <a:r>
              <a:rPr lang="en-US" dirty="0"/>
              <a:t>Add Max round-trip time, </a:t>
            </a:r>
            <a:r>
              <a:rPr lang="en-US" dirty="0" err="1"/>
              <a:t>Avg</a:t>
            </a:r>
            <a:r>
              <a:rPr lang="en-US" dirty="0"/>
              <a:t> RTT,  </a:t>
            </a:r>
            <a:r>
              <a:rPr lang="en-US" dirty="0" err="1"/>
              <a:t>StdDev</a:t>
            </a:r>
            <a:r>
              <a:rPr lang="en-US" dirty="0"/>
              <a:t> RTT, Jitter, and Loss percentage measurements for UDP ping probes</a:t>
            </a:r>
          </a:p>
          <a:p>
            <a:pPr lvl="2" fontAlgn="base"/>
            <a:r>
              <a:rPr lang="en-US" dirty="0"/>
              <a:t>Measurement frequencies for tests with 10 packets every 600 seconds</a:t>
            </a:r>
          </a:p>
          <a:p>
            <a:pPr lvl="2" fontAlgn="base"/>
            <a:r>
              <a:rPr lang="en-US" dirty="0"/>
              <a:t>GN4-3 WP6 T1 knows that jitter &gt;1.5ms impacts the </a:t>
            </a:r>
            <a:r>
              <a:rPr lang="en-US" dirty="0" err="1"/>
              <a:t>LoLa</a:t>
            </a:r>
            <a:r>
              <a:rPr lang="en-US" dirty="0"/>
              <a:t> users, rise traps</a:t>
            </a:r>
          </a:p>
          <a:p>
            <a:pPr lvl="2" fontAlgn="base"/>
            <a:endParaRPr lang="en-US" dirty="0"/>
          </a:p>
          <a:p>
            <a:pPr fontAlgn="base"/>
            <a:r>
              <a:rPr lang="en-US" dirty="0"/>
              <a:t>Tomorrow</a:t>
            </a:r>
          </a:p>
          <a:p>
            <a:pPr lvl="1" fontAlgn="base"/>
            <a:r>
              <a:rPr lang="en-US" dirty="0"/>
              <a:t>Juniper JTI streaming telemetry sending </a:t>
            </a:r>
            <a:r>
              <a:rPr lang="en-US" dirty="0" err="1"/>
              <a:t>gRPC</a:t>
            </a:r>
            <a:r>
              <a:rPr lang="en-US" dirty="0"/>
              <a:t> events to the telemetry</a:t>
            </a:r>
          </a:p>
          <a:p>
            <a:pPr lvl="1" fontAlgn="base"/>
            <a:r>
              <a:rPr lang="en-US" dirty="0"/>
              <a:t>Evaluate </a:t>
            </a:r>
            <a:r>
              <a:rPr lang="en-US" dirty="0" err="1"/>
              <a:t>pS+TWAMP</a:t>
            </a:r>
            <a:r>
              <a:rPr lang="en-US" dirty="0"/>
              <a:t> integration as additional data source</a:t>
            </a:r>
          </a:p>
          <a:p>
            <a:pPr lvl="1" fontAlgn="base"/>
            <a:r>
              <a:rPr lang="en-US" dirty="0"/>
              <a:t>Open discussion on the Portal integration</a:t>
            </a:r>
          </a:p>
          <a:p>
            <a:endParaRPr lang="it-IT" dirty="0"/>
          </a:p>
        </p:txBody>
      </p:sp>
      <p:sp>
        <p:nvSpPr>
          <p:cNvPr id="3" name="Titolo 2"/>
          <p:cNvSpPr>
            <a:spLocks noGrp="1"/>
          </p:cNvSpPr>
          <p:nvPr>
            <p:ph type="title"/>
          </p:nvPr>
        </p:nvSpPr>
        <p:spPr/>
        <p:txBody>
          <a:bodyPr/>
          <a:lstStyle/>
          <a:p>
            <a:r>
              <a:rPr lang="it-IT" dirty="0" err="1"/>
              <a:t>Requests</a:t>
            </a:r>
            <a:r>
              <a:rPr lang="it-IT" dirty="0"/>
              <a:t> to the GEANT Operations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15</a:t>
            </a:fld>
            <a:endParaRPr lang="en-GB" dirty="0"/>
          </a:p>
        </p:txBody>
      </p:sp>
    </p:spTree>
    <p:extLst>
      <p:ext uri="{BB962C8B-B14F-4D97-AF65-F5344CB8AC3E}">
        <p14:creationId xmlns:p14="http://schemas.microsoft.com/office/powerpoint/2010/main" val="2108880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fontAlgn="base"/>
            <a:r>
              <a:rPr lang="en-US" dirty="0"/>
              <a:t>What is the workflow to use the service?</a:t>
            </a:r>
            <a:endParaRPr lang="en-US" sz="2000" dirty="0"/>
          </a:p>
          <a:p>
            <a:pPr lvl="1" fontAlgn="base"/>
            <a:r>
              <a:rPr lang="en-US" dirty="0"/>
              <a:t>End-users will appeal to NREN NOC in case of problems or if they need help  to seek optimal performance. Users must specify if this is a permanent request or just a request for a limited period of time.</a:t>
            </a:r>
            <a:endParaRPr lang="en-US" sz="2000" dirty="0"/>
          </a:p>
          <a:p>
            <a:pPr lvl="1" fontAlgn="base"/>
            <a:r>
              <a:rPr lang="en-US" dirty="0"/>
              <a:t>NREN NOC will use latency/jitter weather Map (WM)</a:t>
            </a:r>
            <a:endParaRPr lang="en-US" sz="2000" dirty="0"/>
          </a:p>
          <a:p>
            <a:pPr lvl="1" fontAlgn="base"/>
            <a:r>
              <a:rPr lang="en-US" dirty="0"/>
              <a:t>NREN NOC will analyze and identify the best path</a:t>
            </a:r>
            <a:endParaRPr lang="en-US" sz="2000" dirty="0"/>
          </a:p>
          <a:p>
            <a:pPr lvl="1" fontAlgn="base"/>
            <a:r>
              <a:rPr lang="en-US" dirty="0"/>
              <a:t>NREN NOC will contact GÈANT Operations to ask for implementation of better path (in case limiting the service to specific endpoints using the sensitive application service)</a:t>
            </a:r>
            <a:endParaRPr lang="en-US" sz="2000" dirty="0"/>
          </a:p>
          <a:p>
            <a:pPr lvl="1" fontAlgn="base"/>
            <a:r>
              <a:rPr lang="en-US" dirty="0"/>
              <a:t>GÈANT Operations confirms NREN NOC analysis, and implements better path request.</a:t>
            </a:r>
            <a:endParaRPr lang="en-US" sz="2000" dirty="0"/>
          </a:p>
        </p:txBody>
      </p:sp>
      <p:sp>
        <p:nvSpPr>
          <p:cNvPr id="3" name="Titolo 2"/>
          <p:cNvSpPr>
            <a:spLocks noGrp="1"/>
          </p:cNvSpPr>
          <p:nvPr>
            <p:ph type="title"/>
          </p:nvPr>
        </p:nvSpPr>
        <p:spPr/>
        <p:txBody>
          <a:bodyPr/>
          <a:lstStyle/>
          <a:p>
            <a:r>
              <a:rPr lang="en-US" dirty="0"/>
              <a:t>Proposed workflow 1/2</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16</a:t>
            </a:fld>
            <a:endParaRPr lang="en-GB" dirty="0"/>
          </a:p>
        </p:txBody>
      </p:sp>
    </p:spTree>
    <p:extLst>
      <p:ext uri="{BB962C8B-B14F-4D97-AF65-F5344CB8AC3E}">
        <p14:creationId xmlns:p14="http://schemas.microsoft.com/office/powerpoint/2010/main" val="13343687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normAutofit/>
          </a:bodyPr>
          <a:lstStyle/>
          <a:p>
            <a:pPr fontAlgn="base"/>
            <a:r>
              <a:rPr lang="en-US" dirty="0"/>
              <a:t>Who will use it the WM?</a:t>
            </a:r>
            <a:endParaRPr lang="en-US" sz="2000" dirty="0"/>
          </a:p>
          <a:p>
            <a:pPr lvl="1" fontAlgn="base"/>
            <a:r>
              <a:rPr lang="en-US" dirty="0"/>
              <a:t>NREN NOC and end-users will appeal to NREN NOC</a:t>
            </a:r>
            <a:endParaRPr lang="en-US" sz="2000" dirty="0"/>
          </a:p>
          <a:p>
            <a:pPr fontAlgn="base"/>
            <a:r>
              <a:rPr lang="en-US" dirty="0"/>
              <a:t>Who will watch the WM?</a:t>
            </a:r>
            <a:endParaRPr lang="en-US" sz="2000" dirty="0"/>
          </a:p>
          <a:p>
            <a:pPr lvl="1" fontAlgn="base"/>
            <a:r>
              <a:rPr lang="en-US" dirty="0"/>
              <a:t>NREN NOC and users</a:t>
            </a:r>
            <a:endParaRPr lang="en-US" sz="2000" dirty="0"/>
          </a:p>
          <a:p>
            <a:pPr fontAlgn="base"/>
            <a:r>
              <a:rPr lang="en-US" dirty="0"/>
              <a:t>if there is a solution available to steer a low latency or lower jitter path, who will initiate the path?</a:t>
            </a:r>
            <a:endParaRPr lang="en-US" sz="2000" dirty="0"/>
          </a:p>
          <a:p>
            <a:pPr lvl="1" fontAlgn="base"/>
            <a:r>
              <a:rPr lang="en-US" dirty="0"/>
              <a:t>NREN NOC will make the request to GÈANT Operations</a:t>
            </a:r>
            <a:endParaRPr lang="en-US" sz="2000" dirty="0"/>
          </a:p>
          <a:p>
            <a:pPr marL="0" indent="0">
              <a:buNone/>
            </a:pPr>
            <a:endParaRPr lang="en-US" dirty="0"/>
          </a:p>
        </p:txBody>
      </p:sp>
      <p:sp>
        <p:nvSpPr>
          <p:cNvPr id="3" name="Titolo 2"/>
          <p:cNvSpPr>
            <a:spLocks noGrp="1"/>
          </p:cNvSpPr>
          <p:nvPr>
            <p:ph type="title"/>
          </p:nvPr>
        </p:nvSpPr>
        <p:spPr/>
        <p:txBody>
          <a:bodyPr/>
          <a:lstStyle/>
          <a:p>
            <a:r>
              <a:rPr lang="en-US" dirty="0"/>
              <a:t>Proposed workflow 1/2</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17</a:t>
            </a:fld>
            <a:endParaRPr lang="en-GB" dirty="0"/>
          </a:p>
        </p:txBody>
      </p:sp>
    </p:spTree>
    <p:extLst>
      <p:ext uri="{BB962C8B-B14F-4D97-AF65-F5344CB8AC3E}">
        <p14:creationId xmlns:p14="http://schemas.microsoft.com/office/powerpoint/2010/main" val="9473222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GB" dirty="0"/>
              <a:t>Where we go after this?</a:t>
            </a:r>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18</a:t>
            </a:fld>
            <a:endParaRPr lang="en-GB" dirty="0"/>
          </a:p>
        </p:txBody>
      </p:sp>
      <p:sp>
        <p:nvSpPr>
          <p:cNvPr id="8" name="Content Placeholder 7"/>
          <p:cNvSpPr>
            <a:spLocks noGrp="1"/>
          </p:cNvSpPr>
          <p:nvPr>
            <p:ph idx="1"/>
          </p:nvPr>
        </p:nvSpPr>
        <p:spPr>
          <a:xfrm>
            <a:off x="263636" y="1609233"/>
            <a:ext cx="10515600" cy="4351338"/>
          </a:xfrm>
        </p:spPr>
        <p:txBody>
          <a:bodyPr/>
          <a:lstStyle/>
          <a:p>
            <a:r>
              <a:rPr lang="en-GB" dirty="0"/>
              <a:t>Explore possible extension of the monitoring service INSIDE the NRENs, in case using also new generation “small probe nodes”</a:t>
            </a:r>
          </a:p>
          <a:p>
            <a:r>
              <a:rPr lang="en-GB" dirty="0"/>
              <a:t>Collaborate to design new “small probe nodes” and test them</a:t>
            </a:r>
          </a:p>
          <a:p>
            <a:r>
              <a:rPr lang="en-GB" dirty="0"/>
              <a:t>Tune the alarms </a:t>
            </a:r>
            <a:r>
              <a:rPr lang="en-GB"/>
              <a:t>threasholds</a:t>
            </a:r>
            <a:r>
              <a:rPr lang="en-GB" dirty="0"/>
              <a:t>, and study possible semi-automated actions to react</a:t>
            </a:r>
          </a:p>
          <a:p>
            <a:r>
              <a:rPr lang="en-GB" dirty="0"/>
              <a:t>Brainstorm and propose viable semi-automation of activities (for GEANT backbone and inside NRENs) to optimize or provide better paths for Low Latency applications, when the default path is non optimal</a:t>
            </a:r>
          </a:p>
          <a:p>
            <a:r>
              <a:rPr lang="en-GB" dirty="0"/>
              <a:t>Further explore available and future telemetry data to improve the monitoring service</a:t>
            </a:r>
          </a:p>
        </p:txBody>
      </p:sp>
    </p:spTree>
    <p:extLst>
      <p:ext uri="{BB962C8B-B14F-4D97-AF65-F5344CB8AC3E}">
        <p14:creationId xmlns:p14="http://schemas.microsoft.com/office/powerpoint/2010/main" val="7967538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txBox="1">
            <a:spLocks noChangeArrowheads="1"/>
          </p:cNvSpPr>
          <p:nvPr/>
        </p:nvSpPr>
        <p:spPr bwMode="auto">
          <a:xfrm>
            <a:off x="848735" y="2226246"/>
            <a:ext cx="4400273" cy="710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4800" dirty="0">
                <a:solidFill>
                  <a:schemeClr val="bg1"/>
                </a:solidFill>
                <a:latin typeface="+mn-lt"/>
              </a:rPr>
              <a:t>Any questions?</a:t>
            </a:r>
          </a:p>
          <a:p>
            <a:pPr>
              <a:spcBef>
                <a:spcPct val="20000"/>
              </a:spcBef>
              <a:buClr>
                <a:srgbClr val="B4D100"/>
              </a:buClr>
              <a:buSzPct val="80000"/>
            </a:pPr>
            <a:r>
              <a:rPr lang="en-US" dirty="0" err="1">
                <a:solidFill>
                  <a:schemeClr val="bg1"/>
                </a:solidFill>
                <a:latin typeface="+mn-lt"/>
              </a:rPr>
              <a:t>Claudio.Allocchio@garr.it</a:t>
            </a:r>
            <a:endParaRPr lang="en-US" dirty="0">
              <a:solidFill>
                <a:schemeClr val="bg1"/>
              </a:solidFill>
              <a:latin typeface="+mn-lt"/>
            </a:endParaRPr>
          </a:p>
          <a:p>
            <a:pPr eaLnBrk="1" hangingPunct="1">
              <a:spcBef>
                <a:spcPct val="20000"/>
              </a:spcBef>
              <a:buClr>
                <a:srgbClr val="B4D100"/>
              </a:buClr>
              <a:buSzPct val="80000"/>
            </a:pPr>
            <a:endParaRPr lang="en-US" sz="1800" dirty="0">
              <a:solidFill>
                <a:schemeClr val="bg1"/>
              </a:solidFill>
              <a:latin typeface="Arial" charset="0"/>
            </a:endParaRPr>
          </a:p>
        </p:txBody>
      </p:sp>
      <p:sp>
        <p:nvSpPr>
          <p:cNvPr id="12" name="Rectangle 2"/>
          <p:cNvSpPr txBox="1">
            <a:spLocks noChangeArrowheads="1"/>
          </p:cNvSpPr>
          <p:nvPr/>
        </p:nvSpPr>
        <p:spPr bwMode="auto">
          <a:xfrm>
            <a:off x="848735" y="1459258"/>
            <a:ext cx="5397326" cy="1017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4800" b="1" dirty="0">
                <a:solidFill>
                  <a:schemeClr val="accent4"/>
                </a:solidFill>
                <a:latin typeface="+mn-lt"/>
              </a:rPr>
              <a:t>Thank you</a:t>
            </a:r>
          </a:p>
        </p:txBody>
      </p:sp>
      <p:sp>
        <p:nvSpPr>
          <p:cNvPr id="5" name="TextBox 4">
            <a:extLst>
              <a:ext uri="{FF2B5EF4-FFF2-40B4-BE49-F238E27FC236}">
                <a16:creationId xmlns="" xmlns:a16="http://schemas.microsoft.com/office/drawing/2014/main" id="{C87936E2-00C5-470E-9013-2970A7B184F1}"/>
              </a:ext>
            </a:extLst>
          </p:cNvPr>
          <p:cNvSpPr txBox="1"/>
          <p:nvPr/>
        </p:nvSpPr>
        <p:spPr>
          <a:xfrm>
            <a:off x="7720555" y="5717297"/>
            <a:ext cx="4471445" cy="954107"/>
          </a:xfrm>
          <a:prstGeom prst="rect">
            <a:avLst/>
          </a:prstGeom>
          <a:noFill/>
        </p:spPr>
        <p:txBody>
          <a:bodyPr wrap="square" rtlCol="0">
            <a:spAutoFit/>
          </a:bodyPr>
          <a:lstStyle/>
          <a:p>
            <a:pPr algn="l"/>
            <a:r>
              <a:rPr lang="en-GB" sz="1400" dirty="0">
                <a:solidFill>
                  <a:schemeClr val="bg1"/>
                </a:solidFill>
              </a:rPr>
              <a:t>As part of the GÉANT 2020 Framework Partnership Agreement (FPA), the project receives funding from the European Union's Horizon 2020 research and innovation programme under Grant Agreement No. 856726  (GN4-3).​​​</a:t>
            </a:r>
          </a:p>
        </p:txBody>
      </p:sp>
      <p:pic>
        <p:nvPicPr>
          <p:cNvPr id="8" name="Picture 7">
            <a:extLst>
              <a:ext uri="{FF2B5EF4-FFF2-40B4-BE49-F238E27FC236}">
                <a16:creationId xmlns="" xmlns:a16="http://schemas.microsoft.com/office/drawing/2014/main" id="{CA4E326B-BDC6-4E99-8A17-75DC9A3731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7687" y="5771912"/>
            <a:ext cx="621727" cy="422438"/>
          </a:xfrm>
          <a:prstGeom prst="rect">
            <a:avLst/>
          </a:prstGeom>
        </p:spPr>
      </p:pic>
    </p:spTree>
    <p:extLst>
      <p:ext uri="{BB962C8B-B14F-4D97-AF65-F5344CB8AC3E}">
        <p14:creationId xmlns:p14="http://schemas.microsoft.com/office/powerpoint/2010/main" val="16105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A map (incomplete) of Institutions using Low Latency Applications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2</a:t>
            </a:fld>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608" y="1458603"/>
            <a:ext cx="6672350" cy="4843723"/>
          </a:xfrm>
          <a:prstGeom prst="rect">
            <a:avLst/>
          </a:prstGeom>
        </p:spPr>
      </p:pic>
      <p:sp>
        <p:nvSpPr>
          <p:cNvPr id="6" name="Rectangle 5"/>
          <p:cNvSpPr/>
          <p:nvPr/>
        </p:nvSpPr>
        <p:spPr>
          <a:xfrm>
            <a:off x="7718475" y="2517167"/>
            <a:ext cx="3012499" cy="2800767"/>
          </a:xfrm>
          <a:prstGeom prst="rect">
            <a:avLst/>
          </a:prstGeom>
        </p:spPr>
        <p:txBody>
          <a:bodyPr wrap="square">
            <a:spAutoFit/>
          </a:bodyPr>
          <a:lstStyle/>
          <a:p>
            <a:pPr marL="457200" indent="-457200">
              <a:buFont typeface="Arial" charset="0"/>
              <a:buChar char="•"/>
            </a:pPr>
            <a:r>
              <a:rPr lang="en-US" sz="4400" b="1" dirty="0" err="1">
                <a:solidFill>
                  <a:srgbClr val="0070C0"/>
                </a:solidFill>
                <a:latin typeface="Arial" charset="0"/>
              </a:rPr>
              <a:t>Lo</a:t>
            </a:r>
            <a:r>
              <a:rPr lang="en-US" sz="4400" b="1" dirty="0" err="1">
                <a:solidFill>
                  <a:srgbClr val="FF0000"/>
                </a:solidFill>
                <a:latin typeface="Arial" charset="0"/>
              </a:rPr>
              <a:t>La</a:t>
            </a:r>
            <a:endParaRPr lang="en-US" sz="4400" b="1" dirty="0">
              <a:solidFill>
                <a:srgbClr val="FF0000"/>
              </a:solidFill>
              <a:latin typeface="Arial" charset="0"/>
            </a:endParaRPr>
          </a:p>
          <a:p>
            <a:pPr marL="457200" indent="-457200">
              <a:buFont typeface="Arial" charset="0"/>
              <a:buChar char="•"/>
            </a:pPr>
            <a:r>
              <a:rPr lang="en-US" sz="4400" b="1" dirty="0" err="1">
                <a:solidFill>
                  <a:srgbClr val="267296"/>
                </a:solidFill>
                <a:latin typeface="Arial" charset="0"/>
              </a:rPr>
              <a:t>Ultragrid</a:t>
            </a:r>
            <a:endParaRPr lang="en-US" sz="4400" b="1" dirty="0">
              <a:solidFill>
                <a:srgbClr val="267296"/>
              </a:solidFill>
              <a:latin typeface="Arial" charset="0"/>
            </a:endParaRPr>
          </a:p>
          <a:p>
            <a:pPr marL="457200" indent="-457200">
              <a:buFont typeface="Arial" charset="0"/>
              <a:buChar char="•"/>
            </a:pPr>
            <a:r>
              <a:rPr lang="en-US" sz="4400" b="1" dirty="0">
                <a:solidFill>
                  <a:srgbClr val="267296"/>
                </a:solidFill>
                <a:latin typeface="Arial" charset="0"/>
              </a:rPr>
              <a:t>MVTP</a:t>
            </a:r>
          </a:p>
          <a:p>
            <a:pPr marL="457200" indent="-457200">
              <a:buFont typeface="Arial" charset="0"/>
              <a:buChar char="•"/>
            </a:pPr>
            <a:r>
              <a:rPr lang="en-US" sz="4400" b="1" dirty="0" err="1">
                <a:solidFill>
                  <a:srgbClr val="FFC000"/>
                </a:solidFill>
                <a:latin typeface="Arial" charset="0"/>
              </a:rPr>
              <a:t>Nimbra</a:t>
            </a:r>
            <a:endParaRPr lang="en-GB" sz="4400" b="1" dirty="0">
              <a:solidFill>
                <a:srgbClr val="FFC000"/>
              </a:solidFill>
            </a:endParaRPr>
          </a:p>
        </p:txBody>
      </p:sp>
    </p:spTree>
    <p:extLst>
      <p:ext uri="{BB962C8B-B14F-4D97-AF65-F5344CB8AC3E}">
        <p14:creationId xmlns:p14="http://schemas.microsoft.com/office/powerpoint/2010/main" val="2237175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Milan Lab Connectivity</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20</a:t>
            </a:fld>
            <a:endParaRPr lang="en-GB" dirty="0"/>
          </a:p>
        </p:txBody>
      </p:sp>
      <p:sp>
        <p:nvSpPr>
          <p:cNvPr id="5" name="Rettangolo 4"/>
          <p:cNvSpPr/>
          <p:nvPr/>
        </p:nvSpPr>
        <p:spPr>
          <a:xfrm>
            <a:off x="2771633" y="2554756"/>
            <a:ext cx="6516885" cy="432048"/>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6" name="CasellaDiTesto 5"/>
          <p:cNvSpPr txBox="1"/>
          <p:nvPr/>
        </p:nvSpPr>
        <p:spPr>
          <a:xfrm>
            <a:off x="2745313" y="2266724"/>
            <a:ext cx="1377994" cy="338554"/>
          </a:xfrm>
          <a:prstGeom prst="rect">
            <a:avLst/>
          </a:prstGeom>
          <a:noFill/>
        </p:spPr>
        <p:txBody>
          <a:bodyPr wrap="square" rtlCol="0">
            <a:spAutoFit/>
          </a:bodyPr>
          <a:lstStyle/>
          <a:p>
            <a:r>
              <a:rPr lang="it-IT" sz="1600" b="1" i="1" dirty="0">
                <a:solidFill>
                  <a:srgbClr val="0070C0"/>
                </a:solidFill>
              </a:rPr>
              <a:t>Cisco 3750-X</a:t>
            </a:r>
          </a:p>
        </p:txBody>
      </p:sp>
      <p:sp>
        <p:nvSpPr>
          <p:cNvPr id="7" name="Rettangolo 6"/>
          <p:cNvSpPr/>
          <p:nvPr/>
        </p:nvSpPr>
        <p:spPr>
          <a:xfrm>
            <a:off x="5379774" y="2697174"/>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13</a:t>
            </a:r>
          </a:p>
        </p:txBody>
      </p:sp>
      <p:sp>
        <p:nvSpPr>
          <p:cNvPr id="8" name="Rettangolo 7"/>
          <p:cNvSpPr/>
          <p:nvPr/>
        </p:nvSpPr>
        <p:spPr>
          <a:xfrm>
            <a:off x="6734885" y="2698772"/>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15</a:t>
            </a:r>
          </a:p>
        </p:txBody>
      </p:sp>
      <p:sp>
        <p:nvSpPr>
          <p:cNvPr id="9" name="CasellaDiTesto 8"/>
          <p:cNvSpPr txBox="1"/>
          <p:nvPr/>
        </p:nvSpPr>
        <p:spPr>
          <a:xfrm>
            <a:off x="5061219" y="3793518"/>
            <a:ext cx="492407" cy="246221"/>
          </a:xfrm>
          <a:prstGeom prst="rect">
            <a:avLst/>
          </a:prstGeom>
          <a:solidFill>
            <a:schemeClr val="bg1"/>
          </a:solidFill>
        </p:spPr>
        <p:txBody>
          <a:bodyPr wrap="square" rtlCol="0">
            <a:spAutoFit/>
          </a:bodyPr>
          <a:lstStyle/>
          <a:p>
            <a:r>
              <a:rPr lang="it-IT" sz="1000" b="1" dirty="0"/>
              <a:t>[</a:t>
            </a:r>
            <a:r>
              <a:rPr lang="it-IT" sz="1000" b="1" dirty="0">
                <a:solidFill>
                  <a:srgbClr val="669900"/>
                </a:solidFill>
              </a:rPr>
              <a:t>194</a:t>
            </a:r>
            <a:r>
              <a:rPr lang="it-IT" sz="1000" b="1" dirty="0"/>
              <a:t>]</a:t>
            </a:r>
          </a:p>
        </p:txBody>
      </p:sp>
      <p:sp>
        <p:nvSpPr>
          <p:cNvPr id="10" name="Rettangolo 9"/>
          <p:cNvSpPr/>
          <p:nvPr/>
        </p:nvSpPr>
        <p:spPr>
          <a:xfrm>
            <a:off x="2771635" y="4981542"/>
            <a:ext cx="3258442" cy="461827"/>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11" name="Rettangolo 10"/>
          <p:cNvSpPr/>
          <p:nvPr/>
        </p:nvSpPr>
        <p:spPr>
          <a:xfrm>
            <a:off x="6201698" y="4981542"/>
            <a:ext cx="3258442" cy="461827"/>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12" name="Rettangolo 11"/>
          <p:cNvSpPr/>
          <p:nvPr/>
        </p:nvSpPr>
        <p:spPr>
          <a:xfrm>
            <a:off x="2771635" y="5820672"/>
            <a:ext cx="3258442" cy="461827"/>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13" name="Rettangolo 12"/>
          <p:cNvSpPr/>
          <p:nvPr/>
        </p:nvSpPr>
        <p:spPr>
          <a:xfrm>
            <a:off x="6201698" y="5820672"/>
            <a:ext cx="3258442" cy="461827"/>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14" name="Rettangolo 13"/>
          <p:cNvSpPr/>
          <p:nvPr/>
        </p:nvSpPr>
        <p:spPr>
          <a:xfrm>
            <a:off x="2905941" y="2698990"/>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22</a:t>
            </a:r>
          </a:p>
        </p:txBody>
      </p:sp>
      <p:cxnSp>
        <p:nvCxnSpPr>
          <p:cNvPr id="15" name="Connettore 4 14"/>
          <p:cNvCxnSpPr>
            <a:stCxn id="21" idx="1"/>
            <a:endCxn id="14" idx="1"/>
          </p:cNvCxnSpPr>
          <p:nvPr/>
        </p:nvCxnSpPr>
        <p:spPr>
          <a:xfrm rot="10800000" flipV="1">
            <a:off x="2905942" y="1791328"/>
            <a:ext cx="1" cy="988785"/>
          </a:xfrm>
          <a:prstGeom prst="bentConnector3">
            <a:avLst>
              <a:gd name="adj1" fmla="val 22860100000"/>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grpSp>
        <p:nvGrpSpPr>
          <p:cNvPr id="16" name="Gruppo 15"/>
          <p:cNvGrpSpPr/>
          <p:nvPr/>
        </p:nvGrpSpPr>
        <p:grpSpPr>
          <a:xfrm>
            <a:off x="3061752" y="1456659"/>
            <a:ext cx="2300415" cy="594041"/>
            <a:chOff x="1846983" y="1394798"/>
            <a:chExt cx="2300415" cy="594041"/>
          </a:xfrm>
        </p:grpSpPr>
        <p:sp>
          <p:nvSpPr>
            <p:cNvPr id="17" name="Nuvola 16"/>
            <p:cNvSpPr/>
            <p:nvPr/>
          </p:nvSpPr>
          <p:spPr>
            <a:xfrm>
              <a:off x="1846983" y="1394798"/>
              <a:ext cx="2102120" cy="594041"/>
            </a:xfrm>
            <a:prstGeom prst="cloud">
              <a:avLst/>
            </a:prstGeom>
            <a:solidFill>
              <a:schemeClr val="accent3">
                <a:lumMod val="40000"/>
                <a:lumOff val="60000"/>
              </a:schemeClr>
            </a:solidFill>
            <a:ln w="158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8" name="Picture 37"/>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57490" y="1394798"/>
              <a:ext cx="783535" cy="411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CasellaDiTesto 18"/>
            <p:cNvSpPr txBox="1"/>
            <p:nvPr/>
          </p:nvSpPr>
          <p:spPr>
            <a:xfrm>
              <a:off x="3406275" y="1564993"/>
              <a:ext cx="741123" cy="276999"/>
            </a:xfrm>
            <a:prstGeom prst="rect">
              <a:avLst/>
            </a:prstGeom>
            <a:noFill/>
          </p:spPr>
          <p:txBody>
            <a:bodyPr wrap="square" rtlCol="0">
              <a:spAutoFit/>
            </a:bodyPr>
            <a:lstStyle/>
            <a:p>
              <a:r>
                <a:rPr lang="it-IT" sz="1200" b="1" i="1" dirty="0">
                  <a:solidFill>
                    <a:schemeClr val="bg1"/>
                  </a:solidFill>
                </a:rPr>
                <a:t>VPN GW</a:t>
              </a:r>
            </a:p>
          </p:txBody>
        </p:sp>
        <p:sp>
          <p:nvSpPr>
            <p:cNvPr id="20" name="CasellaDiTesto 19"/>
            <p:cNvSpPr txBox="1"/>
            <p:nvPr/>
          </p:nvSpPr>
          <p:spPr>
            <a:xfrm>
              <a:off x="2055051" y="1486592"/>
              <a:ext cx="1292814" cy="369332"/>
            </a:xfrm>
            <a:prstGeom prst="rect">
              <a:avLst/>
            </a:prstGeom>
            <a:noFill/>
            <a:ln>
              <a:noFill/>
            </a:ln>
          </p:spPr>
          <p:txBody>
            <a:bodyPr wrap="square" rtlCol="0">
              <a:spAutoFit/>
            </a:bodyPr>
            <a:lstStyle/>
            <a:p>
              <a:r>
                <a:rPr lang="it-IT" b="1" i="1" dirty="0">
                  <a:solidFill>
                    <a:schemeClr val="accent3">
                      <a:lumMod val="50000"/>
                    </a:schemeClr>
                  </a:solidFill>
                </a:rPr>
                <a:t>LAN @MIL</a:t>
              </a:r>
            </a:p>
          </p:txBody>
        </p:sp>
      </p:grpSp>
      <p:sp>
        <p:nvSpPr>
          <p:cNvPr id="21" name="Rettangolo 20"/>
          <p:cNvSpPr/>
          <p:nvPr/>
        </p:nvSpPr>
        <p:spPr>
          <a:xfrm>
            <a:off x="2905942" y="1710205"/>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22</a:t>
            </a:r>
          </a:p>
        </p:txBody>
      </p:sp>
      <p:sp>
        <p:nvSpPr>
          <p:cNvPr id="22" name="CasellaDiTesto 21"/>
          <p:cNvSpPr txBox="1"/>
          <p:nvPr/>
        </p:nvSpPr>
        <p:spPr>
          <a:xfrm>
            <a:off x="2745313" y="4642988"/>
            <a:ext cx="1377994" cy="338554"/>
          </a:xfrm>
          <a:prstGeom prst="rect">
            <a:avLst/>
          </a:prstGeom>
          <a:noFill/>
        </p:spPr>
        <p:txBody>
          <a:bodyPr wrap="square" rtlCol="0">
            <a:spAutoFit/>
          </a:bodyPr>
          <a:lstStyle/>
          <a:p>
            <a:r>
              <a:rPr lang="it-IT" sz="1600" b="1" i="1" dirty="0">
                <a:solidFill>
                  <a:srgbClr val="0070C0"/>
                </a:solidFill>
              </a:rPr>
              <a:t>Fuji-1 (Win10)</a:t>
            </a:r>
          </a:p>
        </p:txBody>
      </p:sp>
      <p:sp>
        <p:nvSpPr>
          <p:cNvPr id="23" name="CasellaDiTesto 22"/>
          <p:cNvSpPr txBox="1"/>
          <p:nvPr/>
        </p:nvSpPr>
        <p:spPr>
          <a:xfrm>
            <a:off x="8082146" y="4642988"/>
            <a:ext cx="1377994" cy="338554"/>
          </a:xfrm>
          <a:prstGeom prst="rect">
            <a:avLst/>
          </a:prstGeom>
          <a:noFill/>
        </p:spPr>
        <p:txBody>
          <a:bodyPr wrap="square" rtlCol="0">
            <a:spAutoFit/>
          </a:bodyPr>
          <a:lstStyle/>
          <a:p>
            <a:r>
              <a:rPr lang="it-IT" sz="1600" b="1" i="1" dirty="0">
                <a:solidFill>
                  <a:srgbClr val="0070C0"/>
                </a:solidFill>
              </a:rPr>
              <a:t>Fuji-2 (Win10)</a:t>
            </a:r>
          </a:p>
        </p:txBody>
      </p:sp>
      <p:sp>
        <p:nvSpPr>
          <p:cNvPr id="24" name="CasellaDiTesto 23"/>
          <p:cNvSpPr txBox="1"/>
          <p:nvPr/>
        </p:nvSpPr>
        <p:spPr>
          <a:xfrm>
            <a:off x="2745313" y="5482118"/>
            <a:ext cx="1566204" cy="338554"/>
          </a:xfrm>
          <a:prstGeom prst="rect">
            <a:avLst/>
          </a:prstGeom>
          <a:noFill/>
        </p:spPr>
        <p:txBody>
          <a:bodyPr wrap="square" rtlCol="0">
            <a:spAutoFit/>
          </a:bodyPr>
          <a:lstStyle/>
          <a:p>
            <a:r>
              <a:rPr lang="it-IT" sz="1600" b="1" i="1" dirty="0">
                <a:solidFill>
                  <a:srgbClr val="0070C0"/>
                </a:solidFill>
              </a:rPr>
              <a:t>Fuji-3 (</a:t>
            </a:r>
            <a:r>
              <a:rPr lang="it-IT" sz="1600" b="1" i="1" dirty="0" err="1">
                <a:solidFill>
                  <a:srgbClr val="0070C0"/>
                </a:solidFill>
              </a:rPr>
              <a:t>Centos</a:t>
            </a:r>
            <a:r>
              <a:rPr lang="it-IT" sz="1600" b="1" i="1" dirty="0">
                <a:solidFill>
                  <a:srgbClr val="0070C0"/>
                </a:solidFill>
              </a:rPr>
              <a:t>)</a:t>
            </a:r>
          </a:p>
        </p:txBody>
      </p:sp>
      <p:sp>
        <p:nvSpPr>
          <p:cNvPr id="25" name="CasellaDiTesto 24"/>
          <p:cNvSpPr txBox="1"/>
          <p:nvPr/>
        </p:nvSpPr>
        <p:spPr>
          <a:xfrm>
            <a:off x="8145914" y="5498373"/>
            <a:ext cx="1458241" cy="584775"/>
          </a:xfrm>
          <a:prstGeom prst="rect">
            <a:avLst/>
          </a:prstGeom>
          <a:noFill/>
        </p:spPr>
        <p:txBody>
          <a:bodyPr wrap="square" rtlCol="0">
            <a:spAutoFit/>
          </a:bodyPr>
          <a:lstStyle/>
          <a:p>
            <a:r>
              <a:rPr lang="it-IT" sz="1600" b="1" i="1" dirty="0">
                <a:solidFill>
                  <a:srgbClr val="0070C0"/>
                </a:solidFill>
              </a:rPr>
              <a:t>Fuji-4 (</a:t>
            </a:r>
            <a:r>
              <a:rPr lang="it-IT" sz="1600" b="1" i="1" dirty="0" err="1">
                <a:solidFill>
                  <a:srgbClr val="0070C0"/>
                </a:solidFill>
              </a:rPr>
              <a:t>Centos</a:t>
            </a:r>
            <a:r>
              <a:rPr lang="it-IT" sz="1600" b="1" i="1" dirty="0">
                <a:solidFill>
                  <a:srgbClr val="0070C0"/>
                </a:solidFill>
              </a:rPr>
              <a:t>)</a:t>
            </a:r>
          </a:p>
          <a:p>
            <a:endParaRPr lang="it-IT" sz="1600" b="1" i="1" dirty="0">
              <a:solidFill>
                <a:srgbClr val="0070C0"/>
              </a:solidFill>
            </a:endParaRPr>
          </a:p>
        </p:txBody>
      </p:sp>
      <p:sp>
        <p:nvSpPr>
          <p:cNvPr id="26" name="Rettangolo 25"/>
          <p:cNvSpPr/>
          <p:nvPr/>
        </p:nvSpPr>
        <p:spPr>
          <a:xfrm>
            <a:off x="6273706" y="5191488"/>
            <a:ext cx="288032"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em3</a:t>
            </a:r>
          </a:p>
        </p:txBody>
      </p:sp>
      <p:sp>
        <p:nvSpPr>
          <p:cNvPr id="27" name="Rettangolo 26"/>
          <p:cNvSpPr/>
          <p:nvPr/>
        </p:nvSpPr>
        <p:spPr>
          <a:xfrm>
            <a:off x="5625634" y="5191488"/>
            <a:ext cx="288032"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em3</a:t>
            </a:r>
          </a:p>
        </p:txBody>
      </p:sp>
      <p:cxnSp>
        <p:nvCxnSpPr>
          <p:cNvPr id="28" name="Connettore 4 27"/>
          <p:cNvCxnSpPr>
            <a:stCxn id="7" idx="2"/>
            <a:endCxn id="27" idx="0"/>
          </p:cNvCxnSpPr>
          <p:nvPr/>
        </p:nvCxnSpPr>
        <p:spPr>
          <a:xfrm rot="16200000" flipH="1">
            <a:off x="4447631" y="3869468"/>
            <a:ext cx="2332067" cy="311971"/>
          </a:xfrm>
          <a:prstGeom prst="bentConnector3">
            <a:avLst>
              <a:gd name="adj1" fmla="val 50000"/>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29" name="CasellaDiTesto 28"/>
          <p:cNvSpPr txBox="1"/>
          <p:nvPr/>
        </p:nvSpPr>
        <p:spPr>
          <a:xfrm>
            <a:off x="6859143" y="3112111"/>
            <a:ext cx="492407" cy="246221"/>
          </a:xfrm>
          <a:prstGeom prst="rect">
            <a:avLst/>
          </a:prstGeom>
          <a:solidFill>
            <a:schemeClr val="bg1"/>
          </a:solidFill>
        </p:spPr>
        <p:txBody>
          <a:bodyPr wrap="square" rtlCol="0">
            <a:spAutoFit/>
          </a:bodyPr>
          <a:lstStyle/>
          <a:p>
            <a:r>
              <a:rPr lang="it-IT" sz="1000" b="1" dirty="0"/>
              <a:t>[</a:t>
            </a:r>
            <a:r>
              <a:rPr lang="it-IT" sz="1000" b="1" dirty="0">
                <a:solidFill>
                  <a:srgbClr val="669900"/>
                </a:solidFill>
              </a:rPr>
              <a:t>194</a:t>
            </a:r>
            <a:r>
              <a:rPr lang="it-IT" sz="1000" b="1" dirty="0"/>
              <a:t>]</a:t>
            </a:r>
          </a:p>
        </p:txBody>
      </p:sp>
      <p:sp>
        <p:nvSpPr>
          <p:cNvPr id="30" name="Rettangolo 29"/>
          <p:cNvSpPr/>
          <p:nvPr/>
        </p:nvSpPr>
        <p:spPr>
          <a:xfrm>
            <a:off x="3941503" y="2697174"/>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4</a:t>
            </a:r>
          </a:p>
        </p:txBody>
      </p:sp>
      <p:sp>
        <p:nvSpPr>
          <p:cNvPr id="31" name="Rettangolo 30"/>
          <p:cNvSpPr/>
          <p:nvPr/>
        </p:nvSpPr>
        <p:spPr>
          <a:xfrm>
            <a:off x="8356041" y="2697174"/>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5</a:t>
            </a:r>
          </a:p>
        </p:txBody>
      </p:sp>
      <p:sp>
        <p:nvSpPr>
          <p:cNvPr id="32" name="Rettangolo 31"/>
          <p:cNvSpPr/>
          <p:nvPr/>
        </p:nvSpPr>
        <p:spPr>
          <a:xfrm>
            <a:off x="2940949" y="5964282"/>
            <a:ext cx="288032"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em1</a:t>
            </a:r>
          </a:p>
        </p:txBody>
      </p:sp>
      <p:sp>
        <p:nvSpPr>
          <p:cNvPr id="33" name="Rettangolo 32"/>
          <p:cNvSpPr/>
          <p:nvPr/>
        </p:nvSpPr>
        <p:spPr>
          <a:xfrm>
            <a:off x="9000486" y="5973561"/>
            <a:ext cx="288032"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em1</a:t>
            </a:r>
          </a:p>
        </p:txBody>
      </p:sp>
      <p:cxnSp>
        <p:nvCxnSpPr>
          <p:cNvPr id="34" name="Connettore 4 33"/>
          <p:cNvCxnSpPr>
            <a:stCxn id="30" idx="2"/>
            <a:endCxn id="32" idx="1"/>
          </p:cNvCxnSpPr>
          <p:nvPr/>
        </p:nvCxnSpPr>
        <p:spPr>
          <a:xfrm rot="5400000">
            <a:off x="1887187" y="3913184"/>
            <a:ext cx="3185985" cy="1078459"/>
          </a:xfrm>
          <a:prstGeom prst="bentConnector4">
            <a:avLst>
              <a:gd name="adj1" fmla="val 48727"/>
              <a:gd name="adj2" fmla="val 152358"/>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35" name="Connettore 4 34"/>
          <p:cNvCxnSpPr>
            <a:stCxn id="43" idx="2"/>
            <a:endCxn id="33" idx="3"/>
          </p:cNvCxnSpPr>
          <p:nvPr/>
        </p:nvCxnSpPr>
        <p:spPr>
          <a:xfrm rot="16200000" flipH="1">
            <a:off x="8188313" y="4954479"/>
            <a:ext cx="2036787" cy="163623"/>
          </a:xfrm>
          <a:prstGeom prst="bentConnector4">
            <a:avLst>
              <a:gd name="adj1" fmla="val 23835"/>
              <a:gd name="adj2" fmla="val 416440"/>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36" name="CasellaDiTesto 35"/>
          <p:cNvSpPr txBox="1"/>
          <p:nvPr/>
        </p:nvSpPr>
        <p:spPr>
          <a:xfrm>
            <a:off x="2393580" y="4128949"/>
            <a:ext cx="1180534" cy="246221"/>
          </a:xfrm>
          <a:prstGeom prst="rect">
            <a:avLst/>
          </a:prstGeom>
          <a:solidFill>
            <a:schemeClr val="bg1"/>
          </a:solidFill>
        </p:spPr>
        <p:txBody>
          <a:bodyPr wrap="square" rtlCol="0">
            <a:spAutoFit/>
          </a:bodyPr>
          <a:lstStyle/>
          <a:p>
            <a:r>
              <a:rPr lang="it-IT" sz="1000" b="1" dirty="0"/>
              <a:t>[</a:t>
            </a:r>
            <a:r>
              <a:rPr lang="it-IT" sz="1000" b="1" dirty="0">
                <a:solidFill>
                  <a:srgbClr val="669900"/>
                </a:solidFill>
              </a:rPr>
              <a:t>194</a:t>
            </a:r>
            <a:r>
              <a:rPr lang="it-IT" sz="1000" b="1" dirty="0"/>
              <a:t>]</a:t>
            </a:r>
          </a:p>
        </p:txBody>
      </p:sp>
      <p:cxnSp>
        <p:nvCxnSpPr>
          <p:cNvPr id="37" name="Connettore 4 36"/>
          <p:cNvCxnSpPr>
            <a:stCxn id="42" idx="2"/>
            <a:endCxn id="26" idx="0"/>
          </p:cNvCxnSpPr>
          <p:nvPr/>
        </p:nvCxnSpPr>
        <p:spPr>
          <a:xfrm rot="5400000">
            <a:off x="6624186" y="3811432"/>
            <a:ext cx="1173593" cy="1586519"/>
          </a:xfrm>
          <a:prstGeom prst="bentConnector3">
            <a:avLst>
              <a:gd name="adj1" fmla="val 50000"/>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38" name="CasellaDiTesto 37"/>
          <p:cNvSpPr txBox="1"/>
          <p:nvPr/>
        </p:nvSpPr>
        <p:spPr>
          <a:xfrm>
            <a:off x="5261892" y="5149500"/>
            <a:ext cx="348172" cy="246221"/>
          </a:xfrm>
          <a:prstGeom prst="rect">
            <a:avLst/>
          </a:prstGeom>
          <a:noFill/>
        </p:spPr>
        <p:txBody>
          <a:bodyPr wrap="none" rtlCol="0">
            <a:spAutoFit/>
          </a:bodyPr>
          <a:lstStyle/>
          <a:p>
            <a:r>
              <a:rPr lang="en-US" sz="1000" dirty="0"/>
              <a:t>.21</a:t>
            </a:r>
          </a:p>
        </p:txBody>
      </p:sp>
      <p:sp>
        <p:nvSpPr>
          <p:cNvPr id="39" name="CasellaDiTesto 38"/>
          <p:cNvSpPr txBox="1"/>
          <p:nvPr/>
        </p:nvSpPr>
        <p:spPr>
          <a:xfrm>
            <a:off x="6588856" y="5153491"/>
            <a:ext cx="348172" cy="246221"/>
          </a:xfrm>
          <a:prstGeom prst="rect">
            <a:avLst/>
          </a:prstGeom>
          <a:noFill/>
        </p:spPr>
        <p:txBody>
          <a:bodyPr wrap="none" rtlCol="0">
            <a:spAutoFit/>
          </a:bodyPr>
          <a:lstStyle/>
          <a:p>
            <a:r>
              <a:rPr lang="en-US" sz="1000" dirty="0"/>
              <a:t>.22</a:t>
            </a:r>
          </a:p>
        </p:txBody>
      </p:sp>
      <p:sp>
        <p:nvSpPr>
          <p:cNvPr id="40" name="CasellaDiTesto 39"/>
          <p:cNvSpPr txBox="1"/>
          <p:nvPr/>
        </p:nvSpPr>
        <p:spPr>
          <a:xfrm>
            <a:off x="3177362" y="5947726"/>
            <a:ext cx="348172" cy="270843"/>
          </a:xfrm>
          <a:prstGeom prst="rect">
            <a:avLst/>
          </a:prstGeom>
          <a:noFill/>
        </p:spPr>
        <p:txBody>
          <a:bodyPr wrap="none" rtlCol="0">
            <a:spAutoFit/>
          </a:bodyPr>
          <a:lstStyle/>
          <a:p>
            <a:r>
              <a:rPr lang="en-US" sz="1000" dirty="0"/>
              <a:t>.23</a:t>
            </a:r>
          </a:p>
        </p:txBody>
      </p:sp>
      <p:sp>
        <p:nvSpPr>
          <p:cNvPr id="41" name="CasellaDiTesto 40"/>
          <p:cNvSpPr txBox="1"/>
          <p:nvPr/>
        </p:nvSpPr>
        <p:spPr>
          <a:xfrm>
            <a:off x="8704971" y="5940787"/>
            <a:ext cx="348172" cy="246221"/>
          </a:xfrm>
          <a:prstGeom prst="rect">
            <a:avLst/>
          </a:prstGeom>
          <a:noFill/>
        </p:spPr>
        <p:txBody>
          <a:bodyPr wrap="none" rtlCol="0">
            <a:spAutoFit/>
          </a:bodyPr>
          <a:lstStyle/>
          <a:p>
            <a:r>
              <a:rPr lang="en-US" sz="1000" dirty="0"/>
              <a:t>.24</a:t>
            </a:r>
          </a:p>
        </p:txBody>
      </p:sp>
      <p:sp>
        <p:nvSpPr>
          <p:cNvPr id="42" name="Rettangolo 41"/>
          <p:cNvSpPr/>
          <p:nvPr/>
        </p:nvSpPr>
        <p:spPr>
          <a:xfrm>
            <a:off x="7926336" y="3855648"/>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3</a:t>
            </a:r>
          </a:p>
        </p:txBody>
      </p:sp>
      <p:sp>
        <p:nvSpPr>
          <p:cNvPr id="43" name="Rettangolo 42"/>
          <p:cNvSpPr/>
          <p:nvPr/>
        </p:nvSpPr>
        <p:spPr>
          <a:xfrm>
            <a:off x="9046990" y="3855651"/>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4</a:t>
            </a:r>
          </a:p>
        </p:txBody>
      </p:sp>
      <p:sp>
        <p:nvSpPr>
          <p:cNvPr id="44" name="Rettangolo 43"/>
          <p:cNvSpPr/>
          <p:nvPr/>
        </p:nvSpPr>
        <p:spPr>
          <a:xfrm>
            <a:off x="6417722" y="3629257"/>
            <a:ext cx="3042418" cy="62280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45" name="Rettangolo 44"/>
          <p:cNvSpPr/>
          <p:nvPr/>
        </p:nvSpPr>
        <p:spPr>
          <a:xfrm>
            <a:off x="6960580" y="3855648"/>
            <a:ext cx="155810"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it-IT" sz="1000" b="1" dirty="0">
                <a:solidFill>
                  <a:srgbClr val="C00000"/>
                </a:solidFill>
              </a:rPr>
              <a:t>2</a:t>
            </a:r>
          </a:p>
        </p:txBody>
      </p:sp>
      <p:cxnSp>
        <p:nvCxnSpPr>
          <p:cNvPr id="46" name="Connettore 4 45"/>
          <p:cNvCxnSpPr>
            <a:stCxn id="8" idx="2"/>
            <a:endCxn id="45" idx="0"/>
          </p:cNvCxnSpPr>
          <p:nvPr/>
        </p:nvCxnSpPr>
        <p:spPr>
          <a:xfrm rot="16200000" flipH="1">
            <a:off x="6428323" y="3245485"/>
            <a:ext cx="994629" cy="225695"/>
          </a:xfrm>
          <a:prstGeom prst="bentConnector3">
            <a:avLst>
              <a:gd name="adj1" fmla="val 50000"/>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47" name="CasellaDiTesto 46"/>
          <p:cNvSpPr txBox="1"/>
          <p:nvPr/>
        </p:nvSpPr>
        <p:spPr>
          <a:xfrm>
            <a:off x="7938931" y="3296268"/>
            <a:ext cx="1750552" cy="338554"/>
          </a:xfrm>
          <a:prstGeom prst="rect">
            <a:avLst/>
          </a:prstGeom>
          <a:noFill/>
        </p:spPr>
        <p:txBody>
          <a:bodyPr wrap="square" rtlCol="0">
            <a:spAutoFit/>
          </a:bodyPr>
          <a:lstStyle/>
          <a:p>
            <a:r>
              <a:rPr lang="it-IT" sz="1600" b="1" i="1" dirty="0">
                <a:solidFill>
                  <a:srgbClr val="0070C0"/>
                </a:solidFill>
              </a:rPr>
              <a:t>Netgear gs108tv2</a:t>
            </a:r>
          </a:p>
        </p:txBody>
      </p:sp>
      <p:sp>
        <p:nvSpPr>
          <p:cNvPr id="48" name="CasellaDiTesto 47"/>
          <p:cNvSpPr txBox="1"/>
          <p:nvPr/>
        </p:nvSpPr>
        <p:spPr>
          <a:xfrm>
            <a:off x="8145914" y="1539093"/>
            <a:ext cx="3744023" cy="861774"/>
          </a:xfrm>
          <a:prstGeom prst="rect">
            <a:avLst/>
          </a:prstGeom>
          <a:solidFill>
            <a:schemeClr val="bg1"/>
          </a:solidFill>
        </p:spPr>
        <p:txBody>
          <a:bodyPr wrap="square" rtlCol="0">
            <a:spAutoFit/>
          </a:bodyPr>
          <a:lstStyle/>
          <a:p>
            <a:r>
              <a:rPr lang="it-IT" sz="1000" b="1" dirty="0"/>
              <a:t>NOTES:</a:t>
            </a:r>
          </a:p>
          <a:p>
            <a:pPr marL="171450" indent="-171450">
              <a:buFontTx/>
              <a:buChar char="-"/>
            </a:pPr>
            <a:r>
              <a:rPr lang="it-IT" sz="1000" b="1" dirty="0" err="1"/>
              <a:t>Addresses</a:t>
            </a:r>
            <a:r>
              <a:rPr lang="it-IT" sz="1000" b="1" dirty="0"/>
              <a:t> on VLAN </a:t>
            </a:r>
            <a:r>
              <a:rPr lang="it-IT" sz="1000" b="1" dirty="0">
                <a:solidFill>
                  <a:srgbClr val="669900"/>
                </a:solidFill>
              </a:rPr>
              <a:t>194 </a:t>
            </a:r>
            <a:r>
              <a:rPr lang="it-IT" sz="1000" b="1" dirty="0"/>
              <a:t>from 172.16.4.0/24</a:t>
            </a:r>
          </a:p>
          <a:p>
            <a:pPr marL="171450" indent="-171450">
              <a:buFontTx/>
              <a:buChar char="-"/>
            </a:pPr>
            <a:r>
              <a:rPr lang="it-IT" sz="1000" b="1" dirty="0">
                <a:solidFill>
                  <a:srgbClr val="669900"/>
                </a:solidFill>
              </a:rPr>
              <a:t>Port </a:t>
            </a:r>
            <a:r>
              <a:rPr lang="it-IT" sz="1000" b="1" dirty="0" err="1">
                <a:solidFill>
                  <a:srgbClr val="669900"/>
                </a:solidFill>
              </a:rPr>
              <a:t>mirror</a:t>
            </a:r>
            <a:r>
              <a:rPr lang="it-IT" sz="1000" b="1" dirty="0"/>
              <a:t> </a:t>
            </a:r>
            <a:r>
              <a:rPr lang="it-IT" sz="1000" b="1" dirty="0" err="1"/>
              <a:t>reflects</a:t>
            </a:r>
            <a:r>
              <a:rPr lang="it-IT" sz="1000" b="1" dirty="0"/>
              <a:t> the </a:t>
            </a:r>
            <a:r>
              <a:rPr lang="it-IT" sz="1000" b="1" dirty="0" err="1"/>
              <a:t>whole</a:t>
            </a:r>
            <a:r>
              <a:rPr lang="it-IT" sz="1000" b="1" dirty="0"/>
              <a:t> VLAN 194</a:t>
            </a:r>
          </a:p>
          <a:p>
            <a:pPr marL="171450" indent="-171450">
              <a:buFontTx/>
              <a:buChar char="-"/>
            </a:pPr>
            <a:r>
              <a:rPr lang="it-IT" sz="1000" b="1" dirty="0">
                <a:solidFill>
                  <a:srgbClr val="C00000"/>
                </a:solidFill>
              </a:rPr>
              <a:t>Back2back</a:t>
            </a:r>
            <a:r>
              <a:rPr lang="it-IT" sz="1000" b="1" dirty="0"/>
              <a:t> </a:t>
            </a:r>
            <a:r>
              <a:rPr lang="it-IT" sz="1000" b="1" dirty="0" err="1"/>
              <a:t>direct</a:t>
            </a:r>
            <a:r>
              <a:rPr lang="it-IT" sz="1000" b="1" dirty="0"/>
              <a:t> </a:t>
            </a:r>
            <a:r>
              <a:rPr lang="it-IT" sz="1000" b="1" dirty="0" err="1"/>
              <a:t>connections</a:t>
            </a:r>
            <a:r>
              <a:rPr lang="it-IT" sz="1000" b="1" dirty="0"/>
              <a:t> use 192.168.10.0/24</a:t>
            </a:r>
          </a:p>
          <a:p>
            <a:pPr marL="171450" indent="-171450">
              <a:buFontTx/>
              <a:buChar char="-"/>
            </a:pPr>
            <a:endParaRPr lang="it-IT" sz="1000" b="1" dirty="0"/>
          </a:p>
        </p:txBody>
      </p:sp>
    </p:spTree>
    <p:extLst>
      <p:ext uri="{BB962C8B-B14F-4D97-AF65-F5344CB8AC3E}">
        <p14:creationId xmlns:p14="http://schemas.microsoft.com/office/powerpoint/2010/main" val="431585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Vilnius Lab Connectivity</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21</a:t>
            </a:fld>
            <a:endParaRPr lang="en-GB" dirty="0"/>
          </a:p>
        </p:txBody>
      </p:sp>
      <p:sp>
        <p:nvSpPr>
          <p:cNvPr id="5" name="Rettangolo 4"/>
          <p:cNvSpPr/>
          <p:nvPr/>
        </p:nvSpPr>
        <p:spPr>
          <a:xfrm>
            <a:off x="871023" y="2755865"/>
            <a:ext cx="4968725" cy="432048"/>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6" name="CasellaDiTesto 5"/>
          <p:cNvSpPr txBox="1"/>
          <p:nvPr/>
        </p:nvSpPr>
        <p:spPr>
          <a:xfrm>
            <a:off x="844703" y="2467833"/>
            <a:ext cx="2672016" cy="338554"/>
          </a:xfrm>
          <a:prstGeom prst="rect">
            <a:avLst/>
          </a:prstGeom>
          <a:noFill/>
        </p:spPr>
        <p:txBody>
          <a:bodyPr wrap="square" rtlCol="0">
            <a:spAutoFit/>
          </a:bodyPr>
          <a:lstStyle/>
          <a:p>
            <a:r>
              <a:rPr lang="it-IT" sz="1600" b="1" i="1" dirty="0">
                <a:solidFill>
                  <a:srgbClr val="0070C0"/>
                </a:solidFill>
              </a:rPr>
              <a:t>Cisco Catalyst C3560CX-12PD</a:t>
            </a:r>
          </a:p>
        </p:txBody>
      </p:sp>
      <p:sp>
        <p:nvSpPr>
          <p:cNvPr id="11" name="Rettangolo 10"/>
          <p:cNvSpPr/>
          <p:nvPr/>
        </p:nvSpPr>
        <p:spPr>
          <a:xfrm>
            <a:off x="7870309" y="4704998"/>
            <a:ext cx="2520566" cy="28766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14" name="Rettangolo 13"/>
          <p:cNvSpPr/>
          <p:nvPr/>
        </p:nvSpPr>
        <p:spPr>
          <a:xfrm>
            <a:off x="1005329" y="2898281"/>
            <a:ext cx="121736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1 (16)</a:t>
            </a:r>
            <a:r>
              <a:rPr lang="en-US" sz="1000" dirty="0">
                <a:solidFill>
                  <a:schemeClr val="tx1"/>
                </a:solidFill>
                <a:cs typeface="Calibri"/>
              </a:rPr>
              <a:t>, SFP+ 10 </a:t>
            </a:r>
            <a:r>
              <a:rPr lang="en-US" sz="1000" dirty="0" err="1">
                <a:solidFill>
                  <a:schemeClr val="tx1"/>
                </a:solidFill>
                <a:cs typeface="Calibri"/>
              </a:rPr>
              <a:t>GbE</a:t>
            </a:r>
            <a:endParaRPr lang="en-US" sz="1000" dirty="0">
              <a:solidFill>
                <a:schemeClr val="tx1"/>
              </a:solidFill>
              <a:cs typeface="Calibri"/>
            </a:endParaRPr>
          </a:p>
        </p:txBody>
      </p:sp>
      <p:cxnSp>
        <p:nvCxnSpPr>
          <p:cNvPr id="15" name="Connettore 4 14"/>
          <p:cNvCxnSpPr>
            <a:cxnSpLocks/>
            <a:stCxn id="17" idx="2"/>
            <a:endCxn id="14" idx="1"/>
          </p:cNvCxnSpPr>
          <p:nvPr/>
        </p:nvCxnSpPr>
        <p:spPr>
          <a:xfrm rot="10800000" flipV="1">
            <a:off x="1005330" y="1805415"/>
            <a:ext cx="621493" cy="1173989"/>
          </a:xfrm>
          <a:prstGeom prst="bentConnector3">
            <a:avLst>
              <a:gd name="adj1" fmla="val 150065"/>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grpSp>
        <p:nvGrpSpPr>
          <p:cNvPr id="16" name="Gruppo 15"/>
          <p:cNvGrpSpPr/>
          <p:nvPr/>
        </p:nvGrpSpPr>
        <p:grpSpPr>
          <a:xfrm>
            <a:off x="1620302" y="1508395"/>
            <a:ext cx="2102120" cy="594041"/>
            <a:chOff x="405533" y="1446534"/>
            <a:chExt cx="2102120" cy="594041"/>
          </a:xfrm>
        </p:grpSpPr>
        <p:sp>
          <p:nvSpPr>
            <p:cNvPr id="17" name="Nuvola 16"/>
            <p:cNvSpPr/>
            <p:nvPr/>
          </p:nvSpPr>
          <p:spPr>
            <a:xfrm>
              <a:off x="405533" y="1446534"/>
              <a:ext cx="2102120" cy="594041"/>
            </a:xfrm>
            <a:prstGeom prst="cloud">
              <a:avLst/>
            </a:prstGeom>
            <a:solidFill>
              <a:schemeClr val="accent3">
                <a:lumMod val="40000"/>
                <a:lumOff val="60000"/>
              </a:schemeClr>
            </a:solidFill>
            <a:ln w="158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0" name="CasellaDiTesto 19"/>
            <p:cNvSpPr txBox="1"/>
            <p:nvPr/>
          </p:nvSpPr>
          <p:spPr>
            <a:xfrm>
              <a:off x="626150" y="1543499"/>
              <a:ext cx="1697420" cy="369332"/>
            </a:xfrm>
            <a:prstGeom prst="rect">
              <a:avLst/>
            </a:prstGeom>
            <a:noFill/>
            <a:ln>
              <a:noFill/>
            </a:ln>
          </p:spPr>
          <p:txBody>
            <a:bodyPr wrap="square" rtlCol="0">
              <a:spAutoFit/>
            </a:bodyPr>
            <a:lstStyle/>
            <a:p>
              <a:r>
                <a:rPr lang="it-IT" b="1" i="1" dirty="0">
                  <a:solidFill>
                    <a:schemeClr val="accent3">
                      <a:lumMod val="50000"/>
                    </a:schemeClr>
                  </a:solidFill>
                </a:rPr>
                <a:t>WAN @LITNET</a:t>
              </a:r>
            </a:p>
          </p:txBody>
        </p:sp>
      </p:grpSp>
      <p:sp>
        <p:nvSpPr>
          <p:cNvPr id="23" name="CasellaDiTesto 22"/>
          <p:cNvSpPr txBox="1"/>
          <p:nvPr/>
        </p:nvSpPr>
        <p:spPr>
          <a:xfrm>
            <a:off x="7870309" y="4385361"/>
            <a:ext cx="2604681" cy="338554"/>
          </a:xfrm>
          <a:prstGeom prst="rect">
            <a:avLst/>
          </a:prstGeom>
          <a:noFill/>
        </p:spPr>
        <p:txBody>
          <a:bodyPr wrap="square" rtlCol="0">
            <a:spAutoFit/>
          </a:bodyPr>
          <a:lstStyle/>
          <a:p>
            <a:r>
              <a:rPr lang="it-IT" sz="1600" b="1" i="1" dirty="0">
                <a:solidFill>
                  <a:srgbClr val="0070C0"/>
                </a:solidFill>
              </a:rPr>
              <a:t>LOLA Workstation 2 (Win10)</a:t>
            </a:r>
          </a:p>
        </p:txBody>
      </p:sp>
      <p:sp>
        <p:nvSpPr>
          <p:cNvPr id="30" name="Rettangolo 29"/>
          <p:cNvSpPr/>
          <p:nvPr/>
        </p:nvSpPr>
        <p:spPr>
          <a:xfrm>
            <a:off x="2454736" y="2903134"/>
            <a:ext cx="628326"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5</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44" name="Rettangolo 43"/>
          <p:cNvSpPr/>
          <p:nvPr/>
        </p:nvSpPr>
        <p:spPr>
          <a:xfrm>
            <a:off x="5860408" y="3489923"/>
            <a:ext cx="3583528" cy="62280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47" name="CasellaDiTesto 46"/>
          <p:cNvSpPr txBox="1"/>
          <p:nvPr/>
        </p:nvSpPr>
        <p:spPr>
          <a:xfrm>
            <a:off x="5917989" y="3150939"/>
            <a:ext cx="3647403" cy="338554"/>
          </a:xfrm>
          <a:prstGeom prst="rect">
            <a:avLst/>
          </a:prstGeom>
          <a:noFill/>
        </p:spPr>
        <p:txBody>
          <a:bodyPr wrap="square" rtlCol="0">
            <a:spAutoFit/>
          </a:bodyPr>
          <a:lstStyle/>
          <a:p>
            <a:pPr marL="12700">
              <a:lnSpc>
                <a:spcPct val="100000"/>
              </a:lnSpc>
              <a:spcBef>
                <a:spcPts val="95"/>
              </a:spcBef>
            </a:pPr>
            <a:r>
              <a:rPr lang="en-US" sz="1600" b="1" i="1" spc="-5" dirty="0" err="1">
                <a:solidFill>
                  <a:srgbClr val="006FC0"/>
                </a:solidFill>
                <a:cs typeface="Calibri"/>
              </a:rPr>
              <a:t>Mikrotik</a:t>
            </a:r>
            <a:r>
              <a:rPr lang="en-US" sz="1600" b="1" i="1" spc="-55" dirty="0">
                <a:solidFill>
                  <a:srgbClr val="006FC0"/>
                </a:solidFill>
                <a:cs typeface="Calibri"/>
              </a:rPr>
              <a:t> </a:t>
            </a:r>
            <a:r>
              <a:rPr lang="en-US" sz="1600" b="1" i="1" spc="-5" dirty="0">
                <a:solidFill>
                  <a:srgbClr val="006FC0"/>
                </a:solidFill>
                <a:cs typeface="Calibri"/>
              </a:rPr>
              <a:t>RB951G-2HnD </a:t>
            </a:r>
            <a:r>
              <a:rPr lang="en-US" sz="1600" b="1" i="1" spc="-5" dirty="0">
                <a:solidFill>
                  <a:srgbClr val="FF0000"/>
                </a:solidFill>
                <a:cs typeface="Calibri"/>
              </a:rPr>
              <a:t>(jitter generator)</a:t>
            </a:r>
            <a:endParaRPr lang="en-US" sz="1600" dirty="0">
              <a:solidFill>
                <a:srgbClr val="FF0000"/>
              </a:solidFill>
              <a:cs typeface="Calibri"/>
            </a:endParaRPr>
          </a:p>
        </p:txBody>
      </p:sp>
      <p:sp>
        <p:nvSpPr>
          <p:cNvPr id="54" name="Rettangolo 29">
            <a:extLst>
              <a:ext uri="{FF2B5EF4-FFF2-40B4-BE49-F238E27FC236}">
                <a16:creationId xmlns="" xmlns:a16="http://schemas.microsoft.com/office/drawing/2014/main" id="{8D574A08-B2BD-41FE-B8A3-018548F8D361}"/>
              </a:ext>
            </a:extLst>
          </p:cNvPr>
          <p:cNvSpPr/>
          <p:nvPr/>
        </p:nvSpPr>
        <p:spPr>
          <a:xfrm>
            <a:off x="3315101" y="2898281"/>
            <a:ext cx="628326"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6</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55" name="Rettangolo 29">
            <a:extLst>
              <a:ext uri="{FF2B5EF4-FFF2-40B4-BE49-F238E27FC236}">
                <a16:creationId xmlns="" xmlns:a16="http://schemas.microsoft.com/office/drawing/2014/main" id="{D0D6B1BF-CA15-49F6-AFAC-ADBC30752EBD}"/>
              </a:ext>
            </a:extLst>
          </p:cNvPr>
          <p:cNvSpPr/>
          <p:nvPr/>
        </p:nvSpPr>
        <p:spPr>
          <a:xfrm>
            <a:off x="4175466" y="2898281"/>
            <a:ext cx="628326"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7</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56" name="Rettangolo 29">
            <a:extLst>
              <a:ext uri="{FF2B5EF4-FFF2-40B4-BE49-F238E27FC236}">
                <a16:creationId xmlns="" xmlns:a16="http://schemas.microsoft.com/office/drawing/2014/main" id="{ADF1C265-A3E9-4FE0-8B64-CF467C1AD216}"/>
              </a:ext>
            </a:extLst>
          </p:cNvPr>
          <p:cNvSpPr/>
          <p:nvPr/>
        </p:nvSpPr>
        <p:spPr>
          <a:xfrm>
            <a:off x="5035831" y="2898281"/>
            <a:ext cx="628326"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8</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60" name="Rettangolo 29">
            <a:extLst>
              <a:ext uri="{FF2B5EF4-FFF2-40B4-BE49-F238E27FC236}">
                <a16:creationId xmlns="" xmlns:a16="http://schemas.microsoft.com/office/drawing/2014/main" id="{C3A81769-5A26-4EFB-AC7F-1158C04F690D}"/>
              </a:ext>
            </a:extLst>
          </p:cNvPr>
          <p:cNvSpPr/>
          <p:nvPr/>
        </p:nvSpPr>
        <p:spPr>
          <a:xfrm>
            <a:off x="5997688" y="3653440"/>
            <a:ext cx="49984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1</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61" name="Rettangolo 29">
            <a:extLst>
              <a:ext uri="{FF2B5EF4-FFF2-40B4-BE49-F238E27FC236}">
                <a16:creationId xmlns="" xmlns:a16="http://schemas.microsoft.com/office/drawing/2014/main" id="{DEDF36B5-92A1-465E-894E-2650B6177647}"/>
              </a:ext>
            </a:extLst>
          </p:cNvPr>
          <p:cNvSpPr/>
          <p:nvPr/>
        </p:nvSpPr>
        <p:spPr>
          <a:xfrm>
            <a:off x="6590366" y="3653440"/>
            <a:ext cx="49984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2</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62" name="Rettangolo 29">
            <a:extLst>
              <a:ext uri="{FF2B5EF4-FFF2-40B4-BE49-F238E27FC236}">
                <a16:creationId xmlns="" xmlns:a16="http://schemas.microsoft.com/office/drawing/2014/main" id="{4E622FD8-84E6-4F47-83A9-0D93CB00E79A}"/>
              </a:ext>
            </a:extLst>
          </p:cNvPr>
          <p:cNvSpPr/>
          <p:nvPr/>
        </p:nvSpPr>
        <p:spPr>
          <a:xfrm>
            <a:off x="7183044" y="3653439"/>
            <a:ext cx="49984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3</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64" name="Rettangolo 29">
            <a:extLst>
              <a:ext uri="{FF2B5EF4-FFF2-40B4-BE49-F238E27FC236}">
                <a16:creationId xmlns="" xmlns:a16="http://schemas.microsoft.com/office/drawing/2014/main" id="{B85A846E-8B57-47F9-B19F-CB862C85ED56}"/>
              </a:ext>
            </a:extLst>
          </p:cNvPr>
          <p:cNvSpPr/>
          <p:nvPr/>
        </p:nvSpPr>
        <p:spPr>
          <a:xfrm>
            <a:off x="8452162" y="3656906"/>
            <a:ext cx="814139" cy="289943"/>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5</a:t>
            </a:r>
            <a:r>
              <a:rPr lang="en-US" sz="1000" dirty="0">
                <a:solidFill>
                  <a:schemeClr val="tx1"/>
                </a:solidFill>
                <a:cs typeface="Calibri"/>
              </a:rPr>
              <a:t>, 1 </a:t>
            </a:r>
            <a:r>
              <a:rPr lang="en-US" sz="1000" dirty="0" err="1">
                <a:solidFill>
                  <a:schemeClr val="tx1"/>
                </a:solidFill>
                <a:cs typeface="Calibri"/>
              </a:rPr>
              <a:t>GbE</a:t>
            </a:r>
            <a:r>
              <a:rPr lang="en-US" sz="1000" dirty="0">
                <a:solidFill>
                  <a:schemeClr val="tx1"/>
                </a:solidFill>
                <a:cs typeface="Calibri"/>
              </a:rPr>
              <a:t>, Management</a:t>
            </a:r>
          </a:p>
        </p:txBody>
      </p:sp>
      <p:sp>
        <p:nvSpPr>
          <p:cNvPr id="65" name="Rectangle 64">
            <a:extLst>
              <a:ext uri="{FF2B5EF4-FFF2-40B4-BE49-F238E27FC236}">
                <a16:creationId xmlns="" xmlns:a16="http://schemas.microsoft.com/office/drawing/2014/main" id="{F048E829-0F66-4F5E-BB33-D55646444F3D}"/>
              </a:ext>
            </a:extLst>
          </p:cNvPr>
          <p:cNvSpPr/>
          <p:nvPr/>
        </p:nvSpPr>
        <p:spPr>
          <a:xfrm>
            <a:off x="5917989" y="3553191"/>
            <a:ext cx="2432953" cy="488636"/>
          </a:xfrm>
          <a:prstGeom prst="rect">
            <a:avLst/>
          </a:prstGeom>
          <a:no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a:extLst>
              <a:ext uri="{FF2B5EF4-FFF2-40B4-BE49-F238E27FC236}">
                <a16:creationId xmlns="" xmlns:a16="http://schemas.microsoft.com/office/drawing/2014/main" id="{ACC96CEB-391A-48E0-9E19-248D3DD7343A}"/>
              </a:ext>
            </a:extLst>
          </p:cNvPr>
          <p:cNvSpPr txBox="1"/>
          <p:nvPr/>
        </p:nvSpPr>
        <p:spPr>
          <a:xfrm>
            <a:off x="7792793" y="3823713"/>
            <a:ext cx="654878" cy="246221"/>
          </a:xfrm>
          <a:prstGeom prst="rect">
            <a:avLst/>
          </a:prstGeom>
          <a:noFill/>
        </p:spPr>
        <p:txBody>
          <a:bodyPr wrap="square" rtlCol="0">
            <a:spAutoFit/>
          </a:bodyPr>
          <a:lstStyle/>
          <a:p>
            <a:r>
              <a:rPr lang="en-US" sz="1000" dirty="0">
                <a:solidFill>
                  <a:srgbClr val="7030A0"/>
                </a:solidFill>
              </a:rPr>
              <a:t>Bridged</a:t>
            </a:r>
          </a:p>
        </p:txBody>
      </p:sp>
      <p:sp>
        <p:nvSpPr>
          <p:cNvPr id="68" name="Rettangolo 29">
            <a:extLst>
              <a:ext uri="{FF2B5EF4-FFF2-40B4-BE49-F238E27FC236}">
                <a16:creationId xmlns="" xmlns:a16="http://schemas.microsoft.com/office/drawing/2014/main" id="{F570F445-567E-4849-9BAA-88D22AB55031}"/>
              </a:ext>
            </a:extLst>
          </p:cNvPr>
          <p:cNvSpPr/>
          <p:nvPr/>
        </p:nvSpPr>
        <p:spPr>
          <a:xfrm>
            <a:off x="7774679" y="3653439"/>
            <a:ext cx="49984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4</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71" name="CasellaDiTesto 47">
            <a:extLst>
              <a:ext uri="{FF2B5EF4-FFF2-40B4-BE49-F238E27FC236}">
                <a16:creationId xmlns="" xmlns:a16="http://schemas.microsoft.com/office/drawing/2014/main" id="{8FFF56A3-669B-4AA7-986A-1DEB191C2875}"/>
              </a:ext>
            </a:extLst>
          </p:cNvPr>
          <p:cNvSpPr txBox="1"/>
          <p:nvPr/>
        </p:nvSpPr>
        <p:spPr>
          <a:xfrm>
            <a:off x="5848034" y="1450517"/>
            <a:ext cx="4968725" cy="1169551"/>
          </a:xfrm>
          <a:prstGeom prst="rect">
            <a:avLst/>
          </a:prstGeom>
          <a:solidFill>
            <a:schemeClr val="bg1"/>
          </a:solidFill>
        </p:spPr>
        <p:txBody>
          <a:bodyPr wrap="square" rtlCol="0">
            <a:spAutoFit/>
          </a:bodyPr>
          <a:lstStyle/>
          <a:p>
            <a:r>
              <a:rPr lang="it-IT" sz="1000" b="1" dirty="0"/>
              <a:t>NOTES:</a:t>
            </a:r>
          </a:p>
          <a:p>
            <a:pPr marL="171450" indent="-171450">
              <a:buFontTx/>
              <a:buChar char="-"/>
            </a:pPr>
            <a:r>
              <a:rPr lang="it-IT" sz="1000" b="1" dirty="0">
                <a:solidFill>
                  <a:schemeClr val="accent1"/>
                </a:solidFill>
              </a:rPr>
              <a:t>Cisco</a:t>
            </a:r>
            <a:r>
              <a:rPr lang="it-IT" sz="1000" b="1" dirty="0"/>
              <a:t> uses access mode on ports 5-8, no other equipment is connected to the device.</a:t>
            </a:r>
          </a:p>
          <a:p>
            <a:pPr marL="171450" indent="-171450">
              <a:buFontTx/>
              <a:buChar char="-"/>
            </a:pPr>
            <a:r>
              <a:rPr lang="it-IT" sz="1000" b="1" dirty="0">
                <a:solidFill>
                  <a:schemeClr val="accent1"/>
                </a:solidFill>
              </a:rPr>
              <a:t>Mikrotik</a:t>
            </a:r>
            <a:r>
              <a:rPr lang="it-IT" sz="1000" b="1" dirty="0"/>
              <a:t> bridged connections use main CPU for traffic transferring (</a:t>
            </a:r>
            <a:r>
              <a:rPr lang="it-IT" sz="1000" b="1" i="1" dirty="0"/>
              <a:t>HW offload disabled</a:t>
            </a:r>
            <a:r>
              <a:rPr lang="it-IT" sz="1000" b="1" dirty="0"/>
              <a:t>), creating higher jitter as bandwidth increases.</a:t>
            </a:r>
          </a:p>
          <a:p>
            <a:pPr marL="171450" indent="-171450">
              <a:buFontTx/>
              <a:buChar char="-"/>
            </a:pPr>
            <a:r>
              <a:rPr lang="it-IT" sz="1000" b="1" dirty="0">
                <a:solidFill>
                  <a:schemeClr val="accent1"/>
                </a:solidFill>
              </a:rPr>
              <a:t>perfSONAR1</a:t>
            </a:r>
            <a:r>
              <a:rPr lang="it-IT" sz="1000" b="1" dirty="0"/>
              <a:t> and </a:t>
            </a:r>
            <a:r>
              <a:rPr lang="it-IT" sz="1000" b="1" dirty="0">
                <a:solidFill>
                  <a:schemeClr val="accent1"/>
                </a:solidFill>
              </a:rPr>
              <a:t>perfSONAR2</a:t>
            </a:r>
            <a:r>
              <a:rPr lang="it-IT" sz="1000" b="1" dirty="0"/>
              <a:t> machines uses identical hardware and operating system.</a:t>
            </a:r>
          </a:p>
          <a:p>
            <a:pPr marL="171450" indent="-171450">
              <a:buFontTx/>
              <a:buChar char="-"/>
            </a:pPr>
            <a:r>
              <a:rPr lang="it-IT" sz="1000" b="1" dirty="0">
                <a:solidFill>
                  <a:schemeClr val="accent1"/>
                </a:solidFill>
              </a:rPr>
              <a:t>LOLA Workstation 1 </a:t>
            </a:r>
            <a:r>
              <a:rPr lang="it-IT" sz="1000" b="1" dirty="0"/>
              <a:t>and </a:t>
            </a:r>
            <a:r>
              <a:rPr lang="it-IT" sz="1000" b="1" dirty="0">
                <a:solidFill>
                  <a:schemeClr val="accent1"/>
                </a:solidFill>
              </a:rPr>
              <a:t>LOLA Workstation 2</a:t>
            </a:r>
            <a:r>
              <a:rPr lang="it-IT" sz="1000" b="1" dirty="0"/>
              <a:t> uses the the same model network interface and operating system.</a:t>
            </a:r>
          </a:p>
        </p:txBody>
      </p:sp>
      <p:sp>
        <p:nvSpPr>
          <p:cNvPr id="78" name="Rettangolo 9">
            <a:extLst>
              <a:ext uri="{FF2B5EF4-FFF2-40B4-BE49-F238E27FC236}">
                <a16:creationId xmlns="" xmlns:a16="http://schemas.microsoft.com/office/drawing/2014/main" id="{15413F08-7668-4F1B-A20B-45116E2D6F39}"/>
              </a:ext>
            </a:extLst>
          </p:cNvPr>
          <p:cNvSpPr/>
          <p:nvPr/>
        </p:nvSpPr>
        <p:spPr>
          <a:xfrm>
            <a:off x="4437409" y="5478587"/>
            <a:ext cx="2821625" cy="28766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79" name="CasellaDiTesto 21">
            <a:extLst>
              <a:ext uri="{FF2B5EF4-FFF2-40B4-BE49-F238E27FC236}">
                <a16:creationId xmlns="" xmlns:a16="http://schemas.microsoft.com/office/drawing/2014/main" id="{74C06E97-B747-4D2B-928C-CC4527158496}"/>
              </a:ext>
            </a:extLst>
          </p:cNvPr>
          <p:cNvSpPr txBox="1"/>
          <p:nvPr/>
        </p:nvSpPr>
        <p:spPr>
          <a:xfrm>
            <a:off x="4416749" y="5162424"/>
            <a:ext cx="2915460" cy="338554"/>
          </a:xfrm>
          <a:prstGeom prst="rect">
            <a:avLst/>
          </a:prstGeom>
          <a:noFill/>
        </p:spPr>
        <p:txBody>
          <a:bodyPr wrap="square" rtlCol="0">
            <a:spAutoFit/>
          </a:bodyPr>
          <a:lstStyle/>
          <a:p>
            <a:r>
              <a:rPr lang="it-IT" sz="1600" b="1" i="1" dirty="0">
                <a:solidFill>
                  <a:srgbClr val="0070C0"/>
                </a:solidFill>
              </a:rPr>
              <a:t>CESNET Gigabit Packet Reflector</a:t>
            </a:r>
          </a:p>
        </p:txBody>
      </p:sp>
      <p:sp>
        <p:nvSpPr>
          <p:cNvPr id="80" name="Rettangolo 29">
            <a:extLst>
              <a:ext uri="{FF2B5EF4-FFF2-40B4-BE49-F238E27FC236}">
                <a16:creationId xmlns="" xmlns:a16="http://schemas.microsoft.com/office/drawing/2014/main" id="{051328F1-4A19-4710-99C4-4F222E628DFD}"/>
              </a:ext>
            </a:extLst>
          </p:cNvPr>
          <p:cNvSpPr/>
          <p:nvPr/>
        </p:nvSpPr>
        <p:spPr>
          <a:xfrm>
            <a:off x="8544479" y="4762542"/>
            <a:ext cx="1172225"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Intel I219-V</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81" name="Rettangolo 10">
            <a:extLst>
              <a:ext uri="{FF2B5EF4-FFF2-40B4-BE49-F238E27FC236}">
                <a16:creationId xmlns="" xmlns:a16="http://schemas.microsoft.com/office/drawing/2014/main" id="{1941307A-C9DF-4A88-AD93-F5F680E301F3}"/>
              </a:ext>
            </a:extLst>
          </p:cNvPr>
          <p:cNvSpPr/>
          <p:nvPr/>
        </p:nvSpPr>
        <p:spPr>
          <a:xfrm>
            <a:off x="1358086" y="4708676"/>
            <a:ext cx="2520566" cy="28766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82" name="CasellaDiTesto 22">
            <a:extLst>
              <a:ext uri="{FF2B5EF4-FFF2-40B4-BE49-F238E27FC236}">
                <a16:creationId xmlns="" xmlns:a16="http://schemas.microsoft.com/office/drawing/2014/main" id="{69F96AB9-B7B5-44E1-AFCC-A4B8FB1517AE}"/>
              </a:ext>
            </a:extLst>
          </p:cNvPr>
          <p:cNvSpPr txBox="1"/>
          <p:nvPr/>
        </p:nvSpPr>
        <p:spPr>
          <a:xfrm>
            <a:off x="1358086" y="4385361"/>
            <a:ext cx="2604681" cy="338554"/>
          </a:xfrm>
          <a:prstGeom prst="rect">
            <a:avLst/>
          </a:prstGeom>
          <a:noFill/>
        </p:spPr>
        <p:txBody>
          <a:bodyPr wrap="square" rtlCol="0">
            <a:spAutoFit/>
          </a:bodyPr>
          <a:lstStyle/>
          <a:p>
            <a:r>
              <a:rPr lang="it-IT" sz="1600" b="1" i="1" dirty="0">
                <a:solidFill>
                  <a:srgbClr val="0070C0"/>
                </a:solidFill>
              </a:rPr>
              <a:t>LOLA Workstation 1 (Win10)</a:t>
            </a:r>
          </a:p>
        </p:txBody>
      </p:sp>
      <p:sp>
        <p:nvSpPr>
          <p:cNvPr id="83" name="Rettangolo 29">
            <a:extLst>
              <a:ext uri="{FF2B5EF4-FFF2-40B4-BE49-F238E27FC236}">
                <a16:creationId xmlns="" xmlns:a16="http://schemas.microsoft.com/office/drawing/2014/main" id="{9DAE6ED3-81C8-4823-A706-43CB1BE9F31B}"/>
              </a:ext>
            </a:extLst>
          </p:cNvPr>
          <p:cNvSpPr/>
          <p:nvPr/>
        </p:nvSpPr>
        <p:spPr>
          <a:xfrm>
            <a:off x="2032256" y="4766220"/>
            <a:ext cx="1172225"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Intel I219-V</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84" name="Rettangolo 29">
            <a:extLst>
              <a:ext uri="{FF2B5EF4-FFF2-40B4-BE49-F238E27FC236}">
                <a16:creationId xmlns="" xmlns:a16="http://schemas.microsoft.com/office/drawing/2014/main" id="{45DEFAE2-06E1-472B-969A-89D43578D53D}"/>
              </a:ext>
            </a:extLst>
          </p:cNvPr>
          <p:cNvSpPr/>
          <p:nvPr/>
        </p:nvSpPr>
        <p:spPr>
          <a:xfrm>
            <a:off x="5462112" y="5540390"/>
            <a:ext cx="77221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dirty="0">
                <a:solidFill>
                  <a:schemeClr val="tx1"/>
                </a:solidFill>
                <a:cs typeface="Calibri"/>
              </a:rPr>
              <a:t>1 </a:t>
            </a:r>
            <a:r>
              <a:rPr lang="en-US" sz="1000" dirty="0" err="1">
                <a:solidFill>
                  <a:schemeClr val="tx1"/>
                </a:solidFill>
                <a:cs typeface="Calibri"/>
              </a:rPr>
              <a:t>GbE</a:t>
            </a:r>
            <a:endParaRPr lang="en-US" sz="1000" dirty="0">
              <a:solidFill>
                <a:schemeClr val="tx1"/>
              </a:solidFill>
              <a:cs typeface="Calibri"/>
            </a:endParaRPr>
          </a:p>
        </p:txBody>
      </p:sp>
      <p:sp>
        <p:nvSpPr>
          <p:cNvPr id="85" name="Rettangolo 10">
            <a:extLst>
              <a:ext uri="{FF2B5EF4-FFF2-40B4-BE49-F238E27FC236}">
                <a16:creationId xmlns="" xmlns:a16="http://schemas.microsoft.com/office/drawing/2014/main" id="{1F425E86-A57B-4665-8673-1BDE9097DB1A}"/>
              </a:ext>
            </a:extLst>
          </p:cNvPr>
          <p:cNvSpPr/>
          <p:nvPr/>
        </p:nvSpPr>
        <p:spPr>
          <a:xfrm>
            <a:off x="1358085" y="5747378"/>
            <a:ext cx="2058478" cy="28766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86" name="CasellaDiTesto 22">
            <a:extLst>
              <a:ext uri="{FF2B5EF4-FFF2-40B4-BE49-F238E27FC236}">
                <a16:creationId xmlns="" xmlns:a16="http://schemas.microsoft.com/office/drawing/2014/main" id="{39AB828E-4C68-483D-9EE9-589033134300}"/>
              </a:ext>
            </a:extLst>
          </p:cNvPr>
          <p:cNvSpPr txBox="1"/>
          <p:nvPr/>
        </p:nvSpPr>
        <p:spPr>
          <a:xfrm>
            <a:off x="1358086" y="5424063"/>
            <a:ext cx="2058478" cy="338554"/>
          </a:xfrm>
          <a:prstGeom prst="rect">
            <a:avLst/>
          </a:prstGeom>
          <a:noFill/>
        </p:spPr>
        <p:txBody>
          <a:bodyPr wrap="square" rtlCol="0">
            <a:spAutoFit/>
          </a:bodyPr>
          <a:lstStyle/>
          <a:p>
            <a:r>
              <a:rPr lang="it-IT" sz="1600" b="1" i="1" dirty="0">
                <a:solidFill>
                  <a:srgbClr val="0070C0"/>
                </a:solidFill>
              </a:rPr>
              <a:t>perfSONAR1 (CentOS)</a:t>
            </a:r>
          </a:p>
        </p:txBody>
      </p:sp>
      <p:sp>
        <p:nvSpPr>
          <p:cNvPr id="87" name="Rettangolo 29">
            <a:extLst>
              <a:ext uri="{FF2B5EF4-FFF2-40B4-BE49-F238E27FC236}">
                <a16:creationId xmlns="" xmlns:a16="http://schemas.microsoft.com/office/drawing/2014/main" id="{D7255EBA-9F8B-4321-844F-CC19BC751E47}"/>
              </a:ext>
            </a:extLst>
          </p:cNvPr>
          <p:cNvSpPr/>
          <p:nvPr/>
        </p:nvSpPr>
        <p:spPr>
          <a:xfrm>
            <a:off x="1744169" y="5810085"/>
            <a:ext cx="141298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Realtek PCI-E NIC</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sp>
        <p:nvSpPr>
          <p:cNvPr id="88" name="Rettangolo 10">
            <a:extLst>
              <a:ext uri="{FF2B5EF4-FFF2-40B4-BE49-F238E27FC236}">
                <a16:creationId xmlns="" xmlns:a16="http://schemas.microsoft.com/office/drawing/2014/main" id="{64A46B54-0FF5-4B57-A3C3-ED8D81752A6B}"/>
              </a:ext>
            </a:extLst>
          </p:cNvPr>
          <p:cNvSpPr/>
          <p:nvPr/>
        </p:nvSpPr>
        <p:spPr>
          <a:xfrm>
            <a:off x="8332397" y="5747378"/>
            <a:ext cx="2058478" cy="287663"/>
          </a:xfrm>
          <a:prstGeom prst="rect">
            <a:avLst/>
          </a:prstGeom>
          <a:noFill/>
          <a:ln w="222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it-IT" sz="1600" b="1" i="1" dirty="0">
              <a:solidFill>
                <a:schemeClr val="tx1"/>
              </a:solidFill>
            </a:endParaRPr>
          </a:p>
        </p:txBody>
      </p:sp>
      <p:sp>
        <p:nvSpPr>
          <p:cNvPr id="89" name="CasellaDiTesto 22">
            <a:extLst>
              <a:ext uri="{FF2B5EF4-FFF2-40B4-BE49-F238E27FC236}">
                <a16:creationId xmlns="" xmlns:a16="http://schemas.microsoft.com/office/drawing/2014/main" id="{6DA611A2-0FE0-4AD5-BFDF-545C2EEE7747}"/>
              </a:ext>
            </a:extLst>
          </p:cNvPr>
          <p:cNvSpPr txBox="1"/>
          <p:nvPr/>
        </p:nvSpPr>
        <p:spPr>
          <a:xfrm>
            <a:off x="8332398" y="5424063"/>
            <a:ext cx="2058478" cy="338554"/>
          </a:xfrm>
          <a:prstGeom prst="rect">
            <a:avLst/>
          </a:prstGeom>
          <a:noFill/>
        </p:spPr>
        <p:txBody>
          <a:bodyPr wrap="square" rtlCol="0">
            <a:spAutoFit/>
          </a:bodyPr>
          <a:lstStyle/>
          <a:p>
            <a:r>
              <a:rPr lang="it-IT" sz="1600" b="1" i="1" dirty="0">
                <a:solidFill>
                  <a:srgbClr val="0070C0"/>
                </a:solidFill>
              </a:rPr>
              <a:t>perfSONAR2 (CentOS)</a:t>
            </a:r>
          </a:p>
        </p:txBody>
      </p:sp>
      <p:sp>
        <p:nvSpPr>
          <p:cNvPr id="90" name="Rettangolo 29">
            <a:extLst>
              <a:ext uri="{FF2B5EF4-FFF2-40B4-BE49-F238E27FC236}">
                <a16:creationId xmlns="" xmlns:a16="http://schemas.microsoft.com/office/drawing/2014/main" id="{12B3BAD6-9105-4A9C-B5EF-2EBBC5A97313}"/>
              </a:ext>
            </a:extLst>
          </p:cNvPr>
          <p:cNvSpPr/>
          <p:nvPr/>
        </p:nvSpPr>
        <p:spPr>
          <a:xfrm>
            <a:off x="8718481" y="5810085"/>
            <a:ext cx="1412988" cy="162247"/>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00" b="1" dirty="0">
                <a:solidFill>
                  <a:srgbClr val="C00000"/>
                </a:solidFill>
                <a:cs typeface="Calibri"/>
              </a:rPr>
              <a:t>Realtek PCI-E NIC</a:t>
            </a:r>
            <a:r>
              <a:rPr lang="en-US" sz="1000" dirty="0">
                <a:solidFill>
                  <a:schemeClr val="tx1"/>
                </a:solidFill>
                <a:cs typeface="Calibri"/>
              </a:rPr>
              <a:t>, 1 </a:t>
            </a:r>
            <a:r>
              <a:rPr lang="en-US" sz="1000" dirty="0" err="1">
                <a:solidFill>
                  <a:schemeClr val="tx1"/>
                </a:solidFill>
                <a:cs typeface="Calibri"/>
              </a:rPr>
              <a:t>GbE</a:t>
            </a:r>
            <a:endParaRPr lang="en-US" sz="1000" dirty="0">
              <a:solidFill>
                <a:schemeClr val="tx1"/>
              </a:solidFill>
              <a:cs typeface="Calibri"/>
            </a:endParaRPr>
          </a:p>
        </p:txBody>
      </p:sp>
      <p:cxnSp>
        <p:nvCxnSpPr>
          <p:cNvPr id="91" name="Connettore 4 14">
            <a:extLst>
              <a:ext uri="{FF2B5EF4-FFF2-40B4-BE49-F238E27FC236}">
                <a16:creationId xmlns="" xmlns:a16="http://schemas.microsoft.com/office/drawing/2014/main" id="{ABB77223-58C0-4BD9-BB5C-5CA4F27AEFA3}"/>
              </a:ext>
            </a:extLst>
          </p:cNvPr>
          <p:cNvCxnSpPr>
            <a:cxnSpLocks/>
            <a:stCxn id="55" idx="2"/>
            <a:endCxn id="78" idx="1"/>
          </p:cNvCxnSpPr>
          <p:nvPr/>
        </p:nvCxnSpPr>
        <p:spPr>
          <a:xfrm rot="5400000">
            <a:off x="3182574" y="4315363"/>
            <a:ext cx="2561891" cy="52220"/>
          </a:xfrm>
          <a:prstGeom prst="bentConnector4">
            <a:avLst>
              <a:gd name="adj1" fmla="val 47193"/>
              <a:gd name="adj2" fmla="val 537763"/>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94" name="Connettore 4 14">
            <a:extLst>
              <a:ext uri="{FF2B5EF4-FFF2-40B4-BE49-F238E27FC236}">
                <a16:creationId xmlns="" xmlns:a16="http://schemas.microsoft.com/office/drawing/2014/main" id="{57A76D7A-61E0-4865-B720-52511A8C8C4C}"/>
              </a:ext>
            </a:extLst>
          </p:cNvPr>
          <p:cNvCxnSpPr>
            <a:cxnSpLocks/>
            <a:stCxn id="54" idx="2"/>
            <a:endCxn id="81" idx="1"/>
          </p:cNvCxnSpPr>
          <p:nvPr/>
        </p:nvCxnSpPr>
        <p:spPr>
          <a:xfrm rot="5400000">
            <a:off x="1597685" y="2820929"/>
            <a:ext cx="1791980" cy="2271178"/>
          </a:xfrm>
          <a:prstGeom prst="bentConnector4">
            <a:avLst>
              <a:gd name="adj1" fmla="val 65831"/>
              <a:gd name="adj2" fmla="val 108108"/>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97" name="Connettore 4 14">
            <a:extLst>
              <a:ext uri="{FF2B5EF4-FFF2-40B4-BE49-F238E27FC236}">
                <a16:creationId xmlns="" xmlns:a16="http://schemas.microsoft.com/office/drawing/2014/main" id="{4D6A4BAB-78DF-4901-9CA4-ABD0F65786C0}"/>
              </a:ext>
            </a:extLst>
          </p:cNvPr>
          <p:cNvCxnSpPr>
            <a:cxnSpLocks/>
            <a:stCxn id="30" idx="2"/>
            <a:endCxn id="85" idx="1"/>
          </p:cNvCxnSpPr>
          <p:nvPr/>
        </p:nvCxnSpPr>
        <p:spPr>
          <a:xfrm rot="5400000">
            <a:off x="650578" y="3772888"/>
            <a:ext cx="2825829" cy="1410814"/>
          </a:xfrm>
          <a:prstGeom prst="bentConnector4">
            <a:avLst>
              <a:gd name="adj1" fmla="val 27905"/>
              <a:gd name="adj2" fmla="val 133307"/>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
        <p:nvSpPr>
          <p:cNvPr id="122" name="Nuvola 16">
            <a:extLst>
              <a:ext uri="{FF2B5EF4-FFF2-40B4-BE49-F238E27FC236}">
                <a16:creationId xmlns="" xmlns:a16="http://schemas.microsoft.com/office/drawing/2014/main" id="{CD12A4AD-7571-420C-8B19-8CE13F8EE77E}"/>
              </a:ext>
            </a:extLst>
          </p:cNvPr>
          <p:cNvSpPr/>
          <p:nvPr/>
        </p:nvSpPr>
        <p:spPr>
          <a:xfrm>
            <a:off x="9716704" y="2806387"/>
            <a:ext cx="2102120" cy="594041"/>
          </a:xfrm>
          <a:prstGeom prst="cloud">
            <a:avLst/>
          </a:prstGeom>
          <a:solidFill>
            <a:schemeClr val="accent3">
              <a:lumMod val="40000"/>
              <a:lumOff val="60000"/>
            </a:schemeClr>
          </a:solidFill>
          <a:ln w="158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3" name="CasellaDiTesto 19">
            <a:extLst>
              <a:ext uri="{FF2B5EF4-FFF2-40B4-BE49-F238E27FC236}">
                <a16:creationId xmlns="" xmlns:a16="http://schemas.microsoft.com/office/drawing/2014/main" id="{10083AB1-E489-4037-91DB-8F7FF5822EB6}"/>
              </a:ext>
            </a:extLst>
          </p:cNvPr>
          <p:cNvSpPr txBox="1"/>
          <p:nvPr/>
        </p:nvSpPr>
        <p:spPr>
          <a:xfrm>
            <a:off x="10045422" y="2904318"/>
            <a:ext cx="1697420" cy="369332"/>
          </a:xfrm>
          <a:prstGeom prst="rect">
            <a:avLst/>
          </a:prstGeom>
          <a:noFill/>
          <a:ln>
            <a:noFill/>
          </a:ln>
        </p:spPr>
        <p:txBody>
          <a:bodyPr wrap="square" rtlCol="0">
            <a:spAutoFit/>
          </a:bodyPr>
          <a:lstStyle/>
          <a:p>
            <a:r>
              <a:rPr lang="it-IT" b="1" i="1" dirty="0">
                <a:solidFill>
                  <a:schemeClr val="accent3">
                    <a:lumMod val="50000"/>
                  </a:schemeClr>
                </a:solidFill>
              </a:rPr>
              <a:t>LAN @LMTA</a:t>
            </a:r>
          </a:p>
        </p:txBody>
      </p:sp>
      <p:cxnSp>
        <p:nvCxnSpPr>
          <p:cNvPr id="137" name="Connettore 4 14">
            <a:extLst>
              <a:ext uri="{FF2B5EF4-FFF2-40B4-BE49-F238E27FC236}">
                <a16:creationId xmlns="" xmlns:a16="http://schemas.microsoft.com/office/drawing/2014/main" id="{B8504F75-0E51-492A-AC9F-DCB82FBEF704}"/>
              </a:ext>
            </a:extLst>
          </p:cNvPr>
          <p:cNvCxnSpPr>
            <a:cxnSpLocks/>
            <a:stCxn id="61" idx="2"/>
            <a:endCxn id="11" idx="1"/>
          </p:cNvCxnSpPr>
          <p:nvPr/>
        </p:nvCxnSpPr>
        <p:spPr>
          <a:xfrm rot="16200000" flipH="1">
            <a:off x="6838728" y="3817248"/>
            <a:ext cx="1033143" cy="1030019"/>
          </a:xfrm>
          <a:prstGeom prst="bentConnector2">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151" name="Connettore 4 14">
            <a:extLst>
              <a:ext uri="{FF2B5EF4-FFF2-40B4-BE49-F238E27FC236}">
                <a16:creationId xmlns="" xmlns:a16="http://schemas.microsoft.com/office/drawing/2014/main" id="{F1D60710-EE25-4356-A45C-5D4985E8AEEF}"/>
              </a:ext>
            </a:extLst>
          </p:cNvPr>
          <p:cNvCxnSpPr>
            <a:cxnSpLocks/>
            <a:stCxn id="62" idx="2"/>
            <a:endCxn id="88" idx="3"/>
          </p:cNvCxnSpPr>
          <p:nvPr/>
        </p:nvCxnSpPr>
        <p:spPr>
          <a:xfrm rot="16200000" flipH="1">
            <a:off x="7874159" y="3374494"/>
            <a:ext cx="2075524" cy="2957907"/>
          </a:xfrm>
          <a:prstGeom prst="bentConnector4">
            <a:avLst>
              <a:gd name="adj1" fmla="val 24201"/>
              <a:gd name="adj2" fmla="val 111163"/>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157" name="Connettore 4 14">
            <a:extLst>
              <a:ext uri="{FF2B5EF4-FFF2-40B4-BE49-F238E27FC236}">
                <a16:creationId xmlns="" xmlns:a16="http://schemas.microsoft.com/office/drawing/2014/main" id="{AD46E9C4-9041-40EB-96CF-5C3BE3748DF3}"/>
              </a:ext>
            </a:extLst>
          </p:cNvPr>
          <p:cNvCxnSpPr>
            <a:cxnSpLocks/>
            <a:stCxn id="64" idx="3"/>
            <a:endCxn id="122" idx="1"/>
          </p:cNvCxnSpPr>
          <p:nvPr/>
        </p:nvCxnSpPr>
        <p:spPr>
          <a:xfrm flipV="1">
            <a:off x="9266301" y="3399795"/>
            <a:ext cx="1501463" cy="402083"/>
          </a:xfrm>
          <a:prstGeom prst="bentConnector2">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cxnSp>
        <p:nvCxnSpPr>
          <p:cNvPr id="162" name="Connettore 4 14">
            <a:extLst>
              <a:ext uri="{FF2B5EF4-FFF2-40B4-BE49-F238E27FC236}">
                <a16:creationId xmlns="" xmlns:a16="http://schemas.microsoft.com/office/drawing/2014/main" id="{78A3FFC7-DD0B-4342-8775-8A2E4DC41303}"/>
              </a:ext>
            </a:extLst>
          </p:cNvPr>
          <p:cNvCxnSpPr>
            <a:cxnSpLocks/>
            <a:stCxn id="56" idx="2"/>
            <a:endCxn id="60" idx="1"/>
          </p:cNvCxnSpPr>
          <p:nvPr/>
        </p:nvCxnSpPr>
        <p:spPr>
          <a:xfrm rot="16200000" flipH="1">
            <a:off x="5336823" y="3073699"/>
            <a:ext cx="674036" cy="647694"/>
          </a:xfrm>
          <a:prstGeom prst="bentConnector2">
            <a:avLst/>
          </a:prstGeom>
          <a:ln w="12700">
            <a:solidFill>
              <a:schemeClr val="bg1">
                <a:lumMod val="6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985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en-US" dirty="0"/>
              <a:t>Test 1: Measure between P1 and P2 while L1 and L2 are inactive</a:t>
            </a:r>
          </a:p>
          <a:p>
            <a:r>
              <a:rPr lang="en-US" dirty="0"/>
              <a:t>Test 2: Measure between P1 and P2 while L1 and L2 send traffic at 30fps, 1 Color RGB 640 x 480</a:t>
            </a:r>
          </a:p>
          <a:p>
            <a:r>
              <a:rPr lang="en-US" dirty="0"/>
              <a:t>Test 3: as before with traffic at 60fps, 1 Color RGB 640 x 480</a:t>
            </a:r>
          </a:p>
          <a:p>
            <a:r>
              <a:rPr lang="en-US" dirty="0"/>
              <a:t>Test 4: as before with traffic at 30fps, 7 </a:t>
            </a:r>
            <a:r>
              <a:rPr lang="en-US" dirty="0" err="1"/>
              <a:t>bayer</a:t>
            </a:r>
            <a:r>
              <a:rPr lang="en-US" dirty="0"/>
              <a:t> encoded 1280 x 720</a:t>
            </a:r>
          </a:p>
          <a:p>
            <a:r>
              <a:rPr lang="en-US" dirty="0"/>
              <a:t>Test 5: traffic at 60fps, 7 </a:t>
            </a:r>
            <a:r>
              <a:rPr lang="en-US" dirty="0" err="1"/>
              <a:t>bayer</a:t>
            </a:r>
            <a:r>
              <a:rPr lang="en-US" dirty="0"/>
              <a:t> encoded 1280 x 720</a:t>
            </a:r>
          </a:p>
          <a:p>
            <a:r>
              <a:rPr lang="en-US" dirty="0"/>
              <a:t>Test 6: traffic at 30fps, 8 </a:t>
            </a:r>
            <a:r>
              <a:rPr lang="en-US" dirty="0" err="1"/>
              <a:t>bayer</a:t>
            </a:r>
            <a:r>
              <a:rPr lang="en-US" dirty="0"/>
              <a:t> encoded 1920 x 1080</a:t>
            </a:r>
          </a:p>
          <a:p>
            <a:r>
              <a:rPr lang="en-US" dirty="0"/>
              <a:t>Test 7: traffic at 60fps, 8 </a:t>
            </a:r>
            <a:r>
              <a:rPr lang="en-US" dirty="0" err="1"/>
              <a:t>bayer</a:t>
            </a:r>
            <a:r>
              <a:rPr lang="en-US" dirty="0"/>
              <a:t> encoded 1920 x 1080</a:t>
            </a:r>
          </a:p>
          <a:p>
            <a:endParaRPr lang="en-US" dirty="0"/>
          </a:p>
        </p:txBody>
      </p:sp>
      <p:sp>
        <p:nvSpPr>
          <p:cNvPr id="3" name="Titolo 2"/>
          <p:cNvSpPr>
            <a:spLocks noGrp="1"/>
          </p:cNvSpPr>
          <p:nvPr>
            <p:ph type="title"/>
          </p:nvPr>
        </p:nvSpPr>
        <p:spPr/>
        <p:txBody>
          <a:bodyPr/>
          <a:lstStyle/>
          <a:p>
            <a:r>
              <a:rPr lang="en-US" dirty="0"/>
              <a:t>Original Test plan @ Milan Lab</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22</a:t>
            </a:fld>
            <a:endParaRPr lang="en-GB" dirty="0"/>
          </a:p>
        </p:txBody>
      </p:sp>
    </p:spTree>
    <p:extLst>
      <p:ext uri="{BB962C8B-B14F-4D97-AF65-F5344CB8AC3E}">
        <p14:creationId xmlns:p14="http://schemas.microsoft.com/office/powerpoint/2010/main" val="1445425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Involved NRENs: do they all know about this?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608" y="1458603"/>
            <a:ext cx="6672350" cy="4843723"/>
          </a:xfrm>
          <a:prstGeom prst="rect">
            <a:avLst/>
          </a:prstGeom>
        </p:spPr>
      </p:pic>
      <p:sp>
        <p:nvSpPr>
          <p:cNvPr id="7" name="Rectangle 6"/>
          <p:cNvSpPr/>
          <p:nvPr/>
        </p:nvSpPr>
        <p:spPr>
          <a:xfrm>
            <a:off x="7048624" y="1634665"/>
            <a:ext cx="1840195" cy="4401205"/>
          </a:xfrm>
          <a:prstGeom prst="rect">
            <a:avLst/>
          </a:prstGeom>
        </p:spPr>
        <p:txBody>
          <a:bodyPr wrap="square">
            <a:spAutoFit/>
          </a:bodyPr>
          <a:lstStyle/>
          <a:p>
            <a:r>
              <a:rPr lang="en-US" sz="2000" b="1" dirty="0" err="1">
                <a:solidFill>
                  <a:srgbClr val="0070C0"/>
                </a:solidFill>
                <a:latin typeface="Arial" charset="0"/>
              </a:rPr>
              <a:t>Rhnet</a:t>
            </a:r>
            <a:r>
              <a:rPr lang="en-US" sz="2000" b="1" dirty="0">
                <a:solidFill>
                  <a:srgbClr val="0070C0"/>
                </a:solidFill>
                <a:latin typeface="Arial" charset="0"/>
              </a:rPr>
              <a:t>*</a:t>
            </a:r>
          </a:p>
          <a:p>
            <a:r>
              <a:rPr lang="en-US" sz="2000" b="1" dirty="0" err="1">
                <a:solidFill>
                  <a:srgbClr val="0070C0"/>
                </a:solidFill>
                <a:latin typeface="Arial" charset="0"/>
              </a:rPr>
              <a:t>Jisc</a:t>
            </a:r>
            <a:endParaRPr lang="en-US" sz="2000" b="1" dirty="0">
              <a:solidFill>
                <a:srgbClr val="0070C0"/>
              </a:solidFill>
              <a:latin typeface="Arial" charset="0"/>
            </a:endParaRPr>
          </a:p>
          <a:p>
            <a:r>
              <a:rPr lang="en-US" sz="2000" b="1" dirty="0" err="1">
                <a:solidFill>
                  <a:srgbClr val="0070C0"/>
                </a:solidFill>
                <a:latin typeface="Arial" charset="0"/>
              </a:rPr>
              <a:t>RedIris</a:t>
            </a:r>
            <a:endParaRPr lang="en-US" sz="2000" b="1" dirty="0">
              <a:solidFill>
                <a:srgbClr val="0070C0"/>
              </a:solidFill>
              <a:latin typeface="Arial" charset="0"/>
            </a:endParaRPr>
          </a:p>
          <a:p>
            <a:r>
              <a:rPr lang="en-US" sz="2000" b="1" dirty="0">
                <a:solidFill>
                  <a:srgbClr val="0070C0"/>
                </a:solidFill>
                <a:latin typeface="Arial" charset="0"/>
              </a:rPr>
              <a:t>RENATER</a:t>
            </a:r>
          </a:p>
          <a:p>
            <a:r>
              <a:rPr lang="en-US" sz="2000" b="1" dirty="0" err="1">
                <a:solidFill>
                  <a:srgbClr val="0070C0"/>
                </a:solidFill>
                <a:latin typeface="Arial" charset="0"/>
              </a:rPr>
              <a:t>BELnet</a:t>
            </a:r>
            <a:endParaRPr lang="en-US" sz="2000" b="1" dirty="0">
              <a:solidFill>
                <a:srgbClr val="0070C0"/>
              </a:solidFill>
              <a:latin typeface="Arial" charset="0"/>
            </a:endParaRPr>
          </a:p>
          <a:p>
            <a:r>
              <a:rPr lang="en-US" sz="2000" b="1" dirty="0" err="1">
                <a:solidFill>
                  <a:srgbClr val="0070C0"/>
                </a:solidFill>
                <a:latin typeface="Arial" charset="0"/>
              </a:rPr>
              <a:t>SURFnet</a:t>
            </a:r>
            <a:endParaRPr lang="en-US" sz="2000" b="1" dirty="0">
              <a:solidFill>
                <a:srgbClr val="0070C0"/>
              </a:solidFill>
              <a:latin typeface="Arial" charset="0"/>
            </a:endParaRPr>
          </a:p>
          <a:p>
            <a:r>
              <a:rPr lang="en-US" sz="2000" b="1" dirty="0">
                <a:solidFill>
                  <a:srgbClr val="0070C0"/>
                </a:solidFill>
                <a:latin typeface="Arial" charset="0"/>
              </a:rPr>
              <a:t>GARR</a:t>
            </a:r>
          </a:p>
          <a:p>
            <a:r>
              <a:rPr lang="en-US" sz="2000" b="1" dirty="0">
                <a:solidFill>
                  <a:srgbClr val="0070C0"/>
                </a:solidFill>
                <a:latin typeface="Arial" charset="0"/>
              </a:rPr>
              <a:t>SWITCH</a:t>
            </a:r>
          </a:p>
          <a:p>
            <a:r>
              <a:rPr lang="en-US" sz="2000" b="1" dirty="0">
                <a:solidFill>
                  <a:srgbClr val="0070C0"/>
                </a:solidFill>
                <a:latin typeface="Arial" charset="0"/>
              </a:rPr>
              <a:t>DFN</a:t>
            </a:r>
          </a:p>
          <a:p>
            <a:r>
              <a:rPr lang="en-US" sz="2000" b="1" dirty="0" err="1">
                <a:solidFill>
                  <a:srgbClr val="0070C0"/>
                </a:solidFill>
                <a:latin typeface="Arial" charset="0"/>
              </a:rPr>
              <a:t>Uninett</a:t>
            </a:r>
            <a:r>
              <a:rPr lang="en-US" sz="2000" b="1" dirty="0">
                <a:solidFill>
                  <a:srgbClr val="0070C0"/>
                </a:solidFill>
                <a:latin typeface="Arial" charset="0"/>
              </a:rPr>
              <a:t>*</a:t>
            </a:r>
          </a:p>
          <a:p>
            <a:r>
              <a:rPr lang="en-US" sz="2000" b="1" dirty="0" err="1">
                <a:solidFill>
                  <a:srgbClr val="0070C0"/>
                </a:solidFill>
                <a:latin typeface="Arial" charset="0"/>
              </a:rPr>
              <a:t>Sunet</a:t>
            </a:r>
            <a:r>
              <a:rPr lang="en-US" sz="2000" b="1" dirty="0">
                <a:solidFill>
                  <a:srgbClr val="0070C0"/>
                </a:solidFill>
                <a:latin typeface="Arial" charset="0"/>
              </a:rPr>
              <a:t>*</a:t>
            </a:r>
          </a:p>
          <a:p>
            <a:r>
              <a:rPr lang="en-US" sz="2000" b="1" dirty="0" err="1">
                <a:solidFill>
                  <a:srgbClr val="0070C0"/>
                </a:solidFill>
                <a:latin typeface="Arial" charset="0"/>
              </a:rPr>
              <a:t>DeIC</a:t>
            </a:r>
            <a:r>
              <a:rPr lang="en-US" sz="2000" b="1" dirty="0">
                <a:solidFill>
                  <a:srgbClr val="0070C0"/>
                </a:solidFill>
                <a:latin typeface="Arial" charset="0"/>
              </a:rPr>
              <a:t>*</a:t>
            </a:r>
          </a:p>
          <a:p>
            <a:r>
              <a:rPr lang="en-US" sz="2000" b="1" dirty="0" err="1">
                <a:solidFill>
                  <a:srgbClr val="0070C0"/>
                </a:solidFill>
                <a:latin typeface="Arial" charset="0"/>
              </a:rPr>
              <a:t>ACOnet</a:t>
            </a:r>
            <a:endParaRPr lang="en-US" sz="2000" b="1" dirty="0">
              <a:solidFill>
                <a:srgbClr val="0070C0"/>
              </a:solidFill>
              <a:latin typeface="Arial" charset="0"/>
            </a:endParaRPr>
          </a:p>
          <a:p>
            <a:r>
              <a:rPr lang="en-US" sz="2000" b="1" dirty="0" err="1">
                <a:solidFill>
                  <a:srgbClr val="0070C0"/>
                </a:solidFill>
                <a:latin typeface="Arial" charset="0"/>
              </a:rPr>
              <a:t>CESnet</a:t>
            </a:r>
            <a:endParaRPr lang="en-GB" sz="2000" b="1" dirty="0">
              <a:solidFill>
                <a:srgbClr val="FFFF00"/>
              </a:solidFill>
            </a:endParaRPr>
          </a:p>
        </p:txBody>
      </p:sp>
      <p:sp>
        <p:nvSpPr>
          <p:cNvPr id="8" name="Rectangle 7"/>
          <p:cNvSpPr/>
          <p:nvPr/>
        </p:nvSpPr>
        <p:spPr>
          <a:xfrm>
            <a:off x="8888819" y="1634664"/>
            <a:ext cx="3120308" cy="4708981"/>
          </a:xfrm>
          <a:prstGeom prst="rect">
            <a:avLst/>
          </a:prstGeom>
        </p:spPr>
        <p:txBody>
          <a:bodyPr wrap="square">
            <a:spAutoFit/>
          </a:bodyPr>
          <a:lstStyle/>
          <a:p>
            <a:r>
              <a:rPr lang="en-US" sz="2000" b="1" dirty="0">
                <a:solidFill>
                  <a:srgbClr val="0070C0"/>
                </a:solidFill>
                <a:latin typeface="Arial" charset="0"/>
              </a:rPr>
              <a:t>PSNC</a:t>
            </a:r>
          </a:p>
          <a:p>
            <a:r>
              <a:rPr lang="en-US" sz="2000" b="1" dirty="0">
                <a:solidFill>
                  <a:srgbClr val="0070C0"/>
                </a:solidFill>
                <a:latin typeface="Arial" charset="0"/>
              </a:rPr>
              <a:t>ARNES</a:t>
            </a:r>
          </a:p>
          <a:p>
            <a:r>
              <a:rPr lang="en-US" sz="2000" b="1" dirty="0">
                <a:solidFill>
                  <a:srgbClr val="0070C0"/>
                </a:solidFill>
                <a:latin typeface="Arial" charset="0"/>
              </a:rPr>
              <a:t>AMRES</a:t>
            </a:r>
          </a:p>
          <a:p>
            <a:r>
              <a:rPr lang="en-US" sz="2000" b="1" dirty="0">
                <a:solidFill>
                  <a:srgbClr val="0070C0"/>
                </a:solidFill>
                <a:latin typeface="Arial" charset="0"/>
              </a:rPr>
              <a:t>NIIF</a:t>
            </a:r>
          </a:p>
          <a:p>
            <a:r>
              <a:rPr lang="en-US" sz="2000" b="1" dirty="0" err="1">
                <a:solidFill>
                  <a:srgbClr val="0070C0"/>
                </a:solidFill>
                <a:latin typeface="Arial" charset="0"/>
              </a:rPr>
              <a:t>RoEduNet</a:t>
            </a:r>
            <a:endParaRPr lang="en-US" sz="2000" b="1" dirty="0">
              <a:solidFill>
                <a:srgbClr val="0070C0"/>
              </a:solidFill>
              <a:latin typeface="Arial" charset="0"/>
            </a:endParaRPr>
          </a:p>
          <a:p>
            <a:r>
              <a:rPr lang="en-US" sz="2000" b="1" dirty="0">
                <a:solidFill>
                  <a:srgbClr val="0070C0"/>
                </a:solidFill>
                <a:latin typeface="Arial" charset="0"/>
              </a:rPr>
              <a:t>GRNET</a:t>
            </a:r>
          </a:p>
          <a:p>
            <a:r>
              <a:rPr lang="en-US" sz="2000" b="1" dirty="0" err="1">
                <a:solidFill>
                  <a:srgbClr val="0070C0"/>
                </a:solidFill>
                <a:latin typeface="Arial" charset="0"/>
              </a:rPr>
              <a:t>Litnet</a:t>
            </a:r>
            <a:endParaRPr lang="en-US" sz="2000" b="1" dirty="0">
              <a:solidFill>
                <a:srgbClr val="0070C0"/>
              </a:solidFill>
              <a:latin typeface="Arial" charset="0"/>
            </a:endParaRPr>
          </a:p>
          <a:p>
            <a:r>
              <a:rPr lang="en-US" sz="2000" b="1" dirty="0" err="1">
                <a:solidFill>
                  <a:srgbClr val="0070C0"/>
                </a:solidFill>
                <a:latin typeface="Arial" charset="0"/>
              </a:rPr>
              <a:t>EEnet</a:t>
            </a:r>
            <a:endParaRPr lang="en-US" sz="2000" b="1" dirty="0">
              <a:solidFill>
                <a:srgbClr val="0070C0"/>
              </a:solidFill>
              <a:latin typeface="Arial" charset="0"/>
            </a:endParaRPr>
          </a:p>
          <a:p>
            <a:r>
              <a:rPr lang="en-US" sz="2000" b="1" dirty="0">
                <a:solidFill>
                  <a:srgbClr val="0070C0"/>
                </a:solidFill>
                <a:latin typeface="Arial" charset="0"/>
              </a:rPr>
              <a:t>FUNET*</a:t>
            </a:r>
          </a:p>
          <a:p>
            <a:r>
              <a:rPr lang="en-US" sz="2000" b="1" dirty="0">
                <a:solidFill>
                  <a:srgbClr val="0070C0"/>
                </a:solidFill>
                <a:latin typeface="Arial" charset="0"/>
              </a:rPr>
              <a:t>BASNET</a:t>
            </a:r>
          </a:p>
          <a:p>
            <a:r>
              <a:rPr lang="en-US" sz="2000" b="1" dirty="0">
                <a:solidFill>
                  <a:srgbClr val="0070C0"/>
                </a:solidFill>
                <a:latin typeface="Arial" charset="0"/>
              </a:rPr>
              <a:t>ASNET-AM</a:t>
            </a:r>
          </a:p>
          <a:p>
            <a:r>
              <a:rPr lang="en-US" sz="2000" b="1" dirty="0" err="1">
                <a:solidFill>
                  <a:srgbClr val="0070C0"/>
                </a:solidFill>
                <a:latin typeface="Arial" charset="0"/>
              </a:rPr>
              <a:t>AZscienceNet</a:t>
            </a:r>
            <a:endParaRPr lang="en-US" sz="2000" b="1" dirty="0">
              <a:solidFill>
                <a:srgbClr val="0070C0"/>
              </a:solidFill>
              <a:latin typeface="Arial" charset="0"/>
            </a:endParaRPr>
          </a:p>
          <a:p>
            <a:r>
              <a:rPr lang="en-US" sz="2000" b="1" dirty="0">
                <a:solidFill>
                  <a:schemeClr val="accent1">
                    <a:lumMod val="60000"/>
                    <a:lumOff val="40000"/>
                  </a:schemeClr>
                </a:solidFill>
                <a:latin typeface="Arial" charset="0"/>
              </a:rPr>
              <a:t>RENAM</a:t>
            </a:r>
          </a:p>
          <a:p>
            <a:endParaRPr lang="en-US" sz="2000" b="1" dirty="0">
              <a:solidFill>
                <a:schemeClr val="accent1">
                  <a:lumMod val="60000"/>
                  <a:lumOff val="40000"/>
                </a:schemeClr>
              </a:solidFill>
              <a:latin typeface="Arial" charset="0"/>
            </a:endParaRPr>
          </a:p>
          <a:p>
            <a:r>
              <a:rPr lang="en-US" sz="2000" b="1" dirty="0">
                <a:solidFill>
                  <a:srgbClr val="0070C0"/>
                </a:solidFill>
                <a:latin typeface="Arial" charset="0"/>
              </a:rPr>
              <a:t>* </a:t>
            </a:r>
            <a:r>
              <a:rPr lang="en-US" sz="2000" b="1" dirty="0" err="1">
                <a:solidFill>
                  <a:srgbClr val="0070C0"/>
                </a:solidFill>
                <a:latin typeface="Arial" charset="0"/>
              </a:rPr>
              <a:t>Nordunet</a:t>
            </a:r>
            <a:endParaRPr lang="en-US" sz="2000" b="1" dirty="0">
              <a:solidFill>
                <a:schemeClr val="accent1">
                  <a:lumMod val="60000"/>
                  <a:lumOff val="40000"/>
                </a:schemeClr>
              </a:solidFill>
              <a:latin typeface="Arial" charset="0"/>
            </a:endParaRPr>
          </a:p>
        </p:txBody>
      </p:sp>
    </p:spTree>
    <p:extLst>
      <p:ext uri="{BB962C8B-B14F-4D97-AF65-F5344CB8AC3E}">
        <p14:creationId xmlns:p14="http://schemas.microsoft.com/office/powerpoint/2010/main" val="93147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What these applications need?</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sp>
        <p:nvSpPr>
          <p:cNvPr id="8" name="Rectangle 7"/>
          <p:cNvSpPr/>
          <p:nvPr/>
        </p:nvSpPr>
        <p:spPr>
          <a:xfrm>
            <a:off x="818707" y="1528338"/>
            <a:ext cx="9558670" cy="3785652"/>
          </a:xfrm>
          <a:prstGeom prst="rect">
            <a:avLst/>
          </a:prstGeom>
        </p:spPr>
        <p:txBody>
          <a:bodyPr wrap="square">
            <a:spAutoFit/>
          </a:bodyPr>
          <a:lstStyle/>
          <a:p>
            <a:pPr marL="342900" indent="-342900">
              <a:buFont typeface="Arial" charset="0"/>
              <a:buChar char="•"/>
            </a:pPr>
            <a:r>
              <a:rPr lang="en-US" sz="4000" b="1" dirty="0">
                <a:solidFill>
                  <a:srgbClr val="0070C0"/>
                </a:solidFill>
                <a:latin typeface="Arial" charset="0"/>
              </a:rPr>
              <a:t>Bandwidth (multi Gigabit)</a:t>
            </a:r>
          </a:p>
          <a:p>
            <a:pPr marL="342900" indent="-342900">
              <a:buFont typeface="Arial" charset="0"/>
              <a:buChar char="•"/>
            </a:pPr>
            <a:endParaRPr lang="en-US" sz="4000" b="1" dirty="0">
              <a:solidFill>
                <a:srgbClr val="0070C0"/>
              </a:solidFill>
              <a:latin typeface="Arial" charset="0"/>
            </a:endParaRPr>
          </a:p>
          <a:p>
            <a:pPr marL="342900" indent="-342900">
              <a:buFont typeface="Arial" charset="0"/>
              <a:buChar char="•"/>
            </a:pPr>
            <a:r>
              <a:rPr lang="en-US" sz="4000" b="1" dirty="0">
                <a:solidFill>
                  <a:srgbClr val="FF0000"/>
                </a:solidFill>
                <a:latin typeface="Arial" charset="0"/>
              </a:rPr>
              <a:t>Low Latency ( possibly &lt; 25ms RTT end </a:t>
            </a:r>
            <a:r>
              <a:rPr lang="en-US" sz="4000" b="1">
                <a:solidFill>
                  <a:srgbClr val="FF0000"/>
                </a:solidFill>
                <a:latin typeface="Arial" charset="0"/>
              </a:rPr>
              <a:t>to end )</a:t>
            </a:r>
            <a:endParaRPr lang="en-US" sz="4000" b="1" dirty="0">
              <a:solidFill>
                <a:srgbClr val="FF0000"/>
              </a:solidFill>
              <a:latin typeface="Arial" charset="0"/>
            </a:endParaRPr>
          </a:p>
          <a:p>
            <a:pPr marL="342900" indent="-342900">
              <a:buFont typeface="Arial" charset="0"/>
              <a:buChar char="•"/>
            </a:pPr>
            <a:endParaRPr lang="en-US" sz="4000" b="1" dirty="0">
              <a:solidFill>
                <a:srgbClr val="FF0000"/>
              </a:solidFill>
              <a:latin typeface="Arial" charset="0"/>
            </a:endParaRPr>
          </a:p>
          <a:p>
            <a:pPr marL="342900" indent="-342900">
              <a:buFont typeface="Arial" charset="0"/>
              <a:buChar char="•"/>
            </a:pPr>
            <a:r>
              <a:rPr lang="en-US" sz="4000" b="1" dirty="0">
                <a:solidFill>
                  <a:srgbClr val="FF0000"/>
                </a:solidFill>
                <a:latin typeface="Arial" charset="0"/>
              </a:rPr>
              <a:t>Low Jitter ( &lt; 1.5ms )</a:t>
            </a:r>
          </a:p>
        </p:txBody>
      </p:sp>
    </p:spTree>
    <p:extLst>
      <p:ext uri="{BB962C8B-B14F-4D97-AF65-F5344CB8AC3E}">
        <p14:creationId xmlns:p14="http://schemas.microsoft.com/office/powerpoint/2010/main" val="2061757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The issues and </a:t>
            </a:r>
            <a:r>
              <a:rPr lang="en-US" dirty="0">
                <a:sym typeface="Wingdings"/>
              </a:rPr>
              <a:t> </a:t>
            </a:r>
            <a:r>
              <a:rPr lang="en-US" dirty="0"/>
              <a:t>our goals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
        <p:nvSpPr>
          <p:cNvPr id="8" name="Rectangle 7"/>
          <p:cNvSpPr/>
          <p:nvPr/>
        </p:nvSpPr>
        <p:spPr>
          <a:xfrm>
            <a:off x="818707" y="1528338"/>
            <a:ext cx="9558670" cy="4278094"/>
          </a:xfrm>
          <a:prstGeom prst="rect">
            <a:avLst/>
          </a:prstGeom>
        </p:spPr>
        <p:txBody>
          <a:bodyPr wrap="square">
            <a:spAutoFit/>
          </a:bodyPr>
          <a:lstStyle/>
          <a:p>
            <a:pPr marL="342900" indent="-342900">
              <a:buFont typeface="Arial" charset="0"/>
              <a:buChar char="•"/>
            </a:pPr>
            <a:r>
              <a:rPr lang="en-US" sz="2400" b="1" dirty="0">
                <a:solidFill>
                  <a:srgbClr val="0070C0"/>
                </a:solidFill>
                <a:latin typeface="Arial" charset="0"/>
              </a:rPr>
              <a:t>Paths are optimized for Bandwidth, </a:t>
            </a:r>
            <a:r>
              <a:rPr lang="en-US" sz="2400" b="1" dirty="0">
                <a:solidFill>
                  <a:srgbClr val="FF0000"/>
                </a:solidFill>
                <a:latin typeface="Arial" charset="0"/>
              </a:rPr>
              <a:t>not for Latency or Jitter</a:t>
            </a:r>
          </a:p>
          <a:p>
            <a:pPr marL="342900" indent="-342900">
              <a:buFont typeface="Arial" charset="0"/>
              <a:buChar char="•"/>
            </a:pPr>
            <a:endParaRPr lang="en-US" sz="2400" b="1" dirty="0">
              <a:solidFill>
                <a:srgbClr val="0070C0"/>
              </a:solidFill>
              <a:latin typeface="Arial" charset="0"/>
            </a:endParaRPr>
          </a:p>
          <a:p>
            <a:pPr marL="342900" indent="-342900">
              <a:buFont typeface="Arial" charset="0"/>
              <a:buChar char="•"/>
            </a:pPr>
            <a:r>
              <a:rPr lang="en-US" sz="2400" b="1" dirty="0">
                <a:solidFill>
                  <a:srgbClr val="0070C0"/>
                </a:solidFill>
                <a:latin typeface="Arial" charset="0"/>
              </a:rPr>
              <a:t>There is no Latency and Jitter monitoring service</a:t>
            </a:r>
          </a:p>
          <a:p>
            <a:pPr marL="342900" indent="-342900">
              <a:buFont typeface="Arial" charset="0"/>
              <a:buChar char="•"/>
            </a:pPr>
            <a:endParaRPr lang="en-US" sz="2400" b="1" dirty="0">
              <a:solidFill>
                <a:srgbClr val="0070C0"/>
              </a:solidFill>
              <a:latin typeface="Arial" charset="0"/>
            </a:endParaRPr>
          </a:p>
          <a:p>
            <a:pPr marL="342900" indent="-342900">
              <a:buFont typeface="Arial" charset="0"/>
              <a:buChar char="•"/>
            </a:pPr>
            <a:r>
              <a:rPr lang="en-US" sz="2400" b="1" dirty="0">
                <a:solidFill>
                  <a:srgbClr val="0070C0"/>
                </a:solidFill>
                <a:latin typeface="Arial" charset="0"/>
              </a:rPr>
              <a:t>There is no historic tracking for Latency and Jitter</a:t>
            </a:r>
          </a:p>
          <a:p>
            <a:pPr marL="342900" indent="-342900">
              <a:buFont typeface="Arial" charset="0"/>
              <a:buChar char="•"/>
            </a:pPr>
            <a:endParaRPr lang="en-US" sz="2400" b="1" dirty="0">
              <a:solidFill>
                <a:srgbClr val="0070C0"/>
              </a:solidFill>
              <a:latin typeface="Arial" charset="0"/>
            </a:endParaRPr>
          </a:p>
          <a:p>
            <a:r>
              <a:rPr lang="en-US" sz="3200" b="1" dirty="0">
                <a:solidFill>
                  <a:srgbClr val="0070C0"/>
                </a:solidFill>
                <a:latin typeface="Arial" charset="0"/>
                <a:sym typeface="Wingdings"/>
              </a:rPr>
              <a:t> Collect Latency and Jitter data on the backbone</a:t>
            </a:r>
          </a:p>
          <a:p>
            <a:endParaRPr lang="en-US" sz="3200" b="1" dirty="0">
              <a:solidFill>
                <a:srgbClr val="0070C0"/>
              </a:solidFill>
              <a:latin typeface="Arial" charset="0"/>
              <a:sym typeface="Wingdings"/>
            </a:endParaRPr>
          </a:p>
          <a:p>
            <a:r>
              <a:rPr lang="en-US" sz="3200" b="1" dirty="0">
                <a:solidFill>
                  <a:srgbClr val="0070C0"/>
                </a:solidFill>
                <a:latin typeface="Arial" charset="0"/>
                <a:sym typeface="Wingdings"/>
              </a:rPr>
              <a:t> Create easy to read weather maps / graphs</a:t>
            </a:r>
            <a:endParaRPr lang="en-US" sz="3200" b="1" dirty="0">
              <a:solidFill>
                <a:srgbClr val="FF0000"/>
              </a:solidFill>
              <a:latin typeface="Arial" charset="0"/>
            </a:endParaRPr>
          </a:p>
        </p:txBody>
      </p:sp>
    </p:spTree>
    <p:extLst>
      <p:ext uri="{BB962C8B-B14F-4D97-AF65-F5344CB8AC3E}">
        <p14:creationId xmlns:p14="http://schemas.microsoft.com/office/powerpoint/2010/main" val="1949514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Our activities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8" name="Rectangle 7"/>
          <p:cNvSpPr/>
          <p:nvPr/>
        </p:nvSpPr>
        <p:spPr>
          <a:xfrm>
            <a:off x="818707" y="1528338"/>
            <a:ext cx="9558670" cy="4955203"/>
          </a:xfrm>
          <a:prstGeom prst="rect">
            <a:avLst/>
          </a:prstGeom>
        </p:spPr>
        <p:txBody>
          <a:bodyPr wrap="square">
            <a:spAutoFit/>
          </a:bodyPr>
          <a:lstStyle/>
          <a:p>
            <a:pPr marL="342900" indent="-342900">
              <a:buFont typeface="Arial" charset="0"/>
              <a:buChar char="•"/>
            </a:pPr>
            <a:r>
              <a:rPr lang="en-US" sz="2800" b="1" dirty="0">
                <a:solidFill>
                  <a:srgbClr val="0070C0"/>
                </a:solidFill>
                <a:latin typeface="Arial" charset="0"/>
              </a:rPr>
              <a:t>Study and test various possible monitoring solutions</a:t>
            </a:r>
          </a:p>
          <a:p>
            <a:pPr marL="800100" lvl="1" indent="-342900">
              <a:buFont typeface="Arial" charset="0"/>
              <a:buChar char="•"/>
            </a:pPr>
            <a:r>
              <a:rPr lang="en-US" sz="2400" b="1" dirty="0">
                <a:solidFill>
                  <a:srgbClr val="0070C0"/>
                </a:solidFill>
                <a:latin typeface="Arial" charset="0"/>
              </a:rPr>
              <a:t>PMP nodes infrastructure?</a:t>
            </a:r>
          </a:p>
          <a:p>
            <a:pPr marL="800100" lvl="1" indent="-342900">
              <a:buFont typeface="Arial" charset="0"/>
              <a:buChar char="•"/>
            </a:pPr>
            <a:r>
              <a:rPr lang="en-US" sz="2400" b="1" dirty="0">
                <a:solidFill>
                  <a:srgbClr val="0070C0"/>
                </a:solidFill>
                <a:latin typeface="Arial" charset="0"/>
              </a:rPr>
              <a:t>Other “small nodes” probes?</a:t>
            </a:r>
          </a:p>
          <a:p>
            <a:pPr marL="800100" lvl="1" indent="-342900">
              <a:buFont typeface="Arial" charset="0"/>
              <a:buChar char="•"/>
            </a:pPr>
            <a:r>
              <a:rPr lang="en-US" sz="2400" b="1" dirty="0" err="1">
                <a:solidFill>
                  <a:srgbClr val="0070C0"/>
                </a:solidFill>
                <a:latin typeface="Arial" charset="0"/>
              </a:rPr>
              <a:t>PerfSONAR</a:t>
            </a:r>
            <a:r>
              <a:rPr lang="en-US" sz="2400" b="1" dirty="0">
                <a:solidFill>
                  <a:srgbClr val="0070C0"/>
                </a:solidFill>
                <a:latin typeface="Arial" charset="0"/>
              </a:rPr>
              <a:t> installations in GÈANT </a:t>
            </a:r>
            <a:r>
              <a:rPr lang="en-US" sz="2400" b="1" dirty="0" err="1">
                <a:solidFill>
                  <a:srgbClr val="0070C0"/>
                </a:solidFill>
                <a:latin typeface="Arial" charset="0"/>
              </a:rPr>
              <a:t>PoPs</a:t>
            </a:r>
            <a:r>
              <a:rPr lang="en-US" sz="2400" b="1" dirty="0">
                <a:solidFill>
                  <a:srgbClr val="0070C0"/>
                </a:solidFill>
                <a:latin typeface="Arial" charset="0"/>
              </a:rPr>
              <a:t>?</a:t>
            </a:r>
          </a:p>
          <a:p>
            <a:pPr marL="800100" lvl="1" indent="-342900">
              <a:buFont typeface="Arial" charset="0"/>
              <a:buChar char="•"/>
            </a:pPr>
            <a:r>
              <a:rPr lang="en-US" sz="2400" b="1" dirty="0">
                <a:solidFill>
                  <a:srgbClr val="0070C0"/>
                </a:solidFill>
                <a:latin typeface="Arial" charset="0"/>
              </a:rPr>
              <a:t>Telemetry solutions inside routers and switches?</a:t>
            </a:r>
          </a:p>
          <a:p>
            <a:pPr marL="800100" lvl="1" indent="-342900">
              <a:buFont typeface="Arial" charset="0"/>
              <a:buChar char="•"/>
            </a:pPr>
            <a:endParaRPr lang="en-US" sz="2400" b="1" dirty="0">
              <a:solidFill>
                <a:srgbClr val="0070C0"/>
              </a:solidFill>
              <a:latin typeface="Arial" charset="0"/>
            </a:endParaRPr>
          </a:p>
          <a:p>
            <a:pPr marL="342900" indent="-342900">
              <a:buFont typeface="Arial" charset="0"/>
              <a:buChar char="•"/>
            </a:pPr>
            <a:r>
              <a:rPr lang="en-US" sz="2800" b="1" dirty="0">
                <a:solidFill>
                  <a:srgbClr val="0070C0"/>
                </a:solidFill>
                <a:latin typeface="Arial" charset="0"/>
              </a:rPr>
              <a:t>Propose a monitoring architecture and discuss it with GÈANT Operations to create a service</a:t>
            </a:r>
          </a:p>
          <a:p>
            <a:pPr marL="342900" indent="-342900">
              <a:buFont typeface="Arial" charset="0"/>
              <a:buChar char="•"/>
            </a:pPr>
            <a:endParaRPr lang="en-US" sz="2800" b="1" dirty="0">
              <a:solidFill>
                <a:srgbClr val="0070C0"/>
              </a:solidFill>
              <a:latin typeface="Arial" charset="0"/>
            </a:endParaRPr>
          </a:p>
          <a:p>
            <a:pPr marL="342900" indent="-342900">
              <a:buFont typeface="Arial" charset="0"/>
              <a:buChar char="•"/>
            </a:pPr>
            <a:r>
              <a:rPr lang="en-US" sz="2800" b="1" dirty="0">
                <a:solidFill>
                  <a:srgbClr val="0070C0"/>
                </a:solidFill>
                <a:latin typeface="Arial" charset="0"/>
              </a:rPr>
              <a:t>Support the creation of the initial monitoring service</a:t>
            </a:r>
          </a:p>
          <a:p>
            <a:pPr marL="342900" indent="-342900">
              <a:buFont typeface="Arial" charset="0"/>
              <a:buChar char="•"/>
            </a:pPr>
            <a:endParaRPr lang="en-US" sz="2800" b="1" dirty="0">
              <a:solidFill>
                <a:srgbClr val="0070C0"/>
              </a:solidFill>
              <a:latin typeface="Arial" charset="0"/>
            </a:endParaRPr>
          </a:p>
          <a:p>
            <a:pPr marL="342900" indent="-342900">
              <a:buFont typeface="Arial" charset="0"/>
              <a:buChar char="•"/>
            </a:pPr>
            <a:r>
              <a:rPr lang="en-US" sz="2800" b="1" dirty="0">
                <a:solidFill>
                  <a:srgbClr val="0070C0"/>
                </a:solidFill>
                <a:latin typeface="Arial" charset="0"/>
              </a:rPr>
              <a:t>Propose further activities</a:t>
            </a:r>
            <a:endParaRPr lang="en-US" sz="2800" b="1" dirty="0">
              <a:solidFill>
                <a:srgbClr val="FF0000"/>
              </a:solidFill>
              <a:latin typeface="Arial" charset="0"/>
            </a:endParaRPr>
          </a:p>
        </p:txBody>
      </p:sp>
    </p:spTree>
    <p:extLst>
      <p:ext uri="{BB962C8B-B14F-4D97-AF65-F5344CB8AC3E}">
        <p14:creationId xmlns:p14="http://schemas.microsoft.com/office/powerpoint/2010/main" val="1615682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a16="http://schemas.microsoft.com/office/drawing/2014/main" id="{0F207AD7-D5BB-4A51-94FF-DAF30F8F80F6}"/>
              </a:ext>
            </a:extLst>
          </p:cNvPr>
          <p:cNvSpPr>
            <a:spLocks noGrp="1"/>
          </p:cNvSpPr>
          <p:nvPr>
            <p:ph idx="1"/>
          </p:nvPr>
        </p:nvSpPr>
        <p:spPr>
          <a:xfrm>
            <a:off x="455022" y="1502908"/>
            <a:ext cx="5630468" cy="2890345"/>
          </a:xfrm>
        </p:spPr>
        <p:txBody>
          <a:bodyPr/>
          <a:lstStyle/>
          <a:p>
            <a:r>
              <a:rPr lang="en-GB" dirty="0"/>
              <a:t>Chassis – Fujitsu </a:t>
            </a:r>
            <a:r>
              <a:rPr lang="en-GB" dirty="0" err="1"/>
              <a:t>Primergy</a:t>
            </a:r>
            <a:r>
              <a:rPr lang="en-GB" dirty="0"/>
              <a:t> CX400 S2</a:t>
            </a:r>
          </a:p>
          <a:p>
            <a:r>
              <a:rPr lang="en-GB" dirty="0"/>
              <a:t>Servers – 4x CX250-series</a:t>
            </a:r>
          </a:p>
          <a:p>
            <a:pPr lvl="1"/>
            <a:r>
              <a:rPr lang="en-GB" dirty="0"/>
              <a:t>Xeon(R) CPU E5-2640 v2 @ 2.00GHz</a:t>
            </a:r>
          </a:p>
          <a:p>
            <a:pPr lvl="1"/>
            <a:r>
              <a:rPr lang="en-GB" dirty="0"/>
              <a:t>2x 16 cores, 128 GB RAM</a:t>
            </a:r>
          </a:p>
          <a:p>
            <a:pPr lvl="1"/>
            <a:r>
              <a:rPr lang="en-GB" dirty="0"/>
              <a:t>Storage 2x4 TB HDD</a:t>
            </a:r>
          </a:p>
          <a:p>
            <a:pPr lvl="1"/>
            <a:r>
              <a:rPr lang="en-GB" dirty="0"/>
              <a:t>Intel I350 NIC 4 x 1Gbps</a:t>
            </a:r>
          </a:p>
          <a:p>
            <a:pPr lvl="1"/>
            <a:endParaRPr lang="en-GB" dirty="0"/>
          </a:p>
        </p:txBody>
      </p:sp>
      <p:sp>
        <p:nvSpPr>
          <p:cNvPr id="3" name="Title 2">
            <a:extLst>
              <a:ext uri="{FF2B5EF4-FFF2-40B4-BE49-F238E27FC236}">
                <a16:creationId xmlns="" xmlns:a16="http://schemas.microsoft.com/office/drawing/2014/main" id="{B8AB51F9-6404-45E0-BAC3-61530DB21E46}"/>
              </a:ext>
            </a:extLst>
          </p:cNvPr>
          <p:cNvSpPr>
            <a:spLocks noGrp="1"/>
          </p:cNvSpPr>
          <p:nvPr>
            <p:ph type="title"/>
          </p:nvPr>
        </p:nvSpPr>
        <p:spPr/>
        <p:txBody>
          <a:bodyPr/>
          <a:lstStyle/>
          <a:p>
            <a:r>
              <a:rPr lang="en-GB" dirty="0"/>
              <a:t>Early stage tests Milan Laboratory to find if </a:t>
            </a:r>
            <a:r>
              <a:rPr lang="en-GB" dirty="0" err="1"/>
              <a:t>LoLa</a:t>
            </a:r>
            <a:r>
              <a:rPr lang="en-GB" dirty="0"/>
              <a:t> traffic affects results</a:t>
            </a:r>
          </a:p>
        </p:txBody>
      </p:sp>
      <p:sp>
        <p:nvSpPr>
          <p:cNvPr id="4" name="Slide Number Placeholder 3">
            <a:extLst>
              <a:ext uri="{FF2B5EF4-FFF2-40B4-BE49-F238E27FC236}">
                <a16:creationId xmlns="" xmlns:a16="http://schemas.microsoft.com/office/drawing/2014/main" id="{4CD5C7E0-A625-4D9D-8B21-5438A0DDC8E4}"/>
              </a:ext>
            </a:extLst>
          </p:cNvPr>
          <p:cNvSpPr>
            <a:spLocks noGrp="1"/>
          </p:cNvSpPr>
          <p:nvPr>
            <p:ph type="sldNum" sz="quarter" idx="10"/>
          </p:nvPr>
        </p:nvSpPr>
        <p:spPr/>
        <p:txBody>
          <a:bodyPr/>
          <a:lstStyle/>
          <a:p>
            <a:pPr defTabSz="914377"/>
            <a:fld id="{99DB5B91-B4E4-4EE4-BE5C-3E09032CE5EC}" type="slidenum">
              <a:rPr lang="en-GB" smtClean="0"/>
              <a:pPr defTabSz="914377"/>
              <a:t>7</a:t>
            </a:fld>
            <a:endParaRPr lang="en-GB" dirty="0"/>
          </a:p>
        </p:txBody>
      </p:sp>
      <p:sp>
        <p:nvSpPr>
          <p:cNvPr id="5" name="Rettangolo 4"/>
          <p:cNvSpPr/>
          <p:nvPr/>
        </p:nvSpPr>
        <p:spPr>
          <a:xfrm>
            <a:off x="7024211" y="3210525"/>
            <a:ext cx="2016224"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pt-BR" sz="1200" dirty="0"/>
              <a:t>PS1 ----+                      +---- PS2 </a:t>
            </a:r>
            <a:br>
              <a:rPr lang="pt-BR" sz="1200" dirty="0"/>
            </a:br>
            <a:r>
              <a:rPr lang="pt-BR" sz="1200" dirty="0"/>
              <a:t>             |                      | </a:t>
            </a:r>
            <a:br>
              <a:rPr lang="pt-BR" sz="1200" dirty="0"/>
            </a:br>
            <a:r>
              <a:rPr lang="pt-BR" sz="1200" dirty="0"/>
              <a:t>            H1--------------H2 </a:t>
            </a:r>
            <a:br>
              <a:rPr lang="pt-BR" sz="1200" dirty="0"/>
            </a:br>
            <a:r>
              <a:rPr lang="pt-BR" sz="1200" dirty="0"/>
              <a:t>            |                       | </a:t>
            </a:r>
            <a:br>
              <a:rPr lang="pt-BR" sz="1200" dirty="0"/>
            </a:br>
            <a:r>
              <a:rPr lang="pt-BR" sz="1200" dirty="0"/>
              <a:t>LT1 ----+                       +---- LT2</a:t>
            </a:r>
            <a:endParaRPr lang="en-US" dirty="0"/>
          </a:p>
        </p:txBody>
      </p:sp>
      <p:sp>
        <p:nvSpPr>
          <p:cNvPr id="6" name="Content Placeholder 1">
            <a:extLst>
              <a:ext uri="{FF2B5EF4-FFF2-40B4-BE49-F238E27FC236}">
                <a16:creationId xmlns="" xmlns:a16="http://schemas.microsoft.com/office/drawing/2014/main" id="{0F207AD7-D5BB-4A51-94FF-DAF30F8F80F6}"/>
              </a:ext>
            </a:extLst>
          </p:cNvPr>
          <p:cNvSpPr txBox="1">
            <a:spLocks/>
          </p:cNvSpPr>
          <p:nvPr/>
        </p:nvSpPr>
        <p:spPr>
          <a:xfrm>
            <a:off x="6225201" y="1502908"/>
            <a:ext cx="5630468" cy="28903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err="1"/>
              <a:t>ToR</a:t>
            </a:r>
            <a:r>
              <a:rPr lang="en-GB" dirty="0"/>
              <a:t> switches </a:t>
            </a:r>
          </a:p>
          <a:p>
            <a:pPr lvl="1"/>
            <a:r>
              <a:rPr lang="en-GB" dirty="0"/>
              <a:t>CISCO 3750-X</a:t>
            </a:r>
          </a:p>
          <a:p>
            <a:pPr lvl="1"/>
            <a:r>
              <a:rPr lang="en-GB" dirty="0" err="1"/>
              <a:t>Netgear</a:t>
            </a:r>
            <a:r>
              <a:rPr lang="en-GB" dirty="0"/>
              <a:t> gs108tv2</a:t>
            </a:r>
          </a:p>
          <a:p>
            <a:r>
              <a:rPr lang="en-US" dirty="0"/>
              <a:t>Logical connectivity schema</a:t>
            </a:r>
          </a:p>
          <a:p>
            <a:pPr lvl="1"/>
            <a:endParaRPr lang="en-GB" dirty="0"/>
          </a:p>
        </p:txBody>
      </p:sp>
      <p:sp>
        <p:nvSpPr>
          <p:cNvPr id="7" name="Content Placeholder 1">
            <a:extLst>
              <a:ext uri="{FF2B5EF4-FFF2-40B4-BE49-F238E27FC236}">
                <a16:creationId xmlns="" xmlns:a16="http://schemas.microsoft.com/office/drawing/2014/main" id="{0F207AD7-D5BB-4A51-94FF-DAF30F8F80F6}"/>
              </a:ext>
            </a:extLst>
          </p:cNvPr>
          <p:cNvSpPr txBox="1">
            <a:spLocks/>
          </p:cNvSpPr>
          <p:nvPr/>
        </p:nvSpPr>
        <p:spPr>
          <a:xfrm>
            <a:off x="444511" y="4393253"/>
            <a:ext cx="11421667" cy="18709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003F5E"/>
              </a:buClr>
              <a:buSzPct val="120000"/>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Clr>
                <a:srgbClr val="003F5E"/>
              </a:buClr>
              <a:buSzPct val="120000"/>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a:p>
            <a:r>
              <a:rPr lang="en-US" dirty="0"/>
              <a:t>Nodes 1, 2 - Windows 10 with </a:t>
            </a:r>
            <a:r>
              <a:rPr lang="en-US" dirty="0" err="1"/>
              <a:t>LoLa</a:t>
            </a:r>
            <a:r>
              <a:rPr lang="en-US" dirty="0"/>
              <a:t> full install + Wireshark + </a:t>
            </a:r>
            <a:r>
              <a:rPr lang="en-US" dirty="0" err="1"/>
              <a:t>LatencyMon</a:t>
            </a:r>
            <a:endParaRPr lang="en-US" dirty="0"/>
          </a:p>
          <a:p>
            <a:r>
              <a:rPr lang="en-US" dirty="0"/>
              <a:t>Nodes 3, 4 - </a:t>
            </a:r>
            <a:r>
              <a:rPr lang="en-US" dirty="0" err="1"/>
              <a:t>PerfSonar</a:t>
            </a:r>
            <a:r>
              <a:rPr lang="en-US" dirty="0"/>
              <a:t> CentOS Linux 7 installation with </a:t>
            </a:r>
            <a:r>
              <a:rPr lang="en-US" dirty="0" err="1"/>
              <a:t>PerfSonar</a:t>
            </a:r>
            <a:r>
              <a:rPr lang="en-US" dirty="0"/>
              <a:t> version 4.1.6-1.el7</a:t>
            </a:r>
          </a:p>
        </p:txBody>
      </p:sp>
    </p:spTree>
    <p:extLst>
      <p:ext uri="{BB962C8B-B14F-4D97-AF65-F5344CB8AC3E}">
        <p14:creationId xmlns:p14="http://schemas.microsoft.com/office/powerpoint/2010/main" val="2859384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Good results for less demanding test cases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8</a:t>
            </a:fld>
            <a:endParaRPr lang="en-GB" dirty="0"/>
          </a:p>
        </p:txBody>
      </p:sp>
      <p:graphicFrame>
        <p:nvGraphicFramePr>
          <p:cNvPr id="5" name="Tabella 4"/>
          <p:cNvGraphicFramePr>
            <a:graphicFrameLocks noGrp="1"/>
          </p:cNvGraphicFramePr>
          <p:nvPr>
            <p:extLst>
              <p:ext uri="{D42A27DB-BD31-4B8C-83A1-F6EECF244321}">
                <p14:modId xmlns:p14="http://schemas.microsoft.com/office/powerpoint/2010/main" val="2459090762"/>
              </p:ext>
            </p:extLst>
          </p:nvPr>
        </p:nvGraphicFramePr>
        <p:xfrm>
          <a:off x="512274" y="1633736"/>
          <a:ext cx="7932421" cy="3053080"/>
        </p:xfrm>
        <a:graphic>
          <a:graphicData uri="http://schemas.openxmlformats.org/drawingml/2006/table">
            <a:tbl>
              <a:tblPr firstRow="1" bandRow="1">
                <a:tableStyleId>{5C22544A-7EE6-4342-B048-85BDC9FD1C3A}</a:tableStyleId>
              </a:tblPr>
              <a:tblGrid>
                <a:gridCol w="2064068">
                  <a:extLst>
                    <a:ext uri="{9D8B030D-6E8A-4147-A177-3AD203B41FA5}">
                      <a16:colId xmlns="" xmlns:a16="http://schemas.microsoft.com/office/drawing/2014/main" val="20000"/>
                    </a:ext>
                  </a:extLst>
                </a:gridCol>
                <a:gridCol w="1913255">
                  <a:extLst>
                    <a:ext uri="{9D8B030D-6E8A-4147-A177-3AD203B41FA5}">
                      <a16:colId xmlns="" xmlns:a16="http://schemas.microsoft.com/office/drawing/2014/main" val="20001"/>
                    </a:ext>
                  </a:extLst>
                </a:gridCol>
                <a:gridCol w="1875155">
                  <a:extLst>
                    <a:ext uri="{9D8B030D-6E8A-4147-A177-3AD203B41FA5}">
                      <a16:colId xmlns="" xmlns:a16="http://schemas.microsoft.com/office/drawing/2014/main" val="20002"/>
                    </a:ext>
                  </a:extLst>
                </a:gridCol>
                <a:gridCol w="2079943">
                  <a:extLst>
                    <a:ext uri="{9D8B030D-6E8A-4147-A177-3AD203B41FA5}">
                      <a16:colId xmlns="" xmlns:a16="http://schemas.microsoft.com/office/drawing/2014/main" val="20003"/>
                    </a:ext>
                  </a:extLst>
                </a:gridCol>
              </a:tblGrid>
              <a:tr h="370840">
                <a:tc>
                  <a:txBody>
                    <a:bodyPr/>
                    <a:lstStyle/>
                    <a:p>
                      <a:r>
                        <a:rPr lang="en-US" sz="1000" dirty="0"/>
                        <a:t>P1-MIL-test1-owping.txt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t>P1-MIL-test1-twping.txt</a:t>
                      </a:r>
                    </a:p>
                  </a:txBody>
                  <a:tcPr/>
                </a:tc>
                <a:tc>
                  <a:txBody>
                    <a:bodyPr/>
                    <a:lstStyle/>
                    <a:p>
                      <a:r>
                        <a:rPr lang="en-US" sz="1000" dirty="0"/>
                        <a:t>P2-MIL-test1-owping.txt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a:t>P2-MIL-test1-twping.txt</a:t>
                      </a:r>
                    </a:p>
                  </a:txBody>
                  <a:tcPr/>
                </a:tc>
                <a:extLst>
                  <a:ext uri="{0D108BD9-81ED-4DB2-BD59-A6C34878D82A}">
                    <a16:rowId xmlns="" xmlns:a16="http://schemas.microsoft.com/office/drawing/2014/main" val="10000"/>
                  </a:ext>
                </a:extLst>
              </a:tr>
              <a:tr h="370840">
                <a:tc>
                  <a:txBody>
                    <a:bodyPr/>
                    <a:lstStyle/>
                    <a:p>
                      <a:r>
                        <a:rPr lang="en-US" sz="1000" dirty="0"/>
                        <a:t>One-way Latency Statistics</a:t>
                      </a:r>
                    </a:p>
                    <a:p>
                      <a:r>
                        <a:rPr lang="en-US" sz="1000" dirty="0"/>
                        <a:t>--------------------------</a:t>
                      </a:r>
                    </a:p>
                    <a:p>
                      <a:r>
                        <a:rPr lang="en-US" sz="1000" dirty="0"/>
                        <a:t>Delay Median ......... -0.09 </a:t>
                      </a:r>
                      <a:r>
                        <a:rPr lang="en-US" sz="1000" dirty="0" err="1"/>
                        <a:t>ms</a:t>
                      </a:r>
                      <a:endParaRPr lang="en-US" sz="1000" dirty="0"/>
                    </a:p>
                    <a:p>
                      <a:r>
                        <a:rPr lang="en-US" sz="1000" dirty="0"/>
                        <a:t>Delay Minimum ........ -0.20 </a:t>
                      </a:r>
                      <a:r>
                        <a:rPr lang="en-US" sz="1000" dirty="0" err="1"/>
                        <a:t>ms</a:t>
                      </a:r>
                      <a:endParaRPr lang="en-US" sz="1000" dirty="0"/>
                    </a:p>
                    <a:p>
                      <a:r>
                        <a:rPr lang="en-US" sz="1000" dirty="0"/>
                        <a:t>Delay Maximum ........ Not Reported</a:t>
                      </a:r>
                    </a:p>
                    <a:p>
                      <a:r>
                        <a:rPr lang="en-US" sz="1000" dirty="0"/>
                        <a:t>Delay Mean ........... -0.10 </a:t>
                      </a:r>
                      <a:r>
                        <a:rPr lang="en-US" sz="1000" dirty="0" err="1"/>
                        <a:t>ms</a:t>
                      </a:r>
                      <a:endParaRPr lang="en-US" sz="1000" dirty="0"/>
                    </a:p>
                    <a:p>
                      <a:r>
                        <a:rPr lang="en-US" sz="1000" dirty="0"/>
                        <a:t>Delay Mode ........... -0.09 </a:t>
                      </a:r>
                      <a:r>
                        <a:rPr lang="en-US" sz="1000" dirty="0" err="1"/>
                        <a:t>ms</a:t>
                      </a:r>
                      <a:endParaRPr lang="en-US" sz="1000" dirty="0"/>
                    </a:p>
                    <a:p>
                      <a:r>
                        <a:rPr lang="en-US" sz="1000" dirty="0"/>
                        <a:t>Delay 25th Percentile ... -0.11 </a:t>
                      </a:r>
                      <a:r>
                        <a:rPr lang="en-US" sz="1000" dirty="0" err="1"/>
                        <a:t>ms</a:t>
                      </a:r>
                      <a:endParaRPr lang="en-US" sz="1000" dirty="0"/>
                    </a:p>
                    <a:p>
                      <a:r>
                        <a:rPr lang="en-US" sz="1000" dirty="0"/>
                        <a:t>Delay 75th Percentile ... -0.08 </a:t>
                      </a:r>
                      <a:r>
                        <a:rPr lang="en-US" sz="1000" dirty="0" err="1"/>
                        <a:t>ms</a:t>
                      </a:r>
                      <a:endParaRPr lang="en-US" sz="1000" dirty="0"/>
                    </a:p>
                    <a:p>
                      <a:r>
                        <a:rPr lang="en-US" sz="1000" dirty="0"/>
                        <a:t>Delay 95th Percentile ... -0.05 </a:t>
                      </a:r>
                      <a:r>
                        <a:rPr lang="en-US" sz="1000" dirty="0" err="1"/>
                        <a:t>ms</a:t>
                      </a:r>
                      <a:endParaRPr lang="en-US" sz="1000" dirty="0"/>
                    </a:p>
                    <a:p>
                      <a:r>
                        <a:rPr lang="en-US" sz="1000" dirty="0"/>
                        <a:t>Max Clock Error ...... 0.76 </a:t>
                      </a:r>
                      <a:r>
                        <a:rPr lang="en-US" sz="1000" dirty="0" err="1"/>
                        <a:t>ms</a:t>
                      </a:r>
                      <a:endParaRPr lang="en-US" sz="1000" dirty="0"/>
                    </a:p>
                    <a:p>
                      <a:r>
                        <a:rPr lang="en-US" sz="1000" dirty="0"/>
                        <a:t>Common Jitter Measurements:</a:t>
                      </a:r>
                    </a:p>
                    <a:p>
                      <a:r>
                        <a:rPr lang="en-US" sz="1000" dirty="0"/>
                        <a:t>    P95 - P50 ........ 0.04 </a:t>
                      </a:r>
                      <a:r>
                        <a:rPr lang="en-US" sz="1000" dirty="0" err="1"/>
                        <a:t>ms</a:t>
                      </a:r>
                      <a:endParaRPr lang="en-US" sz="1000" dirty="0"/>
                    </a:p>
                    <a:p>
                      <a:r>
                        <a:rPr lang="en-US" sz="1000" dirty="0"/>
                        <a:t>    P75 - P25 ........ 0.03 </a:t>
                      </a:r>
                      <a:r>
                        <a:rPr lang="en-US" sz="1000" dirty="0" err="1"/>
                        <a:t>ms</a:t>
                      </a:r>
                      <a:endParaRPr lang="en-US" sz="1000" dirty="0"/>
                    </a:p>
                    <a:p>
                      <a:r>
                        <a:rPr lang="en-US" sz="1000" dirty="0"/>
                        <a:t>    Variance ......... 0.00 </a:t>
                      </a:r>
                      <a:r>
                        <a:rPr lang="en-US" sz="1000" dirty="0" err="1"/>
                        <a:t>ms</a:t>
                      </a:r>
                      <a:endParaRPr lang="en-US" sz="1000" dirty="0"/>
                    </a:p>
                    <a:p>
                      <a:r>
                        <a:rPr lang="en-US" sz="1000" dirty="0"/>
                        <a:t>    </a:t>
                      </a:r>
                      <a:r>
                        <a:rPr lang="en-US" sz="1000" dirty="0" err="1"/>
                        <a:t>Std</a:t>
                      </a:r>
                      <a:r>
                        <a:rPr lang="en-US" sz="1000" dirty="0"/>
                        <a:t> Deviation .... 0.03 </a:t>
                      </a:r>
                      <a:r>
                        <a:rPr lang="en-US" sz="1000" dirty="0" err="1"/>
                        <a:t>ms</a:t>
                      </a:r>
                      <a:endParaRPr lang="en-US" sz="1000" dirty="0"/>
                    </a:p>
                    <a:p>
                      <a:endParaRPr lang="en-US" sz="1000" dirty="0"/>
                    </a:p>
                  </a:txBody>
                  <a:tcPr/>
                </a:tc>
                <a:tc>
                  <a:txBody>
                    <a:bodyPr/>
                    <a:lstStyle/>
                    <a:p>
                      <a:r>
                        <a:rPr lang="en-US" sz="1000"/>
                        <a:t>One-way Latency Statistics</a:t>
                      </a:r>
                    </a:p>
                    <a:p>
                      <a:r>
                        <a:rPr lang="en-US" sz="1000"/>
                        <a:t>--------------------------</a:t>
                      </a:r>
                    </a:p>
                    <a:p>
                      <a:r>
                        <a:rPr lang="en-US" sz="1000"/>
                        <a:t>Delay Median ......... -0.21 ms</a:t>
                      </a:r>
                    </a:p>
                    <a:p>
                      <a:r>
                        <a:rPr lang="en-US" sz="1000"/>
                        <a:t>Delay Minimum ........ -0.33 ms</a:t>
                      </a:r>
                    </a:p>
                    <a:p>
                      <a:r>
                        <a:rPr lang="en-US" sz="1000"/>
                        <a:t>Delay Maximum ........ -0.06 ms</a:t>
                      </a:r>
                    </a:p>
                    <a:p>
                      <a:r>
                        <a:rPr lang="en-US" sz="1000"/>
                        <a:t>Delay Mean ........... -0.22 ms</a:t>
                      </a:r>
                    </a:p>
                    <a:p>
                      <a:r>
                        <a:rPr lang="en-US" sz="1000"/>
                        <a:t>Delay Mode ........... -0.26 ms</a:t>
                      </a:r>
                    </a:p>
                    <a:p>
                      <a:r>
                        <a:rPr lang="en-US" sz="1000"/>
                        <a:t>Delay 25th Percentile ... -0.25 ms</a:t>
                      </a:r>
                    </a:p>
                    <a:p>
                      <a:r>
                        <a:rPr lang="en-US" sz="1000"/>
                        <a:t>Delay 75th Percentile ... -0.19 ms</a:t>
                      </a:r>
                    </a:p>
                    <a:p>
                      <a:r>
                        <a:rPr lang="en-US" sz="1000"/>
                        <a:t>Delay 95th Percentile ... -0.17 ms</a:t>
                      </a:r>
                    </a:p>
                    <a:p>
                      <a:r>
                        <a:rPr lang="en-US" sz="1000"/>
                        <a:t>Max Clock Error ...... 0.76 ms</a:t>
                      </a:r>
                    </a:p>
                    <a:p>
                      <a:r>
                        <a:rPr lang="en-US" sz="1000"/>
                        <a:t>Common Jitter Measurements:</a:t>
                      </a:r>
                    </a:p>
                    <a:p>
                      <a:r>
                        <a:rPr lang="en-US" sz="1000"/>
                        <a:t>    P95 - P50 ........ 0.04 ms</a:t>
                      </a:r>
                    </a:p>
                    <a:p>
                      <a:r>
                        <a:rPr lang="en-US" sz="1000"/>
                        <a:t>    P75 - P25 ........ 0.06 ms</a:t>
                      </a:r>
                    </a:p>
                    <a:p>
                      <a:r>
                        <a:rPr lang="en-US" sz="1000"/>
                        <a:t>    Variance ......... 0.00 ms</a:t>
                      </a:r>
                    </a:p>
                    <a:p>
                      <a:r>
                        <a:rPr lang="en-US" sz="1000"/>
                        <a:t>    Std Deviation .... 0.04 ms</a:t>
                      </a:r>
                    </a:p>
                    <a:p>
                      <a:endParaRPr lang="en-US" sz="1000" dirty="0"/>
                    </a:p>
                  </a:txBody>
                  <a:tcPr/>
                </a:tc>
                <a:tc>
                  <a:txBody>
                    <a:bodyPr/>
                    <a:lstStyle/>
                    <a:p>
                      <a:r>
                        <a:rPr lang="en-US" sz="1000" dirty="0"/>
                        <a:t>One-way Latency Statistics</a:t>
                      </a:r>
                    </a:p>
                    <a:p>
                      <a:r>
                        <a:rPr lang="en-US" sz="1000" dirty="0"/>
                        <a:t>--------------------------</a:t>
                      </a:r>
                    </a:p>
                    <a:p>
                      <a:r>
                        <a:rPr lang="en-US" sz="1000" dirty="0"/>
                        <a:t>Delay Median ......... 0.05 </a:t>
                      </a:r>
                      <a:r>
                        <a:rPr lang="en-US" sz="1000" dirty="0" err="1"/>
                        <a:t>ms</a:t>
                      </a:r>
                      <a:endParaRPr lang="en-US" sz="1000" dirty="0"/>
                    </a:p>
                    <a:p>
                      <a:r>
                        <a:rPr lang="en-US" sz="1000" dirty="0"/>
                        <a:t>Delay Minimum ........ -0.10 </a:t>
                      </a:r>
                      <a:r>
                        <a:rPr lang="en-US" sz="1000" dirty="0" err="1"/>
                        <a:t>ms</a:t>
                      </a:r>
                      <a:endParaRPr lang="en-US" sz="1000" dirty="0"/>
                    </a:p>
                    <a:p>
                      <a:r>
                        <a:rPr lang="en-US" sz="1000" dirty="0"/>
                        <a:t>Delay Maximum ........ 0.16 </a:t>
                      </a:r>
                      <a:r>
                        <a:rPr lang="en-US" sz="1000" dirty="0" err="1"/>
                        <a:t>ms</a:t>
                      </a:r>
                      <a:endParaRPr lang="en-US" sz="1000" dirty="0"/>
                    </a:p>
                    <a:p>
                      <a:r>
                        <a:rPr lang="en-US" sz="1000" dirty="0"/>
                        <a:t>Delay Mean ........... 0.05 </a:t>
                      </a:r>
                      <a:r>
                        <a:rPr lang="en-US" sz="1000" dirty="0" err="1"/>
                        <a:t>ms</a:t>
                      </a:r>
                      <a:endParaRPr lang="en-US" sz="1000" dirty="0"/>
                    </a:p>
                    <a:p>
                      <a:r>
                        <a:rPr lang="en-US" sz="1000" dirty="0"/>
                        <a:t>Delay Mode ........... 0.05 </a:t>
                      </a:r>
                      <a:r>
                        <a:rPr lang="en-US" sz="1000" dirty="0" err="1"/>
                        <a:t>ms</a:t>
                      </a:r>
                      <a:endParaRPr lang="en-US" sz="1000" dirty="0"/>
                    </a:p>
                    <a:p>
                      <a:r>
                        <a:rPr lang="en-US" sz="1000" dirty="0"/>
                        <a:t>Delay 25th Percentile ... 0.03 </a:t>
                      </a:r>
                      <a:r>
                        <a:rPr lang="en-US" sz="1000" dirty="0" err="1"/>
                        <a:t>ms</a:t>
                      </a:r>
                      <a:endParaRPr lang="en-US" sz="1000" dirty="0"/>
                    </a:p>
                    <a:p>
                      <a:r>
                        <a:rPr lang="en-US" sz="1000" dirty="0"/>
                        <a:t>Delay 75th Percentile ... 0.06 </a:t>
                      </a:r>
                      <a:r>
                        <a:rPr lang="en-US" sz="1000" dirty="0" err="1"/>
                        <a:t>ms</a:t>
                      </a:r>
                      <a:endParaRPr lang="en-US" sz="1000" dirty="0"/>
                    </a:p>
                    <a:p>
                      <a:r>
                        <a:rPr lang="en-US" sz="1000" dirty="0"/>
                        <a:t>Delay 95th Percentile ... 0.09 </a:t>
                      </a:r>
                      <a:r>
                        <a:rPr lang="en-US" sz="1000" dirty="0" err="1"/>
                        <a:t>ms</a:t>
                      </a:r>
                      <a:endParaRPr lang="en-US" sz="1000" dirty="0"/>
                    </a:p>
                    <a:p>
                      <a:r>
                        <a:rPr lang="en-US" sz="1000" dirty="0"/>
                        <a:t>Max Clock Error ...... 0.71 </a:t>
                      </a:r>
                      <a:r>
                        <a:rPr lang="en-US" sz="1000" dirty="0" err="1"/>
                        <a:t>ms</a:t>
                      </a:r>
                      <a:endParaRPr lang="en-US" sz="1000" dirty="0"/>
                    </a:p>
                    <a:p>
                      <a:r>
                        <a:rPr lang="en-US" sz="1000" dirty="0"/>
                        <a:t>Common Jitter Measurements:</a:t>
                      </a:r>
                    </a:p>
                    <a:p>
                      <a:r>
                        <a:rPr lang="en-US" sz="1000" dirty="0"/>
                        <a:t>    P95 - P50 ........ 0.04 </a:t>
                      </a:r>
                      <a:r>
                        <a:rPr lang="en-US" sz="1000" dirty="0" err="1"/>
                        <a:t>ms</a:t>
                      </a:r>
                      <a:endParaRPr lang="en-US" sz="1000" dirty="0"/>
                    </a:p>
                    <a:p>
                      <a:r>
                        <a:rPr lang="en-US" sz="1000" dirty="0"/>
                        <a:t>    P75 - P25 ........ 0.03 </a:t>
                      </a:r>
                      <a:r>
                        <a:rPr lang="en-US" sz="1000" dirty="0" err="1"/>
                        <a:t>ms</a:t>
                      </a:r>
                      <a:endParaRPr lang="en-US" sz="1000" dirty="0"/>
                    </a:p>
                    <a:p>
                      <a:r>
                        <a:rPr lang="en-US" sz="1000" dirty="0"/>
                        <a:t>    Variance ......... 0.00 </a:t>
                      </a:r>
                      <a:r>
                        <a:rPr lang="en-US" sz="1000" dirty="0" err="1"/>
                        <a:t>ms</a:t>
                      </a:r>
                      <a:endParaRPr lang="en-US" sz="1000" dirty="0"/>
                    </a:p>
                    <a:p>
                      <a:r>
                        <a:rPr lang="en-US" sz="1000" dirty="0"/>
                        <a:t>    </a:t>
                      </a:r>
                      <a:r>
                        <a:rPr lang="en-US" sz="1000" dirty="0" err="1"/>
                        <a:t>Std</a:t>
                      </a:r>
                      <a:r>
                        <a:rPr lang="en-US" sz="1000" dirty="0"/>
                        <a:t> Deviation .... 0.03 </a:t>
                      </a:r>
                      <a:r>
                        <a:rPr lang="en-US" sz="1000" dirty="0" err="1"/>
                        <a:t>ms</a:t>
                      </a:r>
                      <a:endParaRPr lang="en-US" sz="1000" dirty="0"/>
                    </a:p>
                    <a:p>
                      <a:endParaRPr lang="en-US" sz="1000" dirty="0"/>
                    </a:p>
                  </a:txBody>
                  <a:tcPr/>
                </a:tc>
                <a:tc>
                  <a:txBody>
                    <a:bodyPr/>
                    <a:lstStyle/>
                    <a:p>
                      <a:r>
                        <a:rPr lang="en-US" sz="1000" dirty="0"/>
                        <a:t>One-way Latency Statistics</a:t>
                      </a:r>
                    </a:p>
                    <a:p>
                      <a:r>
                        <a:rPr lang="en-US" sz="1000" dirty="0"/>
                        <a:t>--------------------------</a:t>
                      </a:r>
                    </a:p>
                    <a:p>
                      <a:r>
                        <a:rPr lang="en-US" sz="1000" dirty="0"/>
                        <a:t>Delay Median ......... 0.05 </a:t>
                      </a:r>
                      <a:r>
                        <a:rPr lang="en-US" sz="1000" dirty="0" err="1"/>
                        <a:t>ms</a:t>
                      </a:r>
                      <a:endParaRPr lang="en-US" sz="1000" dirty="0"/>
                    </a:p>
                    <a:p>
                      <a:r>
                        <a:rPr lang="en-US" sz="1000" dirty="0"/>
                        <a:t>Delay Minimum ........ -0.05 </a:t>
                      </a:r>
                      <a:r>
                        <a:rPr lang="en-US" sz="1000" dirty="0" err="1"/>
                        <a:t>ms</a:t>
                      </a:r>
                      <a:endParaRPr lang="en-US" sz="1000" dirty="0"/>
                    </a:p>
                    <a:p>
                      <a:r>
                        <a:rPr lang="en-US" sz="1000" dirty="0"/>
                        <a:t>Delay Maximum ........ 0.21 </a:t>
                      </a:r>
                      <a:r>
                        <a:rPr lang="en-US" sz="1000" dirty="0" err="1"/>
                        <a:t>ms</a:t>
                      </a:r>
                      <a:endParaRPr lang="en-US" sz="1000" dirty="0"/>
                    </a:p>
                    <a:p>
                      <a:r>
                        <a:rPr lang="en-US" sz="1000" dirty="0"/>
                        <a:t>Delay Mean ........... 0.04 </a:t>
                      </a:r>
                      <a:r>
                        <a:rPr lang="en-US" sz="1000" dirty="0" err="1"/>
                        <a:t>ms</a:t>
                      </a:r>
                      <a:endParaRPr lang="en-US" sz="1000" dirty="0"/>
                    </a:p>
                    <a:p>
                      <a:r>
                        <a:rPr lang="en-US" sz="1000" dirty="0"/>
                        <a:t>Delay Mode ........... 0.06 </a:t>
                      </a:r>
                      <a:r>
                        <a:rPr lang="en-US" sz="1000" dirty="0" err="1"/>
                        <a:t>ms</a:t>
                      </a:r>
                      <a:r>
                        <a:rPr lang="en-US" sz="1000" dirty="0"/>
                        <a:t> 0.05 </a:t>
                      </a:r>
                      <a:r>
                        <a:rPr lang="en-US" sz="1000" dirty="0" err="1"/>
                        <a:t>ms</a:t>
                      </a:r>
                      <a:endParaRPr lang="en-US" sz="1000" dirty="0"/>
                    </a:p>
                    <a:p>
                      <a:r>
                        <a:rPr lang="en-US" sz="1000" dirty="0"/>
                        <a:t>Delay 25th Percentile ... 0.01 </a:t>
                      </a:r>
                      <a:r>
                        <a:rPr lang="en-US" sz="1000" dirty="0" err="1"/>
                        <a:t>ms</a:t>
                      </a:r>
                      <a:endParaRPr lang="en-US" sz="1000" dirty="0"/>
                    </a:p>
                    <a:p>
                      <a:r>
                        <a:rPr lang="en-US" sz="1000" dirty="0"/>
                        <a:t>Delay 75th Percentile ... 0.07 </a:t>
                      </a:r>
                      <a:r>
                        <a:rPr lang="en-US" sz="1000" dirty="0" err="1"/>
                        <a:t>ms</a:t>
                      </a:r>
                      <a:endParaRPr lang="en-US" sz="1000" dirty="0"/>
                    </a:p>
                    <a:p>
                      <a:r>
                        <a:rPr lang="en-US" sz="1000" dirty="0"/>
                        <a:t>Delay 95th Percentile ... 0.10 </a:t>
                      </a:r>
                      <a:r>
                        <a:rPr lang="en-US" sz="1000" dirty="0" err="1"/>
                        <a:t>ms</a:t>
                      </a:r>
                      <a:endParaRPr lang="en-US" sz="1000" dirty="0"/>
                    </a:p>
                    <a:p>
                      <a:r>
                        <a:rPr lang="en-US" sz="1000" dirty="0"/>
                        <a:t>Max Clock Error ...... 0.71 </a:t>
                      </a:r>
                      <a:r>
                        <a:rPr lang="en-US" sz="1000" dirty="0" err="1"/>
                        <a:t>ms</a:t>
                      </a:r>
                      <a:endParaRPr lang="en-US" sz="1000" dirty="0"/>
                    </a:p>
                    <a:p>
                      <a:r>
                        <a:rPr lang="en-US" sz="1000" dirty="0"/>
                        <a:t>Common Jitter Measurements:</a:t>
                      </a:r>
                    </a:p>
                    <a:p>
                      <a:r>
                        <a:rPr lang="en-US" sz="1000" dirty="0"/>
                        <a:t>    P95 - P50 ........ 0.05 </a:t>
                      </a:r>
                      <a:r>
                        <a:rPr lang="en-US" sz="1000" dirty="0" err="1"/>
                        <a:t>ms</a:t>
                      </a:r>
                      <a:endParaRPr lang="en-US" sz="1000" dirty="0"/>
                    </a:p>
                    <a:p>
                      <a:r>
                        <a:rPr lang="en-US" sz="1000" dirty="0"/>
                        <a:t>    P75 - P25 ........ 0.06 </a:t>
                      </a:r>
                      <a:r>
                        <a:rPr lang="en-US" sz="1000" dirty="0" err="1"/>
                        <a:t>ms</a:t>
                      </a:r>
                      <a:endParaRPr lang="en-US" sz="1000" dirty="0"/>
                    </a:p>
                    <a:p>
                      <a:r>
                        <a:rPr lang="en-US" sz="1000" dirty="0"/>
                        <a:t>    Variance ......... 0.00 </a:t>
                      </a:r>
                      <a:r>
                        <a:rPr lang="en-US" sz="1000" dirty="0" err="1"/>
                        <a:t>ms</a:t>
                      </a:r>
                      <a:endParaRPr lang="en-US" sz="1000" dirty="0"/>
                    </a:p>
                    <a:p>
                      <a:r>
                        <a:rPr lang="en-US" sz="1000" dirty="0"/>
                        <a:t>    </a:t>
                      </a:r>
                      <a:r>
                        <a:rPr lang="en-US" sz="1000" dirty="0" err="1"/>
                        <a:t>Std</a:t>
                      </a:r>
                      <a:r>
                        <a:rPr lang="en-US" sz="1000" dirty="0"/>
                        <a:t> Deviation .... 0.04 </a:t>
                      </a:r>
                      <a:r>
                        <a:rPr lang="en-US" sz="1000" dirty="0" err="1"/>
                        <a:t>ms</a:t>
                      </a:r>
                      <a:endParaRPr lang="en-US" sz="1000" dirty="0"/>
                    </a:p>
                    <a:p>
                      <a:endParaRPr lang="en-US" sz="1000" dirty="0"/>
                    </a:p>
                  </a:txBody>
                  <a:tcPr/>
                </a:tc>
                <a:extLst>
                  <a:ext uri="{0D108BD9-81ED-4DB2-BD59-A6C34878D82A}">
                    <a16:rowId xmlns="" xmlns:a16="http://schemas.microsoft.com/office/drawing/2014/main" val="10001"/>
                  </a:ext>
                </a:extLst>
              </a:tr>
            </a:tbl>
          </a:graphicData>
        </a:graphic>
      </p:graphicFrame>
      <p:pic>
        <p:nvPicPr>
          <p:cNvPr id="6" name="Picture 2" descr="C:\Users\Fabio Farina\gbox\__LoLa__GN4-3\LoLa_PerfSonar_measurements@MIL\raw\test2\L1.PNG"/>
          <p:cNvPicPr>
            <a:picLocks noChangeAspect="1" noChangeArrowheads="1"/>
          </p:cNvPicPr>
          <p:nvPr/>
        </p:nvPicPr>
        <p:blipFill rotWithShape="1">
          <a:blip r:embed="rId2">
            <a:extLst>
              <a:ext uri="{28A0092B-C50C-407E-A947-70E740481C1C}">
                <a14:useLocalDpi xmlns:a14="http://schemas.microsoft.com/office/drawing/2010/main" val="0"/>
              </a:ext>
            </a:extLst>
          </a:blip>
          <a:srcRect l="36433" t="5266" r="2891" b="24464"/>
          <a:stretch/>
        </p:blipFill>
        <p:spPr bwMode="auto">
          <a:xfrm>
            <a:off x="8471338" y="1502978"/>
            <a:ext cx="3463159" cy="4777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90417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en-US" dirty="0"/>
              <a:t>Unsatisfying / unclear results for more demanding test cases</a:t>
            </a:r>
          </a:p>
        </p:txBody>
      </p:sp>
      <p:sp>
        <p:nvSpPr>
          <p:cNvPr id="4" name="Segnaposto numero diapositiva 3"/>
          <p:cNvSpPr>
            <a:spLocks noGrp="1"/>
          </p:cNvSpPr>
          <p:nvPr>
            <p:ph type="sldNum" sz="quarter" idx="10"/>
          </p:nvPr>
        </p:nvSpPr>
        <p:spPr/>
        <p:txBody>
          <a:bodyPr/>
          <a:lstStyle/>
          <a:p>
            <a:pPr defTabSz="914377"/>
            <a:fld id="{99DB5B91-B4E4-4EE4-BE5C-3E09032CE5EC}" type="slidenum">
              <a:rPr lang="en-GB" smtClean="0"/>
              <a:pPr defTabSz="914377"/>
              <a:t>9</a:t>
            </a:fld>
            <a:endParaRPr lang="en-GB" dirty="0"/>
          </a:p>
        </p:txBody>
      </p:sp>
      <p:graphicFrame>
        <p:nvGraphicFramePr>
          <p:cNvPr id="5" name="Tabella 4"/>
          <p:cNvGraphicFramePr>
            <a:graphicFrameLocks noGrp="1"/>
          </p:cNvGraphicFramePr>
          <p:nvPr>
            <p:extLst>
              <p:ext uri="{D42A27DB-BD31-4B8C-83A1-F6EECF244321}">
                <p14:modId xmlns:p14="http://schemas.microsoft.com/office/powerpoint/2010/main" val="2637647509"/>
              </p:ext>
            </p:extLst>
          </p:nvPr>
        </p:nvGraphicFramePr>
        <p:xfrm>
          <a:off x="827584" y="1700808"/>
          <a:ext cx="3939223" cy="3053080"/>
        </p:xfrm>
        <a:graphic>
          <a:graphicData uri="http://schemas.openxmlformats.org/drawingml/2006/table">
            <a:tbl>
              <a:tblPr firstRow="1" bandRow="1">
                <a:tableStyleId>{5C22544A-7EE6-4342-B048-85BDC9FD1C3A}</a:tableStyleId>
              </a:tblPr>
              <a:tblGrid>
                <a:gridCol w="2064068">
                  <a:extLst>
                    <a:ext uri="{9D8B030D-6E8A-4147-A177-3AD203B41FA5}">
                      <a16:colId xmlns="" xmlns:a16="http://schemas.microsoft.com/office/drawing/2014/main" val="20000"/>
                    </a:ext>
                  </a:extLst>
                </a:gridCol>
                <a:gridCol w="1875155">
                  <a:extLst>
                    <a:ext uri="{9D8B030D-6E8A-4147-A177-3AD203B41FA5}">
                      <a16:colId xmlns="" xmlns:a16="http://schemas.microsoft.com/office/drawing/2014/main" val="20001"/>
                    </a:ext>
                  </a:extLst>
                </a:gridCol>
              </a:tblGrid>
              <a:tr h="370840">
                <a:tc>
                  <a:txBody>
                    <a:bodyPr/>
                    <a:lstStyle/>
                    <a:p>
                      <a:r>
                        <a:rPr lang="en-US" sz="1000" dirty="0"/>
                        <a:t>P1-MIL-newsetup-test2.txt</a:t>
                      </a:r>
                    </a:p>
                  </a:txBody>
                  <a:tcPr/>
                </a:tc>
                <a:tc>
                  <a:txBody>
                    <a:bodyPr/>
                    <a:lstStyle/>
                    <a:p>
                      <a:r>
                        <a:rPr lang="en-US" sz="1000" dirty="0"/>
                        <a:t>P2-MIL-newsetup-test2.txt</a:t>
                      </a:r>
                    </a:p>
                  </a:txBody>
                  <a:tcPr/>
                </a:tc>
                <a:extLst>
                  <a:ext uri="{0D108BD9-81ED-4DB2-BD59-A6C34878D82A}">
                    <a16:rowId xmlns="" xmlns:a16="http://schemas.microsoft.com/office/drawing/2014/main" val="10000"/>
                  </a:ext>
                </a:extLst>
              </a:tr>
              <a:tr h="370840">
                <a:tc>
                  <a:txBody>
                    <a:bodyPr/>
                    <a:lstStyle/>
                    <a:p>
                      <a:r>
                        <a:rPr lang="en-US" sz="1000" dirty="0"/>
                        <a:t>One-way Latency Statistics</a:t>
                      </a:r>
                    </a:p>
                    <a:p>
                      <a:r>
                        <a:rPr lang="en-US" sz="1000" dirty="0"/>
                        <a:t>--------------------------</a:t>
                      </a:r>
                    </a:p>
                    <a:p>
                      <a:r>
                        <a:rPr lang="en-US" sz="1000" dirty="0"/>
                        <a:t>Delay Median ......... -1.11 </a:t>
                      </a:r>
                      <a:r>
                        <a:rPr lang="en-US" sz="1000" dirty="0" err="1"/>
                        <a:t>ms</a:t>
                      </a:r>
                      <a:endParaRPr lang="en-US" sz="1000" dirty="0"/>
                    </a:p>
                    <a:p>
                      <a:r>
                        <a:rPr lang="en-US" sz="1000" dirty="0"/>
                        <a:t>Delay Minimum ........ -1.18 </a:t>
                      </a:r>
                      <a:r>
                        <a:rPr lang="en-US" sz="1000" dirty="0" err="1"/>
                        <a:t>ms</a:t>
                      </a:r>
                      <a:endParaRPr lang="en-US" sz="1000" dirty="0"/>
                    </a:p>
                    <a:p>
                      <a:r>
                        <a:rPr lang="en-US" sz="1000" dirty="0"/>
                        <a:t>Delay Maximum ........ -1.00 </a:t>
                      </a:r>
                      <a:r>
                        <a:rPr lang="en-US" sz="1000" dirty="0" err="1"/>
                        <a:t>ms</a:t>
                      </a:r>
                      <a:endParaRPr lang="en-US" sz="1000" dirty="0"/>
                    </a:p>
                    <a:p>
                      <a:r>
                        <a:rPr lang="en-US" sz="1000" dirty="0"/>
                        <a:t>Delay Mean ........... -1.11 </a:t>
                      </a:r>
                      <a:r>
                        <a:rPr lang="en-US" sz="1000" dirty="0" err="1"/>
                        <a:t>ms</a:t>
                      </a:r>
                      <a:endParaRPr lang="en-US" sz="1000" dirty="0"/>
                    </a:p>
                    <a:p>
                      <a:r>
                        <a:rPr lang="en-US" sz="1000" dirty="0"/>
                        <a:t>Delay Mode ........... -1.11 </a:t>
                      </a:r>
                      <a:r>
                        <a:rPr lang="en-US" sz="1000" dirty="0" err="1"/>
                        <a:t>ms</a:t>
                      </a:r>
                      <a:endParaRPr lang="en-US" sz="1000" dirty="0"/>
                    </a:p>
                    <a:p>
                      <a:r>
                        <a:rPr lang="en-US" sz="1000" dirty="0"/>
                        <a:t>Delay 25th Percentile ... -1.12 </a:t>
                      </a:r>
                      <a:r>
                        <a:rPr lang="en-US" sz="1000" dirty="0" err="1"/>
                        <a:t>ms</a:t>
                      </a:r>
                      <a:endParaRPr lang="en-US" sz="1000" dirty="0"/>
                    </a:p>
                    <a:p>
                      <a:r>
                        <a:rPr lang="en-US" sz="1000" dirty="0"/>
                        <a:t>Delay 75th Percentile ... -1.09 </a:t>
                      </a:r>
                      <a:r>
                        <a:rPr lang="en-US" sz="1000" dirty="0" err="1"/>
                        <a:t>ms</a:t>
                      </a:r>
                      <a:endParaRPr lang="en-US" sz="1000" dirty="0"/>
                    </a:p>
                    <a:p>
                      <a:r>
                        <a:rPr lang="en-US" sz="1000" dirty="0"/>
                        <a:t>Delay 95th Percentile ... -1.06 </a:t>
                      </a:r>
                      <a:r>
                        <a:rPr lang="en-US" sz="1000" dirty="0" err="1"/>
                        <a:t>ms</a:t>
                      </a:r>
                      <a:endParaRPr lang="en-US" sz="1000" dirty="0"/>
                    </a:p>
                    <a:p>
                      <a:r>
                        <a:rPr lang="en-US" sz="1000" dirty="0"/>
                        <a:t>Max Clock Error ...... 2.41 </a:t>
                      </a:r>
                      <a:r>
                        <a:rPr lang="en-US" sz="1000" dirty="0" err="1"/>
                        <a:t>ms</a:t>
                      </a:r>
                      <a:endParaRPr lang="en-US" sz="1000" dirty="0"/>
                    </a:p>
                    <a:p>
                      <a:r>
                        <a:rPr lang="en-US" sz="1000" dirty="0"/>
                        <a:t>Common Jitter Measurements:</a:t>
                      </a:r>
                    </a:p>
                    <a:p>
                      <a:r>
                        <a:rPr lang="en-US" sz="1000" dirty="0"/>
                        <a:t>    P95 - P50 ........ 0.05 </a:t>
                      </a:r>
                      <a:r>
                        <a:rPr lang="en-US" sz="1000" dirty="0" err="1"/>
                        <a:t>ms</a:t>
                      </a:r>
                      <a:endParaRPr lang="en-US" sz="1000" dirty="0"/>
                    </a:p>
                    <a:p>
                      <a:r>
                        <a:rPr lang="en-US" sz="1000" dirty="0"/>
                        <a:t>    P75 - P25 ........ 0.03 </a:t>
                      </a:r>
                      <a:r>
                        <a:rPr lang="en-US" sz="1000" dirty="0" err="1"/>
                        <a:t>ms</a:t>
                      </a:r>
                      <a:endParaRPr lang="en-US" sz="1000" dirty="0"/>
                    </a:p>
                    <a:p>
                      <a:r>
                        <a:rPr lang="en-US" sz="1000" dirty="0"/>
                        <a:t>    Variance ......... 0.00 </a:t>
                      </a:r>
                      <a:r>
                        <a:rPr lang="en-US" sz="1000" dirty="0" err="1"/>
                        <a:t>ms</a:t>
                      </a:r>
                      <a:endParaRPr lang="en-US" sz="1000" dirty="0"/>
                    </a:p>
                    <a:p>
                      <a:r>
                        <a:rPr lang="en-US" sz="1000" dirty="0"/>
                        <a:t>    </a:t>
                      </a:r>
                      <a:r>
                        <a:rPr lang="en-US" sz="1000" dirty="0" err="1"/>
                        <a:t>Std</a:t>
                      </a:r>
                      <a:r>
                        <a:rPr lang="en-US" sz="1000" dirty="0"/>
                        <a:t> Deviation .... 0.03 </a:t>
                      </a:r>
                      <a:r>
                        <a:rPr lang="en-US" sz="1000" dirty="0" err="1"/>
                        <a:t>ms</a:t>
                      </a:r>
                      <a:endParaRPr lang="en-US" sz="1000" dirty="0"/>
                    </a:p>
                    <a:p>
                      <a:endParaRPr lang="en-US" sz="1000" dirty="0"/>
                    </a:p>
                  </a:txBody>
                  <a:tcPr/>
                </a:tc>
                <a:tc>
                  <a:txBody>
                    <a:bodyPr/>
                    <a:lstStyle/>
                    <a:p>
                      <a:r>
                        <a:rPr lang="en-US" sz="1000" dirty="0"/>
                        <a:t>One-way Latency Statistics</a:t>
                      </a:r>
                    </a:p>
                    <a:p>
                      <a:r>
                        <a:rPr lang="en-US" sz="1000" dirty="0"/>
                        <a:t>--------------------------</a:t>
                      </a:r>
                    </a:p>
                    <a:p>
                      <a:r>
                        <a:rPr lang="en-US" sz="1000" dirty="0"/>
                        <a:t>Delay Median ......... 2.16 </a:t>
                      </a:r>
                      <a:r>
                        <a:rPr lang="en-US" sz="1000" dirty="0" err="1"/>
                        <a:t>ms</a:t>
                      </a:r>
                      <a:endParaRPr lang="en-US" sz="1000" dirty="0"/>
                    </a:p>
                    <a:p>
                      <a:r>
                        <a:rPr lang="en-US" sz="1000" dirty="0"/>
                        <a:t>Delay Minimum ........ 0.94 </a:t>
                      </a:r>
                      <a:r>
                        <a:rPr lang="en-US" sz="1000" dirty="0" err="1"/>
                        <a:t>ms</a:t>
                      </a:r>
                      <a:endParaRPr lang="en-US" sz="1000" dirty="0"/>
                    </a:p>
                    <a:p>
                      <a:r>
                        <a:rPr lang="en-US" sz="1000" dirty="0"/>
                        <a:t>Delay Maximum ........ 4.06 </a:t>
                      </a:r>
                      <a:r>
                        <a:rPr lang="en-US" sz="1000" dirty="0" err="1"/>
                        <a:t>ms</a:t>
                      </a:r>
                      <a:endParaRPr lang="en-US" sz="1000" dirty="0"/>
                    </a:p>
                    <a:p>
                      <a:r>
                        <a:rPr lang="en-US" sz="1000" dirty="0"/>
                        <a:t>Delay Mean ........... 2.34 </a:t>
                      </a:r>
                      <a:r>
                        <a:rPr lang="en-US" sz="1000" dirty="0" err="1"/>
                        <a:t>ms</a:t>
                      </a:r>
                      <a:endParaRPr lang="en-US" sz="1000" dirty="0"/>
                    </a:p>
                    <a:p>
                      <a:r>
                        <a:rPr lang="en-US" sz="1000" dirty="0"/>
                        <a:t>Delay Mode ........... 1.00 </a:t>
                      </a:r>
                      <a:r>
                        <a:rPr lang="en-US" sz="1000" dirty="0" err="1"/>
                        <a:t>ms</a:t>
                      </a:r>
                      <a:endParaRPr lang="en-US" sz="1000" dirty="0"/>
                    </a:p>
                    <a:p>
                      <a:r>
                        <a:rPr lang="en-US" sz="1000" dirty="0"/>
                        <a:t>Delay 25th Percentile ... 1.03 </a:t>
                      </a:r>
                      <a:r>
                        <a:rPr lang="en-US" sz="1000" dirty="0" err="1"/>
                        <a:t>ms</a:t>
                      </a:r>
                      <a:endParaRPr lang="en-US" sz="1000" dirty="0"/>
                    </a:p>
                    <a:p>
                      <a:r>
                        <a:rPr lang="en-US" sz="1000" dirty="0"/>
                        <a:t>Delay 75th Percentile ... 3.45 </a:t>
                      </a:r>
                      <a:r>
                        <a:rPr lang="en-US" sz="1000" dirty="0" err="1"/>
                        <a:t>ms</a:t>
                      </a:r>
                      <a:endParaRPr lang="en-US" sz="1000" dirty="0"/>
                    </a:p>
                    <a:p>
                      <a:r>
                        <a:rPr lang="en-US" sz="1000" dirty="0"/>
                        <a:t>Delay 95th Percentile ... 4.01 </a:t>
                      </a:r>
                      <a:r>
                        <a:rPr lang="en-US" sz="1000" dirty="0" err="1"/>
                        <a:t>ms</a:t>
                      </a:r>
                      <a:endParaRPr lang="en-US" sz="1000" dirty="0"/>
                    </a:p>
                    <a:p>
                      <a:r>
                        <a:rPr lang="en-US" sz="1000" dirty="0"/>
                        <a:t>Max Clock Error ...... 1.02 </a:t>
                      </a:r>
                      <a:r>
                        <a:rPr lang="en-US" sz="1000" dirty="0" err="1"/>
                        <a:t>ms</a:t>
                      </a:r>
                      <a:endParaRPr lang="en-US" sz="1000" dirty="0"/>
                    </a:p>
                    <a:p>
                      <a:r>
                        <a:rPr lang="en-US" sz="1000" dirty="0"/>
                        <a:t>Common Jitter Measurements:</a:t>
                      </a:r>
                    </a:p>
                    <a:p>
                      <a:r>
                        <a:rPr lang="en-US" sz="1000" dirty="0"/>
                        <a:t>    P95 - P50 ........ 1.85 </a:t>
                      </a:r>
                      <a:r>
                        <a:rPr lang="en-US" sz="1000" dirty="0" err="1"/>
                        <a:t>ms</a:t>
                      </a:r>
                      <a:endParaRPr lang="en-US" sz="1000" dirty="0"/>
                    </a:p>
                    <a:p>
                      <a:r>
                        <a:rPr lang="en-US" sz="1000" dirty="0"/>
                        <a:t>    P75 - P25 ........ 2.42 </a:t>
                      </a:r>
                      <a:r>
                        <a:rPr lang="en-US" sz="1000" dirty="0" err="1"/>
                        <a:t>ms</a:t>
                      </a:r>
                      <a:endParaRPr lang="en-US" sz="1000" dirty="0"/>
                    </a:p>
                    <a:p>
                      <a:r>
                        <a:rPr lang="en-US" sz="1000" dirty="0"/>
                        <a:t>    Variance ......... 1.35 </a:t>
                      </a:r>
                      <a:r>
                        <a:rPr lang="en-US" sz="1000" dirty="0" err="1"/>
                        <a:t>ms</a:t>
                      </a:r>
                      <a:endParaRPr lang="en-US" sz="1000" dirty="0"/>
                    </a:p>
                    <a:p>
                      <a:r>
                        <a:rPr lang="en-US" sz="1000" dirty="0"/>
                        <a:t>    </a:t>
                      </a:r>
                      <a:r>
                        <a:rPr lang="en-US" sz="1000" dirty="0" err="1"/>
                        <a:t>Std</a:t>
                      </a:r>
                      <a:r>
                        <a:rPr lang="en-US" sz="1000" dirty="0"/>
                        <a:t> Deviation .... 1.16 </a:t>
                      </a:r>
                      <a:r>
                        <a:rPr lang="en-US" sz="1000" dirty="0" err="1"/>
                        <a:t>ms</a:t>
                      </a:r>
                      <a:endParaRPr lang="en-US" sz="1000" dirty="0"/>
                    </a:p>
                    <a:p>
                      <a:endParaRPr lang="en-US" sz="1000" dirty="0"/>
                    </a:p>
                  </a:txBody>
                  <a:tcPr/>
                </a:tc>
                <a:extLst>
                  <a:ext uri="{0D108BD9-81ED-4DB2-BD59-A6C34878D82A}">
                    <a16:rowId xmlns="" xmlns:a16="http://schemas.microsoft.com/office/drawing/2014/main" val="10001"/>
                  </a:ext>
                </a:extLst>
              </a:tr>
            </a:tbl>
          </a:graphicData>
        </a:graphic>
      </p:graphicFrame>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8203" t="7084" b="3201"/>
          <a:stretch/>
        </p:blipFill>
        <p:spPr bwMode="auto">
          <a:xfrm>
            <a:off x="5202622" y="1737804"/>
            <a:ext cx="3195144" cy="4391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8963" t="7318" r="1565" b="3479"/>
          <a:stretch/>
        </p:blipFill>
        <p:spPr bwMode="auto">
          <a:xfrm>
            <a:off x="8555422" y="1733099"/>
            <a:ext cx="3195144" cy="4391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16488" y="4946073"/>
            <a:ext cx="3761414" cy="1292662"/>
          </a:xfrm>
          <a:prstGeom prst="rect">
            <a:avLst/>
          </a:prstGeom>
          <a:noFill/>
        </p:spPr>
        <p:txBody>
          <a:bodyPr wrap="none" rtlCol="0">
            <a:spAutoFit/>
          </a:bodyPr>
          <a:lstStyle/>
          <a:p>
            <a:r>
              <a:rPr lang="en-GB" dirty="0" smtClean="0"/>
              <a:t>Tests without </a:t>
            </a:r>
            <a:r>
              <a:rPr lang="en-GB" dirty="0" err="1" smtClean="0"/>
              <a:t>LoLa</a:t>
            </a:r>
            <a:r>
              <a:rPr lang="en-GB" dirty="0" smtClean="0"/>
              <a:t> traffic seem to give</a:t>
            </a:r>
          </a:p>
          <a:p>
            <a:r>
              <a:rPr lang="en-GB" dirty="0"/>
              <a:t>t</a:t>
            </a:r>
            <a:r>
              <a:rPr lang="en-GB" dirty="0" smtClean="0"/>
              <a:t>oo optimistic results; this proves we </a:t>
            </a:r>
          </a:p>
          <a:p>
            <a:r>
              <a:rPr lang="en-GB" dirty="0" smtClean="0"/>
              <a:t>need traffic to have realistic results.</a:t>
            </a:r>
          </a:p>
          <a:p>
            <a:pPr algn="ctr"/>
            <a:r>
              <a:rPr lang="en-GB" sz="2400" dirty="0" smtClean="0">
                <a:solidFill>
                  <a:srgbClr val="FF0000"/>
                </a:solidFill>
                <a:sym typeface="Wingdings"/>
              </a:rPr>
              <a:t></a:t>
            </a:r>
            <a:endParaRPr lang="en-GB" sz="2400" dirty="0">
              <a:solidFill>
                <a:srgbClr val="FF0000"/>
              </a:solidFill>
            </a:endParaRPr>
          </a:p>
        </p:txBody>
      </p:sp>
    </p:spTree>
    <p:extLst>
      <p:ext uri="{BB962C8B-B14F-4D97-AF65-F5344CB8AC3E}">
        <p14:creationId xmlns:p14="http://schemas.microsoft.com/office/powerpoint/2010/main" val="206530100"/>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est practice for GN4-2 Period 2 EC Review AM.pptx  -  Read-Only" id="{4CAFA2D0-1A7D-467D-A1FC-E32C0EF6E44D}" vid="{AA3F1CD6-7679-4B7F-89BC-8EEDE5B651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65519F8D811D04CA3DCC8D1BAB7A630" ma:contentTypeVersion="1" ma:contentTypeDescription="Create a new document." ma:contentTypeScope="" ma:versionID="7b01e4a74c5c210c6a8093be93fa2e4b">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e1a02ba93cf82f7fdc7a65e9f5d656dc"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N7PTXPAKPZVS-511-21</_dlc_DocId>
    <Document_x0020_ID xmlns="33c70a20-266a-45ad-bf4a-dd457e1766dc" xsi:nil="true"/>
    <_dlc_DocIdUrl xmlns="e2e8627e-9120-4592-bf70-1c86d23ddb27">
      <Url>https://intranet.geant.org/gn4/1/Management/pmt/GN4-1ECReview/_layouts/15/DocIdRedir.aspx?ID=N7PTXPAKPZVS-511-21</Url>
      <Description>N7PTXPAKPZVS-511-21</Description>
    </_dlc_DocIdUrl>
  </documentManagement>
</p:properties>
</file>

<file path=customXml/itemProps1.xml><?xml version="1.0" encoding="utf-8"?>
<ds:datastoreItem xmlns:ds="http://schemas.openxmlformats.org/officeDocument/2006/customXml" ds:itemID="{B82A8CAC-EDA0-4A53-A175-8C5016D198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2e8627e-9120-4592-bf70-1c86d23ddb27"/>
    <ds:schemaRef ds:uri="33c70a20-266a-45ad-bf4a-dd457e1766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5FDE185-CAA1-433B-A977-AE9D6C1FFB42}">
  <ds:schemaRefs>
    <ds:schemaRef ds:uri="http://schemas.microsoft.com/sharepoint/events"/>
  </ds:schemaRefs>
</ds:datastoreItem>
</file>

<file path=customXml/itemProps3.xml><?xml version="1.0" encoding="utf-8"?>
<ds:datastoreItem xmlns:ds="http://schemas.openxmlformats.org/officeDocument/2006/customXml" ds:itemID="{7FB8DE6F-4723-47CC-BC82-1B35FF707730}">
  <ds:schemaRefs>
    <ds:schemaRef ds:uri="http://schemas.microsoft.com/sharepoint/v3/contenttype/forms"/>
  </ds:schemaRefs>
</ds:datastoreItem>
</file>

<file path=customXml/itemProps4.xml><?xml version="1.0" encoding="utf-8"?>
<ds:datastoreItem xmlns:ds="http://schemas.openxmlformats.org/officeDocument/2006/customXml" ds:itemID="{3FD943FB-BE63-4EA3-9350-2005CF76D58D}">
  <ds:schemaRefs>
    <ds:schemaRef ds:uri="http://purl.org/dc/elements/1.1/"/>
    <ds:schemaRef ds:uri="http://schemas.microsoft.com/office/2006/documentManagement/types"/>
    <ds:schemaRef ds:uri="http://schemas.microsoft.com/office/infopath/2007/PartnerControls"/>
    <ds:schemaRef ds:uri="http://schemas.microsoft.com/sharepoint/v3"/>
    <ds:schemaRef ds:uri="33c70a20-266a-45ad-bf4a-dd457e1766dc"/>
    <ds:schemaRef ds:uri="http://purl.org/dc/terms/"/>
    <ds:schemaRef ds:uri="http://purl.org/dc/dcmitype/"/>
    <ds:schemaRef ds:uri="http://schemas.openxmlformats.org/package/2006/metadata/core-properties"/>
    <ds:schemaRef ds:uri="e2e8627e-9120-4592-bf70-1c86d23ddb27"/>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1446</TotalTime>
  <Words>1970</Words>
  <Application>Microsoft Macintosh PowerPoint</Application>
  <PresentationFormat>Widescreen</PresentationFormat>
  <Paragraphs>366</Paragraphs>
  <Slides>22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Calibri</vt:lpstr>
      <vt:lpstr>Verdana</vt:lpstr>
      <vt:lpstr>Wingdings</vt:lpstr>
      <vt:lpstr>Arial</vt:lpstr>
      <vt:lpstr>GEANT EC Review</vt:lpstr>
      <vt:lpstr>PowerPoint Presentation</vt:lpstr>
      <vt:lpstr>A map (incomplete) of Institutions using Low Latency Applications</vt:lpstr>
      <vt:lpstr>Involved NRENs: do they all know about this?</vt:lpstr>
      <vt:lpstr>What these applications need?</vt:lpstr>
      <vt:lpstr>The issues and  our goals</vt:lpstr>
      <vt:lpstr>Our activities</vt:lpstr>
      <vt:lpstr>Early stage tests Milan Laboratory to find if LoLa traffic affects results</vt:lpstr>
      <vt:lpstr>Good results for less demanding test cases</vt:lpstr>
      <vt:lpstr>Unsatisfying / unclear results for more demanding test cases</vt:lpstr>
      <vt:lpstr>Tests WAN Vilnius-Trieste involving LoLa, PerfSONAR  and PMP nodes</vt:lpstr>
      <vt:lpstr>Tests WAN Vilnius-Trieste involving LoLa, PerfSONAR  and PMP nodes</vt:lpstr>
      <vt:lpstr>TWAMP tests involving PerfSONAR and Juniper Telemetry</vt:lpstr>
      <vt:lpstr>Proposed technical design for the weather map tool implementation</vt:lpstr>
      <vt:lpstr>Proposed technical design for the weather map tool implementation</vt:lpstr>
      <vt:lpstr>Requests to the GEANT Operations</vt:lpstr>
      <vt:lpstr>Proposed workflow 1/2</vt:lpstr>
      <vt:lpstr>Proposed workflow 1/2</vt:lpstr>
      <vt:lpstr>Where we go after this?</vt:lpstr>
      <vt:lpstr>PowerPoint Presentation</vt:lpstr>
      <vt:lpstr>Milan Lab Connectivity</vt:lpstr>
      <vt:lpstr>Vilnius Lab Connectivity</vt:lpstr>
      <vt:lpstr>Original Test plan @ Milan Lab</vt:lpstr>
    </vt:vector>
  </TitlesOfParts>
  <Company>DANTE Ltd</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GN4-2 Period 2 EC Review slides GN4-2 Period 2: 1 September 2017 to 31 December 2018</dc:title>
  <dc:creator>Bridget Hannigan</dc:creator>
  <cp:lastModifiedBy>claudio.allocchio@garr.it</cp:lastModifiedBy>
  <cp:revision>79</cp:revision>
  <cp:lastPrinted>2016-05-20T16:08:32Z</cp:lastPrinted>
  <dcterms:created xsi:type="dcterms:W3CDTF">2020-01-13T10:18:08Z</dcterms:created>
  <dcterms:modified xsi:type="dcterms:W3CDTF">2020-02-29T15:27:59Z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21940042-bfb9-461c-809f-b0837ff36859</vt:lpwstr>
  </property>
  <property fmtid="{D5CDD505-2E9C-101B-9397-08002B2CF9AE}" pid="3" name="ContentTypeId">
    <vt:lpwstr>0x010100F65519F8D811D04CA3DCC8D1BAB7A630</vt:lpwstr>
  </property>
</Properties>
</file>