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11"/>
  </p:notesMasterIdLst>
  <p:sldIdLst>
    <p:sldId id="360" r:id="rId4"/>
    <p:sldId id="362" r:id="rId5"/>
    <p:sldId id="363" r:id="rId6"/>
    <p:sldId id="368" r:id="rId7"/>
    <p:sldId id="369" r:id="rId8"/>
    <p:sldId id="370" r:id="rId9"/>
    <p:sldId id="3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081"/>
    <a:srgbClr val="ED1556"/>
    <a:srgbClr val="E24301"/>
    <a:srgbClr val="003F5F"/>
    <a:srgbClr val="A7B3B4"/>
    <a:srgbClr val="CC007B"/>
    <a:srgbClr val="712177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–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92" autoAdjust="0"/>
    <p:restoredTop sz="81703" autoAdjust="0"/>
  </p:normalViewPr>
  <p:slideViewPr>
    <p:cSldViewPr snapToGrid="0">
      <p:cViewPr varScale="1">
        <p:scale>
          <a:sx n="91" d="100"/>
          <a:sy n="91" d="100"/>
        </p:scale>
        <p:origin x="448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643197-1B9B-0A45-8F71-085C30BCB966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9373852-7DBE-E04E-B941-D55A9908A36E}">
      <dgm:prSet/>
      <dgm:spPr/>
      <dgm:t>
        <a:bodyPr/>
        <a:lstStyle/>
        <a:p>
          <a:r>
            <a:rPr lang="en-GB"/>
            <a:t>Rolling contract (rather than every year)</a:t>
          </a:r>
        </a:p>
      </dgm:t>
    </dgm:pt>
    <dgm:pt modelId="{AB19F4AA-1F4F-E043-A1E1-9CDBAAFF7EB2}" type="parTrans" cxnId="{F30460B0-8FCA-2742-9B99-9A126AEC819B}">
      <dgm:prSet/>
      <dgm:spPr/>
      <dgm:t>
        <a:bodyPr/>
        <a:lstStyle/>
        <a:p>
          <a:endParaRPr lang="en-GB"/>
        </a:p>
      </dgm:t>
    </dgm:pt>
    <dgm:pt modelId="{52D75EC3-1E9C-E14B-97B5-4C84ADC8DF2B}" type="sibTrans" cxnId="{F30460B0-8FCA-2742-9B99-9A126AEC819B}">
      <dgm:prSet/>
      <dgm:spPr/>
      <dgm:t>
        <a:bodyPr/>
        <a:lstStyle/>
        <a:p>
          <a:endParaRPr lang="en-GB"/>
        </a:p>
      </dgm:t>
    </dgm:pt>
    <dgm:pt modelId="{D6B42002-2123-0A4F-B84F-567FCB478B68}">
      <dgm:prSet/>
      <dgm:spPr/>
      <dgm:t>
        <a:bodyPr/>
        <a:lstStyle/>
        <a:p>
          <a:r>
            <a:rPr lang="en-GB"/>
            <a:t>Can be cancelled towards the end of preceding year</a:t>
          </a:r>
        </a:p>
      </dgm:t>
    </dgm:pt>
    <dgm:pt modelId="{A088EEA3-3BC9-F241-9DD3-9881DB79C9BD}" type="parTrans" cxnId="{D72C9B71-0EF6-4747-ABFD-017417D40726}">
      <dgm:prSet/>
      <dgm:spPr/>
      <dgm:t>
        <a:bodyPr/>
        <a:lstStyle/>
        <a:p>
          <a:endParaRPr lang="en-GB"/>
        </a:p>
      </dgm:t>
    </dgm:pt>
    <dgm:pt modelId="{43DC19A4-4D9F-174C-A304-314D74053CD1}" type="sibTrans" cxnId="{D72C9B71-0EF6-4747-ABFD-017417D40726}">
      <dgm:prSet/>
      <dgm:spPr/>
      <dgm:t>
        <a:bodyPr/>
        <a:lstStyle/>
        <a:p>
          <a:endParaRPr lang="en-GB"/>
        </a:p>
      </dgm:t>
    </dgm:pt>
    <dgm:pt modelId="{8AC38391-D67D-6544-BCFE-BC8304FC9F4A}">
      <dgm:prSet/>
      <dgm:spPr/>
      <dgm:t>
        <a:bodyPr/>
        <a:lstStyle/>
        <a:p>
          <a:r>
            <a:rPr lang="en-GB"/>
            <a:t>May – May cycle</a:t>
          </a:r>
        </a:p>
      </dgm:t>
    </dgm:pt>
    <dgm:pt modelId="{94819B0B-7F1B-7943-8BB1-B78D7A454A3A}" type="parTrans" cxnId="{C366819E-EBF0-2A49-9792-A8514F7115A4}">
      <dgm:prSet/>
      <dgm:spPr/>
      <dgm:t>
        <a:bodyPr/>
        <a:lstStyle/>
        <a:p>
          <a:endParaRPr lang="en-GB"/>
        </a:p>
      </dgm:t>
    </dgm:pt>
    <dgm:pt modelId="{DE360193-6004-0F4F-A1D3-36326CB076E4}" type="sibTrans" cxnId="{C366819E-EBF0-2A49-9792-A8514F7115A4}">
      <dgm:prSet/>
      <dgm:spPr/>
      <dgm:t>
        <a:bodyPr/>
        <a:lstStyle/>
        <a:p>
          <a:endParaRPr lang="en-GB"/>
        </a:p>
      </dgm:t>
    </dgm:pt>
    <dgm:pt modelId="{551F6C9E-9271-4147-AB41-68AEF1A2DDC3}">
      <dgm:prSet/>
      <dgm:spPr/>
      <dgm:t>
        <a:bodyPr/>
        <a:lstStyle/>
        <a:p>
          <a:r>
            <a:rPr lang="en-GB" dirty="0"/>
            <a:t>Invoice Y1:</a:t>
          </a:r>
        </a:p>
        <a:p>
          <a:r>
            <a:rPr lang="en-GB" dirty="0"/>
            <a:t> 10 months (July 2020 – May 2021)</a:t>
          </a:r>
        </a:p>
      </dgm:t>
    </dgm:pt>
    <dgm:pt modelId="{BDCD5101-29B8-1B40-9D1D-9B206891862F}" type="parTrans" cxnId="{F2B0C63A-F98C-BB46-BDA8-01059ECE47F8}">
      <dgm:prSet/>
      <dgm:spPr/>
      <dgm:t>
        <a:bodyPr/>
        <a:lstStyle/>
        <a:p>
          <a:endParaRPr lang="en-GB"/>
        </a:p>
      </dgm:t>
    </dgm:pt>
    <dgm:pt modelId="{6586C288-B953-3941-B275-1554BF4BE0DC}" type="sibTrans" cxnId="{F2B0C63A-F98C-BB46-BDA8-01059ECE47F8}">
      <dgm:prSet/>
      <dgm:spPr/>
      <dgm:t>
        <a:bodyPr/>
        <a:lstStyle/>
        <a:p>
          <a:endParaRPr lang="en-GB"/>
        </a:p>
      </dgm:t>
    </dgm:pt>
    <dgm:pt modelId="{0E143EA3-C95C-3B4E-9565-7550BEE7D0D0}" type="pres">
      <dgm:prSet presAssocID="{60643197-1B9B-0A45-8F71-085C30BCB966}" presName="matrix" presStyleCnt="0">
        <dgm:presLayoutVars>
          <dgm:chMax val="1"/>
          <dgm:dir/>
          <dgm:resizeHandles val="exact"/>
        </dgm:presLayoutVars>
      </dgm:prSet>
      <dgm:spPr/>
    </dgm:pt>
    <dgm:pt modelId="{99E7F913-E060-784B-9070-0DBE67DCF130}" type="pres">
      <dgm:prSet presAssocID="{60643197-1B9B-0A45-8F71-085C30BCB966}" presName="diamond" presStyleLbl="bgShp" presStyleIdx="0" presStyleCnt="1"/>
      <dgm:spPr/>
    </dgm:pt>
    <dgm:pt modelId="{038018CD-C0FC-5B4B-A02D-5A86BA82A77E}" type="pres">
      <dgm:prSet presAssocID="{60643197-1B9B-0A45-8F71-085C30BCB966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7BFADA4D-2855-1E42-B058-391853F0EBD1}" type="pres">
      <dgm:prSet presAssocID="{60643197-1B9B-0A45-8F71-085C30BCB966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B60F0F4-7DDD-B541-9668-F297D54A5092}" type="pres">
      <dgm:prSet presAssocID="{60643197-1B9B-0A45-8F71-085C30BCB966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D882E49C-C751-4142-A915-EDE982A4891C}" type="pres">
      <dgm:prSet presAssocID="{60643197-1B9B-0A45-8F71-085C30BCB966}" presName="quad4" presStyleLbl="node1" presStyleIdx="3" presStyleCnt="4" custLinFactNeighborX="711" custLinFactNeighborY="-711">
        <dgm:presLayoutVars>
          <dgm:chMax val="0"/>
          <dgm:chPref val="0"/>
          <dgm:bulletEnabled val="1"/>
        </dgm:presLayoutVars>
      </dgm:prSet>
      <dgm:spPr/>
    </dgm:pt>
  </dgm:ptLst>
  <dgm:cxnLst>
    <dgm:cxn modelId="{1DCA6316-6759-B245-A327-283946BE63E7}" type="presOf" srcId="{60643197-1B9B-0A45-8F71-085C30BCB966}" destId="{0E143EA3-C95C-3B4E-9565-7550BEE7D0D0}" srcOrd="0" destOrd="0" presId="urn:microsoft.com/office/officeart/2005/8/layout/matrix3"/>
    <dgm:cxn modelId="{F2B0C63A-F98C-BB46-BDA8-01059ECE47F8}" srcId="{60643197-1B9B-0A45-8F71-085C30BCB966}" destId="{551F6C9E-9271-4147-AB41-68AEF1A2DDC3}" srcOrd="3" destOrd="0" parTransId="{BDCD5101-29B8-1B40-9D1D-9B206891862F}" sibTransId="{6586C288-B953-3941-B275-1554BF4BE0DC}"/>
    <dgm:cxn modelId="{47D74240-5AA1-A342-B658-E30CF7E49A92}" type="presOf" srcId="{D6B42002-2123-0A4F-B84F-567FCB478B68}" destId="{7BFADA4D-2855-1E42-B058-391853F0EBD1}" srcOrd="0" destOrd="0" presId="urn:microsoft.com/office/officeart/2005/8/layout/matrix3"/>
    <dgm:cxn modelId="{16727255-BA21-3D45-9B6E-AF6978AAE092}" type="presOf" srcId="{A9373852-7DBE-E04E-B941-D55A9908A36E}" destId="{038018CD-C0FC-5B4B-A02D-5A86BA82A77E}" srcOrd="0" destOrd="0" presId="urn:microsoft.com/office/officeart/2005/8/layout/matrix3"/>
    <dgm:cxn modelId="{A561D264-5F46-6840-9DED-FC1D6831B3BA}" type="presOf" srcId="{8AC38391-D67D-6544-BCFE-BC8304FC9F4A}" destId="{5B60F0F4-7DDD-B541-9668-F297D54A5092}" srcOrd="0" destOrd="0" presId="urn:microsoft.com/office/officeart/2005/8/layout/matrix3"/>
    <dgm:cxn modelId="{D72C9B71-0EF6-4747-ABFD-017417D40726}" srcId="{60643197-1B9B-0A45-8F71-085C30BCB966}" destId="{D6B42002-2123-0A4F-B84F-567FCB478B68}" srcOrd="1" destOrd="0" parTransId="{A088EEA3-3BC9-F241-9DD3-9881DB79C9BD}" sibTransId="{43DC19A4-4D9F-174C-A304-314D74053CD1}"/>
    <dgm:cxn modelId="{C366819E-EBF0-2A49-9792-A8514F7115A4}" srcId="{60643197-1B9B-0A45-8F71-085C30BCB966}" destId="{8AC38391-D67D-6544-BCFE-BC8304FC9F4A}" srcOrd="2" destOrd="0" parTransId="{94819B0B-7F1B-7943-8BB1-B78D7A454A3A}" sibTransId="{DE360193-6004-0F4F-A1D3-36326CB076E4}"/>
    <dgm:cxn modelId="{F30460B0-8FCA-2742-9B99-9A126AEC819B}" srcId="{60643197-1B9B-0A45-8F71-085C30BCB966}" destId="{A9373852-7DBE-E04E-B941-D55A9908A36E}" srcOrd="0" destOrd="0" parTransId="{AB19F4AA-1F4F-E043-A1E1-9CDBAAFF7EB2}" sibTransId="{52D75EC3-1E9C-E14B-97B5-4C84ADC8DF2B}"/>
    <dgm:cxn modelId="{72CB37C8-D276-CA45-BCB8-0963DC0E9B07}" type="presOf" srcId="{551F6C9E-9271-4147-AB41-68AEF1A2DDC3}" destId="{D882E49C-C751-4142-A915-EDE982A4891C}" srcOrd="0" destOrd="0" presId="urn:microsoft.com/office/officeart/2005/8/layout/matrix3"/>
    <dgm:cxn modelId="{DDBF5CBA-AB9D-DC4B-953E-89CDF47BFC75}" type="presParOf" srcId="{0E143EA3-C95C-3B4E-9565-7550BEE7D0D0}" destId="{99E7F913-E060-784B-9070-0DBE67DCF130}" srcOrd="0" destOrd="0" presId="urn:microsoft.com/office/officeart/2005/8/layout/matrix3"/>
    <dgm:cxn modelId="{AAB228F7-A09A-1C4E-9E9E-82391CF6BF55}" type="presParOf" srcId="{0E143EA3-C95C-3B4E-9565-7550BEE7D0D0}" destId="{038018CD-C0FC-5B4B-A02D-5A86BA82A77E}" srcOrd="1" destOrd="0" presId="urn:microsoft.com/office/officeart/2005/8/layout/matrix3"/>
    <dgm:cxn modelId="{529C3511-5A15-114F-A556-DF3C88E08DCF}" type="presParOf" srcId="{0E143EA3-C95C-3B4E-9565-7550BEE7D0D0}" destId="{7BFADA4D-2855-1E42-B058-391853F0EBD1}" srcOrd="2" destOrd="0" presId="urn:microsoft.com/office/officeart/2005/8/layout/matrix3"/>
    <dgm:cxn modelId="{945B497F-ABB0-724B-BA99-8ADBD88D7758}" type="presParOf" srcId="{0E143EA3-C95C-3B4E-9565-7550BEE7D0D0}" destId="{5B60F0F4-7DDD-B541-9668-F297D54A5092}" srcOrd="3" destOrd="0" presId="urn:microsoft.com/office/officeart/2005/8/layout/matrix3"/>
    <dgm:cxn modelId="{E39BCCC4-29ED-DF4A-83FB-67093093AFF8}" type="presParOf" srcId="{0E143EA3-C95C-3B4E-9565-7550BEE7D0D0}" destId="{D882E49C-C751-4142-A915-EDE982A4891C}" srcOrd="4" destOrd="0" presId="urn:microsoft.com/office/officeart/2005/8/layout/matrix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2933EF-F920-F64D-B331-18BCCFF493D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C661277-CAE6-FD48-A803-96CDFB9B4542}">
      <dgm:prSet/>
      <dgm:spPr/>
      <dgm:t>
        <a:bodyPr/>
        <a:lstStyle/>
        <a:p>
          <a:r>
            <a:rPr lang="en-GB"/>
            <a:t>SAML integration </a:t>
          </a:r>
        </a:p>
      </dgm:t>
    </dgm:pt>
    <dgm:pt modelId="{73E33D90-F6E0-D04F-86E4-E287B3C4A9D6}" type="parTrans" cxnId="{8DC48DF8-1717-DE4F-A43D-AEA1AFF69DA2}">
      <dgm:prSet/>
      <dgm:spPr/>
      <dgm:t>
        <a:bodyPr/>
        <a:lstStyle/>
        <a:p>
          <a:endParaRPr lang="en-GB"/>
        </a:p>
      </dgm:t>
    </dgm:pt>
    <dgm:pt modelId="{68CD10AC-B3C2-A342-8456-E7322164CDA3}" type="sibTrans" cxnId="{8DC48DF8-1717-DE4F-A43D-AEA1AFF69DA2}">
      <dgm:prSet/>
      <dgm:spPr/>
      <dgm:t>
        <a:bodyPr/>
        <a:lstStyle/>
        <a:p>
          <a:endParaRPr lang="en-GB"/>
        </a:p>
      </dgm:t>
    </dgm:pt>
    <dgm:pt modelId="{E1E5D216-BAC3-3941-927E-A8F8D8140D88}">
      <dgm:prSet/>
      <dgm:spPr/>
      <dgm:t>
        <a:bodyPr/>
        <a:lstStyle/>
        <a:p>
          <a:r>
            <a:rPr lang="en-GB"/>
            <a:t>API</a:t>
          </a:r>
        </a:p>
      </dgm:t>
    </dgm:pt>
    <dgm:pt modelId="{E1A6E860-C8FD-2445-9D94-31E442742DC6}" type="parTrans" cxnId="{5CA7EB53-9D8A-3445-A3A6-C0E0746AD32D}">
      <dgm:prSet/>
      <dgm:spPr/>
      <dgm:t>
        <a:bodyPr/>
        <a:lstStyle/>
        <a:p>
          <a:endParaRPr lang="en-GB"/>
        </a:p>
      </dgm:t>
    </dgm:pt>
    <dgm:pt modelId="{F461B4E9-EC26-2A4D-AADB-ACBDADE17ED2}" type="sibTrans" cxnId="{5CA7EB53-9D8A-3445-A3A6-C0E0746AD32D}">
      <dgm:prSet/>
      <dgm:spPr/>
      <dgm:t>
        <a:bodyPr/>
        <a:lstStyle/>
        <a:p>
          <a:endParaRPr lang="en-GB"/>
        </a:p>
      </dgm:t>
    </dgm:pt>
    <dgm:pt modelId="{41C64A12-6342-A84A-A95B-695E58D324A2}">
      <dgm:prSet/>
      <dgm:spPr/>
      <dgm:t>
        <a:bodyPr/>
        <a:lstStyle/>
        <a:p>
          <a:r>
            <a:rPr lang="en-GB"/>
            <a:t>Data transfer </a:t>
          </a:r>
        </a:p>
      </dgm:t>
    </dgm:pt>
    <dgm:pt modelId="{65CE5065-DD9B-B949-8B44-DC844CD6CC31}" type="parTrans" cxnId="{0A52BD18-1E40-484B-8901-350C9A6ABE38}">
      <dgm:prSet/>
      <dgm:spPr/>
      <dgm:t>
        <a:bodyPr/>
        <a:lstStyle/>
        <a:p>
          <a:endParaRPr lang="en-GB"/>
        </a:p>
      </dgm:t>
    </dgm:pt>
    <dgm:pt modelId="{7DB01EEB-402D-8542-A3EE-D04C1084A7FF}" type="sibTrans" cxnId="{0A52BD18-1E40-484B-8901-350C9A6ABE38}">
      <dgm:prSet/>
      <dgm:spPr/>
      <dgm:t>
        <a:bodyPr/>
        <a:lstStyle/>
        <a:p>
          <a:endParaRPr lang="en-GB"/>
        </a:p>
      </dgm:t>
    </dgm:pt>
    <dgm:pt modelId="{C74916AA-2697-064C-8D9E-52170E21CACD}">
      <dgm:prSet/>
      <dgm:spPr/>
      <dgm:t>
        <a:bodyPr/>
        <a:lstStyle/>
        <a:p>
          <a:r>
            <a:rPr lang="en-GB"/>
            <a:t>Certificate profiles</a:t>
          </a:r>
        </a:p>
      </dgm:t>
    </dgm:pt>
    <dgm:pt modelId="{706C05FB-5D38-C74A-9D9E-40C231B08DBB}" type="parTrans" cxnId="{83E2E6BD-5102-F441-B5F1-33E21A4F359A}">
      <dgm:prSet/>
      <dgm:spPr/>
      <dgm:t>
        <a:bodyPr/>
        <a:lstStyle/>
        <a:p>
          <a:endParaRPr lang="en-GB"/>
        </a:p>
      </dgm:t>
    </dgm:pt>
    <dgm:pt modelId="{E3804FF8-8A07-0147-AE19-5D1C054DBF86}" type="sibTrans" cxnId="{83E2E6BD-5102-F441-B5F1-33E21A4F359A}">
      <dgm:prSet/>
      <dgm:spPr/>
      <dgm:t>
        <a:bodyPr/>
        <a:lstStyle/>
        <a:p>
          <a:endParaRPr lang="en-GB"/>
        </a:p>
      </dgm:t>
    </dgm:pt>
    <dgm:pt modelId="{DD7ACE0C-9D8B-044D-8B7E-33B9E914F907}">
      <dgm:prSet/>
      <dgm:spPr/>
      <dgm:t>
        <a:bodyPr/>
        <a:lstStyle/>
        <a:p>
          <a:r>
            <a:rPr lang="en-GB" dirty="0"/>
            <a:t>Certificate practice statements</a:t>
          </a:r>
        </a:p>
      </dgm:t>
    </dgm:pt>
    <dgm:pt modelId="{3DDC8CA1-6652-364C-9870-674539AAB315}" type="parTrans" cxnId="{6A1C5A22-9328-7442-B746-921560296D0A}">
      <dgm:prSet/>
      <dgm:spPr/>
      <dgm:t>
        <a:bodyPr/>
        <a:lstStyle/>
        <a:p>
          <a:endParaRPr lang="en-GB"/>
        </a:p>
      </dgm:t>
    </dgm:pt>
    <dgm:pt modelId="{68D5DE08-02E5-FC4D-8B8E-B94C8F471997}" type="sibTrans" cxnId="{6A1C5A22-9328-7442-B746-921560296D0A}">
      <dgm:prSet/>
      <dgm:spPr/>
      <dgm:t>
        <a:bodyPr/>
        <a:lstStyle/>
        <a:p>
          <a:endParaRPr lang="en-GB"/>
        </a:p>
      </dgm:t>
    </dgm:pt>
    <dgm:pt modelId="{686117D0-2787-AD4C-BA6E-3FA70F7DFB82}" type="pres">
      <dgm:prSet presAssocID="{DF2933EF-F920-F64D-B331-18BCCFF493D7}" presName="linear" presStyleCnt="0">
        <dgm:presLayoutVars>
          <dgm:animLvl val="lvl"/>
          <dgm:resizeHandles val="exact"/>
        </dgm:presLayoutVars>
      </dgm:prSet>
      <dgm:spPr/>
    </dgm:pt>
    <dgm:pt modelId="{CEBCE986-9AE5-EB40-80F9-0F0A878AE851}" type="pres">
      <dgm:prSet presAssocID="{6C661277-CAE6-FD48-A803-96CDFB9B4542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98AF464D-DA83-D44C-97C6-AB4024D79E40}" type="pres">
      <dgm:prSet presAssocID="{68CD10AC-B3C2-A342-8456-E7322164CDA3}" presName="spacer" presStyleCnt="0"/>
      <dgm:spPr/>
    </dgm:pt>
    <dgm:pt modelId="{87B7D028-DB32-C048-8903-CAAF4584BEC9}" type="pres">
      <dgm:prSet presAssocID="{E1E5D216-BAC3-3941-927E-A8F8D8140D88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9865FF7-65D0-464E-B33E-7069FEF941CA}" type="pres">
      <dgm:prSet presAssocID="{F461B4E9-EC26-2A4D-AADB-ACBDADE17ED2}" presName="spacer" presStyleCnt="0"/>
      <dgm:spPr/>
    </dgm:pt>
    <dgm:pt modelId="{C1901704-F860-B748-823F-33B7313A4F0A}" type="pres">
      <dgm:prSet presAssocID="{41C64A12-6342-A84A-A95B-695E58D324A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539D7E2-A34D-CE48-A51D-0DFB38937B16}" type="pres">
      <dgm:prSet presAssocID="{7DB01EEB-402D-8542-A3EE-D04C1084A7FF}" presName="spacer" presStyleCnt="0"/>
      <dgm:spPr/>
    </dgm:pt>
    <dgm:pt modelId="{07E5E1DE-8911-2D40-8888-6C7644B52034}" type="pres">
      <dgm:prSet presAssocID="{C74916AA-2697-064C-8D9E-52170E21CAC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FA1592C8-6B94-E44E-A1DF-17086B27C65B}" type="pres">
      <dgm:prSet presAssocID="{E3804FF8-8A07-0147-AE19-5D1C054DBF86}" presName="spacer" presStyleCnt="0"/>
      <dgm:spPr/>
    </dgm:pt>
    <dgm:pt modelId="{11841899-2A9D-A84D-AE36-55D37A25C0B1}" type="pres">
      <dgm:prSet presAssocID="{DD7ACE0C-9D8B-044D-8B7E-33B9E914F907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A52BD18-1E40-484B-8901-350C9A6ABE38}" srcId="{DF2933EF-F920-F64D-B331-18BCCFF493D7}" destId="{41C64A12-6342-A84A-A95B-695E58D324A2}" srcOrd="2" destOrd="0" parTransId="{65CE5065-DD9B-B949-8B44-DC844CD6CC31}" sibTransId="{7DB01EEB-402D-8542-A3EE-D04C1084A7FF}"/>
    <dgm:cxn modelId="{6A1C5A22-9328-7442-B746-921560296D0A}" srcId="{DF2933EF-F920-F64D-B331-18BCCFF493D7}" destId="{DD7ACE0C-9D8B-044D-8B7E-33B9E914F907}" srcOrd="4" destOrd="0" parTransId="{3DDC8CA1-6652-364C-9870-674539AAB315}" sibTransId="{68D5DE08-02E5-FC4D-8B8E-B94C8F471997}"/>
    <dgm:cxn modelId="{B5DD7523-59B1-8649-8854-56E10D0B003E}" type="presOf" srcId="{41C64A12-6342-A84A-A95B-695E58D324A2}" destId="{C1901704-F860-B748-823F-33B7313A4F0A}" srcOrd="0" destOrd="0" presId="urn:microsoft.com/office/officeart/2005/8/layout/vList2"/>
    <dgm:cxn modelId="{322B992A-C40C-D644-8A1D-C15CCE2B3702}" type="presOf" srcId="{6C661277-CAE6-FD48-A803-96CDFB9B4542}" destId="{CEBCE986-9AE5-EB40-80F9-0F0A878AE851}" srcOrd="0" destOrd="0" presId="urn:microsoft.com/office/officeart/2005/8/layout/vList2"/>
    <dgm:cxn modelId="{5AE3D42B-120C-6D40-A4F9-46052A29B679}" type="presOf" srcId="{C74916AA-2697-064C-8D9E-52170E21CACD}" destId="{07E5E1DE-8911-2D40-8888-6C7644B52034}" srcOrd="0" destOrd="0" presId="urn:microsoft.com/office/officeart/2005/8/layout/vList2"/>
    <dgm:cxn modelId="{5CA7EB53-9D8A-3445-A3A6-C0E0746AD32D}" srcId="{DF2933EF-F920-F64D-B331-18BCCFF493D7}" destId="{E1E5D216-BAC3-3941-927E-A8F8D8140D88}" srcOrd="1" destOrd="0" parTransId="{E1A6E860-C8FD-2445-9D94-31E442742DC6}" sibTransId="{F461B4E9-EC26-2A4D-AADB-ACBDADE17ED2}"/>
    <dgm:cxn modelId="{331CD578-810B-9841-9993-A558DED01874}" type="presOf" srcId="{E1E5D216-BAC3-3941-927E-A8F8D8140D88}" destId="{87B7D028-DB32-C048-8903-CAAF4584BEC9}" srcOrd="0" destOrd="0" presId="urn:microsoft.com/office/officeart/2005/8/layout/vList2"/>
    <dgm:cxn modelId="{83E2E6BD-5102-F441-B5F1-33E21A4F359A}" srcId="{DF2933EF-F920-F64D-B331-18BCCFF493D7}" destId="{C74916AA-2697-064C-8D9E-52170E21CACD}" srcOrd="3" destOrd="0" parTransId="{706C05FB-5D38-C74A-9D9E-40C231B08DBB}" sibTransId="{E3804FF8-8A07-0147-AE19-5D1C054DBF86}"/>
    <dgm:cxn modelId="{64D513CB-A541-9D42-825B-FB3F185C878B}" type="presOf" srcId="{DF2933EF-F920-F64D-B331-18BCCFF493D7}" destId="{686117D0-2787-AD4C-BA6E-3FA70F7DFB82}" srcOrd="0" destOrd="0" presId="urn:microsoft.com/office/officeart/2005/8/layout/vList2"/>
    <dgm:cxn modelId="{F10159CD-BABB-0942-BD50-8EB680F54FCD}" type="presOf" srcId="{DD7ACE0C-9D8B-044D-8B7E-33B9E914F907}" destId="{11841899-2A9D-A84D-AE36-55D37A25C0B1}" srcOrd="0" destOrd="0" presId="urn:microsoft.com/office/officeart/2005/8/layout/vList2"/>
    <dgm:cxn modelId="{8DC48DF8-1717-DE4F-A43D-AEA1AFF69DA2}" srcId="{DF2933EF-F920-F64D-B331-18BCCFF493D7}" destId="{6C661277-CAE6-FD48-A803-96CDFB9B4542}" srcOrd="0" destOrd="0" parTransId="{73E33D90-F6E0-D04F-86E4-E287B3C4A9D6}" sibTransId="{68CD10AC-B3C2-A342-8456-E7322164CDA3}"/>
    <dgm:cxn modelId="{B311A339-7BB6-984A-882E-EADB51F5CBF8}" type="presParOf" srcId="{686117D0-2787-AD4C-BA6E-3FA70F7DFB82}" destId="{CEBCE986-9AE5-EB40-80F9-0F0A878AE851}" srcOrd="0" destOrd="0" presId="urn:microsoft.com/office/officeart/2005/8/layout/vList2"/>
    <dgm:cxn modelId="{14C4F54B-B4AA-A645-BD84-44B72A7E7E1D}" type="presParOf" srcId="{686117D0-2787-AD4C-BA6E-3FA70F7DFB82}" destId="{98AF464D-DA83-D44C-97C6-AB4024D79E40}" srcOrd="1" destOrd="0" presId="urn:microsoft.com/office/officeart/2005/8/layout/vList2"/>
    <dgm:cxn modelId="{D3054E11-8A28-284D-A7C2-9F08071352C0}" type="presParOf" srcId="{686117D0-2787-AD4C-BA6E-3FA70F7DFB82}" destId="{87B7D028-DB32-C048-8903-CAAF4584BEC9}" srcOrd="2" destOrd="0" presId="urn:microsoft.com/office/officeart/2005/8/layout/vList2"/>
    <dgm:cxn modelId="{16976390-63AA-FE44-A745-631ED321C79B}" type="presParOf" srcId="{686117D0-2787-AD4C-BA6E-3FA70F7DFB82}" destId="{F9865FF7-65D0-464E-B33E-7069FEF941CA}" srcOrd="3" destOrd="0" presId="urn:microsoft.com/office/officeart/2005/8/layout/vList2"/>
    <dgm:cxn modelId="{038C564E-7365-304E-A45F-D0072924F087}" type="presParOf" srcId="{686117D0-2787-AD4C-BA6E-3FA70F7DFB82}" destId="{C1901704-F860-B748-823F-33B7313A4F0A}" srcOrd="4" destOrd="0" presId="urn:microsoft.com/office/officeart/2005/8/layout/vList2"/>
    <dgm:cxn modelId="{A692A513-7C99-BD48-BE92-78873BFC39E6}" type="presParOf" srcId="{686117D0-2787-AD4C-BA6E-3FA70F7DFB82}" destId="{5539D7E2-A34D-CE48-A51D-0DFB38937B16}" srcOrd="5" destOrd="0" presId="urn:microsoft.com/office/officeart/2005/8/layout/vList2"/>
    <dgm:cxn modelId="{7D03B585-0272-D340-AB5B-4A5B3811F66B}" type="presParOf" srcId="{686117D0-2787-AD4C-BA6E-3FA70F7DFB82}" destId="{07E5E1DE-8911-2D40-8888-6C7644B52034}" srcOrd="6" destOrd="0" presId="urn:microsoft.com/office/officeart/2005/8/layout/vList2"/>
    <dgm:cxn modelId="{B115330F-AB12-FB4A-9F30-6F8ED4F6456C}" type="presParOf" srcId="{686117D0-2787-AD4C-BA6E-3FA70F7DFB82}" destId="{FA1592C8-6B94-E44E-A1DF-17086B27C65B}" srcOrd="7" destOrd="0" presId="urn:microsoft.com/office/officeart/2005/8/layout/vList2"/>
    <dgm:cxn modelId="{357DDE1E-E012-854F-9EA2-532827DA6B18}" type="presParOf" srcId="{686117D0-2787-AD4C-BA6E-3FA70F7DFB82}" destId="{11841899-2A9D-A84D-AE36-55D37A25C0B1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E7F913-E060-784B-9070-0DBE67DCF130}">
      <dsp:nvSpPr>
        <dsp:cNvPr id="0" name=""/>
        <dsp:cNvSpPr/>
      </dsp:nvSpPr>
      <dsp:spPr>
        <a:xfrm>
          <a:off x="2140351" y="0"/>
          <a:ext cx="5074224" cy="5074224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8018CD-C0FC-5B4B-A02D-5A86BA82A77E}">
      <dsp:nvSpPr>
        <dsp:cNvPr id="0" name=""/>
        <dsp:cNvSpPr/>
      </dsp:nvSpPr>
      <dsp:spPr>
        <a:xfrm>
          <a:off x="2622402" y="482051"/>
          <a:ext cx="1978947" cy="19789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Rolling contract (rather than every year)</a:t>
          </a:r>
        </a:p>
      </dsp:txBody>
      <dsp:txXfrm>
        <a:off x="2719006" y="578655"/>
        <a:ext cx="1785739" cy="1785739"/>
      </dsp:txXfrm>
    </dsp:sp>
    <dsp:sp modelId="{7BFADA4D-2855-1E42-B058-391853F0EBD1}">
      <dsp:nvSpPr>
        <dsp:cNvPr id="0" name=""/>
        <dsp:cNvSpPr/>
      </dsp:nvSpPr>
      <dsp:spPr>
        <a:xfrm>
          <a:off x="4753576" y="482051"/>
          <a:ext cx="1978947" cy="19789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Can be cancelled towards the end of preceding year</a:t>
          </a:r>
        </a:p>
      </dsp:txBody>
      <dsp:txXfrm>
        <a:off x="4850180" y="578655"/>
        <a:ext cx="1785739" cy="1785739"/>
      </dsp:txXfrm>
    </dsp:sp>
    <dsp:sp modelId="{5B60F0F4-7DDD-B541-9668-F297D54A5092}">
      <dsp:nvSpPr>
        <dsp:cNvPr id="0" name=""/>
        <dsp:cNvSpPr/>
      </dsp:nvSpPr>
      <dsp:spPr>
        <a:xfrm>
          <a:off x="2622402" y="2613225"/>
          <a:ext cx="1978947" cy="19789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May – May cycle</a:t>
          </a:r>
        </a:p>
      </dsp:txBody>
      <dsp:txXfrm>
        <a:off x="2719006" y="2709829"/>
        <a:ext cx="1785739" cy="1785739"/>
      </dsp:txXfrm>
    </dsp:sp>
    <dsp:sp modelId="{D882E49C-C751-4142-A915-EDE982A4891C}">
      <dsp:nvSpPr>
        <dsp:cNvPr id="0" name=""/>
        <dsp:cNvSpPr/>
      </dsp:nvSpPr>
      <dsp:spPr>
        <a:xfrm>
          <a:off x="4767647" y="2599155"/>
          <a:ext cx="1978947" cy="19789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Invoice Y1: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 10 months (July 2020 – May 2021)</a:t>
          </a:r>
        </a:p>
      </dsp:txBody>
      <dsp:txXfrm>
        <a:off x="4864251" y="2695759"/>
        <a:ext cx="1785739" cy="17857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BCE986-9AE5-EB40-80F9-0F0A878AE851}">
      <dsp:nvSpPr>
        <dsp:cNvPr id="0" name=""/>
        <dsp:cNvSpPr/>
      </dsp:nvSpPr>
      <dsp:spPr>
        <a:xfrm>
          <a:off x="0" y="6826"/>
          <a:ext cx="8633637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/>
            <a:t>SAML integration </a:t>
          </a:r>
        </a:p>
      </dsp:txBody>
      <dsp:txXfrm>
        <a:off x="38638" y="45464"/>
        <a:ext cx="8556361" cy="714229"/>
      </dsp:txXfrm>
    </dsp:sp>
    <dsp:sp modelId="{87B7D028-DB32-C048-8903-CAAF4584BEC9}">
      <dsp:nvSpPr>
        <dsp:cNvPr id="0" name=""/>
        <dsp:cNvSpPr/>
      </dsp:nvSpPr>
      <dsp:spPr>
        <a:xfrm>
          <a:off x="0" y="893371"/>
          <a:ext cx="8633637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/>
            <a:t>API</a:t>
          </a:r>
        </a:p>
      </dsp:txBody>
      <dsp:txXfrm>
        <a:off x="38638" y="932009"/>
        <a:ext cx="8556361" cy="714229"/>
      </dsp:txXfrm>
    </dsp:sp>
    <dsp:sp modelId="{C1901704-F860-B748-823F-33B7313A4F0A}">
      <dsp:nvSpPr>
        <dsp:cNvPr id="0" name=""/>
        <dsp:cNvSpPr/>
      </dsp:nvSpPr>
      <dsp:spPr>
        <a:xfrm>
          <a:off x="0" y="1779916"/>
          <a:ext cx="8633637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/>
            <a:t>Data transfer </a:t>
          </a:r>
        </a:p>
      </dsp:txBody>
      <dsp:txXfrm>
        <a:off x="38638" y="1818554"/>
        <a:ext cx="8556361" cy="714229"/>
      </dsp:txXfrm>
    </dsp:sp>
    <dsp:sp modelId="{07E5E1DE-8911-2D40-8888-6C7644B52034}">
      <dsp:nvSpPr>
        <dsp:cNvPr id="0" name=""/>
        <dsp:cNvSpPr/>
      </dsp:nvSpPr>
      <dsp:spPr>
        <a:xfrm>
          <a:off x="0" y="2666461"/>
          <a:ext cx="8633637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/>
            <a:t>Certificate profiles</a:t>
          </a:r>
        </a:p>
      </dsp:txBody>
      <dsp:txXfrm>
        <a:off x="38638" y="2705099"/>
        <a:ext cx="8556361" cy="714229"/>
      </dsp:txXfrm>
    </dsp:sp>
    <dsp:sp modelId="{11841899-2A9D-A84D-AE36-55D37A25C0B1}">
      <dsp:nvSpPr>
        <dsp:cNvPr id="0" name=""/>
        <dsp:cNvSpPr/>
      </dsp:nvSpPr>
      <dsp:spPr>
        <a:xfrm>
          <a:off x="0" y="3553006"/>
          <a:ext cx="8633637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300" kern="1200" dirty="0"/>
            <a:t>Certificate practice statements</a:t>
          </a:r>
        </a:p>
      </dsp:txBody>
      <dsp:txXfrm>
        <a:off x="38638" y="3591644"/>
        <a:ext cx="8556361" cy="714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14/02/2020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14/02/2020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TCS </a:t>
            </a:r>
            <a:r>
              <a:rPr lang="en-GB" sz="2800" b="1" i="0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infoshare</a:t>
            </a:r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GB" sz="2800" dirty="0">
                <a:solidFill>
                  <a:schemeClr val="bg1"/>
                </a:solidFill>
              </a:rPr>
              <a:t>Q&amp;A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Sigita</a:t>
            </a:r>
            <a:r>
              <a:rPr lang="en-US" sz="2200" b="1" i="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2200" b="1" i="0" dirty="0" err="1">
                <a:solidFill>
                  <a:schemeClr val="bg1"/>
                </a:solidFill>
                <a:latin typeface="+mn-lt"/>
              </a:rPr>
              <a:t>Jurkyn</a:t>
            </a:r>
            <a:r>
              <a:rPr lang="en-US" sz="2200" b="1" dirty="0" err="1">
                <a:solidFill>
                  <a:schemeClr val="bg1"/>
                </a:solidFill>
              </a:rPr>
              <a:t>aite</a:t>
            </a:r>
            <a:r>
              <a:rPr lang="en-US" sz="2200" b="1" dirty="0">
                <a:solidFill>
                  <a:schemeClr val="bg1"/>
                </a:solidFill>
              </a:rPr>
              <a:t>, Nicole Harris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February 2020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Trusted Certificate Service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19749CF-D5C4-5E4F-8ACE-79C2569F90E6}"/>
              </a:ext>
            </a:extLst>
          </p:cNvPr>
          <p:cNvCxnSpPr/>
          <p:nvPr/>
        </p:nvCxnSpPr>
        <p:spPr>
          <a:xfrm>
            <a:off x="1322475" y="2883164"/>
            <a:ext cx="8145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own Arrow 4">
            <a:extLst>
              <a:ext uri="{FF2B5EF4-FFF2-40B4-BE49-F238E27FC236}">
                <a16:creationId xmlns:a16="http://schemas.microsoft.com/office/drawing/2014/main" id="{478F24F9-EC9C-7A4A-9781-522F4B085D89}"/>
              </a:ext>
            </a:extLst>
          </p:cNvPr>
          <p:cNvSpPr/>
          <p:nvPr/>
        </p:nvSpPr>
        <p:spPr>
          <a:xfrm>
            <a:off x="5273562" y="2016444"/>
            <a:ext cx="136634" cy="6306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extLst>
              <a:ext uri="{FF2B5EF4-FFF2-40B4-BE49-F238E27FC236}">
                <a16:creationId xmlns:a16="http://schemas.microsoft.com/office/drawing/2014/main" id="{2A6A88CC-9D6D-6D47-BF93-94115AA893D9}"/>
              </a:ext>
            </a:extLst>
          </p:cNvPr>
          <p:cNvSpPr/>
          <p:nvPr/>
        </p:nvSpPr>
        <p:spPr>
          <a:xfrm>
            <a:off x="7390691" y="1995339"/>
            <a:ext cx="136634" cy="6306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76ECC2-6759-9549-A03D-6B065BCD96DE}"/>
              </a:ext>
            </a:extLst>
          </p:cNvPr>
          <p:cNvSpPr txBox="1"/>
          <p:nvPr/>
        </p:nvSpPr>
        <p:spPr>
          <a:xfrm>
            <a:off x="5045536" y="2986533"/>
            <a:ext cx="127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65081"/>
                </a:solidFill>
              </a:rPr>
              <a:t>2015</a:t>
            </a:r>
            <a:r>
              <a:rPr lang="en-US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3C5762-FD00-F542-B98F-AA62D7C374CC}"/>
              </a:ext>
            </a:extLst>
          </p:cNvPr>
          <p:cNvSpPr txBox="1"/>
          <p:nvPr/>
        </p:nvSpPr>
        <p:spPr>
          <a:xfrm>
            <a:off x="7180055" y="2948446"/>
            <a:ext cx="127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65081"/>
                </a:solidFill>
              </a:rPr>
              <a:t>2020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B4A6F9-4B79-4949-8094-0D14252CC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196" y="1932107"/>
            <a:ext cx="2023053" cy="896442"/>
          </a:xfrm>
          <a:prstGeom prst="rect">
            <a:avLst/>
          </a:prstGeom>
        </p:spPr>
      </p:pic>
      <p:pic>
        <p:nvPicPr>
          <p:cNvPr id="10" name="Picture 9" descr="A picture containing clipart&#10;&#10;Description automatically generated">
            <a:extLst>
              <a:ext uri="{FF2B5EF4-FFF2-40B4-BE49-F238E27FC236}">
                <a16:creationId xmlns:a16="http://schemas.microsoft.com/office/drawing/2014/main" id="{BFC7B0A7-3AE7-8F43-A9B6-FFBFDA04D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578" y="2220142"/>
            <a:ext cx="1244958" cy="320373"/>
          </a:xfrm>
          <a:prstGeom prst="rect">
            <a:avLst/>
          </a:prstGeom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DB17D4A6-88ED-2544-B12F-6197DF06237D}"/>
              </a:ext>
            </a:extLst>
          </p:cNvPr>
          <p:cNvSpPr/>
          <p:nvPr/>
        </p:nvSpPr>
        <p:spPr>
          <a:xfrm>
            <a:off x="3342646" y="2021344"/>
            <a:ext cx="136634" cy="6306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BA775F-B665-9B47-ACE8-5A657F1F170B}"/>
              </a:ext>
            </a:extLst>
          </p:cNvPr>
          <p:cNvSpPr txBox="1"/>
          <p:nvPr/>
        </p:nvSpPr>
        <p:spPr>
          <a:xfrm>
            <a:off x="3132956" y="2994613"/>
            <a:ext cx="127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65081"/>
                </a:solidFill>
              </a:rPr>
              <a:t>2010</a:t>
            </a:r>
            <a:r>
              <a:rPr lang="en-US" dirty="0"/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ECB4313-2355-5A4A-87BE-9DA4E9763C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385" y="2016444"/>
            <a:ext cx="2104571" cy="609515"/>
          </a:xfrm>
          <a:prstGeom prst="rect">
            <a:avLst/>
          </a:prstGeom>
        </p:spPr>
      </p:pic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D4BD4F2C-C868-D24A-A8FC-B5711A528D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113" y="2016396"/>
            <a:ext cx="1864375" cy="6306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2DC8ED0-663D-9C44-9C1F-96AC4B687F81}"/>
              </a:ext>
            </a:extLst>
          </p:cNvPr>
          <p:cNvSpPr txBox="1"/>
          <p:nvPr/>
        </p:nvSpPr>
        <p:spPr>
          <a:xfrm>
            <a:off x="1322475" y="2994613"/>
            <a:ext cx="1271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65081"/>
                </a:solidFill>
              </a:rPr>
              <a:t>2005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54F2C72-3793-3948-AC8D-05E9530B4A09}"/>
              </a:ext>
            </a:extLst>
          </p:cNvPr>
          <p:cNvSpPr txBox="1"/>
          <p:nvPr/>
        </p:nvSpPr>
        <p:spPr>
          <a:xfrm>
            <a:off x="1028385" y="3785636"/>
            <a:ext cx="84621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F5F"/>
                </a:solidFill>
              </a:rPr>
              <a:t>2 rounds of procurement in 2019 (including direct negotiations with 4 providers)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3F5F"/>
                </a:solidFill>
              </a:rPr>
              <a:t>Sectigo</a:t>
            </a:r>
            <a:r>
              <a:rPr lang="en-US" dirty="0">
                <a:solidFill>
                  <a:srgbClr val="003F5F"/>
                </a:solidFill>
              </a:rPr>
              <a:t> chosen based on quality and price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F5F"/>
                </a:solidFill>
              </a:rPr>
              <a:t>Agreed to sign and pay for 2 years in advance: 450 000 EUR per year (instead of first offer - 600 000 EUR)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F5F"/>
                </a:solidFill>
              </a:rPr>
              <a:t>Procured and agreed the price for 10 years (instead of 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F5F"/>
                </a:solidFill>
              </a:rPr>
              <a:t>Currently 32 NRENs are using TCS</a:t>
            </a:r>
          </a:p>
        </p:txBody>
      </p:sp>
    </p:spTree>
    <p:extLst>
      <p:ext uri="{BB962C8B-B14F-4D97-AF65-F5344CB8AC3E}">
        <p14:creationId xmlns:p14="http://schemas.microsoft.com/office/powerpoint/2010/main" val="25603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37CE30B-E623-FD45-877C-9396A82F6A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4931634"/>
              </p:ext>
            </p:extLst>
          </p:nvPr>
        </p:nvGraphicFramePr>
        <p:xfrm>
          <a:off x="998894" y="1428750"/>
          <a:ext cx="9129843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646">
                  <a:extLst>
                    <a:ext uri="{9D8B030D-6E8A-4147-A177-3AD203B41FA5}">
                      <a16:colId xmlns:a16="http://schemas.microsoft.com/office/drawing/2014/main" val="3389294292"/>
                    </a:ext>
                  </a:extLst>
                </a:gridCol>
                <a:gridCol w="2337746">
                  <a:extLst>
                    <a:ext uri="{9D8B030D-6E8A-4147-A177-3AD203B41FA5}">
                      <a16:colId xmlns:a16="http://schemas.microsoft.com/office/drawing/2014/main" val="1570519115"/>
                    </a:ext>
                  </a:extLst>
                </a:gridCol>
                <a:gridCol w="2532185">
                  <a:extLst>
                    <a:ext uri="{9D8B030D-6E8A-4147-A177-3AD203B41FA5}">
                      <a16:colId xmlns:a16="http://schemas.microsoft.com/office/drawing/2014/main" val="845448624"/>
                    </a:ext>
                  </a:extLst>
                </a:gridCol>
                <a:gridCol w="2757266">
                  <a:extLst>
                    <a:ext uri="{9D8B030D-6E8A-4147-A177-3AD203B41FA5}">
                      <a16:colId xmlns:a16="http://schemas.microsoft.com/office/drawing/2014/main" val="8336069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Membership 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2019/20 Fee </a:t>
                      </a:r>
                    </a:p>
                    <a:p>
                      <a:pPr algn="ctr"/>
                      <a:r>
                        <a:rPr lang="en-US" dirty="0"/>
                        <a:t>(€ per year)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2020/21 Fee </a:t>
                      </a:r>
                    </a:p>
                    <a:p>
                      <a:pPr algn="ctr"/>
                      <a:r>
                        <a:rPr lang="en-US" dirty="0"/>
                        <a:t>(€ per year)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2021/22 Fee </a:t>
                      </a:r>
                    </a:p>
                    <a:p>
                      <a:pPr algn="ctr"/>
                      <a:r>
                        <a:rPr lang="en-US" dirty="0"/>
                        <a:t>(€ per year)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05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3,941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4,335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4,422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9495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7,882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8,670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8,844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746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11,823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13,005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13,265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10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15,764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17,340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17,687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738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19,705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21,676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22,109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57262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23,646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26,011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26,531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3013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27,587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30,346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30,953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536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31,528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34,681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35,374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331187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          TCS pricing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C89723-9F6A-4546-86A7-219EB238F5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94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965F49D-5576-6B4E-B4A6-D5FE659542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2981548"/>
              </p:ext>
            </p:extLst>
          </p:nvPr>
        </p:nvGraphicFramePr>
        <p:xfrm>
          <a:off x="970760" y="831772"/>
          <a:ext cx="9354927" cy="5074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          TCS contracts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4D694A-0968-FB4A-9B21-C70D6091555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117" y="592303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566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E361346-70D1-3D45-9473-9AE888697E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8778430"/>
              </p:ext>
            </p:extLst>
          </p:nvPr>
        </p:nvGraphicFramePr>
        <p:xfrm>
          <a:off x="998895" y="1428050"/>
          <a:ext cx="8633637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          TCS technical implementation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E1F5BC-84BF-7743-952C-11C1BBAB6A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95" y="54430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82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          TCS onboarding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5B6C144C-1FCD-C945-9852-F749FB90A9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5604334"/>
              </p:ext>
            </p:extLst>
          </p:nvPr>
        </p:nvGraphicFramePr>
        <p:xfrm>
          <a:off x="998895" y="1965960"/>
          <a:ext cx="8072438" cy="292608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4036219">
                  <a:extLst>
                    <a:ext uri="{9D8B030D-6E8A-4147-A177-3AD203B41FA5}">
                      <a16:colId xmlns:a16="http://schemas.microsoft.com/office/drawing/2014/main" val="1401173817"/>
                    </a:ext>
                  </a:extLst>
                </a:gridCol>
                <a:gridCol w="4036219">
                  <a:extLst>
                    <a:ext uri="{9D8B030D-6E8A-4147-A177-3AD203B41FA5}">
                      <a16:colId xmlns:a16="http://schemas.microsoft.com/office/drawing/2014/main" val="15846508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65081"/>
                          </a:solidFill>
                        </a:rPr>
                        <a:t>Onboarding Group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65081"/>
                          </a:solidFill>
                        </a:rPr>
                        <a:t>France, Netherlands, Austria, Sweden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9543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65081"/>
                          </a:solidFill>
                        </a:rPr>
                        <a:t>API Group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65081"/>
                          </a:solidFill>
                        </a:rPr>
                        <a:t>Spain, Czech Republic, Denmark, Greece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7561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65081"/>
                          </a:solidFill>
                        </a:rPr>
                        <a:t>Group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65081"/>
                          </a:solidFill>
                        </a:rPr>
                        <a:t>Italy, Poland, Norway, Belgium, Finland, Portugal, Israel, Croatia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15452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65081"/>
                          </a:solidFill>
                        </a:rPr>
                        <a:t>Group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65081"/>
                          </a:solidFill>
                        </a:rPr>
                        <a:t>Hungary, Romania, Ireland, Luxembourg, Lithuania, Estonia, Serbia,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802346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>
                          <a:solidFill>
                            <a:srgbClr val="065081"/>
                          </a:solidFill>
                        </a:rPr>
                        <a:t>Group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rgbClr val="065081"/>
                          </a:solidFill>
                        </a:rPr>
                        <a:t>Slovenia, Slovakia, Lebanon, Malta, Moldova, Albania, Cyprus, Morocco, Oman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6236708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25B1BFD2-29DC-314A-A881-DCA101457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9525" y="214153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D6C3A28-02DB-4849-BAC2-925318D0C9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95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660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14/02/2020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427</TotalTime>
  <Words>381</Words>
  <Application>Microsoft Macintosh PowerPoint</Application>
  <PresentationFormat>Widescreen</PresentationFormat>
  <Paragraphs>104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Trusted Certificate Service</vt:lpstr>
      <vt:lpstr>          TCS pricing </vt:lpstr>
      <vt:lpstr>          TCS contracts</vt:lpstr>
      <vt:lpstr>          TCS technical implementation </vt:lpstr>
      <vt:lpstr>          TCS onboarding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Sigita Jurkynaite</cp:lastModifiedBy>
  <cp:revision>59</cp:revision>
  <dcterms:created xsi:type="dcterms:W3CDTF">2018-03-16T12:13:33Z</dcterms:created>
  <dcterms:modified xsi:type="dcterms:W3CDTF">2020-02-14T14:30:13Z</dcterms:modified>
</cp:coreProperties>
</file>