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6" r:id="rId2"/>
  </p:sldMasterIdLst>
  <p:notesMasterIdLst>
    <p:notesMasterId r:id="rId39"/>
  </p:notesMasterIdLst>
  <p:sldIdLst>
    <p:sldId id="257" r:id="rId3"/>
    <p:sldId id="282" r:id="rId4"/>
    <p:sldId id="455" r:id="rId5"/>
    <p:sldId id="435" r:id="rId6"/>
    <p:sldId id="434" r:id="rId7"/>
    <p:sldId id="436" r:id="rId8"/>
    <p:sldId id="437" r:id="rId9"/>
    <p:sldId id="438" r:id="rId10"/>
    <p:sldId id="439" r:id="rId11"/>
    <p:sldId id="440" r:id="rId12"/>
    <p:sldId id="441" r:id="rId13"/>
    <p:sldId id="442" r:id="rId14"/>
    <p:sldId id="443" r:id="rId15"/>
    <p:sldId id="444" r:id="rId16"/>
    <p:sldId id="445" r:id="rId17"/>
    <p:sldId id="446" r:id="rId18"/>
    <p:sldId id="276" r:id="rId19"/>
    <p:sldId id="452" r:id="rId20"/>
    <p:sldId id="278" r:id="rId21"/>
    <p:sldId id="279" r:id="rId22"/>
    <p:sldId id="262" r:id="rId23"/>
    <p:sldId id="269" r:id="rId24"/>
    <p:sldId id="261" r:id="rId25"/>
    <p:sldId id="266" r:id="rId26"/>
    <p:sldId id="275" r:id="rId27"/>
    <p:sldId id="271" r:id="rId28"/>
    <p:sldId id="272" r:id="rId29"/>
    <p:sldId id="274" r:id="rId30"/>
    <p:sldId id="447" r:id="rId31"/>
    <p:sldId id="453" r:id="rId32"/>
    <p:sldId id="448" r:id="rId33"/>
    <p:sldId id="454" r:id="rId34"/>
    <p:sldId id="449" r:id="rId35"/>
    <p:sldId id="450" r:id="rId36"/>
    <p:sldId id="451" r:id="rId37"/>
    <p:sldId id="277" r:id="rId38"/>
  </p:sldIdLst>
  <p:sldSz cx="12192000" cy="6858000"/>
  <p:notesSz cx="6858000" cy="9144000"/>
  <p:embeddedFontLst>
    <p:embeddedFont>
      <p:font typeface="Cambria Math" panose="02040503050406030204" pitchFamily="18" charset="0"/>
      <p:regular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Open Sans ExtraBold" panose="020B0906030804020204" pitchFamily="34" charset="0"/>
      <p:bold r:id="rId45"/>
      <p:italic r:id="rId46"/>
      <p:boldItalic r:id="rId47"/>
    </p:embeddedFont>
    <p:embeddedFont>
      <p:font typeface="Open Sans Light" panose="020B0306030504020204" pitchFamily="34" charset="0"/>
      <p:regular r:id="rId48"/>
      <p:italic r:id="rId49"/>
    </p:embeddedFont>
  </p:embeddedFontLst>
  <p:defaultTextStyle>
    <a:defPPr>
      <a:defRPr lang="pl-PL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0"/>
    <p:restoredTop sz="94658"/>
  </p:normalViewPr>
  <p:slideViewPr>
    <p:cSldViewPr snapToGrid="0">
      <p:cViewPr varScale="1">
        <p:scale>
          <a:sx n="120" d="100"/>
          <a:sy n="120" d="100"/>
        </p:scale>
        <p:origin x="1456" y="1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 Light"/>
              </a:defRPr>
            </a:lvl1pPr>
          </a:lstStyle>
          <a:p>
            <a:pPr>
              <a:defRPr/>
            </a:pPr>
            <a:fld id="{B3B2E060-2822-D849-8E21-59386238D59E}" type="datetimeFigureOut">
              <a:rPr lang="pl-PL"/>
              <a:t>30.06.2026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</a:t>
            </a:r>
            <a:endParaRPr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fld id="{BA754BEC-5F33-7B41-956B-38B4F8F86A57}" type="slidenum">
              <a:rPr lang="pl-PL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1pPr>
    <a:lvl2pPr marL="4572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2pPr>
    <a:lvl3pPr marL="9144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3pPr>
    <a:lvl4pPr marL="13716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4pPr>
    <a:lvl5pPr marL="18288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34DBC-835E-E041-B973-321D7F859C8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CF3B3-0A16-4589-4ACF-23064E99E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2DF88F-4577-F2CD-CF21-0DC610832A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D1436-3BEA-ACD7-ED82-004B74821C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861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4B607-14E8-1441-72A5-2F13C63A0DA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6AEB5-FC91-5321-A410-989D96785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E8CBF5-1135-7533-E9D3-BB885953E3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FF87B-8DA7-70CB-90DD-45160E830C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050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946D-82BD-E1DD-84F2-B803934B84E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09B89D-E511-B3A2-5953-D3AE50206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B32960-2814-CF3D-851F-CD5BFC6374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1898A-0DEB-05B5-4891-7D54805CB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2836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C44B7-1FD8-1750-366B-A0D04C37AE3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690E29-7006-44AB-B2C0-13A47E934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EFA30B-9FD8-3E77-3AB9-301CA7206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F408F-6FFD-2814-0DA7-00C8016509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0382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46DED-7963-3FD0-39CB-4C3898097BF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FF0236-DB7B-AE1A-6ECC-B6DCB4BC5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C1B6D-E0A1-9F77-00CF-A7945D11CA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FEA6B-FDA2-166B-8A73-E2A7A6ACA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004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AFCF7-9D28-37D2-8CE6-EBD76D92B89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FCB57-DD4F-09A3-2FD9-D16A03624A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6F865B-EADD-E704-DCE3-DA4F5FA939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367FF-88FB-3357-7CF4-37930F6BEF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747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F14E9-1CF5-5B9C-4A49-8134B88F30E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5581D-99BE-68F3-4717-3169C0AEA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DFD3C-9878-4173-E525-45994A8AF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93772-B3A4-5DFA-26FA-8ED56B3B1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3590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7137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863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6275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A4C24-23C3-392E-2E9D-F22272BC422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CD515E-2286-B0BF-3FE1-EFCA1435C1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0FC20D-9A55-72D6-70AF-E29C5AF4F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22AFA-EE04-FDB7-5F7F-1ED5E6601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235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5330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4930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8658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29886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6481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33025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30772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bad02889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6abad0288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6479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F583-334C-2651-35F1-7D92C94B3CD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C6CE68-E5D8-A4F9-1667-48DFD4E24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6ED7B-1267-F289-2043-B5DF25403E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9DE0D-B940-2F92-FE55-FCE839DCB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781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C6806-B937-49ED-42DB-A1095D5595A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7C34A-69B8-E506-7322-358F67F73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28FF9-F7E9-D5C9-FF70-0C66D0A79B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42F8B-CEDD-6938-2E45-0F05E60221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15636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9505C-B81D-A60F-2529-880E799F7B8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5FC965-5AA0-BDA4-3AFE-069B149B8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E60F5-5B3D-3437-99C6-CD6E5C48E0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1D7A5-88FB-8E5F-735A-815DEB826E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8359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0D6D1-6146-8139-5F9C-8AAA269380B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3FCD6A-9ECF-E3CA-346A-5DDA2BAC2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4E771-9C53-092A-AABC-B047736011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03222-173E-E904-F557-5551F305FD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42417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15E4A-15C7-C15F-07EA-2FB21445DDA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41C208-FE39-AEA1-8029-234CD13893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FBEE5-08AE-8108-45B9-049AEAA91C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5EEE9-81BF-9C93-3029-9A3851EA55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05988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B7F98-A002-6839-B436-E631573C96F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9C2C0-4B73-E3FB-9111-A896F5639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90867-B3FF-47D5-96ED-A62C94D3C5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980F8-6F3B-F3E6-A19F-7491CC6E79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85477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59584-10A6-8874-DB15-CF934C67440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BEADE-CD12-4CA8-D06E-2CCC78378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CB751-391E-44ED-A921-05AD6C5DE8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A47A7-94DF-1ADB-49FF-383AF3A5ED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493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CAA4-D06B-B4E1-5CBE-93EBEF19DE0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DBA36-D768-9758-76DB-5683C31C5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A3ACEC-0ACC-D219-5699-46E337B0D1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36491-ACDF-229A-3E70-E9CCD4D8DE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8842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B4F182-C3C2-FD20-F1DF-B775C45D4F7A}" type="slidenum">
              <a:rPr/>
              <a:t>36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7F23A-8E9B-C3BA-CA37-3B69E5BB221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8F635-A1D0-7EBA-55AD-893B213C1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B2B7F6-91B9-AC5A-A134-536CEA9ED8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46508-AA64-96B8-D9B1-E073762F58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0679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381E5-D292-0B95-AD77-5DFAEF0F332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16234-2581-4A35-5A1E-43A5F06FC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E591AE-2CE5-7F28-8D6C-49EECE87D3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5AA1C-6910-460F-2BAF-155345DF2E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559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F4591-AADD-330F-3EE9-4F9C6580B9E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D9B00-A574-8BCF-7134-92B759427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673A1-98EA-A8E6-EC2D-350F66FA3F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FD120-C2B6-723C-6617-89B86C2F55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569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42AD0-2FA1-B907-673D-DE98387C71F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5CD113-7A63-ED2A-3C24-B88D55918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24FB40-6527-00EB-F009-617FFBEB9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16A45-7F1D-43BE-19A3-4A7C4E6C2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8806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55F21-5E85-0083-09B4-5640020A863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FD40D2-C84D-A087-2A04-930F14A7C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F52D18-6F4D-5DF1-A27B-CF723CC044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F3947-DBA4-CD3F-EA7A-B7B5347FE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2100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34770-425D-1CFF-47EC-A2E18FB3EDC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A148BE-C4B6-F153-E483-68B9910C2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158ED-6C87-B53F-1B8E-7AEFAB8FA6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B5C66-6588-CB33-71FA-6C977D6CB1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67085A9-CDBE-A9DD-3948-D0E787CE1BB0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088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lajd tytułow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930399"/>
            <a:ext cx="10515600" cy="1325563"/>
          </a:xfrm>
        </p:spPr>
        <p:txBody>
          <a:bodyPr anchor="b"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/>
              <a:t>Tytuł prezentacji</a:t>
            </a:r>
            <a:endParaRPr/>
          </a:p>
        </p:txBody>
      </p:sp>
      <p:pic>
        <p:nvPicPr>
          <p:cNvPr id="7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07086" y="785852"/>
            <a:ext cx="4484914" cy="5457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" name="Grupa 7"/>
          <p:cNvGrpSpPr>
            <a:grpSpLocks noChangeAspect="1"/>
          </p:cNvGrpSpPr>
          <p:nvPr userDrawn="1"/>
        </p:nvGrpSpPr>
        <p:grpSpPr bwMode="auto">
          <a:xfrm flipV="1">
            <a:off x="838198" y="5467845"/>
            <a:ext cx="11376000" cy="177455"/>
            <a:chOff x="960699" y="5493048"/>
            <a:chExt cx="11231301" cy="175196"/>
          </a:xfrm>
        </p:grpSpPr>
        <p:grpSp>
          <p:nvGrpSpPr>
            <p:cNvPr id="9" name="Grupa 8"/>
            <p:cNvGrpSpPr/>
            <p:nvPr/>
          </p:nvGrpSpPr>
          <p:grpSpPr bwMode="auto">
            <a:xfrm flipV="1">
              <a:off x="960699" y="5534388"/>
              <a:ext cx="11231301" cy="133856"/>
              <a:chOff x="1451434" y="10754527"/>
              <a:chExt cx="22984447" cy="273932"/>
            </a:xfrm>
          </p:grpSpPr>
          <p:sp>
            <p:nvSpPr>
              <p:cNvPr id="11" name="Linia"/>
              <p:cNvSpPr/>
              <p:nvPr/>
            </p:nvSpPr>
            <p:spPr bwMode="auto">
              <a:xfrm>
                <a:off x="1451434" y="10754528"/>
                <a:ext cx="22984447" cy="1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>
                  <a:latin typeface="Open Sans Light"/>
                  <a:ea typeface="Open Sans Light"/>
                  <a:cs typeface="Open Sans Light"/>
                </a:endParaRPr>
              </a:p>
            </p:txBody>
          </p:sp>
          <p:sp>
            <p:nvSpPr>
              <p:cNvPr id="12" name="Linia"/>
              <p:cNvSpPr/>
              <p:nvPr/>
            </p:nvSpPr>
            <p:spPr bwMode="auto">
              <a:xfrm flipV="1">
                <a:off x="7434469" y="10754527"/>
                <a:ext cx="373711" cy="273932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>
                  <a:latin typeface="Open Sans Light"/>
                  <a:ea typeface="Open Sans Light"/>
                  <a:cs typeface="Open Sans Light"/>
                </a:endParaRPr>
              </a:p>
            </p:txBody>
          </p:sp>
        </p:grpSp>
        <p:sp>
          <p:nvSpPr>
            <p:cNvPr id="10" name="Owal 9"/>
            <p:cNvSpPr/>
            <p:nvPr/>
          </p:nvSpPr>
          <p:spPr bwMode="auto">
            <a:xfrm flipH="1" flipV="1">
              <a:off x="3842956" y="5493048"/>
              <a:ext cx="82679" cy="82679"/>
            </a:xfrm>
            <a:prstGeom prst="ellipse">
              <a:avLst/>
            </a:prstGeom>
            <a:solidFill>
              <a:srgbClr val="FF7E24"/>
            </a:solidFill>
            <a:ln w="12700" cap="flat">
              <a:noFill/>
              <a:miter lim="400000"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pl-PL" sz="3200" u="none" strike="noStrike" cap="none" spc="0">
                <a:ln>
                  <a:noFill/>
                </a:ln>
                <a:solidFill>
                  <a:srgbClr val="FFFFFF"/>
                </a:solidFill>
                <a:latin typeface="Open Sans Light"/>
                <a:ea typeface="Open Sans Light"/>
                <a:cs typeface="Open Sans Light"/>
              </a:endParaRPr>
            </a:p>
          </p:txBody>
        </p:sp>
      </p:grpSp>
      <p:sp>
        <p:nvSpPr>
          <p:cNvPr id="13" name="Podtytuł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38200" y="3419363"/>
            <a:ext cx="10515600" cy="165576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pl-PL"/>
              <a:t>Podtytuł prezentacji</a:t>
            </a:r>
            <a:endParaRPr/>
          </a:p>
        </p:txBody>
      </p:sp>
      <p:sp>
        <p:nvSpPr>
          <p:cNvPr id="14" name="Symbol zastępczy tekstu 31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5897769"/>
            <a:ext cx="10515600" cy="54292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pl-PL"/>
              <a:t>Autor i data</a:t>
            </a:r>
            <a:endParaRPr/>
          </a:p>
        </p:txBody>
      </p:sp>
      <p:pic>
        <p:nvPicPr>
          <p:cNvPr id="15" name="Grafika 14"/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838198" y="847232"/>
            <a:ext cx="4807857" cy="4360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wie kolumn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  <a:lvl2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2pPr>
            <a:lvl3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3pPr>
            <a:lvl4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4pPr>
            <a:lvl5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5pPr>
            <a:lvl6pPr marL="2286000" indent="0">
              <a:buNone/>
              <a:defRPr/>
            </a:lvl6pPr>
          </a:lstStyle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</a:t>
            </a:r>
            <a:endParaRPr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  <a:lvl2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2pPr>
            <a:lvl3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3pPr>
            <a:lvl4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4pPr>
            <a:lvl5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5pPr>
          </a:lstStyle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</a:t>
            </a:r>
            <a:endParaRPr/>
          </a:p>
        </p:txBody>
      </p:sp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0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tabel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" name="Symbol zastępczy tabeli 2"/>
          <p:cNvSpPr>
            <a:spLocks noGrp="1"/>
          </p:cNvSpPr>
          <p:nvPr>
            <p:ph type="tbl" sz="quarter" idx="13"/>
          </p:nvPr>
        </p:nvSpPr>
        <p:spPr bwMode="auto">
          <a:xfrm>
            <a:off x="6696075" y="1544638"/>
            <a:ext cx="5124450" cy="4305300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Wykres+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4" name="Symbol zastępczy wykresu 3"/>
          <p:cNvSpPr>
            <a:spLocks noGrp="1"/>
          </p:cNvSpPr>
          <p:nvPr>
            <p:ph type="chart" sz="quarter" idx="10"/>
          </p:nvPr>
        </p:nvSpPr>
        <p:spPr bwMode="auto">
          <a:xfrm>
            <a:off x="838200" y="1600200"/>
            <a:ext cx="6410325" cy="4114800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7920318" y="1600201"/>
            <a:ext cx="3854824" cy="4114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Wykr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>
            <a:lvl1pPr>
              <a:defRPr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2" name="Koło"/>
          <p:cNvSpPr/>
          <p:nvPr userDrawn="1"/>
        </p:nvSpPr>
        <p:spPr bwMode="auto">
          <a:xfrm>
            <a:off x="7163752" y="1200095"/>
            <a:ext cx="4684971" cy="4684971"/>
          </a:xfrm>
          <a:prstGeom prst="ellipse">
            <a:avLst/>
          </a:prstGeom>
          <a:solidFill>
            <a:srgbClr val="0050B2">
              <a:alpha val="4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" name="Koło"/>
          <p:cNvSpPr/>
          <p:nvPr userDrawn="1"/>
        </p:nvSpPr>
        <p:spPr bwMode="auto">
          <a:xfrm>
            <a:off x="7997601" y="2033944"/>
            <a:ext cx="3017273" cy="3017273"/>
          </a:xfrm>
          <a:prstGeom prst="ellipse">
            <a:avLst/>
          </a:prstGeom>
          <a:solidFill>
            <a:srgbClr val="0050B2">
              <a:alpha val="70136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9" name="Koło"/>
          <p:cNvSpPr/>
          <p:nvPr userDrawn="1"/>
        </p:nvSpPr>
        <p:spPr bwMode="auto">
          <a:xfrm>
            <a:off x="8821372" y="2857715"/>
            <a:ext cx="1369730" cy="1369730"/>
          </a:xfrm>
          <a:prstGeom prst="ellipse">
            <a:avLst/>
          </a:prstGeom>
          <a:solidFill>
            <a:srgbClr val="0050B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7" name="Linia"/>
          <p:cNvSpPr/>
          <p:nvPr userDrawn="1"/>
        </p:nvSpPr>
        <p:spPr bwMode="auto">
          <a:xfrm>
            <a:off x="838200" y="1916503"/>
            <a:ext cx="7053775" cy="0"/>
          </a:xfrm>
          <a:prstGeom prst="line">
            <a:avLst/>
          </a:prstGeom>
          <a:ln w="38100">
            <a:solidFill>
              <a:srgbClr val="99B9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0" name="Linia"/>
          <p:cNvSpPr/>
          <p:nvPr userDrawn="1"/>
        </p:nvSpPr>
        <p:spPr bwMode="auto">
          <a:xfrm>
            <a:off x="838201" y="3050687"/>
            <a:ext cx="7306994" cy="0"/>
          </a:xfrm>
          <a:prstGeom prst="line">
            <a:avLst/>
          </a:prstGeom>
          <a:ln w="38100">
            <a:solidFill>
              <a:srgbClr val="2E6FC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3" name="Linia"/>
          <p:cNvSpPr/>
          <p:nvPr userDrawn="1"/>
        </p:nvSpPr>
        <p:spPr bwMode="auto">
          <a:xfrm>
            <a:off x="838201" y="4184871"/>
            <a:ext cx="8741898" cy="0"/>
          </a:xfrm>
          <a:prstGeom prst="line">
            <a:avLst/>
          </a:prstGeom>
          <a:ln w="38100">
            <a:solidFill>
              <a:srgbClr val="0050B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2" name="Symbol zastępczy tekstu 37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838200" y="1962547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3" name="Symbol zastępczy tekstu 37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2419747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4" name="Symbol zastępczy tekstu 3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838200" y="3102030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5" name="Symbol zastępczy tekstu 3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3559230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7" name="Symbol zastępczy tekstu 3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838200" y="4241513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2" name="Symbol zastępczy tekstu 3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838200" y="4698713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3" name="Symbol zastępczy tekstu 3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79749" y="1234141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50" name="Symbol zastępczy tekstu 3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8728848" y="1648479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51" name="Symbol zastępczy tekstu 3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9179749" y="2101648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52" name="Symbol zastępczy tekstu 37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8728848" y="2515985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53" name="Symbol zastępczy tekstu 37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179749" y="3086386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54" name="Symbol zastępczy tekstu 37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728848" y="3500724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me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grpSp>
        <p:nvGrpSpPr>
          <p:cNvPr id="36" name="Grupa 35"/>
          <p:cNvGrpSpPr/>
          <p:nvPr userDrawn="1"/>
        </p:nvGrpSpPr>
        <p:grpSpPr bwMode="auto">
          <a:xfrm>
            <a:off x="338138" y="2472313"/>
            <a:ext cx="8730576" cy="2940439"/>
            <a:chOff x="1341051" y="2472313"/>
            <a:chExt cx="8730576" cy="2940439"/>
          </a:xfrm>
        </p:grpSpPr>
        <p:sp>
          <p:nvSpPr>
            <p:cNvPr id="3" name="Linia"/>
            <p:cNvSpPr/>
            <p:nvPr/>
          </p:nvSpPr>
          <p:spPr bwMode="auto">
            <a:xfrm>
              <a:off x="1416050" y="3890895"/>
              <a:ext cx="8578989" cy="0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8" name="Koło"/>
            <p:cNvSpPr/>
            <p:nvPr/>
          </p:nvSpPr>
          <p:spPr bwMode="auto">
            <a:xfrm>
              <a:off x="1341051" y="3817036"/>
              <a:ext cx="147717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0" name="Koło"/>
            <p:cNvSpPr/>
            <p:nvPr/>
          </p:nvSpPr>
          <p:spPr bwMode="auto">
            <a:xfrm>
              <a:off x="3486765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1" name="Koło"/>
            <p:cNvSpPr/>
            <p:nvPr/>
          </p:nvSpPr>
          <p:spPr bwMode="auto">
            <a:xfrm>
              <a:off x="5632480" y="3817036"/>
              <a:ext cx="147717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4" name="Koło"/>
            <p:cNvSpPr/>
            <p:nvPr/>
          </p:nvSpPr>
          <p:spPr bwMode="auto">
            <a:xfrm>
              <a:off x="7778193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5" name="Koło"/>
            <p:cNvSpPr/>
            <p:nvPr/>
          </p:nvSpPr>
          <p:spPr bwMode="auto">
            <a:xfrm>
              <a:off x="9923909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6" name="Linia"/>
            <p:cNvSpPr/>
            <p:nvPr/>
          </p:nvSpPr>
          <p:spPr bwMode="auto">
            <a:xfrm flipV="1">
              <a:off x="1414909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18" name="Tekst"/>
            <p:cNvSpPr txBox="1"/>
            <p:nvPr/>
          </p:nvSpPr>
          <p:spPr bwMode="auto">
            <a:xfrm>
              <a:off x="1495621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/>
            </a:p>
          </p:txBody>
        </p:sp>
        <p:sp>
          <p:nvSpPr>
            <p:cNvPr id="19" name="Linia"/>
            <p:cNvSpPr/>
            <p:nvPr/>
          </p:nvSpPr>
          <p:spPr bwMode="auto">
            <a:xfrm flipV="1">
              <a:off x="3553771" y="3953225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1" name="Tekst"/>
            <p:cNvSpPr txBox="1"/>
            <p:nvPr/>
          </p:nvSpPr>
          <p:spPr bwMode="auto">
            <a:xfrm>
              <a:off x="3500270" y="4414860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/>
            </a:p>
          </p:txBody>
        </p:sp>
        <p:sp>
          <p:nvSpPr>
            <p:cNvPr id="22" name="Linia"/>
            <p:cNvSpPr/>
            <p:nvPr/>
          </p:nvSpPr>
          <p:spPr bwMode="auto">
            <a:xfrm flipV="1">
              <a:off x="5703344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4" name="Tekst"/>
            <p:cNvSpPr txBox="1"/>
            <p:nvPr/>
          </p:nvSpPr>
          <p:spPr bwMode="auto">
            <a:xfrm>
              <a:off x="5513860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/>
            </a:p>
          </p:txBody>
        </p:sp>
        <p:sp>
          <p:nvSpPr>
            <p:cNvPr id="25" name="Linia"/>
            <p:cNvSpPr/>
            <p:nvPr/>
          </p:nvSpPr>
          <p:spPr bwMode="auto">
            <a:xfrm flipV="1">
              <a:off x="7845200" y="3953225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7" name="Tekst"/>
            <p:cNvSpPr txBox="1"/>
            <p:nvPr/>
          </p:nvSpPr>
          <p:spPr bwMode="auto">
            <a:xfrm>
              <a:off x="7524182" y="4414860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/>
            </a:p>
          </p:txBody>
        </p:sp>
        <p:sp>
          <p:nvSpPr>
            <p:cNvPr id="28" name="Linia"/>
            <p:cNvSpPr/>
            <p:nvPr/>
          </p:nvSpPr>
          <p:spPr bwMode="auto">
            <a:xfrm flipV="1">
              <a:off x="9992500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30" name="Tekst"/>
            <p:cNvSpPr txBox="1"/>
            <p:nvPr/>
          </p:nvSpPr>
          <p:spPr bwMode="auto">
            <a:xfrm>
              <a:off x="9098661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 algn="r"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/>
            </a:p>
          </p:txBody>
        </p:sp>
      </p:grpSp>
      <p:sp>
        <p:nvSpPr>
          <p:cNvPr id="38" name="Symbol zastępczy tekstu 37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93376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39" name="Symbol zastępczy tekstu 37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3376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0" name="Symbol zastępczy tekstu 3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808201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1" name="Symbol zastępczy tekstu 3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808201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4" name="Symbol zastępczy tekstu 3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123026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5" name="Symbol zastępczy tekstu 3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9123026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6" name="Symbol zastępczy tekstu 3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636501" y="4200525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7" name="Symbol zastępczy tekstu 3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2636501" y="4657724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8" name="Symbol zastępczy tekstu 3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7094201" y="4200525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49" name="Symbol zastępczy tekstu 37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7094201" y="4657724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Podziękowani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CSS_logo_dingding_en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113" y="4763"/>
            <a:ext cx="12192000" cy="6858000"/>
          </a:xfrm>
          <a:prstGeom prst="rect">
            <a:avLst/>
          </a:prstGeom>
        </p:spPr>
      </p:pic>
      <p:pic>
        <p:nvPicPr>
          <p:cNvPr id="2" name="Obrazek" descr="Obrazek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707086" y="785852"/>
            <a:ext cx="4484914" cy="54570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Linia"/>
          <p:cNvSpPr/>
          <p:nvPr userDrawn="1"/>
        </p:nvSpPr>
        <p:spPr bwMode="auto">
          <a:xfrm flipV="1">
            <a:off x="3426069" y="4434006"/>
            <a:ext cx="533986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533528" y="5381625"/>
            <a:ext cx="7124944" cy="6905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pl-PL"/>
              <a:t>Imię i nazwisko</a:t>
            </a:r>
            <a:endParaRPr/>
          </a:p>
        </p:txBody>
      </p:sp>
      <p:sp>
        <p:nvSpPr>
          <p:cNvPr id="4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1188254" y="4530478"/>
            <a:ext cx="9837717" cy="75467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/>
              <a:t>Nagłówek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akończenie_linki kod Q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07086" y="785852"/>
            <a:ext cx="4484914" cy="5457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" name="Grupa 7"/>
          <p:cNvGrpSpPr>
            <a:grpSpLocks noChangeAspect="1"/>
          </p:cNvGrpSpPr>
          <p:nvPr userDrawn="1"/>
        </p:nvGrpSpPr>
        <p:grpSpPr bwMode="auto">
          <a:xfrm flipV="1">
            <a:off x="838198" y="5467845"/>
            <a:ext cx="11376000" cy="177455"/>
            <a:chOff x="960699" y="5493048"/>
            <a:chExt cx="11231301" cy="175196"/>
          </a:xfrm>
        </p:grpSpPr>
        <p:grpSp>
          <p:nvGrpSpPr>
            <p:cNvPr id="9" name="Grupa 8"/>
            <p:cNvGrpSpPr/>
            <p:nvPr/>
          </p:nvGrpSpPr>
          <p:grpSpPr bwMode="auto">
            <a:xfrm flipV="1">
              <a:off x="960699" y="5534388"/>
              <a:ext cx="11231301" cy="133856"/>
              <a:chOff x="1451434" y="10754527"/>
              <a:chExt cx="22984447" cy="273932"/>
            </a:xfrm>
          </p:grpSpPr>
          <p:sp>
            <p:nvSpPr>
              <p:cNvPr id="11" name="Linia"/>
              <p:cNvSpPr/>
              <p:nvPr/>
            </p:nvSpPr>
            <p:spPr bwMode="auto">
              <a:xfrm>
                <a:off x="1451434" y="10754528"/>
                <a:ext cx="22984447" cy="1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>
                  <a:latin typeface="Open Sans Light"/>
                  <a:ea typeface="Open Sans Light"/>
                  <a:cs typeface="Open Sans Light"/>
                </a:endParaRPr>
              </a:p>
            </p:txBody>
          </p:sp>
          <p:sp>
            <p:nvSpPr>
              <p:cNvPr id="12" name="Linia"/>
              <p:cNvSpPr/>
              <p:nvPr/>
            </p:nvSpPr>
            <p:spPr bwMode="auto">
              <a:xfrm flipV="1">
                <a:off x="7434469" y="10754527"/>
                <a:ext cx="373711" cy="273932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>
                  <a:latin typeface="Open Sans Light"/>
                  <a:ea typeface="Open Sans Light"/>
                  <a:cs typeface="Open Sans Light"/>
                </a:endParaRPr>
              </a:p>
            </p:txBody>
          </p:sp>
        </p:grpSp>
        <p:sp>
          <p:nvSpPr>
            <p:cNvPr id="10" name="Owal 9"/>
            <p:cNvSpPr/>
            <p:nvPr/>
          </p:nvSpPr>
          <p:spPr bwMode="auto">
            <a:xfrm flipH="1" flipV="1">
              <a:off x="3842956" y="5493048"/>
              <a:ext cx="82679" cy="82679"/>
            </a:xfrm>
            <a:prstGeom prst="ellipse">
              <a:avLst/>
            </a:prstGeom>
            <a:solidFill>
              <a:srgbClr val="FF7E24"/>
            </a:solidFill>
            <a:ln w="12700" cap="flat">
              <a:noFill/>
              <a:miter lim="400000"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pl-PL" sz="3200" u="none" strike="noStrike" cap="none" spc="0">
                <a:ln>
                  <a:noFill/>
                </a:ln>
                <a:solidFill>
                  <a:srgbClr val="FFFFFF"/>
                </a:solidFill>
                <a:latin typeface="Open Sans Light"/>
                <a:ea typeface="Open Sans Light"/>
                <a:cs typeface="Open Sans Light"/>
              </a:endParaRPr>
            </a:p>
          </p:txBody>
        </p:sp>
      </p:grpSp>
      <p:sp>
        <p:nvSpPr>
          <p:cNvPr id="13" name="Podtytuł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38200" y="3104397"/>
            <a:ext cx="7228840" cy="197072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pl-PL"/>
              <a:t>Linki, dodatkowe informacje </a:t>
            </a:r>
            <a:endParaRPr/>
          </a:p>
        </p:txBody>
      </p:sp>
      <p:sp>
        <p:nvSpPr>
          <p:cNvPr id="14" name="Symbol zastępczy tekstu 31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5897769"/>
            <a:ext cx="10515600" cy="54292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pl-PL"/>
              <a:t>Autor i data</a:t>
            </a:r>
            <a:endParaRPr/>
          </a:p>
        </p:txBody>
      </p:sp>
      <p:pic>
        <p:nvPicPr>
          <p:cNvPr id="15" name="Grafika 1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847232"/>
            <a:ext cx="4807857" cy="436023"/>
          </a:xfrm>
          <a:prstGeom prst="rect">
            <a:avLst/>
          </a:prstGeom>
        </p:spPr>
      </p:pic>
      <p:pic>
        <p:nvPicPr>
          <p:cNvPr id="6" name="Obraz 5" descr="Obraz zawierający wzór, kwadrat, Prostokąt, Symetria&#10;&#10;Zawartość wygenerowana przez AI może być niepoprawna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507731" y="2229055"/>
            <a:ext cx="2846069" cy="2846069"/>
          </a:xfrm>
          <a:prstGeom prst="rect">
            <a:avLst/>
          </a:prstGeom>
        </p:spPr>
      </p:pic>
      <p:pic>
        <p:nvPicPr>
          <p:cNvPr id="4" name="Obraz 3" descr="Obraz zawierający wzór, kwadrat, Prostokąt, Grafika&#10;&#10;Zawartość wygenerowana przez AI może być niepoprawna.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507731" y="2229053"/>
            <a:ext cx="2846070" cy="284607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976584"/>
            <a:ext cx="9837717" cy="754676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/>
              <a:t>Nagłówek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tx">
  <p:cSld name="Pust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5995494" y="6071210"/>
            <a:ext cx="194765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 Light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4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13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4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9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93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94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4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Obraz 5"/>
          <p:cNvPicPr/>
          <p:nvPr userDrawn="1"/>
        </p:nvPicPr>
        <p:blipFill>
          <a:blip r:embed="rId3"/>
          <a:stretch/>
        </p:blipFill>
        <p:spPr bwMode="auto">
          <a:xfrm>
            <a:off x="1381569" y="12776063"/>
            <a:ext cx="5830504" cy="531388"/>
          </a:xfrm>
          <a:prstGeom prst="rect">
            <a:avLst/>
          </a:prstGeom>
        </p:spPr>
      </p:pic>
      <p:sp>
        <p:nvSpPr>
          <p:cNvPr id="7" name="pole tekstowe 6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r rozdział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715536" y="465486"/>
            <a:ext cx="2919761" cy="216017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0" b="0" i="0">
                <a:solidFill>
                  <a:schemeClr val="accent2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/>
              <a:t>01</a:t>
            </a:r>
            <a:endParaRPr/>
          </a:p>
        </p:txBody>
      </p:sp>
      <p:pic>
        <p:nvPicPr>
          <p:cNvPr id="6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H="1">
            <a:off x="-273" y="2525302"/>
            <a:ext cx="4873356" cy="59297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715963" y="3429000"/>
            <a:ext cx="10223383" cy="243654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4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Lorem ipsum dolor sit amet,</a:t>
            </a:r>
            <a:endParaRPr/>
          </a:p>
          <a:p>
            <a:pPr lvl="0">
              <a:defRPr/>
            </a:pPr>
            <a:r>
              <a:rPr lang="pl-PL"/>
              <a:t>consectetuer</a:t>
            </a:r>
          </a:p>
        </p:txBody>
      </p:sp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0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1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pic>
        <p:nvPicPr>
          <p:cNvPr id="26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8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2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0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11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17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8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0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1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2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12" name="pole tekstowe 11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5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2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9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0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31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5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6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9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0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4481063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43" name="Linia"/>
          <p:cNvSpPr/>
          <p:nvPr userDrawn="1"/>
        </p:nvSpPr>
        <p:spPr bwMode="auto">
          <a:xfrm flipV="1">
            <a:off x="5800408" y="5342937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4" name="01"/>
          <p:cNvSpPr txBox="1"/>
          <p:nvPr userDrawn="1"/>
        </p:nvSpPr>
        <p:spPr bwMode="auto">
          <a:xfrm>
            <a:off x="5800407" y="439352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6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16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7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19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0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1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22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4481063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5800408" y="5342937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5800407" y="439352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5410202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5800407" y="532266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6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1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42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3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7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1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29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0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0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6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3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14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3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7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1" name="Linia"/>
          <p:cNvSpPr/>
          <p:nvPr userDrawn="1"/>
        </p:nvSpPr>
        <p:spPr bwMode="auto">
          <a:xfrm flipV="1">
            <a:off x="-126720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9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16" name="pole tekstowe 15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8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7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48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2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1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5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6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9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0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3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5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6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7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9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0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1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6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3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4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5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7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9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8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9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9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1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2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3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5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6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7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9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0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3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4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7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6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7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8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8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0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2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9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5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6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1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9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80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6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82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1642705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84" name="01"/>
          <p:cNvSpPr txBox="1"/>
          <p:nvPr userDrawn="1"/>
        </p:nvSpPr>
        <p:spPr bwMode="auto">
          <a:xfrm>
            <a:off x="6410325" y="1555171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0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7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48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2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2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4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5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6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3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8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59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4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1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2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3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8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5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66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7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9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9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1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10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3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4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5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1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7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78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9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7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81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1642705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82" name="01"/>
          <p:cNvSpPr txBox="1"/>
          <p:nvPr userDrawn="1"/>
        </p:nvSpPr>
        <p:spPr bwMode="auto">
          <a:xfrm>
            <a:off x="6410325" y="1555171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6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87" name="Lorem ipsum dolor sit amet, consectetuer"/>
          <p:cNvSpPr txBox="1">
            <a:spLocks noGrp="1"/>
          </p:cNvSpPr>
          <p:nvPr>
            <p:ph type="subTitle" sz="quarter" idx="1"/>
          </p:nvPr>
        </p:nvSpPr>
        <p:spPr bwMode="auto">
          <a:xfrm>
            <a:off x="7165664" y="714450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t>Lorem ipsum dolor sit amet, consectetuer</a:t>
            </a:r>
          </a:p>
        </p:txBody>
      </p:sp>
      <p:sp>
        <p:nvSpPr>
          <p:cNvPr id="88" name="Linia"/>
          <p:cNvSpPr/>
          <p:nvPr userDrawn="1"/>
        </p:nvSpPr>
        <p:spPr bwMode="auto">
          <a:xfrm flipV="1">
            <a:off x="6410326" y="1578776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89" name="01"/>
          <p:cNvSpPr txBox="1"/>
          <p:nvPr userDrawn="1"/>
        </p:nvSpPr>
        <p:spPr bwMode="auto">
          <a:xfrm>
            <a:off x="6410325" y="62691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sz="3600" b="0" i="0">
                <a:latin typeface="Open Sans ExtraBold"/>
                <a:ea typeface="Open Sans ExtraBold"/>
                <a:cs typeface="Open Sans ExtraBold"/>
              </a:rPr>
              <a:t>0</a:t>
            </a:r>
            <a:r>
              <a:rPr lang="pl-PL" sz="3600" b="0" i="0">
                <a:latin typeface="Open Sans ExtraBold"/>
                <a:ea typeface="Open Sans ExtraBold"/>
                <a:cs typeface="Open Sans ExtraBold"/>
              </a:rPr>
              <a:t>5</a:t>
            </a:r>
            <a:endParaRPr sz="3600" b="0" i="0"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odtytuł+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838200" y="1641556"/>
            <a:ext cx="10515600" cy="93654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Podtytuł</a:t>
            </a:r>
            <a:endParaRPr/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2720975"/>
            <a:ext cx="10515600" cy="31289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63439"/>
            <a:ext cx="10515600" cy="42865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obraz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" name="Symbol zastępczy obrazu 3"/>
          <p:cNvSpPr>
            <a:spLocks noGrp="1"/>
          </p:cNvSpPr>
          <p:nvPr>
            <p:ph type="pic" sz="quarter" idx="12"/>
          </p:nvPr>
        </p:nvSpPr>
        <p:spPr bwMode="auto">
          <a:xfrm>
            <a:off x="6723529" y="0"/>
            <a:ext cx="5468471" cy="6858000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obraz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" name="Symbol zastępczy obrazu 3"/>
          <p:cNvSpPr>
            <a:spLocks noGrp="1"/>
          </p:cNvSpPr>
          <p:nvPr>
            <p:ph type="pic" sz="quarter" idx="12"/>
          </p:nvPr>
        </p:nvSpPr>
        <p:spPr bwMode="auto">
          <a:xfrm>
            <a:off x="6723529" y="1544392"/>
            <a:ext cx="5468471" cy="4305538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>
            <a:lvl1pPr>
              <a:defRPr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obrazy+podpis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10" name="Symbol zastępczy obrazu 9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627189"/>
            <a:ext cx="2832100" cy="18018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pl-PL"/>
              <a:t>Obraz</a:t>
            </a:r>
            <a:endParaRPr/>
          </a:p>
        </p:txBody>
      </p:sp>
      <p:sp>
        <p:nvSpPr>
          <p:cNvPr id="16" name="Symbol zastępczy tekstu 15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Podtytuł</a:t>
            </a:r>
            <a:endParaRPr/>
          </a:p>
        </p:txBody>
      </p:sp>
      <p:sp>
        <p:nvSpPr>
          <p:cNvPr id="18" name="Symbol zastępczy tekstu 1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83820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19" name="Symbol zastępczy obrazu 9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79950" y="1627189"/>
            <a:ext cx="2832100" cy="1801812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pl-PL"/>
              <a:t>Obraz</a:t>
            </a:r>
            <a:endParaRPr/>
          </a:p>
        </p:txBody>
      </p:sp>
      <p:sp>
        <p:nvSpPr>
          <p:cNvPr id="20" name="Symbol zastępczy tekstu 15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467995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Podtytuł</a:t>
            </a:r>
            <a:endParaRPr/>
          </a:p>
        </p:txBody>
      </p:sp>
      <p:sp>
        <p:nvSpPr>
          <p:cNvPr id="21" name="Symbol zastępczy tekstu 1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467995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sp>
        <p:nvSpPr>
          <p:cNvPr id="22" name="Symbol zastępczy obrazu 9"/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8521700" y="1627189"/>
            <a:ext cx="2832100" cy="1801812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pl-PL"/>
              <a:t>Obraz</a:t>
            </a:r>
            <a:endParaRPr/>
          </a:p>
        </p:txBody>
      </p:sp>
      <p:sp>
        <p:nvSpPr>
          <p:cNvPr id="23" name="Symbol zastępczy tekstu 15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852170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pl-PL"/>
              <a:t>Podtytuł</a:t>
            </a:r>
            <a:endParaRPr/>
          </a:p>
        </p:txBody>
      </p:sp>
      <p:sp>
        <p:nvSpPr>
          <p:cNvPr id="24" name="Symbol zastępczy tekstu 1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52170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pl-PL"/>
              <a:t>Tekst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Jasny obraz - ciemne 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ymbol zastępczy obrazu 3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533525"/>
            <a:ext cx="12192000" cy="5324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pl-PL"/>
              <a:t>Jasny obraz (przynajmniej dolna część – logo jest ciemne)</a:t>
            </a:r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iemny obraz jasne 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ymbol zastępczy obrazu 3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533525"/>
            <a:ext cx="12192000" cy="5324475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pl-PL"/>
              <a:t>Ciemny obraz (przynajmniej dolna część – logo jest jasne)</a:t>
            </a:r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pl-PL"/>
              <a:t>Nagłówek</a:t>
            </a:r>
            <a:endParaRPr/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Obraz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4131"/>
            <a:ext cx="2431774" cy="219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pl-PL"/>
              <a:t>Kliknij, aby edytować styl</a:t>
            </a:r>
            <a:endParaRPr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 </a:t>
            </a:r>
            <a:endParaRPr/>
          </a:p>
          <a:p>
            <a:pPr lvl="5">
              <a:defRPr/>
            </a:pPr>
            <a:r>
              <a:rPr lang="pl-PL"/>
              <a:t>Szósty poziom</a:t>
            </a:r>
            <a:endParaRPr/>
          </a:p>
          <a:p>
            <a:pPr lvl="6">
              <a:defRPr/>
            </a:pPr>
            <a:r>
              <a:rPr lang="pl-PL"/>
              <a:t>Siódmy poziom</a:t>
            </a:r>
            <a:endParaRPr/>
          </a:p>
          <a:p>
            <a:pPr lvl="7">
              <a:defRPr/>
            </a:pPr>
            <a:r>
              <a:rPr lang="pl-PL"/>
              <a:t>Ósmy poziom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76" r:id="rId1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3200" b="0" i="0">
          <a:solidFill>
            <a:schemeClr val="tx1"/>
          </a:solidFill>
          <a:latin typeface="Open Sans ExtraBold"/>
          <a:ea typeface="Open Sans ExtraBold"/>
          <a:cs typeface="Open Sans ExtraBold"/>
        </a:defRPr>
      </a:lvl1pPr>
    </p:titleStyle>
    <p:bodyStyle>
      <a:lvl1pPr marL="228600" indent="-228600" algn="l" defTabSz="914400">
        <a:lnSpc>
          <a:spcPct val="150000"/>
        </a:lnSpc>
        <a:spcBef>
          <a:spcPts val="1000"/>
        </a:spcBef>
        <a:buFont typeface="Arial"/>
        <a:buChar char="•"/>
        <a:defRPr sz="2000" b="0" i="0">
          <a:solidFill>
            <a:schemeClr val="tx1"/>
          </a:solidFill>
          <a:latin typeface="Open Sans Light"/>
          <a:ea typeface="Open Sans Light"/>
          <a:cs typeface="Open Sans Light"/>
        </a:defRPr>
      </a:lvl1pPr>
      <a:lvl2pPr marL="6858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800" b="0" i="0">
          <a:solidFill>
            <a:schemeClr val="tx1"/>
          </a:solidFill>
          <a:latin typeface="Open Sans Light"/>
          <a:ea typeface="Open Sans Light"/>
          <a:cs typeface="Open Sans Light"/>
        </a:defRPr>
      </a:lvl2pPr>
      <a:lvl3pPr marL="11430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600" b="0" i="0">
          <a:solidFill>
            <a:schemeClr val="tx1"/>
          </a:solidFill>
          <a:latin typeface="Open Sans Light"/>
          <a:ea typeface="Open Sans Light"/>
          <a:cs typeface="Open Sans Light"/>
        </a:defRPr>
      </a:lvl3pPr>
      <a:lvl4pPr marL="16002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400" b="0" i="0">
          <a:solidFill>
            <a:schemeClr val="tx1"/>
          </a:solidFill>
          <a:latin typeface="Open Sans Light"/>
          <a:ea typeface="Open Sans Light"/>
          <a:cs typeface="Open Sans Light"/>
        </a:defRPr>
      </a:lvl4pPr>
      <a:lvl5pPr marL="20574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000" b="0" i="0">
          <a:solidFill>
            <a:schemeClr val="tx1"/>
          </a:solidFill>
          <a:latin typeface="Open Sans Light"/>
          <a:ea typeface="Open Sans Light"/>
          <a:cs typeface="Open Sans Light"/>
        </a:defRPr>
      </a:lvl5pPr>
      <a:lvl6pPr marL="2405063" indent="-119063" algn="l" defTabSz="914400">
        <a:lnSpc>
          <a:spcPct val="150000"/>
        </a:lnSpc>
        <a:spcBef>
          <a:spcPts val="0"/>
        </a:spcBef>
        <a:buFont typeface="Arial"/>
        <a:buChar char="•"/>
        <a:defRPr sz="800" b="0" i="0">
          <a:solidFill>
            <a:schemeClr val="tx1"/>
          </a:solidFill>
          <a:latin typeface="Open Sans Light"/>
          <a:ea typeface="Open Sans Light"/>
          <a:cs typeface="Open Sans Light"/>
        </a:defRPr>
      </a:lvl6pPr>
      <a:lvl7pPr marL="2854325" indent="-111125" algn="l" defTabSz="914400">
        <a:lnSpc>
          <a:spcPct val="150000"/>
        </a:lnSpc>
        <a:spcBef>
          <a:spcPts val="0"/>
        </a:spcBef>
        <a:buFont typeface="Arial"/>
        <a:buChar char="•"/>
        <a:defRPr sz="600" b="0" i="0">
          <a:solidFill>
            <a:schemeClr val="tx1"/>
          </a:solidFill>
          <a:latin typeface="Open Sans Light"/>
          <a:ea typeface="Open Sans Light"/>
          <a:cs typeface="Open Sans Light"/>
        </a:defRPr>
      </a:lvl7pPr>
      <a:lvl8pPr marL="3292475" indent="-92075" algn="l" defTabSz="914400">
        <a:lnSpc>
          <a:spcPct val="150000"/>
        </a:lnSpc>
        <a:spcBef>
          <a:spcPts val="0"/>
        </a:spcBef>
        <a:buFont typeface="Arial"/>
        <a:buChar char="•"/>
        <a:defRPr sz="400" b="0" i="0">
          <a:solidFill>
            <a:schemeClr val="tx1"/>
          </a:solidFill>
          <a:latin typeface="Open Sans Light"/>
          <a:ea typeface="Open Sans Light"/>
          <a:cs typeface="Open Sans Ligh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pl-PL"/>
              <a:t>Kliknij, aby edytować styl</a:t>
            </a:r>
            <a:endParaRPr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3200" b="1" i="0">
          <a:solidFill>
            <a:schemeClr val="tx1"/>
          </a:solidFill>
          <a:latin typeface="Open Sans ExtraBold"/>
          <a:ea typeface="Open Sans ExtraBold"/>
          <a:cs typeface="Open Sans ExtraBold"/>
        </a:defRPr>
      </a:lvl1pPr>
    </p:titleStyle>
    <p:bodyStyle>
      <a:lvl1pPr marL="228600" indent="-228600" algn="l" defTabSz="914400">
        <a:lnSpc>
          <a:spcPct val="150000"/>
        </a:lnSpc>
        <a:spcBef>
          <a:spcPts val="1000"/>
        </a:spcBef>
        <a:buFont typeface="Arial"/>
        <a:buChar char="•"/>
        <a:defRPr sz="2000">
          <a:solidFill>
            <a:schemeClr val="tx1"/>
          </a:solidFill>
          <a:latin typeface="Open Sans Light"/>
          <a:ea typeface="Open Sans Light"/>
          <a:cs typeface="Open Sans Light"/>
        </a:defRPr>
      </a:lvl1pPr>
      <a:lvl2pPr marL="6858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Open Sans Light"/>
          <a:ea typeface="Open Sans Light"/>
          <a:cs typeface="Open Sans Light"/>
        </a:defRPr>
      </a:lvl2pPr>
      <a:lvl3pPr marL="11430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600">
          <a:solidFill>
            <a:schemeClr val="tx1"/>
          </a:solidFill>
          <a:latin typeface="Open Sans Light"/>
          <a:ea typeface="Open Sans Light"/>
          <a:cs typeface="Open Sans Light"/>
        </a:defRPr>
      </a:lvl3pPr>
      <a:lvl4pPr marL="16002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400">
          <a:solidFill>
            <a:schemeClr val="tx1"/>
          </a:solidFill>
          <a:latin typeface="Open Sans Light"/>
          <a:ea typeface="Open Sans Light"/>
          <a:cs typeface="Open Sans Light"/>
        </a:defRPr>
      </a:lvl4pPr>
      <a:lvl5pPr marL="20574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200">
          <a:solidFill>
            <a:schemeClr val="tx1"/>
          </a:solidFill>
          <a:latin typeface="Open Sans Light"/>
          <a:ea typeface="Open Sans Light"/>
          <a:cs typeface="Open Sans Ligh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1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5" Type="http://schemas.openxmlformats.org/officeDocument/2006/relationships/image" Target="../media/image47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ariokrenn.wordpress.com/2021/01/29/reference-list-for-records-in-large-entanglement-generation-%20number-of-qubits-in-ghz-states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krenn.wordpress.com/2021/01/29/reference-list-for-records-in-large-entanglement-generation-%20number-of-qubits-in-ghz-states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>
          <a:xfrm>
            <a:off x="838200" y="3806642"/>
            <a:ext cx="11191613" cy="1325563"/>
          </a:xfrm>
        </p:spPr>
        <p:txBody>
          <a:bodyPr>
            <a:normAutofit fontScale="90000"/>
          </a:bodyPr>
          <a:lstStyle/>
          <a:p>
            <a:pPr algn="ctr" rtl="0"/>
            <a:br>
              <a:rPr lang="en-US" dirty="0"/>
            </a:br>
            <a:br>
              <a:rPr lang="en-US" dirty="0"/>
            </a:br>
            <a:br>
              <a:rPr lang="pl-PL" dirty="0"/>
            </a:br>
            <a:br>
              <a:rPr lang="pl-PL" dirty="0"/>
            </a:br>
            <a:r>
              <a:rPr lang="en-PL" b="1" dirty="0"/>
              <a:t>Hybrid Quantum-Classical computing infrastructure - algorithms and use cases</a:t>
            </a:r>
            <a:br>
              <a:rPr lang="en-PL" b="1" dirty="0"/>
            </a:br>
            <a:br>
              <a:rPr lang="pl-PL" dirty="0"/>
            </a:br>
            <a:br>
              <a:rPr lang="pl-PL" sz="2200" b="1" dirty="0"/>
            </a:br>
            <a:r>
              <a:rPr lang="pl-PL" sz="2200" b="1" dirty="0"/>
              <a:t>Piotr Rydlichowski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 bwMode="auto">
          <a:xfrm>
            <a:off x="838200" y="5897769"/>
            <a:ext cx="11049000" cy="542925"/>
          </a:xfrm>
        </p:spPr>
        <p:txBody>
          <a:bodyPr/>
          <a:lstStyle/>
          <a:p>
            <a:pPr>
              <a:defRPr/>
            </a:pPr>
            <a:r>
              <a:rPr lang="pl-PL" dirty="0"/>
              <a:t>1st GEANT SIG-QUANTUM </a:t>
            </a:r>
            <a:r>
              <a:rPr lang="pl-PL" dirty="0" err="1"/>
              <a:t>workshop</a:t>
            </a:r>
            <a:r>
              <a:rPr lang="pl-PL" dirty="0"/>
              <a:t> - CERN			           30th </a:t>
            </a:r>
            <a:r>
              <a:rPr lang="pl-PL" dirty="0" err="1"/>
              <a:t>June</a:t>
            </a:r>
            <a:r>
              <a:rPr lang="pl-PL" dirty="0"/>
              <a:t> – 1st </a:t>
            </a:r>
            <a:r>
              <a:rPr lang="pl-PL" dirty="0" err="1"/>
              <a:t>July</a:t>
            </a:r>
            <a:r>
              <a:rPr lang="pl-PL" dirty="0"/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2C18879-5BF8-4F8B-9909-B2778458FB5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4C7B13-59EC-0E27-566B-0847DCBD7A09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Complex</a:t>
            </a:r>
            <a:r>
              <a:rPr lang="pl-PL" dirty="0"/>
              <a:t> </a:t>
            </a:r>
            <a:r>
              <a:rPr lang="pl-PL" dirty="0" err="1"/>
              <a:t>problems</a:t>
            </a:r>
            <a:endParaRPr lang="pl-PL" dirty="0"/>
          </a:p>
        </p:txBody>
      </p:sp>
      <p:sp>
        <p:nvSpPr>
          <p:cNvPr id="3" name="pole tekstowe 4">
            <a:extLst>
              <a:ext uri="{FF2B5EF4-FFF2-40B4-BE49-F238E27FC236}">
                <a16:creationId xmlns:a16="http://schemas.microsoft.com/office/drawing/2014/main" id="{82C820D7-8D6D-2AB2-F44A-EA8FA5DEE086}"/>
              </a:ext>
            </a:extLst>
          </p:cNvPr>
          <p:cNvSpPr/>
          <p:nvPr/>
        </p:nvSpPr>
        <p:spPr>
          <a:xfrm>
            <a:off x="779759" y="1190160"/>
            <a:ext cx="7651177" cy="54493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endParaRPr lang="pl-PL" sz="1800" b="1" u="none" strike="noStrike" dirty="0">
              <a:solidFill>
                <a:schemeClr val="dk1"/>
              </a:solidFill>
              <a:effectLst/>
              <a:uFillTx/>
              <a:latin typeface="Aptos"/>
              <a:ea typeface="Arial"/>
            </a:endParaRPr>
          </a:p>
          <a:p>
            <a:pPr defTabSz="914400">
              <a:lnSpc>
                <a:spcPct val="150000"/>
              </a:lnSpc>
            </a:pP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The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computational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complexity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an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algorithm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determines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how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efficient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the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algorithm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,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how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many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operations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must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perform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depending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on the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amount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data and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how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much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memory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needs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.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O(2ⁿ) – "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Every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possible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combination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"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Example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: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opening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safe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with a PIN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code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You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have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safe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with a 4-digit PIN; for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digits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0–9 → 10⁴ = 10 000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combinations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For 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binary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code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) of 0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or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1 we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have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2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possible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options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For 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code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length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n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, we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have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2ⁿ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possibilities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to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check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For 4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digits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: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2⁴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=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16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combinations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–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checking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bit by bit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For 20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digits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: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2²⁰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=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1 048 576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combinations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4469B1FA-8C1F-3B17-51DA-6804F9AE3C2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626440" y="2281806"/>
            <a:ext cx="3282918" cy="2657108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54134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6C907EA-493E-0A9B-486F-9075AF37241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A15C0F-863A-6EE2-D93D-E939C8050ADA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Bit vs </a:t>
            </a:r>
            <a:r>
              <a:rPr lang="pl-PL" dirty="0" err="1"/>
              <a:t>Qubit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4">
                <a:extLst>
                  <a:ext uri="{FF2B5EF4-FFF2-40B4-BE49-F238E27FC236}">
                    <a16:creationId xmlns:a16="http://schemas.microsoft.com/office/drawing/2014/main" id="{AE2F9853-387F-6787-AF68-10B03DA76D89}"/>
                  </a:ext>
                </a:extLst>
              </p:cNvPr>
              <p:cNvSpPr/>
              <p:nvPr/>
            </p:nvSpPr>
            <p:spPr>
              <a:xfrm>
                <a:off x="772920" y="1351564"/>
                <a:ext cx="7206840" cy="538630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50000"/>
                  </a:lnSpc>
                </a:pP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Qubit </a:t>
                </a: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properties</a:t>
                </a: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: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0 and 1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simultaneously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(</a:t>
                </a: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superposition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)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Combination of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states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(</a:t>
                </a: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entanglement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)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Tunneling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Behavior</a:t>
                </a: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– </a:t>
                </a: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probabilistic</a:t>
                </a: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and dependent on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measurement</a:t>
                </a:r>
                <a:endParaRPr lang="pl-PL" sz="1400" b="0" u="none" strike="noStrike" dirty="0">
                  <a:solidFill>
                    <a:schemeClr val="dk1"/>
                  </a:solidFill>
                  <a:effectLst/>
                  <a:uFillTx/>
                  <a:latin typeface="Aptos"/>
                  <a:ea typeface="Arial"/>
                </a:endParaRPr>
              </a:p>
              <a:p>
                <a:pPr marL="743040" lvl="1" indent="-28584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14:m>
                  <m:oMath xmlns:m="http://schemas.openxmlformats.org/officeDocument/2006/math">
                    <m:r>
                      <a:rPr lang="en-PL" sz="1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PL" sz="1400" dirty="0"/>
                  <a:t> classical bits occupy one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L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PL" sz="1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PL" sz="1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PL" sz="1400" dirty="0"/>
                  <a:t>possible configurations at a time.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defTabSz="914400">
                  <a:lnSpc>
                    <a:spcPct val="150000"/>
                  </a:lnSpc>
                </a:pP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Qubits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operate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on the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principles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of </a:t>
                </a: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quantum </a:t>
                </a:r>
                <a:r>
                  <a:rPr lang="pl-PL" sz="1400" b="1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physics</a:t>
                </a:r>
                <a:r>
                  <a:rPr lang="pl-PL" sz="1400" b="1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– high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temperatures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,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cause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: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Particle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vibrations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(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thermal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noise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) –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disturbances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of the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qubit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state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,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Loss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of quantum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coherence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– the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qubit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stops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being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"quantum” 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Computational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errors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–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result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from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disturbances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of the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superposition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and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entanglement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states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,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states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collapse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marL="743040" lvl="1" indent="-285840" defTabSz="9144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Cooling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to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extremely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low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temperatures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is</a:t>
                </a:r>
                <a:r>
                  <a:rPr lang="pl-PL" sz="1400" b="0" u="none" strike="noStrike" dirty="0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 </a:t>
                </a:r>
                <a:r>
                  <a:rPr lang="pl-PL" sz="1400" b="0" u="none" strike="noStrike" dirty="0" err="1">
                    <a:solidFill>
                      <a:schemeClr val="dk1"/>
                    </a:solidFill>
                    <a:effectLst/>
                    <a:uFillTx/>
                    <a:latin typeface="Aptos"/>
                    <a:ea typeface="Arial"/>
                  </a:rPr>
                  <a:t>required</a:t>
                </a:r>
                <a:endParaRPr lang="pl-PL" sz="1400" b="0" u="none" strike="noStrike" dirty="0">
                  <a:solidFill>
                    <a:schemeClr val="dk1"/>
                  </a:solidFill>
                  <a:effectLst/>
                  <a:uFillTx/>
                  <a:latin typeface="Aptos"/>
                  <a:ea typeface="Arial"/>
                </a:endParaRPr>
              </a:p>
              <a:p>
                <a:pPr marL="743040" lvl="1" indent="-28584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"/>
                </a:pPr>
                <a14:m>
                  <m:oMath xmlns:m="http://schemas.openxmlformats.org/officeDocument/2006/math">
                    <m:r>
                      <a:rPr lang="en-PL" sz="16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L" sz="1400" dirty="0"/>
                  <a:t>qubits can form a superposition involving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L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PL" sz="16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PL" sz="16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PL" sz="1400" dirty="0"/>
                  <a:t>basis configurations, although measuring them still produces only one </a:t>
                </a:r>
                <a14:m>
                  <m:oMath xmlns:m="http://schemas.openxmlformats.org/officeDocument/2006/math">
                    <m:r>
                      <a:rPr lang="en-PL" sz="16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PL" sz="1400" dirty="0"/>
                  <a:t>-bit result (alternative: continous variable quantum computing)</a:t>
                </a:r>
                <a:endParaRPr lang="pl-PL" sz="14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  <a:p>
                <a:pPr defTabSz="914400">
                  <a:lnSpc>
                    <a:spcPct val="150000"/>
                  </a:lnSpc>
                </a:pPr>
                <a:endParaRPr lang="pl-PL" sz="1800" b="0" u="none" strike="noStrike" dirty="0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" name="pole tekstowe 4">
                <a:extLst>
                  <a:ext uri="{FF2B5EF4-FFF2-40B4-BE49-F238E27FC236}">
                    <a16:creationId xmlns:a16="http://schemas.microsoft.com/office/drawing/2014/main" id="{AE2F9853-387F-6787-AF68-10B03DA76D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20" y="1351564"/>
                <a:ext cx="7206840" cy="5386303"/>
              </a:xfrm>
              <a:prstGeom prst="rect">
                <a:avLst/>
              </a:prstGeom>
              <a:blipFill>
                <a:blip r:embed="rId3"/>
                <a:stretch>
                  <a:fillRect l="-176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>
            <a:extLst>
              <a:ext uri="{FF2B5EF4-FFF2-40B4-BE49-F238E27FC236}">
                <a16:creationId xmlns:a16="http://schemas.microsoft.com/office/drawing/2014/main" id="{17DC61CB-D4CE-6C41-BB04-ED22609CF693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704212" y="1561818"/>
            <a:ext cx="2308345" cy="258169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F2DEC9-EC26-085A-C4A5-04C07C9561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20" y="4298121"/>
            <a:ext cx="4231110" cy="18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9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8CF2B12-E5E0-C3B2-9863-9AB1C9F573B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8A8479-8E5A-4EAE-836E-31EFCF6AC624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How </a:t>
            </a:r>
            <a:r>
              <a:rPr lang="pl-PL" dirty="0" err="1"/>
              <a:t>does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work</a:t>
            </a:r>
            <a:r>
              <a:rPr lang="pl-PL" dirty="0"/>
              <a:t> ?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EE75D25-6729-BCEB-432E-47BCC088F8D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021377" y="1433311"/>
            <a:ext cx="4474440" cy="194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A813E8C8-1CE9-A8BD-EF76-8A253A3EAF0A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217154" y="3762227"/>
            <a:ext cx="2713680" cy="161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pole tekstowe 4">
            <a:extLst>
              <a:ext uri="{FF2B5EF4-FFF2-40B4-BE49-F238E27FC236}">
                <a16:creationId xmlns:a16="http://schemas.microsoft.com/office/drawing/2014/main" id="{619D9C32-3DBD-1249-E2C2-1864551C6F71}"/>
              </a:ext>
            </a:extLst>
          </p:cNvPr>
          <p:cNvSpPr/>
          <p:nvPr/>
        </p:nvSpPr>
        <p:spPr>
          <a:xfrm>
            <a:off x="724774" y="843384"/>
            <a:ext cx="6329936" cy="61418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In modern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transistors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(5-7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nm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technology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),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switching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single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transistor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– a 0 to 1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operation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-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requires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flow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few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hundred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electrons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to 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few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thousand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electrons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”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Let’s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pull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out” 20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particles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and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build</a:t>
            </a:r>
            <a:r>
              <a:rPr lang="pl-PL" sz="16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quantum </a:t>
            </a:r>
            <a:r>
              <a:rPr lang="pl-PL" sz="16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computer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Particles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do not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behave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like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tiny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dirty="0" err="1">
                <a:solidFill>
                  <a:schemeClr val="dk1"/>
                </a:solidFill>
                <a:latin typeface="Aptos"/>
                <a:ea typeface="Arial"/>
              </a:rPr>
              <a:t>elements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(as in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classical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physics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) but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there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is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wave-particle</a:t>
            </a:r>
            <a:r>
              <a:rPr lang="pl-PL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duality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20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20 </a:t>
            </a:r>
            <a:r>
              <a:rPr lang="pl-PL" sz="20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qubits</a:t>
            </a:r>
            <a:r>
              <a:rPr lang="pl-PL" sz="20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= 2</a:t>
            </a:r>
            <a:r>
              <a:rPr lang="pl-PL" sz="2000" b="1" u="none" strike="noStrike" baseline="30000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20   </a:t>
            </a:r>
            <a:r>
              <a:rPr lang="pl-PL" sz="20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= 1 048 576 </a:t>
            </a:r>
            <a:r>
              <a:rPr lang="pl-PL" sz="20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combinations</a:t>
            </a:r>
            <a:endParaRPr lang="pl-PL" sz="2000" b="1" u="none" strike="noStrike" dirty="0">
              <a:solidFill>
                <a:schemeClr val="dk1"/>
              </a:solidFill>
              <a:effectLst/>
              <a:uFillTx/>
              <a:latin typeface="Aptos"/>
              <a:ea typeface="Arial"/>
            </a:endParaRPr>
          </a:p>
          <a:p>
            <a:pPr>
              <a:lnSpc>
                <a:spcPct val="150000"/>
              </a:lnSpc>
            </a:pPr>
            <a:r>
              <a:rPr lang="en-PL" sz="2000" dirty="0"/>
              <a:t>A quantum state can be a superposition of all 1,048,576 outcomes, but one measurement returns a single 20-bit result</a:t>
            </a:r>
            <a:endParaRPr lang="pl-PL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Oval 14">
            <a:extLst>
              <a:ext uri="{FF2B5EF4-FFF2-40B4-BE49-F238E27FC236}">
                <a16:creationId xmlns:a16="http://schemas.microsoft.com/office/drawing/2014/main" id="{571FFAE7-1CF9-4EEC-C928-E27F8E9564C1}"/>
              </a:ext>
            </a:extLst>
          </p:cNvPr>
          <p:cNvSpPr/>
          <p:nvPr/>
        </p:nvSpPr>
        <p:spPr>
          <a:xfrm>
            <a:off x="997320" y="57538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852D984C-B99E-82E1-6580-1A17BD285784}"/>
              </a:ext>
            </a:extLst>
          </p:cNvPr>
          <p:cNvSpPr/>
          <p:nvPr/>
        </p:nvSpPr>
        <p:spPr>
          <a:xfrm>
            <a:off x="1429320" y="57538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3FF22597-908C-7F2C-DC6F-0FCC0077C662}"/>
              </a:ext>
            </a:extLst>
          </p:cNvPr>
          <p:cNvSpPr/>
          <p:nvPr/>
        </p:nvSpPr>
        <p:spPr>
          <a:xfrm>
            <a:off x="1898760" y="57538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" name="Oval 17">
            <a:extLst>
              <a:ext uri="{FF2B5EF4-FFF2-40B4-BE49-F238E27FC236}">
                <a16:creationId xmlns:a16="http://schemas.microsoft.com/office/drawing/2014/main" id="{C63009E0-6A29-4C77-B43A-2837E445641C}"/>
              </a:ext>
            </a:extLst>
          </p:cNvPr>
          <p:cNvSpPr/>
          <p:nvPr/>
        </p:nvSpPr>
        <p:spPr>
          <a:xfrm>
            <a:off x="2367480" y="57570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" name="Oval 18">
            <a:extLst>
              <a:ext uri="{FF2B5EF4-FFF2-40B4-BE49-F238E27FC236}">
                <a16:creationId xmlns:a16="http://schemas.microsoft.com/office/drawing/2014/main" id="{E8E55FF8-50DB-6EDA-F952-97701ED412B3}"/>
              </a:ext>
            </a:extLst>
          </p:cNvPr>
          <p:cNvSpPr/>
          <p:nvPr/>
        </p:nvSpPr>
        <p:spPr>
          <a:xfrm>
            <a:off x="2794080" y="57570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" name="Oval 22">
            <a:extLst>
              <a:ext uri="{FF2B5EF4-FFF2-40B4-BE49-F238E27FC236}">
                <a16:creationId xmlns:a16="http://schemas.microsoft.com/office/drawing/2014/main" id="{819DF081-31A1-9376-D7C9-96BD281F358E}"/>
              </a:ext>
            </a:extLst>
          </p:cNvPr>
          <p:cNvSpPr/>
          <p:nvPr/>
        </p:nvSpPr>
        <p:spPr>
          <a:xfrm>
            <a:off x="328872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" name="Oval 23">
            <a:extLst>
              <a:ext uri="{FF2B5EF4-FFF2-40B4-BE49-F238E27FC236}">
                <a16:creationId xmlns:a16="http://schemas.microsoft.com/office/drawing/2014/main" id="{68B30987-FE37-D8E0-7961-5EC38948B0CA}"/>
              </a:ext>
            </a:extLst>
          </p:cNvPr>
          <p:cNvSpPr/>
          <p:nvPr/>
        </p:nvSpPr>
        <p:spPr>
          <a:xfrm>
            <a:off x="372072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" name="Oval 24">
            <a:extLst>
              <a:ext uri="{FF2B5EF4-FFF2-40B4-BE49-F238E27FC236}">
                <a16:creationId xmlns:a16="http://schemas.microsoft.com/office/drawing/2014/main" id="{D0778F27-6150-94B3-0AB3-54DE5EBDE78D}"/>
              </a:ext>
            </a:extLst>
          </p:cNvPr>
          <p:cNvSpPr/>
          <p:nvPr/>
        </p:nvSpPr>
        <p:spPr>
          <a:xfrm>
            <a:off x="419016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72D517B6-454C-BA1D-F223-4EDA0BFF9CE1}"/>
              </a:ext>
            </a:extLst>
          </p:cNvPr>
          <p:cNvSpPr/>
          <p:nvPr/>
        </p:nvSpPr>
        <p:spPr>
          <a:xfrm>
            <a:off x="465852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" name="Oval 26">
            <a:extLst>
              <a:ext uri="{FF2B5EF4-FFF2-40B4-BE49-F238E27FC236}">
                <a16:creationId xmlns:a16="http://schemas.microsoft.com/office/drawing/2014/main" id="{013ECC06-3968-6BAF-A7E0-4D92A084B3D3}"/>
              </a:ext>
            </a:extLst>
          </p:cNvPr>
          <p:cNvSpPr/>
          <p:nvPr/>
        </p:nvSpPr>
        <p:spPr>
          <a:xfrm>
            <a:off x="508512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id="{567322CF-CE7C-3A62-097B-9751B0E6218C}"/>
              </a:ext>
            </a:extLst>
          </p:cNvPr>
          <p:cNvSpPr/>
          <p:nvPr/>
        </p:nvSpPr>
        <p:spPr>
          <a:xfrm>
            <a:off x="558516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" name="Oval 28">
            <a:extLst>
              <a:ext uri="{FF2B5EF4-FFF2-40B4-BE49-F238E27FC236}">
                <a16:creationId xmlns:a16="http://schemas.microsoft.com/office/drawing/2014/main" id="{7DA2631E-67F7-B6EC-03D6-B01D9C8918E7}"/>
              </a:ext>
            </a:extLst>
          </p:cNvPr>
          <p:cNvSpPr/>
          <p:nvPr/>
        </p:nvSpPr>
        <p:spPr>
          <a:xfrm>
            <a:off x="601716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" name="Oval 29">
            <a:extLst>
              <a:ext uri="{FF2B5EF4-FFF2-40B4-BE49-F238E27FC236}">
                <a16:creationId xmlns:a16="http://schemas.microsoft.com/office/drawing/2014/main" id="{D1B6BD1F-C17B-1FD9-4F40-A3BAF6759810}"/>
              </a:ext>
            </a:extLst>
          </p:cNvPr>
          <p:cNvSpPr/>
          <p:nvPr/>
        </p:nvSpPr>
        <p:spPr>
          <a:xfrm>
            <a:off x="648660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" name="Oval 30">
            <a:extLst>
              <a:ext uri="{FF2B5EF4-FFF2-40B4-BE49-F238E27FC236}">
                <a16:creationId xmlns:a16="http://schemas.microsoft.com/office/drawing/2014/main" id="{51A1B6CC-042C-A693-9026-D2054A9E53A9}"/>
              </a:ext>
            </a:extLst>
          </p:cNvPr>
          <p:cNvSpPr/>
          <p:nvPr/>
        </p:nvSpPr>
        <p:spPr>
          <a:xfrm>
            <a:off x="695532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" name="Oval 31">
            <a:extLst>
              <a:ext uri="{FF2B5EF4-FFF2-40B4-BE49-F238E27FC236}">
                <a16:creationId xmlns:a16="http://schemas.microsoft.com/office/drawing/2014/main" id="{A7F86141-1F11-B196-20F3-85C421E8C243}"/>
              </a:ext>
            </a:extLst>
          </p:cNvPr>
          <p:cNvSpPr/>
          <p:nvPr/>
        </p:nvSpPr>
        <p:spPr>
          <a:xfrm>
            <a:off x="738192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2" name="Oval 32">
            <a:extLst>
              <a:ext uri="{FF2B5EF4-FFF2-40B4-BE49-F238E27FC236}">
                <a16:creationId xmlns:a16="http://schemas.microsoft.com/office/drawing/2014/main" id="{A310F99D-C745-3BC4-0888-412DC13436C1}"/>
              </a:ext>
            </a:extLst>
          </p:cNvPr>
          <p:cNvSpPr/>
          <p:nvPr/>
        </p:nvSpPr>
        <p:spPr>
          <a:xfrm>
            <a:off x="790500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" name="Oval 33">
            <a:extLst>
              <a:ext uri="{FF2B5EF4-FFF2-40B4-BE49-F238E27FC236}">
                <a16:creationId xmlns:a16="http://schemas.microsoft.com/office/drawing/2014/main" id="{48FD2712-EAD4-0401-3174-CFEABF426C65}"/>
              </a:ext>
            </a:extLst>
          </p:cNvPr>
          <p:cNvSpPr/>
          <p:nvPr/>
        </p:nvSpPr>
        <p:spPr>
          <a:xfrm>
            <a:off x="833664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4" name="Oval 34">
            <a:extLst>
              <a:ext uri="{FF2B5EF4-FFF2-40B4-BE49-F238E27FC236}">
                <a16:creationId xmlns:a16="http://schemas.microsoft.com/office/drawing/2014/main" id="{14175CFB-8AAC-19E6-C4F4-58AF605834BF}"/>
              </a:ext>
            </a:extLst>
          </p:cNvPr>
          <p:cNvSpPr/>
          <p:nvPr/>
        </p:nvSpPr>
        <p:spPr>
          <a:xfrm>
            <a:off x="8806440" y="575742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" name="Oval 35">
            <a:extLst>
              <a:ext uri="{FF2B5EF4-FFF2-40B4-BE49-F238E27FC236}">
                <a16:creationId xmlns:a16="http://schemas.microsoft.com/office/drawing/2014/main" id="{BDA31317-8495-670B-04B5-75382FC8EA1A}"/>
              </a:ext>
            </a:extLst>
          </p:cNvPr>
          <p:cNvSpPr/>
          <p:nvPr/>
        </p:nvSpPr>
        <p:spPr>
          <a:xfrm>
            <a:off x="927480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6" name="Oval 36">
            <a:extLst>
              <a:ext uri="{FF2B5EF4-FFF2-40B4-BE49-F238E27FC236}">
                <a16:creationId xmlns:a16="http://schemas.microsoft.com/office/drawing/2014/main" id="{B01CF2B7-3578-BE46-6C9C-CAB31C68FDD5}"/>
              </a:ext>
            </a:extLst>
          </p:cNvPr>
          <p:cNvSpPr/>
          <p:nvPr/>
        </p:nvSpPr>
        <p:spPr>
          <a:xfrm>
            <a:off x="9701400" y="5760663"/>
            <a:ext cx="321840" cy="30132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-</a:t>
            </a:r>
            <a:endParaRPr lang="pl-PL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27" name="Straight Connector 38">
            <a:extLst>
              <a:ext uri="{FF2B5EF4-FFF2-40B4-BE49-F238E27FC236}">
                <a16:creationId xmlns:a16="http://schemas.microsoft.com/office/drawing/2014/main" id="{731A5292-9B98-8AFF-89B9-31A0A29572AB}"/>
              </a:ext>
            </a:extLst>
          </p:cNvPr>
          <p:cNvCxnSpPr>
            <a:cxnSpLocks/>
          </p:cNvCxnSpPr>
          <p:nvPr/>
        </p:nvCxnSpPr>
        <p:spPr>
          <a:xfrm flipH="1">
            <a:off x="6558899" y="2323750"/>
            <a:ext cx="1371268" cy="3477800"/>
          </a:xfrm>
          <a:prstGeom prst="straightConnector1">
            <a:avLst/>
          </a:prstGeom>
          <a:ln w="9525">
            <a:solidFill>
              <a:srgbClr val="0E2841">
                <a:lumMod val="50000"/>
                <a:lumOff val="50000"/>
              </a:srgbClr>
            </a:solidFill>
          </a:ln>
        </p:spPr>
      </p:cxnSp>
      <p:cxnSp>
        <p:nvCxnSpPr>
          <p:cNvPr id="28" name="Straight Connector 41">
            <a:extLst>
              <a:ext uri="{FF2B5EF4-FFF2-40B4-BE49-F238E27FC236}">
                <a16:creationId xmlns:a16="http://schemas.microsoft.com/office/drawing/2014/main" id="{D62804D2-0566-D9D8-8519-D2E19C524C8C}"/>
              </a:ext>
            </a:extLst>
          </p:cNvPr>
          <p:cNvCxnSpPr>
            <a:cxnSpLocks/>
            <a:endCxn id="19" idx="5"/>
          </p:cNvCxnSpPr>
          <p:nvPr/>
        </p:nvCxnSpPr>
        <p:spPr>
          <a:xfrm flipH="1">
            <a:off x="6761308" y="2323750"/>
            <a:ext cx="1275345" cy="3690866"/>
          </a:xfrm>
          <a:prstGeom prst="straightConnector1">
            <a:avLst/>
          </a:prstGeom>
          <a:ln w="9525">
            <a:solidFill>
              <a:srgbClr val="0E2841">
                <a:lumMod val="50000"/>
                <a:lumOff val="50000"/>
              </a:srgbClr>
            </a:solidFill>
          </a:ln>
        </p:spPr>
      </p:cxnSp>
    </p:spTree>
    <p:extLst>
      <p:ext uri="{BB962C8B-B14F-4D97-AF65-F5344CB8AC3E}">
        <p14:creationId xmlns:p14="http://schemas.microsoft.com/office/powerpoint/2010/main" val="38795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54C383F-F949-620D-3402-0AF74026504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C8EE42-43CE-4E79-EB57-A0D8DEE6570D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How </a:t>
            </a:r>
            <a:r>
              <a:rPr lang="pl-PL" dirty="0" err="1"/>
              <a:t>does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work</a:t>
            </a:r>
            <a:r>
              <a:rPr lang="pl-PL" dirty="0"/>
              <a:t> ?</a:t>
            </a:r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2345B819-CE9D-03D0-4C28-2F720B5D90D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502220" y="1305622"/>
            <a:ext cx="10294200" cy="480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785D85-B105-A92F-E498-1CA0AE7F075E}"/>
              </a:ext>
            </a:extLst>
          </p:cNvPr>
          <p:cNvSpPr/>
          <p:nvPr/>
        </p:nvSpPr>
        <p:spPr>
          <a:xfrm>
            <a:off x="891480" y="4253302"/>
            <a:ext cx="3979800" cy="8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E1446F-4363-EDEA-1E7B-A3AB59DC9A6D}"/>
              </a:ext>
            </a:extLst>
          </p:cNvPr>
          <p:cNvSpPr/>
          <p:nvPr/>
        </p:nvSpPr>
        <p:spPr>
          <a:xfrm>
            <a:off x="5273040" y="5407822"/>
            <a:ext cx="2959200" cy="8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  <p:grpSp>
        <p:nvGrpSpPr>
          <p:cNvPr id="6" name="Grupa 25">
            <a:extLst>
              <a:ext uri="{FF2B5EF4-FFF2-40B4-BE49-F238E27FC236}">
                <a16:creationId xmlns:a16="http://schemas.microsoft.com/office/drawing/2014/main" id="{1919DF7C-1A9C-0E18-657B-443CC714B358}"/>
              </a:ext>
            </a:extLst>
          </p:cNvPr>
          <p:cNvGrpSpPr/>
          <p:nvPr/>
        </p:nvGrpSpPr>
        <p:grpSpPr>
          <a:xfrm>
            <a:off x="843960" y="4349062"/>
            <a:ext cx="3782520" cy="1641600"/>
            <a:chOff x="248760" y="4886280"/>
            <a:chExt cx="3782520" cy="1641600"/>
          </a:xfrm>
        </p:grpSpPr>
        <p:pic>
          <p:nvPicPr>
            <p:cNvPr id="7" name="Obraz 21">
              <a:extLst>
                <a:ext uri="{FF2B5EF4-FFF2-40B4-BE49-F238E27FC236}">
                  <a16:creationId xmlns:a16="http://schemas.microsoft.com/office/drawing/2014/main" id="{269F86E6-ADE9-87D8-7E23-F149022CAA7B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248760" y="4886280"/>
              <a:ext cx="3782520" cy="1558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" name="Prostokąt 24">
              <a:extLst>
                <a:ext uri="{FF2B5EF4-FFF2-40B4-BE49-F238E27FC236}">
                  <a16:creationId xmlns:a16="http://schemas.microsoft.com/office/drawing/2014/main" id="{9BF36F5D-6F5B-B48B-6BB4-60ABE12B6299}"/>
                </a:ext>
              </a:extLst>
            </p:cNvPr>
            <p:cNvSpPr/>
            <p:nvPr/>
          </p:nvSpPr>
          <p:spPr>
            <a:xfrm>
              <a:off x="302760" y="5159880"/>
              <a:ext cx="1638360" cy="1313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endParaRPr>
            </a:p>
          </p:txBody>
        </p:sp>
        <p:pic>
          <p:nvPicPr>
            <p:cNvPr id="9" name="Obraz 23">
              <a:extLst>
                <a:ext uri="{FF2B5EF4-FFF2-40B4-BE49-F238E27FC236}">
                  <a16:creationId xmlns:a16="http://schemas.microsoft.com/office/drawing/2014/main" id="{80C6961F-0760-2AFE-993B-903E647412A5}"/>
                </a:ext>
              </a:extLst>
            </p:cNvPr>
            <p:cNvPicPr/>
            <p:nvPr/>
          </p:nvPicPr>
          <p:blipFill>
            <a:blip r:embed="rId5"/>
            <a:stretch/>
          </p:blipFill>
          <p:spPr>
            <a:xfrm>
              <a:off x="481680" y="5175000"/>
              <a:ext cx="1155960" cy="1352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4" name="Oval 28">
            <a:extLst>
              <a:ext uri="{FF2B5EF4-FFF2-40B4-BE49-F238E27FC236}">
                <a16:creationId xmlns:a16="http://schemas.microsoft.com/office/drawing/2014/main" id="{B78385A2-613E-1381-EFE1-58BACB076977}"/>
              </a:ext>
            </a:extLst>
          </p:cNvPr>
          <p:cNvSpPr/>
          <p:nvPr/>
        </p:nvSpPr>
        <p:spPr>
          <a:xfrm>
            <a:off x="7166875" y="1062802"/>
            <a:ext cx="488463" cy="485639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700" dirty="0">
                <a:solidFill>
                  <a:schemeClr val="lt1"/>
                </a:solidFill>
                <a:latin typeface="Aptos"/>
              </a:rPr>
              <a:t>Ca+</a:t>
            </a:r>
            <a:endParaRPr lang="pl-PL" sz="7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30" name="Straight Connector 34">
            <a:extLst>
              <a:ext uri="{FF2B5EF4-FFF2-40B4-BE49-F238E27FC236}">
                <a16:creationId xmlns:a16="http://schemas.microsoft.com/office/drawing/2014/main" id="{9C8F6415-80FC-FD7E-62C3-09164492923F}"/>
              </a:ext>
            </a:extLst>
          </p:cNvPr>
          <p:cNvCxnSpPr>
            <a:cxnSpLocks/>
          </p:cNvCxnSpPr>
          <p:nvPr/>
        </p:nvCxnSpPr>
        <p:spPr>
          <a:xfrm flipH="1">
            <a:off x="7363200" y="1305621"/>
            <a:ext cx="292138" cy="698761"/>
          </a:xfrm>
          <a:prstGeom prst="straightConnector1">
            <a:avLst/>
          </a:prstGeom>
          <a:ln w="9525">
            <a:solidFill>
              <a:srgbClr val="0E2841">
                <a:lumMod val="50000"/>
                <a:lumOff val="50000"/>
              </a:srgbClr>
            </a:solidFill>
          </a:ln>
        </p:spPr>
      </p:cxnSp>
      <p:cxnSp>
        <p:nvCxnSpPr>
          <p:cNvPr id="31" name="Straight Connector 36">
            <a:extLst>
              <a:ext uri="{FF2B5EF4-FFF2-40B4-BE49-F238E27FC236}">
                <a16:creationId xmlns:a16="http://schemas.microsoft.com/office/drawing/2014/main" id="{5B4F9F80-6EEE-5FB0-BD11-46710C3A6A0C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7166875" y="1305622"/>
            <a:ext cx="180485" cy="698760"/>
          </a:xfrm>
          <a:prstGeom prst="straightConnector1">
            <a:avLst/>
          </a:prstGeom>
          <a:ln w="9525">
            <a:solidFill>
              <a:srgbClr val="0E2841">
                <a:lumMod val="50000"/>
                <a:lumOff val="50000"/>
              </a:srgbClr>
            </a:solidFill>
          </a:ln>
        </p:spPr>
      </p:cxnSp>
      <p:pic>
        <p:nvPicPr>
          <p:cNvPr id="34" name="Picture 1">
            <a:extLst>
              <a:ext uri="{FF2B5EF4-FFF2-40B4-BE49-F238E27FC236}">
                <a16:creationId xmlns:a16="http://schemas.microsoft.com/office/drawing/2014/main" id="{47E29647-A21E-0B9F-D00E-6642A92C1FA3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0524713" y="2365254"/>
            <a:ext cx="1004850" cy="90756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Rectangle 6">
            <a:extLst>
              <a:ext uri="{FF2B5EF4-FFF2-40B4-BE49-F238E27FC236}">
                <a16:creationId xmlns:a16="http://schemas.microsoft.com/office/drawing/2014/main" id="{E94E995D-4262-FDDF-9564-C9FDDC211327}"/>
              </a:ext>
            </a:extLst>
          </p:cNvPr>
          <p:cNvSpPr/>
          <p:nvPr/>
        </p:nvSpPr>
        <p:spPr>
          <a:xfrm>
            <a:off x="11272440" y="5629012"/>
            <a:ext cx="606458" cy="556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3636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680F186-6B6C-D647-0353-28C89F7E9F2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77BBDB-668A-C5ED-1402-FF18B9A40C0B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How Many </a:t>
            </a:r>
            <a:r>
              <a:rPr lang="pl-PL" dirty="0" err="1"/>
              <a:t>Qubits</a:t>
            </a:r>
            <a:r>
              <a:rPr lang="pl-PL" dirty="0"/>
              <a:t> do we </a:t>
            </a:r>
            <a:r>
              <a:rPr lang="pl-PL" dirty="0" err="1"/>
              <a:t>have</a:t>
            </a:r>
            <a:r>
              <a:rPr lang="pl-PL" dirty="0"/>
              <a:t> in Poland ?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16E0F808-6602-4D9F-040B-C3C80C4B40AC}"/>
              </a:ext>
            </a:extLst>
          </p:cNvPr>
          <p:cNvSpPr/>
          <p:nvPr/>
        </p:nvSpPr>
        <p:spPr>
          <a:xfrm>
            <a:off x="9012240" y="1528200"/>
            <a:ext cx="1190520" cy="48384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9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  <p:cxnSp>
        <p:nvCxnSpPr>
          <p:cNvPr id="8" name="Straight Connector 10">
            <a:extLst>
              <a:ext uri="{FF2B5EF4-FFF2-40B4-BE49-F238E27FC236}">
                <a16:creationId xmlns:a16="http://schemas.microsoft.com/office/drawing/2014/main" id="{9564AF51-D100-4921-18EA-74A408E718B3}"/>
              </a:ext>
            </a:extLst>
          </p:cNvPr>
          <p:cNvCxnSpPr/>
          <p:nvPr/>
        </p:nvCxnSpPr>
        <p:spPr>
          <a:xfrm>
            <a:off x="9579240" y="2012040"/>
            <a:ext cx="360" cy="440280"/>
          </a:xfrm>
          <a:prstGeom prst="straightConnector1">
            <a:avLst/>
          </a:prstGeom>
          <a:ln w="76200">
            <a:solidFill>
              <a:srgbClr val="FFFFFF"/>
            </a:solidFill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583BCE8B-C892-4F11-52B1-16DB863CF49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027221" y="1269618"/>
            <a:ext cx="8137558" cy="476470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Oval 3">
            <a:extLst>
              <a:ext uri="{FF2B5EF4-FFF2-40B4-BE49-F238E27FC236}">
                <a16:creationId xmlns:a16="http://schemas.microsoft.com/office/drawing/2014/main" id="{32C4E766-553D-22B2-51D7-AE931C53B7A3}"/>
              </a:ext>
            </a:extLst>
          </p:cNvPr>
          <p:cNvSpPr/>
          <p:nvPr/>
        </p:nvSpPr>
        <p:spPr>
          <a:xfrm>
            <a:off x="8324280" y="4116600"/>
            <a:ext cx="268920" cy="28476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1870" b="0" u="none" strike="noStrike">
              <a:solidFill>
                <a:schemeClr val="accent3"/>
              </a:solidFill>
              <a:effectLst/>
              <a:uFillTx/>
              <a:latin typeface="Aptos"/>
              <a:ea typeface="Arial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CD96DF64-A483-438E-9081-4E559E5B609E}"/>
              </a:ext>
            </a:extLst>
          </p:cNvPr>
          <p:cNvSpPr/>
          <p:nvPr/>
        </p:nvSpPr>
        <p:spPr bwMode="auto">
          <a:xfrm>
            <a:off x="2149560" y="1213779"/>
            <a:ext cx="7127928" cy="556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9976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C0F9F8B-F1DC-A617-F882-71044D6B5E1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D3C919-B55C-B0DF-607B-B9113F6490C4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HPC + Quantum Computing ?</a:t>
            </a:r>
          </a:p>
        </p:txBody>
      </p:sp>
      <p:sp>
        <p:nvSpPr>
          <p:cNvPr id="3" name="Prostokąt: zaokrąglone rogi 6">
            <a:extLst>
              <a:ext uri="{FF2B5EF4-FFF2-40B4-BE49-F238E27FC236}">
                <a16:creationId xmlns:a16="http://schemas.microsoft.com/office/drawing/2014/main" id="{0E6FC377-46F9-4CDF-D523-CB3331F12615}"/>
              </a:ext>
            </a:extLst>
          </p:cNvPr>
          <p:cNvSpPr/>
          <p:nvPr/>
        </p:nvSpPr>
        <p:spPr>
          <a:xfrm>
            <a:off x="9029018" y="1654035"/>
            <a:ext cx="1190520" cy="48384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9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FEFC80AE-8969-7934-0BB3-8C77E8079C32}"/>
              </a:ext>
            </a:extLst>
          </p:cNvPr>
          <p:cNvCxnSpPr/>
          <p:nvPr/>
        </p:nvCxnSpPr>
        <p:spPr>
          <a:xfrm>
            <a:off x="9587629" y="2296702"/>
            <a:ext cx="360" cy="440280"/>
          </a:xfrm>
          <a:prstGeom prst="straightConnector1">
            <a:avLst/>
          </a:prstGeom>
          <a:ln w="76200">
            <a:solidFill>
              <a:srgbClr val="FFFFFF"/>
            </a:solidFill>
          </a:ln>
        </p:spPr>
      </p:cxnSp>
      <p:pic>
        <p:nvPicPr>
          <p:cNvPr id="5" name="Picture 14">
            <a:extLst>
              <a:ext uri="{FF2B5EF4-FFF2-40B4-BE49-F238E27FC236}">
                <a16:creationId xmlns:a16="http://schemas.microsoft.com/office/drawing/2014/main" id="{FE3A0659-8653-E41C-8085-24B92D98B8D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796589" y="1368622"/>
            <a:ext cx="5940000" cy="4859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93797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F85BCB5-7327-5B88-56FB-4A0EC8A3B0B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4AC66CAA-7327-3530-C164-51AEC59417DC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241003" y="2280392"/>
            <a:ext cx="720428" cy="736362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Google Shape;251;g13c0658f29a_0_9">
            <a:extLst>
              <a:ext uri="{FF2B5EF4-FFF2-40B4-BE49-F238E27FC236}">
                <a16:creationId xmlns:a16="http://schemas.microsoft.com/office/drawing/2014/main" id="{D6B76B71-F705-2CE6-1FAD-F8728D20715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028424" y="1719743"/>
            <a:ext cx="5913175" cy="432126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6D6DA01-A44E-3DFE-4A4D-E6623D72ED4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084384" y="1535323"/>
            <a:ext cx="4126468" cy="920747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7300D8FF-17CF-9562-E051-E37E62A788DD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8878938" y="3195227"/>
            <a:ext cx="1606342" cy="2019943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02D9B8B4-C844-7944-1EAC-02CEE2D41071}"/>
              </a:ext>
            </a:extLst>
          </p:cNvPr>
          <p:cNvSpPr/>
          <p:nvPr/>
        </p:nvSpPr>
        <p:spPr>
          <a:xfrm>
            <a:off x="8912604" y="5396545"/>
            <a:ext cx="1573035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PIAST-Q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Quantum computer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028451B3-212E-5E25-96ED-0D2280961B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630098"/>
            <a:ext cx="9837717" cy="7546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HPC + Quantum Computing ?</a:t>
            </a:r>
          </a:p>
        </p:txBody>
      </p:sp>
    </p:spTree>
    <p:extLst>
      <p:ext uri="{BB962C8B-B14F-4D97-AF65-F5344CB8AC3E}">
        <p14:creationId xmlns:p14="http://schemas.microsoft.com/office/powerpoint/2010/main" val="266743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1458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84899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HPC-QC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integration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7122F2-BE14-40ED-A746-4C6957B80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350" y="1888065"/>
            <a:ext cx="8327300" cy="3009680"/>
          </a:xfrm>
          <a:prstGeom prst="rect">
            <a:avLst/>
          </a:prstGeom>
        </p:spPr>
      </p:pic>
      <p:sp>
        <p:nvSpPr>
          <p:cNvPr id="17" name="Podtytuł">
            <a:extLst>
              <a:ext uri="{FF2B5EF4-FFF2-40B4-BE49-F238E27FC236}">
                <a16:creationId xmlns:a16="http://schemas.microsoft.com/office/drawing/2014/main" id="{7F3FFF3D-7258-4841-A5DD-A1695C46FC95}"/>
              </a:ext>
            </a:extLst>
          </p:cNvPr>
          <p:cNvSpPr txBox="1"/>
          <p:nvPr/>
        </p:nvSpPr>
        <p:spPr>
          <a:xfrm>
            <a:off x="944785" y="1186942"/>
            <a:ext cx="1641475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r>
              <a:rPr lang="pl-PL" sz="2000" dirty="0" err="1"/>
              <a:t>Cloud-based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953896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HPC-QC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integration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7C3794-264F-4E40-B7A1-C0A301D87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350" y="2844407"/>
            <a:ext cx="8327300" cy="1169186"/>
          </a:xfrm>
          <a:prstGeom prst="rect">
            <a:avLst/>
          </a:prstGeom>
        </p:spPr>
      </p:pic>
      <p:sp>
        <p:nvSpPr>
          <p:cNvPr id="11" name="Podtytuł">
            <a:extLst>
              <a:ext uri="{FF2B5EF4-FFF2-40B4-BE49-F238E27FC236}">
                <a16:creationId xmlns:a16="http://schemas.microsoft.com/office/drawing/2014/main" id="{549FC988-1A6E-4B1C-92F1-29240F130A3C}"/>
              </a:ext>
            </a:extLst>
          </p:cNvPr>
          <p:cNvSpPr txBox="1"/>
          <p:nvPr/>
        </p:nvSpPr>
        <p:spPr>
          <a:xfrm>
            <a:off x="944785" y="1186942"/>
            <a:ext cx="2515112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r>
              <a:rPr lang="pl-PL" sz="2000" dirty="0"/>
              <a:t>Direct </a:t>
            </a:r>
            <a:r>
              <a:rPr lang="pl-PL" sz="2000" dirty="0" err="1"/>
              <a:t>Slurm</a:t>
            </a:r>
            <a:r>
              <a:rPr lang="pl-PL" sz="2000" dirty="0"/>
              <a:t> </a:t>
            </a:r>
            <a:r>
              <a:rPr lang="pl-PL" sz="2000" dirty="0" err="1"/>
              <a:t>access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446738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84899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HPC-QC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integration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484CE0-79B9-45FC-9526-3E64F6708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985" y="1323054"/>
            <a:ext cx="9160030" cy="4211891"/>
          </a:xfrm>
          <a:prstGeom prst="rect">
            <a:avLst/>
          </a:prstGeom>
        </p:spPr>
      </p:pic>
      <p:sp>
        <p:nvSpPr>
          <p:cNvPr id="15" name="Podtytuł">
            <a:extLst>
              <a:ext uri="{FF2B5EF4-FFF2-40B4-BE49-F238E27FC236}">
                <a16:creationId xmlns:a16="http://schemas.microsoft.com/office/drawing/2014/main" id="{2AE00104-7056-4914-AFE5-47AF8D8F7DA8}"/>
              </a:ext>
            </a:extLst>
          </p:cNvPr>
          <p:cNvSpPr txBox="1"/>
          <p:nvPr/>
        </p:nvSpPr>
        <p:spPr>
          <a:xfrm>
            <a:off x="944785" y="1186942"/>
            <a:ext cx="963405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r>
              <a:rPr lang="pl-PL" sz="2000" dirty="0" err="1"/>
              <a:t>qbatch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89930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88D4B89-24F7-A886-5B02-EBAF267A494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B038A8-3507-87C1-AFA9-256F3FDD4E9A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pl-PL" dirty="0"/>
              <a:t>EC </a:t>
            </a:r>
            <a:r>
              <a:rPr lang="pl-PL" dirty="0" err="1"/>
              <a:t>European</a:t>
            </a:r>
            <a:r>
              <a:rPr lang="pl-PL" dirty="0"/>
              <a:t> Quantum Technologies </a:t>
            </a:r>
            <a:r>
              <a:rPr lang="pl-PL" dirty="0" err="1"/>
              <a:t>Initiatives</a:t>
            </a:r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A79901-73E3-A335-C050-F84E071BD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91" y="1270250"/>
            <a:ext cx="9026818" cy="490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58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15320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HPC-QC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integration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320681-D428-4FED-AFA2-628AA7BF5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985" y="1263202"/>
            <a:ext cx="9160030" cy="4331594"/>
          </a:xfrm>
          <a:prstGeom prst="rect">
            <a:avLst/>
          </a:prstGeom>
        </p:spPr>
      </p:pic>
      <p:sp>
        <p:nvSpPr>
          <p:cNvPr id="13" name="Podtytuł">
            <a:extLst>
              <a:ext uri="{FF2B5EF4-FFF2-40B4-BE49-F238E27FC236}">
                <a16:creationId xmlns:a16="http://schemas.microsoft.com/office/drawing/2014/main" id="{AB67D6CE-204D-432F-A2C8-B2BA2C479454}"/>
              </a:ext>
            </a:extLst>
          </p:cNvPr>
          <p:cNvSpPr txBox="1"/>
          <p:nvPr/>
        </p:nvSpPr>
        <p:spPr>
          <a:xfrm>
            <a:off x="944785" y="1186942"/>
            <a:ext cx="3262111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r>
              <a:rPr lang="pl-PL" sz="2000" dirty="0" err="1"/>
              <a:t>qbatch</a:t>
            </a:r>
            <a:r>
              <a:rPr lang="pl-PL" sz="2000" dirty="0"/>
              <a:t> as a SPANK </a:t>
            </a:r>
            <a:r>
              <a:rPr lang="pl-PL" sz="2000" dirty="0" err="1"/>
              <a:t>plugin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719725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en-US" sz="3200" b="1" dirty="0">
                <a:latin typeface="Open Sans"/>
                <a:ea typeface="Open Sans"/>
                <a:cs typeface="Open Sans"/>
                <a:sym typeface="Open Sans"/>
              </a:rPr>
              <a:t>The overall hybrid HPC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-</a:t>
            </a:r>
            <a:r>
              <a:rPr lang="en-US" sz="3200" b="1" dirty="0">
                <a:latin typeface="Open Sans"/>
                <a:ea typeface="Open Sans"/>
                <a:cs typeface="Open Sans"/>
                <a:sym typeface="Open Sans"/>
              </a:rPr>
              <a:t>Q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en-US" sz="3200" b="1" dirty="0">
                <a:latin typeface="Open Sans"/>
                <a:ea typeface="Open Sans"/>
                <a:cs typeface="Open Sans"/>
                <a:sym typeface="Open Sans"/>
              </a:rPr>
              <a:t> architecture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D0EA79F-5BD1-4031-ADB7-DF1ADF1B6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82" y="873245"/>
            <a:ext cx="11083636" cy="521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12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76510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SSH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access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 to HPC-QC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resources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4B88487-E305-4CD9-B8D8-F761189CC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82" y="873245"/>
            <a:ext cx="11083636" cy="521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67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9847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>
              <a:buClr>
                <a:srgbClr val="000000"/>
              </a:buClr>
              <a:buSzPts val="4500"/>
            </a:pP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Hybrid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workflows</a:t>
            </a:r>
            <a:endParaRPr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6abad02889_0_21" title="QCHPC-Architecture-Overview-v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4920" y="950513"/>
            <a:ext cx="8133269" cy="5174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93FC81C-4BBF-4762-B57B-28AEFAFD92D6}"/>
              </a:ext>
            </a:extLst>
          </p:cNvPr>
          <p:cNvSpPr txBox="1"/>
          <p:nvPr/>
        </p:nvSpPr>
        <p:spPr>
          <a:xfrm>
            <a:off x="7116915" y="1967427"/>
            <a:ext cx="1540813" cy="738664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err="1"/>
              <a:t>Queueing</a:t>
            </a:r>
            <a:r>
              <a:rPr lang="pl-PL" sz="1400" dirty="0"/>
              <a:t> System</a:t>
            </a:r>
            <a:br>
              <a:rPr lang="pl-PL" sz="1400" dirty="0"/>
            </a:br>
            <a:r>
              <a:rPr lang="pl-PL" sz="1400" dirty="0"/>
              <a:t>(</a:t>
            </a:r>
            <a:r>
              <a:rPr lang="pl-PL" sz="1400" dirty="0" err="1"/>
              <a:t>Slurm</a:t>
            </a:r>
            <a:r>
              <a:rPr lang="pl-PL" sz="1400" dirty="0"/>
              <a:t> with </a:t>
            </a:r>
            <a:r>
              <a:rPr lang="pl-PL" sz="1400" dirty="0" err="1"/>
              <a:t>plugins</a:t>
            </a:r>
            <a:r>
              <a:rPr lang="pl-PL" sz="1400" dirty="0"/>
              <a:t>)</a:t>
            </a:r>
            <a:endParaRPr lang="en-GB" sz="14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9DF68E-CBB3-48BB-8DD5-99EDDFEA1C8C}"/>
              </a:ext>
            </a:extLst>
          </p:cNvPr>
          <p:cNvSpPr txBox="1"/>
          <p:nvPr/>
        </p:nvSpPr>
        <p:spPr>
          <a:xfrm>
            <a:off x="7908926" y="3455562"/>
            <a:ext cx="932391" cy="278332"/>
          </a:xfrm>
          <a:prstGeom prst="rect">
            <a:avLst/>
          </a:prstGeom>
          <a:solidFill>
            <a:srgbClr val="FDEFC7"/>
          </a:solidFill>
        </p:spPr>
        <p:txBody>
          <a:bodyPr wrap="square" tIns="36000" bIns="72000" rtlCol="0">
            <a:spAutoFit/>
          </a:bodyPr>
          <a:lstStyle/>
          <a:p>
            <a:pPr algn="ctr"/>
            <a:r>
              <a:rPr lang="pl-PL" sz="1100" dirty="0"/>
              <a:t>Quantum</a:t>
            </a:r>
            <a:r>
              <a:rPr lang="pl-PL" sz="1000" dirty="0"/>
              <a:t> API</a:t>
            </a:r>
            <a:endParaRPr lang="en-GB" sz="100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08EF352-FBBB-4272-8B86-AC17CE9AABDC}"/>
              </a:ext>
            </a:extLst>
          </p:cNvPr>
          <p:cNvSpPr txBox="1"/>
          <p:nvPr/>
        </p:nvSpPr>
        <p:spPr>
          <a:xfrm>
            <a:off x="7978687" y="3726639"/>
            <a:ext cx="780082" cy="197934"/>
          </a:xfrm>
          <a:prstGeom prst="rect">
            <a:avLst/>
          </a:prstGeom>
          <a:solidFill>
            <a:srgbClr val="FDEFC7"/>
          </a:solidFill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lang="pl-PL" sz="1050" dirty="0"/>
              <a:t>QDMI</a:t>
            </a:r>
            <a:endParaRPr lang="en-GB" sz="900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A25AC5C-906A-414A-8881-4B28EA263FEC}"/>
              </a:ext>
            </a:extLst>
          </p:cNvPr>
          <p:cNvCxnSpPr>
            <a:cxnSpLocks/>
          </p:cNvCxnSpPr>
          <p:nvPr/>
        </p:nvCxnSpPr>
        <p:spPr>
          <a:xfrm flipV="1">
            <a:off x="7886476" y="3724878"/>
            <a:ext cx="978747" cy="186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5376F13-6FCA-44DA-9B7D-C1A8CD5E8168}"/>
              </a:ext>
            </a:extLst>
          </p:cNvPr>
          <p:cNvSpPr txBox="1"/>
          <p:nvPr/>
        </p:nvSpPr>
        <p:spPr>
          <a:xfrm>
            <a:off x="431800" y="1545892"/>
            <a:ext cx="317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Sans-Regular"/>
              </a:rPr>
              <a:t>Hybrid workflows with </a:t>
            </a:r>
            <a:r>
              <a:rPr lang="en-US" sz="1800" dirty="0" err="1">
                <a:latin typeface="OpenSans-Regular"/>
              </a:rPr>
              <a:t>QLauncher</a:t>
            </a:r>
            <a:r>
              <a:rPr lang="en-US" sz="1800" dirty="0">
                <a:latin typeface="OpenSans-Regular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Sans-Regular"/>
              </a:rPr>
              <a:t>inter-allocation (loosely coupled)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Sans-Regular"/>
              </a:rPr>
              <a:t>intra-allocation (tightly coupled)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Sans-Regular"/>
              </a:rPr>
              <a:t>Two levels of scheduling: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OpenSans-Regular"/>
              </a:rPr>
              <a:t>Slurm</a:t>
            </a:r>
            <a:r>
              <a:rPr lang="en-US" dirty="0">
                <a:latin typeface="OpenSans-Regular"/>
              </a:rPr>
              <a:t>-based scheduling of hybrid jobs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Sans-Regular"/>
              </a:rPr>
              <a:t>Quantum API for scheduling Quantum jobs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Quantum API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53B002E-0D4A-46CC-B861-378107514831}"/>
              </a:ext>
            </a:extLst>
          </p:cNvPr>
          <p:cNvSpPr txBox="1"/>
          <p:nvPr/>
        </p:nvSpPr>
        <p:spPr>
          <a:xfrm>
            <a:off x="838622" y="1545892"/>
            <a:ext cx="51933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Sans-Regular"/>
              </a:rPr>
              <a:t>Users can operate the Quantum device through an abstraction layer called Quantum</a:t>
            </a:r>
            <a:r>
              <a:rPr lang="pl-PL" sz="1800" dirty="0">
                <a:latin typeface="OpenSans-Regular"/>
              </a:rPr>
              <a:t> </a:t>
            </a:r>
            <a:r>
              <a:rPr lang="en-US" sz="1800" dirty="0">
                <a:latin typeface="OpenSans-Regular"/>
              </a:rPr>
              <a:t>API</a:t>
            </a:r>
            <a:endParaRPr lang="pl-PL" dirty="0">
              <a:latin typeface="OpenSans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Sans-Regular"/>
              </a:rPr>
              <a:t>User permissions are managed by the administrator using dedicated tools</a:t>
            </a:r>
            <a:endParaRPr lang="pl-PL" sz="1800" dirty="0">
              <a:latin typeface="OpenSans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OpenSans-Regular"/>
              </a:rPr>
              <a:t>Quantum API </a:t>
            </a:r>
            <a:r>
              <a:rPr lang="pl-PL" dirty="0" err="1">
                <a:latin typeface="OpenSans-Regular"/>
              </a:rPr>
              <a:t>manages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access</a:t>
            </a:r>
            <a:r>
              <a:rPr lang="pl-PL" dirty="0">
                <a:latin typeface="OpenSans-Regular"/>
              </a:rPr>
              <a:t> and </a:t>
            </a:r>
            <a:r>
              <a:rPr lang="pl-PL" dirty="0" err="1">
                <a:latin typeface="OpenSans-Regular"/>
              </a:rPr>
              <a:t>schedules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jobs</a:t>
            </a:r>
            <a:r>
              <a:rPr lang="pl-PL" dirty="0">
                <a:latin typeface="OpenSans-Regular"/>
              </a:rPr>
              <a:t> for the </a:t>
            </a:r>
            <a:r>
              <a:rPr lang="pl-PL" dirty="0" err="1">
                <a:latin typeface="OpenSans-Regular"/>
              </a:rPr>
              <a:t>QPUs</a:t>
            </a:r>
            <a:endParaRPr lang="pl-PL" sz="1800" dirty="0">
              <a:latin typeface="OpenSans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OpenSans-Regular"/>
              </a:rPr>
              <a:t>QDMI </a:t>
            </a:r>
            <a:r>
              <a:rPr lang="pl-PL" dirty="0" err="1">
                <a:latin typeface="OpenSans-Regular"/>
              </a:rPr>
              <a:t>can</a:t>
            </a:r>
            <a:r>
              <a:rPr lang="pl-PL" dirty="0">
                <a:latin typeface="OpenSans-Regular"/>
              </a:rPr>
              <a:t> be </a:t>
            </a:r>
            <a:r>
              <a:rPr lang="pl-PL" dirty="0" err="1">
                <a:latin typeface="OpenSans-Regular"/>
              </a:rPr>
              <a:t>integrated</a:t>
            </a:r>
            <a:r>
              <a:rPr lang="pl-PL" dirty="0">
                <a:latin typeface="OpenSans-Regular"/>
              </a:rPr>
              <a:t> as a </a:t>
            </a:r>
            <a:r>
              <a:rPr lang="pl-PL" dirty="0" err="1">
                <a:latin typeface="OpenSans-Regular"/>
              </a:rPr>
              <a:t>lower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layer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that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provides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an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interface</a:t>
            </a:r>
            <a:r>
              <a:rPr lang="pl-PL" dirty="0">
                <a:latin typeface="OpenSans-Regular"/>
              </a:rPr>
              <a:t> for </a:t>
            </a:r>
            <a:r>
              <a:rPr lang="pl-PL" dirty="0" err="1">
                <a:latin typeface="OpenSans-Regular"/>
              </a:rPr>
              <a:t>integrating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additional</a:t>
            </a:r>
            <a:r>
              <a:rPr lang="pl-PL" dirty="0">
                <a:latin typeface="OpenSans-Regular"/>
              </a:rPr>
              <a:t> </a:t>
            </a:r>
            <a:r>
              <a:rPr lang="pl-PL" dirty="0" err="1">
                <a:latin typeface="OpenSans-Regular"/>
              </a:rPr>
              <a:t>backends</a:t>
            </a:r>
            <a:endParaRPr lang="pl-PL" sz="1800" dirty="0">
              <a:latin typeface="OpenSans-Regular"/>
            </a:endParaRPr>
          </a:p>
        </p:txBody>
      </p:sp>
      <p:pic>
        <p:nvPicPr>
          <p:cNvPr id="11" name="Google Shape;340;g36ad64aff2b_6_0">
            <a:extLst>
              <a:ext uri="{FF2B5EF4-FFF2-40B4-BE49-F238E27FC236}">
                <a16:creationId xmlns:a16="http://schemas.microsoft.com/office/drawing/2014/main" id="{67C609A1-FBA7-472A-858C-2D05FF03464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7229" y="950514"/>
            <a:ext cx="5503415" cy="5190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345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84899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6abad02889_0_21"/>
          <p:cNvSpPr txBox="1"/>
          <p:nvPr/>
        </p:nvSpPr>
        <p:spPr>
          <a:xfrm>
            <a:off x="944785" y="471281"/>
            <a:ext cx="1030245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Open Sans"/>
              <a:buNone/>
            </a:pP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Slurm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plugin</a:t>
            </a:r>
            <a:r>
              <a:rPr lang="pl-PL" sz="32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3200" b="1" dirty="0" err="1">
                <a:latin typeface="Open Sans"/>
                <a:ea typeface="Open Sans"/>
                <a:cs typeface="Open Sans"/>
                <a:sym typeface="Open Sans"/>
              </a:rPr>
              <a:t>overview</a:t>
            </a:r>
            <a:endParaRPr lang="en-US" sz="3200" b="1" dirty="0"/>
          </a:p>
        </p:txBody>
      </p:sp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EC9061-01E7-42EB-AE16-21B28AFB4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301" y="960143"/>
            <a:ext cx="6994177" cy="510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93288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D671B05-A59D-4A95-8002-FEFB1D235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4600" y="291803"/>
            <a:ext cx="9438120" cy="566776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0727C95-AFDF-4CFD-96B2-EC7AA13046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8934" y="381120"/>
            <a:ext cx="8519748" cy="7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98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660400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3E5B472-E828-4B3B-92BE-9D4C12A013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6893" y="1405467"/>
            <a:ext cx="6165127" cy="456749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5398B8D-E7E3-467F-BC62-877A1EBDA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8934" y="381120"/>
            <a:ext cx="8519748" cy="7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00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g36abad02889_0_21"/>
          <p:cNvCxnSpPr/>
          <p:nvPr/>
        </p:nvCxnSpPr>
        <p:spPr>
          <a:xfrm rot="10800000">
            <a:off x="-6931" y="646629"/>
            <a:ext cx="7480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03" name="Google Shape;203;g36abad02889_0_21"/>
          <p:cNvCxnSpPr/>
          <p:nvPr/>
        </p:nvCxnSpPr>
        <p:spPr>
          <a:xfrm>
            <a:off x="576510" y="6205769"/>
            <a:ext cx="11600250" cy="0"/>
          </a:xfrm>
          <a:prstGeom prst="straightConnector1">
            <a:avLst/>
          </a:prstGeom>
          <a:noFill/>
          <a:ln w="38100" cap="flat" cmpd="sng">
            <a:solidFill>
              <a:srgbClr val="FF7E24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g36abad02889_0_21"/>
          <p:cNvSpPr txBox="1"/>
          <p:nvPr/>
        </p:nvSpPr>
        <p:spPr>
          <a:xfrm>
            <a:off x="971449" y="1615637"/>
            <a:ext cx="326700" cy="38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g36abad02889_0_21" descr="Obrazek"/>
          <p:cNvPicPr preferRelativeResize="0"/>
          <p:nvPr/>
        </p:nvPicPr>
        <p:blipFill rotWithShape="1">
          <a:blip r:embed="rId3">
            <a:alphaModFix/>
          </a:blip>
          <a:srcRect r="60916"/>
          <a:stretch/>
        </p:blipFill>
        <p:spPr>
          <a:xfrm>
            <a:off x="10652720" y="407015"/>
            <a:ext cx="1539352" cy="479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6abad02889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784" y="6377490"/>
            <a:ext cx="2917800" cy="2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E43B2C-E926-4B39-8B71-100B47AE7A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591" y="2879879"/>
            <a:ext cx="6077307" cy="177631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0649524-4F4E-4F41-90D4-5ED03509F0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6126" y="1664219"/>
            <a:ext cx="8519748" cy="7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45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9370030-4EBD-B6BA-8B81-8C03E17610F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2825D4-F0A2-4A2E-B4C6-7B0FD9F1E005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SLURM-</a:t>
            </a:r>
            <a:r>
              <a:rPr lang="pl-PL" dirty="0" err="1"/>
              <a:t>based</a:t>
            </a:r>
            <a:r>
              <a:rPr lang="pl-PL" dirty="0"/>
              <a:t> Multi-QPU </a:t>
            </a:r>
            <a:r>
              <a:rPr lang="pl-PL" dirty="0" err="1"/>
              <a:t>architecture</a:t>
            </a:r>
            <a:endParaRPr lang="pl-PL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1125F6-184A-6508-B121-B05D663C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447" y="1433369"/>
            <a:ext cx="9436388" cy="475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65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14204E3-6E46-C628-CCBF-4E0EADF0B84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8AF2FF-744D-EBCD-C5DD-54B593C4F7C3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Why</a:t>
            </a:r>
            <a:r>
              <a:rPr lang="pl-PL" dirty="0"/>
              <a:t> we </a:t>
            </a:r>
            <a:r>
              <a:rPr lang="pl-PL" dirty="0" err="1"/>
              <a:t>need</a:t>
            </a:r>
            <a:r>
              <a:rPr lang="pl-PL" dirty="0"/>
              <a:t> quantum-</a:t>
            </a:r>
            <a:r>
              <a:rPr lang="pl-PL" dirty="0" err="1"/>
              <a:t>classical</a:t>
            </a:r>
            <a:r>
              <a:rPr lang="pl-PL" dirty="0"/>
              <a:t> </a:t>
            </a:r>
            <a:r>
              <a:rPr lang="pl-PL" dirty="0" err="1"/>
              <a:t>integration</a:t>
            </a:r>
            <a:r>
              <a:rPr lang="pl-PL" dirty="0"/>
              <a:t> ?</a:t>
            </a:r>
          </a:p>
        </p:txBody>
      </p:sp>
      <p:sp>
        <p:nvSpPr>
          <p:cNvPr id="3" name="pole tekstowe 4">
            <a:extLst>
              <a:ext uri="{FF2B5EF4-FFF2-40B4-BE49-F238E27FC236}">
                <a16:creationId xmlns:a16="http://schemas.microsoft.com/office/drawing/2014/main" id="{A8A616AF-D0DE-61AE-079D-20ABB09EA21F}"/>
              </a:ext>
            </a:extLst>
          </p:cNvPr>
          <p:cNvSpPr/>
          <p:nvPr/>
        </p:nvSpPr>
        <p:spPr bwMode="auto">
          <a:xfrm>
            <a:off x="838200" y="1667536"/>
            <a:ext cx="10655595" cy="42029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50000"/>
              </a:lnSpc>
            </a:pPr>
            <a:r>
              <a:rPr lang="pl-PL" sz="1800" b="0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The </a:t>
            </a:r>
            <a:r>
              <a:rPr lang="pl-PL" sz="1800" b="0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following</a:t>
            </a:r>
            <a:r>
              <a:rPr lang="pl-PL" sz="1800" b="0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aspects</a:t>
            </a:r>
            <a:r>
              <a:rPr lang="pl-PL" sz="1800" b="0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need</a:t>
            </a:r>
            <a:r>
              <a:rPr lang="pl-PL" sz="1800" b="0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to be </a:t>
            </a:r>
            <a:r>
              <a:rPr lang="pl-PL" sz="1800" b="0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considered</a:t>
            </a:r>
            <a:r>
              <a:rPr lang="pl-PL" sz="1800" b="0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:</a:t>
            </a:r>
          </a:p>
          <a:p>
            <a:pPr algn="just" defTabSz="914400">
              <a:lnSpc>
                <a:spcPct val="150000"/>
              </a:lnSpc>
            </a:pPr>
            <a:endParaRPr lang="pl-PL" sz="1800" b="0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algn="just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Efficient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quantum system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access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jobs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preparation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pre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/post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processing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results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analysis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algn="just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dirty="0">
                <a:solidFill>
                  <a:srgbClr val="000000"/>
                </a:solidFill>
                <a:latin typeface="Calibri"/>
              </a:rPr>
              <a:t>Quantum-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classical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algorithms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that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operate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in the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loop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between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quantum and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calssical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system for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specific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job</a:t>
            </a:r>
            <a:endParaRPr lang="pl-PL" dirty="0">
              <a:solidFill>
                <a:srgbClr val="000000"/>
              </a:solidFill>
              <a:latin typeface="Calibri"/>
            </a:endParaRPr>
          </a:p>
          <a:p>
            <a:pPr marL="285840" indent="-285840" algn="just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Specific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problems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are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more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efficient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to be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solved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on CPU, GPU, TPU and QPU we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need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a system to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connect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and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access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all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these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resources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algn="just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dirty="0">
                <a:solidFill>
                  <a:srgbClr val="000000"/>
                </a:solidFill>
                <a:latin typeface="Calibri"/>
              </a:rPr>
              <a:t>Quantum Error-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Correction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and Error-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Mitigation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R&amp;D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can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require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signifficant</a:t>
            </a:r>
            <a:r>
              <a:rPr lang="pl-PL" dirty="0">
                <a:solidFill>
                  <a:srgbClr val="000000"/>
                </a:solidFill>
                <a:latin typeface="Calibri"/>
              </a:rPr>
              <a:t> HPC </a:t>
            </a:r>
            <a:r>
              <a:rPr lang="pl-PL" dirty="0" err="1">
                <a:solidFill>
                  <a:srgbClr val="000000"/>
                </a:solidFill>
                <a:latin typeface="Calibri"/>
              </a:rPr>
              <a:t>resources</a:t>
            </a:r>
            <a:endParaRPr lang="pl-PL" dirty="0">
              <a:solidFill>
                <a:srgbClr val="000000"/>
              </a:solidFill>
              <a:latin typeface="Calibri"/>
            </a:endParaRPr>
          </a:p>
          <a:p>
            <a:pPr marL="285840" indent="-285840" algn="just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We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need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quantum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systems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simulators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these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require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HPC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signifficant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HPC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resources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(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Exascale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machine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can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simulate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~ 50 </a:t>
            </a:r>
            <a:r>
              <a:rPr lang="pl-PL" sz="18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qubits</a:t>
            </a:r>
            <a:r>
              <a:rPr lang="pl-PL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)</a:t>
            </a: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5307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3207843-9DBC-C5CF-81CD-F87672F1C43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7C1C9E-85BC-2F50-D39D-59E3FAF970C8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pl-PL" dirty="0" err="1"/>
              <a:t>Why</a:t>
            </a:r>
            <a:r>
              <a:rPr lang="pl-PL" dirty="0"/>
              <a:t> </a:t>
            </a:r>
            <a:r>
              <a:rPr lang="pl-PL" dirty="0" err="1"/>
              <a:t>Ion</a:t>
            </a:r>
            <a:r>
              <a:rPr lang="pl-PL" dirty="0"/>
              <a:t> </a:t>
            </a:r>
            <a:r>
              <a:rPr lang="pl-PL" dirty="0" err="1"/>
              <a:t>Traps</a:t>
            </a:r>
            <a:r>
              <a:rPr lang="pl-PL" dirty="0"/>
              <a:t> and </a:t>
            </a:r>
            <a:r>
              <a:rPr lang="pl-PL" dirty="0" err="1"/>
              <a:t>Photonic</a:t>
            </a:r>
            <a:r>
              <a:rPr lang="pl-PL" dirty="0"/>
              <a:t> Quantum </a:t>
            </a:r>
            <a:r>
              <a:rPr lang="pl-PL" dirty="0" err="1"/>
              <a:t>systems</a:t>
            </a:r>
            <a:r>
              <a:rPr lang="pl-PL" dirty="0"/>
              <a:t> ?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F8D0C0A6-BCD8-CB09-F910-AC18A8C923DE}"/>
              </a:ext>
            </a:extLst>
          </p:cNvPr>
          <p:cNvGrpSpPr/>
          <p:nvPr/>
        </p:nvGrpSpPr>
        <p:grpSpPr>
          <a:xfrm>
            <a:off x="1053480" y="1485947"/>
            <a:ext cx="9070560" cy="4163400"/>
            <a:chOff x="627480" y="1385280"/>
            <a:chExt cx="9070560" cy="4163400"/>
          </a:xfrm>
        </p:grpSpPr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7BFACCC3-37FA-CE96-D07A-56604CBB5C00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627480" y="1385280"/>
              <a:ext cx="9070560" cy="4163400"/>
            </a:xfrm>
            <a:prstGeom prst="rect">
              <a:avLst/>
            </a:prstGeom>
            <a:noFill/>
            <a:ln w="0">
              <a:noFill/>
            </a:ln>
          </p:spPr>
        </p:pic>
        <p:cxnSp>
          <p:nvCxnSpPr>
            <p:cNvPr id="5" name="Straight Connector 6">
              <a:extLst>
                <a:ext uri="{FF2B5EF4-FFF2-40B4-BE49-F238E27FC236}">
                  <a16:creationId xmlns:a16="http://schemas.microsoft.com/office/drawing/2014/main" id="{B8853CEA-0A0A-D37B-781D-61EFE6555506}"/>
                </a:ext>
              </a:extLst>
            </p:cNvPr>
            <p:cNvCxnSpPr/>
            <p:nvPr/>
          </p:nvCxnSpPr>
          <p:spPr>
            <a:xfrm>
              <a:off x="6116400" y="1535400"/>
              <a:ext cx="360" cy="546480"/>
            </a:xfrm>
            <a:prstGeom prst="straightConnector1">
              <a:avLst/>
            </a:prstGeom>
            <a:ln w="19050">
              <a:solidFill>
                <a:srgbClr val="156082"/>
              </a:solidFill>
            </a:ln>
          </p:spPr>
        </p:cxnSp>
      </p:grpSp>
      <p:sp>
        <p:nvSpPr>
          <p:cNvPr id="6" name="Rectangle 7">
            <a:extLst>
              <a:ext uri="{FF2B5EF4-FFF2-40B4-BE49-F238E27FC236}">
                <a16:creationId xmlns:a16="http://schemas.microsoft.com/office/drawing/2014/main" id="{D02025FF-2112-8143-6352-6431B2665D48}"/>
              </a:ext>
            </a:extLst>
          </p:cNvPr>
          <p:cNvSpPr/>
          <p:nvPr/>
        </p:nvSpPr>
        <p:spPr>
          <a:xfrm>
            <a:off x="737400" y="5546027"/>
            <a:ext cx="10616400" cy="59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AU" sz="1070" b="0" u="none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</a:rPr>
              <a:t>Record numbers of entangled qubits in a GHZ (Greenberger-Horne-Zeilinger) state on different platforms for the last ca. 20 years. The number of qubits entangled in a GHZ state characterizes the “size” of a computational problem that can be run on a quantum register while exploiting the entanglement between qubits. </a:t>
            </a:r>
            <a:endParaRPr lang="pl-PL" sz="107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070" b="0" u="none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</a:rPr>
              <a:t>Source: </a:t>
            </a:r>
            <a:r>
              <a:rPr lang="en-AU" sz="1070" b="0" u="sng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  <a:hlinkClick r:id="rId4"/>
              </a:rPr>
              <a:t>https://mariokrenn.wordpress.com/2021/01/29/reference-list-for-records-in-large-entanglement-generation- number-of-qubits-in-ghz-states/</a:t>
            </a:r>
            <a:endParaRPr lang="pl-PL" sz="107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Right Arrow 8">
            <a:extLst>
              <a:ext uri="{FF2B5EF4-FFF2-40B4-BE49-F238E27FC236}">
                <a16:creationId xmlns:a16="http://schemas.microsoft.com/office/drawing/2014/main" id="{9B62D4B3-88F3-A8EA-E6A5-ED79CDAEE9DB}"/>
              </a:ext>
            </a:extLst>
          </p:cNvPr>
          <p:cNvSpPr/>
          <p:nvPr/>
        </p:nvSpPr>
        <p:spPr>
          <a:xfrm>
            <a:off x="5452320" y="1686467"/>
            <a:ext cx="1337760" cy="645840"/>
          </a:xfrm>
          <a:prstGeom prst="rightArrow">
            <a:avLst>
              <a:gd name="adj1" fmla="val 50000"/>
              <a:gd name="adj2" fmla="val 2529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34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AQT</a:t>
            </a:r>
            <a:endParaRPr lang="pl-PL" sz="134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482D57C4-D970-FB35-00C8-80F9423EE7D9}"/>
              </a:ext>
            </a:extLst>
          </p:cNvPr>
          <p:cNvSpPr/>
          <p:nvPr/>
        </p:nvSpPr>
        <p:spPr>
          <a:xfrm>
            <a:off x="6810600" y="1867187"/>
            <a:ext cx="268920" cy="284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1870" b="0" u="none" strike="noStrike">
              <a:solidFill>
                <a:schemeClr val="accent3"/>
              </a:solidFill>
              <a:effectLst/>
              <a:uFillTx/>
              <a:latin typeface="Aptos"/>
              <a:ea typeface="Arial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5CC5E96E-A8C9-A81E-E1B9-F202D4F14F11}"/>
              </a:ext>
            </a:extLst>
          </p:cNvPr>
          <p:cNvSpPr/>
          <p:nvPr/>
        </p:nvSpPr>
        <p:spPr>
          <a:xfrm>
            <a:off x="6790800" y="3093707"/>
            <a:ext cx="268920" cy="284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1870" b="0" u="none" strike="noStrike">
              <a:solidFill>
                <a:schemeClr val="accent3"/>
              </a:solidFill>
              <a:effectLst/>
              <a:uFillTx/>
              <a:latin typeface="Aptos"/>
              <a:ea typeface="Arial"/>
            </a:endParaRPr>
          </a:p>
        </p:txBody>
      </p:sp>
      <p:sp>
        <p:nvSpPr>
          <p:cNvPr id="10" name="Right Arrow 15">
            <a:extLst>
              <a:ext uri="{FF2B5EF4-FFF2-40B4-BE49-F238E27FC236}">
                <a16:creationId xmlns:a16="http://schemas.microsoft.com/office/drawing/2014/main" id="{B3123DBE-1D8A-2D0E-F017-571046170464}"/>
              </a:ext>
            </a:extLst>
          </p:cNvPr>
          <p:cNvSpPr/>
          <p:nvPr/>
        </p:nvSpPr>
        <p:spPr>
          <a:xfrm>
            <a:off x="5452320" y="2886707"/>
            <a:ext cx="1337760" cy="645840"/>
          </a:xfrm>
          <a:prstGeom prst="rightArrow">
            <a:avLst>
              <a:gd name="adj1" fmla="val 50000"/>
              <a:gd name="adj2" fmla="val 2529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34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ORCA</a:t>
            </a:r>
            <a:endParaRPr lang="pl-PL" sz="134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6157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4AF9370-C832-8348-5D3B-40224D18203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773A58-51E8-13D5-C316-727CF306427E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Why</a:t>
            </a:r>
            <a:r>
              <a:rPr lang="pl-PL" dirty="0"/>
              <a:t> </a:t>
            </a:r>
            <a:r>
              <a:rPr lang="pl-PL" dirty="0" err="1"/>
              <a:t>Ion</a:t>
            </a:r>
            <a:r>
              <a:rPr lang="pl-PL" dirty="0"/>
              <a:t> </a:t>
            </a:r>
            <a:r>
              <a:rPr lang="pl-PL" dirty="0" err="1"/>
              <a:t>Traps</a:t>
            </a:r>
            <a:r>
              <a:rPr lang="pl-PL" dirty="0"/>
              <a:t> ?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031904F-59A3-D2A4-5F15-45DA640AD273}"/>
              </a:ext>
            </a:extLst>
          </p:cNvPr>
          <p:cNvSpPr/>
          <p:nvPr/>
        </p:nvSpPr>
        <p:spPr>
          <a:xfrm>
            <a:off x="311640" y="5579280"/>
            <a:ext cx="10616400" cy="59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AU" sz="1070" b="0" u="none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</a:rPr>
              <a:t>Record numbers of entangled qubits in a GHZ (Greenberger-Horne-Zeilinger) state on different platforms for the last ca. 20 years. The number of qubits entangled in a GHZ state characterizes the “size” of a computational problem that can be run on a quantum register while exploiting the entanglement between qubits. </a:t>
            </a:r>
            <a:endParaRPr lang="pl-PL" sz="107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070" b="0" u="none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</a:rPr>
              <a:t>Source: </a:t>
            </a:r>
            <a:r>
              <a:rPr lang="en-AU" sz="1070" b="0" u="sng" strike="noStrike">
                <a:solidFill>
                  <a:schemeClr val="accent1"/>
                </a:solidFill>
                <a:effectLst/>
                <a:uFillTx/>
                <a:latin typeface="Aptos"/>
                <a:ea typeface="Arial"/>
                <a:hlinkClick r:id="rId3"/>
              </a:rPr>
              <a:t>https://mariokrenn.wordpress.com/2021/01/29/reference-list-for-records-in-large-entanglement-generation- number-of-qubits-in-ghz-states/</a:t>
            </a:r>
            <a:endParaRPr lang="pl-PL" sz="107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1E514DFC-2054-AB23-B7FA-8DBF2CDDDFF0}"/>
              </a:ext>
            </a:extLst>
          </p:cNvPr>
          <p:cNvSpPr/>
          <p:nvPr/>
        </p:nvSpPr>
        <p:spPr>
          <a:xfrm>
            <a:off x="7450080" y="3535200"/>
            <a:ext cx="2247840" cy="645840"/>
          </a:xfrm>
          <a:prstGeom prst="rightArrow">
            <a:avLst>
              <a:gd name="adj1" fmla="val 50000"/>
              <a:gd name="adj2" fmla="val 2529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34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EuroQCS-Poland</a:t>
            </a:r>
            <a:endParaRPr lang="pl-PL" sz="134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DF51262-9B15-40AA-EA70-48FFA08A92A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530920" y="1050480"/>
            <a:ext cx="6661080" cy="475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Right Arrow 12">
            <a:extLst>
              <a:ext uri="{FF2B5EF4-FFF2-40B4-BE49-F238E27FC236}">
                <a16:creationId xmlns:a16="http://schemas.microsoft.com/office/drawing/2014/main" id="{A406AC47-2060-7BF0-C997-B0DE7E3F4CEF}"/>
              </a:ext>
            </a:extLst>
          </p:cNvPr>
          <p:cNvSpPr/>
          <p:nvPr/>
        </p:nvSpPr>
        <p:spPr>
          <a:xfrm>
            <a:off x="10472280" y="4890600"/>
            <a:ext cx="1416600" cy="645840"/>
          </a:xfrm>
          <a:prstGeom prst="rightArrow">
            <a:avLst>
              <a:gd name="adj1" fmla="val 50000"/>
              <a:gd name="adj2" fmla="val 2529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340" b="0" u="none" strike="noStrike">
                <a:solidFill>
                  <a:schemeClr val="lt1"/>
                </a:solidFill>
                <a:effectLst/>
                <a:uFillTx/>
                <a:latin typeface="Aptos"/>
                <a:ea typeface="Arial"/>
              </a:rPr>
              <a:t>Piast-Q</a:t>
            </a:r>
            <a:endParaRPr lang="pl-PL" sz="134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23FB513-C013-90AE-D02A-614E52B7AF68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444669" y="1662831"/>
            <a:ext cx="156960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Oval 1">
            <a:extLst>
              <a:ext uri="{FF2B5EF4-FFF2-40B4-BE49-F238E27FC236}">
                <a16:creationId xmlns:a16="http://schemas.microsoft.com/office/drawing/2014/main" id="{FCB5836A-0413-5CDA-2984-F43D2A6E94E1}"/>
              </a:ext>
            </a:extLst>
          </p:cNvPr>
          <p:cNvSpPr/>
          <p:nvPr/>
        </p:nvSpPr>
        <p:spPr>
          <a:xfrm>
            <a:off x="11889600" y="5078520"/>
            <a:ext cx="268920" cy="284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1870" b="0" u="none" strike="noStrike">
              <a:solidFill>
                <a:schemeClr val="accent3"/>
              </a:solidFill>
              <a:effectLst/>
              <a:uFillTx/>
              <a:latin typeface="Aptos"/>
              <a:ea typeface="Arial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D22B68C-5932-033A-DDE0-63B59195AD2D}"/>
              </a:ext>
            </a:extLst>
          </p:cNvPr>
          <p:cNvSpPr/>
          <p:nvPr/>
        </p:nvSpPr>
        <p:spPr>
          <a:xfrm>
            <a:off x="612780" y="2568488"/>
            <a:ext cx="4557960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r>
              <a:rPr lang="en-AU" sz="2000" b="0" u="none" strike="noStrike" dirty="0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A quantum system with more than 20 individually controlled qubits</a:t>
            </a:r>
            <a:endParaRPr lang="pl-PL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r>
              <a:rPr lang="en-AU" sz="2000" b="0" u="none" strike="noStrike" dirty="0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Entangling (2-qubit) gate fidelity &gt; 99.999% with very stable, high-quality physical qubits.</a:t>
            </a:r>
            <a:endParaRPr lang="pl-PL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r>
              <a:rPr lang="en-AU" sz="2000" b="0" u="none" strike="noStrike" dirty="0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Full (all-to-all) connectivity for both single- and two-qubit operations on more than 20 qubits.</a:t>
            </a:r>
            <a:endParaRPr lang="pl-PL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97241F36-25B3-9C77-0D3A-B22EE45D15CE}"/>
              </a:ext>
            </a:extLst>
          </p:cNvPr>
          <p:cNvPicPr/>
          <p:nvPr/>
        </p:nvPicPr>
        <p:blipFill>
          <a:blip r:embed="rId6"/>
          <a:stretch/>
        </p:blipFill>
        <p:spPr bwMode="auto">
          <a:xfrm>
            <a:off x="3267744" y="1432070"/>
            <a:ext cx="924360" cy="907568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10477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6C331AF-6AC9-EC0D-0940-A842FE66258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474FD3-33B5-DD62-099D-A7F11E104B57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Ion</a:t>
            </a:r>
            <a:r>
              <a:rPr lang="pl-PL" dirty="0"/>
              <a:t> Trap system – </a:t>
            </a:r>
            <a:r>
              <a:rPr lang="pl-PL" dirty="0" err="1"/>
              <a:t>fiber</a:t>
            </a:r>
            <a:r>
              <a:rPr lang="pl-PL" dirty="0"/>
              <a:t> </a:t>
            </a:r>
            <a:r>
              <a:rPr lang="pl-PL" dirty="0" err="1"/>
              <a:t>sensing</a:t>
            </a:r>
            <a:endParaRPr lang="pl-PL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FBB3BDE7-719C-BE7B-0A21-F4BEEDB35732}"/>
              </a:ext>
            </a:extLst>
          </p:cNvPr>
          <p:cNvSpPr/>
          <p:nvPr/>
        </p:nvSpPr>
        <p:spPr>
          <a:xfrm>
            <a:off x="11889600" y="5078520"/>
            <a:ext cx="268920" cy="284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GB" sz="1870" b="0" u="none" strike="noStrike">
              <a:solidFill>
                <a:schemeClr val="accent3"/>
              </a:solidFill>
              <a:effectLst/>
              <a:uFillTx/>
              <a:latin typeface="Aptos"/>
              <a:ea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D68F04-BEFB-4816-44E0-49263ACF3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84774"/>
            <a:ext cx="6195237" cy="4646428"/>
          </a:xfrm>
          <a:prstGeom prst="rect">
            <a:avLst/>
          </a:prstGeom>
        </p:spPr>
      </p:pic>
      <p:sp>
        <p:nvSpPr>
          <p:cNvPr id="12" name="TextBox 13">
            <a:extLst>
              <a:ext uri="{FF2B5EF4-FFF2-40B4-BE49-F238E27FC236}">
                <a16:creationId xmlns:a16="http://schemas.microsoft.com/office/drawing/2014/main" id="{7B2C8411-D4D6-AA78-8515-16231D185AD2}"/>
              </a:ext>
            </a:extLst>
          </p:cNvPr>
          <p:cNvSpPr/>
          <p:nvPr/>
        </p:nvSpPr>
        <p:spPr bwMode="auto">
          <a:xfrm>
            <a:off x="7208875" y="2367898"/>
            <a:ext cx="4815186" cy="21222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r>
              <a:rPr lang="pl-PL" sz="2800" b="0" u="none" strike="noStrike" dirty="0" err="1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Fiber</a:t>
            </a:r>
            <a:r>
              <a:rPr lang="pl-PL" sz="2800" b="0" u="none" strike="noStrike" dirty="0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2800" b="0" u="none" strike="noStrike" dirty="0" err="1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sensing</a:t>
            </a:r>
            <a:r>
              <a:rPr lang="pl-PL" sz="2800" b="0" u="none" strike="noStrike" dirty="0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 – </a:t>
            </a:r>
            <a:r>
              <a:rPr lang="pl-PL" sz="2800" b="0" u="none" strike="noStrike" dirty="0" err="1">
                <a:solidFill>
                  <a:srgbClr val="0070C0"/>
                </a:solidFill>
                <a:effectLst/>
                <a:uFillTx/>
                <a:latin typeface="Aptos"/>
                <a:ea typeface="Arial"/>
              </a:rPr>
              <a:t>temperature</a:t>
            </a:r>
            <a:endParaRPr lang="pl-PL" sz="2800" dirty="0">
              <a:solidFill>
                <a:srgbClr val="0070C0"/>
              </a:solidFill>
              <a:latin typeface="Aptos"/>
              <a:ea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endParaRPr lang="pl-PL" sz="2800" b="0" u="none" strike="noStrike" dirty="0">
              <a:solidFill>
                <a:srgbClr val="0070C0"/>
              </a:solidFill>
              <a:effectLst/>
              <a:uFillTx/>
              <a:latin typeface="Aptos"/>
              <a:ea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r>
              <a:rPr lang="pl-PL" sz="2800" dirty="0" err="1">
                <a:solidFill>
                  <a:srgbClr val="0070C0"/>
                </a:solidFill>
                <a:latin typeface="Aptos"/>
                <a:ea typeface="Arial"/>
              </a:rPr>
              <a:t>Fiber</a:t>
            </a:r>
            <a:r>
              <a:rPr lang="pl-PL" sz="2800" dirty="0">
                <a:solidFill>
                  <a:srgbClr val="0070C0"/>
                </a:solidFill>
                <a:latin typeface="Aptos"/>
                <a:ea typeface="Arial"/>
              </a:rPr>
              <a:t> </a:t>
            </a:r>
            <a:r>
              <a:rPr lang="pl-PL" sz="2800" dirty="0" err="1">
                <a:solidFill>
                  <a:srgbClr val="0070C0"/>
                </a:solidFill>
                <a:latin typeface="Aptos"/>
                <a:ea typeface="Arial"/>
              </a:rPr>
              <a:t>strain</a:t>
            </a:r>
            <a:r>
              <a:rPr lang="pl-PL" sz="2800" dirty="0">
                <a:solidFill>
                  <a:srgbClr val="0070C0"/>
                </a:solidFill>
                <a:latin typeface="Aptos"/>
                <a:ea typeface="Arial"/>
              </a:rPr>
              <a:t> </a:t>
            </a:r>
            <a:r>
              <a:rPr lang="pl-PL" sz="2800" dirty="0" err="1">
                <a:solidFill>
                  <a:srgbClr val="0070C0"/>
                </a:solidFill>
                <a:latin typeface="Aptos"/>
                <a:ea typeface="Arial"/>
              </a:rPr>
              <a:t>sensing</a:t>
            </a:r>
            <a:r>
              <a:rPr lang="pl-PL" sz="2800" dirty="0">
                <a:solidFill>
                  <a:srgbClr val="0070C0"/>
                </a:solidFill>
                <a:latin typeface="Aptos"/>
                <a:ea typeface="Arial"/>
              </a:rPr>
              <a:t> - </a:t>
            </a:r>
            <a:r>
              <a:rPr lang="pl-PL" sz="2800" dirty="0" err="1">
                <a:solidFill>
                  <a:srgbClr val="0070C0"/>
                </a:solidFill>
                <a:latin typeface="Aptos"/>
                <a:ea typeface="Arial"/>
              </a:rPr>
              <a:t>vibrations</a:t>
            </a:r>
            <a:endParaRPr lang="pl-PL" sz="2800" b="0" u="none" strike="noStrike" dirty="0">
              <a:solidFill>
                <a:srgbClr val="0070C0"/>
              </a:solidFill>
              <a:effectLst/>
              <a:uFillTx/>
              <a:latin typeface="Aptos"/>
              <a:ea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70C0"/>
              </a:buClr>
              <a:buFont typeface="Wingdings" charset="2"/>
              <a:buChar char=""/>
            </a:pPr>
            <a:endParaRPr lang="pl-PL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3146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06CDF8C-66DB-C613-AFD9-6948528688B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DC7F41-889D-B149-D75E-FE95BEBC53C8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the </a:t>
            </a:r>
            <a:r>
              <a:rPr lang="pl-PL" dirty="0" err="1"/>
              <a:t>first</a:t>
            </a:r>
            <a:r>
              <a:rPr lang="pl-PL" dirty="0"/>
              <a:t> </a:t>
            </a:r>
            <a:r>
              <a:rPr lang="pl-PL" dirty="0" err="1"/>
              <a:t>application</a:t>
            </a:r>
            <a:r>
              <a:rPr lang="pl-PL" dirty="0"/>
              <a:t> </a:t>
            </a:r>
            <a:r>
              <a:rPr lang="pl-PL" dirty="0" err="1"/>
              <a:t>benchmarks</a:t>
            </a:r>
            <a:r>
              <a:rPr lang="pl-PL" dirty="0"/>
              <a:t> ?</a:t>
            </a:r>
          </a:p>
        </p:txBody>
      </p:sp>
      <p:pic>
        <p:nvPicPr>
          <p:cNvPr id="3" name="Picture 34">
            <a:extLst>
              <a:ext uri="{FF2B5EF4-FFF2-40B4-BE49-F238E27FC236}">
                <a16:creationId xmlns:a16="http://schemas.microsoft.com/office/drawing/2014/main" id="{C96EBA63-4826-E37D-F711-4F81ACA2510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233052" y="1756678"/>
            <a:ext cx="3939120" cy="1887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Rectangle 19">
            <a:extLst>
              <a:ext uri="{FF2B5EF4-FFF2-40B4-BE49-F238E27FC236}">
                <a16:creationId xmlns:a16="http://schemas.microsoft.com/office/drawing/2014/main" id="{3DE8B7DC-D711-8545-57ED-8217A3B408F3}"/>
              </a:ext>
            </a:extLst>
          </p:cNvPr>
          <p:cNvSpPr/>
          <p:nvPr/>
        </p:nvSpPr>
        <p:spPr>
          <a:xfrm>
            <a:off x="804240" y="5706622"/>
            <a:ext cx="10208160" cy="29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AU" sz="1340" b="0" u="none" strike="noStrike">
                <a:solidFill>
                  <a:srgbClr val="0070C0"/>
                </a:solidFill>
                <a:effectLst/>
                <a:uFillTx/>
                <a:latin typeface="Aptos"/>
                <a:ea typeface="Helvetica Neue Light"/>
              </a:rPr>
              <a:t>Source: Kurowski K, et al, Application Performance Benchmarks for Quantum Computers, https://arxiv.org/abs/2310.13637</a:t>
            </a:r>
            <a:endParaRPr lang="pl-PL" sz="134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TextBox 20">
            <a:extLst>
              <a:ext uri="{FF2B5EF4-FFF2-40B4-BE49-F238E27FC236}">
                <a16:creationId xmlns:a16="http://schemas.microsoft.com/office/drawing/2014/main" id="{800A7626-4EC9-AE02-847C-9C7D738DD15C}"/>
              </a:ext>
            </a:extLst>
          </p:cNvPr>
          <p:cNvSpPr/>
          <p:nvPr/>
        </p:nvSpPr>
        <p:spPr>
          <a:xfrm>
            <a:off x="838200" y="1582414"/>
            <a:ext cx="8844840" cy="41843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pl-PL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Entanglement in GHZ state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Toffoli gate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Grover’s Algorithm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Quantum Fourier Transform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VQE for quantum chemistry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QAOA for combinatorial problems optimization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Helvetica Neue Light"/>
              </a:rPr>
              <a:t>Quantum Support Vector Machine for image classification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AU" sz="1600" b="1" u="none" strike="noStrike" dirty="0">
                <a:solidFill>
                  <a:srgbClr val="FF0000"/>
                </a:solidFill>
                <a:effectLst/>
                <a:uFillTx/>
                <a:latin typeface="Aptos"/>
                <a:ea typeface="Helvetica Neue Light"/>
              </a:rPr>
              <a:t>Quantum Walk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5F8CFA1-D57C-82DA-D925-B1BB5AEFFE83}"/>
              </a:ext>
            </a:extLst>
          </p:cNvPr>
          <p:cNvSpPr/>
          <p:nvPr/>
        </p:nvSpPr>
        <p:spPr>
          <a:xfrm>
            <a:off x="443160" y="5904262"/>
            <a:ext cx="56732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970200" indent="-609480" algn="ctr" defTabSz="914400">
              <a:lnSpc>
                <a:spcPct val="115000"/>
              </a:lnSpc>
              <a:spcAft>
                <a:spcPts val="1599"/>
              </a:spcAft>
              <a:tabLst>
                <a:tab pos="0" algn="l"/>
              </a:tabLst>
            </a:pPr>
            <a:r>
              <a:rPr lang="en-GB" sz="1340" b="0" u="none" strike="noStrike">
                <a:solidFill>
                  <a:srgbClr val="0070C0"/>
                </a:solidFill>
                <a:effectLst/>
                <a:uFillTx/>
                <a:latin typeface="Aptos"/>
                <a:ea typeface="Helvetica Neue Light"/>
              </a:rPr>
              <a:t>Benchmarking Code: https://drive.man.poznan.pl/s/J3fSDrZdSabJGpr</a:t>
            </a:r>
            <a:endParaRPr lang="pl-PL" sz="134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9EE2AE2-7FAF-0B8E-B628-D7E1F94316EA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189152" y="1732836"/>
            <a:ext cx="3827880" cy="2700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33">
            <a:extLst>
              <a:ext uri="{FF2B5EF4-FFF2-40B4-BE49-F238E27FC236}">
                <a16:creationId xmlns:a16="http://schemas.microsoft.com/office/drawing/2014/main" id="{2DA2E64C-6648-067C-8B50-6D78EA0842E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8916900" y="4621727"/>
            <a:ext cx="2861640" cy="79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Picture 2" descr="Hydrogen - American Chemical Society">
            <a:extLst>
              <a:ext uri="{FF2B5EF4-FFF2-40B4-BE49-F238E27FC236}">
                <a16:creationId xmlns:a16="http://schemas.microsoft.com/office/drawing/2014/main" id="{724DE238-DFA9-E109-1068-786C2F7C6943}"/>
              </a:ext>
            </a:extLst>
          </p:cNvPr>
          <p:cNvPicPr/>
          <p:nvPr/>
        </p:nvPicPr>
        <p:blipFill>
          <a:blip r:embed="rId6"/>
          <a:stretch/>
        </p:blipFill>
        <p:spPr>
          <a:xfrm rot="17863200">
            <a:off x="8640570" y="1694035"/>
            <a:ext cx="3616920" cy="242316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4209319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DB3FE37-990C-F370-73B5-14995FF134A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59AFC7-E286-302A-9EE7-0DDA53930CD9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the </a:t>
            </a:r>
            <a:r>
              <a:rPr lang="pl-PL" dirty="0" err="1"/>
              <a:t>first</a:t>
            </a:r>
            <a:r>
              <a:rPr lang="pl-PL" dirty="0"/>
              <a:t> </a:t>
            </a:r>
            <a:r>
              <a:rPr lang="pl-PL" dirty="0" err="1"/>
              <a:t>user</a:t>
            </a:r>
            <a:r>
              <a:rPr lang="pl-PL" dirty="0"/>
              <a:t> </a:t>
            </a:r>
            <a:r>
              <a:rPr lang="pl-PL" dirty="0" err="1"/>
              <a:t>applications</a:t>
            </a:r>
            <a:r>
              <a:rPr lang="pl-PL" dirty="0"/>
              <a:t> ?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A9CCB0-E28B-7664-5CB6-21DA1AF98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986" y="1292496"/>
            <a:ext cx="8610005" cy="48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04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B14D272-9950-82F9-5B69-26B1D9AE94C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DE1E36-4E2E-CB06-EA36-31CD03C74BBD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pl-PL" dirty="0" err="1"/>
              <a:t>Intersection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</a:t>
            </a:r>
            <a:r>
              <a:rPr lang="pl-PL" dirty="0" err="1"/>
              <a:t>Molecular</a:t>
            </a:r>
            <a:r>
              <a:rPr lang="pl-PL" dirty="0"/>
              <a:t> </a:t>
            </a:r>
            <a:r>
              <a:rPr lang="pl-PL" dirty="0" err="1"/>
              <a:t>Physics</a:t>
            </a:r>
            <a:r>
              <a:rPr lang="pl-PL" dirty="0"/>
              <a:t>, Quantum </a:t>
            </a:r>
            <a:r>
              <a:rPr lang="pl-PL" dirty="0" err="1"/>
              <a:t>Simulations</a:t>
            </a:r>
            <a:r>
              <a:rPr lang="pl-PL" dirty="0"/>
              <a:t> and ML 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3E0B9C23-605B-1FAE-3825-390270304D7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60797" y="1308684"/>
            <a:ext cx="5774814" cy="5184396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D61F4104-9E62-9D42-7FF4-57C679154AF6}"/>
              </a:ext>
            </a:extLst>
          </p:cNvPr>
          <p:cNvSpPr/>
          <p:nvPr/>
        </p:nvSpPr>
        <p:spPr bwMode="auto">
          <a:xfrm>
            <a:off x="2532036" y="1384774"/>
            <a:ext cx="7127928" cy="556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u="none" strike="noStrike">
              <a:solidFill>
                <a:schemeClr val="lt1"/>
              </a:solidFill>
              <a:effectLst/>
              <a:uFillTx/>
              <a:latin typeface="Aptos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495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30.06.2026 – 01.07.2026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pl-PL" dirty="0"/>
              <a:t>PCSS</a:t>
            </a:r>
            <a:br>
              <a:rPr lang="pl-PL" dirty="0"/>
            </a:br>
            <a:r>
              <a:rPr lang="pl-PL" sz="2200" dirty="0" err="1"/>
              <a:t>prydlich@man.poznan.pl</a:t>
            </a:r>
            <a:endParaRPr lang="pl-PL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00D5976-BE31-9035-6F36-AC82A77A0B1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61FE2A-884E-53A4-9F3D-015620575FD8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EuroHPC</a:t>
            </a:r>
            <a:r>
              <a:rPr lang="pl-PL" dirty="0"/>
              <a:t> and </a:t>
            </a:r>
            <a:r>
              <a:rPr lang="pl-PL" dirty="0" err="1"/>
              <a:t>EuroQCS</a:t>
            </a:r>
            <a:r>
              <a:rPr lang="pl-PL" dirty="0"/>
              <a:t> </a:t>
            </a:r>
            <a:r>
              <a:rPr lang="pl-PL" dirty="0" err="1"/>
              <a:t>infrastructures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508D1-1EF7-97C3-A6C1-11C1F04EF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99933"/>
            <a:ext cx="5089123" cy="48014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1FB44-E28D-42A4-1F34-7D0FC35EF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613" y="1299933"/>
            <a:ext cx="4341734" cy="277388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5599414-01DF-13B7-492B-AB8AB259E024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618913" y="3775046"/>
            <a:ext cx="5157331" cy="2452856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7237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354622C-BF52-7BF4-0B1C-7A70432F838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08689D-CA0E-3CF5-F48D-5C602DAC5582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EuroHPC</a:t>
            </a:r>
            <a:r>
              <a:rPr lang="pl-PL" dirty="0"/>
              <a:t> and </a:t>
            </a:r>
            <a:r>
              <a:rPr lang="pl-PL" dirty="0" err="1"/>
              <a:t>EuroQCS</a:t>
            </a:r>
            <a:r>
              <a:rPr lang="pl-PL" dirty="0"/>
              <a:t> </a:t>
            </a:r>
            <a:r>
              <a:rPr lang="pl-PL" dirty="0" err="1"/>
              <a:t>infrastructures</a:t>
            </a:r>
            <a:endParaRPr lang="pl-P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B81861-25BC-8180-82B5-AC662E88E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246" y="1384774"/>
            <a:ext cx="8343507" cy="469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2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EF273BD-6565-2386-BD46-0AEC2F82FED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32A962-0E9D-0D1E-21E9-4D46DDE87B9E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How </a:t>
            </a:r>
            <a:r>
              <a:rPr lang="pl-PL" dirty="0" err="1"/>
              <a:t>does</a:t>
            </a:r>
            <a:r>
              <a:rPr lang="pl-PL" dirty="0"/>
              <a:t> a </a:t>
            </a:r>
            <a:r>
              <a:rPr lang="pl-PL" dirty="0" err="1"/>
              <a:t>classical</a:t>
            </a:r>
            <a:r>
              <a:rPr lang="pl-PL" dirty="0"/>
              <a:t> </a:t>
            </a:r>
            <a:r>
              <a:rPr lang="pl-PL" dirty="0" err="1"/>
              <a:t>computer</a:t>
            </a:r>
            <a:r>
              <a:rPr lang="pl-PL" dirty="0"/>
              <a:t> </a:t>
            </a:r>
            <a:r>
              <a:rPr lang="pl-PL" dirty="0" err="1"/>
              <a:t>work</a:t>
            </a:r>
            <a:r>
              <a:rPr lang="pl-PL" dirty="0"/>
              <a:t>?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B011FB60-A508-6C1B-D7C4-3AA917FB42FA}"/>
              </a:ext>
            </a:extLst>
          </p:cNvPr>
          <p:cNvSpPr/>
          <p:nvPr/>
        </p:nvSpPr>
        <p:spPr>
          <a:xfrm>
            <a:off x="1070640" y="1646270"/>
            <a:ext cx="5664600" cy="50338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Classical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computers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are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built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from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integrated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transistors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,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which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work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when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they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have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two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states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0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→ no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voltage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or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a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low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level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	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1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→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presence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of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voltage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or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a high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level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0" u="sng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As a </a:t>
            </a:r>
            <a:r>
              <a:rPr lang="pl-PL" sz="1800" b="0" u="sng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result</a:t>
            </a:r>
            <a:r>
              <a:rPr lang="pl-PL" sz="1800" b="0" u="sng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It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is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easy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to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tell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whether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current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is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flowing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or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not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classical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system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is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resistant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to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various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disturbances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(no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need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to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distinguish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a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million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voltage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levels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—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just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two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states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(a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classical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bit)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are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enough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)!</a:t>
            </a:r>
          </a:p>
          <a:p>
            <a:pPr marL="285840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There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is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possibility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to </a:t>
            </a: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use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Multi-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Valued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Logic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(MVL)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gates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and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systems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but </a:t>
            </a: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practically</a:t>
            </a:r>
            <a:r>
              <a:rPr lang="pl-PL" sz="180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 </a:t>
            </a:r>
            <a:r>
              <a:rPr lang="pl-PL" sz="180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</a:rPr>
              <a:t>difficult</a:t>
            </a:r>
            <a:endParaRPr lang="pl-PL" sz="180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85085F63-A2CF-1B9F-BC52-2C7204C6F6A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146360" y="1839960"/>
            <a:ext cx="4474440" cy="194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079D6CFA-0DA3-CF82-4A97-DD743896A13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143920" y="3913560"/>
            <a:ext cx="2713680" cy="161712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378210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B51B460-F800-2BB5-FCB8-38A2629B2A2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B301A0-1A0D-A71A-7961-412CDBC272E2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How </a:t>
            </a:r>
            <a:r>
              <a:rPr lang="pl-PL" dirty="0" err="1"/>
              <a:t>does</a:t>
            </a:r>
            <a:r>
              <a:rPr lang="pl-PL" dirty="0"/>
              <a:t> a </a:t>
            </a:r>
            <a:r>
              <a:rPr lang="pl-PL" dirty="0" err="1"/>
              <a:t>classical</a:t>
            </a:r>
            <a:r>
              <a:rPr lang="pl-PL" dirty="0"/>
              <a:t> </a:t>
            </a:r>
            <a:r>
              <a:rPr lang="pl-PL" dirty="0" err="1"/>
              <a:t>computer</a:t>
            </a:r>
            <a:r>
              <a:rPr lang="pl-PL" dirty="0"/>
              <a:t> </a:t>
            </a:r>
            <a:r>
              <a:rPr lang="pl-PL" dirty="0" err="1"/>
              <a:t>work</a:t>
            </a:r>
            <a:r>
              <a:rPr lang="pl-PL" dirty="0"/>
              <a:t>?</a:t>
            </a:r>
          </a:p>
        </p:txBody>
      </p:sp>
      <p:sp>
        <p:nvSpPr>
          <p:cNvPr id="3" name="pole tekstowe 4">
            <a:extLst>
              <a:ext uri="{FF2B5EF4-FFF2-40B4-BE49-F238E27FC236}">
                <a16:creationId xmlns:a16="http://schemas.microsoft.com/office/drawing/2014/main" id="{ACA0E449-DEA1-1A49-9208-825EF3575E0A}"/>
              </a:ext>
            </a:extLst>
          </p:cNvPr>
          <p:cNvSpPr/>
          <p:nvPr/>
        </p:nvSpPr>
        <p:spPr>
          <a:xfrm>
            <a:off x="1182600" y="1893600"/>
            <a:ext cx="5963400" cy="420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Current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=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directed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flow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of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electric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charge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carriers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through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a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conducting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body,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occurring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under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the influence of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an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electric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field.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Transistors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are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miniature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switches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that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can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be: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turned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on (1) →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conduct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current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or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turned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off (0) → </a:t>
            </a:r>
            <a:r>
              <a:rPr lang="pl-PL" sz="1800" b="1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do not </a:t>
            </a:r>
            <a:r>
              <a:rPr lang="pl-PL" sz="1800" b="1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conduct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Many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transistors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that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process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data (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processor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)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3A3A3A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store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 data (</a:t>
            </a:r>
            <a:r>
              <a:rPr lang="pl-PL" sz="1800" b="0" u="none" strike="noStrike" dirty="0" err="1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e.g</a:t>
            </a:r>
            <a:r>
              <a:rPr lang="pl-PL" sz="18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. RAM)</a:t>
            </a:r>
            <a:r>
              <a:rPr lang="pl-PL" sz="16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Aktiv Grotesk"/>
                <a:ea typeface="Aktiv Grotesk"/>
              </a:rPr>
              <a:t>	</a:t>
            </a:r>
            <a:endParaRPr lang="pl-PL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8D1A3568-A534-437A-43A9-2E600DED69B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146360" y="1839960"/>
            <a:ext cx="4474440" cy="194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BA92EC2-7873-A8C0-A984-9E0A440CE965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143920" y="3913560"/>
            <a:ext cx="2713680" cy="161712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8839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6E71F10-B181-7160-7DA8-D378F2EB01D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51CD01-13D5-8CDD-3D9B-4FBBDCED6CF4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Zeroes</a:t>
            </a:r>
            <a:r>
              <a:rPr lang="pl-PL" dirty="0"/>
              <a:t> and </a:t>
            </a:r>
            <a:r>
              <a:rPr lang="pl-PL" dirty="0" err="1"/>
              <a:t>Ones</a:t>
            </a:r>
            <a:endParaRPr lang="pl-PL" dirty="0"/>
          </a:p>
        </p:txBody>
      </p:sp>
      <p:sp>
        <p:nvSpPr>
          <p:cNvPr id="3" name="pole tekstowe 4">
            <a:extLst>
              <a:ext uri="{FF2B5EF4-FFF2-40B4-BE49-F238E27FC236}">
                <a16:creationId xmlns:a16="http://schemas.microsoft.com/office/drawing/2014/main" id="{D932507B-5EEE-F525-618D-43F22D1AA285}"/>
              </a:ext>
            </a:extLst>
          </p:cNvPr>
          <p:cNvSpPr/>
          <p:nvPr/>
        </p:nvSpPr>
        <p:spPr>
          <a:xfrm>
            <a:off x="1214749" y="1300499"/>
            <a:ext cx="5963400" cy="50338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binary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system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based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on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bits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Simple and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efficient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to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implement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in hardware in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classical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computers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Ideal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for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building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logic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using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logic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gates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e.g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. AND, OR, NOT)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50000"/>
              </a:lnSpc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If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you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want to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add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two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numbers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2+2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computer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converts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this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into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binary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representation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and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adds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10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+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10 in </a:t>
            </a:r>
            <a:r>
              <a:rPr lang="pl-PL" sz="180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registers</a:t>
            </a:r>
            <a:endParaRPr lang="pl-PL" sz="180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Transistors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perform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the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addition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bit by bit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The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result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100 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(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that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is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4) —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only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zeros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and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ones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!</a:t>
            </a: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dirty="0">
                <a:solidFill>
                  <a:schemeClr val="dk1"/>
                </a:solidFill>
                <a:latin typeface="Aptos"/>
              </a:rPr>
              <a:t>MVL system </a:t>
            </a:r>
            <a:r>
              <a:rPr lang="pl-PL" dirty="0" err="1">
                <a:solidFill>
                  <a:schemeClr val="dk1"/>
                </a:solidFill>
                <a:latin typeface="Aptos"/>
              </a:rPr>
              <a:t>requires</a:t>
            </a:r>
            <a:r>
              <a:rPr lang="pl-PL" dirty="0">
                <a:solidFill>
                  <a:schemeClr val="dk1"/>
                </a:solidFill>
                <a:latin typeface="Aptos"/>
              </a:rPr>
              <a:t> </a:t>
            </a:r>
            <a:r>
              <a:rPr lang="pl-PL" dirty="0" err="1">
                <a:solidFill>
                  <a:schemeClr val="dk1"/>
                </a:solidFill>
                <a:latin typeface="Aptos"/>
              </a:rPr>
              <a:t>complex</a:t>
            </a:r>
            <a:r>
              <a:rPr lang="pl-PL" dirty="0">
                <a:solidFill>
                  <a:schemeClr val="dk1"/>
                </a:solidFill>
                <a:latin typeface="Aptos"/>
              </a:rPr>
              <a:t> </a:t>
            </a:r>
            <a:r>
              <a:rPr lang="pl-PL" dirty="0" err="1">
                <a:solidFill>
                  <a:schemeClr val="dk1"/>
                </a:solidFill>
                <a:latin typeface="Aptos"/>
              </a:rPr>
              <a:t>logic</a:t>
            </a:r>
            <a:r>
              <a:rPr lang="pl-PL" dirty="0">
                <a:solidFill>
                  <a:schemeClr val="dk1"/>
                </a:solidFill>
                <a:latin typeface="Aptos"/>
              </a:rPr>
              <a:t> and </a:t>
            </a:r>
            <a:r>
              <a:rPr lang="pl-PL" dirty="0" err="1">
                <a:solidFill>
                  <a:schemeClr val="dk1"/>
                </a:solidFill>
                <a:latin typeface="Aptos"/>
              </a:rPr>
              <a:t>gates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3157E584-C872-9F81-444F-365A8E1E502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394040" y="2021040"/>
            <a:ext cx="4624920" cy="39960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82455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4D01EC7-4CB9-375F-3552-F284BD29619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ED9158-B480-9773-6FC7-F7D5F78B2504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pl-PL" dirty="0" err="1"/>
              <a:t>Supercomputing</a:t>
            </a:r>
            <a:r>
              <a:rPr lang="pl-PL" dirty="0"/>
              <a:t> Iron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A7E0290C-BCC8-8C56-9FF5-3536CAFEC77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29080" y="1836000"/>
            <a:ext cx="5667480" cy="419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742017FA-7DAF-987E-5C18-7FCB8F791F6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206360" y="1600920"/>
            <a:ext cx="4291200" cy="241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790DD9E1-B5E8-064C-9B2B-645C276ED4E0}"/>
              </a:ext>
            </a:extLst>
          </p:cNvPr>
          <p:cNvSpPr/>
          <p:nvPr/>
        </p:nvSpPr>
        <p:spPr>
          <a:xfrm>
            <a:off x="619554" y="4103645"/>
            <a:ext cx="5609526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​NVIDIA B200/B300 GPU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graphics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card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: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defTabSz="914400">
              <a:lnSpc>
                <a:spcPct val="10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Contains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208+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billion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transistors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(Rubin 336B)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Consumes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1000 - 1 200 W! 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AI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factories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consist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1500+ 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defTabSz="914400">
              <a:lnSpc>
                <a:spcPct val="100000"/>
              </a:lnSpc>
            </a:pP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of the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latest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GPUs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</a:t>
            </a:r>
            <a:r>
              <a:rPr lang="pl-PL" sz="1800" b="1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e.g</a:t>
            </a:r>
            <a:r>
              <a:rPr lang="pl-PL" sz="1800" b="1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. PIAST AI)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AI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gigafactories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 (100 000+ </a:t>
            </a:r>
            <a:r>
              <a:rPr lang="pl-PL" sz="1800" b="0" u="none" strike="noStrike" dirty="0" err="1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GPUs</a:t>
            </a:r>
            <a:r>
              <a:rPr lang="pl-PL" sz="1800" b="0" u="none" strike="noStrike" dirty="0">
                <a:solidFill>
                  <a:schemeClr val="dk1"/>
                </a:solidFill>
                <a:effectLst/>
                <a:uFillTx/>
                <a:latin typeface="Aptos"/>
                <a:ea typeface="Arial"/>
              </a:rPr>
              <a:t>)</a:t>
            </a: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7949997"/>
      </p:ext>
    </p:extLst>
  </p:cSld>
  <p:clrMapOvr>
    <a:masterClrMapping/>
  </p:clrMapOvr>
</p:sld>
</file>

<file path=ppt/theme/theme1.xml><?xml version="1.0" encoding="utf-8"?>
<a:theme xmlns:a="http://schemas.openxmlformats.org/drawingml/2006/main" name="Slajdy PCSS">
  <a:themeElements>
    <a:clrScheme name="PCSS">
      <a:dk1>
        <a:srgbClr val="000000"/>
      </a:dk1>
      <a:lt1>
        <a:srgbClr val="FFFFFF"/>
      </a:lt1>
      <a:dk2>
        <a:srgbClr val="0050B2"/>
      </a:dk2>
      <a:lt2>
        <a:srgbClr val="FFFFFF"/>
      </a:lt2>
      <a:accent1>
        <a:srgbClr val="0050B2"/>
      </a:accent1>
      <a:accent2>
        <a:srgbClr val="E97132"/>
      </a:accent2>
      <a:accent3>
        <a:srgbClr val="46A5FF"/>
      </a:accent3>
      <a:accent4>
        <a:srgbClr val="459F4F"/>
      </a:accent4>
      <a:accent5>
        <a:srgbClr val="C2429D"/>
      </a:accent5>
      <a:accent6>
        <a:srgbClr val="FFD800"/>
      </a:accent6>
      <a:hlink>
        <a:srgbClr val="0050B2"/>
      </a:hlink>
      <a:folHlink>
        <a:srgbClr val="0050B2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genda prezentacji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</TotalTime>
  <Words>1351</Words>
  <Application>Microsoft Macintosh PowerPoint</Application>
  <DocSecurity>0</DocSecurity>
  <PresentationFormat>Widescreen</PresentationFormat>
  <Paragraphs>199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Open Sans Light</vt:lpstr>
      <vt:lpstr>Calibri</vt:lpstr>
      <vt:lpstr>Helvetica Neue</vt:lpstr>
      <vt:lpstr>Aptos</vt:lpstr>
      <vt:lpstr>Open Sans ExtraBold</vt:lpstr>
      <vt:lpstr>Wingdings</vt:lpstr>
      <vt:lpstr>OpenSans-Regular</vt:lpstr>
      <vt:lpstr>Open Sans</vt:lpstr>
      <vt:lpstr>Aktiv Grotesk</vt:lpstr>
      <vt:lpstr>Cambria Math</vt:lpstr>
      <vt:lpstr>Arial</vt:lpstr>
      <vt:lpstr>Slajdy PCSS</vt:lpstr>
      <vt:lpstr>Agenda prezentacji</vt:lpstr>
      <vt:lpstr>    Hybrid Quantum-Classical computing infrastructure - algorithms and use cases   Piotr Rydlichowski</vt:lpstr>
      <vt:lpstr>EC European Quantum Technologies Initiatives</vt:lpstr>
      <vt:lpstr>Why we need quantum-classical integration ?</vt:lpstr>
      <vt:lpstr>EuroHPC and EuroQCS infrastructures</vt:lpstr>
      <vt:lpstr>EuroHPC and EuroQCS infrastructures</vt:lpstr>
      <vt:lpstr>How does a classical computer work?</vt:lpstr>
      <vt:lpstr>How does a classical computer work?</vt:lpstr>
      <vt:lpstr>Zeroes and Ones</vt:lpstr>
      <vt:lpstr>Supercomputing Iron</vt:lpstr>
      <vt:lpstr>Complex problems</vt:lpstr>
      <vt:lpstr>Bit vs Qubit</vt:lpstr>
      <vt:lpstr>How does it work ?</vt:lpstr>
      <vt:lpstr>How does it work ?</vt:lpstr>
      <vt:lpstr>How Many Qubits do we have in Poland ?</vt:lpstr>
      <vt:lpstr>HPC + Quantum Computing ?</vt:lpstr>
      <vt:lpstr>HPC + Quantum Computing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SLURM-based Multi-QPU architecture</vt:lpstr>
      <vt:lpstr>Why Ion Traps and Photonic Quantum systems ?</vt:lpstr>
      <vt:lpstr>Why Ion Traps ?</vt:lpstr>
      <vt:lpstr>Ion Trap system – fiber sensing</vt:lpstr>
      <vt:lpstr>What are the first application benchmarks ?</vt:lpstr>
      <vt:lpstr>What are the first user applications ?</vt:lpstr>
      <vt:lpstr>Intersection between Molecular Physics, Quantum Simulations and ML </vt:lpstr>
      <vt:lpstr>PCSS prydlich@man.poznan.pl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Wytyczne tworzenia prezentacji</dc:title>
  <dc:subject/>
  <dc:creator>Magda Ryszewska</dc:creator>
  <cp:keywords/>
  <dc:description/>
  <cp:lastModifiedBy>Piotr Rydlichowski</cp:lastModifiedBy>
  <cp:revision>124</cp:revision>
  <dcterms:created xsi:type="dcterms:W3CDTF">2025-06-26T09:04:20Z</dcterms:created>
  <dcterms:modified xsi:type="dcterms:W3CDTF">2026-06-30T07:05:37Z</dcterms:modified>
  <cp:category/>
  <dc:identifier/>
  <cp:contentStatus/>
  <dc:language/>
  <cp:version/>
</cp:coreProperties>
</file>