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6" r:id="rId2"/>
  </p:sldMasterIdLst>
  <p:notesMasterIdLst>
    <p:notesMasterId r:id="rId47"/>
  </p:notesMasterIdLst>
  <p:sldIdLst>
    <p:sldId id="257" r:id="rId3"/>
    <p:sldId id="263" r:id="rId4"/>
    <p:sldId id="307" r:id="rId5"/>
    <p:sldId id="291" r:id="rId6"/>
    <p:sldId id="306" r:id="rId7"/>
    <p:sldId id="290" r:id="rId8"/>
    <p:sldId id="265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9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1" r:id="rId26"/>
    <p:sldId id="302" r:id="rId27"/>
    <p:sldId id="308" r:id="rId28"/>
    <p:sldId id="310" r:id="rId29"/>
    <p:sldId id="311" r:id="rId30"/>
    <p:sldId id="312" r:id="rId31"/>
    <p:sldId id="313" r:id="rId32"/>
    <p:sldId id="314" r:id="rId33"/>
    <p:sldId id="309" r:id="rId34"/>
    <p:sldId id="264" r:id="rId35"/>
    <p:sldId id="316" r:id="rId36"/>
    <p:sldId id="317" r:id="rId37"/>
    <p:sldId id="318" r:id="rId38"/>
    <p:sldId id="319" r:id="rId39"/>
    <p:sldId id="324" r:id="rId40"/>
    <p:sldId id="325" r:id="rId41"/>
    <p:sldId id="320" r:id="rId42"/>
    <p:sldId id="323" r:id="rId43"/>
    <p:sldId id="321" r:id="rId44"/>
    <p:sldId id="322" r:id="rId45"/>
    <p:sldId id="278" r:id="rId46"/>
  </p:sldIdLst>
  <p:sldSz cx="12192000" cy="6858000"/>
  <p:notesSz cx="6858000" cy="9144000"/>
  <p:embeddedFontLst>
    <p:embeddedFont>
      <p:font typeface="Cambria Math" panose="02040503050406030204" pitchFamily="18" charset="0"/>
      <p:regular r:id="rId48"/>
    </p:embeddedFont>
    <p:embeddedFont>
      <p:font typeface="Open Sans ExtraBold" panose="020B0906030804020204" pitchFamily="34" charset="0"/>
      <p:bold r:id="rId49"/>
      <p:boldItalic r:id="rId50"/>
    </p:embeddedFont>
    <p:embeddedFont>
      <p:font typeface="Open Sans Light" panose="020B0306030504020204" pitchFamily="34" charset="0"/>
      <p:regular r:id="rId51"/>
      <p:italic r:id="rId52"/>
    </p:embeddedFont>
    <p:embeddedFont>
      <p:font typeface="Open Sans Semibold" panose="020B0706030804020204" pitchFamily="34" charset="0"/>
      <p:bold r:id="rId53"/>
      <p:boldItalic r:id="rId54"/>
    </p:embeddedFont>
    <p:embeddedFont>
      <p:font typeface="Open Sans Semibold" panose="020B0706030804020204" pitchFamily="34" charset="0"/>
      <p:bold r:id="rId53"/>
      <p:boldItalic r:id="rId54"/>
    </p:embeddedFont>
  </p:embeddedFontLst>
  <p:defaultTextStyle>
    <a:defPPr>
      <a:defRPr lang="pl-PL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644" y="-26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 Light"/>
              </a:defRPr>
            </a:lvl1pPr>
          </a:lstStyle>
          <a:p>
            <a:pPr>
              <a:defRPr/>
            </a:pPr>
            <a:fld id="{B3B2E060-2822-D849-8E21-59386238D59E}" type="datetimeFigureOut">
              <a:rPr lang="pl-PL"/>
              <a:t>1.07.2026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pl-PL"/>
              <a:t>Kliknij, aby edytować style wzorca tekstu</a:t>
            </a:r>
            <a:endParaRPr/>
          </a:p>
          <a:p>
            <a:pPr lvl="1">
              <a:defRPr/>
            </a:pPr>
            <a:r>
              <a:rPr lang="pl-PL"/>
              <a:t>Drugi poziom</a:t>
            </a:r>
            <a:endParaRPr/>
          </a:p>
          <a:p>
            <a:pPr lvl="2">
              <a:defRPr/>
            </a:pPr>
            <a:r>
              <a:rPr lang="pl-PL"/>
              <a:t>Trzeci poziom</a:t>
            </a:r>
            <a:endParaRPr/>
          </a:p>
          <a:p>
            <a:pPr lvl="3">
              <a:defRPr/>
            </a:pPr>
            <a:r>
              <a:rPr lang="pl-PL"/>
              <a:t>Czwarty poziom</a:t>
            </a:r>
            <a:endParaRPr/>
          </a:p>
          <a:p>
            <a:pPr lvl="4">
              <a:defRPr/>
            </a:pPr>
            <a:r>
              <a:rPr lang="pl-PL"/>
              <a:t>Piąty poziom</a:t>
            </a:r>
            <a:endParaRPr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 Ligh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fld id="{BA754BEC-5F33-7B41-956B-38B4F8F86A57}" type="slidenum">
              <a:rPr lang="pl-PL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1pPr>
    <a:lvl2pPr marL="4572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2pPr>
    <a:lvl3pPr marL="9144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3pPr>
    <a:lvl4pPr marL="13716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4pPr>
    <a:lvl5pPr marL="1828800" algn="l" defTabSz="914400">
      <a:defRPr sz="1200" b="0" i="0">
        <a:solidFill>
          <a:schemeClr val="tx1"/>
        </a:solidFill>
        <a:latin typeface="Open Sans Ligh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2770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0216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103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7558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040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8074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0624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3959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7609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119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FD51543-1F83-E671-3B6B-AE9FC71F1D00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04294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2782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8914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1237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89749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58804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44063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32254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61798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9961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68828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33</a:t>
            </a:fld>
            <a:endParaRPr lang="pl-P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81473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77625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045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06935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14138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20842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4512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5871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4715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DF51204-4286-8640-93C5-3176D38D3127}" type="slidenum">
              <a:rPr lang="pl-PL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13109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3B2DE54-D3C4-DB87-E06E-AB3F6631D117}" type="slidenum">
              <a:rPr/>
              <a:t>44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5849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3303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5696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1595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84A5F5-88FB-772C-5FFF-CCD9B093DAED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761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lajd tytułow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930399"/>
            <a:ext cx="10515600" cy="1325563"/>
          </a:xfrm>
        </p:spPr>
        <p:txBody>
          <a:bodyPr anchor="b">
            <a:normAutofit/>
          </a:bodyPr>
          <a:lstStyle>
            <a:lvl1pPr>
              <a:defRPr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en-US"/>
              <a:t>Tytuł prezentacji</a:t>
            </a:r>
          </a:p>
        </p:txBody>
      </p:sp>
      <p:pic>
        <p:nvPicPr>
          <p:cNvPr id="7" name="Obrazek" descr="Obrazek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707086" y="785852"/>
            <a:ext cx="4484914" cy="5457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" name="Grupa 7"/>
          <p:cNvGrpSpPr>
            <a:grpSpLocks noChangeAspect="1"/>
          </p:cNvGrpSpPr>
          <p:nvPr userDrawn="1"/>
        </p:nvGrpSpPr>
        <p:grpSpPr bwMode="auto">
          <a:xfrm flipV="1">
            <a:off x="838198" y="5467845"/>
            <a:ext cx="11376000" cy="177455"/>
            <a:chOff x="960699" y="5493048"/>
            <a:chExt cx="11231301" cy="175196"/>
          </a:xfrm>
        </p:grpSpPr>
        <p:grpSp>
          <p:nvGrpSpPr>
            <p:cNvPr id="9" name="Grupa 8"/>
            <p:cNvGrpSpPr/>
            <p:nvPr/>
          </p:nvGrpSpPr>
          <p:grpSpPr bwMode="auto">
            <a:xfrm flipV="1">
              <a:off x="960699" y="5534388"/>
              <a:ext cx="11231301" cy="133856"/>
              <a:chOff x="1451434" y="10754527"/>
              <a:chExt cx="22984447" cy="273932"/>
            </a:xfrm>
          </p:grpSpPr>
          <p:sp>
            <p:nvSpPr>
              <p:cNvPr id="11" name="Linia"/>
              <p:cNvSpPr/>
              <p:nvPr/>
            </p:nvSpPr>
            <p:spPr bwMode="auto">
              <a:xfrm>
                <a:off x="1451434" y="10754528"/>
                <a:ext cx="22984447" cy="1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>
                  <a:latin typeface="Open Sans Light"/>
                  <a:ea typeface="Open Sans Light"/>
                  <a:cs typeface="Open Sans Light"/>
                </a:endParaRPr>
              </a:p>
            </p:txBody>
          </p:sp>
          <p:sp>
            <p:nvSpPr>
              <p:cNvPr id="12" name="Linia"/>
              <p:cNvSpPr/>
              <p:nvPr/>
            </p:nvSpPr>
            <p:spPr bwMode="auto">
              <a:xfrm flipV="1">
                <a:off x="7434469" y="10754527"/>
                <a:ext cx="373711" cy="273932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>
                  <a:latin typeface="Open Sans Light"/>
                  <a:ea typeface="Open Sans Light"/>
                  <a:cs typeface="Open Sans Light"/>
                </a:endParaRPr>
              </a:p>
            </p:txBody>
          </p:sp>
        </p:grpSp>
        <p:sp>
          <p:nvSpPr>
            <p:cNvPr id="10" name="Owal 9"/>
            <p:cNvSpPr/>
            <p:nvPr/>
          </p:nvSpPr>
          <p:spPr bwMode="auto">
            <a:xfrm flipH="1" flipV="1">
              <a:off x="3842956" y="5493048"/>
              <a:ext cx="82679" cy="82679"/>
            </a:xfrm>
            <a:prstGeom prst="ellipse">
              <a:avLst/>
            </a:prstGeom>
            <a:solidFill>
              <a:srgbClr val="FF7E24"/>
            </a:solidFill>
            <a:ln w="12700" cap="flat">
              <a:noFill/>
              <a:miter lim="400000"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3200" u="none" strike="noStrike" cap="none" spc="0">
                <a:ln>
                  <a:noFill/>
                </a:ln>
                <a:solidFill>
                  <a:srgbClr val="FFFFFF"/>
                </a:solidFill>
                <a:latin typeface="Open Sans Light"/>
                <a:ea typeface="Open Sans Light"/>
                <a:cs typeface="Open Sans Light"/>
              </a:endParaRPr>
            </a:p>
          </p:txBody>
        </p:sp>
      </p:grpSp>
      <p:sp>
        <p:nvSpPr>
          <p:cNvPr id="13" name="Podtytuł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838200" y="3419363"/>
            <a:ext cx="10515600" cy="165576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Podtytuł prezentacji</a:t>
            </a:r>
          </a:p>
        </p:txBody>
      </p:sp>
      <p:sp>
        <p:nvSpPr>
          <p:cNvPr id="14" name="Symbol zastępczy tekstu 31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838200" y="5897769"/>
            <a:ext cx="10515600" cy="54292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0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en-US"/>
              <a:t>Autor i data</a:t>
            </a:r>
            <a:endParaRPr/>
          </a:p>
        </p:txBody>
      </p:sp>
      <p:pic>
        <p:nvPicPr>
          <p:cNvPr id="15" name="Grafika 14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838198" y="847232"/>
            <a:ext cx="4807857" cy="4360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wie kolumn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  <a:lvl2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2pPr>
            <a:lvl3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3pPr>
            <a:lvl4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4pPr>
            <a:lvl5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5pPr>
            <a:lvl6pPr marL="2286000" indent="0">
              <a:buNone/>
              <a:defRPr/>
            </a:lvl6pPr>
          </a:lstStyle>
          <a:p>
            <a:pPr lvl="0">
              <a:defRPr/>
            </a:pPr>
            <a:r>
              <a:rPr lang="en-US"/>
              <a:t>Kliknij, aby edytować style wzorca tekstu</a:t>
            </a:r>
          </a:p>
          <a:p>
            <a:pPr lvl="1">
              <a:defRPr/>
            </a:pPr>
            <a:r>
              <a:rPr lang="en-US"/>
              <a:t>Drugi poziom</a:t>
            </a:r>
          </a:p>
          <a:p>
            <a:pPr lvl="2">
              <a:defRPr/>
            </a:pPr>
            <a:r>
              <a:rPr lang="en-US"/>
              <a:t>Trzeci poziom</a:t>
            </a:r>
          </a:p>
          <a:p>
            <a:pPr lvl="3">
              <a:defRPr/>
            </a:pPr>
            <a:r>
              <a:rPr lang="en-US"/>
              <a:t>Czwarty poziom</a:t>
            </a:r>
          </a:p>
          <a:p>
            <a:pPr lvl="4">
              <a:defRPr/>
            </a:pPr>
            <a:r>
              <a:rPr lang="en-US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  <a:lvl2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2pPr>
            <a:lvl3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3pPr>
            <a:lvl4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4pPr>
            <a:lvl5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5pPr>
          </a:lstStyle>
          <a:p>
            <a:pPr lvl="0">
              <a:defRPr/>
            </a:pPr>
            <a:r>
              <a:rPr lang="en-US"/>
              <a:t>Kliknij, aby edytować style wzorca tekstu</a:t>
            </a:r>
          </a:p>
          <a:p>
            <a:pPr lvl="1">
              <a:defRPr/>
            </a:pPr>
            <a:r>
              <a:rPr lang="en-US"/>
              <a:t>Drugi poziom</a:t>
            </a:r>
          </a:p>
          <a:p>
            <a:pPr lvl="2">
              <a:defRPr/>
            </a:pPr>
            <a:r>
              <a:rPr lang="en-US"/>
              <a:t>Trzeci poziom</a:t>
            </a:r>
          </a:p>
          <a:p>
            <a:pPr lvl="3">
              <a:defRPr/>
            </a:pPr>
            <a:r>
              <a:rPr lang="en-US"/>
              <a:t>Czwarty poziom</a:t>
            </a:r>
          </a:p>
          <a:p>
            <a:pPr lvl="4">
              <a:defRPr/>
            </a:pPr>
            <a:r>
              <a:rPr lang="en-US"/>
              <a:t>Piąty poziom</a:t>
            </a:r>
          </a:p>
        </p:txBody>
      </p:sp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0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+tabel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8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44392"/>
            <a:ext cx="5468471" cy="4305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3" name="Symbol zastępczy tabeli 2"/>
          <p:cNvSpPr>
            <a:spLocks noGrp="1"/>
          </p:cNvSpPr>
          <p:nvPr>
            <p:ph type="tbl" sz="quarter" idx="13"/>
          </p:nvPr>
        </p:nvSpPr>
        <p:spPr bwMode="auto">
          <a:xfrm>
            <a:off x="6696075" y="1544638"/>
            <a:ext cx="5124450" cy="4305300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Wykres+tek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4" name="Symbol zastępczy wykresu 3"/>
          <p:cNvSpPr>
            <a:spLocks noGrp="1"/>
          </p:cNvSpPr>
          <p:nvPr>
            <p:ph type="chart" sz="quarter" idx="10"/>
          </p:nvPr>
        </p:nvSpPr>
        <p:spPr bwMode="auto">
          <a:xfrm>
            <a:off x="838200" y="1600200"/>
            <a:ext cx="6410325" cy="4114800"/>
          </a:xfrm>
        </p:spPr>
        <p:txBody>
          <a:bodyPr/>
          <a:lstStyle>
            <a:lvl1pPr>
              <a:spcBef>
                <a:spcPts val="0"/>
              </a:spcBef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7920318" y="1600201"/>
            <a:ext cx="3854824" cy="4114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Wykr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>
            <a:lvl1pPr>
              <a:defRPr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2" name="Koło"/>
          <p:cNvSpPr/>
          <p:nvPr userDrawn="1"/>
        </p:nvSpPr>
        <p:spPr bwMode="auto">
          <a:xfrm>
            <a:off x="7163752" y="1200095"/>
            <a:ext cx="4684971" cy="4684971"/>
          </a:xfrm>
          <a:prstGeom prst="ellipse">
            <a:avLst/>
          </a:prstGeom>
          <a:solidFill>
            <a:srgbClr val="0050B2">
              <a:alpha val="4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1"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lang="en-US" b="1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" name="Koło"/>
          <p:cNvSpPr/>
          <p:nvPr userDrawn="1"/>
        </p:nvSpPr>
        <p:spPr bwMode="auto">
          <a:xfrm>
            <a:off x="7997601" y="2033944"/>
            <a:ext cx="3017273" cy="3017273"/>
          </a:xfrm>
          <a:prstGeom prst="ellipse">
            <a:avLst/>
          </a:prstGeom>
          <a:solidFill>
            <a:srgbClr val="0050B2">
              <a:alpha val="70136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1"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lang="en-US" b="1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9" name="Koło"/>
          <p:cNvSpPr/>
          <p:nvPr userDrawn="1"/>
        </p:nvSpPr>
        <p:spPr bwMode="auto">
          <a:xfrm>
            <a:off x="8821372" y="2857715"/>
            <a:ext cx="1369730" cy="1369730"/>
          </a:xfrm>
          <a:prstGeom prst="ellipse">
            <a:avLst/>
          </a:prstGeom>
          <a:solidFill>
            <a:srgbClr val="0050B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1"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lang="en-US" b="1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7" name="Linia"/>
          <p:cNvSpPr/>
          <p:nvPr userDrawn="1"/>
        </p:nvSpPr>
        <p:spPr bwMode="auto">
          <a:xfrm>
            <a:off x="838200" y="1916503"/>
            <a:ext cx="7053775" cy="0"/>
          </a:xfrm>
          <a:prstGeom prst="line">
            <a:avLst/>
          </a:prstGeom>
          <a:ln w="38100">
            <a:solidFill>
              <a:srgbClr val="99B9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0" name="Linia"/>
          <p:cNvSpPr/>
          <p:nvPr userDrawn="1"/>
        </p:nvSpPr>
        <p:spPr bwMode="auto">
          <a:xfrm>
            <a:off x="838201" y="3050687"/>
            <a:ext cx="7306994" cy="0"/>
          </a:xfrm>
          <a:prstGeom prst="line">
            <a:avLst/>
          </a:prstGeom>
          <a:ln w="38100">
            <a:solidFill>
              <a:srgbClr val="2E6FC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3" name="Linia"/>
          <p:cNvSpPr/>
          <p:nvPr userDrawn="1"/>
        </p:nvSpPr>
        <p:spPr bwMode="auto">
          <a:xfrm>
            <a:off x="838201" y="4184871"/>
            <a:ext cx="8741898" cy="0"/>
          </a:xfrm>
          <a:prstGeom prst="line">
            <a:avLst/>
          </a:prstGeom>
          <a:ln w="38100">
            <a:solidFill>
              <a:srgbClr val="0050B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2" name="Symbol zastępczy tekstu 37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838200" y="1962547"/>
            <a:ext cx="1585913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33" name="Symbol zastępczy tekstu 37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2419747"/>
            <a:ext cx="6054969" cy="54096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34" name="Symbol zastępczy tekstu 3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838200" y="3102030"/>
            <a:ext cx="1585913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35" name="Symbol zastępczy tekstu 3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838200" y="3559230"/>
            <a:ext cx="6054969" cy="54096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37" name="Symbol zastępczy tekstu 3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838200" y="4241513"/>
            <a:ext cx="1585913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2" name="Symbol zastępczy tekstu 3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838200" y="4698713"/>
            <a:ext cx="6054969" cy="540966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3" name="Symbol zastępczy tekstu 3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79749" y="1234141"/>
            <a:ext cx="652975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50" name="Symbol zastępczy tekstu 3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8728848" y="1648479"/>
            <a:ext cx="1554776" cy="36394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51" name="Symbol zastępczy tekstu 3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9179749" y="2101648"/>
            <a:ext cx="652975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52" name="Symbol zastępczy tekstu 37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8728848" y="2515985"/>
            <a:ext cx="1554776" cy="36394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53" name="Symbol zastępczy tekstu 37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9179749" y="3086386"/>
            <a:ext cx="652975" cy="4143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54" name="Symbol zastępczy tekstu 37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8728848" y="3500724"/>
            <a:ext cx="1554776" cy="36394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me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grpSp>
        <p:nvGrpSpPr>
          <p:cNvPr id="36" name="Grupa 35"/>
          <p:cNvGrpSpPr/>
          <p:nvPr userDrawn="1"/>
        </p:nvGrpSpPr>
        <p:grpSpPr bwMode="auto">
          <a:xfrm>
            <a:off x="338138" y="2472313"/>
            <a:ext cx="8730576" cy="2940439"/>
            <a:chOff x="1341051" y="2472313"/>
            <a:chExt cx="8730576" cy="2940439"/>
          </a:xfrm>
        </p:grpSpPr>
        <p:sp>
          <p:nvSpPr>
            <p:cNvPr id="3" name="Linia"/>
            <p:cNvSpPr/>
            <p:nvPr/>
          </p:nvSpPr>
          <p:spPr bwMode="auto">
            <a:xfrm>
              <a:off x="1416050" y="3890895"/>
              <a:ext cx="8578989" cy="0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 lang="en-US"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8" name="Koło"/>
            <p:cNvSpPr/>
            <p:nvPr/>
          </p:nvSpPr>
          <p:spPr bwMode="auto">
            <a:xfrm>
              <a:off x="1341051" y="3817036"/>
              <a:ext cx="147717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lang="en-US"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0" name="Koło"/>
            <p:cNvSpPr/>
            <p:nvPr/>
          </p:nvSpPr>
          <p:spPr bwMode="auto">
            <a:xfrm>
              <a:off x="3486765" y="3817036"/>
              <a:ext cx="147718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lang="en-US"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1" name="Koło"/>
            <p:cNvSpPr/>
            <p:nvPr/>
          </p:nvSpPr>
          <p:spPr bwMode="auto">
            <a:xfrm>
              <a:off x="5632480" y="3817036"/>
              <a:ext cx="147717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lang="en-US"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4" name="Koło"/>
            <p:cNvSpPr/>
            <p:nvPr/>
          </p:nvSpPr>
          <p:spPr bwMode="auto">
            <a:xfrm>
              <a:off x="7778193" y="3817036"/>
              <a:ext cx="147718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lang="en-US"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5" name="Koło"/>
            <p:cNvSpPr/>
            <p:nvPr/>
          </p:nvSpPr>
          <p:spPr bwMode="auto">
            <a:xfrm>
              <a:off x="9923909" y="3817036"/>
              <a:ext cx="147718" cy="147717"/>
            </a:xfrm>
            <a:prstGeom prst="ellipse">
              <a:avLst/>
            </a:prstGeom>
            <a:solidFill>
              <a:srgbClr val="0050B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</a:defRPr>
              </a:pPr>
              <a:endParaRPr lang="en-US" b="1">
                <a:latin typeface="Open Sans ExtraBold"/>
                <a:ea typeface="Open Sans ExtraBold"/>
                <a:cs typeface="Open Sans ExtraBold"/>
              </a:endParaRPr>
            </a:p>
          </p:txBody>
        </p:sp>
        <p:sp>
          <p:nvSpPr>
            <p:cNvPr id="16" name="Linia"/>
            <p:cNvSpPr/>
            <p:nvPr/>
          </p:nvSpPr>
          <p:spPr bwMode="auto">
            <a:xfrm flipV="1">
              <a:off x="1414909" y="2472313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 lang="en-US"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18" name="Tekst"/>
            <p:cNvSpPr txBox="1"/>
            <p:nvPr/>
          </p:nvSpPr>
          <p:spPr bwMode="auto">
            <a:xfrm>
              <a:off x="1495621" y="2608871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 lang="en-US"/>
            </a:p>
          </p:txBody>
        </p:sp>
        <p:sp>
          <p:nvSpPr>
            <p:cNvPr id="19" name="Linia"/>
            <p:cNvSpPr/>
            <p:nvPr/>
          </p:nvSpPr>
          <p:spPr bwMode="auto">
            <a:xfrm flipV="1">
              <a:off x="3553771" y="3953225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 lang="en-US"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21" name="Tekst"/>
            <p:cNvSpPr txBox="1"/>
            <p:nvPr/>
          </p:nvSpPr>
          <p:spPr bwMode="auto">
            <a:xfrm>
              <a:off x="3500270" y="4414860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 lang="en-US"/>
            </a:p>
          </p:txBody>
        </p:sp>
        <p:sp>
          <p:nvSpPr>
            <p:cNvPr id="22" name="Linia"/>
            <p:cNvSpPr/>
            <p:nvPr/>
          </p:nvSpPr>
          <p:spPr bwMode="auto">
            <a:xfrm flipV="1">
              <a:off x="5703344" y="2472313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 lang="en-US"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24" name="Tekst"/>
            <p:cNvSpPr txBox="1"/>
            <p:nvPr/>
          </p:nvSpPr>
          <p:spPr bwMode="auto">
            <a:xfrm>
              <a:off x="5513860" y="2608871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 lang="en-US"/>
            </a:p>
          </p:txBody>
        </p:sp>
        <p:sp>
          <p:nvSpPr>
            <p:cNvPr id="25" name="Linia"/>
            <p:cNvSpPr/>
            <p:nvPr/>
          </p:nvSpPr>
          <p:spPr bwMode="auto">
            <a:xfrm flipV="1">
              <a:off x="7845200" y="3953225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 lang="en-US"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27" name="Tekst"/>
            <p:cNvSpPr txBox="1"/>
            <p:nvPr/>
          </p:nvSpPr>
          <p:spPr bwMode="auto">
            <a:xfrm>
              <a:off x="7524182" y="4414860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 lang="en-US"/>
            </a:p>
          </p:txBody>
        </p:sp>
        <p:sp>
          <p:nvSpPr>
            <p:cNvPr id="28" name="Linia"/>
            <p:cNvSpPr/>
            <p:nvPr/>
          </p:nvSpPr>
          <p:spPr bwMode="auto">
            <a:xfrm flipV="1">
              <a:off x="9992500" y="2472313"/>
              <a:ext cx="0" cy="1459527"/>
            </a:xfrm>
            <a:prstGeom prst="line">
              <a:avLst/>
            </a:prstGeom>
            <a:grpFill/>
            <a:ln w="38100">
              <a:solidFill>
                <a:srgbClr val="0050B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 lang="en-US">
                <a:latin typeface="Open Sans Light"/>
                <a:ea typeface="Open Sans Light"/>
                <a:cs typeface="Open Sans Light"/>
              </a:endParaRPr>
            </a:p>
          </p:txBody>
        </p:sp>
        <p:sp>
          <p:nvSpPr>
            <p:cNvPr id="30" name="Tekst"/>
            <p:cNvSpPr txBox="1"/>
            <p:nvPr/>
          </p:nvSpPr>
          <p:spPr bwMode="auto">
            <a:xfrm>
              <a:off x="9098661" y="2608871"/>
              <a:ext cx="272014" cy="169208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/>
            <a:p>
              <a:pPr algn="r">
                <a:defRPr sz="1800">
                  <a:latin typeface="Open Sans Regular Light"/>
                  <a:ea typeface="Open Sans Regular Light"/>
                  <a:cs typeface="Open Sans Regular Light"/>
                </a:defRPr>
              </a:pPr>
              <a:endParaRPr lang="en-US"/>
            </a:p>
          </p:txBody>
        </p:sp>
      </p:grpSp>
      <p:sp>
        <p:nvSpPr>
          <p:cNvPr id="38" name="Symbol zastępczy tekstu 37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93376" y="2057400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39" name="Symbol zastępczy tekstu 37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93376" y="2514599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0" name="Symbol zastępczy tekstu 3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808201" y="2057400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1" name="Symbol zastępczy tekstu 3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4808201" y="2514599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4" name="Symbol zastępczy tekstu 3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123026" y="2057400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5" name="Symbol zastępczy tekstu 3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9123026" y="2514599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6" name="Symbol zastępczy tekstu 3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636501" y="4200525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7" name="Symbol zastępczy tekstu 3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2636501" y="4657724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8" name="Symbol zastępczy tekstu 3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7094201" y="4200525"/>
            <a:ext cx="1585913" cy="414338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49" name="Symbol zastępczy tekstu 37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7094201" y="4657724"/>
            <a:ext cx="2892481" cy="1069761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akończenie_linki kod Q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Obrazek" descr="Obrazek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707086" y="785852"/>
            <a:ext cx="4484914" cy="5457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" name="Grupa 7"/>
          <p:cNvGrpSpPr>
            <a:grpSpLocks noChangeAspect="1"/>
          </p:cNvGrpSpPr>
          <p:nvPr userDrawn="1"/>
        </p:nvGrpSpPr>
        <p:grpSpPr bwMode="auto">
          <a:xfrm flipV="1">
            <a:off x="838198" y="5467845"/>
            <a:ext cx="11376000" cy="177455"/>
            <a:chOff x="960699" y="5493048"/>
            <a:chExt cx="11231301" cy="175196"/>
          </a:xfrm>
        </p:grpSpPr>
        <p:grpSp>
          <p:nvGrpSpPr>
            <p:cNvPr id="9" name="Grupa 8"/>
            <p:cNvGrpSpPr/>
            <p:nvPr/>
          </p:nvGrpSpPr>
          <p:grpSpPr bwMode="auto">
            <a:xfrm flipV="1">
              <a:off x="960699" y="5534388"/>
              <a:ext cx="11231301" cy="133856"/>
              <a:chOff x="1451434" y="10754527"/>
              <a:chExt cx="22984447" cy="273932"/>
            </a:xfrm>
          </p:grpSpPr>
          <p:sp>
            <p:nvSpPr>
              <p:cNvPr id="11" name="Linia"/>
              <p:cNvSpPr/>
              <p:nvPr/>
            </p:nvSpPr>
            <p:spPr bwMode="auto">
              <a:xfrm>
                <a:off x="1451434" y="10754528"/>
                <a:ext cx="22984447" cy="1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>
                  <a:latin typeface="Open Sans Light"/>
                  <a:ea typeface="Open Sans Light"/>
                  <a:cs typeface="Open Sans Light"/>
                </a:endParaRPr>
              </a:p>
            </p:txBody>
          </p:sp>
          <p:sp>
            <p:nvSpPr>
              <p:cNvPr id="12" name="Linia"/>
              <p:cNvSpPr/>
              <p:nvPr/>
            </p:nvSpPr>
            <p:spPr bwMode="auto">
              <a:xfrm flipV="1">
                <a:off x="7434469" y="10754527"/>
                <a:ext cx="373711" cy="273932"/>
              </a:xfrm>
              <a:prstGeom prst="line">
                <a:avLst/>
              </a:prstGeom>
              <a:grpFill/>
              <a:ln w="25400">
                <a:solidFill>
                  <a:srgbClr val="FF7E24"/>
                </a:solidFill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>
                  <a:latin typeface="Open Sans Light"/>
                  <a:ea typeface="Open Sans Light"/>
                  <a:cs typeface="Open Sans Light"/>
                </a:endParaRPr>
              </a:p>
            </p:txBody>
          </p:sp>
        </p:grpSp>
        <p:sp>
          <p:nvSpPr>
            <p:cNvPr id="10" name="Owal 9"/>
            <p:cNvSpPr/>
            <p:nvPr/>
          </p:nvSpPr>
          <p:spPr bwMode="auto">
            <a:xfrm flipH="1" flipV="1">
              <a:off x="3842956" y="5493048"/>
              <a:ext cx="82679" cy="82679"/>
            </a:xfrm>
            <a:prstGeom prst="ellipse">
              <a:avLst/>
            </a:prstGeom>
            <a:solidFill>
              <a:srgbClr val="FF7E24"/>
            </a:solidFill>
            <a:ln w="12700" cap="flat">
              <a:noFill/>
              <a:miter lim="400000"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3200" u="none" strike="noStrike" cap="none" spc="0">
                <a:ln>
                  <a:noFill/>
                </a:ln>
                <a:solidFill>
                  <a:srgbClr val="FFFFFF"/>
                </a:solidFill>
                <a:latin typeface="Open Sans Light"/>
                <a:ea typeface="Open Sans Light"/>
                <a:cs typeface="Open Sans Light"/>
              </a:endParaRPr>
            </a:p>
          </p:txBody>
        </p:sp>
      </p:grpSp>
      <p:sp>
        <p:nvSpPr>
          <p:cNvPr id="13" name="Podtytuł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838200" y="3104397"/>
            <a:ext cx="7228840" cy="197072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Linki, dodatkowe informacje </a:t>
            </a:r>
            <a:endParaRPr/>
          </a:p>
        </p:txBody>
      </p:sp>
      <p:sp>
        <p:nvSpPr>
          <p:cNvPr id="14" name="Symbol zastępczy tekstu 31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838200" y="5897769"/>
            <a:ext cx="10515600" cy="54292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0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en-US"/>
              <a:t>Autor i data</a:t>
            </a:r>
            <a:endParaRPr/>
          </a:p>
        </p:txBody>
      </p:sp>
      <p:pic>
        <p:nvPicPr>
          <p:cNvPr id="15" name="Grafika 1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847232"/>
            <a:ext cx="4807857" cy="436023"/>
          </a:xfrm>
          <a:prstGeom prst="rect">
            <a:avLst/>
          </a:prstGeom>
        </p:spPr>
      </p:pic>
      <p:pic>
        <p:nvPicPr>
          <p:cNvPr id="6" name="Obraz 5" descr="Obraz zawierający wzór, kwadrat, Prostokąt, Symetria&#10;&#10;Zawartość wygenerowana przez AI może być niepoprawna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507731" y="2229055"/>
            <a:ext cx="2846069" cy="2846069"/>
          </a:xfrm>
          <a:prstGeom prst="rect">
            <a:avLst/>
          </a:prstGeom>
        </p:spPr>
      </p:pic>
      <p:pic>
        <p:nvPicPr>
          <p:cNvPr id="4" name="Obraz 3" descr="Obraz zawierający wzór, kwadrat, Prostokąt, Grafika&#10;&#10;Zawartość wygenerowana przez AI może być niepoprawna.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507731" y="2229053"/>
            <a:ext cx="2846070" cy="284607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976584"/>
            <a:ext cx="9837717" cy="754676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Nagłówek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 pozycje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13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4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9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93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94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pic>
        <p:nvPicPr>
          <p:cNvPr id="4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Obraz 5"/>
          <p:cNvPicPr/>
          <p:nvPr userDrawn="1"/>
        </p:nvPicPr>
        <p:blipFill>
          <a:blip r:embed="rId3"/>
          <a:stretch/>
        </p:blipFill>
        <p:spPr bwMode="auto">
          <a:xfrm>
            <a:off x="1381569" y="12776063"/>
            <a:ext cx="5830504" cy="531388"/>
          </a:xfrm>
          <a:prstGeom prst="rect">
            <a:avLst/>
          </a:prstGeom>
        </p:spPr>
      </p:pic>
      <p:sp>
        <p:nvSpPr>
          <p:cNvPr id="7" name="pole tekstowe 6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 pozycje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0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1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pic>
        <p:nvPicPr>
          <p:cNvPr id="26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4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5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sp>
        <p:nvSpPr>
          <p:cNvPr id="37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8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9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42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 pozycje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0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pic>
        <p:nvPicPr>
          <p:cNvPr id="11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17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8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20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356379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1" name="Linia"/>
          <p:cNvSpPr/>
          <p:nvPr userDrawn="1"/>
        </p:nvSpPr>
        <p:spPr bwMode="auto">
          <a:xfrm flipV="1">
            <a:off x="5800408" y="442567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2" name="01"/>
          <p:cNvSpPr txBox="1"/>
          <p:nvPr userDrawn="1"/>
        </p:nvSpPr>
        <p:spPr bwMode="auto">
          <a:xfrm>
            <a:off x="5800407" y="347626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12" name="pole tekstowe 11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r rozdział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715536" y="465486"/>
            <a:ext cx="2919761" cy="216017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0" b="0" i="0">
                <a:solidFill>
                  <a:schemeClr val="accent2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en-US"/>
              <a:t>01</a:t>
            </a:r>
            <a:endParaRPr/>
          </a:p>
        </p:txBody>
      </p:sp>
      <p:pic>
        <p:nvPicPr>
          <p:cNvPr id="6" name="Obrazek" descr="Obrazek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flipH="1">
            <a:off x="-273" y="2525302"/>
            <a:ext cx="4873356" cy="59297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1" name="Symbol zastępczy tekstu 10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715963" y="3429000"/>
            <a:ext cx="10223383" cy="243654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4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Lorem ipsum dolor sit amet,</a:t>
            </a:r>
            <a:endParaRPr/>
          </a:p>
          <a:p>
            <a:pPr lvl="0">
              <a:defRPr/>
            </a:pPr>
            <a:r>
              <a:rPr lang="en-US"/>
              <a:t>consectetuer</a:t>
            </a:r>
          </a:p>
        </p:txBody>
      </p:sp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5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6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2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9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0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pic>
        <p:nvPicPr>
          <p:cNvPr id="31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5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6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3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356379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9" name="Linia"/>
          <p:cNvSpPr/>
          <p:nvPr userDrawn="1"/>
        </p:nvSpPr>
        <p:spPr bwMode="auto">
          <a:xfrm flipV="1">
            <a:off x="5800408" y="442567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0" name="01"/>
          <p:cNvSpPr txBox="1"/>
          <p:nvPr userDrawn="1"/>
        </p:nvSpPr>
        <p:spPr bwMode="auto">
          <a:xfrm>
            <a:off x="5800407" y="347626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sp>
        <p:nvSpPr>
          <p:cNvPr id="4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4481063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43" name="Linia"/>
          <p:cNvSpPr/>
          <p:nvPr userDrawn="1"/>
        </p:nvSpPr>
        <p:spPr bwMode="auto">
          <a:xfrm flipV="1">
            <a:off x="5800408" y="5342937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4" name="01"/>
          <p:cNvSpPr txBox="1"/>
          <p:nvPr userDrawn="1"/>
        </p:nvSpPr>
        <p:spPr bwMode="auto">
          <a:xfrm>
            <a:off x="5800407" y="439352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05</a:t>
            </a:r>
            <a:endParaRPr/>
          </a:p>
        </p:txBody>
      </p:sp>
      <p:sp>
        <p:nvSpPr>
          <p:cNvPr id="51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6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78241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16" name="Linia"/>
          <p:cNvSpPr/>
          <p:nvPr userDrawn="1"/>
        </p:nvSpPr>
        <p:spPr bwMode="auto">
          <a:xfrm flipV="1">
            <a:off x="5800408" y="164429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7" name="01"/>
          <p:cNvSpPr txBox="1"/>
          <p:nvPr userDrawn="1"/>
        </p:nvSpPr>
        <p:spPr bwMode="auto">
          <a:xfrm>
            <a:off x="5800407" y="69488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19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1719162"/>
            <a:ext cx="5158642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0" name="Linia"/>
          <p:cNvSpPr/>
          <p:nvPr userDrawn="1"/>
        </p:nvSpPr>
        <p:spPr bwMode="auto">
          <a:xfrm flipV="1">
            <a:off x="-157163" y="2568132"/>
            <a:ext cx="12058825" cy="4906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1" name="01"/>
          <p:cNvSpPr txBox="1"/>
          <p:nvPr userDrawn="1"/>
        </p:nvSpPr>
        <p:spPr bwMode="auto">
          <a:xfrm>
            <a:off x="5800407" y="162917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pic>
        <p:nvPicPr>
          <p:cNvPr id="22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2640491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5800408" y="3502365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6" name="01"/>
          <p:cNvSpPr txBox="1"/>
          <p:nvPr userDrawn="1"/>
        </p:nvSpPr>
        <p:spPr bwMode="auto">
          <a:xfrm>
            <a:off x="5800407" y="2552957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3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4481063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4" name="Linia"/>
          <p:cNvSpPr/>
          <p:nvPr userDrawn="1"/>
        </p:nvSpPr>
        <p:spPr bwMode="auto">
          <a:xfrm flipV="1">
            <a:off x="5800408" y="5342937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5" name="01"/>
          <p:cNvSpPr txBox="1"/>
          <p:nvPr userDrawn="1"/>
        </p:nvSpPr>
        <p:spPr bwMode="auto">
          <a:xfrm>
            <a:off x="5800407" y="439352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05</a:t>
            </a:r>
            <a:endParaRPr/>
          </a:p>
        </p:txBody>
      </p:sp>
      <p:sp>
        <p:nvSpPr>
          <p:cNvPr id="37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5410202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8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9" name="01"/>
          <p:cNvSpPr txBox="1"/>
          <p:nvPr userDrawn="1"/>
        </p:nvSpPr>
        <p:spPr bwMode="auto">
          <a:xfrm>
            <a:off x="5800407" y="532266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06</a:t>
            </a:r>
            <a:endParaRPr/>
          </a:p>
        </p:txBody>
      </p:sp>
      <p:sp>
        <p:nvSpPr>
          <p:cNvPr id="41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6743020" y="3563798"/>
            <a:ext cx="5158643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42" name="Linia"/>
          <p:cNvSpPr/>
          <p:nvPr userDrawn="1"/>
        </p:nvSpPr>
        <p:spPr bwMode="auto">
          <a:xfrm flipV="1">
            <a:off x="5800408" y="4425672"/>
            <a:ext cx="6101254" cy="2453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3" name="01"/>
          <p:cNvSpPr txBox="1"/>
          <p:nvPr userDrawn="1"/>
        </p:nvSpPr>
        <p:spPr bwMode="auto">
          <a:xfrm>
            <a:off x="5800407" y="3476264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7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5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26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2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29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0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sp>
        <p:nvSpPr>
          <p:cNvPr id="3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4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5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37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39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sp>
        <p:nvSpPr>
          <p:cNvPr id="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05</a:t>
            </a:r>
            <a:endParaRPr/>
          </a:p>
        </p:txBody>
      </p:sp>
      <p:sp>
        <p:nvSpPr>
          <p:cNvPr id="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9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0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06</a:t>
            </a:r>
            <a:endParaRPr/>
          </a:p>
        </p:txBody>
      </p:sp>
      <p:sp>
        <p:nvSpPr>
          <p:cNvPr id="13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14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33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07</a:t>
            </a:r>
            <a:endParaRPr/>
          </a:p>
        </p:txBody>
      </p:sp>
      <p:sp>
        <p:nvSpPr>
          <p:cNvPr id="11" name="Linia"/>
          <p:cNvSpPr/>
          <p:nvPr userDrawn="1"/>
        </p:nvSpPr>
        <p:spPr bwMode="auto">
          <a:xfrm flipV="1">
            <a:off x="-126720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8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9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16" name="pole tekstowe 15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8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Linia"/>
          <p:cNvSpPr/>
          <p:nvPr userDrawn="1"/>
        </p:nvSpPr>
        <p:spPr bwMode="auto">
          <a:xfrm flipV="1">
            <a:off x="-157162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7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48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1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2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5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5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6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sp>
        <p:nvSpPr>
          <p:cNvPr id="5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9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0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6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3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sp>
        <p:nvSpPr>
          <p:cNvPr id="65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6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7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05</a:t>
            </a:r>
            <a:endParaRPr/>
          </a:p>
        </p:txBody>
      </p:sp>
      <p:sp>
        <p:nvSpPr>
          <p:cNvPr id="69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0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1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06</a:t>
            </a:r>
            <a:endParaRPr/>
          </a:p>
        </p:txBody>
      </p:sp>
      <p:sp>
        <p:nvSpPr>
          <p:cNvPr id="73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4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5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07</a:t>
            </a:r>
            <a:endParaRPr/>
          </a:p>
        </p:txBody>
      </p:sp>
      <p:sp>
        <p:nvSpPr>
          <p:cNvPr id="77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5377673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9" name="01"/>
          <p:cNvSpPr txBox="1"/>
          <p:nvPr userDrawn="1"/>
        </p:nvSpPr>
        <p:spPr bwMode="auto">
          <a:xfrm>
            <a:off x="6410325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08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9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Linia"/>
          <p:cNvSpPr/>
          <p:nvPr userDrawn="1"/>
        </p:nvSpPr>
        <p:spPr bwMode="auto">
          <a:xfrm flipV="1">
            <a:off x="-157162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9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1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2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3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sp>
        <p:nvSpPr>
          <p:cNvPr id="55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6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7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59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0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sp>
        <p:nvSpPr>
          <p:cNvPr id="6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3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4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07</a:t>
            </a:r>
            <a:endParaRPr/>
          </a:p>
        </p:txBody>
      </p:sp>
      <p:sp>
        <p:nvSpPr>
          <p:cNvPr id="66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7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8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08</a:t>
            </a:r>
            <a:endParaRPr/>
          </a:p>
        </p:txBody>
      </p:sp>
      <p:sp>
        <p:nvSpPr>
          <p:cNvPr id="70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5377673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2" name="01"/>
          <p:cNvSpPr txBox="1"/>
          <p:nvPr userDrawn="1"/>
        </p:nvSpPr>
        <p:spPr bwMode="auto">
          <a:xfrm>
            <a:off x="6410325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09</a:t>
            </a:r>
            <a:endParaRPr/>
          </a:p>
        </p:txBody>
      </p:sp>
      <p:sp>
        <p:nvSpPr>
          <p:cNvPr id="7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5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6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7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9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80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06</a:t>
            </a:r>
            <a:endParaRPr/>
          </a:p>
        </p:txBody>
      </p:sp>
      <p:sp>
        <p:nvSpPr>
          <p:cNvPr id="82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1642705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84" name="01"/>
          <p:cNvSpPr txBox="1"/>
          <p:nvPr userDrawn="1"/>
        </p:nvSpPr>
        <p:spPr bwMode="auto">
          <a:xfrm>
            <a:off x="6410325" y="1555171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05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0 pozycji">
    <p:bg>
      <p:bgPr>
        <a:solidFill>
          <a:srgbClr val="0050B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7" name="Linia"/>
          <p:cNvSpPr/>
          <p:nvPr userDrawn="1"/>
        </p:nvSpPr>
        <p:spPr bwMode="auto">
          <a:xfrm flipV="1">
            <a:off x="-157162" y="2568907"/>
            <a:ext cx="12001502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48" name="Obrazek" descr="Obrazek"/>
          <p:cNvPicPr>
            <a:picLocks noChangeAspect="1"/>
          </p:cNvPicPr>
          <p:nvPr userDrawn="1"/>
        </p:nvPicPr>
        <p:blipFill>
          <a:blip r:embed="rId2"/>
          <a:srcRect r="11189" b="44429"/>
          <a:stretch/>
        </p:blipFill>
        <p:spPr bwMode="auto">
          <a:xfrm flipH="1">
            <a:off x="-2" y="2211643"/>
            <a:ext cx="4682359" cy="35648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39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1" name="Linia"/>
          <p:cNvSpPr/>
          <p:nvPr userDrawn="1"/>
        </p:nvSpPr>
        <p:spPr bwMode="auto">
          <a:xfrm flipV="1">
            <a:off x="838201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2" name="01"/>
          <p:cNvSpPr txBox="1"/>
          <p:nvPr userDrawn="1"/>
        </p:nvSpPr>
        <p:spPr bwMode="auto">
          <a:xfrm>
            <a:off x="838200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02</a:t>
            </a:r>
            <a:endParaRPr/>
          </a:p>
        </p:txBody>
      </p:sp>
      <p:sp>
        <p:nvSpPr>
          <p:cNvPr id="54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5" name="Linia"/>
          <p:cNvSpPr/>
          <p:nvPr userDrawn="1"/>
        </p:nvSpPr>
        <p:spPr bwMode="auto">
          <a:xfrm flipV="1">
            <a:off x="838201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6" name="01"/>
          <p:cNvSpPr txBox="1"/>
          <p:nvPr userDrawn="1"/>
        </p:nvSpPr>
        <p:spPr bwMode="auto">
          <a:xfrm>
            <a:off x="838200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03</a:t>
            </a:r>
            <a:endParaRPr/>
          </a:p>
        </p:txBody>
      </p:sp>
      <p:sp>
        <p:nvSpPr>
          <p:cNvPr id="58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84377" y="5377673"/>
            <a:ext cx="4687837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59" name="01"/>
          <p:cNvSpPr txBox="1"/>
          <p:nvPr userDrawn="1"/>
        </p:nvSpPr>
        <p:spPr bwMode="auto">
          <a:xfrm>
            <a:off x="838200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04</a:t>
            </a:r>
            <a:endParaRPr/>
          </a:p>
        </p:txBody>
      </p:sp>
      <p:sp>
        <p:nvSpPr>
          <p:cNvPr id="61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3557472"/>
            <a:ext cx="4678675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2" name="Linia"/>
          <p:cNvSpPr/>
          <p:nvPr userDrawn="1"/>
        </p:nvSpPr>
        <p:spPr bwMode="auto">
          <a:xfrm flipV="1">
            <a:off x="6410326" y="442179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3" name="01"/>
          <p:cNvSpPr txBox="1"/>
          <p:nvPr userDrawn="1"/>
        </p:nvSpPr>
        <p:spPr bwMode="auto">
          <a:xfrm>
            <a:off x="6410325" y="346993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08</a:t>
            </a:r>
            <a:endParaRPr/>
          </a:p>
        </p:txBody>
      </p:sp>
      <p:sp>
        <p:nvSpPr>
          <p:cNvPr id="65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4472542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66" name="Linia"/>
          <p:cNvSpPr/>
          <p:nvPr userDrawn="1"/>
        </p:nvSpPr>
        <p:spPr bwMode="auto">
          <a:xfrm flipV="1">
            <a:off x="6410326" y="533686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67" name="01"/>
          <p:cNvSpPr txBox="1"/>
          <p:nvPr userDrawn="1"/>
        </p:nvSpPr>
        <p:spPr bwMode="auto">
          <a:xfrm>
            <a:off x="6410325" y="438500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09</a:t>
            </a:r>
            <a:endParaRPr/>
          </a:p>
        </p:txBody>
      </p:sp>
      <p:sp>
        <p:nvSpPr>
          <p:cNvPr id="69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56502" y="5377673"/>
            <a:ext cx="4687838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1" name="01"/>
          <p:cNvSpPr txBox="1"/>
          <p:nvPr userDrawn="1"/>
        </p:nvSpPr>
        <p:spPr bwMode="auto">
          <a:xfrm>
            <a:off x="6410325" y="5290139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10</a:t>
            </a:r>
            <a:endParaRPr/>
          </a:p>
        </p:txBody>
      </p:sp>
      <p:sp>
        <p:nvSpPr>
          <p:cNvPr id="73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1593540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4" name="Linia"/>
          <p:cNvSpPr/>
          <p:nvPr userDrawn="1"/>
        </p:nvSpPr>
        <p:spPr bwMode="auto">
          <a:xfrm flipV="1">
            <a:off x="838201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5" name="01"/>
          <p:cNvSpPr txBox="1"/>
          <p:nvPr userDrawn="1"/>
        </p:nvSpPr>
        <p:spPr bwMode="auto">
          <a:xfrm>
            <a:off x="838200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01</a:t>
            </a:r>
            <a:endParaRPr/>
          </a:p>
        </p:txBody>
      </p:sp>
      <p:sp>
        <p:nvSpPr>
          <p:cNvPr id="77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2640232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78" name="Linia"/>
          <p:cNvSpPr/>
          <p:nvPr userDrawn="1"/>
        </p:nvSpPr>
        <p:spPr bwMode="auto">
          <a:xfrm flipV="1">
            <a:off x="6410326" y="3504558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9" name="01"/>
          <p:cNvSpPr txBox="1"/>
          <p:nvPr userDrawn="1"/>
        </p:nvSpPr>
        <p:spPr bwMode="auto">
          <a:xfrm>
            <a:off x="6410325" y="2552698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07</a:t>
            </a:r>
            <a:endParaRPr/>
          </a:p>
        </p:txBody>
      </p:sp>
      <p:sp>
        <p:nvSpPr>
          <p:cNvPr id="81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1642705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82" name="01"/>
          <p:cNvSpPr txBox="1"/>
          <p:nvPr userDrawn="1"/>
        </p:nvSpPr>
        <p:spPr bwMode="auto">
          <a:xfrm>
            <a:off x="6410325" y="1555171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06</a:t>
            </a:r>
            <a:endParaRPr/>
          </a:p>
        </p:txBody>
      </p:sp>
      <p:sp>
        <p:nvSpPr>
          <p:cNvPr id="87" name="Lorem ipsum dolor sit amet, consectetuer"/>
          <p:cNvSpPr txBox="1">
            <a:spLocks noGrp="1"/>
          </p:cNvSpPr>
          <p:nvPr>
            <p:ph type="subTitle" sz="quarter" idx="1" hasCustomPrompt="1"/>
          </p:nvPr>
        </p:nvSpPr>
        <p:spPr bwMode="auto">
          <a:xfrm>
            <a:off x="7165664" y="714450"/>
            <a:ext cx="4678674" cy="8489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Lorem ipsum dolor sit amet, consectetuer</a:t>
            </a:r>
          </a:p>
        </p:txBody>
      </p:sp>
      <p:sp>
        <p:nvSpPr>
          <p:cNvPr id="88" name="Linia"/>
          <p:cNvSpPr/>
          <p:nvPr userDrawn="1"/>
        </p:nvSpPr>
        <p:spPr bwMode="auto">
          <a:xfrm flipV="1">
            <a:off x="6410326" y="1578776"/>
            <a:ext cx="5434013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89" name="01"/>
          <p:cNvSpPr txBox="1"/>
          <p:nvPr userDrawn="1"/>
        </p:nvSpPr>
        <p:spPr bwMode="auto">
          <a:xfrm>
            <a:off x="6410325" y="626915"/>
            <a:ext cx="1169563" cy="102403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7E24"/>
                </a:solidFill>
                <a:latin typeface="Open Sans Regular Bold"/>
                <a:ea typeface="Open Sans Regular Bold"/>
                <a:cs typeface="Open Sans Regular Bold"/>
              </a:defRPr>
            </a:lvl1pPr>
          </a:lstStyle>
          <a:p>
            <a:pPr>
              <a:defRPr/>
            </a:pPr>
            <a:r>
              <a:rPr lang="en-US" sz="3600" b="0" i="0">
                <a:latin typeface="Open Sans ExtraBold"/>
                <a:ea typeface="Open Sans ExtraBold"/>
                <a:cs typeface="Open Sans ExtraBold"/>
              </a:rPr>
              <a:t>05</a:t>
            </a:r>
            <a:endParaRPr/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  <p:sp>
        <p:nvSpPr>
          <p:cNvPr id="3" name="pole tekstowe 2"/>
          <p:cNvSpPr txBox="1"/>
          <p:nvPr userDrawn="1"/>
        </p:nvSpPr>
        <p:spPr bwMode="auto">
          <a:xfrm>
            <a:off x="815009" y="874643"/>
            <a:ext cx="3867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Agenda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odtytuł+Tek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838200" y="1641556"/>
            <a:ext cx="10515600" cy="93654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Podtytuł</a:t>
            </a:r>
          </a:p>
        </p:txBody>
      </p:sp>
      <p:sp>
        <p:nvSpPr>
          <p:cNvPr id="11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2720975"/>
            <a:ext cx="10515600" cy="31289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1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63439"/>
            <a:ext cx="10515600" cy="42865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+obraz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" name="Symbol zastępczy obrazu 3"/>
          <p:cNvSpPr>
            <a:spLocks noGrp="1"/>
          </p:cNvSpPr>
          <p:nvPr>
            <p:ph type="pic" sz="quarter" idx="12"/>
          </p:nvPr>
        </p:nvSpPr>
        <p:spPr bwMode="auto">
          <a:xfrm>
            <a:off x="6723529" y="0"/>
            <a:ext cx="5468471" cy="6858000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8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44392"/>
            <a:ext cx="5468471" cy="4305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kst+obraz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4" name="Symbol zastępczy obrazu 3"/>
          <p:cNvSpPr>
            <a:spLocks noGrp="1"/>
          </p:cNvSpPr>
          <p:nvPr>
            <p:ph type="pic" sz="quarter" idx="12"/>
          </p:nvPr>
        </p:nvSpPr>
        <p:spPr bwMode="auto">
          <a:xfrm>
            <a:off x="6723529" y="1544392"/>
            <a:ext cx="5468471" cy="4305538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5468471" cy="754676"/>
          </a:xfrm>
        </p:spPr>
        <p:txBody>
          <a:bodyPr/>
          <a:lstStyle>
            <a:lvl1pPr>
              <a:defRPr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8" name="Symbol zastępczy tekstu 10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1544392"/>
            <a:ext cx="5468471" cy="4305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obrazy+podpis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10" name="Symbol zastępczy obrazu 9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838200" y="1627189"/>
            <a:ext cx="2832100" cy="18018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en-US"/>
              <a:t>Obraz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838200" y="3535880"/>
            <a:ext cx="2832100" cy="69442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Podtytuł</a:t>
            </a:r>
          </a:p>
        </p:txBody>
      </p:sp>
      <p:sp>
        <p:nvSpPr>
          <p:cNvPr id="18" name="Symbol zastępczy tekstu 1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838200" y="4336676"/>
            <a:ext cx="2832100" cy="16466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19" name="Symbol zastępczy obrazu 9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79950" y="1627189"/>
            <a:ext cx="2832100" cy="1801812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Obraz</a:t>
            </a:r>
          </a:p>
        </p:txBody>
      </p:sp>
      <p:sp>
        <p:nvSpPr>
          <p:cNvPr id="20" name="Symbol zastępczy tekstu 15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4679950" y="3535880"/>
            <a:ext cx="2832100" cy="69442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Podtytuł</a:t>
            </a:r>
          </a:p>
        </p:txBody>
      </p:sp>
      <p:sp>
        <p:nvSpPr>
          <p:cNvPr id="21" name="Symbol zastępczy tekstu 1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4679950" y="4336676"/>
            <a:ext cx="2832100" cy="16466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sp>
        <p:nvSpPr>
          <p:cNvPr id="22" name="Symbol zastępczy obrazu 9"/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8521700" y="1627189"/>
            <a:ext cx="2832100" cy="1801812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Obraz</a:t>
            </a:r>
          </a:p>
        </p:txBody>
      </p:sp>
      <p:sp>
        <p:nvSpPr>
          <p:cNvPr id="23" name="Symbol zastępczy tekstu 15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8521700" y="3535880"/>
            <a:ext cx="2832100" cy="69442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latin typeface="Open Sans ExtraBold"/>
                <a:ea typeface="Open Sans ExtraBold"/>
                <a:cs typeface="Open Sans ExtraBold"/>
              </a:defRPr>
            </a:lvl1pPr>
          </a:lstStyle>
          <a:p>
            <a:pPr lvl="0">
              <a:defRPr/>
            </a:pPr>
            <a:r>
              <a:rPr lang="en-US"/>
              <a:t>Podtytuł</a:t>
            </a:r>
          </a:p>
        </p:txBody>
      </p:sp>
      <p:sp>
        <p:nvSpPr>
          <p:cNvPr id="24" name="Symbol zastępczy tekstu 1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8521700" y="4336676"/>
            <a:ext cx="2832100" cy="164661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 b="0" i="0">
                <a:latin typeface="Open Sans Light"/>
                <a:ea typeface="Open Sans Light"/>
                <a:cs typeface="Open Sans Light"/>
              </a:defRPr>
            </a:lvl1pPr>
          </a:lstStyle>
          <a:p>
            <a:pPr lvl="0">
              <a:defRPr/>
            </a:pPr>
            <a:r>
              <a:rPr lang="en-US"/>
              <a:t>Tekst</a:t>
            </a:r>
          </a:p>
        </p:txBody>
      </p:sp>
      <p:pic>
        <p:nvPicPr>
          <p:cNvPr id="2" name="Grafika 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Jasny obraz - ciemne log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ymbol zastępczy obrazu 3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533525"/>
            <a:ext cx="12192000" cy="53244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en-US"/>
              <a:t>Jasny obraz (przynajmniej dolna część – logo jest ciemne)</a:t>
            </a:r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a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3194"/>
            <a:ext cx="2431774" cy="2205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iemny obraz jasne log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ymbol zastępczy obrazu 3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1533525"/>
            <a:ext cx="12192000" cy="5324475"/>
          </a:xfrm>
        </p:spPr>
        <p:txBody>
          <a:bodyPr/>
          <a:lstStyle>
            <a:lvl1pPr marL="0" indent="0">
              <a:buNone/>
              <a:defRPr b="0" i="0">
                <a:latin typeface="Open Sans Light"/>
                <a:ea typeface="Open Sans Light"/>
                <a:cs typeface="Open Sans Light"/>
              </a:defRPr>
            </a:lvl1pPr>
          </a:lstStyle>
          <a:p>
            <a:pPr>
              <a:defRPr/>
            </a:pPr>
            <a:r>
              <a:rPr lang="en-US"/>
              <a:t>Ciemny obraz (przynajmniej dolna część – logo jest jasne)</a:t>
            </a:r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630098"/>
            <a:ext cx="9837717" cy="754676"/>
          </a:xfrm>
        </p:spPr>
        <p:txBody>
          <a:bodyPr/>
          <a:lstStyle/>
          <a:p>
            <a:pPr>
              <a:defRPr/>
            </a:pPr>
            <a:r>
              <a:rPr lang="en-US"/>
              <a:t>Nagłówek</a:t>
            </a:r>
          </a:p>
        </p:txBody>
      </p:sp>
      <p:sp>
        <p:nvSpPr>
          <p:cNvPr id="6" name="Linia"/>
          <p:cNvSpPr/>
          <p:nvPr userDrawn="1"/>
        </p:nvSpPr>
        <p:spPr bwMode="auto">
          <a:xfrm flipV="1">
            <a:off x="838200" y="6274529"/>
            <a:ext cx="11353800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 b="0" i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7" name="Linia"/>
          <p:cNvSpPr/>
          <p:nvPr userDrawn="1"/>
        </p:nvSpPr>
        <p:spPr bwMode="auto">
          <a:xfrm flipV="1">
            <a:off x="0" y="1007436"/>
            <a:ext cx="691376" cy="0"/>
          </a:xfrm>
          <a:prstGeom prst="line">
            <a:avLst/>
          </a:prstGeom>
          <a:ln w="25400">
            <a:solidFill>
              <a:srgbClr val="FF7E24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/>
            </a:pPr>
            <a:endParaRPr lang="en-US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2" name="Obrazek" descr="Obrazek"/>
          <p:cNvPicPr>
            <a:picLocks noChangeAspect="1"/>
          </p:cNvPicPr>
          <p:nvPr userDrawn="1"/>
        </p:nvPicPr>
        <p:blipFill>
          <a:blip r:embed="rId2"/>
          <a:srcRect r="60916"/>
          <a:stretch/>
        </p:blipFill>
        <p:spPr bwMode="auto">
          <a:xfrm>
            <a:off x="10822741" y="693523"/>
            <a:ext cx="1369259" cy="42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Obraz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38198" y="6454131"/>
            <a:ext cx="2431774" cy="219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Kliknij, aby edytować style wzorca tekstu</a:t>
            </a:r>
          </a:p>
          <a:p>
            <a:pPr lvl="1">
              <a:defRPr/>
            </a:pPr>
            <a:r>
              <a:rPr lang="en-US"/>
              <a:t>Drugi poziom</a:t>
            </a:r>
          </a:p>
          <a:p>
            <a:pPr lvl="2">
              <a:defRPr/>
            </a:pPr>
            <a:r>
              <a:rPr lang="en-US"/>
              <a:t>Trzeci poziom</a:t>
            </a:r>
          </a:p>
          <a:p>
            <a:pPr lvl="3">
              <a:defRPr/>
            </a:pPr>
            <a:r>
              <a:rPr lang="en-US"/>
              <a:t>Czwarty poziom</a:t>
            </a:r>
          </a:p>
          <a:p>
            <a:pPr lvl="4">
              <a:defRPr/>
            </a:pPr>
            <a:r>
              <a:rPr lang="en-US"/>
              <a:t>Piąty poziom </a:t>
            </a:r>
            <a:endParaRPr/>
          </a:p>
          <a:p>
            <a:pPr lvl="5">
              <a:defRPr/>
            </a:pPr>
            <a:r>
              <a:rPr lang="en-US"/>
              <a:t>Szósty poziom</a:t>
            </a:r>
          </a:p>
          <a:p>
            <a:pPr lvl="6">
              <a:defRPr/>
            </a:pPr>
            <a:r>
              <a:rPr lang="en-US"/>
              <a:t>Siódmy poziom</a:t>
            </a:r>
          </a:p>
          <a:p>
            <a:pPr lvl="7">
              <a:defRPr/>
            </a:pPr>
            <a:r>
              <a:rPr lang="en-US"/>
              <a:t>Ósmy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3200" b="0" i="0">
          <a:solidFill>
            <a:schemeClr val="tx1"/>
          </a:solidFill>
          <a:latin typeface="Open Sans ExtraBold"/>
          <a:ea typeface="Open Sans ExtraBold"/>
          <a:cs typeface="Open Sans ExtraBold"/>
        </a:defRPr>
      </a:lvl1pPr>
    </p:titleStyle>
    <p:bodyStyle>
      <a:lvl1pPr marL="228600" indent="-228600" algn="l" defTabSz="914400">
        <a:lnSpc>
          <a:spcPct val="150000"/>
        </a:lnSpc>
        <a:spcBef>
          <a:spcPts val="1000"/>
        </a:spcBef>
        <a:buFont typeface="Arial"/>
        <a:buChar char="•"/>
        <a:defRPr sz="2000" b="0" i="0">
          <a:solidFill>
            <a:schemeClr val="tx1"/>
          </a:solidFill>
          <a:latin typeface="Open Sans Light"/>
          <a:ea typeface="Open Sans Light"/>
          <a:cs typeface="Open Sans Light"/>
        </a:defRPr>
      </a:lvl1pPr>
      <a:lvl2pPr marL="6858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800" b="0" i="0">
          <a:solidFill>
            <a:schemeClr val="tx1"/>
          </a:solidFill>
          <a:latin typeface="Open Sans Light"/>
          <a:ea typeface="Open Sans Light"/>
          <a:cs typeface="Open Sans Light"/>
        </a:defRPr>
      </a:lvl2pPr>
      <a:lvl3pPr marL="11430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600" b="0" i="0">
          <a:solidFill>
            <a:schemeClr val="tx1"/>
          </a:solidFill>
          <a:latin typeface="Open Sans Light"/>
          <a:ea typeface="Open Sans Light"/>
          <a:cs typeface="Open Sans Light"/>
        </a:defRPr>
      </a:lvl3pPr>
      <a:lvl4pPr marL="16002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400" b="0" i="0">
          <a:solidFill>
            <a:schemeClr val="tx1"/>
          </a:solidFill>
          <a:latin typeface="Open Sans Light"/>
          <a:ea typeface="Open Sans Light"/>
          <a:cs typeface="Open Sans Light"/>
        </a:defRPr>
      </a:lvl4pPr>
      <a:lvl5pPr marL="20574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000" b="0" i="0">
          <a:solidFill>
            <a:schemeClr val="tx1"/>
          </a:solidFill>
          <a:latin typeface="Open Sans Light"/>
          <a:ea typeface="Open Sans Light"/>
          <a:cs typeface="Open Sans Light"/>
        </a:defRPr>
      </a:lvl5pPr>
      <a:lvl6pPr marL="2405063" indent="-119063" algn="l" defTabSz="914400">
        <a:lnSpc>
          <a:spcPct val="150000"/>
        </a:lnSpc>
        <a:spcBef>
          <a:spcPts val="0"/>
        </a:spcBef>
        <a:buFont typeface="Arial"/>
        <a:buChar char="•"/>
        <a:defRPr sz="800" b="0" i="0">
          <a:solidFill>
            <a:schemeClr val="tx1"/>
          </a:solidFill>
          <a:latin typeface="Open Sans Light"/>
          <a:ea typeface="Open Sans Light"/>
          <a:cs typeface="Open Sans Light"/>
        </a:defRPr>
      </a:lvl6pPr>
      <a:lvl7pPr marL="2854325" indent="-111125" algn="l" defTabSz="914400">
        <a:lnSpc>
          <a:spcPct val="150000"/>
        </a:lnSpc>
        <a:spcBef>
          <a:spcPts val="0"/>
        </a:spcBef>
        <a:buFont typeface="Arial"/>
        <a:buChar char="•"/>
        <a:defRPr sz="600" b="0" i="0">
          <a:solidFill>
            <a:schemeClr val="tx1"/>
          </a:solidFill>
          <a:latin typeface="Open Sans Light"/>
          <a:ea typeface="Open Sans Light"/>
          <a:cs typeface="Open Sans Light"/>
        </a:defRPr>
      </a:lvl7pPr>
      <a:lvl8pPr marL="3292475" indent="-92075" algn="l" defTabSz="914400">
        <a:lnSpc>
          <a:spcPct val="150000"/>
        </a:lnSpc>
        <a:spcBef>
          <a:spcPts val="0"/>
        </a:spcBef>
        <a:buFont typeface="Arial"/>
        <a:buChar char="•"/>
        <a:defRPr sz="400" b="0" i="0">
          <a:solidFill>
            <a:schemeClr val="tx1"/>
          </a:solidFill>
          <a:latin typeface="Open Sans Light"/>
          <a:ea typeface="Open Sans Light"/>
          <a:cs typeface="Open Sans Ligh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Kliknij, aby edytować style wzorca tekstu</a:t>
            </a:r>
          </a:p>
          <a:p>
            <a:pPr lvl="1">
              <a:defRPr/>
            </a:pPr>
            <a:r>
              <a:rPr lang="en-US"/>
              <a:t>Drugi poziom</a:t>
            </a:r>
          </a:p>
          <a:p>
            <a:pPr lvl="2">
              <a:defRPr/>
            </a:pPr>
            <a:r>
              <a:rPr lang="en-US"/>
              <a:t>Trzeci poziom</a:t>
            </a:r>
          </a:p>
          <a:p>
            <a:pPr lvl="3">
              <a:defRPr/>
            </a:pPr>
            <a:r>
              <a:rPr lang="en-US"/>
              <a:t>Czwarty poziom</a:t>
            </a:r>
          </a:p>
          <a:p>
            <a:pPr lvl="4">
              <a:defRPr/>
            </a:pPr>
            <a:r>
              <a:rPr lang="en-US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3200" b="1" i="0">
          <a:solidFill>
            <a:schemeClr val="tx1"/>
          </a:solidFill>
          <a:latin typeface="Open Sans ExtraBold"/>
          <a:ea typeface="Open Sans ExtraBold"/>
          <a:cs typeface="Open Sans ExtraBold"/>
        </a:defRPr>
      </a:lvl1pPr>
    </p:titleStyle>
    <p:bodyStyle>
      <a:lvl1pPr marL="228600" indent="-228600" algn="l" defTabSz="914400">
        <a:lnSpc>
          <a:spcPct val="150000"/>
        </a:lnSpc>
        <a:spcBef>
          <a:spcPts val="1000"/>
        </a:spcBef>
        <a:buFont typeface="Arial"/>
        <a:buChar char="•"/>
        <a:defRPr sz="2000">
          <a:solidFill>
            <a:schemeClr val="tx1"/>
          </a:solidFill>
          <a:latin typeface="Open Sans Light"/>
          <a:ea typeface="Open Sans Light"/>
          <a:cs typeface="Open Sans Light"/>
        </a:defRPr>
      </a:lvl1pPr>
      <a:lvl2pPr marL="6858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Open Sans Light"/>
          <a:ea typeface="Open Sans Light"/>
          <a:cs typeface="Open Sans Light"/>
        </a:defRPr>
      </a:lvl2pPr>
      <a:lvl3pPr marL="11430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600">
          <a:solidFill>
            <a:schemeClr val="tx1"/>
          </a:solidFill>
          <a:latin typeface="Open Sans Light"/>
          <a:ea typeface="Open Sans Light"/>
          <a:cs typeface="Open Sans Light"/>
        </a:defRPr>
      </a:lvl3pPr>
      <a:lvl4pPr marL="16002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400">
          <a:solidFill>
            <a:schemeClr val="tx1"/>
          </a:solidFill>
          <a:latin typeface="Open Sans Light"/>
          <a:ea typeface="Open Sans Light"/>
          <a:cs typeface="Open Sans Light"/>
        </a:defRPr>
      </a:lvl4pPr>
      <a:lvl5pPr marL="2057400" indent="-228600" algn="l" defTabSz="914400">
        <a:lnSpc>
          <a:spcPct val="150000"/>
        </a:lnSpc>
        <a:spcBef>
          <a:spcPts val="500"/>
        </a:spcBef>
        <a:buFont typeface="Arial"/>
        <a:buChar char="•"/>
        <a:defRPr sz="1200">
          <a:solidFill>
            <a:schemeClr val="tx1"/>
          </a:solidFill>
          <a:latin typeface="Open Sans Light"/>
          <a:ea typeface="Open Sans Light"/>
          <a:cs typeface="Open Sans Ligh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g.optica.org/optica/fulltext.cfm?uri=optica-12-12-200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pnisensor.com/quantum-magnetometry-vs-classical-magnetometry/" TargetMode="External"/><Relationship Id="rId4" Type="http://schemas.openxmlformats.org/officeDocument/2006/relationships/hyperlink" Target="https://www.nature.com/articles/s42254-023-00558-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gin.com/megmaps/" TargetMode="External"/><Relationship Id="rId5" Type="http://schemas.openxmlformats.org/officeDocument/2006/relationships/hyperlink" Target="https://qant.com/wp-content/uploads/2023/11/231114-Magnetometer-Brochure.pdf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2-4292/16/14/263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nist.gov/quantum-information-science/quantum-sensing-explained/turning-atoms-waves-measure-gravity-and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www.exail.com/product/quantum-gravimeters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exail.com/news/three-exail-absolute-quantum-gravimeters-delivered-to-tenerife-for-advanced-volcano-monitoring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www.exail.com/resources/customer-stories/a-year-long-field-campaign-on-mount-etna-to-prove-the-absolute-quantum-gravimeter-value-for-volcanology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s://www.jpl.nasa.gov/news/nasa-aims-to-fly-first-quantum-sensor-for-gravity-measurements/" TargetMode="External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vectoratomic.com/#inertial_section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www.quantum-australia.com/use-cases/quantum-gyroscopes-for-navigatio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ayloadspace.com/vector-atomic-delivers-atomic-gyroscope-to-diu/" TargetMode="External"/><Relationship Id="rId5" Type="http://schemas.openxmlformats.org/officeDocument/2006/relationships/hyperlink" Target="http://www.nist.gov/noac/technology/time-and-frequency/atomic-gyroscopes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vectoratomic.com/#inertial_section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www.quantum-australia.com/use-cases/quantum-gyroscopes-for-navigatio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ayloadspace.com/vector-atomic-delivers-atomic-gyroscope-to-diu/" TargetMode="External"/><Relationship Id="rId5" Type="http://schemas.openxmlformats.org/officeDocument/2006/relationships/hyperlink" Target="http://www.nist.gov/noac/technology/time-and-frequency/atomic-gyroscopes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vectoratomic.com/#inertial_section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www.quantum-australia.com/use-cases/quantum-gyroscopes-for-navigati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ayloadspace.com/vector-atomic-delivers-atomic-gyroscope-to-diu/" TargetMode="External"/><Relationship Id="rId5" Type="http://schemas.openxmlformats.org/officeDocument/2006/relationships/hyperlink" Target="http://www.nist.gov/noac/technology/time-and-frequency/atomic-gyroscopes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29.png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www.nist.gov/quantum-information-science/giant-atoms-measuring-radiation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hyperlink" Target="https://www.forbes.com/sites/moorinsights/2024/02/20/quantum-sensing-unleashed-how-rydberg-sensors-will-disrupt-telecom/" TargetMode="External"/><Relationship Id="rId4" Type="http://schemas.openxmlformats.org/officeDocument/2006/relationships/hyperlink" Target="https://www.rydbergtechnologies.com/products" TargetMode="External"/><Relationship Id="rId9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quantum-information-science/giant-atoms-measuring-radiatio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hyperlink" Target="https://www.nature.com/articles/s41467-025-63951-9" TargetMode="External"/><Relationship Id="rId4" Type="http://schemas.openxmlformats.org/officeDocument/2006/relationships/hyperlink" Target="https://www.rydbergtechnologies.com/product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infleqtion.com/quantum-rf-receiver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0.pn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pie.org/news/atomic-clock-applications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nist.gov/atomic-clock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Quantum </a:t>
            </a:r>
            <a:r>
              <a:rPr lang="pl-PL" dirty="0" err="1"/>
              <a:t>sensors</a:t>
            </a:r>
            <a:r>
              <a:rPr lang="pl-PL" dirty="0"/>
              <a:t>: 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Technologies, networks and </a:t>
            </a:r>
            <a:r>
              <a:rPr lang="pl-PL" dirty="0" err="1"/>
              <a:t>interfaces</a:t>
            </a:r>
            <a:r>
              <a:rPr lang="pl-PL" dirty="0"/>
              <a:t>.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Ksawery Mielczarek						             	30th </a:t>
            </a:r>
            <a:r>
              <a:rPr lang="pl-PL" dirty="0" err="1"/>
              <a:t>June</a:t>
            </a:r>
            <a:r>
              <a:rPr lang="pl-PL" dirty="0"/>
              <a:t> 2026</a:t>
            </a:r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3C3CA8C-1965-4ECF-FD57-D248F3DF8791}"/>
              </a:ext>
            </a:extLst>
          </p:cNvPr>
          <p:cNvSpPr txBox="1">
            <a:spLocks/>
          </p:cNvSpPr>
          <p:nvPr/>
        </p:nvSpPr>
        <p:spPr bwMode="auto">
          <a:xfrm>
            <a:off x="8007991" y="-598906"/>
            <a:ext cx="4600662" cy="12609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pl-PL" sz="1800" dirty="0"/>
              <a:t>1st GEANT SIG-Quantum </a:t>
            </a:r>
            <a:r>
              <a:rPr lang="pl-PL" sz="1800" dirty="0" err="1"/>
              <a:t>meeting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r>
              <a:rPr lang="pl-PL" dirty="0"/>
              <a:t>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439ABC-BEBF-41E1-881D-0B5537F8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02086"/>
            <a:ext cx="990600" cy="872588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FA1CE2B-4374-5B4B-3F39-E3EB328DC4ED}"/>
              </a:ext>
            </a:extLst>
          </p:cNvPr>
          <p:cNvSpPr/>
          <p:nvPr/>
        </p:nvSpPr>
        <p:spPr>
          <a:xfrm>
            <a:off x="838200" y="3302085"/>
            <a:ext cx="10616967" cy="863849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CB30A00-4535-6C6D-4097-A564FA1CB2E1}"/>
              </a:ext>
            </a:extLst>
          </p:cNvPr>
          <p:cNvSpPr txBox="1"/>
          <p:nvPr/>
        </p:nvSpPr>
        <p:spPr>
          <a:xfrm rot="21184133">
            <a:off x="2916375" y="3476769"/>
            <a:ext cx="1647260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Infrared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B72B37-7B12-53A6-DC79-CCB4ADFE74A5}"/>
              </a:ext>
            </a:extLst>
          </p:cNvPr>
          <p:cNvSpPr txBox="1"/>
          <p:nvPr/>
        </p:nvSpPr>
        <p:spPr>
          <a:xfrm rot="266177">
            <a:off x="5582776" y="3468175"/>
            <a:ext cx="2027225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Terahertz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4BDA9BE-80D3-5E10-D931-BEB202F7AE9D}"/>
              </a:ext>
            </a:extLst>
          </p:cNvPr>
          <p:cNvSpPr txBox="1"/>
          <p:nvPr/>
        </p:nvSpPr>
        <p:spPr bwMode="auto">
          <a:xfrm rot="21432903">
            <a:off x="8529615" y="3476770"/>
            <a:ext cx="2125058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Microwave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A521E0C-51E5-B93B-13CD-7326C2ECE49B}"/>
              </a:ext>
            </a:extLst>
          </p:cNvPr>
          <p:cNvSpPr txBox="1"/>
          <p:nvPr/>
        </p:nvSpPr>
        <p:spPr bwMode="auto">
          <a:xfrm>
            <a:off x="838200" y="1502533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6958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r>
              <a:rPr lang="pl-PL" dirty="0"/>
              <a:t>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439ABC-BEBF-41E1-881D-0B5537F8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75238"/>
            <a:ext cx="341376" cy="872588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FA1CE2B-4374-5B4B-3F39-E3EB328DC4ED}"/>
              </a:ext>
            </a:extLst>
          </p:cNvPr>
          <p:cNvSpPr/>
          <p:nvPr/>
        </p:nvSpPr>
        <p:spPr>
          <a:xfrm>
            <a:off x="838200" y="3375237"/>
            <a:ext cx="10616967" cy="863850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CB30A00-4535-6C6D-4097-A564FA1CB2E1}"/>
              </a:ext>
            </a:extLst>
          </p:cNvPr>
          <p:cNvSpPr txBox="1"/>
          <p:nvPr/>
        </p:nvSpPr>
        <p:spPr>
          <a:xfrm rot="21184133">
            <a:off x="1544683" y="3561044"/>
            <a:ext cx="1647260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Infrared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B72B37-7B12-53A6-DC79-CCB4ADFE74A5}"/>
              </a:ext>
            </a:extLst>
          </p:cNvPr>
          <p:cNvSpPr txBox="1"/>
          <p:nvPr/>
        </p:nvSpPr>
        <p:spPr>
          <a:xfrm rot="266177">
            <a:off x="3789784" y="3506482"/>
            <a:ext cx="2027225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Terahertz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4BDA9BE-80D3-5E10-D931-BEB202F7AE9D}"/>
              </a:ext>
            </a:extLst>
          </p:cNvPr>
          <p:cNvSpPr txBox="1"/>
          <p:nvPr/>
        </p:nvSpPr>
        <p:spPr bwMode="auto">
          <a:xfrm rot="21432903">
            <a:off x="6369250" y="3549921"/>
            <a:ext cx="2125058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Microwave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1DB951F-80EB-61DD-DDA9-42F3435852EA}"/>
              </a:ext>
            </a:extLst>
          </p:cNvPr>
          <p:cNvSpPr txBox="1"/>
          <p:nvPr/>
        </p:nvSpPr>
        <p:spPr bwMode="auto">
          <a:xfrm rot="413832">
            <a:off x="9314662" y="3561044"/>
            <a:ext cx="1331608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Radio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05D67488-8C3D-2614-76D3-F7597EA074C9}"/>
              </a:ext>
            </a:extLst>
          </p:cNvPr>
          <p:cNvCxnSpPr/>
          <p:nvPr/>
        </p:nvCxnSpPr>
        <p:spPr>
          <a:xfrm>
            <a:off x="10910839" y="3375237"/>
            <a:ext cx="0" cy="872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DB7AF1-3BF8-E20E-1E2F-84EC0EBFCAD7}"/>
              </a:ext>
            </a:extLst>
          </p:cNvPr>
          <p:cNvSpPr txBox="1"/>
          <p:nvPr/>
        </p:nvSpPr>
        <p:spPr>
          <a:xfrm>
            <a:off x="10062762" y="2997166"/>
            <a:ext cx="2324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9 192 621 770 </a:t>
            </a:r>
            <a:r>
              <a:rPr lang="pl-PL" dirty="0" err="1">
                <a:solidFill>
                  <a:srgbClr val="FF0000"/>
                </a:solidFill>
              </a:rPr>
              <a:t>Hz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D75FBA-4233-9E51-3EF9-2E52D19C332D}"/>
              </a:ext>
            </a:extLst>
          </p:cNvPr>
          <p:cNvSpPr txBox="1"/>
          <p:nvPr/>
        </p:nvSpPr>
        <p:spPr bwMode="auto">
          <a:xfrm>
            <a:off x="838200" y="1502533"/>
            <a:ext cx="6103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</a:t>
            </a:r>
          </a:p>
          <a:p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Tuning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RF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oscillator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ultra-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narrow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spectral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line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pl-PL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563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1.2 </a:t>
            </a:r>
            <a:r>
              <a:rPr lang="pl-PL" dirty="0" err="1"/>
              <a:t>Magnetometers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 marL="0" indent="0">
              <a:buNone/>
            </a:pPr>
            <a:r>
              <a:rPr lang="pl-PL" sz="1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Applications</a:t>
            </a:r>
            <a:r>
              <a:rPr lang="pl-PL" sz="1800" b="1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 err="1"/>
              <a:t>detection</a:t>
            </a:r>
            <a:r>
              <a:rPr lang="pl-PL" sz="1800" dirty="0"/>
              <a:t> of </a:t>
            </a:r>
            <a:r>
              <a:rPr lang="pl-PL" sz="1800" dirty="0" err="1"/>
              <a:t>magnetic</a:t>
            </a:r>
            <a:r>
              <a:rPr lang="pl-PL" sz="1800" dirty="0"/>
              <a:t> </a:t>
            </a:r>
            <a:r>
              <a:rPr lang="pl-PL" sz="1800" dirty="0" err="1"/>
              <a:t>objects</a:t>
            </a:r>
            <a:r>
              <a:rPr lang="pl-PL" sz="1800" dirty="0"/>
              <a:t> (</a:t>
            </a:r>
            <a:r>
              <a:rPr lang="pl-PL" sz="1800" dirty="0" err="1"/>
              <a:t>e.g</a:t>
            </a:r>
            <a:r>
              <a:rPr lang="pl-PL" sz="1800" dirty="0"/>
              <a:t>. </a:t>
            </a:r>
            <a:r>
              <a:rPr lang="pl-PL" sz="1800" dirty="0" err="1"/>
              <a:t>submarines</a:t>
            </a:r>
            <a:r>
              <a:rPr lang="pl-PL" sz="1800" dirty="0"/>
              <a:t>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/>
              <a:t>no-GNSS </a:t>
            </a:r>
            <a:r>
              <a:rPr lang="pl-PL" sz="1800" dirty="0" err="1"/>
              <a:t>navigation</a:t>
            </a:r>
            <a:r>
              <a:rPr lang="pl-PL" sz="1800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 err="1"/>
              <a:t>geophysical</a:t>
            </a:r>
            <a:r>
              <a:rPr lang="pl-PL" sz="1800" dirty="0"/>
              <a:t> </a:t>
            </a:r>
            <a:r>
              <a:rPr lang="pl-PL" sz="1800" dirty="0" err="1"/>
              <a:t>surveying</a:t>
            </a:r>
            <a:r>
              <a:rPr lang="pl-PL" sz="1800" dirty="0"/>
              <a:t> and </a:t>
            </a:r>
            <a:r>
              <a:rPr lang="pl-PL" sz="1800" dirty="0" err="1"/>
              <a:t>mapping</a:t>
            </a:r>
            <a:r>
              <a:rPr lang="pl-PL" sz="1800" dirty="0"/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 err="1"/>
              <a:t>magnetic</a:t>
            </a:r>
            <a:r>
              <a:rPr lang="pl-PL" sz="1800" dirty="0"/>
              <a:t> </a:t>
            </a:r>
            <a:r>
              <a:rPr lang="pl-PL" sz="1800" dirty="0" err="1"/>
              <a:t>imaging</a:t>
            </a:r>
            <a:r>
              <a:rPr lang="pl-PL" sz="1800" dirty="0"/>
              <a:t> of </a:t>
            </a:r>
            <a:r>
              <a:rPr lang="pl-PL" sz="1800" dirty="0" err="1"/>
              <a:t>integrated</a:t>
            </a:r>
            <a:r>
              <a:rPr lang="pl-PL" sz="1800" dirty="0"/>
              <a:t> </a:t>
            </a:r>
            <a:r>
              <a:rPr lang="pl-PL" sz="1800" dirty="0" err="1"/>
              <a:t>circuit</a:t>
            </a:r>
            <a:r>
              <a:rPr lang="pl-PL" sz="1800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 err="1"/>
              <a:t>subcellular</a:t>
            </a:r>
            <a:r>
              <a:rPr lang="pl-PL" sz="1800" dirty="0"/>
              <a:t> resolution </a:t>
            </a:r>
            <a:r>
              <a:rPr lang="pl-PL" sz="1800" dirty="0" err="1"/>
              <a:t>imaging</a:t>
            </a:r>
            <a:r>
              <a:rPr lang="pl-PL" sz="1800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 err="1"/>
              <a:t>brain</a:t>
            </a:r>
            <a:r>
              <a:rPr lang="pl-PL" sz="1800" dirty="0"/>
              <a:t> </a:t>
            </a:r>
            <a:r>
              <a:rPr lang="pl-PL" sz="1800" dirty="0" err="1"/>
              <a:t>acticity</a:t>
            </a:r>
            <a:r>
              <a:rPr lang="pl-PL" sz="1800" dirty="0"/>
              <a:t> monitoring (MEG).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  <a:p>
            <a:pPr>
              <a:defRPr/>
            </a:pPr>
            <a:r>
              <a:rPr lang="pl-PL" sz="1800" b="1" dirty="0"/>
              <a:t>Quantum </a:t>
            </a:r>
            <a:r>
              <a:rPr lang="pl-PL" sz="1800" b="1" dirty="0" err="1"/>
              <a:t>advantange</a:t>
            </a:r>
            <a:r>
              <a:rPr lang="pl-PL" sz="1800" dirty="0"/>
              <a:t>: </a:t>
            </a:r>
            <a:r>
              <a:rPr lang="pl-PL" sz="1800" dirty="0" err="1"/>
              <a:t>sensitivity</a:t>
            </a:r>
            <a:r>
              <a:rPr lang="pl-PL" sz="1800" dirty="0"/>
              <a:t> </a:t>
            </a:r>
            <a:r>
              <a:rPr lang="pl-PL" sz="1800" dirty="0" err="1"/>
              <a:t>higher</a:t>
            </a:r>
            <a:r>
              <a:rPr lang="pl-PL" sz="1800" dirty="0"/>
              <a:t> 3-6 </a:t>
            </a:r>
            <a:r>
              <a:rPr lang="pl-PL" sz="1800" dirty="0" err="1"/>
              <a:t>orders</a:t>
            </a:r>
            <a:r>
              <a:rPr lang="pl-PL" sz="1800" dirty="0"/>
              <a:t> of </a:t>
            </a:r>
            <a:r>
              <a:rPr lang="pl-PL" sz="1800" dirty="0" err="1"/>
              <a:t>magnitude</a:t>
            </a:r>
            <a:r>
              <a:rPr lang="pl-PL" sz="1800" dirty="0"/>
              <a:t>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80E191B-502C-56C6-DB59-8D56DC094DC7}"/>
              </a:ext>
            </a:extLst>
          </p:cNvPr>
          <p:cNvSpPr txBox="1"/>
          <p:nvPr/>
        </p:nvSpPr>
        <p:spPr>
          <a:xfrm>
            <a:off x="957834" y="5526773"/>
            <a:ext cx="9140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3"/>
              </a:rPr>
              <a:t>https://opg.optica.org/optica/fulltext.cfm?uri=optica-12-12-2008</a:t>
            </a: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/>
              </a:rPr>
              <a:t>https://www.nature.com/articles/s42254-023-00558-3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https://www.pnisensor.com/quantum-magnetometry-vs-classical-magnetometry/</a:t>
            </a: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042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1.2 </a:t>
            </a:r>
            <a:r>
              <a:rPr lang="pl-PL" dirty="0" err="1"/>
              <a:t>Magnetometers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 marL="0" indent="0">
              <a:buNone/>
            </a:pP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Technologies </a:t>
            </a:r>
            <a:r>
              <a:rPr lang="pl-PL" sz="1800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atomic</a:t>
            </a:r>
            <a:r>
              <a:rPr lang="pl-PL" sz="1800" dirty="0"/>
              <a:t> </a:t>
            </a:r>
            <a:r>
              <a:rPr lang="pl-PL" sz="1800" dirty="0" err="1"/>
              <a:t>vapour</a:t>
            </a:r>
            <a:r>
              <a:rPr lang="pl-PL" sz="1800" dirty="0"/>
              <a:t> </a:t>
            </a:r>
            <a:r>
              <a:rPr lang="pl-PL" sz="1800" dirty="0" err="1"/>
              <a:t>magnetometers</a:t>
            </a:r>
            <a:r>
              <a:rPr lang="pl-PL" sz="18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nitrogen-vacancy</a:t>
            </a:r>
            <a:r>
              <a:rPr lang="pl-PL" sz="1800" dirty="0"/>
              <a:t> (NV) </a:t>
            </a:r>
            <a:r>
              <a:rPr lang="pl-PL" sz="1800" dirty="0" err="1"/>
              <a:t>center</a:t>
            </a:r>
            <a:r>
              <a:rPr lang="pl-PL" sz="1800" dirty="0"/>
              <a:t> </a:t>
            </a:r>
            <a:r>
              <a:rPr lang="pl-PL" sz="1800" dirty="0" err="1"/>
              <a:t>magnetometers</a:t>
            </a:r>
            <a:r>
              <a:rPr lang="pl-PL" sz="1800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SQUIDs</a:t>
            </a:r>
            <a:r>
              <a:rPr lang="pl-PL" sz="1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5C8411-B7D3-24AB-7432-CF306130B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1947" y="1137097"/>
            <a:ext cx="2290738" cy="1729848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31D612E-A426-97BC-00F8-E506585C955E}"/>
              </a:ext>
            </a:extLst>
          </p:cNvPr>
          <p:cNvSpPr txBox="1"/>
          <p:nvPr/>
        </p:nvSpPr>
        <p:spPr>
          <a:xfrm>
            <a:off x="7326927" y="2907110"/>
            <a:ext cx="33489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https://en.wikipedia.org/wiki/Zeeman_effect</a:t>
            </a:r>
          </a:p>
        </p:txBody>
      </p:sp>
    </p:spTree>
    <p:extLst>
      <p:ext uri="{BB962C8B-B14F-4D97-AF65-F5344CB8AC3E}">
        <p14:creationId xmlns:p14="http://schemas.microsoft.com/office/powerpoint/2010/main" val="1651488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1.2 </a:t>
            </a:r>
            <a:r>
              <a:rPr lang="pl-PL" dirty="0" err="1"/>
              <a:t>Magnetometers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 marL="0" indent="0">
              <a:buNone/>
            </a:pP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Technologies</a:t>
            </a:r>
            <a:r>
              <a:rPr lang="pl-PL" sz="1800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atomic</a:t>
            </a:r>
            <a:r>
              <a:rPr lang="pl-PL" sz="1800" dirty="0"/>
              <a:t> </a:t>
            </a:r>
            <a:r>
              <a:rPr lang="pl-PL" sz="1800" dirty="0" err="1"/>
              <a:t>vapour</a:t>
            </a:r>
            <a:r>
              <a:rPr lang="pl-PL" sz="1800" dirty="0"/>
              <a:t> </a:t>
            </a:r>
            <a:r>
              <a:rPr lang="pl-PL" sz="1800" dirty="0" err="1"/>
              <a:t>magnetometers</a:t>
            </a:r>
            <a:r>
              <a:rPr lang="pl-PL" sz="18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nitrogen-vacancy</a:t>
            </a:r>
            <a:r>
              <a:rPr lang="pl-PL" sz="1800" dirty="0"/>
              <a:t> (NV) </a:t>
            </a:r>
            <a:r>
              <a:rPr lang="pl-PL" sz="1800" dirty="0" err="1"/>
              <a:t>center</a:t>
            </a:r>
            <a:r>
              <a:rPr lang="pl-PL" sz="1800" dirty="0"/>
              <a:t> </a:t>
            </a:r>
            <a:r>
              <a:rPr lang="pl-PL" sz="1800" dirty="0" err="1"/>
              <a:t>magnetometers</a:t>
            </a:r>
            <a:r>
              <a:rPr lang="pl-PL" sz="1800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SQUIDs</a:t>
            </a:r>
            <a:r>
              <a:rPr lang="pl-PL" sz="1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5C8411-B7D3-24AB-7432-CF306130B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1947" y="1137097"/>
            <a:ext cx="2290738" cy="1729848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31D612E-A426-97BC-00F8-E506585C955E}"/>
              </a:ext>
            </a:extLst>
          </p:cNvPr>
          <p:cNvSpPr txBox="1"/>
          <p:nvPr/>
        </p:nvSpPr>
        <p:spPr>
          <a:xfrm>
            <a:off x="7326927" y="2907110"/>
            <a:ext cx="33489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https://en.wikipedia.org/wiki/Zeeman_effect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BB76560-9FAF-9348-A221-8EAED1C72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53746">
            <a:off x="2141214" y="3973956"/>
            <a:ext cx="1244027" cy="1740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78CEAF45-D173-B026-E4AD-89CBD893C869}"/>
              </a:ext>
            </a:extLst>
          </p:cNvPr>
          <p:cNvSpPr txBox="1"/>
          <p:nvPr/>
        </p:nvSpPr>
        <p:spPr>
          <a:xfrm>
            <a:off x="838200" y="3437671"/>
            <a:ext cx="11057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b="1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Buy</a:t>
            </a: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800" b="1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</a:t>
            </a: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NV </a:t>
            </a:r>
            <a:r>
              <a:rPr lang="pl-PL" sz="1800" b="1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magnetometer</a:t>
            </a: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from QANT              </a:t>
            </a:r>
            <a:r>
              <a:rPr lang="pl-PL" sz="1800" b="1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or</a:t>
            </a: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a SQUID </a:t>
            </a:r>
            <a:r>
              <a:rPr lang="pl-PL" sz="1800" b="1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magnetometer</a:t>
            </a: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from MEGIN</a:t>
            </a:r>
            <a:endParaRPr lang="pl-PL" sz="1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49ECCCC-6F39-2A39-084D-D7DFAE2B84CB}"/>
              </a:ext>
            </a:extLst>
          </p:cNvPr>
          <p:cNvSpPr txBox="1"/>
          <p:nvPr/>
        </p:nvSpPr>
        <p:spPr>
          <a:xfrm>
            <a:off x="274320" y="5902745"/>
            <a:ext cx="62179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https://qant.com/wp-content/uploads/2023/11/231114-Magnetometer-Brochure.pdf</a:t>
            </a: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D0AD65E-6082-8F58-F00F-3865A5B86372}"/>
              </a:ext>
            </a:extLst>
          </p:cNvPr>
          <p:cNvSpPr txBox="1"/>
          <p:nvPr/>
        </p:nvSpPr>
        <p:spPr>
          <a:xfrm>
            <a:off x="7692728" y="5902670"/>
            <a:ext cx="24762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6"/>
              </a:rPr>
              <a:t>https://megin.com/megmaps/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923B9FD-6091-9CA6-C7F9-75A14DCD6A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9199" y="3560063"/>
            <a:ext cx="215422" cy="13164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EDC9FA5D-8DF8-72F4-635D-668161AFC0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2260" y="3438847"/>
            <a:ext cx="250004" cy="131892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DC751B9E-8E78-FB15-CF04-3B73B3E38E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22260" y="3659331"/>
            <a:ext cx="250004" cy="151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A9C0976-D721-F493-FAD8-F0C469D8F7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670602">
            <a:off x="8477442" y="3986169"/>
            <a:ext cx="1240904" cy="1510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169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1.3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gravimeters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 marL="0" indent="0">
              <a:buNone/>
            </a:pPr>
            <a:r>
              <a:rPr lang="pl-PL" sz="18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Applications: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/>
              <a:t>no-GNSS </a:t>
            </a:r>
            <a:r>
              <a:rPr lang="pl-PL" sz="1800" dirty="0" err="1"/>
              <a:t>navigation</a:t>
            </a:r>
            <a:r>
              <a:rPr lang="pl-PL" sz="1800" dirty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minerals</a:t>
            </a:r>
            <a:r>
              <a:rPr lang="pl-PL" sz="1800" dirty="0"/>
              <a:t> and </a:t>
            </a:r>
            <a:r>
              <a:rPr lang="pl-PL" sz="1800" dirty="0" err="1"/>
              <a:t>oil</a:t>
            </a:r>
            <a:r>
              <a:rPr lang="pl-PL" sz="1800" dirty="0"/>
              <a:t> </a:t>
            </a:r>
            <a:r>
              <a:rPr lang="pl-PL" sz="1800" dirty="0" err="1"/>
              <a:t>finding</a:t>
            </a:r>
            <a:r>
              <a:rPr lang="pl-PL" sz="1800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predicting</a:t>
            </a:r>
            <a:r>
              <a:rPr lang="pl-PL" sz="1800" dirty="0"/>
              <a:t> </a:t>
            </a:r>
            <a:r>
              <a:rPr lang="pl-PL" sz="1800" dirty="0" err="1"/>
              <a:t>volcanic</a:t>
            </a:r>
            <a:r>
              <a:rPr lang="pl-PL" sz="1800" dirty="0"/>
              <a:t> </a:t>
            </a:r>
            <a:r>
              <a:rPr lang="pl-PL" sz="1800" dirty="0" err="1"/>
              <a:t>eruptions</a:t>
            </a:r>
            <a:r>
              <a:rPr lang="pl-PL" sz="1800" dirty="0"/>
              <a:t> (underground </a:t>
            </a:r>
            <a:r>
              <a:rPr lang="pl-PL" sz="1800" dirty="0" err="1"/>
              <a:t>lava</a:t>
            </a:r>
            <a:r>
              <a:rPr lang="pl-PL" sz="1800" dirty="0"/>
              <a:t> monitoring),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agriculture</a:t>
            </a:r>
            <a:r>
              <a:rPr lang="pl-PL" sz="1800" dirty="0"/>
              <a:t> (</a:t>
            </a:r>
            <a:r>
              <a:rPr lang="pl-PL" sz="1800" dirty="0" err="1"/>
              <a:t>soil</a:t>
            </a:r>
            <a:r>
              <a:rPr lang="pl-PL" sz="1800" dirty="0"/>
              <a:t> </a:t>
            </a:r>
            <a:r>
              <a:rPr lang="pl-PL" sz="1800" dirty="0" err="1"/>
              <a:t>humidity</a:t>
            </a:r>
            <a:r>
              <a:rPr lang="pl-PL" sz="1800" dirty="0"/>
              <a:t> </a:t>
            </a:r>
            <a:r>
              <a:rPr lang="pl-PL" sz="1800" dirty="0" err="1"/>
              <a:t>measurement</a:t>
            </a:r>
            <a:r>
              <a:rPr lang="pl-PL" sz="1800" dirty="0"/>
              <a:t>, </a:t>
            </a:r>
            <a:r>
              <a:rPr lang="pl-PL" sz="1800" dirty="0" err="1"/>
              <a:t>forest</a:t>
            </a:r>
            <a:r>
              <a:rPr lang="pl-PL" sz="1800" dirty="0"/>
              <a:t> </a:t>
            </a:r>
            <a:r>
              <a:rPr lang="pl-PL" sz="1800" dirty="0" err="1"/>
              <a:t>growth</a:t>
            </a:r>
            <a:r>
              <a:rPr lang="pl-PL" sz="1800" dirty="0"/>
              <a:t>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/>
              <a:t>detecting</a:t>
            </a:r>
            <a:r>
              <a:rPr lang="pl-PL" sz="1800" dirty="0"/>
              <a:t> </a:t>
            </a:r>
            <a:r>
              <a:rPr lang="pl-PL" sz="1800" dirty="0" err="1"/>
              <a:t>submarines</a:t>
            </a:r>
            <a:r>
              <a:rPr lang="pl-PL" sz="18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C7BF0A1-A733-89D4-96A5-ACAB8ADD47A3}"/>
              </a:ext>
            </a:extLst>
          </p:cNvPr>
          <p:cNvSpPr txBox="1"/>
          <p:nvPr/>
        </p:nvSpPr>
        <p:spPr>
          <a:xfrm>
            <a:off x="838200" y="4587163"/>
            <a:ext cx="7573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Quantum </a:t>
            </a:r>
            <a:r>
              <a:rPr lang="pl-PL" sz="18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advantage</a:t>
            </a:r>
            <a:r>
              <a:rPr lang="pl-PL" sz="1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</a:t>
            </a:r>
            <a:r>
              <a:rPr lang="pl-PL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 </a:t>
            </a:r>
            <a:r>
              <a:rPr lang="pl-PL" sz="18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orders</a:t>
            </a:r>
            <a:r>
              <a:rPr lang="pl-PL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of </a:t>
            </a:r>
            <a:r>
              <a:rPr lang="pl-PL" sz="18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magnitude</a:t>
            </a:r>
            <a:r>
              <a:rPr lang="pl-PL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8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higher</a:t>
            </a:r>
            <a:r>
              <a:rPr lang="pl-PL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8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sensitivity</a:t>
            </a:r>
            <a:r>
              <a:rPr lang="pl-PL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656FDD1-9E6F-6AF8-5C05-A95C4F740166}"/>
              </a:ext>
            </a:extLst>
          </p:cNvPr>
          <p:cNvSpPr txBox="1"/>
          <p:nvPr/>
        </p:nvSpPr>
        <p:spPr>
          <a:xfrm>
            <a:off x="838200" y="5566939"/>
            <a:ext cx="111500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3"/>
              </a:rPr>
              <a:t>https://www.mdpi.com/2072-4292/16/14/2634</a:t>
            </a: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/>
              </a:rPr>
              <a:t>https://www.nist.gov/quantum-information-science/quantum-sensing-explained/turning-atoms-waves-measure-gravity-and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15854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1.3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gravimeters</a:t>
            </a:r>
            <a:endParaRPr lang="en-US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656FDD1-9E6F-6AF8-5C05-A95C4F740166}"/>
              </a:ext>
            </a:extLst>
          </p:cNvPr>
          <p:cNvSpPr txBox="1"/>
          <p:nvPr/>
        </p:nvSpPr>
        <p:spPr>
          <a:xfrm>
            <a:off x="548640" y="5373281"/>
            <a:ext cx="114396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3"/>
              </a:rPr>
              <a:t>https://www.exail.com/product/quantum-gravimeters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/>
              </a:rPr>
              <a:t>https://www.jpl.nasa.gov/news/nasa-aims-to-fly-first-quantum-sensor-for-gravity-measurements/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https://www.exail.com/resources/customer-stories/a-year-long-field-campaign-on-mount-etna-to-prove-the-absolute-quantum-gravimeter-value-for-volcanology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[4]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6"/>
              </a:rPr>
              <a:t>https://www.exail.com/news/three-exail-absolute-quantum-gravimeters-delivered-to-tenerife-for-advanced-volcano-monitoring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56264E-7CC0-75A7-50CE-769BB0438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7970" y="2181716"/>
            <a:ext cx="2880519" cy="275258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1B5A27E-85A6-BE9A-7351-0A2BB873B2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56301">
            <a:off x="6325366" y="1319633"/>
            <a:ext cx="2164039" cy="1907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6CF1ABE-B2CD-A1FD-A4B7-F5F98A7427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01207">
            <a:off x="8830877" y="1495536"/>
            <a:ext cx="2830356" cy="1317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BF181DF-342E-0281-2E7B-F647BE8B88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449753">
            <a:off x="7561595" y="3112821"/>
            <a:ext cx="2689630" cy="2221259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D8D9B9E-21C9-3A2F-6E06-0A55ADDAD409}"/>
              </a:ext>
            </a:extLst>
          </p:cNvPr>
          <p:cNvSpPr txBox="1"/>
          <p:nvPr/>
        </p:nvSpPr>
        <p:spPr>
          <a:xfrm>
            <a:off x="1210921" y="1556798"/>
            <a:ext cx="40529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Commercial quantum </a:t>
            </a:r>
            <a:r>
              <a:rPr lang="pl-PL" sz="18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gravimeter</a:t>
            </a:r>
            <a:endParaRPr lang="pl-PL" sz="1800" b="1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pl-PL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from EXAIL</a:t>
            </a:r>
            <a:endParaRPr lang="pl-PL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C1CF757-EBA4-96B5-A9A4-3DE7951102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33355" y="1942208"/>
            <a:ext cx="202070" cy="134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5205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1.3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gravimeters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2"/>
            <a:ext cx="10515600" cy="5792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pl-PL" b="1" dirty="0"/>
              <a:t>How</a:t>
            </a:r>
            <a:r>
              <a:rPr lang="pl-PL" dirty="0"/>
              <a:t>: </a:t>
            </a:r>
            <a:r>
              <a:rPr lang="pl-PL" dirty="0" err="1"/>
              <a:t>atomic</a:t>
            </a:r>
            <a:r>
              <a:rPr lang="pl-PL" dirty="0"/>
              <a:t> interferometry, </a:t>
            </a:r>
            <a:r>
              <a:rPr lang="pl-PL" dirty="0" err="1"/>
              <a:t>mixing</a:t>
            </a:r>
            <a:r>
              <a:rPr lang="pl-PL" dirty="0"/>
              <a:t> of </a:t>
            </a:r>
            <a:r>
              <a:rPr lang="pl-PL" dirty="0" err="1"/>
              <a:t>two</a:t>
            </a:r>
            <a:r>
              <a:rPr lang="pl-PL" dirty="0"/>
              <a:t> laser-</a:t>
            </a:r>
            <a:r>
              <a:rPr lang="pl-PL" dirty="0" err="1"/>
              <a:t>controled</a:t>
            </a:r>
            <a:r>
              <a:rPr lang="pl-PL" dirty="0"/>
              <a:t> </a:t>
            </a:r>
            <a:r>
              <a:rPr lang="pl-PL" dirty="0" err="1"/>
              <a:t>free-falling</a:t>
            </a:r>
            <a:r>
              <a:rPr lang="pl-PL" dirty="0"/>
              <a:t> atom </a:t>
            </a:r>
            <a:r>
              <a:rPr lang="pl-PL" dirty="0" err="1"/>
              <a:t>beams</a:t>
            </a:r>
            <a:r>
              <a:rPr lang="pl-PL" dirty="0"/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0E32BA8-9EE7-EB35-88FB-ED2E6D0CDE52}"/>
              </a:ext>
            </a:extLst>
          </p:cNvPr>
          <p:cNvSpPr txBox="1"/>
          <p:nvPr/>
        </p:nvSpPr>
        <p:spPr>
          <a:xfrm>
            <a:off x="2725372" y="5809775"/>
            <a:ext cx="6096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</a:t>
            </a:r>
            <a:r>
              <a:rPr lang="pl-PL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r>
              <a:rPr lang="it-IT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Peters </a:t>
            </a:r>
            <a:r>
              <a:rPr lang="it-IT" i="1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et al</a:t>
            </a:r>
            <a:r>
              <a:rPr lang="pl-PL" i="1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.,</a:t>
            </a:r>
            <a:r>
              <a:rPr lang="it-IT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2001</a:t>
            </a:r>
            <a:r>
              <a:rPr lang="pl-PL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</a:t>
            </a:r>
            <a:r>
              <a:rPr lang="it-IT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it-IT" i="1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Metrologia</a:t>
            </a:r>
            <a:r>
              <a:rPr lang="pl-PL" i="1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</a:t>
            </a:r>
            <a:r>
              <a:rPr lang="it-IT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it-IT" b="1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38</a:t>
            </a:r>
            <a:r>
              <a:rPr lang="it-IT" dirty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25</a:t>
            </a:r>
            <a:endParaRPr lang="pl-PL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F46C82-9DF8-8294-828F-B3486A590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844" y="2010060"/>
            <a:ext cx="5318413" cy="36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56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1.4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gyroscopes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2"/>
            <a:ext cx="10515600" cy="30353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/>
              <a:t>Application: </a:t>
            </a:r>
            <a:r>
              <a:rPr lang="pl-PL" sz="2000" dirty="0" err="1"/>
              <a:t>navigation</a:t>
            </a:r>
            <a:r>
              <a:rPr lang="pl-PL" sz="2000" dirty="0"/>
              <a:t> in the </a:t>
            </a:r>
            <a:r>
              <a:rPr lang="pl-PL" sz="2000" dirty="0" err="1"/>
              <a:t>areas</a:t>
            </a:r>
            <a:r>
              <a:rPr lang="pl-PL" sz="2000" dirty="0"/>
              <a:t> </a:t>
            </a:r>
            <a:r>
              <a:rPr lang="pl-PL" sz="2000" dirty="0" err="1"/>
              <a:t>where</a:t>
            </a:r>
            <a:r>
              <a:rPr lang="pl-PL" sz="2000" dirty="0"/>
              <a:t> no </a:t>
            </a:r>
            <a:r>
              <a:rPr lang="pl-PL" sz="2000" dirty="0" err="1"/>
              <a:t>electronic</a:t>
            </a:r>
            <a:r>
              <a:rPr lang="pl-PL" sz="2000" dirty="0"/>
              <a:t> </a:t>
            </a:r>
            <a:r>
              <a:rPr lang="pl-PL" sz="2000" dirty="0" err="1"/>
              <a:t>or</a:t>
            </a:r>
            <a:r>
              <a:rPr lang="pl-PL" sz="2000" dirty="0"/>
              <a:t> </a:t>
            </a:r>
            <a:r>
              <a:rPr lang="pl-PL" sz="2000" dirty="0" err="1"/>
              <a:t>visible</a:t>
            </a:r>
            <a:r>
              <a:rPr lang="pl-PL" sz="2000" dirty="0"/>
              <a:t> feedback </a:t>
            </a:r>
            <a:r>
              <a:rPr lang="pl-PL" sz="2000" dirty="0" err="1"/>
              <a:t>is</a:t>
            </a:r>
            <a:r>
              <a:rPr lang="pl-PL" sz="2000" dirty="0"/>
              <a:t> </a:t>
            </a:r>
            <a:r>
              <a:rPr lang="pl-PL" sz="2000" dirty="0" err="1"/>
              <a:t>available</a:t>
            </a:r>
            <a:r>
              <a:rPr lang="pl-PL" sz="2000" dirty="0"/>
              <a:t> (</a:t>
            </a:r>
            <a:r>
              <a:rPr lang="pl-PL" sz="2000" dirty="0" err="1"/>
              <a:t>aircrafts</a:t>
            </a:r>
            <a:r>
              <a:rPr lang="pl-PL" sz="2000" dirty="0"/>
              <a:t>, </a:t>
            </a:r>
            <a:r>
              <a:rPr lang="pl-PL" sz="2000" dirty="0" err="1"/>
              <a:t>submarines</a:t>
            </a:r>
            <a:r>
              <a:rPr lang="pl-PL" sz="2000" dirty="0"/>
              <a:t>, </a:t>
            </a:r>
            <a:r>
              <a:rPr lang="pl-PL" sz="2000" dirty="0" err="1"/>
              <a:t>ships</a:t>
            </a:r>
            <a:r>
              <a:rPr lang="pl-PL" sz="2000" dirty="0"/>
              <a:t>, </a:t>
            </a:r>
            <a:r>
              <a:rPr lang="pl-PL" sz="2000" dirty="0" err="1"/>
              <a:t>missilies</a:t>
            </a:r>
            <a:r>
              <a:rPr lang="pl-PL" sz="2000" dirty="0"/>
              <a:t>, </a:t>
            </a:r>
            <a:r>
              <a:rPr lang="pl-PL" sz="2000" dirty="0" err="1"/>
              <a:t>drones</a:t>
            </a:r>
            <a:r>
              <a:rPr lang="pl-PL" sz="2000" dirty="0"/>
              <a:t>).</a:t>
            </a:r>
            <a:endParaRPr lang="pl-PL" sz="2000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4F587F4-3B40-910D-C8D7-6D809A3A8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90793">
            <a:off x="4059497" y="2398480"/>
            <a:ext cx="3705098" cy="2607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ECF750B-A7A9-A77E-DD4F-C7166F549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649" y="2288224"/>
            <a:ext cx="809109" cy="611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E529E4F-3353-9653-9FF6-4053E44EDAA8}"/>
              </a:ext>
            </a:extLst>
          </p:cNvPr>
          <p:cNvSpPr txBox="1"/>
          <p:nvPr/>
        </p:nvSpPr>
        <p:spPr>
          <a:xfrm>
            <a:off x="838200" y="5402963"/>
            <a:ext cx="61036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www.nist.gov/noac/technology/time-and-frequency/atomic-gyroscopes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6"/>
              </a:rPr>
              <a:t>https://payloadspace.com/vector-atomic-deliv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7"/>
              </a:rPr>
              <a:t>https://www.quantum-australia.com/use-cases/quantum-gyroscopes-for-navigation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[4]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8"/>
              </a:rPr>
              <a:t>https://vectoratomic.com/#inertial_section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6E1ADF3-3EC3-90B0-4619-BF9DD19077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9176010" y="2527864"/>
            <a:ext cx="250004" cy="13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17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1.4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gyroscopes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2"/>
            <a:ext cx="10515600" cy="30353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/>
              <a:t>Application: </a:t>
            </a:r>
            <a:r>
              <a:rPr lang="pl-PL" sz="2000" dirty="0" err="1"/>
              <a:t>navigation</a:t>
            </a:r>
            <a:r>
              <a:rPr lang="pl-PL" sz="2000" dirty="0"/>
              <a:t> in the </a:t>
            </a:r>
            <a:r>
              <a:rPr lang="pl-PL" sz="2000" dirty="0" err="1"/>
              <a:t>areas</a:t>
            </a:r>
            <a:r>
              <a:rPr lang="pl-PL" sz="2000" dirty="0"/>
              <a:t> </a:t>
            </a:r>
            <a:r>
              <a:rPr lang="pl-PL" sz="2000" dirty="0" err="1"/>
              <a:t>where</a:t>
            </a:r>
            <a:r>
              <a:rPr lang="pl-PL" sz="2000" dirty="0"/>
              <a:t> no </a:t>
            </a:r>
            <a:r>
              <a:rPr lang="pl-PL" sz="2000" dirty="0" err="1"/>
              <a:t>electronic</a:t>
            </a:r>
            <a:r>
              <a:rPr lang="pl-PL" sz="2000" dirty="0"/>
              <a:t> </a:t>
            </a:r>
            <a:r>
              <a:rPr lang="pl-PL" sz="2000" dirty="0" err="1"/>
              <a:t>or</a:t>
            </a:r>
            <a:r>
              <a:rPr lang="pl-PL" sz="2000" dirty="0"/>
              <a:t> </a:t>
            </a:r>
            <a:r>
              <a:rPr lang="pl-PL" sz="2000" dirty="0" err="1"/>
              <a:t>visible</a:t>
            </a:r>
            <a:r>
              <a:rPr lang="pl-PL" sz="2000" dirty="0"/>
              <a:t> feedback </a:t>
            </a:r>
            <a:r>
              <a:rPr lang="pl-PL" sz="2000" dirty="0" err="1"/>
              <a:t>is</a:t>
            </a:r>
            <a:r>
              <a:rPr lang="pl-PL" sz="2000" dirty="0"/>
              <a:t> </a:t>
            </a:r>
            <a:r>
              <a:rPr lang="pl-PL" sz="2000" dirty="0" err="1"/>
              <a:t>available</a:t>
            </a:r>
            <a:r>
              <a:rPr lang="pl-PL" sz="2000" dirty="0"/>
              <a:t> (</a:t>
            </a:r>
            <a:r>
              <a:rPr lang="pl-PL" sz="2000" dirty="0" err="1"/>
              <a:t>aircrafts</a:t>
            </a:r>
            <a:r>
              <a:rPr lang="pl-PL" sz="2000" dirty="0"/>
              <a:t>, </a:t>
            </a:r>
            <a:r>
              <a:rPr lang="pl-PL" sz="2000" dirty="0" err="1"/>
              <a:t>submarines</a:t>
            </a:r>
            <a:r>
              <a:rPr lang="pl-PL" sz="2000" dirty="0"/>
              <a:t>, </a:t>
            </a:r>
            <a:r>
              <a:rPr lang="pl-PL" sz="2000" dirty="0" err="1"/>
              <a:t>ships</a:t>
            </a:r>
            <a:r>
              <a:rPr lang="pl-PL" sz="2000" dirty="0"/>
              <a:t>, </a:t>
            </a:r>
            <a:r>
              <a:rPr lang="pl-PL" sz="2000" dirty="0" err="1"/>
              <a:t>missilies</a:t>
            </a:r>
            <a:r>
              <a:rPr lang="pl-PL" sz="2000" dirty="0"/>
              <a:t>, </a:t>
            </a:r>
            <a:r>
              <a:rPr lang="pl-PL" sz="2000" dirty="0" err="1"/>
              <a:t>drones</a:t>
            </a:r>
            <a:r>
              <a:rPr lang="pl-PL" sz="2000" dirty="0"/>
              <a:t>).</a:t>
            </a:r>
            <a:endParaRPr lang="pl-PL" sz="2000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4F587F4-3B40-910D-C8D7-6D809A3A8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90793">
            <a:off x="4059497" y="2398480"/>
            <a:ext cx="3705098" cy="2607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ECF750B-A7A9-A77E-DD4F-C7166F549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649" y="2288224"/>
            <a:ext cx="809109" cy="611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E529E4F-3353-9653-9FF6-4053E44EDAA8}"/>
              </a:ext>
            </a:extLst>
          </p:cNvPr>
          <p:cNvSpPr txBox="1"/>
          <p:nvPr/>
        </p:nvSpPr>
        <p:spPr>
          <a:xfrm>
            <a:off x="838200" y="5402963"/>
            <a:ext cx="61036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www.nist.gov/noac/technology/time-and-frequency/atomic-gyroscopes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6"/>
              </a:rPr>
              <a:t>https://payloadspace.com/vector-atomic-deliv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7"/>
              </a:rPr>
              <a:t>https://www.quantum-australia.com/use-cases/quantum-gyroscopes-for-navigation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[4]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8"/>
              </a:rPr>
              <a:t>https://vectoratomic.com/#inertial_section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3F7927E7-4505-7955-8CB4-A4E0FE0DB5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99961">
            <a:off x="3576014" y="2636547"/>
            <a:ext cx="5039971" cy="2076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765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 bwMode="auto">
          <a:xfrm>
            <a:off x="838200" y="161531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pl-PL" sz="2000" b="1" dirty="0"/>
              <a:t>Q</a:t>
            </a:r>
            <a:r>
              <a:rPr lang="en-GB" sz="2000" b="1" dirty="0" err="1"/>
              <a:t>uantum</a:t>
            </a:r>
            <a:r>
              <a:rPr lang="en-GB" sz="2000" b="1" dirty="0"/>
              <a:t> sensor</a:t>
            </a:r>
            <a:r>
              <a:rPr lang="en-GB" sz="2000" dirty="0"/>
              <a:t> utilizes quantum mechanical phenomena, such as quantum superposition, quantum entanglement, and quantum squeezing, to measure physical quantities</a:t>
            </a:r>
            <a:r>
              <a:rPr lang="pl-PL" sz="2000" dirty="0"/>
              <a:t>. [</a:t>
            </a:r>
            <a:r>
              <a:rPr lang="pl-PL" sz="2000" i="1" dirty="0"/>
              <a:t>https://en.wikipedia.org/wiki/Quantum_sensor]</a:t>
            </a:r>
            <a:endParaRPr lang="pl-PL" sz="2000" dirty="0"/>
          </a:p>
          <a:p>
            <a:pPr marL="0" indent="0">
              <a:buNone/>
              <a:defRPr/>
            </a:pPr>
            <a:endParaRPr lang="pl-PL" sz="2000" dirty="0"/>
          </a:p>
          <a:p>
            <a:pPr marL="0" indent="0">
              <a:buNone/>
            </a:pPr>
            <a:r>
              <a:rPr lang="pl-PL" b="1" dirty="0" err="1"/>
              <a:t>Main</a:t>
            </a:r>
            <a:r>
              <a:rPr lang="pl-PL" b="1" dirty="0"/>
              <a:t> </a:t>
            </a:r>
            <a:r>
              <a:rPr lang="pl-PL" b="1" dirty="0" err="1"/>
              <a:t>platforms</a:t>
            </a:r>
            <a:r>
              <a:rPr lang="pl-PL" dirty="0"/>
              <a:t>:</a:t>
            </a:r>
          </a:p>
          <a:p>
            <a:pPr lvl="1"/>
            <a:r>
              <a:rPr lang="pl-PL" dirty="0" err="1"/>
              <a:t>clocks</a:t>
            </a:r>
            <a:r>
              <a:rPr lang="pl-PL" sz="2000" dirty="0"/>
              <a:t>,</a:t>
            </a:r>
          </a:p>
          <a:p>
            <a:pPr lvl="1"/>
            <a:r>
              <a:rPr lang="pl-PL" dirty="0" err="1"/>
              <a:t>magnetometers</a:t>
            </a:r>
            <a:r>
              <a:rPr lang="pl-PL" dirty="0"/>
              <a:t>,</a:t>
            </a:r>
          </a:p>
          <a:p>
            <a:pPr lvl="1"/>
            <a:r>
              <a:rPr lang="pl-PL" dirty="0" err="1"/>
              <a:t>gravimeters</a:t>
            </a:r>
            <a:r>
              <a:rPr lang="pl-PL" dirty="0"/>
              <a:t>,</a:t>
            </a:r>
          </a:p>
          <a:p>
            <a:pPr lvl="1"/>
            <a:r>
              <a:rPr lang="pl-PL" dirty="0" err="1"/>
              <a:t>gyroscopes</a:t>
            </a:r>
            <a:r>
              <a:rPr lang="pl-PL" dirty="0"/>
              <a:t>,</a:t>
            </a:r>
          </a:p>
          <a:p>
            <a:pPr lvl="1"/>
            <a:r>
              <a:rPr lang="pl-PL" dirty="0" err="1"/>
              <a:t>antennas</a:t>
            </a:r>
            <a:r>
              <a:rPr lang="pl-PL" dirty="0"/>
              <a:t>.</a:t>
            </a:r>
          </a:p>
          <a:p>
            <a:pPr marL="0" indent="0">
              <a:buNone/>
              <a:defRPr/>
            </a:pPr>
            <a:endParaRPr lang="pl-PL" sz="2000" dirty="0"/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a quantum sensor?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1.4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gyroscopes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2"/>
            <a:ext cx="10515600" cy="30353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/>
              <a:t>Application: </a:t>
            </a:r>
            <a:r>
              <a:rPr lang="pl-PL" sz="2000" dirty="0" err="1"/>
              <a:t>navigation</a:t>
            </a:r>
            <a:r>
              <a:rPr lang="pl-PL" sz="2000" dirty="0"/>
              <a:t> in the </a:t>
            </a:r>
            <a:r>
              <a:rPr lang="pl-PL" sz="2000" dirty="0" err="1"/>
              <a:t>areas</a:t>
            </a:r>
            <a:r>
              <a:rPr lang="pl-PL" sz="2000" dirty="0"/>
              <a:t> </a:t>
            </a:r>
            <a:r>
              <a:rPr lang="pl-PL" sz="2000" dirty="0" err="1"/>
              <a:t>where</a:t>
            </a:r>
            <a:r>
              <a:rPr lang="pl-PL" sz="2000" dirty="0"/>
              <a:t> no </a:t>
            </a:r>
            <a:r>
              <a:rPr lang="pl-PL" sz="2000" dirty="0" err="1"/>
              <a:t>electronic</a:t>
            </a:r>
            <a:r>
              <a:rPr lang="pl-PL" sz="2000" dirty="0"/>
              <a:t> </a:t>
            </a:r>
            <a:r>
              <a:rPr lang="pl-PL" sz="2000" dirty="0" err="1"/>
              <a:t>or</a:t>
            </a:r>
            <a:r>
              <a:rPr lang="pl-PL" sz="2000" dirty="0"/>
              <a:t> </a:t>
            </a:r>
            <a:r>
              <a:rPr lang="pl-PL" sz="2000" dirty="0" err="1"/>
              <a:t>visible</a:t>
            </a:r>
            <a:r>
              <a:rPr lang="pl-PL" sz="2000" dirty="0"/>
              <a:t> feedback </a:t>
            </a:r>
            <a:r>
              <a:rPr lang="pl-PL" sz="2000" dirty="0" err="1"/>
              <a:t>is</a:t>
            </a:r>
            <a:r>
              <a:rPr lang="pl-PL" sz="2000" dirty="0"/>
              <a:t> </a:t>
            </a:r>
            <a:r>
              <a:rPr lang="pl-PL" sz="2000" dirty="0" err="1"/>
              <a:t>available</a:t>
            </a:r>
            <a:r>
              <a:rPr lang="pl-PL" sz="2000" dirty="0"/>
              <a:t> (</a:t>
            </a:r>
            <a:r>
              <a:rPr lang="pl-PL" sz="2000" dirty="0" err="1"/>
              <a:t>aircrafts</a:t>
            </a:r>
            <a:r>
              <a:rPr lang="pl-PL" sz="2000" dirty="0"/>
              <a:t>, </a:t>
            </a:r>
            <a:r>
              <a:rPr lang="pl-PL" sz="2000" dirty="0" err="1"/>
              <a:t>submarines</a:t>
            </a:r>
            <a:r>
              <a:rPr lang="pl-PL" sz="2000" dirty="0"/>
              <a:t>, </a:t>
            </a:r>
            <a:r>
              <a:rPr lang="pl-PL" sz="2000" dirty="0" err="1"/>
              <a:t>ships</a:t>
            </a:r>
            <a:r>
              <a:rPr lang="pl-PL" sz="2000" dirty="0"/>
              <a:t>, </a:t>
            </a:r>
            <a:r>
              <a:rPr lang="pl-PL" sz="2000" dirty="0" err="1"/>
              <a:t>missilies</a:t>
            </a:r>
            <a:r>
              <a:rPr lang="pl-PL" sz="2000" dirty="0"/>
              <a:t>, </a:t>
            </a:r>
            <a:r>
              <a:rPr lang="pl-PL" sz="2000" dirty="0" err="1"/>
              <a:t>drones</a:t>
            </a:r>
            <a:r>
              <a:rPr lang="pl-PL" sz="2000" dirty="0"/>
              <a:t>).</a:t>
            </a:r>
            <a:endParaRPr lang="pl-PL" sz="2000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4F587F4-3B40-910D-C8D7-6D809A3A8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90793">
            <a:off x="4059497" y="2398480"/>
            <a:ext cx="3705098" cy="2607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ECF750B-A7A9-A77E-DD4F-C7166F549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649" y="2288224"/>
            <a:ext cx="809109" cy="611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E529E4F-3353-9653-9FF6-4053E44EDAA8}"/>
              </a:ext>
            </a:extLst>
          </p:cNvPr>
          <p:cNvSpPr txBox="1"/>
          <p:nvPr/>
        </p:nvSpPr>
        <p:spPr>
          <a:xfrm>
            <a:off x="838200" y="5402963"/>
            <a:ext cx="61036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www.nist.gov/noac/technology/time-and-frequency/atomic-gyroscopes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6"/>
              </a:rPr>
              <a:t>https://payloadspace.com/vector-atomic-deliv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7"/>
              </a:rPr>
              <a:t>https://www.quantum-australia.com/use-cases/quantum-gyroscopes-for-navigation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[4]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8"/>
              </a:rPr>
              <a:t>https://vectoratomic.com/#inertial_section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3F7927E7-4505-7955-8CB4-A4E0FE0DB5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99961">
            <a:off x="3576014" y="2636547"/>
            <a:ext cx="5039971" cy="2076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BD2031F-6D5C-A86E-F716-D278E10A41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442099">
            <a:off x="3139920" y="2520294"/>
            <a:ext cx="5912154" cy="2273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7960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1.4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gyroscopes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2"/>
            <a:ext cx="10515600" cy="30353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 </a:t>
            </a:r>
          </a:p>
          <a:p>
            <a:pPr marL="0" indent="0">
              <a:buNone/>
            </a:pPr>
            <a:r>
              <a:rPr lang="pl-PL" sz="2000" dirty="0"/>
              <a:t>A </a:t>
            </a:r>
            <a:r>
              <a:rPr lang="pl-PL" sz="2000" dirty="0" err="1"/>
              <a:t>horizontal</a:t>
            </a:r>
            <a:r>
              <a:rPr lang="pl-PL" sz="2000" dirty="0"/>
              <a:t> atom </a:t>
            </a:r>
            <a:r>
              <a:rPr lang="pl-PL" sz="2000" dirty="0" err="1"/>
              <a:t>interferometer</a:t>
            </a:r>
            <a:r>
              <a:rPr lang="pl-PL" sz="2000" dirty="0"/>
              <a:t> in </a:t>
            </a:r>
            <a:r>
              <a:rPr lang="pl-PL" sz="2000" dirty="0" err="1"/>
              <a:t>which</a:t>
            </a:r>
            <a:r>
              <a:rPr lang="pl-PL" sz="2000" dirty="0"/>
              <a:t> the </a:t>
            </a:r>
            <a:r>
              <a:rPr lang="pl-PL" sz="2000" dirty="0" err="1"/>
              <a:t>atoms</a:t>
            </a:r>
            <a:r>
              <a:rPr lang="pl-PL" sz="2000" dirty="0"/>
              <a:t> </a:t>
            </a:r>
            <a:r>
              <a:rPr lang="pl-PL" sz="2000" dirty="0" err="1"/>
              <a:t>are</a:t>
            </a:r>
            <a:r>
              <a:rPr lang="pl-PL" sz="2000" dirty="0"/>
              <a:t> </a:t>
            </a:r>
            <a:r>
              <a:rPr lang="pl-PL" sz="2000" dirty="0" err="1"/>
              <a:t>launched</a:t>
            </a:r>
            <a:r>
              <a:rPr lang="pl-PL" sz="2000" dirty="0"/>
              <a:t> with </a:t>
            </a:r>
            <a:r>
              <a:rPr lang="pl-PL" sz="2000" dirty="0" err="1"/>
              <a:t>initial</a:t>
            </a:r>
            <a:r>
              <a:rPr lang="pl-PL" sz="2000" dirty="0"/>
              <a:t> </a:t>
            </a:r>
            <a:r>
              <a:rPr lang="pl-PL" sz="2000" dirty="0" err="1"/>
              <a:t>velocity</a:t>
            </a:r>
            <a:r>
              <a:rPr lang="pl-PL" sz="2000" dirty="0"/>
              <a:t>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02A55D-E2B5-85C0-68DF-F534F123E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176" y="2630238"/>
            <a:ext cx="5143764" cy="229246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152EC82-77FF-ECB0-DFF5-FBCD80EC44E0}"/>
              </a:ext>
            </a:extLst>
          </p:cNvPr>
          <p:cNvSpPr txBox="1"/>
          <p:nvPr/>
        </p:nvSpPr>
        <p:spPr>
          <a:xfrm>
            <a:off x="1772416" y="5008327"/>
            <a:ext cx="8647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Fang, J.; Qin, J. Advances in Atomic Gyroscopes: A View from Inertial Navigation Applications. </a:t>
            </a:r>
            <a:r>
              <a:rPr lang="en-GB" sz="12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Sensors</a:t>
            </a:r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sz="1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2012</a:t>
            </a:r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GB" sz="12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12</a:t>
            </a:r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6331-6346.</a:t>
            </a: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975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1.4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gyroscopes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2"/>
            <a:ext cx="10515600" cy="303535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 </a:t>
            </a:r>
          </a:p>
          <a:p>
            <a:pPr marL="0" indent="0">
              <a:buNone/>
            </a:pPr>
            <a:r>
              <a:rPr lang="pl-PL" sz="2000" dirty="0"/>
              <a:t>A </a:t>
            </a:r>
            <a:r>
              <a:rPr lang="pl-PL" sz="2000" dirty="0" err="1"/>
              <a:t>horizontal</a:t>
            </a:r>
            <a:r>
              <a:rPr lang="pl-PL" sz="2000" dirty="0"/>
              <a:t> atom </a:t>
            </a:r>
            <a:r>
              <a:rPr lang="pl-PL" sz="2000" dirty="0" err="1"/>
              <a:t>interferometer</a:t>
            </a:r>
            <a:r>
              <a:rPr lang="pl-PL" sz="2000" dirty="0"/>
              <a:t> in </a:t>
            </a:r>
            <a:r>
              <a:rPr lang="pl-PL" sz="2000" dirty="0" err="1"/>
              <a:t>which</a:t>
            </a:r>
            <a:r>
              <a:rPr lang="pl-PL" sz="2000" dirty="0"/>
              <a:t> the </a:t>
            </a:r>
            <a:r>
              <a:rPr lang="pl-PL" sz="2000" dirty="0" err="1"/>
              <a:t>atoms</a:t>
            </a:r>
            <a:r>
              <a:rPr lang="pl-PL" sz="2000" dirty="0"/>
              <a:t> </a:t>
            </a:r>
            <a:r>
              <a:rPr lang="pl-PL" sz="2000" dirty="0" err="1"/>
              <a:t>are</a:t>
            </a:r>
            <a:r>
              <a:rPr lang="pl-PL" sz="2000" dirty="0"/>
              <a:t> </a:t>
            </a:r>
            <a:r>
              <a:rPr lang="pl-PL" sz="2000" dirty="0" err="1"/>
              <a:t>launched</a:t>
            </a:r>
            <a:r>
              <a:rPr lang="pl-PL" sz="2000" dirty="0"/>
              <a:t> with </a:t>
            </a:r>
            <a:r>
              <a:rPr lang="pl-PL" sz="2000" dirty="0" err="1"/>
              <a:t>initial</a:t>
            </a:r>
            <a:r>
              <a:rPr lang="pl-PL" sz="2000" dirty="0"/>
              <a:t> </a:t>
            </a:r>
            <a:r>
              <a:rPr lang="pl-PL" sz="2000" dirty="0" err="1"/>
              <a:t>velocity</a:t>
            </a:r>
            <a:r>
              <a:rPr lang="pl-PL" sz="2000" dirty="0"/>
              <a:t>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202A55D-E2B5-85C0-68DF-F534F123E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176" y="2630238"/>
            <a:ext cx="5143764" cy="229246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152EC82-77FF-ECB0-DFF5-FBCD80EC44E0}"/>
              </a:ext>
            </a:extLst>
          </p:cNvPr>
          <p:cNvSpPr txBox="1"/>
          <p:nvPr/>
        </p:nvSpPr>
        <p:spPr>
          <a:xfrm>
            <a:off x="1772416" y="5008327"/>
            <a:ext cx="8647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Fang, J.; Qin, J. Advances in Atomic Gyroscopes: A View from Inertial Navigation Applications. </a:t>
            </a:r>
            <a:r>
              <a:rPr lang="en-GB" sz="12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Sensors</a:t>
            </a:r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sz="1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2012</a:t>
            </a:r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GB" sz="12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12</a:t>
            </a:r>
            <a:r>
              <a:rPr lang="en-GB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6331-6346.</a:t>
            </a: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FF4B4CE-991E-33EA-DDD9-6AD5FFDDEDEF}"/>
              </a:ext>
            </a:extLst>
          </p:cNvPr>
          <p:cNvSpPr txBox="1"/>
          <p:nvPr/>
        </p:nvSpPr>
        <p:spPr>
          <a:xfrm>
            <a:off x="2488692" y="5641398"/>
            <a:ext cx="721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Alternative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Atomic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spin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gyroscope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– less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sensitive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but compact.</a:t>
            </a:r>
          </a:p>
        </p:txBody>
      </p:sp>
    </p:spTree>
    <p:extLst>
      <p:ext uri="{BB962C8B-B14F-4D97-AF65-F5344CB8AC3E}">
        <p14:creationId xmlns:p14="http://schemas.microsoft.com/office/powerpoint/2010/main" val="376864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1.5 </a:t>
            </a:r>
            <a:r>
              <a:rPr lang="pl-PL" dirty="0" err="1"/>
              <a:t>Rydberg</a:t>
            </a:r>
            <a:r>
              <a:rPr lang="pl-PL" dirty="0"/>
              <a:t> </a:t>
            </a:r>
            <a:r>
              <a:rPr lang="pl-PL" dirty="0" err="1"/>
              <a:t>sensors</a:t>
            </a:r>
            <a:r>
              <a:rPr lang="pl-PL" dirty="0"/>
              <a:t> (Quantum </a:t>
            </a:r>
            <a:r>
              <a:rPr lang="pl-PL" dirty="0" err="1"/>
              <a:t>antennas</a:t>
            </a:r>
            <a:r>
              <a:rPr lang="pl-PL" dirty="0"/>
              <a:t>)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1"/>
            <a:ext cx="10515600" cy="4186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/>
              <a:t>Applications: </a:t>
            </a:r>
            <a:r>
              <a:rPr lang="pl-PL" sz="1800" dirty="0" err="1"/>
              <a:t>very</a:t>
            </a:r>
            <a:r>
              <a:rPr lang="pl-PL" sz="1800" dirty="0"/>
              <a:t> </a:t>
            </a:r>
            <a:r>
              <a:rPr lang="pl-PL" sz="1800" dirty="0" err="1"/>
              <a:t>broadband</a:t>
            </a:r>
            <a:r>
              <a:rPr lang="pl-PL" sz="1800" dirty="0"/>
              <a:t> (DC - THZ), compact </a:t>
            </a:r>
            <a:r>
              <a:rPr lang="pl-PL" sz="1800" dirty="0" err="1"/>
              <a:t>antennas</a:t>
            </a:r>
            <a:r>
              <a:rPr lang="pl-PL" sz="1800" dirty="0"/>
              <a:t> </a:t>
            </a:r>
            <a:r>
              <a:rPr lang="pl-PL" sz="1800" dirty="0" err="1"/>
              <a:t>able</a:t>
            </a:r>
            <a:r>
              <a:rPr lang="pl-PL" sz="1800" dirty="0"/>
              <a:t> to </a:t>
            </a:r>
            <a:r>
              <a:rPr lang="pl-PL" sz="1800" dirty="0" err="1"/>
              <a:t>receive</a:t>
            </a:r>
            <a:r>
              <a:rPr lang="pl-PL" sz="1800" dirty="0"/>
              <a:t> </a:t>
            </a:r>
            <a:r>
              <a:rPr lang="pl-PL" sz="1800" dirty="0" err="1"/>
              <a:t>very</a:t>
            </a:r>
            <a:r>
              <a:rPr lang="pl-PL" sz="1800" dirty="0"/>
              <a:t> </a:t>
            </a:r>
            <a:r>
              <a:rPr lang="pl-PL" sz="1800" dirty="0" err="1"/>
              <a:t>strong</a:t>
            </a:r>
            <a:r>
              <a:rPr lang="pl-PL" sz="1800" dirty="0"/>
              <a:t> and </a:t>
            </a:r>
            <a:r>
              <a:rPr lang="pl-PL" sz="1800" dirty="0" err="1"/>
              <a:t>very</a:t>
            </a:r>
            <a:r>
              <a:rPr lang="pl-PL" sz="1800" dirty="0"/>
              <a:t> </a:t>
            </a:r>
            <a:r>
              <a:rPr lang="pl-PL" sz="1800" dirty="0" err="1"/>
              <a:t>weak</a:t>
            </a:r>
            <a:r>
              <a:rPr lang="pl-PL" sz="1800" dirty="0"/>
              <a:t> </a:t>
            </a:r>
            <a:r>
              <a:rPr lang="pl-PL" sz="1800" dirty="0" err="1"/>
              <a:t>signals</a:t>
            </a:r>
            <a:r>
              <a:rPr lang="pl-PL" sz="1800" dirty="0"/>
              <a:t>.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b="1" dirty="0"/>
              <a:t>How </a:t>
            </a:r>
            <a:r>
              <a:rPr lang="pl-PL" sz="1800" b="1" dirty="0" err="1"/>
              <a:t>it</a:t>
            </a:r>
            <a:r>
              <a:rPr lang="pl-PL" sz="1800" b="1" dirty="0"/>
              <a:t> </a:t>
            </a:r>
            <a:r>
              <a:rPr lang="pl-PL" sz="1800" b="1" dirty="0" err="1"/>
              <a:t>works</a:t>
            </a:r>
            <a:r>
              <a:rPr lang="pl-PL" sz="1800" b="1" dirty="0"/>
              <a:t>: </a:t>
            </a:r>
            <a:r>
              <a:rPr lang="pl-PL" sz="1800" dirty="0"/>
              <a:t>Pump laser </a:t>
            </a:r>
            <a:r>
              <a:rPr lang="pl-PL" sz="1800" dirty="0" err="1"/>
              <a:t>excites</a:t>
            </a:r>
            <a:r>
              <a:rPr lang="pl-PL" sz="1800" dirty="0"/>
              <a:t> </a:t>
            </a:r>
            <a:r>
              <a:rPr lang="pl-PL" sz="1800" dirty="0" err="1"/>
              <a:t>atoms</a:t>
            </a:r>
            <a:r>
              <a:rPr lang="pl-PL" sz="1800" dirty="0"/>
              <a:t> to </a:t>
            </a:r>
            <a:r>
              <a:rPr lang="pl-PL" sz="1800" dirty="0" err="1"/>
              <a:t>Rydberg</a:t>
            </a:r>
            <a:r>
              <a:rPr lang="pl-PL" sz="1800" dirty="0"/>
              <a:t> </a:t>
            </a:r>
            <a:r>
              <a:rPr lang="pl-PL" sz="1800" dirty="0" err="1"/>
              <a:t>states</a:t>
            </a:r>
            <a:r>
              <a:rPr lang="pl-PL" sz="1800" dirty="0"/>
              <a:t>, </a:t>
            </a:r>
            <a:r>
              <a:rPr lang="pl-PL" sz="1800" dirty="0" err="1"/>
              <a:t>which</a:t>
            </a:r>
            <a:r>
              <a:rPr lang="pl-PL" sz="1800" dirty="0"/>
              <a:t> </a:t>
            </a:r>
            <a:r>
              <a:rPr lang="pl-PL" sz="1800" dirty="0" err="1"/>
              <a:t>are</a:t>
            </a:r>
            <a:r>
              <a:rPr lang="pl-PL" sz="1800" dirty="0"/>
              <a:t> </a:t>
            </a:r>
            <a:r>
              <a:rPr lang="pl-PL" sz="1800" dirty="0" err="1"/>
              <a:t>sensitive</a:t>
            </a:r>
            <a:r>
              <a:rPr lang="pl-PL" sz="1800" dirty="0"/>
              <a:t> to </a:t>
            </a:r>
            <a:r>
              <a:rPr lang="pl-PL" sz="1800" dirty="0" err="1"/>
              <a:t>electromagnetic</a:t>
            </a:r>
            <a:r>
              <a:rPr lang="pl-PL" sz="1800" dirty="0"/>
              <a:t> field. </a:t>
            </a:r>
            <a:r>
              <a:rPr lang="pl-PL" sz="1800" dirty="0" err="1"/>
              <a:t>Incoming</a:t>
            </a:r>
            <a:r>
              <a:rPr lang="pl-PL" sz="1800" dirty="0"/>
              <a:t> </a:t>
            </a:r>
            <a:r>
              <a:rPr lang="pl-PL" sz="1800" dirty="0" err="1"/>
              <a:t>microwaves</a:t>
            </a:r>
            <a:r>
              <a:rPr lang="pl-PL" sz="1800" dirty="0"/>
              <a:t>/RF </a:t>
            </a:r>
            <a:r>
              <a:rPr lang="pl-PL" sz="1800" dirty="0" err="1"/>
              <a:t>change</a:t>
            </a:r>
            <a:r>
              <a:rPr lang="pl-PL" sz="1800" dirty="0"/>
              <a:t> the </a:t>
            </a:r>
            <a:r>
              <a:rPr lang="pl-PL" sz="1800" dirty="0" err="1"/>
              <a:t>transperency</a:t>
            </a:r>
            <a:r>
              <a:rPr lang="pl-PL" sz="1800" dirty="0"/>
              <a:t> of the </a:t>
            </a:r>
            <a:r>
              <a:rPr lang="pl-PL" sz="1800" dirty="0" err="1"/>
              <a:t>atomic</a:t>
            </a:r>
            <a:r>
              <a:rPr lang="pl-PL" sz="1800" dirty="0"/>
              <a:t> </a:t>
            </a:r>
            <a:r>
              <a:rPr lang="pl-PL" sz="1800" dirty="0" err="1"/>
              <a:t>vapour</a:t>
            </a:r>
            <a:r>
              <a:rPr lang="pl-PL" sz="1800" dirty="0"/>
              <a:t> to the </a:t>
            </a:r>
            <a:r>
              <a:rPr lang="pl-PL" sz="1800" dirty="0" err="1"/>
              <a:t>probing</a:t>
            </a:r>
            <a:r>
              <a:rPr lang="pl-PL" sz="1800" dirty="0"/>
              <a:t> laser, </a:t>
            </a:r>
            <a:r>
              <a:rPr lang="pl-PL" sz="1800" dirty="0" err="1"/>
              <a:t>detected</a:t>
            </a:r>
            <a:r>
              <a:rPr lang="pl-PL" sz="1800" dirty="0"/>
              <a:t> by a </a:t>
            </a:r>
            <a:r>
              <a:rPr lang="pl-PL" sz="1800" dirty="0" err="1"/>
              <a:t>photodiode</a:t>
            </a:r>
            <a:endParaRPr lang="pl-PL" sz="18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5F60785-6C31-6B90-9295-1C3A1710173E}"/>
              </a:ext>
            </a:extLst>
          </p:cNvPr>
          <p:cNvSpPr txBox="1"/>
          <p:nvPr/>
        </p:nvSpPr>
        <p:spPr bwMode="auto">
          <a:xfrm>
            <a:off x="838200" y="5588892"/>
            <a:ext cx="10123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3"/>
              </a:rPr>
              <a:t>https://www.nist.gov/quantum-information-science/giant-atoms-measuring-radiation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/>
              </a:rPr>
              <a:t>https://www.rydbergtechnologies.com/products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https://www.forbes.com/sites/moorinsights/2024/02/20/quantum-sensing-unleashed-how-rydberg-sensors-will-disrupt-telecom/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endParaRPr lang="pl-PL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26" name="Picture 2" descr="normal versus Rydberg rubidium atoms">
            <a:extLst>
              <a:ext uri="{FF2B5EF4-FFF2-40B4-BE49-F238E27FC236}">
                <a16:creationId xmlns:a16="http://schemas.microsoft.com/office/drawing/2014/main" id="{9E3B0CA3-10D3-C2D0-A991-0EA56C99F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641" y="1847702"/>
            <a:ext cx="3199847" cy="179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6F01A16F-962D-5208-8095-CBB2C5DA739C}"/>
                  </a:ext>
                </a:extLst>
              </p:cNvPr>
              <p:cNvSpPr txBox="1"/>
              <p:nvPr/>
            </p:nvSpPr>
            <p:spPr>
              <a:xfrm>
                <a:off x="1678142" y="2630493"/>
                <a:ext cx="197945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2400" b="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Atom radius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3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pl-PL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pl-PL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pl-PL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3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pl-PL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l-PL" sz="3600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6F01A16F-962D-5208-8095-CBB2C5DA7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142" y="2630493"/>
                <a:ext cx="1979458" cy="1015663"/>
              </a:xfrm>
              <a:prstGeom prst="rect">
                <a:avLst/>
              </a:prstGeom>
              <a:blipFill>
                <a:blip r:embed="rId7"/>
                <a:stretch>
                  <a:fillRect l="-3385" t="-481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ED037100-6DBE-B706-E6EE-89E3AAC1BA36}"/>
                  </a:ext>
                </a:extLst>
              </p:cNvPr>
              <p:cNvSpPr txBox="1"/>
              <p:nvPr/>
            </p:nvSpPr>
            <p:spPr>
              <a:xfrm>
                <a:off x="5757058" y="3832086"/>
                <a:ext cx="15321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pl-PL" sz="1800" b="0" i="1" smtClean="0">
                          <a:latin typeface="Cambria Math" panose="02040503050406030204" pitchFamily="18" charset="0"/>
                        </a:rPr>
                        <m:t>=0.1 </m:t>
                      </m:r>
                      <m:r>
                        <m:rPr>
                          <m:sty m:val="p"/>
                        </m:rPr>
                        <a:rPr lang="pl-PL" sz="1800" b="0" i="0" smtClean="0"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ED037100-6DBE-B706-E6EE-89E3AAC1B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058" y="3832086"/>
                <a:ext cx="153216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3DA45D55-DC93-3A9D-C1CB-8D68313C9D95}"/>
                  </a:ext>
                </a:extLst>
              </p:cNvPr>
              <p:cNvSpPr txBox="1"/>
              <p:nvPr/>
            </p:nvSpPr>
            <p:spPr bwMode="auto">
              <a:xfrm>
                <a:off x="7541564" y="3832086"/>
                <a:ext cx="15321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pl-PL" sz="1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sub>
                      </m:sSub>
                      <m:r>
                        <a:rPr lang="pl-PL" sz="1800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pl-PL" sz="18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pl-PL" sz="1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pl-PL" sz="1800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3DA45D55-DC93-3A9D-C1CB-8D68313C9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41564" y="3832086"/>
                <a:ext cx="1532164" cy="369332"/>
              </a:xfrm>
              <a:prstGeom prst="rect">
                <a:avLst/>
              </a:prstGeom>
              <a:blipFill>
                <a:blip r:embed="rId9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2187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1.5 </a:t>
            </a:r>
            <a:r>
              <a:rPr lang="pl-PL" dirty="0" err="1"/>
              <a:t>Rydberg</a:t>
            </a:r>
            <a:r>
              <a:rPr lang="pl-PL" dirty="0"/>
              <a:t> </a:t>
            </a:r>
            <a:r>
              <a:rPr lang="pl-PL" dirty="0" err="1"/>
              <a:t>sensors</a:t>
            </a:r>
            <a:r>
              <a:rPr lang="pl-PL" dirty="0"/>
              <a:t> (Quantum </a:t>
            </a:r>
            <a:r>
              <a:rPr lang="pl-PL" dirty="0" err="1"/>
              <a:t>antennas</a:t>
            </a:r>
            <a:r>
              <a:rPr lang="pl-PL" dirty="0"/>
              <a:t>)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423430"/>
            <a:ext cx="10515600" cy="37908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A quantum </a:t>
            </a:r>
            <a:r>
              <a:rPr lang="pl-PL" dirty="0" err="1"/>
              <a:t>antenna</a:t>
            </a:r>
            <a:r>
              <a:rPr lang="pl-PL" dirty="0"/>
              <a:t> with </a:t>
            </a:r>
            <a:r>
              <a:rPr lang="pl-PL" dirty="0" err="1"/>
              <a:t>optical</a:t>
            </a:r>
            <a:r>
              <a:rPr lang="pl-PL" dirty="0"/>
              <a:t> </a:t>
            </a:r>
            <a:r>
              <a:rPr lang="pl-PL" dirty="0" err="1"/>
              <a:t>detection</a:t>
            </a:r>
            <a:r>
              <a:rPr lang="pl-PL" dirty="0"/>
              <a:t>? Not </a:t>
            </a:r>
            <a:r>
              <a:rPr lang="pl-PL" dirty="0" err="1"/>
              <a:t>exactly</a:t>
            </a:r>
            <a:r>
              <a:rPr lang="pl-PL" dirty="0"/>
              <a:t>, </a:t>
            </a:r>
            <a:r>
              <a:rPr lang="pl-PL" dirty="0" err="1"/>
              <a:t>typically</a:t>
            </a:r>
            <a:r>
              <a:rPr lang="pl-PL" dirty="0"/>
              <a:t> one </a:t>
            </a:r>
            <a:r>
              <a:rPr lang="pl-PL" dirty="0" err="1"/>
              <a:t>uses</a:t>
            </a:r>
            <a:r>
              <a:rPr lang="pl-PL" dirty="0"/>
              <a:t> </a:t>
            </a:r>
            <a:r>
              <a:rPr lang="pl-PL" dirty="0" err="1"/>
              <a:t>electronic</a:t>
            </a:r>
            <a:r>
              <a:rPr lang="pl-PL" dirty="0"/>
              <a:t> </a:t>
            </a:r>
            <a:r>
              <a:rPr lang="pl-PL" dirty="0" err="1"/>
              <a:t>reference</a:t>
            </a:r>
            <a:r>
              <a:rPr lang="pl-PL" dirty="0"/>
              <a:t> for </a:t>
            </a:r>
            <a:r>
              <a:rPr lang="pl-PL" dirty="0" err="1"/>
              <a:t>higher</a:t>
            </a:r>
            <a:r>
              <a:rPr lang="pl-PL" dirty="0"/>
              <a:t> </a:t>
            </a:r>
            <a:r>
              <a:rPr lang="pl-PL" dirty="0" err="1"/>
              <a:t>accuracy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 err="1"/>
              <a:t>Recent</a:t>
            </a:r>
            <a:r>
              <a:rPr lang="pl-PL" sz="2000" dirty="0"/>
              <a:t> major </a:t>
            </a:r>
            <a:r>
              <a:rPr lang="pl-PL" sz="2000" dirty="0" err="1"/>
              <a:t>improvement</a:t>
            </a:r>
            <a:r>
              <a:rPr lang="pl-PL" sz="2000" dirty="0"/>
              <a:t>: a </a:t>
            </a:r>
            <a:r>
              <a:rPr lang="pl-PL" sz="2000" dirty="0" err="1"/>
              <a:t>fully-optical</a:t>
            </a:r>
            <a:r>
              <a:rPr lang="pl-PL" sz="2000" dirty="0"/>
              <a:t> </a:t>
            </a:r>
            <a:r>
              <a:rPr lang="pl-PL" sz="2000" dirty="0" err="1"/>
              <a:t>Rydberg</a:t>
            </a:r>
            <a:r>
              <a:rPr lang="pl-PL" sz="2000" dirty="0"/>
              <a:t> sensor.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E529E4F-3353-9653-9FF6-4053E44EDAA8}"/>
              </a:ext>
            </a:extLst>
          </p:cNvPr>
          <p:cNvSpPr txBox="1"/>
          <p:nvPr/>
        </p:nvSpPr>
        <p:spPr>
          <a:xfrm>
            <a:off x="838200" y="5512691"/>
            <a:ext cx="6458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[1]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3"/>
              </a:rPr>
              <a:t>https://www.nist.gov/quantum-information-science/giant-atoms-measuring-radiation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[2]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/>
              </a:rPr>
              <a:t>https://www.rydbergtechnologies.com/products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[3]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5"/>
              </a:rPr>
              <a:t>https://www.nature.com/articles/s41467-025-63951-9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F3250C9-D573-623D-8BBB-A2BF4D3DE2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627" y="3873157"/>
            <a:ext cx="4762745" cy="1282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0056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1.5 </a:t>
            </a:r>
            <a:r>
              <a:rPr lang="pl-PL" dirty="0" err="1"/>
              <a:t>Rydberg</a:t>
            </a:r>
            <a:r>
              <a:rPr lang="pl-PL" dirty="0"/>
              <a:t> </a:t>
            </a:r>
            <a:r>
              <a:rPr lang="pl-PL" dirty="0" err="1"/>
              <a:t>sensors</a:t>
            </a:r>
            <a:r>
              <a:rPr lang="pl-PL" dirty="0"/>
              <a:t> (Quantum </a:t>
            </a:r>
            <a:r>
              <a:rPr lang="pl-PL" dirty="0" err="1"/>
              <a:t>antennas</a:t>
            </a:r>
            <a:r>
              <a:rPr lang="pl-PL" dirty="0"/>
              <a:t>)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58AF5-31E3-9DAF-C9C3-34ED54C15571}"/>
              </a:ext>
            </a:extLst>
          </p:cNvPr>
          <p:cNvSpPr txBox="1">
            <a:spLocks/>
          </p:cNvSpPr>
          <p:nvPr/>
        </p:nvSpPr>
        <p:spPr>
          <a:xfrm>
            <a:off x="838200" y="1216601"/>
            <a:ext cx="10515600" cy="41863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>
              <a:lnSpc>
                <a:spcPct val="150000"/>
              </a:lnSpc>
              <a:spcBef>
                <a:spcPts val="1000"/>
              </a:spcBef>
              <a:buFont typeface="Arial"/>
              <a:buChar char="•"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E529E4F-3353-9653-9FF6-4053E44EDAA8}"/>
              </a:ext>
            </a:extLst>
          </p:cNvPr>
          <p:cNvSpPr txBox="1"/>
          <p:nvPr/>
        </p:nvSpPr>
        <p:spPr>
          <a:xfrm>
            <a:off x="1048512" y="5833954"/>
            <a:ext cx="6103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200" dirty="0"/>
              <a:t>[1] </a:t>
            </a:r>
            <a:r>
              <a:rPr lang="pl-PL" sz="1200" dirty="0">
                <a:hlinkClick r:id="rId3"/>
              </a:rPr>
              <a:t>https://infleqtion.com/quantum-rf-receiver/</a:t>
            </a:r>
            <a:r>
              <a:rPr lang="pl-PL" sz="1200" dirty="0"/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B020E5-1B22-C661-51D6-3368425D0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793" y="2714751"/>
            <a:ext cx="4076910" cy="2311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099A048-EFA5-3B4C-F3F5-E8AF89D5C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926" y="2502395"/>
            <a:ext cx="4869874" cy="2736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2D1F9BC-41DE-18F2-CC61-2EFF2C452B3D}"/>
              </a:ext>
            </a:extLst>
          </p:cNvPr>
          <p:cNvSpPr txBox="1"/>
          <p:nvPr/>
        </p:nvSpPr>
        <p:spPr>
          <a:xfrm>
            <a:off x="3446751" y="1619375"/>
            <a:ext cx="5298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Buy</a:t>
            </a: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 3 MHz – 6 GHz quantum </a:t>
            </a:r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antenna</a:t>
            </a: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from INFLEQTION.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17345E0-6752-80E9-0B8E-0E8B81AF9B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845560" y="2005457"/>
            <a:ext cx="250004" cy="13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02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02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329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2.1 Optical </a:t>
            </a:r>
            <a:r>
              <a:rPr lang="pl-PL" dirty="0" err="1"/>
              <a:t>clocks</a:t>
            </a:r>
            <a:r>
              <a:rPr lang="pl-PL" dirty="0"/>
              <a:t> networks 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D550909-C201-86E3-51DD-A938CCCA2F8C}"/>
              </a:ext>
            </a:extLst>
          </p:cNvPr>
          <p:cNvSpPr txBox="1"/>
          <p:nvPr/>
        </p:nvSpPr>
        <p:spPr>
          <a:xfrm>
            <a:off x="3698405" y="1763806"/>
            <a:ext cx="4590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Should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to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have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common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time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reference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A789595-9293-93A8-218F-732709617FAF}"/>
              </a:ext>
            </a:extLst>
          </p:cNvPr>
          <p:cNvSpPr txBox="1"/>
          <p:nvPr/>
        </p:nvSpPr>
        <p:spPr bwMode="auto">
          <a:xfrm>
            <a:off x="1100328" y="1756541"/>
            <a:ext cx="3788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Can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Definetely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D6010DF-CFAA-7A81-D11F-056B7A3D2BB8}"/>
              </a:ext>
            </a:extLst>
          </p:cNvPr>
          <p:cNvSpPr txBox="1"/>
          <p:nvPr/>
        </p:nvSpPr>
        <p:spPr bwMode="auto">
          <a:xfrm>
            <a:off x="9348513" y="1756540"/>
            <a:ext cx="265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Sure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9EF8674-BE43-75A4-586F-0E6819CEC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491" y="3282695"/>
            <a:ext cx="4474815" cy="2738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81DDE395-82CA-2D62-D10C-646C44A0580F}"/>
              </a:ext>
            </a:extLst>
          </p:cNvPr>
          <p:cNvSpPr/>
          <p:nvPr/>
        </p:nvSpPr>
        <p:spPr>
          <a:xfrm>
            <a:off x="6796450" y="4078532"/>
            <a:ext cx="1098853" cy="1850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78F25CC5-1647-7A78-57ED-BB788B538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 rot="986357">
            <a:off x="10040416" y="2269127"/>
            <a:ext cx="1019201" cy="3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69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2.2 </a:t>
            </a:r>
            <a:r>
              <a:rPr lang="pl-PL" dirty="0" err="1"/>
              <a:t>Magnetometers</a:t>
            </a:r>
            <a:r>
              <a:rPr lang="pl-PL" dirty="0"/>
              <a:t> networks 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71781A9-FF9C-A88E-58F0-D4F18BC02E8C}"/>
              </a:ext>
            </a:extLst>
          </p:cNvPr>
          <p:cNvSpPr txBox="1"/>
          <p:nvPr/>
        </p:nvSpPr>
        <p:spPr bwMode="auto">
          <a:xfrm>
            <a:off x="3698405" y="1763806"/>
            <a:ext cx="4590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Should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to monitor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geomagnetic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storms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and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Earth’s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core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activity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C2A1050-60CF-9DFE-DA96-F7DDABCBB64B}"/>
              </a:ext>
            </a:extLst>
          </p:cNvPr>
          <p:cNvSpPr txBox="1"/>
          <p:nvPr/>
        </p:nvSpPr>
        <p:spPr bwMode="auto">
          <a:xfrm>
            <a:off x="1100328" y="1756541"/>
            <a:ext cx="3788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Can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C361FBA-591E-C558-0BE4-10E5720D2657}"/>
              </a:ext>
            </a:extLst>
          </p:cNvPr>
          <p:cNvSpPr txBox="1"/>
          <p:nvPr/>
        </p:nvSpPr>
        <p:spPr bwMode="auto">
          <a:xfrm>
            <a:off x="9348513" y="1756540"/>
            <a:ext cx="265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78D5DA5-BDF9-9922-11FF-5744F9A8A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262" y="3972561"/>
            <a:ext cx="4635738" cy="1409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6719031-2413-3AA1-1AC8-423DD1A38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727" y="3313472"/>
            <a:ext cx="3520689" cy="2727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750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2.3 </a:t>
            </a:r>
            <a:r>
              <a:rPr lang="pl-PL" dirty="0" err="1"/>
              <a:t>Gravimeters</a:t>
            </a:r>
            <a:r>
              <a:rPr lang="pl-PL" dirty="0"/>
              <a:t> networks 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6190781-33EF-03D0-58EF-C31842AE5582}"/>
              </a:ext>
            </a:extLst>
          </p:cNvPr>
          <p:cNvSpPr txBox="1"/>
          <p:nvPr/>
        </p:nvSpPr>
        <p:spPr bwMode="auto">
          <a:xfrm>
            <a:off x="3698405" y="1763806"/>
            <a:ext cx="4590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Should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to monitor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geological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activity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and underground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water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resources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3024971-E3E7-9013-FBAA-5304CD5A23DE}"/>
              </a:ext>
            </a:extLst>
          </p:cNvPr>
          <p:cNvSpPr txBox="1"/>
          <p:nvPr/>
        </p:nvSpPr>
        <p:spPr bwMode="auto">
          <a:xfrm>
            <a:off x="1100328" y="1756541"/>
            <a:ext cx="3788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Can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51480D8-9E55-FFF9-3224-CA2ABF91FD6B}"/>
              </a:ext>
            </a:extLst>
          </p:cNvPr>
          <p:cNvSpPr txBox="1"/>
          <p:nvPr/>
        </p:nvSpPr>
        <p:spPr bwMode="auto">
          <a:xfrm>
            <a:off x="9348513" y="1756540"/>
            <a:ext cx="265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FFCDCB2-36F6-66CC-D787-5BD2A09DD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794" y="3864042"/>
            <a:ext cx="5277121" cy="1371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B60B6823-4A7C-8D78-CC69-9FA3666C8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58726">
            <a:off x="9837087" y="2278261"/>
            <a:ext cx="1019201" cy="3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2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01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Technologies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811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2.4 </a:t>
            </a:r>
            <a:r>
              <a:rPr lang="pl-PL" dirty="0" err="1"/>
              <a:t>Rydberg</a:t>
            </a:r>
            <a:r>
              <a:rPr lang="pl-PL" dirty="0"/>
              <a:t> </a:t>
            </a:r>
            <a:r>
              <a:rPr lang="pl-PL" dirty="0" err="1"/>
              <a:t>sensors</a:t>
            </a:r>
            <a:r>
              <a:rPr lang="pl-PL" dirty="0"/>
              <a:t> networks 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4D7D6B0-E0FB-B4D4-2EAD-8FC06DF126A3}"/>
              </a:ext>
            </a:extLst>
          </p:cNvPr>
          <p:cNvSpPr txBox="1"/>
          <p:nvPr/>
        </p:nvSpPr>
        <p:spPr bwMode="auto">
          <a:xfrm>
            <a:off x="3698405" y="1763806"/>
            <a:ext cx="4590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Should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Possibly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for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triangulation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of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unknown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radars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jammers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and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transmitters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9DC16BD-36AE-25BD-1853-D6778312118D}"/>
              </a:ext>
            </a:extLst>
          </p:cNvPr>
          <p:cNvSpPr txBox="1"/>
          <p:nvPr/>
        </p:nvSpPr>
        <p:spPr bwMode="auto">
          <a:xfrm>
            <a:off x="1100328" y="1756541"/>
            <a:ext cx="3788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Can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E97735-1A5C-7CE8-766F-617671384389}"/>
              </a:ext>
            </a:extLst>
          </p:cNvPr>
          <p:cNvSpPr txBox="1"/>
          <p:nvPr/>
        </p:nvSpPr>
        <p:spPr bwMode="auto">
          <a:xfrm>
            <a:off x="9348513" y="1756540"/>
            <a:ext cx="265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 we?</a:t>
            </a:r>
          </a:p>
          <a:p>
            <a:endParaRPr lang="pl-PL" sz="2000" dirty="0"/>
          </a:p>
          <a:p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Not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yet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3CFEBEC-F6E0-DAF7-927B-C2F7FCA95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051" y="3770756"/>
            <a:ext cx="501676" cy="99065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395DFDE-A285-A9B7-0C27-D0361C66C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66" y="4893103"/>
            <a:ext cx="501676" cy="99065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16FADCC-D2BF-201A-4EE2-D50E906B4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417" y="3494848"/>
            <a:ext cx="501676" cy="99065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F819B5D-AA2E-2882-3F0A-972B90888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8618" y="4485499"/>
            <a:ext cx="501676" cy="990651"/>
          </a:xfrm>
          <a:prstGeom prst="rect">
            <a:avLst/>
          </a:prstGeom>
        </p:spPr>
      </p:pic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8E103536-9DF1-EDC7-DC46-9ABB450E0046}"/>
              </a:ext>
            </a:extLst>
          </p:cNvPr>
          <p:cNvCxnSpPr/>
          <p:nvPr/>
        </p:nvCxnSpPr>
        <p:spPr bwMode="auto">
          <a:xfrm flipV="1">
            <a:off x="3559629" y="3907971"/>
            <a:ext cx="2797628" cy="358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EF7230DA-6BD4-306C-4B90-E89E59E145AB}"/>
              </a:ext>
            </a:extLst>
          </p:cNvPr>
          <p:cNvCxnSpPr>
            <a:cxnSpLocks/>
          </p:cNvCxnSpPr>
          <p:nvPr/>
        </p:nvCxnSpPr>
        <p:spPr bwMode="auto">
          <a:xfrm>
            <a:off x="3535904" y="4485499"/>
            <a:ext cx="1090525" cy="7396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A7816694-DC1B-F8B7-262F-0D2740A83952}"/>
              </a:ext>
            </a:extLst>
          </p:cNvPr>
          <p:cNvCxnSpPr>
            <a:cxnSpLocks/>
          </p:cNvCxnSpPr>
          <p:nvPr/>
        </p:nvCxnSpPr>
        <p:spPr bwMode="auto">
          <a:xfrm>
            <a:off x="7111462" y="3973285"/>
            <a:ext cx="1357156" cy="9198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34FB7B16-670B-B0B0-3B02-F48E307E803E}"/>
              </a:ext>
            </a:extLst>
          </p:cNvPr>
          <p:cNvCxnSpPr>
            <a:cxnSpLocks/>
          </p:cNvCxnSpPr>
          <p:nvPr/>
        </p:nvCxnSpPr>
        <p:spPr bwMode="auto">
          <a:xfrm flipH="1">
            <a:off x="5340979" y="4087026"/>
            <a:ext cx="1030721" cy="1138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384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2.5 </a:t>
            </a:r>
            <a:r>
              <a:rPr lang="pl-PL" dirty="0" err="1"/>
              <a:t>Gyroscopes</a:t>
            </a:r>
            <a:r>
              <a:rPr lang="pl-PL" dirty="0"/>
              <a:t> networks 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4D7D6B0-E0FB-B4D4-2EAD-8FC06DF126A3}"/>
              </a:ext>
            </a:extLst>
          </p:cNvPr>
          <p:cNvSpPr txBox="1"/>
          <p:nvPr/>
        </p:nvSpPr>
        <p:spPr bwMode="auto">
          <a:xfrm>
            <a:off x="3698405" y="1763806"/>
            <a:ext cx="4590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Should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No?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9DC16BD-36AE-25BD-1853-D6778312118D}"/>
              </a:ext>
            </a:extLst>
          </p:cNvPr>
          <p:cNvSpPr txBox="1"/>
          <p:nvPr/>
        </p:nvSpPr>
        <p:spPr bwMode="auto">
          <a:xfrm>
            <a:off x="1100328" y="1756541"/>
            <a:ext cx="3788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Can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we?</a:t>
            </a:r>
          </a:p>
          <a:p>
            <a:endParaRPr lang="pl-PL" sz="2000" dirty="0"/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Yes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E97735-1A5C-7CE8-766F-617671384389}"/>
              </a:ext>
            </a:extLst>
          </p:cNvPr>
          <p:cNvSpPr txBox="1"/>
          <p:nvPr/>
        </p:nvSpPr>
        <p:spPr bwMode="auto">
          <a:xfrm>
            <a:off x="9348513" y="1756540"/>
            <a:ext cx="265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 we?</a:t>
            </a:r>
          </a:p>
          <a:p>
            <a:endParaRPr lang="pl-PL" sz="2000" dirty="0"/>
          </a:p>
          <a:p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2308981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03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 err="1"/>
              <a:t>Interfaces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528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3.0 </a:t>
            </a:r>
            <a:r>
              <a:rPr lang="pl-PL" dirty="0" err="1"/>
              <a:t>Different</a:t>
            </a:r>
            <a:r>
              <a:rPr lang="pl-PL" dirty="0"/>
              <a:t> </a:t>
            </a:r>
            <a:r>
              <a:rPr lang="pl-PL" dirty="0" err="1"/>
              <a:t>platforms</a:t>
            </a:r>
            <a:r>
              <a:rPr lang="pl-PL" dirty="0"/>
              <a:t> in quantum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 bwMode="auto">
          <a:xfrm>
            <a:off x="1682" y="2135755"/>
            <a:ext cx="1691640" cy="84518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NV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diamonds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magnetometers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774E47A1-8AB6-AB54-7FBA-1CD511EB8414}"/>
              </a:ext>
            </a:extLst>
          </p:cNvPr>
          <p:cNvSpPr txBox="1">
            <a:spLocks/>
          </p:cNvSpPr>
          <p:nvPr/>
        </p:nvSpPr>
        <p:spPr bwMode="auto">
          <a:xfrm>
            <a:off x="1373896" y="2135755"/>
            <a:ext cx="2330492" cy="94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SQUIDs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magnetometers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A470C3A-B30C-2C67-5051-99CEC35FA755}"/>
              </a:ext>
            </a:extLst>
          </p:cNvPr>
          <p:cNvSpPr txBox="1">
            <a:spLocks/>
          </p:cNvSpPr>
          <p:nvPr/>
        </p:nvSpPr>
        <p:spPr bwMode="auto">
          <a:xfrm>
            <a:off x="3420332" y="2135754"/>
            <a:ext cx="1568492" cy="845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Trapped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ions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optical</a:t>
            </a:r>
            <a:r>
              <a:rPr lang="pl-PL" sz="1500" dirty="0"/>
              <a:t> </a:t>
            </a:r>
            <a:r>
              <a:rPr lang="pl-PL" sz="1500" dirty="0" err="1"/>
              <a:t>clocks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7" name="Symbol zastępczy tekstu 3">
            <a:extLst>
              <a:ext uri="{FF2B5EF4-FFF2-40B4-BE49-F238E27FC236}">
                <a16:creationId xmlns:a16="http://schemas.microsoft.com/office/drawing/2014/main" id="{2D71900A-0C5F-AAF5-9912-F831A4466E9B}"/>
              </a:ext>
            </a:extLst>
          </p:cNvPr>
          <p:cNvSpPr txBox="1">
            <a:spLocks/>
          </p:cNvSpPr>
          <p:nvPr/>
        </p:nvSpPr>
        <p:spPr bwMode="auto">
          <a:xfrm>
            <a:off x="4685459" y="2135754"/>
            <a:ext cx="3300074" cy="845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Rydberg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atomic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vapours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(quantum </a:t>
            </a:r>
            <a:r>
              <a:rPr lang="pl-PL" sz="1500" dirty="0" err="1"/>
              <a:t>antennas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96644E97-CBC5-2C7B-B6D8-58CA68B06685}"/>
              </a:ext>
            </a:extLst>
          </p:cNvPr>
          <p:cNvSpPr txBox="1">
            <a:spLocks/>
          </p:cNvSpPr>
          <p:nvPr/>
        </p:nvSpPr>
        <p:spPr bwMode="auto">
          <a:xfrm>
            <a:off x="7682167" y="2135753"/>
            <a:ext cx="2195470" cy="845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Cold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neutral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gravimeters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id="{8C9C853C-FCC8-C5BE-F58C-040EBA8A77E6}"/>
              </a:ext>
            </a:extLst>
          </p:cNvPr>
          <p:cNvSpPr txBox="1">
            <a:spLocks/>
          </p:cNvSpPr>
          <p:nvPr/>
        </p:nvSpPr>
        <p:spPr bwMode="auto">
          <a:xfrm>
            <a:off x="9931294" y="2135755"/>
            <a:ext cx="2195470" cy="845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Alkali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atomic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vapours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atomic</a:t>
            </a:r>
            <a:r>
              <a:rPr lang="pl-PL" sz="1500" dirty="0"/>
              <a:t> </a:t>
            </a:r>
            <a:r>
              <a:rPr lang="pl-PL" sz="1500" dirty="0" err="1"/>
              <a:t>clocks</a:t>
            </a:r>
            <a:r>
              <a:rPr lang="pl-PL" sz="1500" dirty="0"/>
              <a:t>)</a:t>
            </a:r>
            <a:endParaRPr lang="en-US" sz="1500" dirty="0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8987D8D1-70FF-7D49-C08B-4FB50A070D8E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6" y="3072301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5AB83A65-B88A-8411-AA99-E39755BD9F4C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7" y="2044394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3.0 </a:t>
            </a:r>
            <a:r>
              <a:rPr lang="pl-PL" dirty="0" err="1"/>
              <a:t>Different</a:t>
            </a:r>
            <a:r>
              <a:rPr lang="pl-PL" dirty="0"/>
              <a:t> </a:t>
            </a:r>
            <a:r>
              <a:rPr lang="pl-PL" dirty="0" err="1"/>
              <a:t>platforms</a:t>
            </a:r>
            <a:r>
              <a:rPr lang="pl-PL" dirty="0"/>
              <a:t> in quantum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 bwMode="auto">
          <a:xfrm>
            <a:off x="1682" y="2135755"/>
            <a:ext cx="1691640" cy="84518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NV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diamonds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magnetometers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774E47A1-8AB6-AB54-7FBA-1CD511EB8414}"/>
              </a:ext>
            </a:extLst>
          </p:cNvPr>
          <p:cNvSpPr txBox="1">
            <a:spLocks/>
          </p:cNvSpPr>
          <p:nvPr/>
        </p:nvSpPr>
        <p:spPr bwMode="auto">
          <a:xfrm>
            <a:off x="1373896" y="2135755"/>
            <a:ext cx="2330492" cy="94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SQUIDs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magnetometers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A470C3A-B30C-2C67-5051-99CEC35FA755}"/>
              </a:ext>
            </a:extLst>
          </p:cNvPr>
          <p:cNvSpPr txBox="1">
            <a:spLocks/>
          </p:cNvSpPr>
          <p:nvPr/>
        </p:nvSpPr>
        <p:spPr bwMode="auto">
          <a:xfrm>
            <a:off x="3420332" y="2135754"/>
            <a:ext cx="1568492" cy="845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Trapped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ions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optical</a:t>
            </a:r>
            <a:r>
              <a:rPr lang="pl-PL" sz="1500" dirty="0"/>
              <a:t> </a:t>
            </a:r>
            <a:r>
              <a:rPr lang="pl-PL" sz="1500" dirty="0" err="1"/>
              <a:t>clocks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7" name="Symbol zastępczy tekstu 3">
            <a:extLst>
              <a:ext uri="{FF2B5EF4-FFF2-40B4-BE49-F238E27FC236}">
                <a16:creationId xmlns:a16="http://schemas.microsoft.com/office/drawing/2014/main" id="{2D71900A-0C5F-AAF5-9912-F831A4466E9B}"/>
              </a:ext>
            </a:extLst>
          </p:cNvPr>
          <p:cNvSpPr txBox="1">
            <a:spLocks/>
          </p:cNvSpPr>
          <p:nvPr/>
        </p:nvSpPr>
        <p:spPr bwMode="auto">
          <a:xfrm>
            <a:off x="4685459" y="2135754"/>
            <a:ext cx="3300074" cy="845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Rydberg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atomic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vapours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(quantum </a:t>
            </a:r>
            <a:r>
              <a:rPr lang="pl-PL" sz="1500" dirty="0" err="1"/>
              <a:t>antennas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96644E97-CBC5-2C7B-B6D8-58CA68B06685}"/>
              </a:ext>
            </a:extLst>
          </p:cNvPr>
          <p:cNvSpPr txBox="1">
            <a:spLocks/>
          </p:cNvSpPr>
          <p:nvPr/>
        </p:nvSpPr>
        <p:spPr bwMode="auto">
          <a:xfrm>
            <a:off x="7682167" y="2135753"/>
            <a:ext cx="2195470" cy="845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Cold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neutral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gravimeters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id="{8C9C853C-FCC8-C5BE-F58C-040EBA8A77E6}"/>
              </a:ext>
            </a:extLst>
          </p:cNvPr>
          <p:cNvSpPr txBox="1">
            <a:spLocks/>
          </p:cNvSpPr>
          <p:nvPr/>
        </p:nvSpPr>
        <p:spPr bwMode="auto">
          <a:xfrm>
            <a:off x="9931294" y="2135755"/>
            <a:ext cx="2195470" cy="845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Alkali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atomic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vapours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atomic</a:t>
            </a:r>
            <a:r>
              <a:rPr lang="pl-PL" sz="1500" dirty="0"/>
              <a:t> </a:t>
            </a:r>
            <a:r>
              <a:rPr lang="pl-PL" sz="1500" dirty="0" err="1"/>
              <a:t>clocks</a:t>
            </a:r>
            <a:r>
              <a:rPr lang="pl-PL" sz="1500" dirty="0"/>
              <a:t>)</a:t>
            </a:r>
            <a:endParaRPr lang="en-US" sz="1500" dirty="0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8987D8D1-70FF-7D49-C08B-4FB50A070D8E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6" y="3072301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5AB83A65-B88A-8411-AA99-E39755BD9F4C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7" y="2044394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E491F54E-F3C1-CB0B-3463-208AD3D8D5A0}"/>
              </a:ext>
            </a:extLst>
          </p:cNvPr>
          <p:cNvSpPr txBox="1">
            <a:spLocks/>
          </p:cNvSpPr>
          <p:nvPr/>
        </p:nvSpPr>
        <p:spPr bwMode="auto">
          <a:xfrm>
            <a:off x="2095658" y="5368040"/>
            <a:ext cx="8479675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Quantum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sensors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=&gt;    Quantum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memories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&amp;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qubits</a:t>
            </a:r>
            <a:endParaRPr lang="en-US" sz="24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29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3.0 </a:t>
            </a:r>
            <a:r>
              <a:rPr lang="pl-PL" dirty="0" err="1"/>
              <a:t>Different</a:t>
            </a:r>
            <a:r>
              <a:rPr lang="pl-PL" dirty="0"/>
              <a:t> </a:t>
            </a:r>
            <a:r>
              <a:rPr lang="pl-PL" dirty="0" err="1"/>
              <a:t>platforms</a:t>
            </a:r>
            <a:r>
              <a:rPr lang="pl-PL" dirty="0"/>
              <a:t> in quantum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 bwMode="auto">
          <a:xfrm>
            <a:off x="1682" y="2135755"/>
            <a:ext cx="1691640" cy="84518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NV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diamonds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magnetometers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774E47A1-8AB6-AB54-7FBA-1CD511EB8414}"/>
              </a:ext>
            </a:extLst>
          </p:cNvPr>
          <p:cNvSpPr txBox="1">
            <a:spLocks/>
          </p:cNvSpPr>
          <p:nvPr/>
        </p:nvSpPr>
        <p:spPr bwMode="auto">
          <a:xfrm>
            <a:off x="1373896" y="2135755"/>
            <a:ext cx="2330492" cy="945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SQUIDs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magnetometers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A470C3A-B30C-2C67-5051-99CEC35FA755}"/>
              </a:ext>
            </a:extLst>
          </p:cNvPr>
          <p:cNvSpPr txBox="1">
            <a:spLocks/>
          </p:cNvSpPr>
          <p:nvPr/>
        </p:nvSpPr>
        <p:spPr bwMode="auto">
          <a:xfrm>
            <a:off x="3420332" y="2135754"/>
            <a:ext cx="1568492" cy="845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Trapped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ions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optical</a:t>
            </a:r>
            <a:r>
              <a:rPr lang="pl-PL" sz="1500" dirty="0"/>
              <a:t> </a:t>
            </a:r>
            <a:r>
              <a:rPr lang="pl-PL" sz="1500" dirty="0" err="1"/>
              <a:t>clocks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7" name="Symbol zastępczy tekstu 3">
            <a:extLst>
              <a:ext uri="{FF2B5EF4-FFF2-40B4-BE49-F238E27FC236}">
                <a16:creationId xmlns:a16="http://schemas.microsoft.com/office/drawing/2014/main" id="{2D71900A-0C5F-AAF5-9912-F831A4466E9B}"/>
              </a:ext>
            </a:extLst>
          </p:cNvPr>
          <p:cNvSpPr txBox="1">
            <a:spLocks/>
          </p:cNvSpPr>
          <p:nvPr/>
        </p:nvSpPr>
        <p:spPr bwMode="auto">
          <a:xfrm>
            <a:off x="4685459" y="2135754"/>
            <a:ext cx="3300074" cy="845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Rydberg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atomic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vapours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(quantum </a:t>
            </a:r>
            <a:r>
              <a:rPr lang="pl-PL" sz="1500" dirty="0" err="1"/>
              <a:t>antennas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96644E97-CBC5-2C7B-B6D8-58CA68B06685}"/>
              </a:ext>
            </a:extLst>
          </p:cNvPr>
          <p:cNvSpPr txBox="1">
            <a:spLocks/>
          </p:cNvSpPr>
          <p:nvPr/>
        </p:nvSpPr>
        <p:spPr bwMode="auto">
          <a:xfrm>
            <a:off x="7682167" y="2135753"/>
            <a:ext cx="2195470" cy="845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Cold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neutral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gravimeters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id="{8C9C853C-FCC8-C5BE-F58C-040EBA8A77E6}"/>
              </a:ext>
            </a:extLst>
          </p:cNvPr>
          <p:cNvSpPr txBox="1">
            <a:spLocks/>
          </p:cNvSpPr>
          <p:nvPr/>
        </p:nvSpPr>
        <p:spPr bwMode="auto">
          <a:xfrm>
            <a:off x="9931294" y="2135755"/>
            <a:ext cx="2195470" cy="845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Alkali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atomic</a:t>
            </a:r>
            <a:r>
              <a:rPr lang="pl-PL" sz="15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5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vapours</a:t>
            </a:r>
            <a:endParaRPr lang="pl-PL" sz="15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defRPr/>
            </a:pPr>
            <a:r>
              <a:rPr lang="pl-PL" sz="1500" dirty="0"/>
              <a:t>(</a:t>
            </a:r>
            <a:r>
              <a:rPr lang="pl-PL" sz="1500" dirty="0" err="1"/>
              <a:t>atomic</a:t>
            </a:r>
            <a:r>
              <a:rPr lang="pl-PL" sz="1500" dirty="0"/>
              <a:t> </a:t>
            </a:r>
            <a:r>
              <a:rPr lang="pl-PL" sz="1500" dirty="0" err="1"/>
              <a:t>clocks</a:t>
            </a:r>
            <a:r>
              <a:rPr lang="pl-PL" sz="1500" dirty="0"/>
              <a:t>)</a:t>
            </a:r>
            <a:endParaRPr lang="en-US" sz="1500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A155C282-FD71-111E-16C4-5761F750F3F2}"/>
              </a:ext>
            </a:extLst>
          </p:cNvPr>
          <p:cNvSpPr txBox="1">
            <a:spLocks/>
          </p:cNvSpPr>
          <p:nvPr/>
        </p:nvSpPr>
        <p:spPr bwMode="auto">
          <a:xfrm>
            <a:off x="321564" y="3634741"/>
            <a:ext cx="11548872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 GHz                  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electronic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   10 MHz                            5 MHz                                    1 MHz                             100 MHz</a:t>
            </a:r>
            <a:endParaRPr lang="en-US" sz="16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67ACD473-9680-5574-E120-8D3DBDBE7BB8}"/>
              </a:ext>
            </a:extLst>
          </p:cNvPr>
          <p:cNvSpPr txBox="1">
            <a:spLocks/>
          </p:cNvSpPr>
          <p:nvPr/>
        </p:nvSpPr>
        <p:spPr bwMode="auto">
          <a:xfrm>
            <a:off x="2095658" y="5368040"/>
            <a:ext cx="8479675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Quantum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sensors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=&gt;    Quantum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memories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&amp;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qubits</a:t>
            </a:r>
            <a:endParaRPr lang="en-US" sz="24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8830CB4C-6261-18A3-BBCA-8F29A95E4E0C}"/>
              </a:ext>
            </a:extLst>
          </p:cNvPr>
          <p:cNvSpPr txBox="1">
            <a:spLocks/>
          </p:cNvSpPr>
          <p:nvPr/>
        </p:nvSpPr>
        <p:spPr bwMode="auto">
          <a:xfrm>
            <a:off x="-17378" y="3163657"/>
            <a:ext cx="11548872" cy="444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Approximate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optical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spectral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bandwidth</a:t>
            </a:r>
            <a:endParaRPr lang="en-US" sz="16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8987D8D1-70FF-7D49-C08B-4FB50A070D8E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6" y="3072301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5AB83A65-B88A-8411-AA99-E39755BD9F4C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7" y="2044394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23F088D3-D5A4-EA07-D305-993C832E1F63}"/>
              </a:ext>
            </a:extLst>
          </p:cNvPr>
          <p:cNvCxnSpPr>
            <a:cxnSpLocks/>
          </p:cNvCxnSpPr>
          <p:nvPr/>
        </p:nvCxnSpPr>
        <p:spPr bwMode="auto">
          <a:xfrm flipV="1">
            <a:off x="502615" y="4152537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E7089F95-FA49-8EA9-299A-4B83EC632A7B}"/>
              </a:ext>
            </a:extLst>
          </p:cNvPr>
          <p:cNvSpPr txBox="1">
            <a:spLocks/>
          </p:cNvSpPr>
          <p:nvPr/>
        </p:nvSpPr>
        <p:spPr bwMode="auto">
          <a:xfrm>
            <a:off x="337609" y="4710577"/>
            <a:ext cx="11548872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0.5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ns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      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electronic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     50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ns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                  100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ns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                        500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ns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                           5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ns</a:t>
            </a:r>
            <a:endParaRPr lang="en-US" sz="16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" name="Symbol zastępczy tekstu 3">
            <a:extLst>
              <a:ext uri="{FF2B5EF4-FFF2-40B4-BE49-F238E27FC236}">
                <a16:creationId xmlns:a16="http://schemas.microsoft.com/office/drawing/2014/main" id="{C1D005F2-8675-1582-31DB-7842003DC7CC}"/>
              </a:ext>
            </a:extLst>
          </p:cNvPr>
          <p:cNvSpPr txBox="1">
            <a:spLocks/>
          </p:cNvSpPr>
          <p:nvPr/>
        </p:nvSpPr>
        <p:spPr bwMode="auto">
          <a:xfrm>
            <a:off x="-1333" y="4239493"/>
            <a:ext cx="11548872" cy="444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Approximate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pulse</a:t>
            </a:r>
            <a:r>
              <a:rPr lang="pl-PL" sz="16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6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duration</a:t>
            </a:r>
            <a:endParaRPr lang="en-US" sz="16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D9FE707A-8316-9FE2-F399-C3C3901127FC}"/>
              </a:ext>
            </a:extLst>
          </p:cNvPr>
          <p:cNvCxnSpPr>
            <a:cxnSpLocks/>
          </p:cNvCxnSpPr>
          <p:nvPr/>
        </p:nvCxnSpPr>
        <p:spPr bwMode="auto">
          <a:xfrm flipV="1">
            <a:off x="518660" y="5228373"/>
            <a:ext cx="11186765" cy="18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567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3.1 </a:t>
            </a:r>
            <a:r>
              <a:rPr lang="pl-PL" dirty="0" err="1"/>
              <a:t>Spatial</a:t>
            </a:r>
            <a:r>
              <a:rPr lang="pl-PL" dirty="0"/>
              <a:t> </a:t>
            </a:r>
            <a:r>
              <a:rPr lang="pl-PL" dirty="0" err="1"/>
              <a:t>analogy</a:t>
            </a:r>
            <a:endParaRPr lang="en-US" dirty="0"/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9DFE44EC-A4C3-C1BA-CD74-6911B9316D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604" y="1719352"/>
            <a:ext cx="2325624" cy="3128963"/>
          </a:xfrm>
        </p:spPr>
        <p:txBody>
          <a:bodyPr/>
          <a:lstStyle/>
          <a:p>
            <a:pPr algn="ctr"/>
            <a:r>
              <a:rPr lang="pl-PL" dirty="0"/>
              <a:t>Multi-</a:t>
            </a:r>
            <a:r>
              <a:rPr lang="pl-PL" dirty="0" err="1"/>
              <a:t>mode</a:t>
            </a:r>
            <a:r>
              <a:rPr lang="pl-PL" dirty="0"/>
              <a:t> </a:t>
            </a:r>
            <a:r>
              <a:rPr lang="pl-PL" dirty="0" err="1"/>
              <a:t>fibres</a:t>
            </a:r>
            <a:endParaRPr lang="pl-PL" dirty="0"/>
          </a:p>
          <a:p>
            <a:pPr algn="ctr"/>
            <a:r>
              <a:rPr lang="pl-PL" dirty="0"/>
              <a:t>50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4" name="Symbol zastępczy tekstu 12">
            <a:extLst>
              <a:ext uri="{FF2B5EF4-FFF2-40B4-BE49-F238E27FC236}">
                <a16:creationId xmlns:a16="http://schemas.microsoft.com/office/drawing/2014/main" id="{B1699D37-1B71-5D85-9CF9-FE7259181A73}"/>
              </a:ext>
            </a:extLst>
          </p:cNvPr>
          <p:cNvSpPr txBox="1">
            <a:spLocks/>
          </p:cNvSpPr>
          <p:nvPr/>
        </p:nvSpPr>
        <p:spPr bwMode="auto">
          <a:xfrm>
            <a:off x="3467838" y="1739421"/>
            <a:ext cx="2325624" cy="312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Single-</a:t>
            </a:r>
            <a:r>
              <a:rPr lang="pl-PL" dirty="0" err="1"/>
              <a:t>mode</a:t>
            </a:r>
            <a:r>
              <a:rPr lang="pl-PL" dirty="0"/>
              <a:t> </a:t>
            </a:r>
            <a:r>
              <a:rPr lang="pl-PL" dirty="0" err="1"/>
              <a:t>fibres</a:t>
            </a:r>
            <a:endParaRPr lang="pl-PL" dirty="0"/>
          </a:p>
          <a:p>
            <a:pPr algn="ctr"/>
            <a:r>
              <a:rPr lang="pl-PL" dirty="0"/>
              <a:t>5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5" name="Symbol zastępczy tekstu 12">
            <a:extLst>
              <a:ext uri="{FF2B5EF4-FFF2-40B4-BE49-F238E27FC236}">
                <a16:creationId xmlns:a16="http://schemas.microsoft.com/office/drawing/2014/main" id="{BBE7D884-A5A6-E188-C9A3-CFE2D1AA024E}"/>
              </a:ext>
            </a:extLst>
          </p:cNvPr>
          <p:cNvSpPr txBox="1">
            <a:spLocks/>
          </p:cNvSpPr>
          <p:nvPr/>
        </p:nvSpPr>
        <p:spPr bwMode="auto">
          <a:xfrm>
            <a:off x="6352771" y="1719353"/>
            <a:ext cx="3142611" cy="312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Electro-</a:t>
            </a:r>
            <a:r>
              <a:rPr lang="pl-PL" dirty="0" err="1"/>
              <a:t>optic</a:t>
            </a:r>
            <a:r>
              <a:rPr lang="pl-PL" dirty="0"/>
              <a:t> </a:t>
            </a:r>
            <a:r>
              <a:rPr lang="pl-PL" dirty="0" err="1"/>
              <a:t>modulators</a:t>
            </a:r>
            <a:endParaRPr lang="pl-PL" dirty="0"/>
          </a:p>
          <a:p>
            <a:pPr algn="ctr"/>
            <a:r>
              <a:rPr lang="pl-PL" dirty="0"/>
              <a:t>10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6" name="Symbol zastępczy tekstu 12">
            <a:extLst>
              <a:ext uri="{FF2B5EF4-FFF2-40B4-BE49-F238E27FC236}">
                <a16:creationId xmlns:a16="http://schemas.microsoft.com/office/drawing/2014/main" id="{7D802B82-02C2-B9E0-4F38-715B0B6B6C49}"/>
              </a:ext>
            </a:extLst>
          </p:cNvPr>
          <p:cNvSpPr txBox="1">
            <a:spLocks/>
          </p:cNvSpPr>
          <p:nvPr/>
        </p:nvSpPr>
        <p:spPr bwMode="auto">
          <a:xfrm>
            <a:off x="8797216" y="1739421"/>
            <a:ext cx="3630168" cy="1621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Quantum </a:t>
            </a:r>
            <a:r>
              <a:rPr lang="pl-PL" dirty="0" err="1"/>
              <a:t>dots</a:t>
            </a:r>
            <a:endParaRPr lang="pl-PL" dirty="0"/>
          </a:p>
          <a:p>
            <a:pPr algn="ctr"/>
            <a:r>
              <a:rPr lang="pl-PL" dirty="0"/>
              <a:t>1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E4CAD05D-FF3B-25E1-B42F-4BED4548D2D4}"/>
              </a:ext>
            </a:extLst>
          </p:cNvPr>
          <p:cNvSpPr/>
          <p:nvPr/>
        </p:nvSpPr>
        <p:spPr>
          <a:xfrm>
            <a:off x="699714" y="3483548"/>
            <a:ext cx="2070329" cy="1800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802D81-A6FB-45E3-1334-AC9DE8664B41}"/>
              </a:ext>
            </a:extLst>
          </p:cNvPr>
          <p:cNvSpPr/>
          <p:nvPr/>
        </p:nvSpPr>
        <p:spPr bwMode="auto">
          <a:xfrm>
            <a:off x="3637273" y="4293548"/>
            <a:ext cx="2070329" cy="180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3C7630E8-3281-F46D-8744-D164B666ABB2}"/>
              </a:ext>
            </a:extLst>
          </p:cNvPr>
          <p:cNvSpPr/>
          <p:nvPr/>
        </p:nvSpPr>
        <p:spPr bwMode="auto">
          <a:xfrm>
            <a:off x="6726887" y="4203548"/>
            <a:ext cx="2070329" cy="360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FC9DD4AB-B423-ACD2-8910-2950E980ED74}"/>
              </a:ext>
            </a:extLst>
          </p:cNvPr>
          <p:cNvSpPr/>
          <p:nvPr/>
        </p:nvSpPr>
        <p:spPr bwMode="auto">
          <a:xfrm>
            <a:off x="9640752" y="4365547"/>
            <a:ext cx="2070329" cy="36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4898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3.1 </a:t>
            </a:r>
            <a:r>
              <a:rPr lang="pl-PL" dirty="0" err="1"/>
              <a:t>Spatial</a:t>
            </a:r>
            <a:r>
              <a:rPr lang="pl-PL" dirty="0"/>
              <a:t> </a:t>
            </a:r>
            <a:r>
              <a:rPr lang="pl-PL" dirty="0" err="1"/>
              <a:t>analogy</a:t>
            </a:r>
            <a:endParaRPr lang="en-US" dirty="0"/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9DFE44EC-A4C3-C1BA-CD74-6911B9316D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0604" y="1719352"/>
            <a:ext cx="2325624" cy="3128963"/>
          </a:xfrm>
        </p:spPr>
        <p:txBody>
          <a:bodyPr/>
          <a:lstStyle/>
          <a:p>
            <a:pPr algn="ctr"/>
            <a:r>
              <a:rPr lang="pl-PL" dirty="0"/>
              <a:t>Multi-</a:t>
            </a:r>
            <a:r>
              <a:rPr lang="pl-PL" dirty="0" err="1"/>
              <a:t>mode</a:t>
            </a:r>
            <a:r>
              <a:rPr lang="pl-PL" dirty="0"/>
              <a:t> </a:t>
            </a:r>
            <a:r>
              <a:rPr lang="pl-PL" dirty="0" err="1"/>
              <a:t>fibres</a:t>
            </a:r>
            <a:endParaRPr lang="pl-PL" dirty="0"/>
          </a:p>
          <a:p>
            <a:pPr algn="ctr"/>
            <a:r>
              <a:rPr lang="pl-PL" dirty="0"/>
              <a:t>50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4" name="Symbol zastępczy tekstu 12">
            <a:extLst>
              <a:ext uri="{FF2B5EF4-FFF2-40B4-BE49-F238E27FC236}">
                <a16:creationId xmlns:a16="http://schemas.microsoft.com/office/drawing/2014/main" id="{B1699D37-1B71-5D85-9CF9-FE7259181A73}"/>
              </a:ext>
            </a:extLst>
          </p:cNvPr>
          <p:cNvSpPr txBox="1">
            <a:spLocks/>
          </p:cNvSpPr>
          <p:nvPr/>
        </p:nvSpPr>
        <p:spPr bwMode="auto">
          <a:xfrm>
            <a:off x="3467838" y="1739421"/>
            <a:ext cx="2325624" cy="312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Single-</a:t>
            </a:r>
            <a:r>
              <a:rPr lang="pl-PL" dirty="0" err="1"/>
              <a:t>mode</a:t>
            </a:r>
            <a:r>
              <a:rPr lang="pl-PL" dirty="0"/>
              <a:t> </a:t>
            </a:r>
            <a:r>
              <a:rPr lang="pl-PL" dirty="0" err="1"/>
              <a:t>fibres</a:t>
            </a:r>
            <a:endParaRPr lang="pl-PL" dirty="0"/>
          </a:p>
          <a:p>
            <a:pPr algn="ctr"/>
            <a:r>
              <a:rPr lang="pl-PL" dirty="0"/>
              <a:t>5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5" name="Symbol zastępczy tekstu 12">
            <a:extLst>
              <a:ext uri="{FF2B5EF4-FFF2-40B4-BE49-F238E27FC236}">
                <a16:creationId xmlns:a16="http://schemas.microsoft.com/office/drawing/2014/main" id="{BBE7D884-A5A6-E188-C9A3-CFE2D1AA024E}"/>
              </a:ext>
            </a:extLst>
          </p:cNvPr>
          <p:cNvSpPr txBox="1">
            <a:spLocks/>
          </p:cNvSpPr>
          <p:nvPr/>
        </p:nvSpPr>
        <p:spPr bwMode="auto">
          <a:xfrm>
            <a:off x="6352771" y="1719353"/>
            <a:ext cx="3142611" cy="312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Electro-</a:t>
            </a:r>
            <a:r>
              <a:rPr lang="pl-PL" dirty="0" err="1"/>
              <a:t>optic</a:t>
            </a:r>
            <a:r>
              <a:rPr lang="pl-PL" dirty="0"/>
              <a:t> </a:t>
            </a:r>
            <a:r>
              <a:rPr lang="pl-PL" dirty="0" err="1"/>
              <a:t>modulators</a:t>
            </a:r>
            <a:endParaRPr lang="pl-PL" dirty="0"/>
          </a:p>
          <a:p>
            <a:pPr algn="ctr"/>
            <a:r>
              <a:rPr lang="pl-PL" dirty="0"/>
              <a:t>10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6" name="Symbol zastępczy tekstu 12">
            <a:extLst>
              <a:ext uri="{FF2B5EF4-FFF2-40B4-BE49-F238E27FC236}">
                <a16:creationId xmlns:a16="http://schemas.microsoft.com/office/drawing/2014/main" id="{7D802B82-02C2-B9E0-4F38-715B0B6B6C49}"/>
              </a:ext>
            </a:extLst>
          </p:cNvPr>
          <p:cNvSpPr txBox="1">
            <a:spLocks/>
          </p:cNvSpPr>
          <p:nvPr/>
        </p:nvSpPr>
        <p:spPr bwMode="auto">
          <a:xfrm>
            <a:off x="8797216" y="1739421"/>
            <a:ext cx="3630168" cy="1621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Quantum </a:t>
            </a:r>
            <a:r>
              <a:rPr lang="pl-PL" dirty="0" err="1"/>
              <a:t>dots</a:t>
            </a:r>
            <a:endParaRPr lang="pl-PL" dirty="0"/>
          </a:p>
          <a:p>
            <a:pPr algn="ctr"/>
            <a:r>
              <a:rPr lang="pl-PL" dirty="0"/>
              <a:t>1 </a:t>
            </a:r>
            <a:r>
              <a:rPr lang="pl-PL" dirty="0" err="1"/>
              <a:t>μm</a:t>
            </a:r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E4CAD05D-FF3B-25E1-B42F-4BED4548D2D4}"/>
              </a:ext>
            </a:extLst>
          </p:cNvPr>
          <p:cNvSpPr/>
          <p:nvPr/>
        </p:nvSpPr>
        <p:spPr>
          <a:xfrm>
            <a:off x="699714" y="3483548"/>
            <a:ext cx="2070329" cy="1800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802D81-A6FB-45E3-1334-AC9DE8664B41}"/>
              </a:ext>
            </a:extLst>
          </p:cNvPr>
          <p:cNvSpPr/>
          <p:nvPr/>
        </p:nvSpPr>
        <p:spPr bwMode="auto">
          <a:xfrm>
            <a:off x="3637273" y="4293548"/>
            <a:ext cx="2070329" cy="180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3C7630E8-3281-F46D-8744-D164B666ABB2}"/>
              </a:ext>
            </a:extLst>
          </p:cNvPr>
          <p:cNvSpPr/>
          <p:nvPr/>
        </p:nvSpPr>
        <p:spPr bwMode="auto">
          <a:xfrm>
            <a:off x="6726887" y="4203548"/>
            <a:ext cx="2070329" cy="360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FC9DD4AB-B423-ACD2-8910-2950E980ED74}"/>
              </a:ext>
            </a:extLst>
          </p:cNvPr>
          <p:cNvSpPr/>
          <p:nvPr/>
        </p:nvSpPr>
        <p:spPr bwMode="auto">
          <a:xfrm>
            <a:off x="9640752" y="4365547"/>
            <a:ext cx="2070329" cy="36000"/>
          </a:xfrm>
          <a:prstGeom prst="rect">
            <a:avLst/>
          </a:prstGeom>
          <a:gradFill>
            <a:gsLst>
              <a:gs pos="0">
                <a:srgbClr val="FF0000"/>
              </a:gs>
              <a:gs pos="90000">
                <a:srgbClr val="9A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Trapez 24">
            <a:extLst>
              <a:ext uri="{FF2B5EF4-FFF2-40B4-BE49-F238E27FC236}">
                <a16:creationId xmlns:a16="http://schemas.microsoft.com/office/drawing/2014/main" id="{E4A67463-8C57-463E-A332-647FB8B45466}"/>
              </a:ext>
            </a:extLst>
          </p:cNvPr>
          <p:cNvSpPr/>
          <p:nvPr/>
        </p:nvSpPr>
        <p:spPr>
          <a:xfrm rot="5400000">
            <a:off x="2351452" y="3901768"/>
            <a:ext cx="1800000" cy="963561"/>
          </a:xfrm>
          <a:prstGeom prst="trapezoid">
            <a:avLst>
              <a:gd name="adj" fmla="val 84694"/>
            </a:avLst>
          </a:prstGeom>
          <a:gradFill flip="none" rotWithShape="1">
            <a:gsLst>
              <a:gs pos="0">
                <a:srgbClr val="FF0000"/>
              </a:gs>
              <a:gs pos="90000">
                <a:srgbClr val="9A0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Trapez 25">
            <a:extLst>
              <a:ext uri="{FF2B5EF4-FFF2-40B4-BE49-F238E27FC236}">
                <a16:creationId xmlns:a16="http://schemas.microsoft.com/office/drawing/2014/main" id="{CECD5B94-B6E1-E7BD-D1BF-7C217023381B}"/>
              </a:ext>
            </a:extLst>
          </p:cNvPr>
          <p:cNvSpPr/>
          <p:nvPr/>
        </p:nvSpPr>
        <p:spPr bwMode="auto">
          <a:xfrm rot="5400000" flipV="1">
            <a:off x="6037244" y="3873905"/>
            <a:ext cx="360001" cy="1019285"/>
          </a:xfrm>
          <a:prstGeom prst="trapezoid">
            <a:avLst>
              <a:gd name="adj" fmla="val 25306"/>
            </a:avLst>
          </a:prstGeom>
          <a:gradFill flip="none" rotWithShape="1">
            <a:gsLst>
              <a:gs pos="0">
                <a:srgbClr val="FF0000"/>
              </a:gs>
              <a:gs pos="90000">
                <a:srgbClr val="9A0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Trapez 26">
            <a:extLst>
              <a:ext uri="{FF2B5EF4-FFF2-40B4-BE49-F238E27FC236}">
                <a16:creationId xmlns:a16="http://schemas.microsoft.com/office/drawing/2014/main" id="{761E8378-BF54-03FD-758A-7BBE81D12370}"/>
              </a:ext>
            </a:extLst>
          </p:cNvPr>
          <p:cNvSpPr/>
          <p:nvPr/>
        </p:nvSpPr>
        <p:spPr bwMode="auto">
          <a:xfrm rot="5400000">
            <a:off x="9038983" y="3961779"/>
            <a:ext cx="360001" cy="843536"/>
          </a:xfrm>
          <a:prstGeom prst="trapezoid">
            <a:avLst>
              <a:gd name="adj" fmla="val 44489"/>
            </a:avLst>
          </a:prstGeom>
          <a:gradFill flip="none" rotWithShape="1">
            <a:gsLst>
              <a:gs pos="0">
                <a:srgbClr val="FF0000"/>
              </a:gs>
              <a:gs pos="90000">
                <a:srgbClr val="9A0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CC36CA34-088A-8D96-080C-B110C280212C}"/>
              </a:ext>
            </a:extLst>
          </p:cNvPr>
          <p:cNvGrpSpPr/>
          <p:nvPr/>
        </p:nvGrpSpPr>
        <p:grpSpPr>
          <a:xfrm>
            <a:off x="2645178" y="3270250"/>
            <a:ext cx="232957" cy="2200275"/>
            <a:chOff x="4321175" y="4562168"/>
            <a:chExt cx="232957" cy="1308358"/>
          </a:xfrm>
        </p:grpSpPr>
        <p:sp>
          <p:nvSpPr>
            <p:cNvPr id="28" name="Schemat blokowy: opóźnienie 27">
              <a:extLst>
                <a:ext uri="{FF2B5EF4-FFF2-40B4-BE49-F238E27FC236}">
                  <a16:creationId xmlns:a16="http://schemas.microsoft.com/office/drawing/2014/main" id="{08DD9EA9-AEE1-B4F3-F336-64E984C6B5D9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9" name="Schemat blokowy: opóźnienie 28">
              <a:extLst>
                <a:ext uri="{FF2B5EF4-FFF2-40B4-BE49-F238E27FC236}">
                  <a16:creationId xmlns:a16="http://schemas.microsoft.com/office/drawing/2014/main" id="{94794C86-35AB-C8F4-D15E-C0FA4552553A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2552B9C3-387D-E049-44AC-10B5654FB725}"/>
              </a:ext>
            </a:extLst>
          </p:cNvPr>
          <p:cNvGrpSpPr/>
          <p:nvPr/>
        </p:nvGrpSpPr>
        <p:grpSpPr>
          <a:xfrm>
            <a:off x="3586191" y="4073984"/>
            <a:ext cx="189972" cy="619125"/>
            <a:chOff x="4321175" y="4562168"/>
            <a:chExt cx="232957" cy="1308358"/>
          </a:xfrm>
        </p:grpSpPr>
        <p:sp>
          <p:nvSpPr>
            <p:cNvPr id="32" name="Schemat blokowy: opóźnienie 31">
              <a:extLst>
                <a:ext uri="{FF2B5EF4-FFF2-40B4-BE49-F238E27FC236}">
                  <a16:creationId xmlns:a16="http://schemas.microsoft.com/office/drawing/2014/main" id="{75118DB1-7FB5-18E9-7609-C449F55CCC02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Schemat blokowy: opóźnienie 32">
              <a:extLst>
                <a:ext uri="{FF2B5EF4-FFF2-40B4-BE49-F238E27FC236}">
                  <a16:creationId xmlns:a16="http://schemas.microsoft.com/office/drawing/2014/main" id="{688B038A-219D-241E-4E37-48BEE2930438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2AAA102-E455-DD2A-6A0F-D6895E44752A}"/>
              </a:ext>
            </a:extLst>
          </p:cNvPr>
          <p:cNvGrpSpPr/>
          <p:nvPr/>
        </p:nvGrpSpPr>
        <p:grpSpPr>
          <a:xfrm>
            <a:off x="5603435" y="4175173"/>
            <a:ext cx="197858" cy="426467"/>
            <a:chOff x="4321175" y="4562168"/>
            <a:chExt cx="232957" cy="1308358"/>
          </a:xfrm>
        </p:grpSpPr>
        <p:sp>
          <p:nvSpPr>
            <p:cNvPr id="35" name="Schemat blokowy: opóźnienie 34">
              <a:extLst>
                <a:ext uri="{FF2B5EF4-FFF2-40B4-BE49-F238E27FC236}">
                  <a16:creationId xmlns:a16="http://schemas.microsoft.com/office/drawing/2014/main" id="{22CE8066-89BA-6111-0BFF-9015A4B041E2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Schemat blokowy: opóźnienie 35">
              <a:extLst>
                <a:ext uri="{FF2B5EF4-FFF2-40B4-BE49-F238E27FC236}">
                  <a16:creationId xmlns:a16="http://schemas.microsoft.com/office/drawing/2014/main" id="{466B7691-ABF3-1C21-4CD1-1E5C22A2BB2F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9" name="Grupa 38">
            <a:extLst>
              <a:ext uri="{FF2B5EF4-FFF2-40B4-BE49-F238E27FC236}">
                <a16:creationId xmlns:a16="http://schemas.microsoft.com/office/drawing/2014/main" id="{E2819091-5D75-61E0-9E01-4148857AA1C3}"/>
              </a:ext>
            </a:extLst>
          </p:cNvPr>
          <p:cNvGrpSpPr/>
          <p:nvPr/>
        </p:nvGrpSpPr>
        <p:grpSpPr>
          <a:xfrm>
            <a:off x="6616929" y="4073984"/>
            <a:ext cx="189972" cy="619125"/>
            <a:chOff x="4321175" y="4562168"/>
            <a:chExt cx="232957" cy="1308358"/>
          </a:xfrm>
        </p:grpSpPr>
        <p:sp>
          <p:nvSpPr>
            <p:cNvPr id="40" name="Schemat blokowy: opóźnienie 39">
              <a:extLst>
                <a:ext uri="{FF2B5EF4-FFF2-40B4-BE49-F238E27FC236}">
                  <a16:creationId xmlns:a16="http://schemas.microsoft.com/office/drawing/2014/main" id="{02822D3C-8200-0D61-B7AC-631998727482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Schemat blokowy: opóźnienie 40">
              <a:extLst>
                <a:ext uri="{FF2B5EF4-FFF2-40B4-BE49-F238E27FC236}">
                  <a16:creationId xmlns:a16="http://schemas.microsoft.com/office/drawing/2014/main" id="{ABF99A0F-BF89-60C5-1E79-21B09BE40E56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2" name="Grupa 41">
            <a:extLst>
              <a:ext uri="{FF2B5EF4-FFF2-40B4-BE49-F238E27FC236}">
                <a16:creationId xmlns:a16="http://schemas.microsoft.com/office/drawing/2014/main" id="{BAB645EB-6B74-E96C-1516-81E53FEDD450}"/>
              </a:ext>
            </a:extLst>
          </p:cNvPr>
          <p:cNvGrpSpPr/>
          <p:nvPr/>
        </p:nvGrpSpPr>
        <p:grpSpPr>
          <a:xfrm>
            <a:off x="8717201" y="4108034"/>
            <a:ext cx="189972" cy="550427"/>
            <a:chOff x="4321175" y="4562168"/>
            <a:chExt cx="232957" cy="1308358"/>
          </a:xfrm>
        </p:grpSpPr>
        <p:sp>
          <p:nvSpPr>
            <p:cNvPr id="43" name="Schemat blokowy: opóźnienie 42">
              <a:extLst>
                <a:ext uri="{FF2B5EF4-FFF2-40B4-BE49-F238E27FC236}">
                  <a16:creationId xmlns:a16="http://schemas.microsoft.com/office/drawing/2014/main" id="{6D0BD2FC-3659-98AF-D042-8C82459CE714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Schemat blokowy: opóźnienie 43">
              <a:extLst>
                <a:ext uri="{FF2B5EF4-FFF2-40B4-BE49-F238E27FC236}">
                  <a16:creationId xmlns:a16="http://schemas.microsoft.com/office/drawing/2014/main" id="{57880FBD-32E1-F67F-57EF-6A40C5AC2F02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43E123E7-F1B7-57A5-125A-9414F79DCF47}"/>
              </a:ext>
            </a:extLst>
          </p:cNvPr>
          <p:cNvGrpSpPr/>
          <p:nvPr/>
        </p:nvGrpSpPr>
        <p:grpSpPr>
          <a:xfrm>
            <a:off x="9584931" y="4270099"/>
            <a:ext cx="111644" cy="226016"/>
            <a:chOff x="4321175" y="4562168"/>
            <a:chExt cx="232957" cy="1308358"/>
          </a:xfrm>
        </p:grpSpPr>
        <p:sp>
          <p:nvSpPr>
            <p:cNvPr id="46" name="Schemat blokowy: opóźnienie 45">
              <a:extLst>
                <a:ext uri="{FF2B5EF4-FFF2-40B4-BE49-F238E27FC236}">
                  <a16:creationId xmlns:a16="http://schemas.microsoft.com/office/drawing/2014/main" id="{D04FEAAB-D995-9A72-CDD6-84EF972135FF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Schemat blokowy: opóźnienie 46">
              <a:extLst>
                <a:ext uri="{FF2B5EF4-FFF2-40B4-BE49-F238E27FC236}">
                  <a16:creationId xmlns:a16="http://schemas.microsoft.com/office/drawing/2014/main" id="{0D7FA63A-45C6-5D2B-DE5E-882CAF864E91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273670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3.2 </a:t>
            </a:r>
            <a:r>
              <a:rPr lang="pl-PL" dirty="0" err="1"/>
              <a:t>Spatial</a:t>
            </a:r>
            <a:r>
              <a:rPr lang="pl-PL" dirty="0"/>
              <a:t> </a:t>
            </a:r>
            <a:r>
              <a:rPr lang="pl-PL" dirty="0" err="1"/>
              <a:t>analogy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tekstu 3">
                <a:extLst>
                  <a:ext uri="{FF2B5EF4-FFF2-40B4-BE49-F238E27FC236}">
                    <a16:creationId xmlns:a16="http://schemas.microsoft.com/office/drawing/2014/main" id="{710912C9-156F-8721-C67E-8931AEB6B308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838200" y="1648438"/>
                <a:ext cx="10515600" cy="1577130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The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plane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wave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treats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solidFill>
                      <a:srgbClr val="FF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space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and </a:t>
                </a:r>
                <a:r>
                  <a:rPr lang="pl-PL" dirty="0" err="1">
                    <a:solidFill>
                      <a:srgbClr val="0070C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time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symmetrically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.</a:t>
                </a:r>
                <a:endParaRPr lang="pl-PL" b="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l-PL" sz="4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40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𝑘𝑥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𝑓𝑡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pl-PL" sz="4000" dirty="0"/>
              </a:p>
            </p:txBody>
          </p:sp>
        </mc:Choice>
        <mc:Fallback xmlns="">
          <p:sp>
            <p:nvSpPr>
              <p:cNvPr id="4" name="Symbol zastępczy tekstu 3">
                <a:extLst>
                  <a:ext uri="{FF2B5EF4-FFF2-40B4-BE49-F238E27FC236}">
                    <a16:creationId xmlns:a16="http://schemas.microsoft.com/office/drawing/2014/main" id="{710912C9-156F-8721-C67E-8931AEB6B3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838200" y="1648438"/>
                <a:ext cx="10515600" cy="157713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2198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3.2 </a:t>
            </a:r>
            <a:r>
              <a:rPr lang="pl-PL" dirty="0" err="1"/>
              <a:t>Spatial</a:t>
            </a:r>
            <a:r>
              <a:rPr lang="pl-PL" dirty="0"/>
              <a:t> </a:t>
            </a:r>
            <a:r>
              <a:rPr lang="pl-PL" dirty="0" err="1"/>
              <a:t>analogy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tekstu 3">
                <a:extLst>
                  <a:ext uri="{FF2B5EF4-FFF2-40B4-BE49-F238E27FC236}">
                    <a16:creationId xmlns:a16="http://schemas.microsoft.com/office/drawing/2014/main" id="{710912C9-156F-8721-C67E-8931AEB6B308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838200" y="1648438"/>
                <a:ext cx="10515600" cy="1577130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The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plane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wave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treats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solidFill>
                      <a:srgbClr val="FF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space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and </a:t>
                </a:r>
                <a:r>
                  <a:rPr lang="pl-PL" dirty="0" err="1">
                    <a:solidFill>
                      <a:srgbClr val="0070C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time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symmetrically</a:t>
                </a:r>
                <a:r>
                  <a:rPr lang="pl-PL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.</a:t>
                </a:r>
                <a:endParaRPr lang="pl-PL" b="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l-PL" sz="4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l-PL" sz="40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𝑘𝑥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𝑓𝑡</m:t>
                          </m:r>
                          <m:r>
                            <a:rPr lang="pl-PL" sz="4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pl-PL" sz="4000" dirty="0"/>
              </a:p>
            </p:txBody>
          </p:sp>
        </mc:Choice>
        <mc:Fallback xmlns="">
          <p:sp>
            <p:nvSpPr>
              <p:cNvPr id="4" name="Symbol zastępczy tekstu 3">
                <a:extLst>
                  <a:ext uri="{FF2B5EF4-FFF2-40B4-BE49-F238E27FC236}">
                    <a16:creationId xmlns:a16="http://schemas.microsoft.com/office/drawing/2014/main" id="{710912C9-156F-8721-C67E-8931AEB6B3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838200" y="1648438"/>
                <a:ext cx="10515600" cy="157713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A9A74D5A-2C9F-2995-A303-BA7BB63FC5AF}"/>
              </a:ext>
            </a:extLst>
          </p:cNvPr>
          <p:cNvSpPr txBox="1">
            <a:spLocks/>
          </p:cNvSpPr>
          <p:nvPr/>
        </p:nvSpPr>
        <p:spPr bwMode="auto">
          <a:xfrm>
            <a:off x="1236677" y="3844254"/>
            <a:ext cx="3809301" cy="1298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dirty="0"/>
              <a:t>A </a:t>
            </a:r>
            <a:r>
              <a:rPr lang="pl-PL" sz="2400" dirty="0" err="1"/>
              <a:t>glass</a:t>
            </a:r>
            <a:r>
              <a:rPr lang="pl-PL" sz="2400" dirty="0"/>
              <a:t> </a:t>
            </a:r>
            <a:r>
              <a:rPr lang="pl-PL" sz="2400" dirty="0" err="1"/>
              <a:t>lens</a:t>
            </a:r>
            <a:r>
              <a:rPr lang="pl-PL" sz="2400" dirty="0"/>
              <a:t> </a:t>
            </a:r>
            <a:r>
              <a:rPr lang="pl-PL" sz="2400" dirty="0" err="1"/>
              <a:t>stretches</a:t>
            </a:r>
            <a:r>
              <a:rPr lang="pl-PL" sz="2400" dirty="0"/>
              <a:t> (</a:t>
            </a:r>
            <a:r>
              <a:rPr lang="pl-PL" sz="2400" dirty="0" err="1"/>
              <a:t>magnifies</a:t>
            </a:r>
            <a:r>
              <a:rPr lang="pl-PL" sz="2400" dirty="0"/>
              <a:t>) </a:t>
            </a:r>
            <a:r>
              <a:rPr lang="pl-PL" sz="2400" dirty="0" err="1"/>
              <a:t>light</a:t>
            </a:r>
            <a:r>
              <a:rPr lang="pl-PL" sz="2400" dirty="0"/>
              <a:t> </a:t>
            </a:r>
            <a:r>
              <a:rPr lang="pl-PL" sz="2400" dirty="0" err="1"/>
              <a:t>spatially</a:t>
            </a:r>
            <a:r>
              <a:rPr lang="pl-PL" sz="2400" dirty="0"/>
              <a:t>.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D6977E09-4945-BBF0-1D36-C5FA87D97C0B}"/>
              </a:ext>
            </a:extLst>
          </p:cNvPr>
          <p:cNvSpPr/>
          <p:nvPr/>
        </p:nvSpPr>
        <p:spPr>
          <a:xfrm>
            <a:off x="5337484" y="4134937"/>
            <a:ext cx="1431805" cy="6690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18A7DEE4-B255-E5BC-2B08-DCA8DB22FABB}"/>
              </a:ext>
            </a:extLst>
          </p:cNvPr>
          <p:cNvSpPr txBox="1">
            <a:spLocks/>
          </p:cNvSpPr>
          <p:nvPr/>
        </p:nvSpPr>
        <p:spPr bwMode="auto">
          <a:xfrm>
            <a:off x="7146022" y="3844254"/>
            <a:ext cx="4158874" cy="2342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dirty="0"/>
              <a:t>A 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’’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time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” </a:t>
            </a:r>
            <a:r>
              <a:rPr lang="pl-PL" sz="2400" dirty="0" err="1"/>
              <a:t>stretches</a:t>
            </a:r>
            <a:r>
              <a:rPr lang="pl-PL" sz="2400" dirty="0"/>
              <a:t> (</a:t>
            </a:r>
            <a:r>
              <a:rPr lang="pl-PL" sz="2400" dirty="0" err="1"/>
              <a:t>magnifies</a:t>
            </a:r>
            <a:r>
              <a:rPr lang="pl-PL" sz="2400" dirty="0"/>
              <a:t>) </a:t>
            </a:r>
            <a:r>
              <a:rPr lang="pl-PL" sz="2400" dirty="0" err="1"/>
              <a:t>light</a:t>
            </a:r>
            <a:r>
              <a:rPr lang="pl-PL" sz="2400" dirty="0"/>
              <a:t> </a:t>
            </a:r>
            <a:r>
              <a:rPr lang="pl-PL" sz="2400" dirty="0" err="1"/>
              <a:t>temporally</a:t>
            </a:r>
            <a:r>
              <a:rPr lang="pl-PL" sz="2400" baseline="30000" dirty="0"/>
              <a:t>*</a:t>
            </a:r>
            <a:r>
              <a:rPr lang="pl-PL" sz="2400" dirty="0"/>
              <a:t>.</a:t>
            </a:r>
          </a:p>
          <a:p>
            <a:pPr algn="ctr"/>
            <a:r>
              <a:rPr lang="pl-PL" sz="1100" i="1" baseline="30000" dirty="0"/>
              <a:t>*</a:t>
            </a:r>
            <a:r>
              <a:rPr lang="pl-PL" sz="1100" i="1" dirty="0"/>
              <a:t>And </a:t>
            </a:r>
            <a:r>
              <a:rPr lang="pl-PL" sz="1100" i="1" dirty="0" err="1"/>
              <a:t>compresses</a:t>
            </a:r>
            <a:r>
              <a:rPr lang="pl-PL" sz="1100" i="1" dirty="0"/>
              <a:t> </a:t>
            </a:r>
            <a:r>
              <a:rPr lang="pl-PL" sz="1100" i="1" dirty="0" err="1"/>
              <a:t>spectrally</a:t>
            </a:r>
            <a:r>
              <a:rPr lang="pl-PL" sz="1100" i="1" dirty="0"/>
              <a:t> – </a:t>
            </a:r>
            <a:r>
              <a:rPr lang="pl-PL" sz="1100" i="1" dirty="0" err="1"/>
              <a:t>check</a:t>
            </a:r>
            <a:r>
              <a:rPr lang="pl-PL" sz="1100" i="1" dirty="0"/>
              <a:t> </a:t>
            </a:r>
            <a:r>
              <a:rPr lang="pl-PL" sz="1100" i="1" dirty="0" err="1"/>
              <a:t>time-bandwidth</a:t>
            </a:r>
            <a:r>
              <a:rPr lang="pl-PL" sz="1100" i="1" dirty="0"/>
              <a:t> </a:t>
            </a:r>
            <a:r>
              <a:rPr lang="pl-PL" sz="1100" i="1" dirty="0" err="1"/>
              <a:t>product</a:t>
            </a:r>
            <a:r>
              <a:rPr lang="pl-PL" sz="11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8087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2368902-CB3F-84C4-4078-AC3B5DAA1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endParaRPr lang="pl-PL" dirty="0"/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E6889D7F-DF21-4312-5C54-8F897524F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082" y="4476713"/>
            <a:ext cx="10515600" cy="602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	</a:t>
            </a:r>
            <a:r>
              <a:rPr lang="pl-PL" sz="1800" b="1" dirty="0" err="1"/>
              <a:t>Quartz</a:t>
            </a:r>
            <a:r>
              <a:rPr lang="pl-PL" sz="1800" b="1" dirty="0"/>
              <a:t> </a:t>
            </a:r>
            <a:r>
              <a:rPr lang="pl-PL" sz="1800" b="1" dirty="0" err="1"/>
              <a:t>clocks</a:t>
            </a:r>
            <a:r>
              <a:rPr lang="pl-PL" sz="1800" dirty="0"/>
              <a:t> 				               </a:t>
            </a:r>
            <a:r>
              <a:rPr lang="pl-PL" sz="1800" b="1" dirty="0" err="1"/>
              <a:t>Atomic</a:t>
            </a:r>
            <a:r>
              <a:rPr lang="pl-PL" sz="1800" b="1" dirty="0"/>
              <a:t> </a:t>
            </a:r>
            <a:r>
              <a:rPr lang="pl-PL" sz="1800" b="1" dirty="0" err="1"/>
              <a:t>clocks</a:t>
            </a:r>
            <a:endParaRPr lang="pl-PL" sz="18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CBD8FF9-D66B-29C5-096C-25AFC893EDB3}"/>
              </a:ext>
            </a:extLst>
          </p:cNvPr>
          <p:cNvSpPr txBox="1"/>
          <p:nvPr/>
        </p:nvSpPr>
        <p:spPr>
          <a:xfrm>
            <a:off x="7947695" y="1577996"/>
            <a:ext cx="6103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https://www.fizyka.umk.pl/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40A3A74D-0738-33BE-63F7-62942ED4D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91" y="1845734"/>
            <a:ext cx="3367931" cy="254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0FBB867-D9E7-7248-D094-E137587A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603" y="1920175"/>
            <a:ext cx="3867580" cy="257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38F0936-AAE2-10E3-48C6-CDAFA6CCC88D}"/>
              </a:ext>
            </a:extLst>
          </p:cNvPr>
          <p:cNvSpPr txBox="1"/>
          <p:nvPr/>
        </p:nvSpPr>
        <p:spPr>
          <a:xfrm>
            <a:off x="2152036" y="1568735"/>
            <a:ext cx="37435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https://en.wikipedia.org/wiki/Crystal_oscillator</a:t>
            </a:r>
          </a:p>
        </p:txBody>
      </p:sp>
    </p:spTree>
    <p:extLst>
      <p:ext uri="{BB962C8B-B14F-4D97-AF65-F5344CB8AC3E}">
        <p14:creationId xmlns:p14="http://schemas.microsoft.com/office/powerpoint/2010/main" val="3805623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3.3 </a:t>
            </a: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a </a:t>
            </a:r>
            <a:r>
              <a:rPr lang="pl-PL" dirty="0" err="1"/>
              <a:t>time</a:t>
            </a:r>
            <a:r>
              <a:rPr lang="pl-PL" dirty="0"/>
              <a:t> </a:t>
            </a:r>
            <a:r>
              <a:rPr lang="pl-PL" dirty="0" err="1"/>
              <a:t>lens</a:t>
            </a:r>
            <a:r>
              <a:rPr lang="pl-PL" dirty="0"/>
              <a:t>?</a:t>
            </a:r>
            <a:endParaRPr lang="en-US" dirty="0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9C093504-A4F0-AC80-97A9-86EDFD7EE8E9}"/>
              </a:ext>
            </a:extLst>
          </p:cNvPr>
          <p:cNvGrpSpPr/>
          <p:nvPr/>
        </p:nvGrpSpPr>
        <p:grpSpPr>
          <a:xfrm rot="5400000">
            <a:off x="2719757" y="1302679"/>
            <a:ext cx="638766" cy="3748681"/>
            <a:chOff x="4321175" y="4562168"/>
            <a:chExt cx="232957" cy="1308358"/>
          </a:xfrm>
        </p:grpSpPr>
        <p:sp>
          <p:nvSpPr>
            <p:cNvPr id="6" name="Schemat blokowy: opóźnienie 5">
              <a:extLst>
                <a:ext uri="{FF2B5EF4-FFF2-40B4-BE49-F238E27FC236}">
                  <a16:creationId xmlns:a16="http://schemas.microsoft.com/office/drawing/2014/main" id="{63EDC241-0918-882A-1E46-9B275832CA76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Schemat blokowy: opóźnienie 6">
              <a:extLst>
                <a:ext uri="{FF2B5EF4-FFF2-40B4-BE49-F238E27FC236}">
                  <a16:creationId xmlns:a16="http://schemas.microsoft.com/office/drawing/2014/main" id="{81C36004-A524-2663-3512-5889351DCD11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AB766C7D-ECB2-073C-8E79-F415013A9100}"/>
              </a:ext>
            </a:extLst>
          </p:cNvPr>
          <p:cNvCxnSpPr>
            <a:cxnSpLocks/>
          </p:cNvCxnSpPr>
          <p:nvPr/>
        </p:nvCxnSpPr>
        <p:spPr bwMode="auto">
          <a:xfrm>
            <a:off x="5778500" y="1549400"/>
            <a:ext cx="0" cy="44323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Symbol zastępczy tekstu 12">
            <a:extLst>
              <a:ext uri="{FF2B5EF4-FFF2-40B4-BE49-F238E27FC236}">
                <a16:creationId xmlns:a16="http://schemas.microsoft.com/office/drawing/2014/main" id="{BD1C4D4D-2D9D-4411-CA5D-48B048FD4380}"/>
              </a:ext>
            </a:extLst>
          </p:cNvPr>
          <p:cNvSpPr txBox="1">
            <a:spLocks/>
          </p:cNvSpPr>
          <p:nvPr/>
        </p:nvSpPr>
        <p:spPr bwMode="auto">
          <a:xfrm>
            <a:off x="338208" y="1398128"/>
            <a:ext cx="5401867" cy="2240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Spatial</a:t>
            </a: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/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(piece of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glass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+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focal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length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</p:txBody>
      </p:sp>
      <p:sp>
        <p:nvSpPr>
          <p:cNvPr id="17" name="Symbol zastępczy tekstu 12">
            <a:extLst>
              <a:ext uri="{FF2B5EF4-FFF2-40B4-BE49-F238E27FC236}">
                <a16:creationId xmlns:a16="http://schemas.microsoft.com/office/drawing/2014/main" id="{DEB406C1-B5C9-62A5-5394-44DEF8066C08}"/>
              </a:ext>
            </a:extLst>
          </p:cNvPr>
          <p:cNvSpPr txBox="1">
            <a:spLocks/>
          </p:cNvSpPr>
          <p:nvPr/>
        </p:nvSpPr>
        <p:spPr bwMode="auto">
          <a:xfrm>
            <a:off x="6413501" y="1435754"/>
            <a:ext cx="5458798" cy="155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Time </a:t>
            </a:r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/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(EOP modulator +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dispersion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</p:txBody>
      </p:sp>
      <p:pic>
        <p:nvPicPr>
          <p:cNvPr id="50" name="Obraz 49">
            <a:extLst>
              <a:ext uri="{FF2B5EF4-FFF2-40B4-BE49-F238E27FC236}">
                <a16:creationId xmlns:a16="http://schemas.microsoft.com/office/drawing/2014/main" id="{9BC3B8B6-B4BF-18E5-DA31-AFAC75168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828" y="2379182"/>
            <a:ext cx="2385844" cy="138636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42081AA-2EC5-888B-8989-FD5440DC22F4}"/>
              </a:ext>
            </a:extLst>
          </p:cNvPr>
          <p:cNvSpPr txBox="1"/>
          <p:nvPr/>
        </p:nvSpPr>
        <p:spPr>
          <a:xfrm>
            <a:off x="8355437" y="2404351"/>
            <a:ext cx="1761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F0000"/>
                </a:solidFill>
              </a:rPr>
              <a:t>+ + + + + + + + + +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72CA2DC-1202-EB89-7AD7-09B6A41FBE84}"/>
              </a:ext>
            </a:extLst>
          </p:cNvPr>
          <p:cNvSpPr txBox="1"/>
          <p:nvPr/>
        </p:nvSpPr>
        <p:spPr bwMode="auto">
          <a:xfrm>
            <a:off x="8351243" y="3414414"/>
            <a:ext cx="1761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00B0F0"/>
                </a:solidFill>
              </a:rPr>
              <a:t>- - - - - - - - - - - - -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D555B82F-37C2-1255-1A93-86FF21649068}"/>
                  </a:ext>
                </a:extLst>
              </p:cNvPr>
              <p:cNvSpPr txBox="1"/>
              <p:nvPr/>
            </p:nvSpPr>
            <p:spPr bwMode="auto">
              <a:xfrm>
                <a:off x="10392672" y="2811314"/>
                <a:ext cx="16895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400" b="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Pockels</a:t>
                </a:r>
                <a:r>
                  <a:rPr lang="pl-PL" sz="1400" b="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sz="1400" b="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effect</a:t>
                </a:r>
                <a:endParaRPr lang="pl-PL" sz="1400" b="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pl-PL" sz="1400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D555B82F-37C2-1255-1A93-86FF21649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92672" y="2811314"/>
                <a:ext cx="1689501" cy="523220"/>
              </a:xfrm>
              <a:prstGeom prst="rect">
                <a:avLst/>
              </a:prstGeom>
              <a:blipFill>
                <a:blip r:embed="rId4"/>
                <a:stretch>
                  <a:fillRect t="-348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53047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A0B203FF-9B8C-59B3-07AE-A4CFE481F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006828" y="2379182"/>
            <a:ext cx="2385844" cy="138636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3.3 </a:t>
            </a:r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a </a:t>
            </a:r>
            <a:r>
              <a:rPr lang="pl-PL" dirty="0" err="1"/>
              <a:t>time</a:t>
            </a:r>
            <a:r>
              <a:rPr lang="pl-PL" dirty="0"/>
              <a:t> </a:t>
            </a:r>
            <a:r>
              <a:rPr lang="pl-PL" dirty="0" err="1"/>
              <a:t>lens</a:t>
            </a:r>
            <a:r>
              <a:rPr lang="pl-PL" dirty="0"/>
              <a:t>?</a:t>
            </a:r>
            <a:endParaRPr lang="en-US" dirty="0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9C093504-A4F0-AC80-97A9-86EDFD7EE8E9}"/>
              </a:ext>
            </a:extLst>
          </p:cNvPr>
          <p:cNvGrpSpPr/>
          <p:nvPr/>
        </p:nvGrpSpPr>
        <p:grpSpPr>
          <a:xfrm rot="5400000">
            <a:off x="2719757" y="1302679"/>
            <a:ext cx="638766" cy="3748681"/>
            <a:chOff x="4321175" y="4562168"/>
            <a:chExt cx="232957" cy="1308358"/>
          </a:xfrm>
        </p:grpSpPr>
        <p:sp>
          <p:nvSpPr>
            <p:cNvPr id="6" name="Schemat blokowy: opóźnienie 5">
              <a:extLst>
                <a:ext uri="{FF2B5EF4-FFF2-40B4-BE49-F238E27FC236}">
                  <a16:creationId xmlns:a16="http://schemas.microsoft.com/office/drawing/2014/main" id="{63EDC241-0918-882A-1E46-9B275832CA76}"/>
                </a:ext>
              </a:extLst>
            </p:cNvPr>
            <p:cNvSpPr/>
            <p:nvPr/>
          </p:nvSpPr>
          <p:spPr>
            <a:xfrm>
              <a:off x="4436066" y="4562836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Schemat blokowy: opóźnienie 6">
              <a:extLst>
                <a:ext uri="{FF2B5EF4-FFF2-40B4-BE49-F238E27FC236}">
                  <a16:creationId xmlns:a16="http://schemas.microsoft.com/office/drawing/2014/main" id="{81C36004-A524-2663-3512-5889351DCD11}"/>
                </a:ext>
              </a:extLst>
            </p:cNvPr>
            <p:cNvSpPr/>
            <p:nvPr/>
          </p:nvSpPr>
          <p:spPr bwMode="auto">
            <a:xfrm flipH="1">
              <a:off x="4321175" y="4562168"/>
              <a:ext cx="118066" cy="1307690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AB766C7D-ECB2-073C-8E79-F415013A9100}"/>
              </a:ext>
            </a:extLst>
          </p:cNvPr>
          <p:cNvCxnSpPr>
            <a:cxnSpLocks/>
          </p:cNvCxnSpPr>
          <p:nvPr/>
        </p:nvCxnSpPr>
        <p:spPr bwMode="auto">
          <a:xfrm>
            <a:off x="5778500" y="1549400"/>
            <a:ext cx="0" cy="44323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Symbol zastępczy tekstu 12">
            <a:extLst>
              <a:ext uri="{FF2B5EF4-FFF2-40B4-BE49-F238E27FC236}">
                <a16:creationId xmlns:a16="http://schemas.microsoft.com/office/drawing/2014/main" id="{BD1C4D4D-2D9D-4411-CA5D-48B048FD4380}"/>
              </a:ext>
            </a:extLst>
          </p:cNvPr>
          <p:cNvSpPr txBox="1">
            <a:spLocks/>
          </p:cNvSpPr>
          <p:nvPr/>
        </p:nvSpPr>
        <p:spPr bwMode="auto">
          <a:xfrm>
            <a:off x="338208" y="1398128"/>
            <a:ext cx="5401867" cy="2240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Spatial</a:t>
            </a: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/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(piece of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glass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+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focal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length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</p:txBody>
      </p:sp>
      <p:sp>
        <p:nvSpPr>
          <p:cNvPr id="17" name="Symbol zastępczy tekstu 12">
            <a:extLst>
              <a:ext uri="{FF2B5EF4-FFF2-40B4-BE49-F238E27FC236}">
                <a16:creationId xmlns:a16="http://schemas.microsoft.com/office/drawing/2014/main" id="{DEB406C1-B5C9-62A5-5394-44DEF8066C08}"/>
              </a:ext>
            </a:extLst>
          </p:cNvPr>
          <p:cNvSpPr txBox="1">
            <a:spLocks/>
          </p:cNvSpPr>
          <p:nvPr/>
        </p:nvSpPr>
        <p:spPr bwMode="auto">
          <a:xfrm>
            <a:off x="6413501" y="1435754"/>
            <a:ext cx="5458798" cy="155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150000"/>
              </a:lnSpc>
              <a:spcBef>
                <a:spcPts val="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1pPr>
            <a:lvl2pPr marL="6858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2pPr>
            <a:lvl3pPr marL="11430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3pPr>
            <a:lvl4pPr marL="16002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4pPr>
            <a:lvl5pPr marL="2057400" indent="-228600" algn="l" defTabSz="91440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defRPr sz="10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5pPr>
            <a:lvl6pPr marL="2405063" indent="-119063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8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6pPr>
            <a:lvl7pPr marL="2854325" indent="-11112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6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7pPr>
            <a:lvl8pPr marL="32924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400" b="0" i="0">
                <a:solidFill>
                  <a:schemeClr val="tx1"/>
                </a:solidFill>
                <a:latin typeface="Open Sans Light"/>
                <a:ea typeface="Open Sans Light"/>
                <a:cs typeface="Open Sans Ligh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Time </a:t>
            </a:r>
            <a:r>
              <a:rPr lang="pl-PL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/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(EOP modulator + </a:t>
            </a:r>
            <a:r>
              <a:rPr lang="pl-PL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dispersion</a:t>
            </a:r>
            <a:r>
              <a:rPr lang="pl-PL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28A1DFE9-DDBB-7593-09E1-CAB2A131A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141908" y="3429710"/>
            <a:ext cx="1859102" cy="2558536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500C939-37BB-CBB8-A629-40B4C8E43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957969" y="3491090"/>
            <a:ext cx="1925820" cy="247474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4435CEA-3D89-4B27-7138-6EA4B5BCB54B}"/>
              </a:ext>
            </a:extLst>
          </p:cNvPr>
          <p:cNvSpPr txBox="1"/>
          <p:nvPr/>
        </p:nvSpPr>
        <p:spPr>
          <a:xfrm>
            <a:off x="1100125" y="5750867"/>
            <a:ext cx="40433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Total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refractive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index (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spatial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phase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to be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precise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 </a:t>
            </a:r>
            <a:r>
              <a:rPr lang="pl-PL" sz="12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changes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parabolically</a:t>
            </a:r>
            <a:r>
              <a:rPr lang="pl-PL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space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8E78CF3-E4AA-823D-C52A-9B62659E2BDE}"/>
              </a:ext>
            </a:extLst>
          </p:cNvPr>
          <p:cNvSpPr txBox="1"/>
          <p:nvPr/>
        </p:nvSpPr>
        <p:spPr bwMode="auto">
          <a:xfrm>
            <a:off x="7347127" y="5691370"/>
            <a:ext cx="40433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Total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refractive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index (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temporal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phase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to be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precise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changes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parabolically</a:t>
            </a:r>
            <a:r>
              <a:rPr lang="pl-PL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time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5FB4F8A-9BA5-2F8C-88B1-D260FF930574}"/>
              </a:ext>
            </a:extLst>
          </p:cNvPr>
          <p:cNvSpPr txBox="1"/>
          <p:nvPr/>
        </p:nvSpPr>
        <p:spPr bwMode="auto">
          <a:xfrm>
            <a:off x="8355437" y="2404351"/>
            <a:ext cx="1761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F0000"/>
                </a:solidFill>
              </a:rPr>
              <a:t>+ + + + + + + + + +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508613E-B8AE-5CD0-05BD-13FA8928D266}"/>
              </a:ext>
            </a:extLst>
          </p:cNvPr>
          <p:cNvSpPr txBox="1"/>
          <p:nvPr/>
        </p:nvSpPr>
        <p:spPr bwMode="auto">
          <a:xfrm>
            <a:off x="8351243" y="3414414"/>
            <a:ext cx="1761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00B0F0"/>
                </a:solidFill>
              </a:rPr>
              <a:t>- - - - - - - - - - - - -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C961AD98-03FC-3989-5350-929F64330B48}"/>
                  </a:ext>
                </a:extLst>
              </p:cNvPr>
              <p:cNvSpPr txBox="1"/>
              <p:nvPr/>
            </p:nvSpPr>
            <p:spPr>
              <a:xfrm>
                <a:off x="10392672" y="2811314"/>
                <a:ext cx="16895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400" b="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Pockels</a:t>
                </a:r>
                <a:r>
                  <a:rPr lang="pl-PL" sz="1400" b="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pl-PL" sz="1400" b="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effect</a:t>
                </a:r>
                <a:endParaRPr lang="pl-PL" sz="1400" b="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l-PL" sz="1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pl-PL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pl-PL" sz="1400" dirty="0"/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C961AD98-03FC-3989-5350-929F64330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2672" y="2811314"/>
                <a:ext cx="1689501" cy="523220"/>
              </a:xfrm>
              <a:prstGeom prst="rect">
                <a:avLst/>
              </a:prstGeom>
              <a:blipFill>
                <a:blip r:embed="rId6"/>
                <a:stretch>
                  <a:fillRect t="-348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845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3.4 Time </a:t>
            </a:r>
            <a:r>
              <a:rPr lang="pl-PL" dirty="0" err="1"/>
              <a:t>lens</a:t>
            </a:r>
            <a:r>
              <a:rPr lang="pl-PL" dirty="0"/>
              <a:t> – </a:t>
            </a:r>
            <a:r>
              <a:rPr lang="pl-PL" dirty="0" err="1"/>
              <a:t>use</a:t>
            </a:r>
            <a:r>
              <a:rPr lang="pl-PL" dirty="0"/>
              <a:t> </a:t>
            </a:r>
            <a:r>
              <a:rPr lang="pl-PL" dirty="0" err="1"/>
              <a:t>cases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1614A56-616B-AD50-66E5-39FC3A0EB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72770"/>
            <a:ext cx="5039016" cy="3954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EBB71888-C797-0742-237A-21D054F1B924}"/>
                  </a:ext>
                </a:extLst>
              </p:cNvPr>
              <p:cNvSpPr txBox="1"/>
              <p:nvPr/>
            </p:nvSpPr>
            <p:spPr>
              <a:xfrm>
                <a:off x="838200" y="4252321"/>
                <a:ext cx="4309770" cy="914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⟩"/>
                              <m:ctrlPr>
                                <a:rPr lang="pl-P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l-PL" sz="2800" i="0">
                                  <a:latin typeface="Cambria Math" panose="02040503050406030204" pitchFamily="18" charset="0"/>
                                </a:rPr>
                                <m:t>early</m:t>
                              </m:r>
                            </m:e>
                          </m:d>
                          <m:d>
                            <m:dPr>
                              <m:begChr m:val="|"/>
                              <m:endChr m:val="⟩"/>
                              <m:ctrlPr>
                                <a:rPr lang="pl-P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l-PL" sz="2800" i="0">
                                  <a:latin typeface="Cambria Math" panose="02040503050406030204" pitchFamily="18" charset="0"/>
                                </a:rPr>
                                <m:t>early</m:t>
                              </m:r>
                            </m:e>
                          </m:d>
                          <m:r>
                            <a:rPr lang="pl-PL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pl-PL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l-PL" sz="2800" i="0">
                                  <a:latin typeface="Cambria Math" panose="02040503050406030204" pitchFamily="18" charset="0"/>
                                </a:rPr>
                                <m:t>late</m:t>
                              </m:r>
                            </m:e>
                          </m:d>
                          <m:r>
                            <a:rPr lang="pl-PL" sz="28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pl-PL" sz="2800" i="0">
                              <a:latin typeface="Cambria Math" panose="02040503050406030204" pitchFamily="18" charset="0"/>
                            </a:rPr>
                            <m:t>late</m:t>
                          </m:r>
                          <m:r>
                            <a:rPr lang="pl-PL" sz="2800" i="1">
                              <a:latin typeface="Cambria Math" panose="02040503050406030204" pitchFamily="18" charset="0"/>
                            </a:rPr>
                            <m:t>⟩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pl-PL" sz="2800" dirty="0"/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EBB71888-C797-0742-237A-21D054F1B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252321"/>
                <a:ext cx="4309770" cy="9144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e tekstowe 4">
            <a:extLst>
              <a:ext uri="{FF2B5EF4-FFF2-40B4-BE49-F238E27FC236}">
                <a16:creationId xmlns:a16="http://schemas.microsoft.com/office/drawing/2014/main" id="{3475820D-6AA5-97CC-46BF-EAD9A813CCA7}"/>
              </a:ext>
            </a:extLst>
          </p:cNvPr>
          <p:cNvSpPr txBox="1"/>
          <p:nvPr/>
        </p:nvSpPr>
        <p:spPr>
          <a:xfrm>
            <a:off x="913701" y="1897710"/>
            <a:ext cx="4495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Time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4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application</a:t>
            </a:r>
            <a:r>
              <a:rPr lang="pl-PL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:</a:t>
            </a:r>
          </a:p>
          <a:p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Imaging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entangled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photons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below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detector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resolution.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17F9E71-6517-7E2B-39AD-DFE7AAE340AB}"/>
              </a:ext>
            </a:extLst>
          </p:cNvPr>
          <p:cNvSpPr txBox="1"/>
          <p:nvPr/>
        </p:nvSpPr>
        <p:spPr>
          <a:xfrm>
            <a:off x="913701" y="3646658"/>
            <a:ext cx="6102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State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of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entangled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photons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  <a:endParaRPr lang="pl-PL" sz="24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DCE1EE5-7646-647B-6DFE-286DAB5F3D76}"/>
              </a:ext>
            </a:extLst>
          </p:cNvPr>
          <p:cNvSpPr txBox="1"/>
          <p:nvPr/>
        </p:nvSpPr>
        <p:spPr>
          <a:xfrm>
            <a:off x="800449" y="5950903"/>
            <a:ext cx="112209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*Time-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correlated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entangled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photons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from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SPDC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source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separated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by 6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recorded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with SNSPD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detectors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with 50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ps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time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jitter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Measured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at</a:t>
            </a:r>
            <a:r>
              <a:rPr lang="pl-PL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QPL UW.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603953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 3.4 Time </a:t>
            </a:r>
            <a:r>
              <a:rPr lang="pl-PL" dirty="0" err="1"/>
              <a:t>lens</a:t>
            </a:r>
            <a:r>
              <a:rPr lang="pl-PL" dirty="0"/>
              <a:t> – </a:t>
            </a:r>
            <a:r>
              <a:rPr lang="pl-PL" dirty="0" err="1"/>
              <a:t>use</a:t>
            </a:r>
            <a:r>
              <a:rPr lang="pl-PL" dirty="0"/>
              <a:t> </a:t>
            </a:r>
            <a:r>
              <a:rPr lang="pl-PL" dirty="0" err="1"/>
              <a:t>cases</a:t>
            </a:r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019A273-A9D3-CBD9-D3BF-1E5A977F2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595" y="3473317"/>
            <a:ext cx="5026392" cy="1485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098AC2D-D996-2FD6-A5A8-2CDE6EA4B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388" y="2844613"/>
            <a:ext cx="4407126" cy="2743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138555F-1E2B-9E09-A241-98DF84EE0141}"/>
              </a:ext>
            </a:extLst>
          </p:cNvPr>
          <p:cNvSpPr txBox="1"/>
          <p:nvPr/>
        </p:nvSpPr>
        <p:spPr>
          <a:xfrm>
            <a:off x="1212388" y="1600010"/>
            <a:ext cx="69333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Time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lens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sz="20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application</a:t>
            </a:r>
            <a:r>
              <a:rPr lang="pl-PL" sz="20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:</a:t>
            </a:r>
          </a:p>
          <a:p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Compressing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spectral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sz="2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bandwidth</a:t>
            </a:r>
            <a:r>
              <a:rPr lang="pl-PL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of 70 GHz to 170 MHz.</a:t>
            </a:r>
          </a:p>
        </p:txBody>
      </p:sp>
    </p:spTree>
    <p:extLst>
      <p:ext uri="{BB962C8B-B14F-4D97-AF65-F5344CB8AC3E}">
        <p14:creationId xmlns:p14="http://schemas.microsoft.com/office/powerpoint/2010/main" val="2819880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Ksawery Mielczarek 							30th </a:t>
            </a:r>
            <a:r>
              <a:rPr lang="pl-PL" dirty="0" err="1"/>
              <a:t>June</a:t>
            </a:r>
            <a:r>
              <a:rPr lang="pl-PL" dirty="0"/>
              <a:t> 2026</a:t>
            </a:r>
          </a:p>
          <a:p>
            <a:pPr>
              <a:defRPr/>
            </a:pPr>
            <a:r>
              <a:rPr lang="pl-PL" sz="1600" dirty="0"/>
              <a:t>kmielczarek@man.poznan.pl</a:t>
            </a:r>
            <a:endParaRPr lang="en-US" sz="16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!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ABDBF85-DF1A-09A2-E041-114AF462046F}"/>
              </a:ext>
            </a:extLst>
          </p:cNvPr>
          <p:cNvSpPr txBox="1">
            <a:spLocks/>
          </p:cNvSpPr>
          <p:nvPr/>
        </p:nvSpPr>
        <p:spPr bwMode="auto">
          <a:xfrm>
            <a:off x="8007991" y="-92595"/>
            <a:ext cx="4600662" cy="7546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 b="0" i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defRPr>
            </a:lvl1pPr>
          </a:lstStyle>
          <a:p>
            <a:pPr>
              <a:defRPr/>
            </a:pPr>
            <a:r>
              <a:rPr lang="pl-PL" sz="1800" dirty="0"/>
              <a:t>1st GEANT SIG-Quantum </a:t>
            </a:r>
            <a:r>
              <a:rPr lang="pl-PL" sz="1800" dirty="0" err="1"/>
              <a:t>meeting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2368902-CB3F-84C4-4078-AC3B5DAA1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endParaRPr lang="pl-PL" dirty="0"/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E6889D7F-DF21-4312-5C54-8F897524F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794" y="4391890"/>
            <a:ext cx="10515600" cy="602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	</a:t>
            </a:r>
            <a:r>
              <a:rPr lang="pl-PL" sz="1800" b="1" dirty="0" err="1"/>
              <a:t>Quartz</a:t>
            </a:r>
            <a:r>
              <a:rPr lang="pl-PL" sz="1800" b="1" dirty="0"/>
              <a:t> </a:t>
            </a:r>
            <a:r>
              <a:rPr lang="pl-PL" sz="1800" b="1" dirty="0" err="1"/>
              <a:t>clocks</a:t>
            </a:r>
            <a:r>
              <a:rPr lang="pl-PL" sz="1800" dirty="0"/>
              <a:t>: ms-s </a:t>
            </a:r>
            <a:r>
              <a:rPr lang="pl-PL" sz="1800" dirty="0" err="1"/>
              <a:t>stability</a:t>
            </a:r>
            <a:r>
              <a:rPr lang="pl-PL" sz="1800" dirty="0"/>
              <a:t> </a:t>
            </a:r>
            <a:r>
              <a:rPr lang="pl-PL" sz="1800" dirty="0" err="1"/>
              <a:t>over</a:t>
            </a:r>
            <a:r>
              <a:rPr lang="pl-PL" sz="1800" dirty="0"/>
              <a:t> 1 </a:t>
            </a:r>
            <a:r>
              <a:rPr lang="pl-PL" sz="1800" dirty="0" err="1"/>
              <a:t>day</a:t>
            </a:r>
            <a:r>
              <a:rPr lang="pl-PL" sz="1800" dirty="0"/>
              <a:t>. 	          </a:t>
            </a:r>
            <a:r>
              <a:rPr lang="pl-PL" sz="1800" b="1" dirty="0" err="1"/>
              <a:t>Atomic</a:t>
            </a:r>
            <a:r>
              <a:rPr lang="pl-PL" sz="1800" b="1" dirty="0"/>
              <a:t> </a:t>
            </a:r>
            <a:r>
              <a:rPr lang="pl-PL" sz="1800" b="1" dirty="0" err="1"/>
              <a:t>clocks</a:t>
            </a:r>
            <a:r>
              <a:rPr lang="pl-PL" sz="1800" dirty="0"/>
              <a:t>: &lt;1 </a:t>
            </a:r>
            <a:r>
              <a:rPr lang="pl-PL" sz="1800" dirty="0" err="1"/>
              <a:t>ps</a:t>
            </a:r>
            <a:r>
              <a:rPr lang="pl-PL" sz="1800" dirty="0"/>
              <a:t> </a:t>
            </a:r>
            <a:r>
              <a:rPr lang="pl-PL" sz="1800" dirty="0" err="1"/>
              <a:t>stability</a:t>
            </a:r>
            <a:r>
              <a:rPr lang="pl-PL" sz="1800" dirty="0"/>
              <a:t> </a:t>
            </a:r>
            <a:r>
              <a:rPr lang="pl-PL" sz="1800" dirty="0" err="1"/>
              <a:t>over</a:t>
            </a:r>
            <a:r>
              <a:rPr lang="pl-PL" sz="1800" dirty="0"/>
              <a:t> 1 </a:t>
            </a:r>
            <a:r>
              <a:rPr lang="pl-PL" sz="1800" dirty="0" err="1"/>
              <a:t>day</a:t>
            </a:r>
            <a:r>
              <a:rPr lang="pl-PL" sz="1800" dirty="0"/>
              <a:t>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CBD8FF9-D66B-29C5-096C-25AFC893EDB3}"/>
              </a:ext>
            </a:extLst>
          </p:cNvPr>
          <p:cNvSpPr txBox="1"/>
          <p:nvPr/>
        </p:nvSpPr>
        <p:spPr>
          <a:xfrm>
            <a:off x="7947695" y="1577996"/>
            <a:ext cx="6103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https://www.fizyka.umk.pl/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40A3A74D-0738-33BE-63F7-62942ED4D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91" y="1845734"/>
            <a:ext cx="3367931" cy="254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0FBB867-D9E7-7248-D094-E137587A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603" y="1920175"/>
            <a:ext cx="3867580" cy="257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38F0936-AAE2-10E3-48C6-CDAFA6CCC88D}"/>
              </a:ext>
            </a:extLst>
          </p:cNvPr>
          <p:cNvSpPr txBox="1"/>
          <p:nvPr/>
        </p:nvSpPr>
        <p:spPr>
          <a:xfrm>
            <a:off x="2152036" y="1568735"/>
            <a:ext cx="37435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https://en.wikipedia.org/wiki/Crystal_oscillator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87AC9A6-225B-D961-55CB-0F85B5063752}"/>
              </a:ext>
            </a:extLst>
          </p:cNvPr>
          <p:cNvSpPr txBox="1"/>
          <p:nvPr/>
        </p:nvSpPr>
        <p:spPr>
          <a:xfrm>
            <a:off x="1941194" y="5365801"/>
            <a:ext cx="80240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2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Quantum </a:t>
            </a:r>
            <a:r>
              <a:rPr lang="pl-PL" sz="2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advantage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	9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orders</a:t>
            </a:r>
            <a:r>
              <a:rPr lang="pl-PL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of </a:t>
            </a:r>
            <a:r>
              <a:rPr lang="pl-PL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magnitude</a:t>
            </a:r>
            <a:endParaRPr lang="pl-PL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791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FA46183-4952-4CF5-598B-53D702C33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2779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Applications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</a:t>
            </a:r>
          </a:p>
          <a:p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fundamental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for </a:t>
            </a:r>
            <a:r>
              <a:rPr lang="pl-PL" b="1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GNSS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every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satellite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has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atomic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clock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onboard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</a:p>
          <a:p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electric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power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grid</a:t>
            </a:r>
            <a:r>
              <a:rPr lang="pl-PL" b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</a:t>
            </a:r>
            <a:r>
              <a:rPr lang="pl-PL" b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control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(monitor AC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phase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), </a:t>
            </a:r>
          </a:p>
          <a:p>
            <a:r>
              <a:rPr lang="pl-PL" b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5G telecom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antennas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synchronize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stations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avoid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interference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), </a:t>
            </a:r>
          </a:p>
          <a:p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high-</a:t>
            </a:r>
            <a:r>
              <a:rPr lang="pl-PL" b="0" i="0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frequency</a:t>
            </a:r>
            <a:r>
              <a:rPr lang="pl-PL" b="0" i="0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trading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avoid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microsecond-scale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clock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drift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), </a:t>
            </a:r>
          </a:p>
          <a:p>
            <a:r>
              <a:rPr lang="pl-PL" b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elescope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(VLBI) and radar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synchronization</a:t>
            </a:r>
            <a:r>
              <a:rPr lang="pl-PL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</a:t>
            </a:r>
          </a:p>
          <a:p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altitude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measurement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with 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general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l-PL" b="0" i="0" u="none" strike="noStrike" baseline="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relativity</a:t>
            </a:r>
            <a:r>
              <a:rPr lang="pl-PL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pl-PL" b="0" i="0" u="none" strike="noStrike" baseline="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2368902-CB3F-84C4-4078-AC3B5DAA1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FC9E988-3490-98B6-0DF7-D7C3C5076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78" y="4230043"/>
            <a:ext cx="1956315" cy="114002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1C1CA28-3C43-D15C-BCD1-3994E49CF86B}"/>
              </a:ext>
            </a:extLst>
          </p:cNvPr>
          <p:cNvSpPr txBox="1"/>
          <p:nvPr/>
        </p:nvSpPr>
        <p:spPr>
          <a:xfrm>
            <a:off x="8584678" y="5451856"/>
            <a:ext cx="1956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Black hole </a:t>
            </a:r>
            <a:r>
              <a:rPr lang="pl-PL" sz="11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shot</a:t>
            </a: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with EHT. </a:t>
            </a:r>
            <a:r>
              <a:rPr lang="pl-PL" sz="11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Credits</a:t>
            </a: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NASA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69501C2-1833-CEAE-9184-BD6AFFD9578F}"/>
              </a:ext>
            </a:extLst>
          </p:cNvPr>
          <p:cNvSpPr txBox="1"/>
          <p:nvPr/>
        </p:nvSpPr>
        <p:spPr>
          <a:xfrm>
            <a:off x="928334" y="5746076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[1] </a:t>
            </a: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3"/>
              </a:rPr>
              <a:t>https://spie.org/news/atomic-clock-applications</a:t>
            </a: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[2] </a:t>
            </a: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hlinkClick r:id="rId4"/>
              </a:rPr>
              <a:t>https://www.nist.gov/atomic-clocks</a:t>
            </a:r>
            <a:r>
              <a:rPr lang="pl-PL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1191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r>
              <a:rPr lang="pl-PL" dirty="0"/>
              <a:t>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439ABC-BEBF-41E1-881D-0B5537F8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47" y="3194856"/>
            <a:ext cx="5065104" cy="87258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C5E7343-871D-4A8D-AC1C-8FAD6E7F5968}"/>
              </a:ext>
            </a:extLst>
          </p:cNvPr>
          <p:cNvSpPr txBox="1"/>
          <p:nvPr/>
        </p:nvSpPr>
        <p:spPr>
          <a:xfrm>
            <a:off x="3786909" y="4185203"/>
            <a:ext cx="50260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https://commons.wikimedia.org/wiki/File:Caesium_spectrum_visible.png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BA86626-5D59-ADC1-A03E-1DA5EB459E65}"/>
              </a:ext>
            </a:extLst>
          </p:cNvPr>
          <p:cNvSpPr/>
          <p:nvPr/>
        </p:nvSpPr>
        <p:spPr>
          <a:xfrm>
            <a:off x="3602497" y="3194856"/>
            <a:ext cx="5026054" cy="872588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49CBF0E-1B0A-0F7A-C2C8-D7BC364019C1}"/>
              </a:ext>
            </a:extLst>
          </p:cNvPr>
          <p:cNvSpPr txBox="1"/>
          <p:nvPr/>
        </p:nvSpPr>
        <p:spPr>
          <a:xfrm>
            <a:off x="838200" y="1502533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</a:t>
            </a:r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r>
              <a:rPr lang="pl-PL" dirty="0"/>
              <a:t>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439ABC-BEBF-41E1-881D-0B5537F8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10646"/>
            <a:ext cx="5065104" cy="872588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FA1CE2B-4374-5B4B-3F39-E3EB328DC4ED}"/>
              </a:ext>
            </a:extLst>
          </p:cNvPr>
          <p:cNvSpPr/>
          <p:nvPr/>
        </p:nvSpPr>
        <p:spPr>
          <a:xfrm>
            <a:off x="838200" y="3210645"/>
            <a:ext cx="10616967" cy="863849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CB30A00-4535-6C6D-4097-A564FA1CB2E1}"/>
              </a:ext>
            </a:extLst>
          </p:cNvPr>
          <p:cNvSpPr txBox="1"/>
          <p:nvPr/>
        </p:nvSpPr>
        <p:spPr>
          <a:xfrm rot="21184133">
            <a:off x="7955415" y="3385330"/>
            <a:ext cx="1647260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Infrared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046EF8A-26C6-C5F1-FE3A-1A3FAF393846}"/>
              </a:ext>
            </a:extLst>
          </p:cNvPr>
          <p:cNvSpPr txBox="1"/>
          <p:nvPr/>
        </p:nvSpPr>
        <p:spPr bwMode="auto">
          <a:xfrm>
            <a:off x="838200" y="1502533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907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l-PL" dirty="0"/>
              <a:t>1.1 </a:t>
            </a:r>
            <a:r>
              <a:rPr lang="pl-PL" dirty="0" err="1"/>
              <a:t>Atomic</a:t>
            </a:r>
            <a:r>
              <a:rPr lang="pl-PL" dirty="0"/>
              <a:t> </a:t>
            </a:r>
            <a:r>
              <a:rPr lang="pl-PL" dirty="0" err="1"/>
              <a:t>clocks</a:t>
            </a:r>
            <a:r>
              <a:rPr lang="pl-PL" dirty="0"/>
              <a:t>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439ABC-BEBF-41E1-881D-0B5537F84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83798"/>
            <a:ext cx="2819400" cy="872588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FA1CE2B-4374-5B4B-3F39-E3EB328DC4ED}"/>
              </a:ext>
            </a:extLst>
          </p:cNvPr>
          <p:cNvSpPr/>
          <p:nvPr/>
        </p:nvSpPr>
        <p:spPr>
          <a:xfrm>
            <a:off x="838200" y="3283797"/>
            <a:ext cx="10616967" cy="863849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CB30A00-4535-6C6D-4097-A564FA1CB2E1}"/>
              </a:ext>
            </a:extLst>
          </p:cNvPr>
          <p:cNvSpPr txBox="1"/>
          <p:nvPr/>
        </p:nvSpPr>
        <p:spPr>
          <a:xfrm rot="21184133">
            <a:off x="5303832" y="3458481"/>
            <a:ext cx="1647260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Infrared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B72B37-7B12-53A6-DC79-CCB4ADFE74A5}"/>
              </a:ext>
            </a:extLst>
          </p:cNvPr>
          <p:cNvSpPr txBox="1"/>
          <p:nvPr/>
        </p:nvSpPr>
        <p:spPr>
          <a:xfrm rot="266177">
            <a:off x="8347943" y="3438620"/>
            <a:ext cx="2027225" cy="523220"/>
          </a:xfrm>
          <a:prstGeom prst="rect">
            <a:avLst/>
          </a:prstGeom>
          <a:noFill/>
          <a:ln w="2222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dirty="0" err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Terahertz</a:t>
            </a: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470FEC5-2C65-4EDD-B7E6-47A19425B462}"/>
              </a:ext>
            </a:extLst>
          </p:cNvPr>
          <p:cNvSpPr txBox="1"/>
          <p:nvPr/>
        </p:nvSpPr>
        <p:spPr bwMode="auto">
          <a:xfrm>
            <a:off x="838200" y="1502533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How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does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it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pl-PL" b="1" i="0" u="none" strike="noStrike" baseline="0" dirty="0" err="1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work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8490941"/>
      </p:ext>
    </p:extLst>
  </p:cSld>
  <p:clrMapOvr>
    <a:masterClrMapping/>
  </p:clrMapOvr>
</p:sld>
</file>

<file path=ppt/theme/theme1.xml><?xml version="1.0" encoding="utf-8"?>
<a:theme xmlns:a="http://schemas.openxmlformats.org/drawingml/2006/main" name="Slajdy PCSS">
  <a:themeElements>
    <a:clrScheme name="PCSS">
      <a:dk1>
        <a:srgbClr val="000000"/>
      </a:dk1>
      <a:lt1>
        <a:srgbClr val="FFFFFF"/>
      </a:lt1>
      <a:dk2>
        <a:srgbClr val="0050B2"/>
      </a:dk2>
      <a:lt2>
        <a:srgbClr val="FFFFFF"/>
      </a:lt2>
      <a:accent1>
        <a:srgbClr val="0050B2"/>
      </a:accent1>
      <a:accent2>
        <a:srgbClr val="E97132"/>
      </a:accent2>
      <a:accent3>
        <a:srgbClr val="46A5FF"/>
      </a:accent3>
      <a:accent4>
        <a:srgbClr val="459F4F"/>
      </a:accent4>
      <a:accent5>
        <a:srgbClr val="C2429D"/>
      </a:accent5>
      <a:accent6>
        <a:srgbClr val="FFD800"/>
      </a:accent6>
      <a:hlink>
        <a:srgbClr val="0050B2"/>
      </a:hlink>
      <a:folHlink>
        <a:srgbClr val="0050B2"/>
      </a:folHlink>
    </a:clrScheme>
    <a:fontScheme name="Pakiet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Pakiet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genda prezentacji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Pakiet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Pakiet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</TotalTime>
  <Words>1991</Words>
  <Application>Microsoft Office PowerPoint</Application>
  <DocSecurity>0</DocSecurity>
  <PresentationFormat>Panoramiczny</PresentationFormat>
  <Paragraphs>358</Paragraphs>
  <Slides>44</Slides>
  <Notes>41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44</vt:i4>
      </vt:variant>
    </vt:vector>
  </HeadingPairs>
  <TitlesOfParts>
    <vt:vector size="52" baseType="lpstr">
      <vt:lpstr>Open Sans Semibold</vt:lpstr>
      <vt:lpstr>Arial</vt:lpstr>
      <vt:lpstr>Open Sans Light</vt:lpstr>
      <vt:lpstr>Open Sans ExtraBold</vt:lpstr>
      <vt:lpstr>Cambria Math</vt:lpstr>
      <vt:lpstr>Open Sans Semibold</vt:lpstr>
      <vt:lpstr>Slajdy PCSS</vt:lpstr>
      <vt:lpstr>Agenda prezentacji</vt:lpstr>
      <vt:lpstr>Quantum sensors: </vt:lpstr>
      <vt:lpstr>What is a quantum sensor?</vt:lpstr>
      <vt:lpstr>01</vt:lpstr>
      <vt:lpstr>1.1 Atomic clocks</vt:lpstr>
      <vt:lpstr>1.1 Atomic clocks</vt:lpstr>
      <vt:lpstr>1.1 Atomic clocks</vt:lpstr>
      <vt:lpstr>1.1 Atomic clocks </vt:lpstr>
      <vt:lpstr>1.1 Atomic clocks </vt:lpstr>
      <vt:lpstr>1.1 Atomic clocks </vt:lpstr>
      <vt:lpstr>1.1 Atomic clocks </vt:lpstr>
      <vt:lpstr>1.1 Atomic clocks </vt:lpstr>
      <vt:lpstr>1.2 Magnetometers</vt:lpstr>
      <vt:lpstr>1.2 Magnetometers</vt:lpstr>
      <vt:lpstr>1.2 Magnetometers</vt:lpstr>
      <vt:lpstr>1.3 Atomic gravimeters</vt:lpstr>
      <vt:lpstr>1.3 Atomic gravimeters</vt:lpstr>
      <vt:lpstr>1.3 Atomic gravimeters</vt:lpstr>
      <vt:lpstr>1.4 Atomic gyroscopes</vt:lpstr>
      <vt:lpstr>1.4 Atomic gyroscopes</vt:lpstr>
      <vt:lpstr>1.4 Atomic gyroscopes</vt:lpstr>
      <vt:lpstr>1.4 Atomic gyroscopes</vt:lpstr>
      <vt:lpstr>1.4 Atomic gyroscopes</vt:lpstr>
      <vt:lpstr>1.5 Rydberg sensors (Quantum antennas)</vt:lpstr>
      <vt:lpstr>1.5 Rydberg sensors (Quantum antennas)</vt:lpstr>
      <vt:lpstr>1.5 Rydberg sensors (Quantum antennas)</vt:lpstr>
      <vt:lpstr>02</vt:lpstr>
      <vt:lpstr>2.1 Optical clocks networks </vt:lpstr>
      <vt:lpstr>2.2 Magnetometers networks </vt:lpstr>
      <vt:lpstr>2.3 Gravimeters networks </vt:lpstr>
      <vt:lpstr>2.4 Rydberg sensors networks </vt:lpstr>
      <vt:lpstr>2.5 Gyroscopes networks </vt:lpstr>
      <vt:lpstr>03</vt:lpstr>
      <vt:lpstr> 3.0 Different platforms in quantum</vt:lpstr>
      <vt:lpstr> 3.0 Different platforms in quantum</vt:lpstr>
      <vt:lpstr> 3.0 Different platforms in quantum</vt:lpstr>
      <vt:lpstr> 3.1 Spatial analogy</vt:lpstr>
      <vt:lpstr> 3.1 Spatial analogy</vt:lpstr>
      <vt:lpstr> 3.2 Spatial analogy</vt:lpstr>
      <vt:lpstr> 3.2 Spatial analogy</vt:lpstr>
      <vt:lpstr> 3.3 What is a time lens?</vt:lpstr>
      <vt:lpstr> 3.3 What is a time lens?</vt:lpstr>
      <vt:lpstr> 3.4 Time lens – use cases</vt:lpstr>
      <vt:lpstr> 3.4 Time lens – use cases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Wytyczne tworzenia prezentacji</dc:title>
  <dc:subject/>
  <dc:creator>Magda Ryszewska</dc:creator>
  <cp:keywords/>
  <dc:description/>
  <cp:lastModifiedBy>Ksawery</cp:lastModifiedBy>
  <cp:revision>54</cp:revision>
  <dcterms:created xsi:type="dcterms:W3CDTF">2025-06-26T09:04:20Z</dcterms:created>
  <dcterms:modified xsi:type="dcterms:W3CDTF">2026-07-01T04:48:02Z</dcterms:modified>
  <cp:category/>
  <dc:identifier/>
  <cp:contentStatus/>
  <dc:language/>
  <cp:version/>
</cp:coreProperties>
</file>