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Lst>
  <p:sldSz cy="5143500" cx="9144000"/>
  <p:notesSz cx="6858000" cy="9144000"/>
  <p:embeddedFontLst>
    <p:embeddedFont>
      <p:font typeface="Inter Tight Medium"/>
      <p:regular r:id="rId31"/>
      <p:bold r:id="rId32"/>
      <p:italic r:id="rId33"/>
      <p:boldItalic r:id="rId34"/>
    </p:embeddedFont>
    <p:embeddedFont>
      <p:font typeface="Source Sans 3 SemiBold"/>
      <p:regular r:id="rId35"/>
      <p:bold r:id="rId36"/>
      <p:italic r:id="rId37"/>
      <p:boldItalic r:id="rId38"/>
    </p:embeddedFont>
    <p:embeddedFont>
      <p:font typeface="Arimo"/>
      <p:regular r:id="rId39"/>
      <p:bold r:id="rId40"/>
      <p:italic r:id="rId41"/>
      <p:boldItalic r:id="rId42"/>
    </p:embeddedFont>
    <p:embeddedFont>
      <p:font typeface="Source Sans 3"/>
      <p:regular r:id="rId43"/>
      <p:bold r:id="rId44"/>
      <p:italic r:id="rId45"/>
      <p:boldItalic r:id="rId46"/>
    </p:embeddedFont>
    <p:embeddedFont>
      <p:font typeface="Bodoni"/>
      <p:regular r:id="rId47"/>
      <p:bold r:id="rId48"/>
      <p:italic r:id="rId49"/>
      <p:boldItalic r:id="rId50"/>
    </p:embeddedFont>
    <p:embeddedFont>
      <p:font typeface="Noto Sans Symbols"/>
      <p:regular r:id="rId51"/>
      <p:bold r:id="rId52"/>
    </p:embeddedFont>
    <p:embeddedFont>
      <p:font typeface="Inter Tight"/>
      <p:bold r:id="rId53"/>
      <p:boldItalic r:id="rId54"/>
    </p:embeddedFont>
    <p:embeddedFont>
      <p:font typeface="Inter Tight SemiBold"/>
      <p:regular r:id="rId55"/>
      <p:bold r:id="rId56"/>
      <p:italic r:id="rId57"/>
      <p:boldItalic r:id="rId5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59" roundtripDataSignature="AMtx7mhdnU+MdEawzpQ2TT9+5KATJOtWi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Arimo-bold.fntdata"/><Relationship Id="rId42" Type="http://schemas.openxmlformats.org/officeDocument/2006/relationships/font" Target="fonts/Arimo-boldItalic.fntdata"/><Relationship Id="rId41" Type="http://schemas.openxmlformats.org/officeDocument/2006/relationships/font" Target="fonts/Arimo-italic.fntdata"/><Relationship Id="rId44" Type="http://schemas.openxmlformats.org/officeDocument/2006/relationships/font" Target="fonts/SourceSans3-bold.fntdata"/><Relationship Id="rId43" Type="http://schemas.openxmlformats.org/officeDocument/2006/relationships/font" Target="fonts/SourceSans3-regular.fntdata"/><Relationship Id="rId46" Type="http://schemas.openxmlformats.org/officeDocument/2006/relationships/font" Target="fonts/SourceSans3-boldItalic.fntdata"/><Relationship Id="rId45" Type="http://schemas.openxmlformats.org/officeDocument/2006/relationships/font" Target="fonts/SourceSans3-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Bodoni-bold.fntdata"/><Relationship Id="rId47" Type="http://schemas.openxmlformats.org/officeDocument/2006/relationships/font" Target="fonts/Bodoni-regular.fntdata"/><Relationship Id="rId49" Type="http://schemas.openxmlformats.org/officeDocument/2006/relationships/font" Target="fonts/Bodoni-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InterTightMedium-regular.fntdata"/><Relationship Id="rId30" Type="http://schemas.openxmlformats.org/officeDocument/2006/relationships/slide" Target="slides/slide24.xml"/><Relationship Id="rId33" Type="http://schemas.openxmlformats.org/officeDocument/2006/relationships/font" Target="fonts/InterTightMedium-italic.fntdata"/><Relationship Id="rId32" Type="http://schemas.openxmlformats.org/officeDocument/2006/relationships/font" Target="fonts/InterTightMedium-bold.fntdata"/><Relationship Id="rId35" Type="http://schemas.openxmlformats.org/officeDocument/2006/relationships/font" Target="fonts/SourceSans3SemiBold-regular.fntdata"/><Relationship Id="rId34" Type="http://schemas.openxmlformats.org/officeDocument/2006/relationships/font" Target="fonts/InterTightMedium-boldItalic.fntdata"/><Relationship Id="rId37" Type="http://schemas.openxmlformats.org/officeDocument/2006/relationships/font" Target="fonts/SourceSans3SemiBold-italic.fntdata"/><Relationship Id="rId36" Type="http://schemas.openxmlformats.org/officeDocument/2006/relationships/font" Target="fonts/SourceSans3SemiBold-bold.fntdata"/><Relationship Id="rId39" Type="http://schemas.openxmlformats.org/officeDocument/2006/relationships/font" Target="fonts/Arimo-regular.fntdata"/><Relationship Id="rId38" Type="http://schemas.openxmlformats.org/officeDocument/2006/relationships/font" Target="fonts/SourceSans3SemiBold-bold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NotoSansSymbols-regular.fntdata"/><Relationship Id="rId50" Type="http://schemas.openxmlformats.org/officeDocument/2006/relationships/font" Target="fonts/Bodoni-boldItalic.fntdata"/><Relationship Id="rId53" Type="http://schemas.openxmlformats.org/officeDocument/2006/relationships/font" Target="fonts/InterTight-bold.fntdata"/><Relationship Id="rId52" Type="http://schemas.openxmlformats.org/officeDocument/2006/relationships/font" Target="fonts/NotoSansSymbols-bold.fntdata"/><Relationship Id="rId11" Type="http://schemas.openxmlformats.org/officeDocument/2006/relationships/slide" Target="slides/slide5.xml"/><Relationship Id="rId55" Type="http://schemas.openxmlformats.org/officeDocument/2006/relationships/font" Target="fonts/InterTightSemiBold-regular.fntdata"/><Relationship Id="rId10" Type="http://schemas.openxmlformats.org/officeDocument/2006/relationships/slide" Target="slides/slide4.xml"/><Relationship Id="rId54" Type="http://schemas.openxmlformats.org/officeDocument/2006/relationships/font" Target="fonts/InterTight-boldItalic.fntdata"/><Relationship Id="rId13" Type="http://schemas.openxmlformats.org/officeDocument/2006/relationships/slide" Target="slides/slide7.xml"/><Relationship Id="rId57" Type="http://schemas.openxmlformats.org/officeDocument/2006/relationships/font" Target="fonts/InterTightSemiBold-italic.fntdata"/><Relationship Id="rId12" Type="http://schemas.openxmlformats.org/officeDocument/2006/relationships/slide" Target="slides/slide6.xml"/><Relationship Id="rId56" Type="http://schemas.openxmlformats.org/officeDocument/2006/relationships/font" Target="fonts/InterTightSemiBold-bold.fntdata"/><Relationship Id="rId15" Type="http://schemas.openxmlformats.org/officeDocument/2006/relationships/slide" Target="slides/slide9.xml"/><Relationship Id="rId59" Type="http://customschemas.google.com/relationships/presentationmetadata" Target="metadata"/><Relationship Id="rId14" Type="http://schemas.openxmlformats.org/officeDocument/2006/relationships/slide" Target="slides/slide8.xml"/><Relationship Id="rId58" Type="http://schemas.openxmlformats.org/officeDocument/2006/relationships/font" Target="fonts/InterTightSemiBold-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 name="Google Shape;9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1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
        <p:nvSpPr>
          <p:cNvPr id="533" name="Google Shape;533;p10:notes"/>
          <p:cNvSpPr/>
          <p:nvPr>
            <p:ph idx="2" type="sldImg"/>
          </p:nvPr>
        </p:nvSpPr>
        <p:spPr>
          <a:xfrm>
            <a:off x="342900" y="696913"/>
            <a:ext cx="61976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34" name="Google Shape;534;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lang="en">
                <a:latin typeface="Arial"/>
                <a:ea typeface="Arial"/>
                <a:cs typeface="Arial"/>
                <a:sym typeface="Arial"/>
              </a:rPr>
              <a:t> </a:t>
            </a:r>
            <a:endParaRPr>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1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
        <p:nvSpPr>
          <p:cNvPr id="581" name="Google Shape;581;p11:notes"/>
          <p:cNvSpPr/>
          <p:nvPr>
            <p:ph idx="2" type="sldImg"/>
          </p:nvPr>
        </p:nvSpPr>
        <p:spPr>
          <a:xfrm>
            <a:off x="342900" y="696913"/>
            <a:ext cx="61976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82" name="Google Shape;58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lang="en">
                <a:latin typeface="Arial"/>
                <a:ea typeface="Arial"/>
                <a:cs typeface="Arial"/>
                <a:sym typeface="Arial"/>
              </a:rPr>
              <a:t> </a:t>
            </a:r>
            <a:endParaRPr>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1" name="Google Shape;641;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54000" lvl="0" marL="457200" rtl="0" algn="l">
              <a:lnSpc>
                <a:spcPct val="100000"/>
              </a:lnSpc>
              <a:spcBef>
                <a:spcPts val="0"/>
              </a:spcBef>
              <a:spcAft>
                <a:spcPts val="0"/>
              </a:spcAft>
              <a:buSzPts val="400"/>
              <a:buChar char="●"/>
            </a:pPr>
            <a:r>
              <a:rPr b="1" lang="en" sz="2100"/>
              <a:t>Slide 2 – Heterogeneous Distributed Quantum Computing</a:t>
            </a:r>
            <a:endParaRPr sz="2100"/>
          </a:p>
          <a:p>
            <a:pPr indent="-254000" lvl="0" marL="457200" rtl="0" algn="l">
              <a:lnSpc>
                <a:spcPct val="100000"/>
              </a:lnSpc>
              <a:spcBef>
                <a:spcPts val="0"/>
              </a:spcBef>
              <a:spcAft>
                <a:spcPts val="0"/>
              </a:spcAft>
              <a:buSzPts val="400"/>
              <a:buChar char="●"/>
            </a:pPr>
            <a:r>
              <a:rPr lang="en" sz="2100"/>
              <a:t>We are launching a new collaborative effort aimed at interconnecting different qubit modalities to enable </a:t>
            </a:r>
            <a:r>
              <a:rPr b="1" lang="en" sz="2100"/>
              <a:t>heterogeneous distributed quantum computing</a:t>
            </a:r>
            <a:r>
              <a:rPr lang="en" sz="2100"/>
              <a:t>.</a:t>
            </a:r>
            <a:endParaRPr sz="400"/>
          </a:p>
          <a:p>
            <a:pPr indent="-254000" lvl="0" marL="457200" rtl="0" algn="l">
              <a:lnSpc>
                <a:spcPct val="100000"/>
              </a:lnSpc>
              <a:spcBef>
                <a:spcPts val="0"/>
              </a:spcBef>
              <a:spcAft>
                <a:spcPts val="0"/>
              </a:spcAft>
              <a:buSzPts val="400"/>
              <a:buChar char="●"/>
            </a:pPr>
            <a:r>
              <a:rPr lang="en" sz="2100"/>
              <a:t>The motivation stems from the fact that no single quantum computing platform currently excels in every metric required for large-scale fault-tolerant quantum computing. Each modality offers unique advantages. For example, </a:t>
            </a:r>
            <a:r>
              <a:rPr b="1" lang="en" sz="2100"/>
              <a:t>superconducting circuits</a:t>
            </a:r>
            <a:r>
              <a:rPr lang="en" sz="2100"/>
              <a:t> provide extremely fast gate operations, </a:t>
            </a:r>
            <a:r>
              <a:rPr b="1" lang="en" sz="2100"/>
              <a:t>trapped ions</a:t>
            </a:r>
            <a:r>
              <a:rPr lang="en" sz="2100"/>
              <a:t> offer long coherence times and some of the highest gate fidelities demonstrated to date, </a:t>
            </a:r>
            <a:r>
              <a:rPr b="1" lang="en" sz="2100"/>
              <a:t>neutral atoms</a:t>
            </a:r>
            <a:r>
              <a:rPr lang="en" sz="2100"/>
              <a:t> excel in parallel processing and reconfigurability, and </a:t>
            </a:r>
            <a:r>
              <a:rPr b="1" lang="en" sz="2100"/>
              <a:t>solid-state platforms</a:t>
            </a:r>
            <a:r>
              <a:rPr lang="en" sz="2100"/>
              <a:t> are naturally suited for scalable integration with photonic technologies.</a:t>
            </a:r>
            <a:endParaRPr sz="400"/>
          </a:p>
          <a:p>
            <a:pPr indent="-228600" lvl="0" marL="457200" rtl="0" algn="l">
              <a:lnSpc>
                <a:spcPct val="100000"/>
              </a:lnSpc>
              <a:spcBef>
                <a:spcPts val="0"/>
              </a:spcBef>
              <a:spcAft>
                <a:spcPts val="0"/>
              </a:spcAft>
              <a:buSzPts val="1100"/>
              <a:buNone/>
            </a:pPr>
            <a:r>
              <a:t/>
            </a:r>
            <a:endParaRPr sz="2100"/>
          </a:p>
          <a:p>
            <a:pPr indent="-254000" lvl="0" marL="457200" rtl="0" algn="l">
              <a:lnSpc>
                <a:spcPct val="100000"/>
              </a:lnSpc>
              <a:spcBef>
                <a:spcPts val="0"/>
              </a:spcBef>
              <a:spcAft>
                <a:spcPts val="0"/>
              </a:spcAft>
              <a:buSzPts val="400"/>
              <a:buChar char="●"/>
            </a:pPr>
            <a:r>
              <a:rPr lang="en" sz="2100"/>
              <a:t>A closer look at quantum algorithms, illustrated on the left, suggests that different portions of a computation may benefit from different hardware capabilities. Some qubits may primarily serve as long-lived memory, others may be optimized for dense local gate operations, while still others may be best suited for long-range connectivity. This mirrors the evolution of classical computing architectures, where specialized hardware such as CPUs, GPUs, and memory systems work together to maximize overall performance.</a:t>
            </a:r>
            <a:endParaRPr sz="400"/>
          </a:p>
          <a:p>
            <a:pPr indent="-228600" lvl="0" marL="457200" rtl="0" algn="l">
              <a:lnSpc>
                <a:spcPct val="100000"/>
              </a:lnSpc>
              <a:spcBef>
                <a:spcPts val="0"/>
              </a:spcBef>
              <a:spcAft>
                <a:spcPts val="0"/>
              </a:spcAft>
              <a:buSzPts val="1100"/>
              <a:buNone/>
            </a:pPr>
            <a:r>
              <a:t/>
            </a:r>
            <a:endParaRPr sz="2100"/>
          </a:p>
          <a:p>
            <a:pPr indent="-254000" lvl="0" marL="457200" rtl="0" algn="l">
              <a:lnSpc>
                <a:spcPct val="100000"/>
              </a:lnSpc>
              <a:spcBef>
                <a:spcPts val="0"/>
              </a:spcBef>
              <a:spcAft>
                <a:spcPts val="0"/>
              </a:spcAft>
              <a:buSzPts val="400"/>
              <a:buChar char="●"/>
            </a:pPr>
            <a:r>
              <a:rPr lang="en" sz="2100"/>
              <a:t>This naturally raises the question: </a:t>
            </a:r>
            <a:r>
              <a:rPr b="1" lang="en" sz="2100"/>
              <a:t>Can we build a heterogeneous quantum computing architecture that leverages the strengths of multiple qubit technologies through photonic interconnects?</a:t>
            </a:r>
            <a:endParaRPr sz="400"/>
          </a:p>
          <a:p>
            <a:pPr indent="-228600" lvl="0" marL="457200" rtl="0" algn="l">
              <a:lnSpc>
                <a:spcPct val="100000"/>
              </a:lnSpc>
              <a:spcBef>
                <a:spcPts val="0"/>
              </a:spcBef>
              <a:spcAft>
                <a:spcPts val="0"/>
              </a:spcAft>
              <a:buSzPts val="1100"/>
              <a:buNone/>
            </a:pPr>
            <a:r>
              <a:t/>
            </a:r>
            <a:endParaRPr sz="2100"/>
          </a:p>
          <a:p>
            <a:pPr indent="-254000" lvl="0" marL="457200" rtl="0" algn="l">
              <a:lnSpc>
                <a:spcPct val="100000"/>
              </a:lnSpc>
              <a:spcBef>
                <a:spcPts val="0"/>
              </a:spcBef>
              <a:spcAft>
                <a:spcPts val="0"/>
              </a:spcAft>
              <a:buSzPts val="400"/>
              <a:buChar char="●"/>
            </a:pPr>
            <a:r>
              <a:rPr lang="en" sz="2100"/>
              <a:t>Our vision is to develop such an architecture by combining expertise across several quantum platforms with advanced quantum networking and control technologies. Ultimately, we aim to create a framework in which different quantum processors can operate together as a unified computational system, each contributing the capabilities for which it is best suited.</a:t>
            </a:r>
            <a:endParaRPr sz="400"/>
          </a:p>
          <a:p>
            <a:pPr indent="-228600" lvl="0" marL="457200" rtl="0" algn="l">
              <a:lnSpc>
                <a:spcPct val="100000"/>
              </a:lnSpc>
              <a:spcBef>
                <a:spcPts val="1200"/>
              </a:spcBef>
              <a:spcAft>
                <a:spcPts val="0"/>
              </a:spcAft>
              <a:buSzPts val="1100"/>
              <a:buNone/>
            </a:pPr>
            <a:r>
              <a:t/>
            </a:r>
            <a:endParaRPr b="0" i="0" u="none" strike="noStrike">
              <a:solidFill>
                <a:srgbClr val="000000"/>
              </a:solidFill>
              <a:latin typeface="Arial"/>
              <a:ea typeface="Arial"/>
              <a:cs typeface="Arial"/>
              <a:sym typeface="Arial"/>
            </a:endParaRPr>
          </a:p>
          <a:p>
            <a:pPr indent="-228600" lvl="0" marL="457200" rtl="0" algn="l">
              <a:lnSpc>
                <a:spcPct val="100000"/>
              </a:lnSpc>
              <a:spcBef>
                <a:spcPts val="1200"/>
              </a:spcBef>
              <a:spcAft>
                <a:spcPts val="0"/>
              </a:spcAft>
              <a:buSzPts val="1100"/>
              <a:buNone/>
            </a:pPr>
            <a:r>
              <a:t/>
            </a:r>
            <a:endParaRPr b="0" i="0" u="none" strike="noStrike">
              <a:solidFill>
                <a:srgbClr val="000000"/>
              </a:solidFill>
              <a:latin typeface="Arial"/>
              <a:ea typeface="Arial"/>
              <a:cs typeface="Arial"/>
              <a:sym typeface="Arial"/>
            </a:endParaRPr>
          </a:p>
          <a:p>
            <a:pPr indent="-254000" lvl="0" marL="457200" rtl="0" algn="l">
              <a:lnSpc>
                <a:spcPct val="100000"/>
              </a:lnSpc>
              <a:spcBef>
                <a:spcPts val="0"/>
              </a:spcBef>
              <a:spcAft>
                <a:spcPts val="0"/>
              </a:spcAft>
              <a:buSzPts val="400"/>
              <a:buChar char="●"/>
            </a:pPr>
            <a:br>
              <a:rPr b="0" lang="en" sz="400"/>
            </a:br>
            <a:endParaRPr sz="400"/>
          </a:p>
        </p:txBody>
      </p:sp>
      <p:sp>
        <p:nvSpPr>
          <p:cNvPr id="642" name="Google Shape;642;p1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66" name="Google Shape;666;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g3f000d74aca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4" name="Google Shape;684;g3f000d74aca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b="1" lang="en" sz="1800"/>
              <a:t>Slide 5 – Near-Term Experimental Milestones</a:t>
            </a:r>
            <a:endParaRPr sz="1800"/>
          </a:p>
          <a:p>
            <a:pPr indent="-342900" lvl="0" marL="457200" rtl="0" algn="l">
              <a:lnSpc>
                <a:spcPct val="100000"/>
              </a:lnSpc>
              <a:spcBef>
                <a:spcPts val="0"/>
              </a:spcBef>
              <a:spcAft>
                <a:spcPts val="0"/>
              </a:spcAft>
              <a:buSzPts val="1800"/>
              <a:buChar char="●"/>
            </a:pPr>
            <a:r>
              <a:rPr lang="en" sz="1800"/>
              <a:t>Looking ahead, we are targeting two key experimental demonstrations within the coming year that represent important steps toward heterogeneous distributed quantum computing.</a:t>
            </a:r>
            <a:endParaRPr sz="1800"/>
          </a:p>
          <a:p>
            <a:pPr indent="-342900" lvl="0" marL="457200" rtl="0" algn="l">
              <a:lnSpc>
                <a:spcPct val="100000"/>
              </a:lnSpc>
              <a:spcBef>
                <a:spcPts val="0"/>
              </a:spcBef>
              <a:spcAft>
                <a:spcPts val="0"/>
              </a:spcAft>
              <a:buSzPts val="1800"/>
              <a:buChar char="●"/>
            </a:pPr>
            <a:r>
              <a:rPr lang="en" sz="1800"/>
              <a:t>The first demonstration focuses on establishing </a:t>
            </a:r>
            <a:r>
              <a:rPr b="1" lang="en" sz="1800"/>
              <a:t>remote entanglement between two fundamentally different ensemble-based quantum platforms</a:t>
            </a:r>
            <a:r>
              <a:rPr lang="en" sz="1800"/>
              <a:t>: a solid-state quantum memory based on thulium-doped lithium niobate and a laser-cooled rubidium ensemble. As illustrated here, this experiment will leverage </a:t>
            </a:r>
            <a:r>
              <a:rPr b="1" lang="en" sz="1800"/>
              <a:t>Qunnect’s entangled photon-pair source</a:t>
            </a:r>
            <a:r>
              <a:rPr lang="en" sz="1800"/>
              <a:t> to distribute entanglement between the two systems. Demonstrating entanglement shared and stored across distinct quantum hardware platforms would represent a significant milestone toward heterogeneous quantum networking and the seamless integration of diverse quantum technologies.</a:t>
            </a:r>
            <a:endParaRPr sz="1800"/>
          </a:p>
          <a:p>
            <a:pPr indent="-228600" lvl="0" marL="457200" rtl="0" algn="l">
              <a:lnSpc>
                <a:spcPct val="100000"/>
              </a:lnSpc>
              <a:spcBef>
                <a:spcPts val="0"/>
              </a:spcBef>
              <a:spcAft>
                <a:spcPts val="0"/>
              </a:spcAft>
              <a:buSzPts val="1100"/>
              <a:buNone/>
            </a:pPr>
            <a:r>
              <a:t/>
            </a:r>
            <a:endParaRPr sz="1800"/>
          </a:p>
          <a:p>
            <a:pPr indent="-342900" lvl="0" marL="457200" rtl="0" algn="l">
              <a:lnSpc>
                <a:spcPct val="100000"/>
              </a:lnSpc>
              <a:spcBef>
                <a:spcPts val="0"/>
              </a:spcBef>
              <a:spcAft>
                <a:spcPts val="0"/>
              </a:spcAft>
              <a:buSzPts val="1800"/>
              <a:buChar char="●"/>
            </a:pPr>
            <a:r>
              <a:rPr lang="en" sz="1800"/>
              <a:t>In parallel, we will perform </a:t>
            </a:r>
            <a:r>
              <a:rPr b="1" lang="en" sz="1800"/>
              <a:t>remote Hong–Ou–Mandel interference between two trapped-ion nodes</a:t>
            </a:r>
            <a:r>
              <a:rPr lang="en" sz="1800"/>
              <a:t> connected through our 5-kilometer deployed fiber network linking Berkeley Lab and UC Berkeley. This experiment will validate the indistinguishability of photons generated at geographically separated nodes and provide a critical building block for heralded remote entanglement between trapped-ion qubits.</a:t>
            </a:r>
            <a:endParaRPr sz="1800"/>
          </a:p>
          <a:p>
            <a:pPr indent="-228600" lvl="0" marL="457200" rtl="0" algn="l">
              <a:lnSpc>
                <a:spcPct val="100000"/>
              </a:lnSpc>
              <a:spcBef>
                <a:spcPts val="0"/>
              </a:spcBef>
              <a:spcAft>
                <a:spcPts val="0"/>
              </a:spcAft>
              <a:buSzPts val="1100"/>
              <a:buNone/>
            </a:pPr>
            <a:r>
              <a:t/>
            </a:r>
            <a:endParaRPr sz="1800"/>
          </a:p>
          <a:p>
            <a:pPr indent="-342900" lvl="0" marL="457200" rtl="0" algn="l">
              <a:lnSpc>
                <a:spcPct val="100000"/>
              </a:lnSpc>
              <a:spcBef>
                <a:spcPts val="0"/>
              </a:spcBef>
              <a:spcAft>
                <a:spcPts val="0"/>
              </a:spcAft>
              <a:buSzPts val="1800"/>
              <a:buChar char="●"/>
            </a:pPr>
            <a:r>
              <a:rPr lang="en" sz="1800"/>
              <a:t>Together, these efforts will establish both the networking primitives and cross-platform interoperability required for future heterogeneous quantum systems. More broadly, we view these demonstrations as the first steps toward distributed quantum information processing architectures in which different qubit modalities work together through photonic interconnects, each contributing its unique strengths to a larger quantum computing ecosystem</a:t>
            </a:r>
            <a:endParaRPr sz="1800"/>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8" name="Google Shape;758;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
              <a:t>To pursue this vision, we are building on a unique set of capabilities that have already been established across Berkeley Lab and UC Berkeley.</a:t>
            </a:r>
            <a:endParaRPr/>
          </a:p>
          <a:p>
            <a:pPr indent="-298450" lvl="0" marL="457200" rtl="0" algn="l">
              <a:lnSpc>
                <a:spcPct val="100000"/>
              </a:lnSpc>
              <a:spcBef>
                <a:spcPts val="0"/>
              </a:spcBef>
              <a:spcAft>
                <a:spcPts val="0"/>
              </a:spcAft>
              <a:buSzPts val="1100"/>
              <a:buChar char="●"/>
            </a:pPr>
            <a:r>
              <a:rPr lang="en"/>
              <a:t>At the core of our current quantum networking testbed are two trapped-ion nodes located at LBNL and UC Berkeley, connected through a </a:t>
            </a:r>
            <a:r>
              <a:rPr b="1" lang="en"/>
              <a:t>5-kilometer deployed fiber link</a:t>
            </a:r>
            <a:r>
              <a:rPr lang="en"/>
              <a:t>. These nodes are capable of generating high-quality </a:t>
            </a:r>
            <a:r>
              <a:rPr b="1" lang="en"/>
              <a:t>spin–photon entanglement</a:t>
            </a:r>
            <a:r>
              <a:rPr lang="en"/>
              <a:t> and </a:t>
            </a:r>
            <a:r>
              <a:rPr b="1" lang="en"/>
              <a:t>high-visibility Hong–Ou–Mandel interference</a:t>
            </a:r>
            <a:r>
              <a:rPr lang="en"/>
              <a:t>, providing the foundation for remote entanglement distribution between matter qubits. We are now  building a second and  ion-trap node at LBNL integrating these systems with </a:t>
            </a:r>
            <a:r>
              <a:rPr b="1" lang="en"/>
              <a:t>quantum frequency conversion (QFC)</a:t>
            </a:r>
            <a:r>
              <a:rPr lang="en"/>
              <a:t> technology to translate ion-generated photons into the telecom band, enabling efficient transmission over existing fiber infrastructure.</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
              <a:t>In parallel, we are expanding the ESnet Quantum Lab into four adjacent laboratory spaces that will host a diverse collection of quantum hardware platforms. On the memory and networking side, we are developing </a:t>
            </a:r>
            <a:r>
              <a:rPr b="1" lang="en"/>
              <a:t>cryogenically cooled thulium-doped lithium niobate crystals</a:t>
            </a:r>
            <a:r>
              <a:rPr lang="en"/>
              <a:t> and </a:t>
            </a:r>
            <a:r>
              <a:rPr b="1" lang="en"/>
              <a:t>laser-cooled rubidium ensembles</a:t>
            </a:r>
            <a:r>
              <a:rPr lang="en"/>
              <a:t>, both of which can serve as optical quantum memories and photonic processing elements. We are also integrating </a:t>
            </a:r>
            <a:r>
              <a:rPr b="1" lang="en"/>
              <a:t>Qunnect’s warm atomic ensemble technology</a:t>
            </a:r>
            <a:r>
              <a:rPr lang="en"/>
              <a:t>, which provides a practical source of entangled photon pairs for quantum networking applications.</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
              <a:t>On the computing side, we are constructing a </a:t>
            </a:r>
            <a:r>
              <a:rPr b="1" lang="en"/>
              <a:t>neutral-atom quantum processor</a:t>
            </a:r>
            <a:r>
              <a:rPr lang="en"/>
              <a:t> that will serve as an additional QPU within the testbed. In the longer-term path we aim to build </a:t>
            </a:r>
            <a:r>
              <a:rPr b="1" lang="en"/>
              <a:t>superconducting quantum hardware</a:t>
            </a:r>
            <a:r>
              <a:rPr lang="en"/>
              <a:t> through a dilution refrigerator infrastructure.</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
              <a:t>An important feature of this ecosystem is that several of these platforms can be interconnected directly through their native optical transitions, while others will require quantum frequency conversion to achieve interoperability. For example, connecting trapped-ion systems with neutral-atom or solid-state platforms often requires bridging substantial wavelength and bandwidth mismatches, making photonic processing and conversion technologies essential components of the overall architecture.</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
              <a:t>Complementing the hardware infrastructure, we have developed a comprehensive </a:t>
            </a:r>
            <a:r>
              <a:rPr b="1" lang="en"/>
              <a:t>network control stack</a:t>
            </a:r>
            <a:r>
              <a:rPr lang="en"/>
              <a:t> capable of automating quantum networking experiments across both local and metropolitan-scale deployments. This control layer provides the orchestration necessary to coordinate distributed quantum resources and will ultimately serve as the foundation for operating heterogeneous quantum networks at scale.</a:t>
            </a:r>
            <a:endParaRPr/>
          </a:p>
          <a:p>
            <a:pPr indent="-298450" lvl="0" marL="457200" rtl="0" algn="l">
              <a:lnSpc>
                <a:spcPct val="100000"/>
              </a:lnSpc>
              <a:spcBef>
                <a:spcPts val="1200"/>
              </a:spcBef>
              <a:spcAft>
                <a:spcPts val="0"/>
              </a:spcAft>
              <a:buSzPts val="1100"/>
              <a:buChar char="●"/>
            </a:pPr>
            <a:r>
              <a:rPr lang="en"/>
              <a:t> </a:t>
            </a:r>
            <a:endParaRPr/>
          </a:p>
          <a:p>
            <a:pPr indent="-228600" lvl="0" marL="457200" rtl="0" algn="l">
              <a:lnSpc>
                <a:spcPct val="100000"/>
              </a:lnSpc>
              <a:spcBef>
                <a:spcPts val="1200"/>
              </a:spcBef>
              <a:spcAft>
                <a:spcPts val="0"/>
              </a:spcAft>
              <a:buSzPts val="1100"/>
              <a:buNone/>
            </a:pPr>
            <a:r>
              <a:t/>
            </a:r>
            <a:endParaRPr/>
          </a:p>
          <a:p>
            <a:pPr indent="-228600" lvl="0" marL="457200" rtl="0" algn="l">
              <a:lnSpc>
                <a:spcPct val="100000"/>
              </a:lnSpc>
              <a:spcBef>
                <a:spcPts val="1200"/>
              </a:spcBef>
              <a:spcAft>
                <a:spcPts val="0"/>
              </a:spcAft>
              <a:buSzPts val="1100"/>
              <a:buNone/>
            </a:pPr>
            <a:r>
              <a:t/>
            </a:r>
            <a:endParaRPr/>
          </a:p>
          <a:p>
            <a:pPr indent="-298450" lvl="0" marL="457200" rtl="0" algn="l">
              <a:lnSpc>
                <a:spcPct val="100000"/>
              </a:lnSpc>
              <a:spcBef>
                <a:spcPts val="1200"/>
              </a:spcBef>
              <a:spcAft>
                <a:spcPts val="0"/>
              </a:spcAft>
              <a:buSzPts val="1100"/>
              <a:buChar char="●"/>
            </a:pPr>
            <a:r>
              <a:rPr lang="en"/>
              <a:t> </a:t>
            </a:r>
            <a:endParaRPr/>
          </a:p>
        </p:txBody>
      </p:sp>
      <p:sp>
        <p:nvSpPr>
          <p:cNvPr id="759" name="Google Shape;759;p1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9" name="Shape 829"/>
        <p:cNvGrpSpPr/>
        <p:nvPr/>
      </p:nvGrpSpPr>
      <p:grpSpPr>
        <a:xfrm>
          <a:off x="0" y="0"/>
          <a:ext cx="0" cy="0"/>
          <a:chOff x="0" y="0"/>
          <a:chExt cx="0" cy="0"/>
        </a:xfrm>
      </p:grpSpPr>
      <p:sp>
        <p:nvSpPr>
          <p:cNvPr id="830" name="Google Shape;830;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1" name="Google Shape;831;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0" name="Shape 840"/>
        <p:cNvGrpSpPr/>
        <p:nvPr/>
      </p:nvGrpSpPr>
      <p:grpSpPr>
        <a:xfrm>
          <a:off x="0" y="0"/>
          <a:ext cx="0" cy="0"/>
          <a:chOff x="0" y="0"/>
          <a:chExt cx="0" cy="0"/>
        </a:xfrm>
      </p:grpSpPr>
      <p:sp>
        <p:nvSpPr>
          <p:cNvPr id="841" name="Google Shape;841;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2" name="Google Shape;842;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1" name="Shape 851"/>
        <p:cNvGrpSpPr/>
        <p:nvPr/>
      </p:nvGrpSpPr>
      <p:grpSpPr>
        <a:xfrm>
          <a:off x="0" y="0"/>
          <a:ext cx="0" cy="0"/>
          <a:chOff x="0" y="0"/>
          <a:chExt cx="0" cy="0"/>
        </a:xfrm>
      </p:grpSpPr>
      <p:sp>
        <p:nvSpPr>
          <p:cNvPr id="852" name="Google Shape;852;g3f000d74aca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3" name="Google Shape;853;g3f000d74aca_0_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b="0" i="0" sz="1200" u="none" strike="noStrike">
              <a:solidFill>
                <a:schemeClr val="dk1"/>
              </a:solidFill>
              <a:latin typeface="Arial"/>
              <a:ea typeface="Arial"/>
              <a:cs typeface="Arial"/>
              <a:sym typeface="Arial"/>
            </a:endParaRPr>
          </a:p>
        </p:txBody>
      </p:sp>
      <p:sp>
        <p:nvSpPr>
          <p:cNvPr id="854" name="Google Shape;854;g3f000d74aca_0_7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8" name="Shape 918"/>
        <p:cNvGrpSpPr/>
        <p:nvPr/>
      </p:nvGrpSpPr>
      <p:grpSpPr>
        <a:xfrm>
          <a:off x="0" y="0"/>
          <a:ext cx="0" cy="0"/>
          <a:chOff x="0" y="0"/>
          <a:chExt cx="0" cy="0"/>
        </a:xfrm>
      </p:grpSpPr>
      <p:sp>
        <p:nvSpPr>
          <p:cNvPr id="919" name="Google Shape;919;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0" name="Google Shape;920;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 name="Google Shape;12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3" name="Shape 923"/>
        <p:cNvGrpSpPr/>
        <p:nvPr/>
      </p:nvGrpSpPr>
      <p:grpSpPr>
        <a:xfrm>
          <a:off x="0" y="0"/>
          <a:ext cx="0" cy="0"/>
          <a:chOff x="0" y="0"/>
          <a:chExt cx="0" cy="0"/>
        </a:xfrm>
      </p:grpSpPr>
      <p:sp>
        <p:nvSpPr>
          <p:cNvPr id="924" name="Google Shape;924;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5" name="Google Shape;925;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
              <a:t>To realize this vision, we envision an architecture in which multiple </a:t>
            </a:r>
            <a:r>
              <a:rPr b="1" lang="en"/>
              <a:t>Quantum Processing Units (QPUs), </a:t>
            </a:r>
            <a:r>
              <a:rPr lang="en"/>
              <a:t>including superconducting processors, trapped ions, and neutral-atom systems, are interconnected through a </a:t>
            </a:r>
            <a:r>
              <a:rPr b="1" lang="en"/>
              <a:t>Central Quantum Processing Unit (C-QPU)</a:t>
            </a:r>
            <a:r>
              <a:rPr lang="en"/>
              <a:t> that provides programmable networking and photonic processing capabilities.</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
              <a:t>The C-QPU consists of two key elements: a </a:t>
            </a:r>
            <a:r>
              <a:rPr b="1" lang="en"/>
              <a:t>quantum switch fabric</a:t>
            </a:r>
            <a:r>
              <a:rPr lang="en"/>
              <a:t> and </a:t>
            </a:r>
            <a:r>
              <a:rPr b="1" lang="en"/>
              <a:t>ensemble-based quantum buffers</a:t>
            </a:r>
            <a:r>
              <a:rPr lang="en"/>
              <a:t>. The switch fabric enables dynamic and reconfigurable interconnections among distributed QPUs, allowing quantum resources to be allocated where and when they are needed. The ensemble-based quantum buffers provide photonic processing functions that are essential for networking dissimilar quantum systems.</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
              <a:t>These functions include temporal synchronization through heralded quantum memories, as well as bandwidth, wavelength, and spectral-mode conversion using nonlinear optical processes such as three-wave and four-wave mixing. Operating in a highly multiplexed manner, these buffers can simultaneously process many photonic channels, helping bridge the substantial differences that exist among various quantum hardware platforms.</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
              <a:t>We also believe that advanced photonic switching technologies, such as Cisco's universal switching architecture, could further enhance the capabilities of the C-QPU. In particular, such technologies may enable flexible conversion and routing across different photonic degrees of freedom including time-bin, frequency, polarization, and spatial modes providing an additional layer of interoperability between otherwise incompatible quantum systems.</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
              <a:t>Ultimately, this architecture seeks to transform photonic interconnects from simple communication links into intelligent quantum networking resources that enable scalable heterogeneous distributed quantum computing.</a:t>
            </a:r>
            <a:endParaRPr/>
          </a:p>
          <a:p>
            <a:pPr indent="-228600" lvl="0" marL="457200" rtl="0" algn="l">
              <a:lnSpc>
                <a:spcPct val="100000"/>
              </a:lnSpc>
              <a:spcBef>
                <a:spcPts val="0"/>
              </a:spcBef>
              <a:spcAft>
                <a:spcPts val="0"/>
              </a:spcAft>
              <a:buSzPts val="1100"/>
              <a:buNone/>
            </a:pPr>
            <a:r>
              <a:t/>
            </a:r>
            <a:endParaRPr/>
          </a:p>
        </p:txBody>
      </p:sp>
      <p:sp>
        <p:nvSpPr>
          <p:cNvPr id="926" name="Google Shape;926;p1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5" name="Shape 935"/>
        <p:cNvGrpSpPr/>
        <p:nvPr/>
      </p:nvGrpSpPr>
      <p:grpSpPr>
        <a:xfrm>
          <a:off x="0" y="0"/>
          <a:ext cx="0" cy="0"/>
          <a:chOff x="0" y="0"/>
          <a:chExt cx="0" cy="0"/>
        </a:xfrm>
      </p:grpSpPr>
      <p:sp>
        <p:nvSpPr>
          <p:cNvPr id="936" name="Google Shape;936;p2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
        <p:nvSpPr>
          <p:cNvPr id="937" name="Google Shape;937;p20:notes"/>
          <p:cNvSpPr/>
          <p:nvPr>
            <p:ph idx="2" type="sldImg"/>
          </p:nvPr>
        </p:nvSpPr>
        <p:spPr>
          <a:xfrm>
            <a:off x="342900" y="696913"/>
            <a:ext cx="61976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38" name="Google Shape;938;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lang="en">
                <a:latin typeface="Arial"/>
                <a:ea typeface="Arial"/>
                <a:cs typeface="Arial"/>
                <a:sym typeface="Arial"/>
              </a:rPr>
              <a:t>Trapped ions fullfill the main requirements fo DQC </a:t>
            </a:r>
            <a:endParaRPr>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1" name="Shape 961"/>
        <p:cNvGrpSpPr/>
        <p:nvPr/>
      </p:nvGrpSpPr>
      <p:grpSpPr>
        <a:xfrm>
          <a:off x="0" y="0"/>
          <a:ext cx="0" cy="0"/>
          <a:chOff x="0" y="0"/>
          <a:chExt cx="0" cy="0"/>
        </a:xfrm>
      </p:grpSpPr>
      <p:sp>
        <p:nvSpPr>
          <p:cNvPr id="962" name="Google Shape;962;p2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
        <p:nvSpPr>
          <p:cNvPr id="963" name="Google Shape;963;p21:notes"/>
          <p:cNvSpPr/>
          <p:nvPr>
            <p:ph idx="2" type="sldImg"/>
          </p:nvPr>
        </p:nvSpPr>
        <p:spPr>
          <a:xfrm>
            <a:off x="342900" y="696913"/>
            <a:ext cx="61976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64" name="Google Shape;964;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t/>
            </a:r>
            <a:endParaRPr>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6" name="Shape 976"/>
        <p:cNvGrpSpPr/>
        <p:nvPr/>
      </p:nvGrpSpPr>
      <p:grpSpPr>
        <a:xfrm>
          <a:off x="0" y="0"/>
          <a:ext cx="0" cy="0"/>
          <a:chOff x="0" y="0"/>
          <a:chExt cx="0" cy="0"/>
        </a:xfrm>
      </p:grpSpPr>
      <p:sp>
        <p:nvSpPr>
          <p:cNvPr id="977" name="Google Shape;977;p2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
        <p:nvSpPr>
          <p:cNvPr id="978" name="Google Shape;978;p22:notes"/>
          <p:cNvSpPr/>
          <p:nvPr>
            <p:ph idx="2" type="sldImg"/>
          </p:nvPr>
        </p:nvSpPr>
        <p:spPr>
          <a:xfrm>
            <a:off x="342900" y="696913"/>
            <a:ext cx="61976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79" name="Google Shape;979;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t/>
            </a:r>
            <a:endParaRPr>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9" name="Shape 989"/>
        <p:cNvGrpSpPr/>
        <p:nvPr/>
      </p:nvGrpSpPr>
      <p:grpSpPr>
        <a:xfrm>
          <a:off x="0" y="0"/>
          <a:ext cx="0" cy="0"/>
          <a:chOff x="0" y="0"/>
          <a:chExt cx="0" cy="0"/>
        </a:xfrm>
      </p:grpSpPr>
      <p:sp>
        <p:nvSpPr>
          <p:cNvPr id="990" name="Google Shape;99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1" name="Google Shape;991;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b="0" i="0" sz="1200" u="none" strike="noStrike">
              <a:solidFill>
                <a:schemeClr val="dk1"/>
              </a:solidFill>
              <a:latin typeface="Arial"/>
              <a:ea typeface="Arial"/>
              <a:cs typeface="Arial"/>
              <a:sym typeface="Arial"/>
            </a:endParaRPr>
          </a:p>
        </p:txBody>
      </p:sp>
      <p:sp>
        <p:nvSpPr>
          <p:cNvPr id="992" name="Google Shape;992;p2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7" name="Google Shape;157;p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
        <p:nvSpPr>
          <p:cNvPr id="163" name="Google Shape;163;p4:notes"/>
          <p:cNvSpPr/>
          <p:nvPr>
            <p:ph idx="2" type="sldImg"/>
          </p:nvPr>
        </p:nvSpPr>
        <p:spPr>
          <a:xfrm>
            <a:off x="342900" y="696913"/>
            <a:ext cx="61976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4" name="Google Shape;16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t/>
            </a:r>
            <a:endParaRPr>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
        <p:nvSpPr>
          <p:cNvPr id="225" name="Google Shape;225;p5:notes"/>
          <p:cNvSpPr/>
          <p:nvPr>
            <p:ph idx="2" type="sldImg"/>
          </p:nvPr>
        </p:nvSpPr>
        <p:spPr>
          <a:xfrm>
            <a:off x="342900" y="696913"/>
            <a:ext cx="61976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6" name="Google Shape;22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t/>
            </a:r>
            <a:endParaRPr>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
        <p:nvSpPr>
          <p:cNvPr id="281" name="Google Shape;281;p6:notes"/>
          <p:cNvSpPr/>
          <p:nvPr>
            <p:ph idx="2" type="sldImg"/>
          </p:nvPr>
        </p:nvSpPr>
        <p:spPr>
          <a:xfrm>
            <a:off x="342900" y="696913"/>
            <a:ext cx="61976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2" name="Google Shape;282;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marR="0" rtl="0" algn="l">
              <a:lnSpc>
                <a:spcPct val="100000"/>
              </a:lnSpc>
              <a:spcBef>
                <a:spcPts val="0"/>
              </a:spcBef>
              <a:spcAft>
                <a:spcPts val="0"/>
              </a:spcAft>
              <a:buClr>
                <a:srgbClr val="000000"/>
              </a:buClr>
              <a:buSzPts val="1100"/>
              <a:buFont typeface="Arial"/>
              <a:buNone/>
            </a:pPr>
            <a:r>
              <a:rPr i="1" lang="en"/>
              <a:t>"In quantum teleportation, the sender has to perform a joint measurement on the particle they want to send and half of an entangled pair. In optical systems, we do this using a beam splitter. Hong-Ou-Mandel interference is the quantum rule that says identical photons hitting a beam splitter will usually 'bunch' together. By looking for the rare cases where they don't bunch (one photon exits each side), scientists can successfully confirm the specific quantum measurement required to trigger the teleportation to the receiver."</a:t>
            </a:r>
            <a:endParaRPr/>
          </a:p>
          <a:p>
            <a:pPr indent="0" lvl="0" marL="158750" rtl="0" algn="l">
              <a:lnSpc>
                <a:spcPct val="100000"/>
              </a:lnSpc>
              <a:spcBef>
                <a:spcPts val="0"/>
              </a:spcBef>
              <a:spcAft>
                <a:spcPts val="0"/>
              </a:spcAft>
              <a:buSzPts val="1100"/>
              <a:buNone/>
            </a:pPr>
            <a:r>
              <a:t/>
            </a:r>
            <a:endParaRPr>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
        <p:nvSpPr>
          <p:cNvPr id="330" name="Google Shape;330;p7:notes"/>
          <p:cNvSpPr/>
          <p:nvPr>
            <p:ph idx="2" type="sldImg"/>
          </p:nvPr>
        </p:nvSpPr>
        <p:spPr>
          <a:xfrm>
            <a:off x="342900" y="696913"/>
            <a:ext cx="61976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1" name="Google Shape;331;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lang="en">
                <a:latin typeface="Arial"/>
                <a:ea typeface="Arial"/>
                <a:cs typeface="Arial"/>
                <a:sym typeface="Arial"/>
              </a:rPr>
              <a:t> </a:t>
            </a:r>
            <a:endParaRPr>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
        <p:nvSpPr>
          <p:cNvPr id="397" name="Google Shape;397;p8:notes"/>
          <p:cNvSpPr/>
          <p:nvPr>
            <p:ph idx="2" type="sldImg"/>
          </p:nvPr>
        </p:nvSpPr>
        <p:spPr>
          <a:xfrm>
            <a:off x="342900" y="696913"/>
            <a:ext cx="61976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98" name="Google Shape;39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lang="en">
                <a:latin typeface="Arial"/>
                <a:ea typeface="Arial"/>
                <a:cs typeface="Arial"/>
                <a:sym typeface="Arial"/>
              </a:rPr>
              <a:t> </a:t>
            </a:r>
            <a:endParaRPr>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
        <p:nvSpPr>
          <p:cNvPr id="463" name="Google Shape;463;p9:notes"/>
          <p:cNvSpPr/>
          <p:nvPr>
            <p:ph idx="2" type="sldImg"/>
          </p:nvPr>
        </p:nvSpPr>
        <p:spPr>
          <a:xfrm>
            <a:off x="342900" y="696913"/>
            <a:ext cx="61976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64" name="Google Shape;464;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lang="en">
                <a:latin typeface="Arial"/>
                <a:ea typeface="Arial"/>
                <a:cs typeface="Arial"/>
                <a:sym typeface="Arial"/>
              </a:rPr>
              <a:t> </a:t>
            </a:r>
            <a:endParaRPr>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 name="Shape 9"/>
        <p:cNvGrpSpPr/>
        <p:nvPr/>
      </p:nvGrpSpPr>
      <p:grpSpPr>
        <a:xfrm>
          <a:off x="0" y="0"/>
          <a:ext cx="0" cy="0"/>
          <a:chOff x="0" y="0"/>
          <a:chExt cx="0" cy="0"/>
        </a:xfrm>
      </p:grpSpPr>
      <p:sp>
        <p:nvSpPr>
          <p:cNvPr id="10" name="Google Shape;10;p2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 name="Google Shape;11;p2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46"/>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4" name="Google Shape;44;p4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47"/>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7" name="Google Shape;47;p47"/>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8" name="Google Shape;48;p4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3" name="Shape 53"/>
        <p:cNvGrpSpPr/>
        <p:nvPr/>
      </p:nvGrpSpPr>
      <p:grpSpPr>
        <a:xfrm>
          <a:off x="0" y="0"/>
          <a:ext cx="0" cy="0"/>
          <a:chOff x="0" y="0"/>
          <a:chExt cx="0" cy="0"/>
        </a:xfrm>
      </p:grpSpPr>
      <p:sp>
        <p:nvSpPr>
          <p:cNvPr id="54" name="Google Shape;54;p2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5" name="Google Shape;55;p2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56" name="Google Shape;56;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7" name="Shape 57"/>
        <p:cNvGrpSpPr/>
        <p:nvPr/>
      </p:nvGrpSpPr>
      <p:grpSpPr>
        <a:xfrm>
          <a:off x="0" y="0"/>
          <a:ext cx="0" cy="0"/>
          <a:chOff x="0" y="0"/>
          <a:chExt cx="0" cy="0"/>
        </a:xfrm>
      </p:grpSpPr>
      <p:sp>
        <p:nvSpPr>
          <p:cNvPr id="58" name="Google Shape;58;p31"/>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9" name="Google Shape;59;p31"/>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60" name="Google Shape;60;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1" name="Shape 61"/>
        <p:cNvGrpSpPr/>
        <p:nvPr/>
      </p:nvGrpSpPr>
      <p:grpSpPr>
        <a:xfrm>
          <a:off x="0" y="0"/>
          <a:ext cx="0" cy="0"/>
          <a:chOff x="0" y="0"/>
          <a:chExt cx="0" cy="0"/>
        </a:xfrm>
      </p:grpSpPr>
      <p:sp>
        <p:nvSpPr>
          <p:cNvPr id="62" name="Google Shape;62;p32"/>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3" name="Google Shape;63;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4" name="Shape 64"/>
        <p:cNvGrpSpPr/>
        <p:nvPr/>
      </p:nvGrpSpPr>
      <p:grpSpPr>
        <a:xfrm>
          <a:off x="0" y="0"/>
          <a:ext cx="0" cy="0"/>
          <a:chOff x="0" y="0"/>
          <a:chExt cx="0" cy="0"/>
        </a:xfrm>
      </p:grpSpPr>
      <p:sp>
        <p:nvSpPr>
          <p:cNvPr id="65" name="Google Shape;65;p3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6" name="Google Shape;66;p33"/>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67" name="Google Shape;67;p33"/>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68" name="Google Shape;68;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9" name="Shape 69"/>
        <p:cNvGrpSpPr/>
        <p:nvPr/>
      </p:nvGrpSpPr>
      <p:grpSpPr>
        <a:xfrm>
          <a:off x="0" y="0"/>
          <a:ext cx="0" cy="0"/>
          <a:chOff x="0" y="0"/>
          <a:chExt cx="0" cy="0"/>
        </a:xfrm>
      </p:grpSpPr>
      <p:sp>
        <p:nvSpPr>
          <p:cNvPr id="70" name="Google Shape;70;p3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2" name="Shape 72"/>
        <p:cNvGrpSpPr/>
        <p:nvPr/>
      </p:nvGrpSpPr>
      <p:grpSpPr>
        <a:xfrm>
          <a:off x="0" y="0"/>
          <a:ext cx="0" cy="0"/>
          <a:chOff x="0" y="0"/>
          <a:chExt cx="0" cy="0"/>
        </a:xfrm>
      </p:grpSpPr>
      <p:sp>
        <p:nvSpPr>
          <p:cNvPr id="73" name="Google Shape;73;p35"/>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74" name="Google Shape;74;p35"/>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5" name="Google Shape;75;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6" name="Shape 76"/>
        <p:cNvGrpSpPr/>
        <p:nvPr/>
      </p:nvGrpSpPr>
      <p:grpSpPr>
        <a:xfrm>
          <a:off x="0" y="0"/>
          <a:ext cx="0" cy="0"/>
          <a:chOff x="0" y="0"/>
          <a:chExt cx="0" cy="0"/>
        </a:xfrm>
      </p:grpSpPr>
      <p:sp>
        <p:nvSpPr>
          <p:cNvPr id="77" name="Google Shape;77;p36"/>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78" name="Google Shape;78;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9" name="Shape 79"/>
        <p:cNvGrpSpPr/>
        <p:nvPr/>
      </p:nvGrpSpPr>
      <p:grpSpPr>
        <a:xfrm>
          <a:off x="0" y="0"/>
          <a:ext cx="0" cy="0"/>
          <a:chOff x="0" y="0"/>
          <a:chExt cx="0" cy="0"/>
        </a:xfrm>
      </p:grpSpPr>
      <p:sp>
        <p:nvSpPr>
          <p:cNvPr id="80" name="Google Shape;80;p3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37"/>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82" name="Google Shape;82;p37"/>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3" name="Google Shape;83;p37"/>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84" name="Google Shape;84;p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 name="Shape 12"/>
        <p:cNvGrpSpPr/>
        <p:nvPr/>
      </p:nvGrpSpPr>
      <p:grpSpPr>
        <a:xfrm>
          <a:off x="0" y="0"/>
          <a:ext cx="0" cy="0"/>
          <a:chOff x="0" y="0"/>
          <a:chExt cx="0" cy="0"/>
        </a:xfrm>
      </p:grpSpPr>
      <p:sp>
        <p:nvSpPr>
          <p:cNvPr id="13" name="Google Shape;13;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5" name="Shape 85"/>
        <p:cNvGrpSpPr/>
        <p:nvPr/>
      </p:nvGrpSpPr>
      <p:grpSpPr>
        <a:xfrm>
          <a:off x="0" y="0"/>
          <a:ext cx="0" cy="0"/>
          <a:chOff x="0" y="0"/>
          <a:chExt cx="0" cy="0"/>
        </a:xfrm>
      </p:grpSpPr>
      <p:sp>
        <p:nvSpPr>
          <p:cNvPr id="86" name="Google Shape;86;p38"/>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87" name="Google Shape;87;p3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8" name="Shape 88"/>
        <p:cNvGrpSpPr/>
        <p:nvPr/>
      </p:nvGrpSpPr>
      <p:grpSpPr>
        <a:xfrm>
          <a:off x="0" y="0"/>
          <a:ext cx="0" cy="0"/>
          <a:chOff x="0" y="0"/>
          <a:chExt cx="0" cy="0"/>
        </a:xfrm>
      </p:grpSpPr>
      <p:sp>
        <p:nvSpPr>
          <p:cNvPr id="89" name="Google Shape;89;p39"/>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0" name="Google Shape;90;p39"/>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1" name="Google Shape;91;p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2" name="Shape 92"/>
        <p:cNvGrpSpPr/>
        <p:nvPr/>
      </p:nvGrpSpPr>
      <p:grpSpPr>
        <a:xfrm>
          <a:off x="0" y="0"/>
          <a:ext cx="0" cy="0"/>
          <a:chOff x="0" y="0"/>
          <a:chExt cx="0" cy="0"/>
        </a:xfrm>
      </p:grpSpPr>
      <p:sp>
        <p:nvSpPr>
          <p:cNvPr id="93" name="Google Shape;93;p4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4" name="Shape 14"/>
        <p:cNvGrpSpPr/>
        <p:nvPr/>
      </p:nvGrpSpPr>
      <p:grpSpPr>
        <a:xfrm>
          <a:off x="0" y="0"/>
          <a:ext cx="0" cy="0"/>
          <a:chOff x="0" y="0"/>
          <a:chExt cx="0" cy="0"/>
        </a:xfrm>
      </p:grpSpPr>
      <p:sp>
        <p:nvSpPr>
          <p:cNvPr id="15" name="Google Shape;15;p2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 name="Google Shape;16;p2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 no logo">
  <p:cSld name="Title and Content - no logo">
    <p:spTree>
      <p:nvGrpSpPr>
        <p:cNvPr id="17" name="Shape 17"/>
        <p:cNvGrpSpPr/>
        <p:nvPr/>
      </p:nvGrpSpPr>
      <p:grpSpPr>
        <a:xfrm>
          <a:off x="0" y="0"/>
          <a:ext cx="0" cy="0"/>
          <a:chOff x="0" y="0"/>
          <a:chExt cx="0" cy="0"/>
        </a:xfrm>
      </p:grpSpPr>
      <p:sp>
        <p:nvSpPr>
          <p:cNvPr id="18" name="Google Shape;18;p30"/>
          <p:cNvSpPr txBox="1"/>
          <p:nvPr>
            <p:ph type="title"/>
          </p:nvPr>
        </p:nvSpPr>
        <p:spPr>
          <a:xfrm>
            <a:off x="457200" y="342900"/>
            <a:ext cx="8229600" cy="6858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accent1"/>
              </a:buClr>
              <a:buSzPts val="3200"/>
              <a:buNone/>
              <a:defRPr i="0" u="none" cap="none" strike="noStrike">
                <a:solidFill>
                  <a:schemeClr val="accent1"/>
                </a:solidFill>
              </a:defRPr>
            </a:lvl1pPr>
            <a:lvl2pPr lvl="1" algn="l">
              <a:lnSpc>
                <a:spcPct val="100000"/>
              </a:lnSpc>
              <a:spcBef>
                <a:spcPts val="0"/>
              </a:spcBef>
              <a:spcAft>
                <a:spcPts val="0"/>
              </a:spcAft>
              <a:buSzPts val="3200"/>
              <a:buNone/>
              <a:defRPr sz="1800"/>
            </a:lvl2pPr>
            <a:lvl3pPr lvl="2" algn="l">
              <a:lnSpc>
                <a:spcPct val="100000"/>
              </a:lnSpc>
              <a:spcBef>
                <a:spcPts val="0"/>
              </a:spcBef>
              <a:spcAft>
                <a:spcPts val="0"/>
              </a:spcAft>
              <a:buSzPts val="3200"/>
              <a:buNone/>
              <a:defRPr sz="1800"/>
            </a:lvl3pPr>
            <a:lvl4pPr lvl="3" algn="l">
              <a:lnSpc>
                <a:spcPct val="100000"/>
              </a:lnSpc>
              <a:spcBef>
                <a:spcPts val="0"/>
              </a:spcBef>
              <a:spcAft>
                <a:spcPts val="0"/>
              </a:spcAft>
              <a:buSzPts val="3200"/>
              <a:buNone/>
              <a:defRPr sz="1800"/>
            </a:lvl4pPr>
            <a:lvl5pPr lvl="4" algn="l">
              <a:lnSpc>
                <a:spcPct val="100000"/>
              </a:lnSpc>
              <a:spcBef>
                <a:spcPts val="0"/>
              </a:spcBef>
              <a:spcAft>
                <a:spcPts val="0"/>
              </a:spcAft>
              <a:buSzPts val="3200"/>
              <a:buNone/>
              <a:defRPr sz="1800"/>
            </a:lvl5pPr>
            <a:lvl6pPr lvl="5" algn="l">
              <a:lnSpc>
                <a:spcPct val="100000"/>
              </a:lnSpc>
              <a:spcBef>
                <a:spcPts val="0"/>
              </a:spcBef>
              <a:spcAft>
                <a:spcPts val="0"/>
              </a:spcAft>
              <a:buSzPts val="3200"/>
              <a:buNone/>
              <a:defRPr sz="1800"/>
            </a:lvl6pPr>
            <a:lvl7pPr lvl="6" algn="l">
              <a:lnSpc>
                <a:spcPct val="100000"/>
              </a:lnSpc>
              <a:spcBef>
                <a:spcPts val="0"/>
              </a:spcBef>
              <a:spcAft>
                <a:spcPts val="0"/>
              </a:spcAft>
              <a:buSzPts val="3200"/>
              <a:buNone/>
              <a:defRPr sz="1800"/>
            </a:lvl7pPr>
            <a:lvl8pPr lvl="7" algn="l">
              <a:lnSpc>
                <a:spcPct val="100000"/>
              </a:lnSpc>
              <a:spcBef>
                <a:spcPts val="0"/>
              </a:spcBef>
              <a:spcAft>
                <a:spcPts val="0"/>
              </a:spcAft>
              <a:buSzPts val="3200"/>
              <a:buNone/>
              <a:defRPr sz="1800"/>
            </a:lvl8pPr>
            <a:lvl9pPr lvl="8" algn="l">
              <a:lnSpc>
                <a:spcPct val="100000"/>
              </a:lnSpc>
              <a:spcBef>
                <a:spcPts val="0"/>
              </a:spcBef>
              <a:spcAft>
                <a:spcPts val="0"/>
              </a:spcAft>
              <a:buSzPts val="3200"/>
              <a:buNone/>
              <a:defRPr sz="1800"/>
            </a:lvl9pPr>
          </a:lstStyle>
          <a:p/>
        </p:txBody>
      </p:sp>
      <p:sp>
        <p:nvSpPr>
          <p:cNvPr id="19" name="Google Shape;19;p30"/>
          <p:cNvSpPr txBox="1"/>
          <p:nvPr>
            <p:ph idx="12" type="sldNum"/>
          </p:nvPr>
        </p:nvSpPr>
        <p:spPr>
          <a:xfrm>
            <a:off x="457200" y="4799691"/>
            <a:ext cx="447600" cy="2739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900" u="none" cap="none" strike="noStrike">
                <a:solidFill>
                  <a:schemeClr val="dk2"/>
                </a:solidFill>
                <a:latin typeface="Source Sans 3"/>
                <a:ea typeface="Source Sans 3"/>
                <a:cs typeface="Source Sans 3"/>
                <a:sym typeface="Source Sans 3"/>
              </a:defRPr>
            </a:lvl1pPr>
            <a:lvl2pPr indent="0" lvl="1" marL="0" marR="0" algn="l">
              <a:lnSpc>
                <a:spcPct val="100000"/>
              </a:lnSpc>
              <a:spcBef>
                <a:spcPts val="0"/>
              </a:spcBef>
              <a:spcAft>
                <a:spcPts val="0"/>
              </a:spcAft>
              <a:buClr>
                <a:srgbClr val="000000"/>
              </a:buClr>
              <a:buSzPts val="1000"/>
              <a:buFont typeface="Arial"/>
              <a:buNone/>
              <a:defRPr b="0" i="0" sz="900" u="none" cap="none" strike="noStrike">
                <a:solidFill>
                  <a:schemeClr val="dk2"/>
                </a:solidFill>
                <a:latin typeface="Source Sans 3"/>
                <a:ea typeface="Source Sans 3"/>
                <a:cs typeface="Source Sans 3"/>
                <a:sym typeface="Source Sans 3"/>
              </a:defRPr>
            </a:lvl2pPr>
            <a:lvl3pPr indent="0" lvl="2" marL="0" marR="0" algn="l">
              <a:lnSpc>
                <a:spcPct val="100000"/>
              </a:lnSpc>
              <a:spcBef>
                <a:spcPts val="0"/>
              </a:spcBef>
              <a:spcAft>
                <a:spcPts val="0"/>
              </a:spcAft>
              <a:buClr>
                <a:srgbClr val="000000"/>
              </a:buClr>
              <a:buSzPts val="1000"/>
              <a:buFont typeface="Arial"/>
              <a:buNone/>
              <a:defRPr b="0" i="0" sz="900" u="none" cap="none" strike="noStrike">
                <a:solidFill>
                  <a:schemeClr val="dk2"/>
                </a:solidFill>
                <a:latin typeface="Source Sans 3"/>
                <a:ea typeface="Source Sans 3"/>
                <a:cs typeface="Source Sans 3"/>
                <a:sym typeface="Source Sans 3"/>
              </a:defRPr>
            </a:lvl3pPr>
            <a:lvl4pPr indent="0" lvl="3" marL="0" marR="0" algn="l">
              <a:lnSpc>
                <a:spcPct val="100000"/>
              </a:lnSpc>
              <a:spcBef>
                <a:spcPts val="0"/>
              </a:spcBef>
              <a:spcAft>
                <a:spcPts val="0"/>
              </a:spcAft>
              <a:buClr>
                <a:srgbClr val="000000"/>
              </a:buClr>
              <a:buSzPts val="1000"/>
              <a:buFont typeface="Arial"/>
              <a:buNone/>
              <a:defRPr b="0" i="0" sz="900" u="none" cap="none" strike="noStrike">
                <a:solidFill>
                  <a:schemeClr val="dk2"/>
                </a:solidFill>
                <a:latin typeface="Source Sans 3"/>
                <a:ea typeface="Source Sans 3"/>
                <a:cs typeface="Source Sans 3"/>
                <a:sym typeface="Source Sans 3"/>
              </a:defRPr>
            </a:lvl4pPr>
            <a:lvl5pPr indent="0" lvl="4" marL="0" marR="0" algn="l">
              <a:lnSpc>
                <a:spcPct val="100000"/>
              </a:lnSpc>
              <a:spcBef>
                <a:spcPts val="0"/>
              </a:spcBef>
              <a:spcAft>
                <a:spcPts val="0"/>
              </a:spcAft>
              <a:buClr>
                <a:srgbClr val="000000"/>
              </a:buClr>
              <a:buSzPts val="1000"/>
              <a:buFont typeface="Arial"/>
              <a:buNone/>
              <a:defRPr b="0" i="0" sz="900" u="none" cap="none" strike="noStrike">
                <a:solidFill>
                  <a:schemeClr val="dk2"/>
                </a:solidFill>
                <a:latin typeface="Source Sans 3"/>
                <a:ea typeface="Source Sans 3"/>
                <a:cs typeface="Source Sans 3"/>
                <a:sym typeface="Source Sans 3"/>
              </a:defRPr>
            </a:lvl5pPr>
            <a:lvl6pPr indent="0" lvl="5" marL="0" marR="0" algn="l">
              <a:lnSpc>
                <a:spcPct val="100000"/>
              </a:lnSpc>
              <a:spcBef>
                <a:spcPts val="0"/>
              </a:spcBef>
              <a:spcAft>
                <a:spcPts val="0"/>
              </a:spcAft>
              <a:buClr>
                <a:srgbClr val="000000"/>
              </a:buClr>
              <a:buSzPts val="1000"/>
              <a:buFont typeface="Arial"/>
              <a:buNone/>
              <a:defRPr b="0" i="0" sz="900" u="none" cap="none" strike="noStrike">
                <a:solidFill>
                  <a:schemeClr val="dk2"/>
                </a:solidFill>
                <a:latin typeface="Source Sans 3"/>
                <a:ea typeface="Source Sans 3"/>
                <a:cs typeface="Source Sans 3"/>
                <a:sym typeface="Source Sans 3"/>
              </a:defRPr>
            </a:lvl6pPr>
            <a:lvl7pPr indent="0" lvl="6" marL="0" marR="0" algn="l">
              <a:lnSpc>
                <a:spcPct val="100000"/>
              </a:lnSpc>
              <a:spcBef>
                <a:spcPts val="0"/>
              </a:spcBef>
              <a:spcAft>
                <a:spcPts val="0"/>
              </a:spcAft>
              <a:buClr>
                <a:srgbClr val="000000"/>
              </a:buClr>
              <a:buSzPts val="1000"/>
              <a:buFont typeface="Arial"/>
              <a:buNone/>
              <a:defRPr b="0" i="0" sz="900" u="none" cap="none" strike="noStrike">
                <a:solidFill>
                  <a:schemeClr val="dk2"/>
                </a:solidFill>
                <a:latin typeface="Source Sans 3"/>
                <a:ea typeface="Source Sans 3"/>
                <a:cs typeface="Source Sans 3"/>
                <a:sym typeface="Source Sans 3"/>
              </a:defRPr>
            </a:lvl7pPr>
            <a:lvl8pPr indent="0" lvl="7" marL="0" marR="0" algn="l">
              <a:lnSpc>
                <a:spcPct val="100000"/>
              </a:lnSpc>
              <a:spcBef>
                <a:spcPts val="0"/>
              </a:spcBef>
              <a:spcAft>
                <a:spcPts val="0"/>
              </a:spcAft>
              <a:buClr>
                <a:srgbClr val="000000"/>
              </a:buClr>
              <a:buSzPts val="1000"/>
              <a:buFont typeface="Arial"/>
              <a:buNone/>
              <a:defRPr b="0" i="0" sz="900" u="none" cap="none" strike="noStrike">
                <a:solidFill>
                  <a:schemeClr val="dk2"/>
                </a:solidFill>
                <a:latin typeface="Source Sans 3"/>
                <a:ea typeface="Source Sans 3"/>
                <a:cs typeface="Source Sans 3"/>
                <a:sym typeface="Source Sans 3"/>
              </a:defRPr>
            </a:lvl8pPr>
            <a:lvl9pPr indent="0" lvl="8" marL="0" marR="0" algn="l">
              <a:lnSpc>
                <a:spcPct val="100000"/>
              </a:lnSpc>
              <a:spcBef>
                <a:spcPts val="0"/>
              </a:spcBef>
              <a:spcAft>
                <a:spcPts val="0"/>
              </a:spcAft>
              <a:buClr>
                <a:srgbClr val="000000"/>
              </a:buClr>
              <a:buSzPts val="1000"/>
              <a:buFont typeface="Arial"/>
              <a:buNone/>
              <a:defRPr b="0" i="0" sz="900" u="none" cap="none" strike="noStrike">
                <a:solidFill>
                  <a:schemeClr val="dk2"/>
                </a:solidFill>
                <a:latin typeface="Source Sans 3"/>
                <a:ea typeface="Source Sans 3"/>
                <a:cs typeface="Source Sans 3"/>
                <a:sym typeface="Source Sans 3"/>
              </a:defRPr>
            </a:lvl9pPr>
          </a:lstStyle>
          <a:p>
            <a:pPr indent="0" lvl="0" marL="0" rtl="0" algn="l">
              <a:spcBef>
                <a:spcPts val="0"/>
              </a:spcBef>
              <a:spcAft>
                <a:spcPts val="0"/>
              </a:spcAft>
              <a:buNone/>
            </a:pPr>
            <a:fld id="{00000000-1234-1234-1234-123412341234}" type="slidenum">
              <a:rPr lang="en"/>
              <a:t>‹#›</a:t>
            </a:fld>
            <a:endParaRPr/>
          </a:p>
        </p:txBody>
      </p:sp>
      <p:sp>
        <p:nvSpPr>
          <p:cNvPr id="20" name="Google Shape;20;p30"/>
          <p:cNvSpPr txBox="1"/>
          <p:nvPr>
            <p:ph idx="1" type="body"/>
          </p:nvPr>
        </p:nvSpPr>
        <p:spPr>
          <a:xfrm>
            <a:off x="457275" y="1028700"/>
            <a:ext cx="8229600" cy="3770700"/>
          </a:xfrm>
          <a:prstGeom prst="rect">
            <a:avLst/>
          </a:prstGeom>
          <a:noFill/>
          <a:ln>
            <a:noFill/>
          </a:ln>
        </p:spPr>
        <p:txBody>
          <a:bodyPr anchorCtr="0" anchor="t" bIns="91425" lIns="91425" spcFirstLastPara="1" rIns="91425" wrap="square" tIns="91425">
            <a:noAutofit/>
          </a:bodyPr>
          <a:lstStyle>
            <a:lvl1pPr indent="-381000" lvl="0" marL="457200" algn="l">
              <a:lnSpc>
                <a:spcPct val="115000"/>
              </a:lnSpc>
              <a:spcBef>
                <a:spcPts val="0"/>
              </a:spcBef>
              <a:spcAft>
                <a:spcPts val="0"/>
              </a:spcAft>
              <a:buSzPts val="2400"/>
              <a:buChar char="•"/>
              <a:defRPr/>
            </a:lvl1pPr>
            <a:lvl2pPr indent="-336550" lvl="1" marL="914400" algn="l">
              <a:lnSpc>
                <a:spcPct val="115000"/>
              </a:lnSpc>
              <a:spcBef>
                <a:spcPts val="800"/>
              </a:spcBef>
              <a:spcAft>
                <a:spcPts val="0"/>
              </a:spcAft>
              <a:buSzPts val="1700"/>
              <a:buChar char="–"/>
              <a:defRPr/>
            </a:lvl2pPr>
            <a:lvl3pPr indent="-342900" lvl="2" marL="1371600" algn="l">
              <a:lnSpc>
                <a:spcPct val="115000"/>
              </a:lnSpc>
              <a:spcBef>
                <a:spcPts val="800"/>
              </a:spcBef>
              <a:spcAft>
                <a:spcPts val="0"/>
              </a:spcAft>
              <a:buSzPts val="1800"/>
              <a:buChar char="•"/>
              <a:defRPr/>
            </a:lvl3pPr>
            <a:lvl4pPr indent="-330200" lvl="3" marL="1828800" algn="l">
              <a:lnSpc>
                <a:spcPct val="115000"/>
              </a:lnSpc>
              <a:spcBef>
                <a:spcPts val="800"/>
              </a:spcBef>
              <a:spcAft>
                <a:spcPts val="0"/>
              </a:spcAft>
              <a:buSzPts val="1600"/>
              <a:buChar char="–"/>
              <a:defRPr/>
            </a:lvl4pPr>
            <a:lvl5pPr indent="-317500" lvl="4" marL="2286000" algn="l">
              <a:lnSpc>
                <a:spcPct val="115000"/>
              </a:lnSpc>
              <a:spcBef>
                <a:spcPts val="800"/>
              </a:spcBef>
              <a:spcAft>
                <a:spcPts val="0"/>
              </a:spcAft>
              <a:buSzPts val="1400"/>
              <a:buChar char="»"/>
              <a:defRPr/>
            </a:lvl5pPr>
            <a:lvl6pPr indent="-304800" lvl="5" marL="2743200" algn="l">
              <a:lnSpc>
                <a:spcPct val="115000"/>
              </a:lnSpc>
              <a:spcBef>
                <a:spcPts val="800"/>
              </a:spcBef>
              <a:spcAft>
                <a:spcPts val="0"/>
              </a:spcAft>
              <a:buSzPts val="1200"/>
              <a:buChar char="•"/>
              <a:defRPr/>
            </a:lvl6pPr>
            <a:lvl7pPr indent="-304800" lvl="6" marL="3200400" algn="l">
              <a:lnSpc>
                <a:spcPct val="115000"/>
              </a:lnSpc>
              <a:spcBef>
                <a:spcPts val="800"/>
              </a:spcBef>
              <a:spcAft>
                <a:spcPts val="0"/>
              </a:spcAft>
              <a:buSzPts val="1200"/>
              <a:buChar char="•"/>
              <a:defRPr/>
            </a:lvl7pPr>
            <a:lvl8pPr indent="-304800" lvl="7" marL="3657600" algn="l">
              <a:lnSpc>
                <a:spcPct val="115000"/>
              </a:lnSpc>
              <a:spcBef>
                <a:spcPts val="800"/>
              </a:spcBef>
              <a:spcAft>
                <a:spcPts val="0"/>
              </a:spcAft>
              <a:buSzPts val="1200"/>
              <a:buChar char="•"/>
              <a:defRPr/>
            </a:lvl8pPr>
            <a:lvl9pPr indent="-304800" lvl="8" marL="4114800" algn="l">
              <a:lnSpc>
                <a:spcPct val="115000"/>
              </a:lnSpc>
              <a:spcBef>
                <a:spcPts val="800"/>
              </a:spcBef>
              <a:spcAft>
                <a:spcPts val="800"/>
              </a:spcAft>
              <a:buSzPts val="12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 name="Shape 21"/>
        <p:cNvGrpSpPr/>
        <p:nvPr/>
      </p:nvGrpSpPr>
      <p:grpSpPr>
        <a:xfrm>
          <a:off x="0" y="0"/>
          <a:ext cx="0" cy="0"/>
          <a:chOff x="0" y="0"/>
          <a:chExt cx="0" cy="0"/>
        </a:xfrm>
      </p:grpSpPr>
      <p:sp>
        <p:nvSpPr>
          <p:cNvPr id="22" name="Google Shape;22;p4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 name="Google Shape;23;p4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4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 name="Google Shape;26;p42"/>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7" name="Google Shape;27;p42"/>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8" name="Google Shape;28;p4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43"/>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1" name="Google Shape;31;p43"/>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2" name="Google Shape;32;p4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44"/>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5" name="Google Shape;35;p4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45"/>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p45"/>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9" name="Google Shape;39;p45"/>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0" name="Google Shape;40;p45"/>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1" name="Google Shape;41;p4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2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9" name="Shape 49"/>
        <p:cNvGrpSpPr/>
        <p:nvPr/>
      </p:nvGrpSpPr>
      <p:grpSpPr>
        <a:xfrm>
          <a:off x="0" y="0"/>
          <a:ext cx="0" cy="0"/>
          <a:chOff x="0" y="0"/>
          <a:chExt cx="0" cy="0"/>
        </a:xfrm>
      </p:grpSpPr>
      <p:sp>
        <p:nvSpPr>
          <p:cNvPr id="50" name="Google Shape;50;p2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1" name="Google Shape;51;p2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52" name="Google Shape;52;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image" Target="../media/image5.gif"/><Relationship Id="rId6" Type="http://schemas.openxmlformats.org/officeDocument/2006/relationships/image" Target="../media/image14.png"/><Relationship Id="rId7"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6.png"/><Relationship Id="rId4" Type="http://schemas.openxmlformats.org/officeDocument/2006/relationships/image" Target="../media/image4.jpg"/><Relationship Id="rId9"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40.png"/><Relationship Id="rId7" Type="http://schemas.openxmlformats.org/officeDocument/2006/relationships/image" Target="../media/image35.png"/><Relationship Id="rId8" Type="http://schemas.openxmlformats.org/officeDocument/2006/relationships/image" Target="../media/image5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7.jp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1.png"/><Relationship Id="rId7"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9.png"/><Relationship Id="rId4" Type="http://schemas.openxmlformats.org/officeDocument/2006/relationships/image" Target="../media/image38.png"/><Relationship Id="rId11" Type="http://schemas.openxmlformats.org/officeDocument/2006/relationships/image" Target="../media/image51.png"/><Relationship Id="rId10" Type="http://schemas.openxmlformats.org/officeDocument/2006/relationships/image" Target="../media/image54.png"/><Relationship Id="rId9" Type="http://schemas.openxmlformats.org/officeDocument/2006/relationships/image" Target="../media/image48.png"/><Relationship Id="rId5" Type="http://schemas.openxmlformats.org/officeDocument/2006/relationships/image" Target="../media/image46.jpg"/><Relationship Id="rId6" Type="http://schemas.openxmlformats.org/officeDocument/2006/relationships/image" Target="../media/image52.png"/><Relationship Id="rId7" Type="http://schemas.openxmlformats.org/officeDocument/2006/relationships/image" Target="../media/image45.jpg"/><Relationship Id="rId8" Type="http://schemas.openxmlformats.org/officeDocument/2006/relationships/image" Target="../media/image5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6.png"/><Relationship Id="rId4" Type="http://schemas.openxmlformats.org/officeDocument/2006/relationships/image" Target="../media/image47.jpg"/><Relationship Id="rId5" Type="http://schemas.openxmlformats.org/officeDocument/2006/relationships/image" Target="../media/image58.jpg"/><Relationship Id="rId6" Type="http://schemas.openxmlformats.org/officeDocument/2006/relationships/image" Target="../media/image55.png"/><Relationship Id="rId7" Type="http://schemas.openxmlformats.org/officeDocument/2006/relationships/image" Target="../media/image4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6.png"/><Relationship Id="rId4" Type="http://schemas.openxmlformats.org/officeDocument/2006/relationships/image" Target="../media/image73.png"/><Relationship Id="rId11" Type="http://schemas.openxmlformats.org/officeDocument/2006/relationships/image" Target="../media/image55.png"/><Relationship Id="rId10" Type="http://schemas.openxmlformats.org/officeDocument/2006/relationships/image" Target="../media/image58.jpg"/><Relationship Id="rId12" Type="http://schemas.openxmlformats.org/officeDocument/2006/relationships/image" Target="../media/image43.png"/><Relationship Id="rId9" Type="http://schemas.openxmlformats.org/officeDocument/2006/relationships/image" Target="../media/image47.jpg"/><Relationship Id="rId5" Type="http://schemas.openxmlformats.org/officeDocument/2006/relationships/image" Target="../media/image49.png"/><Relationship Id="rId6" Type="http://schemas.openxmlformats.org/officeDocument/2006/relationships/image" Target="../media/image59.png"/><Relationship Id="rId7" Type="http://schemas.openxmlformats.org/officeDocument/2006/relationships/image" Target="../media/image50.png"/><Relationship Id="rId8" Type="http://schemas.openxmlformats.org/officeDocument/2006/relationships/image" Target="../media/image5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0.png"/><Relationship Id="rId4" Type="http://schemas.openxmlformats.org/officeDocument/2006/relationships/image" Target="../media/image62.png"/><Relationship Id="rId10" Type="http://schemas.openxmlformats.org/officeDocument/2006/relationships/image" Target="../media/image71.png"/><Relationship Id="rId9" Type="http://schemas.openxmlformats.org/officeDocument/2006/relationships/image" Target="../media/image67.png"/><Relationship Id="rId5" Type="http://schemas.openxmlformats.org/officeDocument/2006/relationships/image" Target="../media/image63.png"/><Relationship Id="rId6" Type="http://schemas.openxmlformats.org/officeDocument/2006/relationships/image" Target="../media/image56.png"/><Relationship Id="rId7" Type="http://schemas.openxmlformats.org/officeDocument/2006/relationships/image" Target="../media/image69.png"/><Relationship Id="rId8" Type="http://schemas.openxmlformats.org/officeDocument/2006/relationships/image" Target="../media/image6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61.png"/><Relationship Id="rId4" Type="http://schemas.openxmlformats.org/officeDocument/2006/relationships/image" Target="../media/image66.jpg"/><Relationship Id="rId5" Type="http://schemas.openxmlformats.org/officeDocument/2006/relationships/hyperlink" Target="https://quantnet.lbl.gov/software" TargetMode="External"/><Relationship Id="rId6" Type="http://schemas.openxmlformats.org/officeDocument/2006/relationships/hyperlink" Target="https://www.computer.org/csdl/proceedings-article/qce/2025/573601b302/2c5MWOkOk36" TargetMode="External"/><Relationship Id="rId7" Type="http://schemas.openxmlformats.org/officeDocument/2006/relationships/hyperlink" Target="https://www.computer.org/csdl/proceedings-article/qce/2025/573601b302/2c5MWOkOk36"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65.png"/><Relationship Id="rId4" Type="http://schemas.openxmlformats.org/officeDocument/2006/relationships/image" Target="../media/image72.png"/></Relationships>
</file>

<file path=ppt/slides/_rels/slide18.xml.rels><?xml version="1.0" encoding="UTF-8" standalone="yes"?><Relationships xmlns="http://schemas.openxmlformats.org/package/2006/relationships"><Relationship Id="rId11" Type="http://schemas.openxmlformats.org/officeDocument/2006/relationships/image" Target="../media/image89.png"/><Relationship Id="rId10" Type="http://schemas.openxmlformats.org/officeDocument/2006/relationships/image" Target="../media/image78.png"/><Relationship Id="rId13" Type="http://schemas.openxmlformats.org/officeDocument/2006/relationships/image" Target="../media/image74.jpg"/><Relationship Id="rId12" Type="http://schemas.openxmlformats.org/officeDocument/2006/relationships/image" Target="../media/image86.jpg"/><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68.png"/><Relationship Id="rId4" Type="http://schemas.openxmlformats.org/officeDocument/2006/relationships/image" Target="../media/image76.jpg"/><Relationship Id="rId9" Type="http://schemas.openxmlformats.org/officeDocument/2006/relationships/image" Target="../media/image70.png"/><Relationship Id="rId14" Type="http://schemas.openxmlformats.org/officeDocument/2006/relationships/image" Target="../media/image79.png"/><Relationship Id="rId5" Type="http://schemas.openxmlformats.org/officeDocument/2006/relationships/image" Target="../media/image81.jpg"/><Relationship Id="rId6" Type="http://schemas.openxmlformats.org/officeDocument/2006/relationships/image" Target="../media/image80.png"/><Relationship Id="rId7" Type="http://schemas.openxmlformats.org/officeDocument/2006/relationships/image" Target="../media/image75.png"/><Relationship Id="rId8" Type="http://schemas.openxmlformats.org/officeDocument/2006/relationships/image" Target="../media/image8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3.png"/><Relationship Id="rId10" Type="http://schemas.openxmlformats.org/officeDocument/2006/relationships/image" Target="../media/image7.png"/><Relationship Id="rId9" Type="http://schemas.openxmlformats.org/officeDocument/2006/relationships/image" Target="../media/image13.png"/><Relationship Id="rId5" Type="http://schemas.openxmlformats.org/officeDocument/2006/relationships/image" Target="../media/image16.png"/><Relationship Id="rId6" Type="http://schemas.openxmlformats.org/officeDocument/2006/relationships/image" Target="../media/image2.png"/><Relationship Id="rId7" Type="http://schemas.openxmlformats.org/officeDocument/2006/relationships/image" Target="../media/image10.png"/><Relationship Id="rId8" Type="http://schemas.openxmlformats.org/officeDocument/2006/relationships/image" Target="../media/image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8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85.png"/><Relationship Id="rId4" Type="http://schemas.openxmlformats.org/officeDocument/2006/relationships/image" Target="../media/image77.png"/><Relationship Id="rId5" Type="http://schemas.openxmlformats.org/officeDocument/2006/relationships/image" Target="../media/image25.jpg"/><Relationship Id="rId6" Type="http://schemas.openxmlformats.org/officeDocument/2006/relationships/image" Target="../media/image17.jpg"/><Relationship Id="rId7"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90.gif"/><Relationship Id="rId4" Type="http://schemas.openxmlformats.org/officeDocument/2006/relationships/image" Target="../media/image88.png"/><Relationship Id="rId5" Type="http://schemas.openxmlformats.org/officeDocument/2006/relationships/image" Target="../media/image16.png"/><Relationship Id="rId6" Type="http://schemas.openxmlformats.org/officeDocument/2006/relationships/hyperlink" Target="https://quantnet.lbl.gov/software"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83.png"/><Relationship Id="rId4" Type="http://schemas.openxmlformats.org/officeDocument/2006/relationships/image" Target="../media/image87.png"/></Relationships>
</file>

<file path=ppt/slides/_rels/slide24.xml.rels><?xml version="1.0" encoding="UTF-8" standalone="yes"?><Relationships xmlns="http://schemas.openxmlformats.org/package/2006/relationships"><Relationship Id="rId11" Type="http://schemas.openxmlformats.org/officeDocument/2006/relationships/image" Target="../media/image89.png"/><Relationship Id="rId10" Type="http://schemas.openxmlformats.org/officeDocument/2006/relationships/image" Target="../media/image78.png"/><Relationship Id="rId13" Type="http://schemas.openxmlformats.org/officeDocument/2006/relationships/image" Target="../media/image74.jpg"/><Relationship Id="rId12" Type="http://schemas.openxmlformats.org/officeDocument/2006/relationships/image" Target="../media/image86.jpg"/><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68.png"/><Relationship Id="rId4" Type="http://schemas.openxmlformats.org/officeDocument/2006/relationships/image" Target="../media/image76.jpg"/><Relationship Id="rId9" Type="http://schemas.openxmlformats.org/officeDocument/2006/relationships/image" Target="../media/image70.png"/><Relationship Id="rId14" Type="http://schemas.openxmlformats.org/officeDocument/2006/relationships/image" Target="../media/image79.png"/><Relationship Id="rId5" Type="http://schemas.openxmlformats.org/officeDocument/2006/relationships/image" Target="../media/image81.jpg"/><Relationship Id="rId6" Type="http://schemas.openxmlformats.org/officeDocument/2006/relationships/image" Target="../media/image80.png"/><Relationship Id="rId7" Type="http://schemas.openxmlformats.org/officeDocument/2006/relationships/image" Target="../media/image75.png"/><Relationship Id="rId8" Type="http://schemas.openxmlformats.org/officeDocument/2006/relationships/image" Target="../media/image8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11.jpg"/><Relationship Id="rId5" Type="http://schemas.openxmlformats.org/officeDocument/2006/relationships/image" Target="../media/image1.png"/><Relationship Id="rId6" Type="http://schemas.openxmlformats.org/officeDocument/2006/relationships/image" Target="../media/image3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8.jpg"/><Relationship Id="rId4" Type="http://schemas.openxmlformats.org/officeDocument/2006/relationships/image" Target="../media/image17.jpg"/><Relationship Id="rId10" Type="http://schemas.openxmlformats.org/officeDocument/2006/relationships/image" Target="../media/image19.png"/><Relationship Id="rId9" Type="http://schemas.openxmlformats.org/officeDocument/2006/relationships/image" Target="../media/image16.png"/><Relationship Id="rId5" Type="http://schemas.openxmlformats.org/officeDocument/2006/relationships/image" Target="../media/image18.png"/><Relationship Id="rId6" Type="http://schemas.openxmlformats.org/officeDocument/2006/relationships/image" Target="../media/image12.png"/><Relationship Id="rId7" Type="http://schemas.openxmlformats.org/officeDocument/2006/relationships/image" Target="../media/image21.png"/><Relationship Id="rId8"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2.png"/><Relationship Id="rId4" Type="http://schemas.openxmlformats.org/officeDocument/2006/relationships/image" Target="../media/image28.jpg"/><Relationship Id="rId11" Type="http://schemas.openxmlformats.org/officeDocument/2006/relationships/image" Target="../media/image23.png"/><Relationship Id="rId10" Type="http://schemas.openxmlformats.org/officeDocument/2006/relationships/image" Target="../media/image24.png"/><Relationship Id="rId9" Type="http://schemas.openxmlformats.org/officeDocument/2006/relationships/image" Target="../media/image29.png"/><Relationship Id="rId5" Type="http://schemas.openxmlformats.org/officeDocument/2006/relationships/image" Target="../media/image17.jpg"/><Relationship Id="rId6" Type="http://schemas.openxmlformats.org/officeDocument/2006/relationships/image" Target="../media/image21.png"/><Relationship Id="rId7" Type="http://schemas.openxmlformats.org/officeDocument/2006/relationships/image" Target="../media/image16.png"/><Relationship Id="rId8" Type="http://schemas.openxmlformats.org/officeDocument/2006/relationships/image" Target="../media/image3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5.jpg"/><Relationship Id="rId4" Type="http://schemas.openxmlformats.org/officeDocument/2006/relationships/image" Target="../media/image17.jpg"/><Relationship Id="rId11" Type="http://schemas.openxmlformats.org/officeDocument/2006/relationships/image" Target="../media/image30.png"/><Relationship Id="rId10" Type="http://schemas.openxmlformats.org/officeDocument/2006/relationships/image" Target="../media/image33.png"/><Relationship Id="rId9" Type="http://schemas.openxmlformats.org/officeDocument/2006/relationships/image" Target="../media/image37.png"/><Relationship Id="rId5" Type="http://schemas.openxmlformats.org/officeDocument/2006/relationships/image" Target="../media/image16.png"/><Relationship Id="rId6" Type="http://schemas.openxmlformats.org/officeDocument/2006/relationships/image" Target="../media/image57.png"/><Relationship Id="rId7" Type="http://schemas.openxmlformats.org/officeDocument/2006/relationships/image" Target="../media/image4.jpg"/><Relationship Id="rId8"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6.png"/><Relationship Id="rId4" Type="http://schemas.openxmlformats.org/officeDocument/2006/relationships/image" Target="../media/image4.jpg"/><Relationship Id="rId9" Type="http://schemas.openxmlformats.org/officeDocument/2006/relationships/image" Target="../media/image27.png"/><Relationship Id="rId5" Type="http://schemas.openxmlformats.org/officeDocument/2006/relationships/image" Target="../media/image26.png"/><Relationship Id="rId6" Type="http://schemas.openxmlformats.org/officeDocument/2006/relationships/image" Target="../media/image37.png"/><Relationship Id="rId7" Type="http://schemas.openxmlformats.org/officeDocument/2006/relationships/image" Target="../media/image33.png"/><Relationship Id="rId8" Type="http://schemas.openxmlformats.org/officeDocument/2006/relationships/image" Target="../media/image3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4.jpg"/><Relationship Id="rId4" Type="http://schemas.openxmlformats.org/officeDocument/2006/relationships/image" Target="../media/image26.png"/><Relationship Id="rId10" Type="http://schemas.openxmlformats.org/officeDocument/2006/relationships/image" Target="../media/image44.png"/><Relationship Id="rId9" Type="http://schemas.openxmlformats.org/officeDocument/2006/relationships/image" Target="../media/image34.png"/><Relationship Id="rId5" Type="http://schemas.openxmlformats.org/officeDocument/2006/relationships/image" Target="../media/image37.png"/><Relationship Id="rId6" Type="http://schemas.openxmlformats.org/officeDocument/2006/relationships/image" Target="../media/image33.png"/><Relationship Id="rId7" Type="http://schemas.openxmlformats.org/officeDocument/2006/relationships/image" Target="../media/image30.png"/><Relationship Id="rId8"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
          <p:cNvSpPr txBox="1"/>
          <p:nvPr>
            <p:ph type="title"/>
          </p:nvPr>
        </p:nvSpPr>
        <p:spPr>
          <a:xfrm>
            <a:off x="51975" y="-507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sz="2400"/>
              <a:t>QUANT-NET: A Distributed Quantum Computing Testbed using photon-matter entanglement distribution over fiber-link</a:t>
            </a:r>
            <a:endParaRPr sz="2400"/>
          </a:p>
        </p:txBody>
      </p:sp>
      <p:sp>
        <p:nvSpPr>
          <p:cNvPr id="99" name="Google Shape;99;p1"/>
          <p:cNvSpPr txBox="1"/>
          <p:nvPr>
            <p:ph idx="4294967295"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pic>
        <p:nvPicPr>
          <p:cNvPr id="100" name="Google Shape;100;p1"/>
          <p:cNvPicPr preferRelativeResize="0"/>
          <p:nvPr/>
        </p:nvPicPr>
        <p:blipFill rotWithShape="1">
          <a:blip r:embed="rId3">
            <a:alphaModFix/>
          </a:blip>
          <a:srcRect b="0" l="0" r="0" t="0"/>
          <a:stretch/>
        </p:blipFill>
        <p:spPr>
          <a:xfrm>
            <a:off x="311699" y="2889775"/>
            <a:ext cx="8578953" cy="2180325"/>
          </a:xfrm>
          <a:prstGeom prst="rect">
            <a:avLst/>
          </a:prstGeom>
          <a:noFill/>
          <a:ln cap="flat" cmpd="sng" w="9525">
            <a:solidFill>
              <a:schemeClr val="accent1"/>
            </a:solidFill>
            <a:prstDash val="solid"/>
            <a:round/>
            <a:headEnd len="sm" w="sm" type="none"/>
            <a:tailEnd len="sm" w="sm" type="none"/>
          </a:ln>
        </p:spPr>
      </p:pic>
      <p:cxnSp>
        <p:nvCxnSpPr>
          <p:cNvPr id="101" name="Google Shape;101;p1"/>
          <p:cNvCxnSpPr/>
          <p:nvPr/>
        </p:nvCxnSpPr>
        <p:spPr>
          <a:xfrm flipH="1" rot="10800000">
            <a:off x="318275" y="2617300"/>
            <a:ext cx="2718600" cy="273000"/>
          </a:xfrm>
          <a:prstGeom prst="straightConnector1">
            <a:avLst/>
          </a:prstGeom>
          <a:noFill/>
          <a:ln cap="flat" cmpd="sng" w="9525">
            <a:solidFill>
              <a:schemeClr val="accent1"/>
            </a:solidFill>
            <a:prstDash val="dash"/>
            <a:round/>
            <a:headEnd len="sm" w="sm" type="none"/>
            <a:tailEnd len="sm" w="sm" type="none"/>
          </a:ln>
        </p:spPr>
      </p:cxnSp>
      <p:cxnSp>
        <p:nvCxnSpPr>
          <p:cNvPr id="102" name="Google Shape;102;p1"/>
          <p:cNvCxnSpPr/>
          <p:nvPr/>
        </p:nvCxnSpPr>
        <p:spPr>
          <a:xfrm rot="10800000">
            <a:off x="5527650" y="2630700"/>
            <a:ext cx="3366900" cy="268200"/>
          </a:xfrm>
          <a:prstGeom prst="straightConnector1">
            <a:avLst/>
          </a:prstGeom>
          <a:noFill/>
          <a:ln cap="flat" cmpd="sng" w="9525">
            <a:solidFill>
              <a:schemeClr val="accent1"/>
            </a:solidFill>
            <a:prstDash val="dash"/>
            <a:round/>
            <a:headEnd len="sm" w="sm" type="none"/>
            <a:tailEnd len="sm" w="sm" type="none"/>
          </a:ln>
        </p:spPr>
      </p:cxnSp>
      <p:sp>
        <p:nvSpPr>
          <p:cNvPr id="103" name="Google Shape;103;p1"/>
          <p:cNvSpPr/>
          <p:nvPr/>
        </p:nvSpPr>
        <p:spPr>
          <a:xfrm>
            <a:off x="2765290" y="-2199577"/>
            <a:ext cx="2445699" cy="14448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 name="Google Shape;104;p1"/>
          <p:cNvSpPr txBox="1"/>
          <p:nvPr/>
        </p:nvSpPr>
        <p:spPr>
          <a:xfrm>
            <a:off x="119631" y="1305225"/>
            <a:ext cx="2287500" cy="1255698"/>
          </a:xfrm>
          <a:prstGeom prst="rect">
            <a:avLst/>
          </a:prstGeom>
          <a:no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15000"/>
              </a:lnSpc>
              <a:spcBef>
                <a:spcPts val="880"/>
              </a:spcBef>
              <a:spcAft>
                <a:spcPts val="0"/>
              </a:spcAft>
              <a:buClr>
                <a:srgbClr val="000000"/>
              </a:buClr>
              <a:buSzPts val="1800"/>
              <a:buFont typeface="Arial"/>
              <a:buNone/>
            </a:pPr>
            <a:r>
              <a:rPr b="0" i="0" lang="en" sz="1800" u="none" cap="none" strike="noStrike">
                <a:solidFill>
                  <a:schemeClr val="accent1"/>
                </a:solidFill>
                <a:latin typeface="Inter Tight SemiBold"/>
                <a:ea typeface="Inter Tight SemiBold"/>
                <a:cs typeface="Inter Tight SemiBold"/>
                <a:sym typeface="Inter Tight SemiBold"/>
              </a:rPr>
              <a:t>A quantum network testbed, not just a physics experiment</a:t>
            </a:r>
            <a:endParaRPr b="0" i="0" sz="1800" u="none" cap="none" strike="noStrike">
              <a:solidFill>
                <a:schemeClr val="accent1"/>
              </a:solidFill>
              <a:latin typeface="Inter Tight Medium"/>
              <a:ea typeface="Inter Tight Medium"/>
              <a:cs typeface="Inter Tight Medium"/>
              <a:sym typeface="Inter Tight Medium"/>
            </a:endParaRPr>
          </a:p>
        </p:txBody>
      </p:sp>
      <p:sp>
        <p:nvSpPr>
          <p:cNvPr id="105" name="Google Shape;105;p1"/>
          <p:cNvSpPr txBox="1"/>
          <p:nvPr/>
        </p:nvSpPr>
        <p:spPr>
          <a:xfrm>
            <a:off x="5790624" y="1656494"/>
            <a:ext cx="3100027" cy="1096424"/>
          </a:xfrm>
          <a:prstGeom prst="rect">
            <a:avLst/>
          </a:prstGeom>
          <a:no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15000"/>
              </a:lnSpc>
              <a:spcBef>
                <a:spcPts val="880"/>
              </a:spcBef>
              <a:spcAft>
                <a:spcPts val="0"/>
              </a:spcAft>
              <a:buClr>
                <a:srgbClr val="000000"/>
              </a:buClr>
              <a:buSzPts val="1500"/>
              <a:buFont typeface="Arial"/>
              <a:buNone/>
            </a:pPr>
            <a:r>
              <a:rPr b="0" i="0" lang="en" sz="1500" u="none" cap="none" strike="noStrike">
                <a:solidFill>
                  <a:schemeClr val="accent1"/>
                </a:solidFill>
                <a:latin typeface="Inter Tight SemiBold"/>
                <a:ea typeface="Inter Tight SemiBold"/>
                <a:cs typeface="Inter Tight SemiBold"/>
                <a:sym typeface="Inter Tight SemiBold"/>
              </a:rPr>
              <a:t>High-rate, high-fidelity entanglement generation using ion-traps</a:t>
            </a:r>
            <a:endParaRPr b="0" i="0" sz="1300" u="none" cap="none" strike="noStrike">
              <a:solidFill>
                <a:schemeClr val="accent1"/>
              </a:solidFill>
              <a:latin typeface="Inter Tight Medium"/>
              <a:ea typeface="Inter Tight Medium"/>
              <a:cs typeface="Inter Tight Medium"/>
              <a:sym typeface="Inter Tight Medium"/>
            </a:endParaRPr>
          </a:p>
        </p:txBody>
      </p:sp>
      <p:sp>
        <p:nvSpPr>
          <p:cNvPr id="106" name="Google Shape;106;p1"/>
          <p:cNvSpPr txBox="1"/>
          <p:nvPr/>
        </p:nvSpPr>
        <p:spPr>
          <a:xfrm>
            <a:off x="5790625" y="957225"/>
            <a:ext cx="3100026" cy="696000"/>
          </a:xfrm>
          <a:prstGeom prst="rect">
            <a:avLst/>
          </a:prstGeom>
          <a:noFill/>
          <a:ln cap="flat" cmpd="sng" w="9525">
            <a:solidFill>
              <a:schemeClr val="accen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400"/>
              </a:spcBef>
              <a:spcAft>
                <a:spcPts val="0"/>
              </a:spcAft>
              <a:buClr>
                <a:srgbClr val="000000"/>
              </a:buClr>
              <a:buSzPts val="1600"/>
              <a:buFont typeface="Arial"/>
              <a:buNone/>
            </a:pPr>
            <a:r>
              <a:rPr b="1" i="1" lang="en" sz="1600" u="none" cap="none" strike="noStrike">
                <a:solidFill>
                  <a:schemeClr val="accent1"/>
                </a:solidFill>
                <a:latin typeface="Inter Tight"/>
                <a:ea typeface="Inter Tight"/>
                <a:cs typeface="Inter Tight"/>
                <a:sym typeface="Inter Tight"/>
              </a:rPr>
              <a:t>Modular, extensible, control framework</a:t>
            </a:r>
            <a:endParaRPr b="0" i="1" sz="1600" u="none" cap="none" strike="noStrike">
              <a:solidFill>
                <a:schemeClr val="accent1"/>
              </a:solidFill>
              <a:latin typeface="Inter Tight Medium"/>
              <a:ea typeface="Inter Tight Medium"/>
              <a:cs typeface="Inter Tight Medium"/>
              <a:sym typeface="Inter Tight Medium"/>
            </a:endParaRPr>
          </a:p>
        </p:txBody>
      </p:sp>
      <p:pic>
        <p:nvPicPr>
          <p:cNvPr id="107" name="Google Shape;107;p1"/>
          <p:cNvPicPr preferRelativeResize="0"/>
          <p:nvPr/>
        </p:nvPicPr>
        <p:blipFill rotWithShape="1">
          <a:blip r:embed="rId4">
            <a:alphaModFix/>
          </a:blip>
          <a:srcRect b="0" l="0" r="0" t="0"/>
          <a:stretch/>
        </p:blipFill>
        <p:spPr>
          <a:xfrm>
            <a:off x="5790625" y="3001551"/>
            <a:ext cx="935925" cy="540574"/>
          </a:xfrm>
          <a:prstGeom prst="rect">
            <a:avLst/>
          </a:prstGeom>
          <a:noFill/>
          <a:ln>
            <a:noFill/>
          </a:ln>
        </p:spPr>
      </p:pic>
      <p:pic>
        <p:nvPicPr>
          <p:cNvPr id="108" name="Google Shape;108;p1" title="test.gif"/>
          <p:cNvPicPr preferRelativeResize="0"/>
          <p:nvPr/>
        </p:nvPicPr>
        <p:blipFill rotWithShape="1">
          <a:blip r:embed="rId5">
            <a:alphaModFix/>
          </a:blip>
          <a:srcRect b="0" l="0" r="0" t="0"/>
          <a:stretch/>
        </p:blipFill>
        <p:spPr>
          <a:xfrm>
            <a:off x="3016888" y="1037108"/>
            <a:ext cx="2641677" cy="1593591"/>
          </a:xfrm>
          <a:prstGeom prst="rect">
            <a:avLst/>
          </a:prstGeom>
          <a:noFill/>
          <a:ln>
            <a:noFill/>
          </a:ln>
        </p:spPr>
      </p:pic>
      <p:pic>
        <p:nvPicPr>
          <p:cNvPr id="109" name="Google Shape;109;p1" title="test.gif"/>
          <p:cNvPicPr preferRelativeResize="0"/>
          <p:nvPr/>
        </p:nvPicPr>
        <p:blipFill rotWithShape="1">
          <a:blip r:embed="rId5">
            <a:alphaModFix/>
          </a:blip>
          <a:srcRect b="0" l="0" r="0" t="0"/>
          <a:stretch/>
        </p:blipFill>
        <p:spPr>
          <a:xfrm>
            <a:off x="3016888" y="1126609"/>
            <a:ext cx="2641677" cy="1593591"/>
          </a:xfrm>
          <a:prstGeom prst="rect">
            <a:avLst/>
          </a:prstGeom>
          <a:noFill/>
          <a:ln>
            <a:noFill/>
          </a:ln>
        </p:spPr>
      </p:pic>
      <p:grpSp>
        <p:nvGrpSpPr>
          <p:cNvPr id="110" name="Google Shape;110;p1"/>
          <p:cNvGrpSpPr/>
          <p:nvPr/>
        </p:nvGrpSpPr>
        <p:grpSpPr>
          <a:xfrm>
            <a:off x="-1" y="2867359"/>
            <a:ext cx="9144001" cy="2314781"/>
            <a:chOff x="-1" y="2900990"/>
            <a:chExt cx="9144001" cy="2958299"/>
          </a:xfrm>
        </p:grpSpPr>
        <p:pic>
          <p:nvPicPr>
            <p:cNvPr id="111" name="Google Shape;111;p1"/>
            <p:cNvPicPr preferRelativeResize="0"/>
            <p:nvPr/>
          </p:nvPicPr>
          <p:blipFill rotWithShape="1">
            <a:blip r:embed="rId6">
              <a:alphaModFix/>
            </a:blip>
            <a:srcRect b="31258" l="0" r="0" t="11462"/>
            <a:stretch/>
          </p:blipFill>
          <p:spPr>
            <a:xfrm>
              <a:off x="-1" y="2900990"/>
              <a:ext cx="9144001" cy="2958299"/>
            </a:xfrm>
            <a:prstGeom prst="rect">
              <a:avLst/>
            </a:prstGeom>
            <a:noFill/>
            <a:ln cap="flat" cmpd="sng" w="19050">
              <a:solidFill>
                <a:schemeClr val="dk1"/>
              </a:solidFill>
              <a:prstDash val="solid"/>
              <a:round/>
              <a:headEnd len="sm" w="sm" type="none"/>
              <a:tailEnd len="sm" w="sm" type="none"/>
            </a:ln>
          </p:spPr>
        </p:pic>
        <p:grpSp>
          <p:nvGrpSpPr>
            <p:cNvPr id="112" name="Google Shape;112;p1"/>
            <p:cNvGrpSpPr/>
            <p:nvPr/>
          </p:nvGrpSpPr>
          <p:grpSpPr>
            <a:xfrm>
              <a:off x="262425" y="3915084"/>
              <a:ext cx="8631375" cy="1478700"/>
              <a:chOff x="262425" y="1647425"/>
              <a:chExt cx="8631375" cy="1478700"/>
            </a:xfrm>
          </p:grpSpPr>
          <p:cxnSp>
            <p:nvCxnSpPr>
              <p:cNvPr id="113" name="Google Shape;113;p1"/>
              <p:cNvCxnSpPr>
                <a:stCxn id="114" idx="2"/>
                <a:endCxn id="115" idx="6"/>
              </p:cNvCxnSpPr>
              <p:nvPr/>
            </p:nvCxnSpPr>
            <p:spPr>
              <a:xfrm flipH="1">
                <a:off x="903000" y="2064125"/>
                <a:ext cx="7883700" cy="1008300"/>
              </a:xfrm>
              <a:prstGeom prst="straightConnector1">
                <a:avLst/>
              </a:prstGeom>
              <a:noFill/>
              <a:ln cap="flat" cmpd="sng" w="38100">
                <a:solidFill>
                  <a:srgbClr val="94F56D"/>
                </a:solidFill>
                <a:prstDash val="solid"/>
                <a:round/>
                <a:headEnd len="sm" w="sm" type="none"/>
                <a:tailEnd len="sm" w="sm" type="none"/>
              </a:ln>
            </p:spPr>
          </p:cxnSp>
          <p:cxnSp>
            <p:nvCxnSpPr>
              <p:cNvPr id="116" name="Google Shape;116;p1"/>
              <p:cNvCxnSpPr>
                <a:stCxn id="115" idx="6"/>
                <a:endCxn id="117" idx="2"/>
              </p:cNvCxnSpPr>
              <p:nvPr/>
            </p:nvCxnSpPr>
            <p:spPr>
              <a:xfrm flipH="1" rot="10800000">
                <a:off x="902925" y="1897475"/>
                <a:ext cx="7844700" cy="1175100"/>
              </a:xfrm>
              <a:prstGeom prst="straightConnector1">
                <a:avLst/>
              </a:prstGeom>
              <a:noFill/>
              <a:ln cap="flat" cmpd="sng" w="38100">
                <a:solidFill>
                  <a:srgbClr val="94F56D"/>
                </a:solidFill>
                <a:prstDash val="solid"/>
                <a:round/>
                <a:headEnd len="sm" w="sm" type="none"/>
                <a:tailEnd len="sm" w="sm" type="none"/>
              </a:ln>
            </p:spPr>
          </p:cxnSp>
          <p:sp>
            <p:nvSpPr>
              <p:cNvPr id="117" name="Google Shape;117;p1"/>
              <p:cNvSpPr/>
              <p:nvPr/>
            </p:nvSpPr>
            <p:spPr>
              <a:xfrm>
                <a:off x="8747500" y="1844025"/>
                <a:ext cx="107100" cy="107100"/>
              </a:xfrm>
              <a:prstGeom prst="ellipse">
                <a:avLst/>
              </a:prstGeom>
              <a:solidFill>
                <a:srgbClr val="FFFF00"/>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1"/>
              <p:cNvSpPr/>
              <p:nvPr/>
            </p:nvSpPr>
            <p:spPr>
              <a:xfrm>
                <a:off x="8786700" y="2010575"/>
                <a:ext cx="107100" cy="107100"/>
              </a:xfrm>
              <a:prstGeom prst="ellipse">
                <a:avLst/>
              </a:prstGeom>
              <a:solidFill>
                <a:srgbClr val="FFFF00"/>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18" name="Google Shape;118;p1"/>
              <p:cNvCxnSpPr>
                <a:stCxn id="119" idx="4"/>
                <a:endCxn id="115" idx="1"/>
              </p:cNvCxnSpPr>
              <p:nvPr/>
            </p:nvCxnSpPr>
            <p:spPr>
              <a:xfrm>
                <a:off x="315975" y="1754525"/>
                <a:ext cx="495600" cy="1280100"/>
              </a:xfrm>
              <a:prstGeom prst="straightConnector1">
                <a:avLst/>
              </a:prstGeom>
              <a:noFill/>
              <a:ln cap="flat" cmpd="sng" w="38100">
                <a:solidFill>
                  <a:srgbClr val="94F56D"/>
                </a:solidFill>
                <a:prstDash val="solid"/>
                <a:round/>
                <a:headEnd len="sm" w="sm" type="none"/>
                <a:tailEnd len="sm" w="sm" type="none"/>
              </a:ln>
            </p:spPr>
          </p:cxnSp>
          <p:sp>
            <p:nvSpPr>
              <p:cNvPr id="115" name="Google Shape;115;p1"/>
              <p:cNvSpPr/>
              <p:nvPr/>
            </p:nvSpPr>
            <p:spPr>
              <a:xfrm>
                <a:off x="795825" y="3019025"/>
                <a:ext cx="107100" cy="107100"/>
              </a:xfrm>
              <a:prstGeom prst="ellipse">
                <a:avLst/>
              </a:prstGeom>
              <a:solidFill>
                <a:srgbClr val="FFFF00"/>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1"/>
              <p:cNvSpPr/>
              <p:nvPr/>
            </p:nvSpPr>
            <p:spPr>
              <a:xfrm>
                <a:off x="262425" y="1647425"/>
                <a:ext cx="107100" cy="107100"/>
              </a:xfrm>
              <a:prstGeom prst="ellipse">
                <a:avLst/>
              </a:prstGeom>
              <a:solidFill>
                <a:srgbClr val="FFFF00"/>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pic>
        <p:nvPicPr>
          <p:cNvPr descr="A picture containing shape&#10;&#10;Description automatically generated" id="120" name="Google Shape;120;p1"/>
          <p:cNvPicPr preferRelativeResize="0"/>
          <p:nvPr/>
        </p:nvPicPr>
        <p:blipFill rotWithShape="1">
          <a:blip r:embed="rId7">
            <a:alphaModFix/>
          </a:blip>
          <a:srcRect b="18387" l="0" r="0" t="0"/>
          <a:stretch/>
        </p:blipFill>
        <p:spPr>
          <a:xfrm>
            <a:off x="8380675" y="154752"/>
            <a:ext cx="501102" cy="549729"/>
          </a:xfrm>
          <a:prstGeom prst="rect">
            <a:avLst/>
          </a:prstGeom>
          <a:noFill/>
          <a:ln>
            <a:noFill/>
          </a:ln>
        </p:spPr>
      </p:pic>
      <p:sp>
        <p:nvSpPr>
          <p:cNvPr id="121" name="Google Shape;121;p1"/>
          <p:cNvSpPr txBox="1"/>
          <p:nvPr/>
        </p:nvSpPr>
        <p:spPr>
          <a:xfrm>
            <a:off x="-5603" y="2859464"/>
            <a:ext cx="2866165" cy="764673"/>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Inder Monga,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Executive Director, Esnet</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Lead-PI, QUANT-NET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10"/>
          <p:cNvSpPr txBox="1"/>
          <p:nvPr/>
        </p:nvSpPr>
        <p:spPr>
          <a:xfrm>
            <a:off x="466766" y="-15444"/>
            <a:ext cx="8854440" cy="67270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C00000"/>
                </a:solidFill>
                <a:latin typeface="Arial"/>
                <a:ea typeface="Arial"/>
                <a:cs typeface="Arial"/>
                <a:sym typeface="Arial"/>
              </a:rPr>
              <a:t>          HOM interference between remote ion-trap nodes  </a:t>
            </a:r>
            <a:endParaRPr b="0" i="0" sz="2200" u="none" cap="none" strike="noStrike">
              <a:solidFill>
                <a:srgbClr val="C00000"/>
              </a:solidFill>
              <a:latin typeface="Arial"/>
              <a:ea typeface="Arial"/>
              <a:cs typeface="Arial"/>
              <a:sym typeface="Arial"/>
            </a:endParaRPr>
          </a:p>
        </p:txBody>
      </p:sp>
      <p:sp>
        <p:nvSpPr>
          <p:cNvPr id="537" name="Google Shape;537;p10"/>
          <p:cNvSpPr/>
          <p:nvPr/>
        </p:nvSpPr>
        <p:spPr>
          <a:xfrm>
            <a:off x="7681156" y="2055264"/>
            <a:ext cx="698666" cy="92549"/>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cxnSp>
        <p:nvCxnSpPr>
          <p:cNvPr id="538" name="Google Shape;538;p10"/>
          <p:cNvCxnSpPr/>
          <p:nvPr/>
        </p:nvCxnSpPr>
        <p:spPr>
          <a:xfrm rot="10800000">
            <a:off x="2276483" y="4216741"/>
            <a:ext cx="0" cy="589"/>
          </a:xfrm>
          <a:prstGeom prst="straightConnector1">
            <a:avLst/>
          </a:prstGeom>
          <a:noFill/>
          <a:ln cap="flat" cmpd="sng" w="9525">
            <a:solidFill>
              <a:srgbClr val="3B7FF2"/>
            </a:solidFill>
            <a:prstDash val="solid"/>
            <a:round/>
            <a:headEnd len="sm" w="sm" type="none"/>
            <a:tailEnd len="sm" w="sm" type="none"/>
          </a:ln>
        </p:spPr>
      </p:cxnSp>
      <p:sp>
        <p:nvSpPr>
          <p:cNvPr id="539" name="Google Shape;539;p10"/>
          <p:cNvSpPr/>
          <p:nvPr/>
        </p:nvSpPr>
        <p:spPr>
          <a:xfrm>
            <a:off x="43178" y="2924117"/>
            <a:ext cx="3045193" cy="2166558"/>
          </a:xfrm>
          <a:prstGeom prst="rect">
            <a:avLst/>
          </a:prstGeom>
          <a:noFill/>
          <a:ln cap="flat" cmpd="sng" w="127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40" name="Google Shape;540;p10"/>
          <p:cNvSpPr/>
          <p:nvPr/>
        </p:nvSpPr>
        <p:spPr>
          <a:xfrm>
            <a:off x="3156698" y="2936817"/>
            <a:ext cx="5933046" cy="2166558"/>
          </a:xfrm>
          <a:prstGeom prst="rect">
            <a:avLst/>
          </a:prstGeom>
          <a:noFill/>
          <a:ln cap="flat" cmpd="sng" w="127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41" name="Google Shape;541;p10"/>
          <p:cNvSpPr txBox="1"/>
          <p:nvPr/>
        </p:nvSpPr>
        <p:spPr>
          <a:xfrm>
            <a:off x="6632151" y="3318863"/>
            <a:ext cx="1243664"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t/>
            </a:r>
            <a:endParaRPr b="1" i="0" sz="1050" u="none" cap="none" strike="noStrike">
              <a:solidFill>
                <a:srgbClr val="000000"/>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000000"/>
                </a:solidFill>
                <a:latin typeface="Arimo"/>
                <a:ea typeface="Arimo"/>
                <a:cs typeface="Arimo"/>
                <a:sym typeface="Arimo"/>
              </a:rPr>
              <a:t>854 nm photon </a:t>
            </a:r>
            <a:endParaRPr b="1" i="0" sz="1050" u="none" cap="none" strike="noStrike">
              <a:solidFill>
                <a:srgbClr val="000000"/>
              </a:solidFill>
              <a:latin typeface="Arimo"/>
              <a:ea typeface="Arimo"/>
              <a:cs typeface="Arimo"/>
              <a:sym typeface="Arimo"/>
            </a:endParaRPr>
          </a:p>
        </p:txBody>
      </p:sp>
      <p:sp>
        <p:nvSpPr>
          <p:cNvPr id="542" name="Google Shape;542;p10"/>
          <p:cNvSpPr txBox="1"/>
          <p:nvPr/>
        </p:nvSpPr>
        <p:spPr>
          <a:xfrm>
            <a:off x="4709548" y="400416"/>
            <a:ext cx="4592294" cy="400079"/>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2"/>
                </a:solidFill>
                <a:latin typeface="Arial"/>
                <a:ea typeface="Arial"/>
                <a:cs typeface="Arial"/>
                <a:sym typeface="Arial"/>
              </a:rPr>
              <a:t>Interferference of photons from independent ion-traps</a:t>
            </a:r>
            <a:endParaRPr b="0" i="0" sz="1400" u="none" cap="none" strike="noStrike">
              <a:solidFill>
                <a:schemeClr val="dk2"/>
              </a:solidFill>
              <a:latin typeface="Arial"/>
              <a:ea typeface="Arial"/>
              <a:cs typeface="Arial"/>
              <a:sym typeface="Arial"/>
            </a:endParaRPr>
          </a:p>
        </p:txBody>
      </p:sp>
      <p:sp>
        <p:nvSpPr>
          <p:cNvPr id="543" name="Google Shape;543;p10"/>
          <p:cNvSpPr txBox="1"/>
          <p:nvPr/>
        </p:nvSpPr>
        <p:spPr>
          <a:xfrm>
            <a:off x="3375864" y="2986745"/>
            <a:ext cx="5450083" cy="308075"/>
          </a:xfrm>
          <a:prstGeom prst="rect">
            <a:avLst/>
          </a:prstGeom>
          <a:solidFill>
            <a:srgbClr val="00B0F0">
              <a:alpha val="7058"/>
            </a:srgbClr>
          </a:solid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00"/>
              </a:buClr>
              <a:buSzPts val="1400"/>
              <a:buFont typeface="Arial"/>
              <a:buNone/>
            </a:pPr>
            <a:r>
              <a:rPr b="1" i="0" lang="en" sz="1400" u="none" cap="none" strike="noStrike">
                <a:solidFill>
                  <a:srgbClr val="000000"/>
                </a:solidFill>
                <a:latin typeface="Arimo"/>
                <a:ea typeface="Arimo"/>
                <a:cs typeface="Arimo"/>
                <a:sym typeface="Arimo"/>
              </a:rPr>
              <a:t>                 HOM interference between distant nodes</a:t>
            </a:r>
            <a:endParaRPr b="1" i="0" sz="1400" u="none" cap="none" strike="noStrike">
              <a:solidFill>
                <a:srgbClr val="000000"/>
              </a:solidFill>
              <a:latin typeface="Arimo"/>
              <a:ea typeface="Arimo"/>
              <a:cs typeface="Arimo"/>
              <a:sym typeface="Arimo"/>
            </a:endParaRPr>
          </a:p>
        </p:txBody>
      </p:sp>
      <p:sp>
        <p:nvSpPr>
          <p:cNvPr id="544" name="Google Shape;544;p10"/>
          <p:cNvSpPr txBox="1"/>
          <p:nvPr/>
        </p:nvSpPr>
        <p:spPr>
          <a:xfrm>
            <a:off x="38761" y="2977449"/>
            <a:ext cx="3083124" cy="264688"/>
          </a:xfrm>
          <a:prstGeom prst="rect">
            <a:avLst/>
          </a:prstGeom>
          <a:solidFill>
            <a:srgbClr val="00B0F0">
              <a:alpha val="7058"/>
            </a:srgbClr>
          </a:solid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00"/>
              </a:buClr>
              <a:buSzPts val="1400"/>
              <a:buFont typeface="Arial"/>
              <a:buNone/>
            </a:pPr>
            <a:r>
              <a:rPr b="1" i="0" lang="en" sz="1400" u="none" cap="none" strike="noStrike">
                <a:solidFill>
                  <a:srgbClr val="000000"/>
                </a:solidFill>
                <a:latin typeface="Arimo"/>
                <a:ea typeface="Arimo"/>
                <a:cs typeface="Arimo"/>
                <a:sym typeface="Arimo"/>
              </a:rPr>
              <a:t>          Single photon generation </a:t>
            </a:r>
            <a:endParaRPr b="1" i="0" sz="1400" u="none" cap="none" strike="noStrike">
              <a:solidFill>
                <a:srgbClr val="000000"/>
              </a:solidFill>
              <a:latin typeface="Arimo"/>
              <a:ea typeface="Arimo"/>
              <a:cs typeface="Arimo"/>
              <a:sym typeface="Arimo"/>
            </a:endParaRPr>
          </a:p>
        </p:txBody>
      </p:sp>
      <p:sp>
        <p:nvSpPr>
          <p:cNvPr id="545" name="Google Shape;545;p10"/>
          <p:cNvSpPr txBox="1"/>
          <p:nvPr/>
        </p:nvSpPr>
        <p:spPr>
          <a:xfrm>
            <a:off x="4708072" y="2344708"/>
            <a:ext cx="4958442" cy="61552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chemeClr val="dk2"/>
                </a:solidFill>
                <a:latin typeface="Times New Roman"/>
                <a:ea typeface="Times New Roman"/>
                <a:cs typeface="Times New Roman"/>
                <a:sym typeface="Times New Roman"/>
              </a:rPr>
              <a:t>Initial results : </a:t>
            </a:r>
            <a:r>
              <a:rPr b="1" i="1" lang="en" sz="1400" u="none" cap="none" strike="noStrike">
                <a:solidFill>
                  <a:schemeClr val="dk2"/>
                </a:solidFill>
                <a:latin typeface="Times New Roman"/>
                <a:ea typeface="Times New Roman"/>
                <a:cs typeface="Times New Roman"/>
                <a:sym typeface="Times New Roman"/>
              </a:rPr>
              <a:t>V≈ </a:t>
            </a:r>
            <a:r>
              <a:rPr b="1" i="0" lang="en" sz="1400" u="none" cap="none" strike="noStrike">
                <a:solidFill>
                  <a:schemeClr val="dk2"/>
                </a:solidFill>
                <a:latin typeface="Times New Roman"/>
                <a:ea typeface="Times New Roman"/>
                <a:cs typeface="Times New Roman"/>
                <a:sym typeface="Times New Roman"/>
              </a:rPr>
              <a:t>0.45, Coinc. Rate </a:t>
            </a:r>
            <a:r>
              <a:rPr b="1" i="1" lang="en" sz="1400" u="none" cap="none" strike="noStrike">
                <a:solidFill>
                  <a:schemeClr val="dk2"/>
                </a:solidFill>
                <a:latin typeface="Times New Roman"/>
                <a:ea typeface="Times New Roman"/>
                <a:cs typeface="Times New Roman"/>
                <a:sym typeface="Times New Roman"/>
              </a:rPr>
              <a:t>≈</a:t>
            </a:r>
            <a:r>
              <a:rPr b="1" i="0" lang="en" sz="1400" u="none" cap="none" strike="noStrike">
                <a:solidFill>
                  <a:schemeClr val="dk2"/>
                </a:solidFill>
                <a:latin typeface="Times New Roman"/>
                <a:ea typeface="Times New Roman"/>
                <a:cs typeface="Times New Roman"/>
                <a:sym typeface="Times New Roman"/>
              </a:rPr>
              <a:t> 1 per two hours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chemeClr val="dk2"/>
                </a:solidFill>
                <a:latin typeface="Times New Roman"/>
                <a:ea typeface="Times New Roman"/>
                <a:cs typeface="Times New Roman"/>
                <a:sym typeface="Times New Roman"/>
              </a:rPr>
              <a:t>Target  :           </a:t>
            </a:r>
            <a:r>
              <a:rPr b="1" i="1" lang="en" sz="1400" u="none" cap="none" strike="noStrike">
                <a:solidFill>
                  <a:schemeClr val="dk2"/>
                </a:solidFill>
                <a:latin typeface="Times New Roman"/>
                <a:ea typeface="Times New Roman"/>
                <a:cs typeface="Times New Roman"/>
                <a:sym typeface="Times New Roman"/>
              </a:rPr>
              <a:t>V≈ </a:t>
            </a:r>
            <a:r>
              <a:rPr b="1" i="0" lang="en" sz="1400" u="none" cap="none" strike="noStrike">
                <a:solidFill>
                  <a:schemeClr val="dk2"/>
                </a:solidFill>
                <a:latin typeface="Times New Roman"/>
                <a:ea typeface="Times New Roman"/>
                <a:cs typeface="Times New Roman"/>
                <a:sym typeface="Times New Roman"/>
              </a:rPr>
              <a:t>0.70, Coinc. Rate </a:t>
            </a:r>
            <a:r>
              <a:rPr b="1" i="1" lang="en" sz="1400" u="none" cap="none" strike="noStrike">
                <a:solidFill>
                  <a:schemeClr val="dk2"/>
                </a:solidFill>
                <a:latin typeface="Times New Roman"/>
                <a:ea typeface="Times New Roman"/>
                <a:cs typeface="Times New Roman"/>
                <a:sym typeface="Times New Roman"/>
              </a:rPr>
              <a:t>≈</a:t>
            </a:r>
            <a:r>
              <a:rPr b="1" i="0" lang="en" sz="1400" u="none" cap="none" strike="noStrike">
                <a:solidFill>
                  <a:schemeClr val="dk2"/>
                </a:solidFill>
                <a:latin typeface="Times New Roman"/>
                <a:ea typeface="Times New Roman"/>
                <a:cs typeface="Times New Roman"/>
                <a:sym typeface="Times New Roman"/>
              </a:rPr>
              <a:t> 1 per 10 minutes</a:t>
            </a:r>
            <a:endParaRPr b="1" i="0" sz="1400" u="none" cap="none" strike="noStrike">
              <a:solidFill>
                <a:schemeClr val="dk2"/>
              </a:solidFill>
              <a:latin typeface="Times New Roman"/>
              <a:ea typeface="Times New Roman"/>
              <a:cs typeface="Times New Roman"/>
              <a:sym typeface="Times New Roman"/>
            </a:endParaRPr>
          </a:p>
        </p:txBody>
      </p:sp>
      <p:sp>
        <p:nvSpPr>
          <p:cNvPr id="546" name="Google Shape;546;p10"/>
          <p:cNvSpPr/>
          <p:nvPr/>
        </p:nvSpPr>
        <p:spPr>
          <a:xfrm>
            <a:off x="2186757" y="4672575"/>
            <a:ext cx="4485596" cy="364795"/>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1"/>
                </a:solidFill>
                <a:latin typeface="Arial"/>
                <a:ea typeface="Arial"/>
                <a:cs typeface="Arial"/>
                <a:sym typeface="Arial"/>
              </a:rPr>
              <a:t>                         </a:t>
            </a:r>
            <a:r>
              <a:rPr b="1" i="0" lang="en" sz="1200" u="none" cap="none" strike="noStrike">
                <a:solidFill>
                  <a:srgbClr val="FF0000"/>
                </a:solidFill>
                <a:latin typeface="Arial"/>
                <a:ea typeface="Arial"/>
                <a:cs typeface="Arial"/>
                <a:sym typeface="Arial"/>
              </a:rPr>
              <a:t>UC Berkeley node</a:t>
            </a:r>
            <a:endParaRPr b="1" i="0" sz="1200" u="none" cap="none" strike="noStrike">
              <a:solidFill>
                <a:srgbClr val="FF0000"/>
              </a:solidFill>
              <a:latin typeface="Arial"/>
              <a:ea typeface="Arial"/>
              <a:cs typeface="Arial"/>
              <a:sym typeface="Arial"/>
            </a:endParaRPr>
          </a:p>
        </p:txBody>
      </p:sp>
      <p:sp>
        <p:nvSpPr>
          <p:cNvPr id="547" name="Google Shape;547;p10"/>
          <p:cNvSpPr/>
          <p:nvPr/>
        </p:nvSpPr>
        <p:spPr>
          <a:xfrm>
            <a:off x="6476265" y="4649600"/>
            <a:ext cx="4485596" cy="364795"/>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1"/>
                </a:solidFill>
                <a:latin typeface="Arial"/>
                <a:ea typeface="Arial"/>
                <a:cs typeface="Arial"/>
                <a:sym typeface="Arial"/>
              </a:rPr>
              <a:t>                         </a:t>
            </a:r>
            <a:r>
              <a:rPr b="1" i="0" lang="en" sz="1200" u="none" cap="none" strike="noStrike">
                <a:solidFill>
                  <a:srgbClr val="FF0000"/>
                </a:solidFill>
                <a:latin typeface="Arial"/>
                <a:ea typeface="Arial"/>
                <a:cs typeface="Arial"/>
                <a:sym typeface="Arial"/>
              </a:rPr>
              <a:t>Berkeley Lab node</a:t>
            </a:r>
            <a:endParaRPr b="1" i="0" sz="1200" u="none" cap="none" strike="noStrike">
              <a:solidFill>
                <a:srgbClr val="FF0000"/>
              </a:solidFill>
              <a:latin typeface="Arial"/>
              <a:ea typeface="Arial"/>
              <a:cs typeface="Arial"/>
              <a:sym typeface="Arial"/>
            </a:endParaRPr>
          </a:p>
        </p:txBody>
      </p:sp>
      <p:grpSp>
        <p:nvGrpSpPr>
          <p:cNvPr id="548" name="Google Shape;548;p10"/>
          <p:cNvGrpSpPr/>
          <p:nvPr/>
        </p:nvGrpSpPr>
        <p:grpSpPr>
          <a:xfrm>
            <a:off x="3126949" y="3408568"/>
            <a:ext cx="5793892" cy="1204219"/>
            <a:chOff x="3126949" y="3408568"/>
            <a:chExt cx="5793892" cy="1204219"/>
          </a:xfrm>
        </p:grpSpPr>
        <p:sp>
          <p:nvSpPr>
            <p:cNvPr id="549" name="Google Shape;549;p10"/>
            <p:cNvSpPr txBox="1"/>
            <p:nvPr/>
          </p:nvSpPr>
          <p:spPr>
            <a:xfrm>
              <a:off x="3126949" y="3634550"/>
              <a:ext cx="1243664"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t/>
              </a:r>
              <a:endParaRPr b="1" i="0" sz="1050" u="none" cap="none" strike="noStrike">
                <a:solidFill>
                  <a:srgbClr val="000000"/>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000000"/>
                  </a:solidFill>
                  <a:latin typeface="Arimo"/>
                  <a:ea typeface="Arimo"/>
                  <a:cs typeface="Arimo"/>
                  <a:sym typeface="Arimo"/>
                </a:rPr>
                <a:t>Single Ca</a:t>
              </a:r>
              <a:r>
                <a:rPr b="1" baseline="30000" i="0" lang="en" sz="1050" u="none" cap="none" strike="noStrike">
                  <a:solidFill>
                    <a:srgbClr val="000000"/>
                  </a:solidFill>
                  <a:latin typeface="Arimo"/>
                  <a:ea typeface="Arimo"/>
                  <a:cs typeface="Arimo"/>
                  <a:sym typeface="Arimo"/>
                </a:rPr>
                <a:t>+ </a:t>
              </a:r>
              <a:r>
                <a:rPr b="1" i="0" lang="en" sz="1050" u="none" cap="none" strike="noStrike">
                  <a:solidFill>
                    <a:srgbClr val="000000"/>
                  </a:solidFill>
                  <a:latin typeface="Arimo"/>
                  <a:ea typeface="Arimo"/>
                  <a:cs typeface="Arimo"/>
                  <a:sym typeface="Arimo"/>
                </a:rPr>
                <a:t>ion </a:t>
              </a:r>
              <a:endParaRPr b="1" i="0" sz="1050" u="none" cap="none" strike="noStrike">
                <a:solidFill>
                  <a:srgbClr val="000000"/>
                </a:solidFill>
                <a:latin typeface="Arimo"/>
                <a:ea typeface="Arimo"/>
                <a:cs typeface="Arimo"/>
                <a:sym typeface="Arimo"/>
              </a:endParaRPr>
            </a:p>
          </p:txBody>
        </p:sp>
        <p:grpSp>
          <p:nvGrpSpPr>
            <p:cNvPr id="550" name="Google Shape;550;p10"/>
            <p:cNvGrpSpPr/>
            <p:nvPr/>
          </p:nvGrpSpPr>
          <p:grpSpPr>
            <a:xfrm>
              <a:off x="3541899" y="3408568"/>
              <a:ext cx="4829863" cy="1204219"/>
              <a:chOff x="3890242" y="5052311"/>
              <a:chExt cx="4829863" cy="1204219"/>
            </a:xfrm>
          </p:grpSpPr>
          <p:pic>
            <p:nvPicPr>
              <p:cNvPr id="551" name="Google Shape;551;p10"/>
              <p:cNvPicPr preferRelativeResize="0"/>
              <p:nvPr/>
            </p:nvPicPr>
            <p:blipFill rotWithShape="1">
              <a:blip r:embed="rId3">
                <a:alphaModFix/>
              </a:blip>
              <a:srcRect b="0" l="0" r="0" t="0"/>
              <a:stretch/>
            </p:blipFill>
            <p:spPr>
              <a:xfrm rot="10516524">
                <a:off x="6740744" y="5401413"/>
                <a:ext cx="589558" cy="274450"/>
              </a:xfrm>
              <a:prstGeom prst="rect">
                <a:avLst/>
              </a:prstGeom>
              <a:noFill/>
              <a:ln>
                <a:noFill/>
              </a:ln>
            </p:spPr>
          </p:pic>
          <p:pic>
            <p:nvPicPr>
              <p:cNvPr id="552" name="Google Shape;552;p10"/>
              <p:cNvPicPr preferRelativeResize="0"/>
              <p:nvPr/>
            </p:nvPicPr>
            <p:blipFill rotWithShape="1">
              <a:blip r:embed="rId3">
                <a:alphaModFix/>
              </a:blip>
              <a:srcRect b="0" l="0" r="0" t="0"/>
              <a:stretch/>
            </p:blipFill>
            <p:spPr>
              <a:xfrm rot="-2357477">
                <a:off x="5311982" y="5386459"/>
                <a:ext cx="589558" cy="274450"/>
              </a:xfrm>
              <a:prstGeom prst="rect">
                <a:avLst/>
              </a:prstGeom>
              <a:noFill/>
              <a:ln>
                <a:noFill/>
              </a:ln>
            </p:spPr>
          </p:pic>
          <p:sp>
            <p:nvSpPr>
              <p:cNvPr id="553" name="Google Shape;553;p10"/>
              <p:cNvSpPr/>
              <p:nvPr/>
            </p:nvSpPr>
            <p:spPr>
              <a:xfrm>
                <a:off x="5879597" y="5052311"/>
                <a:ext cx="868093" cy="81484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cxnSp>
            <p:nvCxnSpPr>
              <p:cNvPr id="554" name="Google Shape;554;p10"/>
              <p:cNvCxnSpPr/>
              <p:nvPr/>
            </p:nvCxnSpPr>
            <p:spPr>
              <a:xfrm flipH="1">
                <a:off x="4058497" y="5207667"/>
                <a:ext cx="2508974" cy="774042"/>
              </a:xfrm>
              <a:prstGeom prst="straightConnector1">
                <a:avLst/>
              </a:prstGeom>
              <a:noFill/>
              <a:ln cap="flat" cmpd="sng" w="9525">
                <a:solidFill>
                  <a:srgbClr val="4A7DBA"/>
                </a:solidFill>
                <a:prstDash val="solid"/>
                <a:round/>
                <a:headEnd len="sm" w="sm" type="none"/>
                <a:tailEnd len="sm" w="sm" type="none"/>
              </a:ln>
            </p:spPr>
          </p:cxnSp>
          <p:cxnSp>
            <p:nvCxnSpPr>
              <p:cNvPr id="555" name="Google Shape;555;p10"/>
              <p:cNvCxnSpPr>
                <a:endCxn id="556" idx="0"/>
              </p:cNvCxnSpPr>
              <p:nvPr/>
            </p:nvCxnSpPr>
            <p:spPr>
              <a:xfrm>
                <a:off x="6087304" y="5229719"/>
                <a:ext cx="2365200" cy="802200"/>
              </a:xfrm>
              <a:prstGeom prst="straightConnector1">
                <a:avLst/>
              </a:prstGeom>
              <a:noFill/>
              <a:ln cap="flat" cmpd="sng" w="9525">
                <a:solidFill>
                  <a:srgbClr val="4A7DBA"/>
                </a:solidFill>
                <a:prstDash val="solid"/>
                <a:round/>
                <a:headEnd len="sm" w="sm" type="none"/>
                <a:tailEnd len="sm" w="sm" type="none"/>
              </a:ln>
            </p:spPr>
          </p:cxnSp>
          <p:sp>
            <p:nvSpPr>
              <p:cNvPr id="557" name="Google Shape;557;p10"/>
              <p:cNvSpPr/>
              <p:nvPr/>
            </p:nvSpPr>
            <p:spPr>
              <a:xfrm rot="-1200000">
                <a:off x="6492205" y="5136338"/>
                <a:ext cx="131230" cy="135973"/>
              </a:xfrm>
              <a:prstGeom prst="flowChartDelay">
                <a:avLst/>
              </a:prstGeom>
              <a:solidFill>
                <a:srgbClr val="000000"/>
              </a:solidFill>
              <a:ln cap="flat" cmpd="sng" w="254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58" name="Google Shape;558;p10"/>
              <p:cNvSpPr/>
              <p:nvPr/>
            </p:nvSpPr>
            <p:spPr>
              <a:xfrm>
                <a:off x="6288758" y="5216021"/>
                <a:ext cx="16078" cy="158635"/>
              </a:xfrm>
              <a:prstGeom prst="rect">
                <a:avLst/>
              </a:prstGeom>
              <a:solidFill>
                <a:srgbClr val="4F81BD">
                  <a:alpha val="43137"/>
                </a:srgbClr>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59" name="Google Shape;559;p10"/>
              <p:cNvSpPr/>
              <p:nvPr/>
            </p:nvSpPr>
            <p:spPr>
              <a:xfrm rot="-9472677">
                <a:off x="5976205" y="5137401"/>
                <a:ext cx="131231" cy="135973"/>
              </a:xfrm>
              <a:prstGeom prst="flowChartDelay">
                <a:avLst/>
              </a:prstGeom>
              <a:solidFill>
                <a:srgbClr val="000000"/>
              </a:solidFill>
              <a:ln cap="flat" cmpd="sng" w="254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60" name="Google Shape;560;p10"/>
              <p:cNvSpPr txBox="1"/>
              <p:nvPr/>
            </p:nvSpPr>
            <p:spPr>
              <a:xfrm>
                <a:off x="5834744" y="5435781"/>
                <a:ext cx="1355270" cy="61170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25"/>
                  <a:buFont typeface="Arial"/>
                  <a:buNone/>
                </a:pPr>
                <a:r>
                  <a:rPr b="1" i="0" lang="en" sz="1125" u="none" cap="none" strike="noStrike">
                    <a:solidFill>
                      <a:srgbClr val="000000"/>
                    </a:solidFill>
                    <a:latin typeface="Arial"/>
                    <a:ea typeface="Arial"/>
                    <a:cs typeface="Arial"/>
                    <a:sym typeface="Arial"/>
                  </a:rPr>
                  <a:t>      HOM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25"/>
                  <a:buFont typeface="Arial"/>
                  <a:buNone/>
                </a:pPr>
                <a:r>
                  <a:rPr b="1" i="0" lang="en" sz="1125" u="none" cap="none" strike="noStrike">
                    <a:solidFill>
                      <a:srgbClr val="000000"/>
                    </a:solidFill>
                    <a:latin typeface="Arial"/>
                    <a:ea typeface="Arial"/>
                    <a:cs typeface="Arial"/>
                    <a:sym typeface="Arial"/>
                  </a:rPr>
                  <a:t>Berkeley Lab</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25"/>
                  <a:buFont typeface="Arial"/>
                  <a:buNone/>
                </a:pPr>
                <a:r>
                  <a:t/>
                </a:r>
                <a:endParaRPr b="1" i="0" sz="1125" u="none" cap="none" strike="noStrike">
                  <a:solidFill>
                    <a:srgbClr val="000000"/>
                  </a:solidFill>
                  <a:latin typeface="Arial"/>
                  <a:ea typeface="Arial"/>
                  <a:cs typeface="Arial"/>
                  <a:sym typeface="Arial"/>
                </a:endParaRPr>
              </a:p>
            </p:txBody>
          </p:sp>
          <p:sp>
            <p:nvSpPr>
              <p:cNvPr id="561" name="Google Shape;561;p10"/>
              <p:cNvSpPr/>
              <p:nvPr/>
            </p:nvSpPr>
            <p:spPr>
              <a:xfrm>
                <a:off x="3890242" y="5805228"/>
                <a:ext cx="312290" cy="424086"/>
              </a:xfrm>
              <a:prstGeom prst="roundRect">
                <a:avLst>
                  <a:gd fmla="val 16667" name="adj"/>
                </a:avLst>
              </a:prstGeom>
              <a:noFill/>
              <a:ln cap="flat" cmpd="sng" w="9525">
                <a:solidFill>
                  <a:schemeClr val="dk1"/>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lt1"/>
                  </a:solidFill>
                  <a:latin typeface="Times New Roman"/>
                  <a:ea typeface="Times New Roman"/>
                  <a:cs typeface="Times New Roman"/>
                  <a:sym typeface="Times New Roman"/>
                </a:endParaRPr>
              </a:p>
            </p:txBody>
          </p:sp>
          <p:pic>
            <p:nvPicPr>
              <p:cNvPr id="562" name="Google Shape;562;p10"/>
              <p:cNvPicPr preferRelativeResize="0"/>
              <p:nvPr/>
            </p:nvPicPr>
            <p:blipFill rotWithShape="1">
              <a:blip r:embed="rId4">
                <a:alphaModFix/>
              </a:blip>
              <a:srcRect b="36111" l="9114" r="69726" t="38062"/>
              <a:stretch/>
            </p:blipFill>
            <p:spPr>
              <a:xfrm rot="-5400000">
                <a:off x="3879782" y="5926029"/>
                <a:ext cx="322072" cy="190005"/>
              </a:xfrm>
              <a:prstGeom prst="rect">
                <a:avLst/>
              </a:prstGeom>
              <a:noFill/>
              <a:ln>
                <a:noFill/>
              </a:ln>
            </p:spPr>
          </p:pic>
          <p:sp>
            <p:nvSpPr>
              <p:cNvPr id="563" name="Google Shape;563;p10"/>
              <p:cNvSpPr/>
              <p:nvPr/>
            </p:nvSpPr>
            <p:spPr>
              <a:xfrm>
                <a:off x="8407815" y="5832444"/>
                <a:ext cx="312290" cy="424086"/>
              </a:xfrm>
              <a:prstGeom prst="roundRect">
                <a:avLst>
                  <a:gd fmla="val 16667" name="adj"/>
                </a:avLst>
              </a:prstGeom>
              <a:noFill/>
              <a:ln cap="flat" cmpd="sng" w="9525">
                <a:solidFill>
                  <a:schemeClr val="dk1"/>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lt1"/>
                  </a:solidFill>
                  <a:latin typeface="Times New Roman"/>
                  <a:ea typeface="Times New Roman"/>
                  <a:cs typeface="Times New Roman"/>
                  <a:sym typeface="Times New Roman"/>
                </a:endParaRPr>
              </a:p>
            </p:txBody>
          </p:sp>
          <p:pic>
            <p:nvPicPr>
              <p:cNvPr id="556" name="Google Shape;556;p10"/>
              <p:cNvPicPr preferRelativeResize="0"/>
              <p:nvPr/>
            </p:nvPicPr>
            <p:blipFill rotWithShape="1">
              <a:blip r:embed="rId4">
                <a:alphaModFix/>
              </a:blip>
              <a:srcRect b="36111" l="9114" r="69726" t="38062"/>
              <a:stretch/>
            </p:blipFill>
            <p:spPr>
              <a:xfrm rot="-5400000">
                <a:off x="8386470" y="5936916"/>
                <a:ext cx="322072" cy="190005"/>
              </a:xfrm>
              <a:prstGeom prst="rect">
                <a:avLst/>
              </a:prstGeom>
              <a:noFill/>
              <a:ln>
                <a:noFill/>
              </a:ln>
            </p:spPr>
          </p:pic>
        </p:grpSp>
        <p:sp>
          <p:nvSpPr>
            <p:cNvPr id="564" name="Google Shape;564;p10"/>
            <p:cNvSpPr txBox="1"/>
            <p:nvPr/>
          </p:nvSpPr>
          <p:spPr>
            <a:xfrm>
              <a:off x="7677177" y="3672650"/>
              <a:ext cx="1243664"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t/>
              </a:r>
              <a:endParaRPr b="1" i="0" sz="1050" u="none" cap="none" strike="noStrike">
                <a:solidFill>
                  <a:srgbClr val="000000"/>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000000"/>
                  </a:solidFill>
                  <a:latin typeface="Arimo"/>
                  <a:ea typeface="Arimo"/>
                  <a:cs typeface="Arimo"/>
                  <a:sym typeface="Arimo"/>
                </a:rPr>
                <a:t>Single Ca</a:t>
              </a:r>
              <a:r>
                <a:rPr b="1" baseline="30000" i="0" lang="en" sz="1050" u="none" cap="none" strike="noStrike">
                  <a:solidFill>
                    <a:srgbClr val="000000"/>
                  </a:solidFill>
                  <a:latin typeface="Arimo"/>
                  <a:ea typeface="Arimo"/>
                  <a:cs typeface="Arimo"/>
                  <a:sym typeface="Arimo"/>
                </a:rPr>
                <a:t>+ </a:t>
              </a:r>
              <a:r>
                <a:rPr b="1" i="0" lang="en" sz="1050" u="none" cap="none" strike="noStrike">
                  <a:solidFill>
                    <a:srgbClr val="000000"/>
                  </a:solidFill>
                  <a:latin typeface="Arimo"/>
                  <a:ea typeface="Arimo"/>
                  <a:cs typeface="Arimo"/>
                  <a:sym typeface="Arimo"/>
                </a:rPr>
                <a:t>ion </a:t>
              </a:r>
              <a:endParaRPr b="1" i="0" sz="1050" u="none" cap="none" strike="noStrike">
                <a:solidFill>
                  <a:srgbClr val="000000"/>
                </a:solidFill>
                <a:latin typeface="Arimo"/>
                <a:ea typeface="Arimo"/>
                <a:cs typeface="Arimo"/>
                <a:sym typeface="Arimo"/>
              </a:endParaRPr>
            </a:p>
          </p:txBody>
        </p:sp>
      </p:grpSp>
      <p:sp>
        <p:nvSpPr>
          <p:cNvPr id="565" name="Google Shape;565;p10"/>
          <p:cNvSpPr/>
          <p:nvPr/>
        </p:nvSpPr>
        <p:spPr>
          <a:xfrm>
            <a:off x="4013279" y="4418922"/>
            <a:ext cx="4485596" cy="364795"/>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1"/>
                </a:solidFill>
                <a:latin typeface="Arial"/>
                <a:ea typeface="Arial"/>
                <a:cs typeface="Arial"/>
                <a:sym typeface="Arial"/>
              </a:rPr>
              <a:t>                                5 km fiber-link </a:t>
            </a:r>
            <a:endParaRPr b="1" i="0" sz="1200" u="none" cap="none" strike="noStrike">
              <a:solidFill>
                <a:schemeClr val="dk1"/>
              </a:solidFill>
              <a:latin typeface="Arial"/>
              <a:ea typeface="Arial"/>
              <a:cs typeface="Arial"/>
              <a:sym typeface="Arial"/>
            </a:endParaRPr>
          </a:p>
        </p:txBody>
      </p:sp>
      <p:cxnSp>
        <p:nvCxnSpPr>
          <p:cNvPr id="566" name="Google Shape;566;p10"/>
          <p:cNvCxnSpPr/>
          <p:nvPr/>
        </p:nvCxnSpPr>
        <p:spPr>
          <a:xfrm rot="10800000">
            <a:off x="3929744" y="4446815"/>
            <a:ext cx="4103913" cy="0"/>
          </a:xfrm>
          <a:prstGeom prst="straightConnector1">
            <a:avLst/>
          </a:prstGeom>
          <a:solidFill>
            <a:schemeClr val="accent1"/>
          </a:solidFill>
          <a:ln cap="flat" cmpd="sng" w="12700">
            <a:solidFill>
              <a:schemeClr val="dk1"/>
            </a:solidFill>
            <a:prstDash val="solid"/>
            <a:round/>
            <a:headEnd len="med" w="med" type="triangle"/>
            <a:tailEnd len="med" w="med" type="triangle"/>
          </a:ln>
        </p:spPr>
      </p:cxnSp>
      <p:sp>
        <p:nvSpPr>
          <p:cNvPr id="567" name="Google Shape;567;p10"/>
          <p:cNvSpPr txBox="1"/>
          <p:nvPr/>
        </p:nvSpPr>
        <p:spPr>
          <a:xfrm>
            <a:off x="4357036" y="3302534"/>
            <a:ext cx="1243664"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t/>
            </a:r>
            <a:endParaRPr b="1" i="0" sz="1050" u="none" cap="none" strike="noStrike">
              <a:solidFill>
                <a:srgbClr val="000000"/>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000000"/>
                </a:solidFill>
                <a:latin typeface="Arimo"/>
                <a:ea typeface="Arimo"/>
                <a:cs typeface="Arimo"/>
                <a:sym typeface="Arimo"/>
              </a:rPr>
              <a:t>854 nm photon </a:t>
            </a:r>
            <a:endParaRPr b="1" i="0" sz="1050" u="none" cap="none" strike="noStrike">
              <a:solidFill>
                <a:srgbClr val="000000"/>
              </a:solidFill>
              <a:latin typeface="Arimo"/>
              <a:ea typeface="Arimo"/>
              <a:cs typeface="Arimo"/>
              <a:sym typeface="Arimo"/>
            </a:endParaRPr>
          </a:p>
        </p:txBody>
      </p:sp>
      <p:pic>
        <p:nvPicPr>
          <p:cNvPr id="568" name="Google Shape;568;p10"/>
          <p:cNvPicPr preferRelativeResize="0"/>
          <p:nvPr/>
        </p:nvPicPr>
        <p:blipFill rotWithShape="1">
          <a:blip r:embed="rId5">
            <a:alphaModFix/>
          </a:blip>
          <a:srcRect b="0" l="0" r="0" t="0"/>
          <a:stretch/>
        </p:blipFill>
        <p:spPr>
          <a:xfrm>
            <a:off x="-38100" y="3472543"/>
            <a:ext cx="3398387" cy="1349827"/>
          </a:xfrm>
          <a:prstGeom prst="rect">
            <a:avLst/>
          </a:prstGeom>
          <a:noFill/>
          <a:ln>
            <a:noFill/>
          </a:ln>
        </p:spPr>
      </p:pic>
      <p:cxnSp>
        <p:nvCxnSpPr>
          <p:cNvPr id="569" name="Google Shape;569;p10"/>
          <p:cNvCxnSpPr/>
          <p:nvPr/>
        </p:nvCxnSpPr>
        <p:spPr>
          <a:xfrm rot="10800000">
            <a:off x="2276483" y="5729863"/>
            <a:ext cx="0" cy="589"/>
          </a:xfrm>
          <a:prstGeom prst="straightConnector1">
            <a:avLst/>
          </a:prstGeom>
          <a:noFill/>
          <a:ln cap="flat" cmpd="sng" w="9525">
            <a:solidFill>
              <a:srgbClr val="3B7FF2"/>
            </a:solidFill>
            <a:prstDash val="solid"/>
            <a:round/>
            <a:headEnd len="sm" w="sm" type="none"/>
            <a:tailEnd len="sm" w="sm" type="none"/>
          </a:ln>
        </p:spPr>
      </p:cxnSp>
      <p:sp>
        <p:nvSpPr>
          <p:cNvPr id="570" name="Google Shape;570;p10"/>
          <p:cNvSpPr/>
          <p:nvPr/>
        </p:nvSpPr>
        <p:spPr>
          <a:xfrm>
            <a:off x="208721" y="5513623"/>
            <a:ext cx="2385391" cy="1018760"/>
          </a:xfrm>
          <a:prstGeom prst="rect">
            <a:avLst/>
          </a:prstGeom>
          <a:noFill/>
          <a:ln cap="flat" cmpd="sng" w="9525">
            <a:solidFill>
              <a:srgbClr val="9B9B9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pic>
        <p:nvPicPr>
          <p:cNvPr id="571" name="Google Shape;571;p10"/>
          <p:cNvPicPr preferRelativeResize="0"/>
          <p:nvPr/>
        </p:nvPicPr>
        <p:blipFill rotWithShape="1">
          <a:blip r:embed="rId6">
            <a:alphaModFix/>
          </a:blip>
          <a:srcRect b="0" l="0" r="0" t="8311"/>
          <a:stretch/>
        </p:blipFill>
        <p:spPr>
          <a:xfrm>
            <a:off x="4727446" y="810985"/>
            <a:ext cx="4053777" cy="1553935"/>
          </a:xfrm>
          <a:prstGeom prst="rect">
            <a:avLst/>
          </a:prstGeom>
          <a:noFill/>
          <a:ln>
            <a:noFill/>
          </a:ln>
        </p:spPr>
      </p:pic>
      <p:pic>
        <p:nvPicPr>
          <p:cNvPr id="572" name="Google Shape;572;p10"/>
          <p:cNvPicPr preferRelativeResize="0"/>
          <p:nvPr/>
        </p:nvPicPr>
        <p:blipFill rotWithShape="1">
          <a:blip r:embed="rId7">
            <a:alphaModFix/>
          </a:blip>
          <a:srcRect b="0" l="0" r="16061" t="6020"/>
          <a:stretch/>
        </p:blipFill>
        <p:spPr>
          <a:xfrm>
            <a:off x="76200" y="757750"/>
            <a:ext cx="4408713" cy="1721465"/>
          </a:xfrm>
          <a:prstGeom prst="rect">
            <a:avLst/>
          </a:prstGeom>
          <a:noFill/>
          <a:ln>
            <a:noFill/>
          </a:ln>
        </p:spPr>
      </p:pic>
      <p:pic>
        <p:nvPicPr>
          <p:cNvPr id="573" name="Google Shape;573;p10"/>
          <p:cNvPicPr preferRelativeResize="0"/>
          <p:nvPr/>
        </p:nvPicPr>
        <p:blipFill rotWithShape="1">
          <a:blip r:embed="rId8">
            <a:alphaModFix/>
          </a:blip>
          <a:srcRect b="0" l="0" r="0" t="0"/>
          <a:stretch/>
        </p:blipFill>
        <p:spPr>
          <a:xfrm>
            <a:off x="3718939" y="771252"/>
            <a:ext cx="727477" cy="589464"/>
          </a:xfrm>
          <a:prstGeom prst="rect">
            <a:avLst/>
          </a:prstGeom>
          <a:noFill/>
          <a:ln>
            <a:noFill/>
          </a:ln>
        </p:spPr>
      </p:pic>
      <p:sp>
        <p:nvSpPr>
          <p:cNvPr id="574" name="Google Shape;574;p10"/>
          <p:cNvSpPr/>
          <p:nvPr/>
        </p:nvSpPr>
        <p:spPr>
          <a:xfrm rot="-1681612">
            <a:off x="3737514" y="1906977"/>
            <a:ext cx="2854573" cy="327409"/>
          </a:xfrm>
          <a:prstGeom prst="rect">
            <a:avLst/>
          </a:prstGeom>
          <a:noFill/>
          <a:ln>
            <a:noFill/>
          </a:ln>
        </p:spPr>
        <p:txBody>
          <a:bodyPr anchorCtr="0" anchor="t" bIns="34275" lIns="68575" spcFirstLastPara="1" rIns="68575" wrap="square" tIns="34275">
            <a:noAutofit/>
          </a:bodyPr>
          <a:lstStyle/>
          <a:p>
            <a:pPr indent="0" lvl="0" marL="0" marR="0" rtl="0" algn="just">
              <a:lnSpc>
                <a:spcPct val="100000"/>
              </a:lnSpc>
              <a:spcBef>
                <a:spcPts val="0"/>
              </a:spcBef>
              <a:spcAft>
                <a:spcPts val="0"/>
              </a:spcAft>
              <a:buClr>
                <a:srgbClr val="000000"/>
              </a:buClr>
              <a:buSzPts val="1800"/>
              <a:buFont typeface="Arial"/>
              <a:buNone/>
            </a:pPr>
            <a:r>
              <a:rPr b="1" i="0" lang="en" sz="1800" u="none" cap="none" strike="noStrike">
                <a:solidFill>
                  <a:srgbClr val="FF0000"/>
                </a:solidFill>
                <a:latin typeface="Arial"/>
                <a:ea typeface="Arial"/>
                <a:cs typeface="Arial"/>
                <a:sym typeface="Arial"/>
              </a:rPr>
              <a:t>Preliminary results</a:t>
            </a:r>
            <a:endParaRPr b="1" i="0" sz="1800" u="none" cap="none" strike="noStrike">
              <a:solidFill>
                <a:srgbClr val="FF0000"/>
              </a:solidFill>
              <a:latin typeface="Arial"/>
              <a:ea typeface="Arial"/>
              <a:cs typeface="Arial"/>
              <a:sym typeface="Arial"/>
            </a:endParaRPr>
          </a:p>
        </p:txBody>
      </p:sp>
      <p:pic>
        <p:nvPicPr>
          <p:cNvPr id="575" name="Google Shape;575;p10"/>
          <p:cNvPicPr preferRelativeResize="0"/>
          <p:nvPr/>
        </p:nvPicPr>
        <p:blipFill rotWithShape="1">
          <a:blip r:embed="rId9">
            <a:alphaModFix/>
          </a:blip>
          <a:srcRect b="4160" l="29523" r="18240" t="27964"/>
          <a:stretch/>
        </p:blipFill>
        <p:spPr>
          <a:xfrm>
            <a:off x="152400" y="732253"/>
            <a:ext cx="734786" cy="650234"/>
          </a:xfrm>
          <a:prstGeom prst="ellipse">
            <a:avLst/>
          </a:prstGeom>
          <a:noFill/>
          <a:ln>
            <a:noFill/>
          </a:ln>
        </p:spPr>
      </p:pic>
      <p:sp>
        <p:nvSpPr>
          <p:cNvPr id="576" name="Google Shape;576;p10"/>
          <p:cNvSpPr txBox="1"/>
          <p:nvPr/>
        </p:nvSpPr>
        <p:spPr>
          <a:xfrm>
            <a:off x="230076" y="394973"/>
            <a:ext cx="4592294" cy="400079"/>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2"/>
                </a:solidFill>
                <a:latin typeface="Arial"/>
                <a:ea typeface="Arial"/>
                <a:cs typeface="Arial"/>
                <a:sym typeface="Arial"/>
              </a:rPr>
              <a:t>LBNL-node                         UCB-node after 5 km-link</a:t>
            </a:r>
            <a:endParaRPr b="0" i="0" sz="1400" u="none" cap="none" strike="noStrike">
              <a:solidFill>
                <a:schemeClr val="dk2"/>
              </a:solidFill>
              <a:latin typeface="Arial"/>
              <a:ea typeface="Arial"/>
              <a:cs typeface="Arial"/>
              <a:sym typeface="Arial"/>
            </a:endParaRPr>
          </a:p>
        </p:txBody>
      </p:sp>
      <p:sp>
        <p:nvSpPr>
          <p:cNvPr id="577" name="Google Shape;577;p10"/>
          <p:cNvSpPr txBox="1"/>
          <p:nvPr/>
        </p:nvSpPr>
        <p:spPr>
          <a:xfrm>
            <a:off x="3018093" y="1027419"/>
            <a:ext cx="1243664"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t/>
            </a:r>
            <a:endParaRPr b="1" i="0" sz="1050" u="none" cap="none" strike="noStrike">
              <a:solidFill>
                <a:srgbClr val="000000"/>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000000"/>
                </a:solidFill>
                <a:latin typeface="Arimo"/>
                <a:ea typeface="Arimo"/>
                <a:cs typeface="Arimo"/>
                <a:sym typeface="Arimo"/>
              </a:rPr>
              <a:t>x20 </a:t>
            </a:r>
            <a:endParaRPr b="1" i="0" sz="1050" u="none" cap="none" strike="noStrike">
              <a:solidFill>
                <a:srgbClr val="000000"/>
              </a:solidFill>
              <a:latin typeface="Arimo"/>
              <a:ea typeface="Arimo"/>
              <a:cs typeface="Arimo"/>
              <a:sym typeface="Arimo"/>
            </a:endParaRPr>
          </a:p>
        </p:txBody>
      </p:sp>
      <p:sp>
        <p:nvSpPr>
          <p:cNvPr id="578" name="Google Shape;578;p10"/>
          <p:cNvSpPr txBox="1"/>
          <p:nvPr/>
        </p:nvSpPr>
        <p:spPr>
          <a:xfrm>
            <a:off x="783772" y="2410022"/>
            <a:ext cx="4958442" cy="400079"/>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chemeClr val="dk2"/>
                </a:solidFill>
                <a:latin typeface="Times New Roman"/>
                <a:ea typeface="Times New Roman"/>
                <a:cs typeface="Times New Roman"/>
                <a:sym typeface="Times New Roman"/>
              </a:rPr>
              <a:t>Detected single photon trains at LBNL</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57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pic>
        <p:nvPicPr>
          <p:cNvPr id="584" name="Google Shape;584;p11"/>
          <p:cNvPicPr preferRelativeResize="0"/>
          <p:nvPr/>
        </p:nvPicPr>
        <p:blipFill rotWithShape="1">
          <a:blip r:embed="rId3">
            <a:alphaModFix/>
          </a:blip>
          <a:srcRect b="0" l="0" r="0" t="0"/>
          <a:stretch/>
        </p:blipFill>
        <p:spPr>
          <a:xfrm>
            <a:off x="3167098" y="4083519"/>
            <a:ext cx="1182539" cy="1012214"/>
          </a:xfrm>
          <a:prstGeom prst="rect">
            <a:avLst/>
          </a:prstGeom>
          <a:noFill/>
          <a:ln>
            <a:noFill/>
          </a:ln>
        </p:spPr>
      </p:pic>
      <p:sp>
        <p:nvSpPr>
          <p:cNvPr id="585" name="Google Shape;585;p11"/>
          <p:cNvSpPr txBox="1"/>
          <p:nvPr/>
        </p:nvSpPr>
        <p:spPr>
          <a:xfrm>
            <a:off x="262256" y="-15444"/>
            <a:ext cx="8854500" cy="672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rgbClr val="000000"/>
                </a:solidFill>
                <a:latin typeface="Arial"/>
                <a:ea typeface="Arial"/>
                <a:cs typeface="Arial"/>
                <a:sym typeface="Arial"/>
              </a:rPr>
              <a:t> </a:t>
            </a:r>
            <a:r>
              <a:rPr b="1" i="0" lang="en" sz="2000" u="none" cap="none" strike="noStrike">
                <a:solidFill>
                  <a:srgbClr val="C00000"/>
                </a:solidFill>
                <a:latin typeface="Arial"/>
                <a:ea typeface="Arial"/>
                <a:cs typeface="Arial"/>
                <a:sym typeface="Arial"/>
              </a:rPr>
              <a:t>Modular neutral-atom quantum computing enabled by ensemble qubits </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C00000"/>
              </a:solidFill>
              <a:latin typeface="Arial"/>
              <a:ea typeface="Arial"/>
              <a:cs typeface="Arial"/>
              <a:sym typeface="Arial"/>
            </a:endParaRPr>
          </a:p>
        </p:txBody>
      </p:sp>
      <p:cxnSp>
        <p:nvCxnSpPr>
          <p:cNvPr id="586" name="Google Shape;586;p11"/>
          <p:cNvCxnSpPr/>
          <p:nvPr/>
        </p:nvCxnSpPr>
        <p:spPr>
          <a:xfrm rot="10800000">
            <a:off x="2276483" y="4216741"/>
            <a:ext cx="0" cy="589"/>
          </a:xfrm>
          <a:prstGeom prst="straightConnector1">
            <a:avLst/>
          </a:prstGeom>
          <a:noFill/>
          <a:ln cap="flat" cmpd="sng" w="9525">
            <a:solidFill>
              <a:srgbClr val="3B7FF2"/>
            </a:solidFill>
            <a:prstDash val="solid"/>
            <a:round/>
            <a:headEnd len="sm" w="sm" type="none"/>
            <a:tailEnd len="sm" w="sm" type="none"/>
          </a:ln>
        </p:spPr>
      </p:cxnSp>
      <p:pic>
        <p:nvPicPr>
          <p:cNvPr id="587" name="Google Shape;587;p11"/>
          <p:cNvPicPr preferRelativeResize="0"/>
          <p:nvPr/>
        </p:nvPicPr>
        <p:blipFill rotWithShape="1">
          <a:blip r:embed="rId4">
            <a:alphaModFix/>
          </a:blip>
          <a:srcRect b="0" l="0" r="0" t="0"/>
          <a:stretch/>
        </p:blipFill>
        <p:spPr>
          <a:xfrm>
            <a:off x="-266508" y="709993"/>
            <a:ext cx="4838508" cy="3205670"/>
          </a:xfrm>
          <a:prstGeom prst="rect">
            <a:avLst/>
          </a:prstGeom>
          <a:noFill/>
          <a:ln>
            <a:noFill/>
          </a:ln>
        </p:spPr>
      </p:pic>
      <p:pic>
        <p:nvPicPr>
          <p:cNvPr descr="Logo: NERSC logo color | NOIRLab" id="588" name="Google Shape;588;p11"/>
          <p:cNvPicPr preferRelativeResize="0"/>
          <p:nvPr/>
        </p:nvPicPr>
        <p:blipFill rotWithShape="1">
          <a:blip r:embed="rId5">
            <a:alphaModFix/>
          </a:blip>
          <a:srcRect b="0" l="0" r="0" t="0"/>
          <a:stretch/>
        </p:blipFill>
        <p:spPr>
          <a:xfrm>
            <a:off x="1605978" y="4126751"/>
            <a:ext cx="1350706" cy="907567"/>
          </a:xfrm>
          <a:prstGeom prst="rect">
            <a:avLst/>
          </a:prstGeom>
          <a:noFill/>
          <a:ln>
            <a:noFill/>
          </a:ln>
        </p:spPr>
      </p:pic>
      <p:pic>
        <p:nvPicPr>
          <p:cNvPr id="589" name="Google Shape;589;p11"/>
          <p:cNvPicPr preferRelativeResize="0"/>
          <p:nvPr/>
        </p:nvPicPr>
        <p:blipFill rotWithShape="1">
          <a:blip r:embed="rId6">
            <a:alphaModFix/>
          </a:blip>
          <a:srcRect b="0" l="0" r="0" t="0"/>
          <a:stretch/>
        </p:blipFill>
        <p:spPr>
          <a:xfrm>
            <a:off x="66611" y="4330979"/>
            <a:ext cx="1410962" cy="744282"/>
          </a:xfrm>
          <a:prstGeom prst="rect">
            <a:avLst/>
          </a:prstGeom>
          <a:noFill/>
          <a:ln>
            <a:noFill/>
          </a:ln>
        </p:spPr>
      </p:pic>
      <p:sp>
        <p:nvSpPr>
          <p:cNvPr id="590" name="Google Shape;590;p11"/>
          <p:cNvSpPr txBox="1"/>
          <p:nvPr/>
        </p:nvSpPr>
        <p:spPr>
          <a:xfrm>
            <a:off x="152482" y="459963"/>
            <a:ext cx="4493885" cy="227755"/>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000000"/>
              </a:buClr>
              <a:buSzPts val="1100"/>
              <a:buFont typeface="Arial"/>
              <a:buNone/>
            </a:pPr>
            <a:r>
              <a:rPr b="1" i="0" lang="en" sz="1100" u="none" cap="none" strike="noStrike">
                <a:solidFill>
                  <a:schemeClr val="dk1"/>
                </a:solidFill>
                <a:latin typeface="Arial"/>
                <a:ea typeface="Arial"/>
                <a:cs typeface="Arial"/>
                <a:sym typeface="Arial"/>
              </a:rPr>
              <a:t>            Envisioned distributed quantum processing  </a:t>
            </a:r>
            <a:endParaRPr b="0" i="0" sz="1400" u="none" cap="none" strike="noStrike">
              <a:solidFill>
                <a:srgbClr val="000000"/>
              </a:solidFill>
              <a:latin typeface="Arial"/>
              <a:ea typeface="Arial"/>
              <a:cs typeface="Arial"/>
              <a:sym typeface="Arial"/>
            </a:endParaRPr>
          </a:p>
        </p:txBody>
      </p:sp>
      <p:sp>
        <p:nvSpPr>
          <p:cNvPr id="591" name="Google Shape;591;p11"/>
          <p:cNvSpPr txBox="1"/>
          <p:nvPr/>
        </p:nvSpPr>
        <p:spPr>
          <a:xfrm>
            <a:off x="4347916" y="551785"/>
            <a:ext cx="4796084" cy="1338828"/>
          </a:xfrm>
          <a:prstGeom prst="rect">
            <a:avLst/>
          </a:prstGeom>
          <a:noFill/>
          <a:ln>
            <a:noFill/>
          </a:ln>
        </p:spPr>
        <p:txBody>
          <a:bodyPr anchorCtr="0" anchor="t" bIns="45700" lIns="91425" spcFirstLastPara="1" rIns="91425" wrap="square" tIns="45700">
            <a:spAutoFit/>
          </a:bodyPr>
          <a:lstStyle/>
          <a:p>
            <a:pPr indent="-171450" lvl="0" marL="171450" marR="0" rtl="0" algn="l">
              <a:lnSpc>
                <a:spcPct val="100000"/>
              </a:lnSpc>
              <a:spcBef>
                <a:spcPts val="0"/>
              </a:spcBef>
              <a:spcAft>
                <a:spcPts val="0"/>
              </a:spcAft>
              <a:buClr>
                <a:srgbClr val="000000"/>
              </a:buClr>
              <a:buSzPts val="1100"/>
              <a:buFont typeface="Arial"/>
              <a:buChar char="•"/>
            </a:pPr>
            <a:r>
              <a:rPr b="0" i="0" lang="en" sz="1100" u="none" cap="none" strike="noStrike">
                <a:solidFill>
                  <a:schemeClr val="dk1"/>
                </a:solidFill>
                <a:latin typeface="Arial"/>
                <a:ea typeface="Arial"/>
                <a:cs typeface="Arial"/>
                <a:sym typeface="Arial"/>
              </a:rPr>
              <a:t>Single atomic qubits are excellent for quantum processing while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chemeClr val="dk1"/>
                </a:solidFill>
                <a:latin typeface="Arial"/>
                <a:ea typeface="Arial"/>
                <a:cs typeface="Arial"/>
                <a:sym typeface="Arial"/>
              </a:rPr>
              <a:t>ensemble qubits are inherently suitable for quantum communication.</a:t>
            </a:r>
            <a:endParaRPr b="0" i="0" sz="1400" u="none" cap="none" strike="noStrike">
              <a:solidFill>
                <a:srgbClr val="000000"/>
              </a:solidFill>
              <a:latin typeface="Arial"/>
              <a:ea typeface="Arial"/>
              <a:cs typeface="Arial"/>
              <a:sym typeface="Arial"/>
            </a:endParaRPr>
          </a:p>
          <a:p>
            <a:pPr indent="-215900" lvl="0" marL="28575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en" sz="1100" u="none" cap="none" strike="noStrike">
                <a:solidFill>
                  <a:schemeClr val="dk1"/>
                </a:solidFill>
                <a:latin typeface="Arial"/>
                <a:ea typeface="Arial"/>
                <a:cs typeface="Arial"/>
                <a:sym typeface="Arial"/>
              </a:rPr>
              <a:t>We explore an avenue to combine the complementary features of the single-atomic qubits and ensemble qubits for scalable distributed quantum computing.</a:t>
            </a:r>
            <a:endParaRPr b="0" i="0" sz="1400" u="none" cap="none" strike="noStrike">
              <a:solidFill>
                <a:srgbClr val="000000"/>
              </a:solidFill>
              <a:latin typeface="Arial"/>
              <a:ea typeface="Arial"/>
              <a:cs typeface="Arial"/>
              <a:sym typeface="Arial"/>
            </a:endParaRPr>
          </a:p>
          <a:p>
            <a:pPr indent="-196850" lvl="0" marL="28575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92" name="Google Shape;592;p11"/>
          <p:cNvSpPr txBox="1"/>
          <p:nvPr/>
        </p:nvSpPr>
        <p:spPr>
          <a:xfrm>
            <a:off x="4424115" y="3127015"/>
            <a:ext cx="4796084" cy="21852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Arial"/>
                <a:ea typeface="Arial"/>
                <a:cs typeface="Arial"/>
                <a:sym typeface="Arial"/>
              </a:rPr>
              <a:t>	               </a:t>
            </a:r>
            <a:r>
              <a:rPr b="1" i="0" lang="en" sz="1100" u="none" cap="none" strike="noStrike">
                <a:solidFill>
                  <a:schemeClr val="dk1"/>
                </a:solidFill>
                <a:latin typeface="Arial"/>
                <a:ea typeface="Arial"/>
                <a:cs typeface="Arial"/>
                <a:sym typeface="Arial"/>
              </a:rPr>
              <a:t>Advantages</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Noto Sans Symbols"/>
              <a:buChar char="✔"/>
            </a:pPr>
            <a:r>
              <a:rPr b="0" i="0" lang="en" sz="1100" u="none" cap="none" strike="noStrike">
                <a:solidFill>
                  <a:schemeClr val="dk1"/>
                </a:solidFill>
                <a:latin typeface="Arial"/>
                <a:ea typeface="Arial"/>
                <a:cs typeface="Arial"/>
                <a:sym typeface="Arial"/>
              </a:rPr>
              <a:t>High-rate remote entanglement without the need of optical cavities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Noto Sans Symbols"/>
              <a:buChar char="✔"/>
            </a:pPr>
            <a:r>
              <a:rPr b="0" i="0" lang="en" sz="1100" u="none" cap="none" strike="noStrike">
                <a:solidFill>
                  <a:schemeClr val="dk1"/>
                </a:solidFill>
                <a:latin typeface="Arial"/>
                <a:ea typeface="Arial"/>
                <a:cs typeface="Arial"/>
                <a:sym typeface="Arial"/>
              </a:rPr>
              <a:t>High fidelity local entangled operations between single atom and ensemble via native Rydberg gates</a:t>
            </a:r>
            <a:endParaRPr b="0" i="0" sz="1400" u="none" cap="none" strike="noStrike">
              <a:solidFill>
                <a:srgbClr val="000000"/>
              </a:solidFill>
              <a:latin typeface="Arial"/>
              <a:ea typeface="Arial"/>
              <a:cs typeface="Arial"/>
              <a:sym typeface="Arial"/>
            </a:endParaRPr>
          </a:p>
          <a:p>
            <a:pPr indent="-101600" lvl="0" marL="17145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Noto Sans Symbols"/>
              <a:buChar char="✔"/>
            </a:pPr>
            <a:r>
              <a:rPr b="0" i="0" lang="en" sz="1100" u="none" cap="none" strike="noStrike">
                <a:solidFill>
                  <a:schemeClr val="dk1"/>
                </a:solidFill>
                <a:latin typeface="Arial"/>
                <a:ea typeface="Arial"/>
                <a:cs typeface="Arial"/>
                <a:sym typeface="Arial"/>
              </a:rPr>
              <a:t>Scalable approach &amp; fully compatible with the tweezer based  neutral-atom QPUs and their zoned architectures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Noto Sans Symbols"/>
              <a:buChar char="✔"/>
            </a:pPr>
            <a:r>
              <a:rPr b="0" i="0" lang="en" sz="1100" u="none" cap="none" strike="noStrike">
                <a:solidFill>
                  <a:schemeClr val="dk1"/>
                </a:solidFill>
                <a:latin typeface="Arial"/>
                <a:ea typeface="Arial"/>
                <a:cs typeface="Arial"/>
                <a:sym typeface="Arial"/>
              </a:rPr>
              <a:t>Central Processing Unit that  uses ensemble based quantum memories for photonic quantum processing, deterministic BSM, and routing</a:t>
            </a:r>
            <a:endParaRPr b="0" i="0" sz="1400" u="none" cap="none" strike="noStrike">
              <a:solidFill>
                <a:schemeClr val="dk1"/>
              </a:solidFill>
              <a:latin typeface="Arial"/>
              <a:ea typeface="Arial"/>
              <a:cs typeface="Arial"/>
              <a:sym typeface="Arial"/>
            </a:endParaRPr>
          </a:p>
          <a:p>
            <a:pPr indent="-196850" lvl="0" marL="28575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93" name="Google Shape;593;p11"/>
          <p:cNvSpPr txBox="1"/>
          <p:nvPr/>
        </p:nvSpPr>
        <p:spPr>
          <a:xfrm>
            <a:off x="78115" y="3856720"/>
            <a:ext cx="4493885" cy="227755"/>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000000"/>
              </a:buClr>
              <a:buSzPts val="1100"/>
              <a:buFont typeface="Arial"/>
              <a:buNone/>
            </a:pPr>
            <a:r>
              <a:rPr b="1" i="0" lang="en" sz="1100" u="none" cap="none" strike="noStrike">
                <a:solidFill>
                  <a:schemeClr val="dk1"/>
                </a:solidFill>
                <a:latin typeface="Arial"/>
                <a:ea typeface="Arial"/>
                <a:cs typeface="Arial"/>
                <a:sym typeface="Arial"/>
              </a:rPr>
              <a:t>EPU: </a:t>
            </a:r>
            <a:r>
              <a:rPr b="0" i="0" lang="en" sz="1100" u="none" cap="none" strike="noStrike">
                <a:solidFill>
                  <a:schemeClr val="dk1"/>
                </a:solidFill>
                <a:latin typeface="Arial"/>
                <a:ea typeface="Arial"/>
                <a:cs typeface="Arial"/>
                <a:sym typeface="Arial"/>
              </a:rPr>
              <a:t>Elementary processing unit    </a:t>
            </a:r>
            <a:r>
              <a:rPr b="1" i="0" lang="en" sz="1100" u="none" cap="none" strike="noStrike">
                <a:solidFill>
                  <a:schemeClr val="dk1"/>
                </a:solidFill>
                <a:latin typeface="Arial"/>
                <a:ea typeface="Arial"/>
                <a:cs typeface="Arial"/>
                <a:sym typeface="Arial"/>
              </a:rPr>
              <a:t>CPU </a:t>
            </a:r>
            <a:r>
              <a:rPr b="0" i="0" lang="en" sz="1100" u="none" cap="none" strike="noStrike">
                <a:solidFill>
                  <a:schemeClr val="dk1"/>
                </a:solidFill>
                <a:latin typeface="Arial"/>
                <a:ea typeface="Arial"/>
                <a:cs typeface="Arial"/>
                <a:sym typeface="Arial"/>
              </a:rPr>
              <a:t>: Central processing unit</a:t>
            </a:r>
            <a:endParaRPr b="0" i="0" sz="1100" u="none" cap="none" strike="noStrike">
              <a:solidFill>
                <a:schemeClr val="dk1"/>
              </a:solidFill>
              <a:latin typeface="Arial"/>
              <a:ea typeface="Arial"/>
              <a:cs typeface="Arial"/>
              <a:sym typeface="Arial"/>
            </a:endParaRPr>
          </a:p>
        </p:txBody>
      </p:sp>
      <p:grpSp>
        <p:nvGrpSpPr>
          <p:cNvPr id="594" name="Google Shape;594;p11"/>
          <p:cNvGrpSpPr/>
          <p:nvPr/>
        </p:nvGrpSpPr>
        <p:grpSpPr>
          <a:xfrm>
            <a:off x="4325893" y="1731751"/>
            <a:ext cx="4773715" cy="1309877"/>
            <a:chOff x="4331336" y="1617451"/>
            <a:chExt cx="4773715" cy="1309877"/>
          </a:xfrm>
        </p:grpSpPr>
        <p:sp>
          <p:nvSpPr>
            <p:cNvPr id="595" name="Google Shape;595;p11"/>
            <p:cNvSpPr/>
            <p:nvPr/>
          </p:nvSpPr>
          <p:spPr>
            <a:xfrm>
              <a:off x="5724379" y="1934484"/>
              <a:ext cx="1649596" cy="824127"/>
            </a:xfrm>
            <a:prstGeom prst="ellipse">
              <a:avLst/>
            </a:prstGeom>
            <a:solidFill>
              <a:srgbClr val="FFFF00">
                <a:alpha val="27058"/>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descr="Uploaded image" id="596" name="Google Shape;596;p11"/>
            <p:cNvSpPr/>
            <p:nvPr/>
          </p:nvSpPr>
          <p:spPr>
            <a:xfrm>
              <a:off x="4331336" y="241935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7" name="Google Shape;597;p11"/>
            <p:cNvSpPr/>
            <p:nvPr/>
          </p:nvSpPr>
          <p:spPr>
            <a:xfrm>
              <a:off x="4435523" y="1617451"/>
              <a:ext cx="4653886" cy="1309567"/>
            </a:xfrm>
            <a:prstGeom prst="rect">
              <a:avLst/>
            </a:prstGeom>
            <a:noFill/>
            <a:ln cap="flat" cmpd="sng" w="9525">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598" name="Google Shape;598;p11"/>
            <p:cNvGrpSpPr/>
            <p:nvPr/>
          </p:nvGrpSpPr>
          <p:grpSpPr>
            <a:xfrm>
              <a:off x="5960521" y="2050034"/>
              <a:ext cx="710238" cy="644262"/>
              <a:chOff x="4524921" y="5525920"/>
              <a:chExt cx="245326" cy="242748"/>
            </a:xfrm>
          </p:grpSpPr>
          <p:sp>
            <p:nvSpPr>
              <p:cNvPr id="599" name="Google Shape;599;p11"/>
              <p:cNvSpPr/>
              <p:nvPr/>
            </p:nvSpPr>
            <p:spPr>
              <a:xfrm>
                <a:off x="4590487" y="5527689"/>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00" name="Google Shape;600;p11"/>
              <p:cNvSpPr/>
              <p:nvPr/>
            </p:nvSpPr>
            <p:spPr>
              <a:xfrm>
                <a:off x="4530237" y="5579083"/>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01" name="Google Shape;601;p11"/>
              <p:cNvSpPr/>
              <p:nvPr/>
            </p:nvSpPr>
            <p:spPr>
              <a:xfrm>
                <a:off x="4539097" y="5603893"/>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02" name="Google Shape;602;p11"/>
              <p:cNvSpPr/>
              <p:nvPr/>
            </p:nvSpPr>
            <p:spPr>
              <a:xfrm>
                <a:off x="4579854" y="5628703"/>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03" name="Google Shape;603;p11"/>
              <p:cNvSpPr/>
              <p:nvPr/>
            </p:nvSpPr>
            <p:spPr>
              <a:xfrm>
                <a:off x="4572766" y="5579085"/>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04" name="Google Shape;604;p11"/>
              <p:cNvSpPr/>
              <p:nvPr/>
            </p:nvSpPr>
            <p:spPr>
              <a:xfrm>
                <a:off x="4524921" y="5610983"/>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05" name="Google Shape;605;p11"/>
              <p:cNvSpPr/>
              <p:nvPr/>
            </p:nvSpPr>
            <p:spPr>
              <a:xfrm>
                <a:off x="4551502" y="5648196"/>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06" name="Google Shape;606;p11"/>
              <p:cNvSpPr/>
              <p:nvPr/>
            </p:nvSpPr>
            <p:spPr>
              <a:xfrm>
                <a:off x="4592262" y="5571994"/>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07" name="Google Shape;607;p11"/>
              <p:cNvSpPr/>
              <p:nvPr/>
            </p:nvSpPr>
            <p:spPr>
              <a:xfrm>
                <a:off x="4601122" y="5596804"/>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08" name="Google Shape;608;p11"/>
              <p:cNvSpPr/>
              <p:nvPr/>
            </p:nvSpPr>
            <p:spPr>
              <a:xfrm>
                <a:off x="4641879" y="5621614"/>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09" name="Google Shape;609;p11"/>
              <p:cNvSpPr/>
              <p:nvPr/>
            </p:nvSpPr>
            <p:spPr>
              <a:xfrm>
                <a:off x="4634791" y="5571996"/>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10" name="Google Shape;610;p11"/>
              <p:cNvSpPr/>
              <p:nvPr/>
            </p:nvSpPr>
            <p:spPr>
              <a:xfrm>
                <a:off x="4586946" y="5603894"/>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11" name="Google Shape;611;p11"/>
              <p:cNvSpPr/>
              <p:nvPr/>
            </p:nvSpPr>
            <p:spPr>
              <a:xfrm>
                <a:off x="4613527" y="5641107"/>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12" name="Google Shape;612;p11"/>
              <p:cNvSpPr/>
              <p:nvPr/>
            </p:nvSpPr>
            <p:spPr>
              <a:xfrm>
                <a:off x="4565677" y="5614524"/>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13" name="Google Shape;613;p11"/>
              <p:cNvSpPr/>
              <p:nvPr/>
            </p:nvSpPr>
            <p:spPr>
              <a:xfrm>
                <a:off x="4574537" y="5639334"/>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14" name="Google Shape;614;p11"/>
              <p:cNvSpPr/>
              <p:nvPr/>
            </p:nvSpPr>
            <p:spPr>
              <a:xfrm>
                <a:off x="4615294" y="5664144"/>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15" name="Google Shape;615;p11"/>
              <p:cNvSpPr/>
              <p:nvPr/>
            </p:nvSpPr>
            <p:spPr>
              <a:xfrm>
                <a:off x="4608206" y="5614526"/>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16" name="Google Shape;616;p11"/>
              <p:cNvSpPr/>
              <p:nvPr/>
            </p:nvSpPr>
            <p:spPr>
              <a:xfrm>
                <a:off x="4560361" y="5646424"/>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17" name="Google Shape;617;p11"/>
              <p:cNvSpPr/>
              <p:nvPr/>
            </p:nvSpPr>
            <p:spPr>
              <a:xfrm>
                <a:off x="4586942" y="5683637"/>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18" name="Google Shape;618;p11"/>
              <p:cNvSpPr/>
              <p:nvPr/>
            </p:nvSpPr>
            <p:spPr>
              <a:xfrm>
                <a:off x="4640107" y="5571995"/>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19" name="Google Shape;619;p11"/>
              <p:cNvSpPr/>
              <p:nvPr/>
            </p:nvSpPr>
            <p:spPr>
              <a:xfrm>
                <a:off x="4648967" y="5596805"/>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20" name="Google Shape;620;p11"/>
              <p:cNvSpPr/>
              <p:nvPr/>
            </p:nvSpPr>
            <p:spPr>
              <a:xfrm>
                <a:off x="4689724" y="5621615"/>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21" name="Google Shape;621;p11"/>
              <p:cNvSpPr/>
              <p:nvPr/>
            </p:nvSpPr>
            <p:spPr>
              <a:xfrm>
                <a:off x="4682636" y="5571997"/>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22" name="Google Shape;622;p11"/>
              <p:cNvSpPr/>
              <p:nvPr/>
            </p:nvSpPr>
            <p:spPr>
              <a:xfrm>
                <a:off x="4634791" y="5603895"/>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23" name="Google Shape;623;p11"/>
              <p:cNvSpPr/>
              <p:nvPr/>
            </p:nvSpPr>
            <p:spPr>
              <a:xfrm>
                <a:off x="4661372" y="5641108"/>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24" name="Google Shape;624;p11"/>
              <p:cNvSpPr/>
              <p:nvPr/>
            </p:nvSpPr>
            <p:spPr>
              <a:xfrm>
                <a:off x="4657828" y="5525920"/>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25" name="Google Shape;625;p11"/>
              <p:cNvSpPr/>
              <p:nvPr/>
            </p:nvSpPr>
            <p:spPr>
              <a:xfrm>
                <a:off x="4549728" y="5619844"/>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26" name="Google Shape;626;p11"/>
              <p:cNvSpPr/>
              <p:nvPr/>
            </p:nvSpPr>
            <p:spPr>
              <a:xfrm>
                <a:off x="4555044" y="5540097"/>
                <a:ext cx="80523" cy="85031"/>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grpSp>
        <p:sp>
          <p:nvSpPr>
            <p:cNvPr id="627" name="Google Shape;627;p11"/>
            <p:cNvSpPr/>
            <p:nvPr/>
          </p:nvSpPr>
          <p:spPr>
            <a:xfrm>
              <a:off x="6907875" y="2229129"/>
              <a:ext cx="229197" cy="241790"/>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pic>
          <p:nvPicPr>
            <p:cNvPr id="628" name="Google Shape;628;p11"/>
            <p:cNvPicPr preferRelativeResize="0"/>
            <p:nvPr/>
          </p:nvPicPr>
          <p:blipFill rotWithShape="1">
            <a:blip r:embed="rId7">
              <a:alphaModFix/>
            </a:blip>
            <a:srcRect b="0" l="0" r="0" t="0"/>
            <a:stretch/>
          </p:blipFill>
          <p:spPr>
            <a:xfrm rot="10219575">
              <a:off x="4811126" y="2125654"/>
              <a:ext cx="823706" cy="379589"/>
            </a:xfrm>
            <a:prstGeom prst="rect">
              <a:avLst/>
            </a:prstGeom>
            <a:noFill/>
            <a:ln>
              <a:noFill/>
            </a:ln>
          </p:spPr>
        </p:pic>
        <p:sp>
          <p:nvSpPr>
            <p:cNvPr id="629" name="Google Shape;629;p11"/>
            <p:cNvSpPr/>
            <p:nvPr/>
          </p:nvSpPr>
          <p:spPr>
            <a:xfrm>
              <a:off x="7501394" y="2225300"/>
              <a:ext cx="229197" cy="241790"/>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30" name="Google Shape;630;p11"/>
            <p:cNvSpPr/>
            <p:nvPr/>
          </p:nvSpPr>
          <p:spPr>
            <a:xfrm>
              <a:off x="8131670" y="2216874"/>
              <a:ext cx="229197" cy="241790"/>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631" name="Google Shape;631;p11"/>
            <p:cNvSpPr txBox="1"/>
            <p:nvPr/>
          </p:nvSpPr>
          <p:spPr>
            <a:xfrm>
              <a:off x="4699701" y="1653866"/>
              <a:ext cx="1626621" cy="215444"/>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Optical interconnect</a:t>
              </a:r>
              <a:endParaRPr b="0" i="0" sz="1000" u="none" cap="none" strike="noStrike">
                <a:solidFill>
                  <a:schemeClr val="dk1"/>
                </a:solidFill>
                <a:latin typeface="Arial"/>
                <a:ea typeface="Arial"/>
                <a:cs typeface="Arial"/>
                <a:sym typeface="Arial"/>
              </a:endParaRPr>
            </a:p>
          </p:txBody>
        </p:sp>
        <p:sp>
          <p:nvSpPr>
            <p:cNvPr id="632" name="Google Shape;632;p11"/>
            <p:cNvSpPr txBox="1"/>
            <p:nvPr/>
          </p:nvSpPr>
          <p:spPr>
            <a:xfrm>
              <a:off x="7478430" y="1636017"/>
              <a:ext cx="1626621" cy="215444"/>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Processing qubits</a:t>
              </a:r>
              <a:endParaRPr b="0" i="0" sz="1400" u="none" cap="none" strike="noStrike">
                <a:solidFill>
                  <a:srgbClr val="000000"/>
                </a:solidFill>
                <a:latin typeface="Arial"/>
                <a:ea typeface="Arial"/>
                <a:cs typeface="Arial"/>
                <a:sym typeface="Arial"/>
              </a:endParaRPr>
            </a:p>
          </p:txBody>
        </p:sp>
        <p:sp>
          <p:nvSpPr>
            <p:cNvPr id="633" name="Google Shape;633;p11"/>
            <p:cNvSpPr txBox="1"/>
            <p:nvPr/>
          </p:nvSpPr>
          <p:spPr>
            <a:xfrm>
              <a:off x="5821504" y="2711884"/>
              <a:ext cx="2073864" cy="215444"/>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Local Rydberg interaction</a:t>
              </a:r>
              <a:endParaRPr b="0" i="0" sz="1000" u="none" cap="none" strike="noStrike">
                <a:solidFill>
                  <a:schemeClr val="dk1"/>
                </a:solidFill>
                <a:latin typeface="Arial"/>
                <a:ea typeface="Arial"/>
                <a:cs typeface="Arial"/>
                <a:sym typeface="Arial"/>
              </a:endParaRPr>
            </a:p>
          </p:txBody>
        </p:sp>
        <p:sp>
          <p:nvSpPr>
            <p:cNvPr id="634" name="Google Shape;634;p11"/>
            <p:cNvSpPr/>
            <p:nvPr/>
          </p:nvSpPr>
          <p:spPr>
            <a:xfrm rot="-5400000">
              <a:off x="5157434" y="1145918"/>
              <a:ext cx="330832" cy="1678228"/>
            </a:xfrm>
            <a:prstGeom prst="rightBrace">
              <a:avLst>
                <a:gd fmla="val 8333" name="adj1"/>
                <a:gd fmla="val 50000" name="adj2"/>
              </a:avLst>
            </a:prstGeom>
            <a:noFill/>
            <a:ln cap="flat" cmpd="sng" w="9525">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635" name="Google Shape;635;p11"/>
            <p:cNvSpPr/>
            <p:nvPr/>
          </p:nvSpPr>
          <p:spPr>
            <a:xfrm rot="-5400000">
              <a:off x="8014995" y="1243502"/>
              <a:ext cx="330066" cy="1561525"/>
            </a:xfrm>
            <a:prstGeom prst="rightBrace">
              <a:avLst>
                <a:gd fmla="val 8333" name="adj1"/>
                <a:gd fmla="val 50000" name="adj2"/>
              </a:avLst>
            </a:prstGeom>
            <a:noFill/>
            <a:ln cap="flat" cmpd="sng" w="9525">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636" name="Google Shape;636;p11"/>
            <p:cNvSpPr/>
            <p:nvPr/>
          </p:nvSpPr>
          <p:spPr>
            <a:xfrm>
              <a:off x="8697618" y="2213046"/>
              <a:ext cx="229197" cy="241790"/>
            </a:xfrm>
            <a:prstGeom prst="ellipse">
              <a:avLst/>
            </a:prstGeom>
            <a:solidFill>
              <a:srgbClr val="B17E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grpSp>
      <p:sp>
        <p:nvSpPr>
          <p:cNvPr id="637" name="Google Shape;637;p11"/>
          <p:cNvSpPr/>
          <p:nvPr/>
        </p:nvSpPr>
        <p:spPr>
          <a:xfrm>
            <a:off x="102358" y="716507"/>
            <a:ext cx="4169391" cy="3384646"/>
          </a:xfrm>
          <a:prstGeom prst="rect">
            <a:avLst/>
          </a:prstGeom>
          <a:noFill/>
          <a:ln cap="flat" cmpd="sng" w="9525">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38" name="Google Shape;638;p11"/>
          <p:cNvSpPr txBox="1"/>
          <p:nvPr/>
        </p:nvSpPr>
        <p:spPr>
          <a:xfrm>
            <a:off x="4898654" y="432749"/>
            <a:ext cx="4493885" cy="227755"/>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000000"/>
              </a:buClr>
              <a:buSzPts val="1100"/>
              <a:buFont typeface="Arial"/>
              <a:buNone/>
            </a:pPr>
            <a:r>
              <a:rPr b="1" i="0" lang="en" sz="1100" u="none" cap="none" strike="noStrike">
                <a:solidFill>
                  <a:schemeClr val="dk1"/>
                </a:solidFill>
                <a:latin typeface="Arial"/>
                <a:ea typeface="Arial"/>
                <a:cs typeface="Arial"/>
                <a:sym typeface="Arial"/>
              </a:rPr>
              <a:t>                             Motivation  </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3" name="Shape 643"/>
        <p:cNvGrpSpPr/>
        <p:nvPr/>
      </p:nvGrpSpPr>
      <p:grpSpPr>
        <a:xfrm>
          <a:off x="0" y="0"/>
          <a:ext cx="0" cy="0"/>
          <a:chOff x="0" y="0"/>
          <a:chExt cx="0" cy="0"/>
        </a:xfrm>
      </p:grpSpPr>
      <p:sp>
        <p:nvSpPr>
          <p:cNvPr id="644" name="Google Shape;644;p12"/>
          <p:cNvSpPr/>
          <p:nvPr/>
        </p:nvSpPr>
        <p:spPr>
          <a:xfrm>
            <a:off x="6463863" y="4528786"/>
            <a:ext cx="1537138" cy="559058"/>
          </a:xfrm>
          <a:prstGeom prst="rect">
            <a:avLst/>
          </a:prstGeom>
          <a:solidFill>
            <a:schemeClr val="l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lt1"/>
              </a:solidFill>
              <a:latin typeface="Times New Roman"/>
              <a:ea typeface="Times New Roman"/>
              <a:cs typeface="Times New Roman"/>
              <a:sym typeface="Times New Roman"/>
            </a:endParaRPr>
          </a:p>
        </p:txBody>
      </p:sp>
      <p:sp>
        <p:nvSpPr>
          <p:cNvPr id="645" name="Google Shape;645;p12"/>
          <p:cNvSpPr txBox="1"/>
          <p:nvPr/>
        </p:nvSpPr>
        <p:spPr>
          <a:xfrm>
            <a:off x="1143000" y="192269"/>
            <a:ext cx="6884520" cy="372049"/>
          </a:xfrm>
          <a:prstGeom prst="rect">
            <a:avLst/>
          </a:prstGeom>
          <a:no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rgbClr val="D61729"/>
                </a:solidFill>
                <a:latin typeface="Arial Rounded"/>
                <a:ea typeface="Arial Rounded"/>
                <a:cs typeface="Arial Rounded"/>
                <a:sym typeface="Arial Rounded"/>
              </a:rPr>
              <a:t>                          </a:t>
            </a:r>
            <a:endParaRPr b="0" i="0" sz="1400" u="none" cap="none" strike="noStrike">
              <a:solidFill>
                <a:srgbClr val="000000"/>
              </a:solidFill>
              <a:latin typeface="Arial"/>
              <a:ea typeface="Arial"/>
              <a:cs typeface="Arial"/>
              <a:sym typeface="Arial"/>
            </a:endParaRPr>
          </a:p>
        </p:txBody>
      </p:sp>
      <p:sp>
        <p:nvSpPr>
          <p:cNvPr id="646" name="Google Shape;646;p12"/>
          <p:cNvSpPr txBox="1"/>
          <p:nvPr/>
        </p:nvSpPr>
        <p:spPr>
          <a:xfrm>
            <a:off x="1267240" y="-15443"/>
            <a:ext cx="6827745" cy="67270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rgbClr val="000000"/>
                </a:solidFill>
                <a:latin typeface="Arial"/>
                <a:ea typeface="Arial"/>
                <a:cs typeface="Arial"/>
                <a:sym typeface="Arial"/>
              </a:rPr>
              <a:t> </a:t>
            </a:r>
            <a:r>
              <a:rPr b="1" i="0" lang="en" sz="2200" u="none" cap="none" strike="noStrike">
                <a:solidFill>
                  <a:srgbClr val="C00000"/>
                </a:solidFill>
                <a:latin typeface="Arial"/>
                <a:ea typeface="Arial"/>
                <a:cs typeface="Arial"/>
                <a:sym typeface="Arial"/>
              </a:rPr>
              <a:t>Heterogeneous distributed quantum computing</a:t>
            </a:r>
            <a:endParaRPr b="0" i="0" sz="2200" u="none" cap="none" strike="noStrike">
              <a:solidFill>
                <a:srgbClr val="C00000"/>
              </a:solidFill>
              <a:latin typeface="Arial"/>
              <a:ea typeface="Arial"/>
              <a:cs typeface="Arial"/>
              <a:sym typeface="Arial"/>
            </a:endParaRPr>
          </a:p>
        </p:txBody>
      </p:sp>
      <p:pic>
        <p:nvPicPr>
          <p:cNvPr id="647" name="Google Shape;647;p12"/>
          <p:cNvPicPr preferRelativeResize="0"/>
          <p:nvPr/>
        </p:nvPicPr>
        <p:blipFill rotWithShape="1">
          <a:blip r:embed="rId3">
            <a:alphaModFix/>
          </a:blip>
          <a:srcRect b="0" l="0" r="0" t="0"/>
          <a:stretch/>
        </p:blipFill>
        <p:spPr>
          <a:xfrm>
            <a:off x="545911" y="1869390"/>
            <a:ext cx="8193206" cy="3274111"/>
          </a:xfrm>
          <a:prstGeom prst="rect">
            <a:avLst/>
          </a:prstGeom>
          <a:noFill/>
          <a:ln>
            <a:noFill/>
          </a:ln>
        </p:spPr>
      </p:pic>
      <p:pic>
        <p:nvPicPr>
          <p:cNvPr id="648" name="Google Shape;648;p12"/>
          <p:cNvPicPr preferRelativeResize="0"/>
          <p:nvPr/>
        </p:nvPicPr>
        <p:blipFill rotWithShape="1">
          <a:blip r:embed="rId4">
            <a:alphaModFix/>
          </a:blip>
          <a:srcRect b="28152" l="0" r="0" t="0"/>
          <a:stretch/>
        </p:blipFill>
        <p:spPr>
          <a:xfrm>
            <a:off x="2621766" y="423081"/>
            <a:ext cx="1668178" cy="1037729"/>
          </a:xfrm>
          <a:prstGeom prst="rect">
            <a:avLst/>
          </a:prstGeom>
          <a:noFill/>
          <a:ln>
            <a:noFill/>
          </a:ln>
        </p:spPr>
      </p:pic>
      <p:pic>
        <p:nvPicPr>
          <p:cNvPr id="649" name="Google Shape;649;p12"/>
          <p:cNvPicPr preferRelativeResize="0"/>
          <p:nvPr/>
        </p:nvPicPr>
        <p:blipFill rotWithShape="1">
          <a:blip r:embed="rId5">
            <a:alphaModFix/>
          </a:blip>
          <a:srcRect b="0" l="0" r="0" t="0"/>
          <a:stretch/>
        </p:blipFill>
        <p:spPr>
          <a:xfrm>
            <a:off x="206843" y="418881"/>
            <a:ext cx="1547566" cy="1031710"/>
          </a:xfrm>
          <a:prstGeom prst="rect">
            <a:avLst/>
          </a:prstGeom>
          <a:noFill/>
          <a:ln>
            <a:noFill/>
          </a:ln>
        </p:spPr>
      </p:pic>
      <p:pic>
        <p:nvPicPr>
          <p:cNvPr id="650" name="Google Shape;650;p12"/>
          <p:cNvPicPr preferRelativeResize="0"/>
          <p:nvPr/>
        </p:nvPicPr>
        <p:blipFill rotWithShape="1">
          <a:blip r:embed="rId6">
            <a:alphaModFix/>
          </a:blip>
          <a:srcRect b="0" l="0" r="0" t="0"/>
          <a:stretch/>
        </p:blipFill>
        <p:spPr>
          <a:xfrm>
            <a:off x="5010513" y="388574"/>
            <a:ext cx="1764091" cy="1135458"/>
          </a:xfrm>
          <a:prstGeom prst="rect">
            <a:avLst/>
          </a:prstGeom>
          <a:noFill/>
          <a:ln>
            <a:noFill/>
          </a:ln>
        </p:spPr>
      </p:pic>
      <p:sp>
        <p:nvSpPr>
          <p:cNvPr id="651" name="Google Shape;651;p12"/>
          <p:cNvSpPr txBox="1"/>
          <p:nvPr/>
        </p:nvSpPr>
        <p:spPr>
          <a:xfrm>
            <a:off x="181970" y="1466727"/>
            <a:ext cx="2627097" cy="363176"/>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000000"/>
              </a:buClr>
              <a:buSzPts val="1100"/>
              <a:buFont typeface="Arial"/>
              <a:buNone/>
            </a:pPr>
            <a:r>
              <a:rPr b="0" i="0" lang="en" sz="1100" u="none" cap="none" strike="noStrike">
                <a:solidFill>
                  <a:srgbClr val="000000"/>
                </a:solidFill>
                <a:latin typeface="Arial"/>
                <a:ea typeface="Arial"/>
                <a:cs typeface="Arial"/>
                <a:sym typeface="Arial"/>
              </a:rPr>
              <a:t>Superconducting circuits                                                 (fast operation)</a:t>
            </a:r>
            <a:endParaRPr b="0" i="0" sz="1400" u="none" cap="none" strike="noStrike">
              <a:solidFill>
                <a:srgbClr val="000000"/>
              </a:solidFill>
              <a:latin typeface="Arial"/>
              <a:ea typeface="Arial"/>
              <a:cs typeface="Arial"/>
              <a:sym typeface="Arial"/>
            </a:endParaRPr>
          </a:p>
        </p:txBody>
      </p:sp>
      <p:sp>
        <p:nvSpPr>
          <p:cNvPr id="652" name="Google Shape;652;p12"/>
          <p:cNvSpPr txBox="1"/>
          <p:nvPr/>
        </p:nvSpPr>
        <p:spPr>
          <a:xfrm>
            <a:off x="5269409" y="1456590"/>
            <a:ext cx="2627097" cy="413959"/>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000000"/>
              </a:buClr>
              <a:buSzPts val="1100"/>
              <a:buFont typeface="Arial"/>
              <a:buNone/>
            </a:pPr>
            <a:r>
              <a:rPr b="0" i="0" lang="en" sz="1100" u="none" cap="none" strike="noStrike">
                <a:solidFill>
                  <a:srgbClr val="000000"/>
                </a:solidFill>
                <a:latin typeface="Arial"/>
                <a:ea typeface="Arial"/>
                <a:cs typeface="Arial"/>
                <a:sym typeface="Arial"/>
              </a:rPr>
              <a:t>Neutral atoms</a:t>
            </a:r>
            <a:endParaRPr b="0" i="0" sz="1400" u="none" cap="none" strike="noStrike">
              <a:solidFill>
                <a:srgbClr val="000000"/>
              </a:solidFill>
              <a:latin typeface="Arial"/>
              <a:ea typeface="Arial"/>
              <a:cs typeface="Arial"/>
              <a:sym typeface="Arial"/>
            </a:endParaRPr>
          </a:p>
          <a:p>
            <a:pPr indent="0" lvl="0" marL="0" marR="0" rtl="0" algn="l">
              <a:lnSpc>
                <a:spcPct val="80000"/>
              </a:lnSpc>
              <a:spcBef>
                <a:spcPts val="330"/>
              </a:spcBef>
              <a:spcAft>
                <a:spcPts val="0"/>
              </a:spcAft>
              <a:buClr>
                <a:srgbClr val="000000"/>
              </a:buClr>
              <a:buSzPts val="1100"/>
              <a:buFont typeface="Arial"/>
              <a:buNone/>
            </a:pPr>
            <a:r>
              <a:rPr b="0" i="0" lang="en" sz="1100" u="none" cap="none" strike="noStrike">
                <a:solidFill>
                  <a:srgbClr val="000000"/>
                </a:solidFill>
                <a:latin typeface="Arial"/>
                <a:ea typeface="Arial"/>
                <a:cs typeface="Arial"/>
                <a:sym typeface="Arial"/>
              </a:rPr>
              <a:t>(parallel processing)</a:t>
            </a:r>
            <a:endParaRPr b="0" i="0" sz="1400" u="none" cap="none" strike="noStrike">
              <a:solidFill>
                <a:srgbClr val="000000"/>
              </a:solidFill>
              <a:latin typeface="Arial"/>
              <a:ea typeface="Arial"/>
              <a:cs typeface="Arial"/>
              <a:sym typeface="Arial"/>
            </a:endParaRPr>
          </a:p>
        </p:txBody>
      </p:sp>
      <p:pic>
        <p:nvPicPr>
          <p:cNvPr id="653" name="Google Shape;653;p12"/>
          <p:cNvPicPr preferRelativeResize="0"/>
          <p:nvPr/>
        </p:nvPicPr>
        <p:blipFill rotWithShape="1">
          <a:blip r:embed="rId7">
            <a:alphaModFix/>
          </a:blip>
          <a:srcRect b="10193" l="0" r="0" t="11053"/>
          <a:stretch/>
        </p:blipFill>
        <p:spPr>
          <a:xfrm>
            <a:off x="7071802" y="392667"/>
            <a:ext cx="1946138" cy="1096711"/>
          </a:xfrm>
          <a:prstGeom prst="rect">
            <a:avLst/>
          </a:prstGeom>
          <a:noFill/>
          <a:ln>
            <a:noFill/>
          </a:ln>
        </p:spPr>
      </p:pic>
      <p:sp>
        <p:nvSpPr>
          <p:cNvPr id="654" name="Google Shape;654;p12"/>
          <p:cNvSpPr txBox="1"/>
          <p:nvPr/>
        </p:nvSpPr>
        <p:spPr>
          <a:xfrm>
            <a:off x="2869679" y="1477060"/>
            <a:ext cx="2627097" cy="413959"/>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000000"/>
              </a:buClr>
              <a:buSzPts val="1100"/>
              <a:buFont typeface="Arial"/>
              <a:buNone/>
            </a:pPr>
            <a:r>
              <a:rPr b="0" i="0" lang="en" sz="1100" u="none" cap="none" strike="noStrike">
                <a:solidFill>
                  <a:srgbClr val="000000"/>
                </a:solidFill>
                <a:latin typeface="Arial"/>
                <a:ea typeface="Arial"/>
                <a:cs typeface="Arial"/>
                <a:sym typeface="Arial"/>
              </a:rPr>
              <a:t>Trapped ions </a:t>
            </a:r>
            <a:endParaRPr b="0" i="0" sz="1400" u="none" cap="none" strike="noStrike">
              <a:solidFill>
                <a:srgbClr val="000000"/>
              </a:solidFill>
              <a:latin typeface="Arial"/>
              <a:ea typeface="Arial"/>
              <a:cs typeface="Arial"/>
              <a:sym typeface="Arial"/>
            </a:endParaRPr>
          </a:p>
          <a:p>
            <a:pPr indent="0" lvl="0" marL="0" marR="0" rtl="0" algn="l">
              <a:lnSpc>
                <a:spcPct val="80000"/>
              </a:lnSpc>
              <a:spcBef>
                <a:spcPts val="330"/>
              </a:spcBef>
              <a:spcAft>
                <a:spcPts val="0"/>
              </a:spcAft>
              <a:buClr>
                <a:srgbClr val="000000"/>
              </a:buClr>
              <a:buSzPts val="1100"/>
              <a:buFont typeface="Arial"/>
              <a:buNone/>
            </a:pPr>
            <a:r>
              <a:rPr b="0" i="0" lang="en" sz="1100" u="none" cap="none" strike="noStrike">
                <a:solidFill>
                  <a:srgbClr val="000000"/>
                </a:solidFill>
                <a:latin typeface="Arial"/>
                <a:ea typeface="Arial"/>
                <a:cs typeface="Arial"/>
                <a:sym typeface="Arial"/>
              </a:rPr>
              <a:t>(long memory)</a:t>
            </a:r>
            <a:endParaRPr b="0" i="0" sz="1400" u="none" cap="none" strike="noStrike">
              <a:solidFill>
                <a:srgbClr val="000000"/>
              </a:solidFill>
              <a:latin typeface="Arial"/>
              <a:ea typeface="Arial"/>
              <a:cs typeface="Arial"/>
              <a:sym typeface="Arial"/>
            </a:endParaRPr>
          </a:p>
        </p:txBody>
      </p:sp>
      <p:sp>
        <p:nvSpPr>
          <p:cNvPr id="655" name="Google Shape;655;p12"/>
          <p:cNvSpPr txBox="1"/>
          <p:nvPr/>
        </p:nvSpPr>
        <p:spPr>
          <a:xfrm>
            <a:off x="7250608" y="1499806"/>
            <a:ext cx="3167183" cy="413959"/>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000000"/>
              </a:buClr>
              <a:buSzPts val="1100"/>
              <a:buFont typeface="Arial"/>
              <a:buNone/>
            </a:pPr>
            <a:r>
              <a:rPr b="0" i="0" lang="en" sz="1100" u="none" cap="none" strike="noStrike">
                <a:solidFill>
                  <a:srgbClr val="000000"/>
                </a:solidFill>
                <a:latin typeface="Arial"/>
                <a:ea typeface="Arial"/>
                <a:cs typeface="Arial"/>
                <a:sym typeface="Arial"/>
              </a:rPr>
              <a:t>Solid-state qubits</a:t>
            </a:r>
            <a:endParaRPr b="0" i="0" sz="1400" u="none" cap="none" strike="noStrike">
              <a:solidFill>
                <a:srgbClr val="000000"/>
              </a:solidFill>
              <a:latin typeface="Arial"/>
              <a:ea typeface="Arial"/>
              <a:cs typeface="Arial"/>
              <a:sym typeface="Arial"/>
            </a:endParaRPr>
          </a:p>
          <a:p>
            <a:pPr indent="0" lvl="0" marL="0" marR="0" rtl="0" algn="l">
              <a:lnSpc>
                <a:spcPct val="80000"/>
              </a:lnSpc>
              <a:spcBef>
                <a:spcPts val="330"/>
              </a:spcBef>
              <a:spcAft>
                <a:spcPts val="0"/>
              </a:spcAft>
              <a:buClr>
                <a:srgbClr val="000000"/>
              </a:buClr>
              <a:buSzPts val="1100"/>
              <a:buFont typeface="Arial"/>
              <a:buNone/>
            </a:pPr>
            <a:r>
              <a:rPr b="0" i="0" lang="en" sz="1100" u="none" cap="none" strike="noStrike">
                <a:solidFill>
                  <a:srgbClr val="000000"/>
                </a:solidFill>
                <a:latin typeface="Arial"/>
                <a:ea typeface="Arial"/>
                <a:cs typeface="Arial"/>
                <a:sym typeface="Arial"/>
              </a:rPr>
              <a:t>(scalable photonic interface)</a:t>
            </a:r>
            <a:endParaRPr b="0" i="0" sz="1400" u="none" cap="none" strike="noStrike">
              <a:solidFill>
                <a:srgbClr val="000000"/>
              </a:solidFill>
              <a:latin typeface="Arial"/>
              <a:ea typeface="Arial"/>
              <a:cs typeface="Arial"/>
              <a:sym typeface="Arial"/>
            </a:endParaRPr>
          </a:p>
        </p:txBody>
      </p:sp>
      <p:pic>
        <p:nvPicPr>
          <p:cNvPr id="656" name="Google Shape;656;p12"/>
          <p:cNvPicPr preferRelativeResize="0"/>
          <p:nvPr/>
        </p:nvPicPr>
        <p:blipFill rotWithShape="1">
          <a:blip r:embed="rId8">
            <a:alphaModFix/>
          </a:blip>
          <a:srcRect b="0" l="0" r="0" t="0"/>
          <a:stretch/>
        </p:blipFill>
        <p:spPr>
          <a:xfrm>
            <a:off x="8295972" y="395419"/>
            <a:ext cx="509516" cy="368490"/>
          </a:xfrm>
          <a:prstGeom prst="rect">
            <a:avLst/>
          </a:prstGeom>
          <a:noFill/>
          <a:ln>
            <a:noFill/>
          </a:ln>
        </p:spPr>
      </p:pic>
      <p:pic>
        <p:nvPicPr>
          <p:cNvPr id="657" name="Google Shape;657;p12"/>
          <p:cNvPicPr preferRelativeResize="0"/>
          <p:nvPr/>
        </p:nvPicPr>
        <p:blipFill rotWithShape="1">
          <a:blip r:embed="rId9">
            <a:alphaModFix/>
          </a:blip>
          <a:srcRect b="0" l="0" r="0" t="0"/>
          <a:stretch/>
        </p:blipFill>
        <p:spPr>
          <a:xfrm>
            <a:off x="6245638" y="391887"/>
            <a:ext cx="394705" cy="391885"/>
          </a:xfrm>
          <a:prstGeom prst="rect">
            <a:avLst/>
          </a:prstGeom>
          <a:noFill/>
          <a:ln>
            <a:noFill/>
          </a:ln>
        </p:spPr>
      </p:pic>
      <p:pic>
        <p:nvPicPr>
          <p:cNvPr id="658" name="Google Shape;658;p12"/>
          <p:cNvPicPr preferRelativeResize="0"/>
          <p:nvPr/>
        </p:nvPicPr>
        <p:blipFill rotWithShape="1">
          <a:blip r:embed="rId10">
            <a:alphaModFix/>
          </a:blip>
          <a:srcRect b="44026" l="17970" r="62011" t="46734"/>
          <a:stretch/>
        </p:blipFill>
        <p:spPr>
          <a:xfrm>
            <a:off x="3842658" y="424541"/>
            <a:ext cx="462643" cy="315687"/>
          </a:xfrm>
          <a:prstGeom prst="rect">
            <a:avLst/>
          </a:prstGeom>
          <a:noFill/>
          <a:ln>
            <a:noFill/>
          </a:ln>
        </p:spPr>
      </p:pic>
      <p:pic>
        <p:nvPicPr>
          <p:cNvPr id="659" name="Google Shape;659;p12"/>
          <p:cNvPicPr preferRelativeResize="0"/>
          <p:nvPr/>
        </p:nvPicPr>
        <p:blipFill rotWithShape="1">
          <a:blip r:embed="rId11">
            <a:alphaModFix/>
          </a:blip>
          <a:srcRect b="0" l="0" r="0" t="0"/>
          <a:stretch/>
        </p:blipFill>
        <p:spPr>
          <a:xfrm>
            <a:off x="1425623" y="416561"/>
            <a:ext cx="327546" cy="286603"/>
          </a:xfrm>
          <a:prstGeom prst="rect">
            <a:avLst/>
          </a:prstGeom>
          <a:noFill/>
          <a:ln>
            <a:noFill/>
          </a:ln>
        </p:spPr>
      </p:pic>
      <p:pic>
        <p:nvPicPr>
          <p:cNvPr id="660" name="Google Shape;660;p12"/>
          <p:cNvPicPr preferRelativeResize="0"/>
          <p:nvPr/>
        </p:nvPicPr>
        <p:blipFill rotWithShape="1">
          <a:blip r:embed="rId10">
            <a:alphaModFix/>
          </a:blip>
          <a:srcRect b="44026" l="17970" r="62011" t="46734"/>
          <a:stretch/>
        </p:blipFill>
        <p:spPr>
          <a:xfrm>
            <a:off x="5593909" y="2525485"/>
            <a:ext cx="462643" cy="315687"/>
          </a:xfrm>
          <a:prstGeom prst="rect">
            <a:avLst/>
          </a:prstGeom>
          <a:noFill/>
          <a:ln>
            <a:noFill/>
          </a:ln>
        </p:spPr>
      </p:pic>
      <p:pic>
        <p:nvPicPr>
          <p:cNvPr id="661" name="Google Shape;661;p12"/>
          <p:cNvPicPr preferRelativeResize="0"/>
          <p:nvPr/>
        </p:nvPicPr>
        <p:blipFill rotWithShape="1">
          <a:blip r:embed="rId11">
            <a:alphaModFix/>
          </a:blip>
          <a:srcRect b="0" l="0" r="0" t="0"/>
          <a:stretch/>
        </p:blipFill>
        <p:spPr>
          <a:xfrm>
            <a:off x="5604639" y="3544350"/>
            <a:ext cx="390443" cy="341638"/>
          </a:xfrm>
          <a:prstGeom prst="rect">
            <a:avLst/>
          </a:prstGeom>
          <a:noFill/>
          <a:ln>
            <a:noFill/>
          </a:ln>
        </p:spPr>
      </p:pic>
      <p:pic>
        <p:nvPicPr>
          <p:cNvPr id="662" name="Google Shape;662;p12"/>
          <p:cNvPicPr preferRelativeResize="0"/>
          <p:nvPr/>
        </p:nvPicPr>
        <p:blipFill rotWithShape="1">
          <a:blip r:embed="rId9">
            <a:alphaModFix/>
          </a:blip>
          <a:srcRect b="0" l="0" r="0" t="0"/>
          <a:stretch/>
        </p:blipFill>
        <p:spPr>
          <a:xfrm>
            <a:off x="6011597" y="3973288"/>
            <a:ext cx="334402" cy="332013"/>
          </a:xfrm>
          <a:prstGeom prst="rect">
            <a:avLst/>
          </a:prstGeom>
          <a:noFill/>
          <a:ln>
            <a:noFill/>
          </a:ln>
        </p:spPr>
      </p:pic>
      <p:sp>
        <p:nvSpPr>
          <p:cNvPr id="663" name="Google Shape;663;p12"/>
          <p:cNvSpPr txBox="1"/>
          <p:nvPr/>
        </p:nvSpPr>
        <p:spPr>
          <a:xfrm>
            <a:off x="2856452" y="4807052"/>
            <a:ext cx="3326236"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Arial"/>
                <a:ea typeface="Arial"/>
                <a:cs typeface="Arial"/>
                <a:sym typeface="Arial"/>
              </a:rPr>
              <a:t>Adopted  from DARPA’s public distribution </a:t>
            </a:r>
            <a:endParaRPr b="1" i="0" sz="12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sp>
        <p:nvSpPr>
          <p:cNvPr id="668" name="Google Shape;668;p13"/>
          <p:cNvSpPr/>
          <p:nvPr/>
        </p:nvSpPr>
        <p:spPr>
          <a:xfrm>
            <a:off x="6463863" y="4584442"/>
            <a:ext cx="1537138" cy="559058"/>
          </a:xfrm>
          <a:prstGeom prst="rect">
            <a:avLst/>
          </a:prstGeom>
          <a:solidFill>
            <a:schemeClr val="l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lt1"/>
              </a:solidFill>
              <a:latin typeface="Times New Roman"/>
              <a:ea typeface="Times New Roman"/>
              <a:cs typeface="Times New Roman"/>
              <a:sym typeface="Times New Roman"/>
            </a:endParaRPr>
          </a:p>
        </p:txBody>
      </p:sp>
      <p:sp>
        <p:nvSpPr>
          <p:cNvPr id="669" name="Google Shape;669;p13"/>
          <p:cNvSpPr txBox="1"/>
          <p:nvPr/>
        </p:nvSpPr>
        <p:spPr>
          <a:xfrm>
            <a:off x="1977887" y="455655"/>
            <a:ext cx="6884520" cy="372049"/>
          </a:xfrm>
          <a:prstGeom prst="rect">
            <a:avLst/>
          </a:prstGeom>
          <a:no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rgbClr val="D61729"/>
                </a:solidFill>
                <a:latin typeface="Arial Rounded"/>
                <a:ea typeface="Arial Rounded"/>
                <a:cs typeface="Arial Rounded"/>
                <a:sym typeface="Arial Rounded"/>
              </a:rPr>
              <a:t>                          </a:t>
            </a:r>
            <a:endParaRPr b="0" i="0" sz="1400" u="none" cap="none" strike="noStrike">
              <a:solidFill>
                <a:srgbClr val="000000"/>
              </a:solidFill>
              <a:latin typeface="Arial"/>
              <a:ea typeface="Arial"/>
              <a:cs typeface="Arial"/>
              <a:sym typeface="Arial"/>
            </a:endParaRPr>
          </a:p>
        </p:txBody>
      </p:sp>
      <p:pic>
        <p:nvPicPr>
          <p:cNvPr id="670" name="Google Shape;670;p13"/>
          <p:cNvPicPr preferRelativeResize="0"/>
          <p:nvPr/>
        </p:nvPicPr>
        <p:blipFill rotWithShape="1">
          <a:blip r:embed="rId3">
            <a:alphaModFix/>
          </a:blip>
          <a:srcRect b="57626" l="0" r="0" t="0"/>
          <a:stretch/>
        </p:blipFill>
        <p:spPr>
          <a:xfrm>
            <a:off x="1120044" y="2941296"/>
            <a:ext cx="7081159" cy="2000374"/>
          </a:xfrm>
          <a:prstGeom prst="rect">
            <a:avLst/>
          </a:prstGeom>
          <a:noFill/>
          <a:ln>
            <a:noFill/>
          </a:ln>
        </p:spPr>
      </p:pic>
      <p:grpSp>
        <p:nvGrpSpPr>
          <p:cNvPr id="671" name="Google Shape;671;p13"/>
          <p:cNvGrpSpPr/>
          <p:nvPr/>
        </p:nvGrpSpPr>
        <p:grpSpPr>
          <a:xfrm>
            <a:off x="829917" y="495416"/>
            <a:ext cx="7310231" cy="2435681"/>
            <a:chOff x="2062843" y="410933"/>
            <a:chExt cx="6882374" cy="2435681"/>
          </a:xfrm>
        </p:grpSpPr>
        <p:pic>
          <p:nvPicPr>
            <p:cNvPr id="672" name="Google Shape;672;p13"/>
            <p:cNvPicPr preferRelativeResize="0"/>
            <p:nvPr/>
          </p:nvPicPr>
          <p:blipFill rotWithShape="1">
            <a:blip r:embed="rId3">
              <a:alphaModFix/>
            </a:blip>
            <a:srcRect b="0" l="6197" r="-6120" t="46956"/>
            <a:stretch/>
          </p:blipFill>
          <p:spPr>
            <a:xfrm>
              <a:off x="2062843" y="410933"/>
              <a:ext cx="6882374" cy="2435681"/>
            </a:xfrm>
            <a:prstGeom prst="rect">
              <a:avLst/>
            </a:prstGeom>
            <a:noFill/>
            <a:ln cap="flat" cmpd="sng" w="9525">
              <a:solidFill>
                <a:srgbClr val="3061B2"/>
              </a:solidFill>
              <a:prstDash val="solid"/>
              <a:round/>
              <a:headEnd len="sm" w="sm" type="none"/>
              <a:tailEnd len="sm" w="sm" type="none"/>
            </a:ln>
          </p:spPr>
        </p:pic>
        <p:sp>
          <p:nvSpPr>
            <p:cNvPr id="673" name="Google Shape;673;p13"/>
            <p:cNvSpPr/>
            <p:nvPr/>
          </p:nvSpPr>
          <p:spPr>
            <a:xfrm>
              <a:off x="4865204" y="2122004"/>
              <a:ext cx="1575353" cy="63610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74" name="Google Shape;674;p13"/>
            <p:cNvSpPr/>
            <p:nvPr/>
          </p:nvSpPr>
          <p:spPr>
            <a:xfrm>
              <a:off x="2925416" y="2420178"/>
              <a:ext cx="1378227" cy="37851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75" name="Google Shape;675;p13"/>
            <p:cNvSpPr/>
            <p:nvPr/>
          </p:nvSpPr>
          <p:spPr>
            <a:xfrm>
              <a:off x="6785112" y="2382492"/>
              <a:ext cx="1378227" cy="37851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76" name="Google Shape;676;p13"/>
            <p:cNvSpPr txBox="1"/>
            <p:nvPr/>
          </p:nvSpPr>
          <p:spPr>
            <a:xfrm>
              <a:off x="4535427" y="2005138"/>
              <a:ext cx="2961842" cy="413959"/>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000000"/>
                </a:buClr>
                <a:buSzPts val="1100"/>
                <a:buFont typeface="Arial"/>
                <a:buNone/>
              </a:pPr>
              <a:r>
                <a:rPr b="1" i="0" lang="en" sz="1100" u="none" cap="none" strike="noStrike">
                  <a:solidFill>
                    <a:schemeClr val="dk1"/>
                  </a:solidFill>
                  <a:latin typeface="Arial"/>
                  <a:ea typeface="Arial"/>
                  <a:cs typeface="Arial"/>
                  <a:sym typeface="Arial"/>
                </a:rPr>
                <a:t>Optical  interconnects using</a:t>
              </a:r>
              <a:endParaRPr b="0" i="0" sz="1400" u="none" cap="none" strike="noStrike">
                <a:solidFill>
                  <a:srgbClr val="000000"/>
                </a:solidFill>
                <a:latin typeface="Arial"/>
                <a:ea typeface="Arial"/>
                <a:cs typeface="Arial"/>
                <a:sym typeface="Arial"/>
              </a:endParaRPr>
            </a:p>
            <a:p>
              <a:pPr indent="0" lvl="0" marL="0" marR="0" rtl="0" algn="l">
                <a:lnSpc>
                  <a:spcPct val="80000"/>
                </a:lnSpc>
                <a:spcBef>
                  <a:spcPts val="330"/>
                </a:spcBef>
                <a:spcAft>
                  <a:spcPts val="0"/>
                </a:spcAft>
                <a:buClr>
                  <a:srgbClr val="000000"/>
                </a:buClr>
                <a:buSzPts val="1100"/>
                <a:buFont typeface="Arial"/>
                <a:buNone/>
              </a:pPr>
              <a:r>
                <a:rPr b="1" i="0" lang="en" sz="1100" u="none" cap="none" strike="noStrike">
                  <a:solidFill>
                    <a:schemeClr val="dk1"/>
                  </a:solidFill>
                  <a:latin typeface="Arial"/>
                  <a:ea typeface="Arial"/>
                  <a:cs typeface="Arial"/>
                  <a:sym typeface="Arial"/>
                </a:rPr>
                <a:t> ensemble quantum memories</a:t>
              </a:r>
              <a:endParaRPr b="0" i="0" sz="1400" u="none" cap="none" strike="noStrike">
                <a:solidFill>
                  <a:srgbClr val="000000"/>
                </a:solidFill>
                <a:latin typeface="Arial"/>
                <a:ea typeface="Arial"/>
                <a:cs typeface="Arial"/>
                <a:sym typeface="Arial"/>
              </a:endParaRPr>
            </a:p>
          </p:txBody>
        </p:sp>
      </p:grpSp>
      <p:pic>
        <p:nvPicPr>
          <p:cNvPr id="677" name="Google Shape;677;p13"/>
          <p:cNvPicPr preferRelativeResize="0"/>
          <p:nvPr/>
        </p:nvPicPr>
        <p:blipFill rotWithShape="1">
          <a:blip r:embed="rId4">
            <a:alphaModFix/>
          </a:blip>
          <a:srcRect b="0" l="0" r="0" t="0"/>
          <a:stretch/>
        </p:blipFill>
        <p:spPr>
          <a:xfrm>
            <a:off x="7693331" y="3023291"/>
            <a:ext cx="1182539" cy="1012214"/>
          </a:xfrm>
          <a:prstGeom prst="rect">
            <a:avLst/>
          </a:prstGeom>
          <a:noFill/>
          <a:ln>
            <a:noFill/>
          </a:ln>
        </p:spPr>
      </p:pic>
      <p:pic>
        <p:nvPicPr>
          <p:cNvPr descr="Quantum Networking Pioneer Qunnect Raises $10 Million in ..." id="678" name="Google Shape;678;p13"/>
          <p:cNvPicPr preferRelativeResize="0"/>
          <p:nvPr/>
        </p:nvPicPr>
        <p:blipFill rotWithShape="1">
          <a:blip r:embed="rId5">
            <a:alphaModFix/>
          </a:blip>
          <a:srcRect b="0" l="0" r="0" t="0"/>
          <a:stretch/>
        </p:blipFill>
        <p:spPr>
          <a:xfrm>
            <a:off x="8040518" y="4302366"/>
            <a:ext cx="681114" cy="536378"/>
          </a:xfrm>
          <a:prstGeom prst="rect">
            <a:avLst/>
          </a:prstGeom>
          <a:noFill/>
          <a:ln>
            <a:noFill/>
          </a:ln>
        </p:spPr>
      </p:pic>
      <p:pic>
        <p:nvPicPr>
          <p:cNvPr descr="AMCR Logo - Applied Mathematics and Computational Research" id="679" name="Google Shape;679;p13"/>
          <p:cNvPicPr preferRelativeResize="0"/>
          <p:nvPr/>
        </p:nvPicPr>
        <p:blipFill rotWithShape="1">
          <a:blip r:embed="rId6">
            <a:alphaModFix/>
          </a:blip>
          <a:srcRect b="0" l="0" r="0" t="0"/>
          <a:stretch/>
        </p:blipFill>
        <p:spPr>
          <a:xfrm>
            <a:off x="273962" y="4380427"/>
            <a:ext cx="1254459" cy="337020"/>
          </a:xfrm>
          <a:prstGeom prst="rect">
            <a:avLst/>
          </a:prstGeom>
          <a:noFill/>
          <a:ln>
            <a:noFill/>
          </a:ln>
        </p:spPr>
      </p:pic>
      <p:pic>
        <p:nvPicPr>
          <p:cNvPr descr="Logo: NERSC logo color | NOIRLab" id="680" name="Google Shape;680;p13"/>
          <p:cNvPicPr preferRelativeResize="0"/>
          <p:nvPr/>
        </p:nvPicPr>
        <p:blipFill rotWithShape="1">
          <a:blip r:embed="rId7">
            <a:alphaModFix/>
          </a:blip>
          <a:srcRect b="0" l="0" r="0" t="0"/>
          <a:stretch/>
        </p:blipFill>
        <p:spPr>
          <a:xfrm>
            <a:off x="107975" y="3056130"/>
            <a:ext cx="1350706" cy="907567"/>
          </a:xfrm>
          <a:prstGeom prst="rect">
            <a:avLst/>
          </a:prstGeom>
          <a:noFill/>
          <a:ln>
            <a:noFill/>
          </a:ln>
        </p:spPr>
      </p:pic>
      <p:sp>
        <p:nvSpPr>
          <p:cNvPr id="681" name="Google Shape;681;p13"/>
          <p:cNvSpPr txBox="1"/>
          <p:nvPr/>
        </p:nvSpPr>
        <p:spPr>
          <a:xfrm>
            <a:off x="1267240" y="-15443"/>
            <a:ext cx="6827745" cy="67270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rgbClr val="000000"/>
                </a:solidFill>
                <a:latin typeface="Arial"/>
                <a:ea typeface="Arial"/>
                <a:cs typeface="Arial"/>
                <a:sym typeface="Arial"/>
              </a:rPr>
              <a:t>            </a:t>
            </a:r>
            <a:r>
              <a:rPr b="1" i="0" lang="en" sz="2200" u="none" cap="none" strike="noStrike">
                <a:solidFill>
                  <a:srgbClr val="C00000"/>
                </a:solidFill>
                <a:latin typeface="Arial"/>
                <a:ea typeface="Arial"/>
                <a:cs typeface="Arial"/>
                <a:sym typeface="Arial"/>
              </a:rPr>
              <a:t>Envisioned heterogeneous architecture</a:t>
            </a:r>
            <a:endParaRPr b="0" i="0" sz="2200" u="none" cap="none" strike="noStrike">
              <a:solidFill>
                <a:srgbClr val="C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sp>
        <p:nvSpPr>
          <p:cNvPr id="686" name="Google Shape;686;g3f000d74aca_0_0"/>
          <p:cNvSpPr txBox="1"/>
          <p:nvPr/>
        </p:nvSpPr>
        <p:spPr>
          <a:xfrm>
            <a:off x="794628" y="2017742"/>
            <a:ext cx="2174100" cy="861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Arial"/>
                <a:ea typeface="Arial"/>
                <a:cs typeface="Arial"/>
                <a:sym typeface="Arial"/>
              </a:rPr>
              <a:t>    </a:t>
            </a:r>
            <a:r>
              <a:rPr b="1" i="0" lang="en" sz="1200" u="none" cap="none" strike="noStrike">
                <a:solidFill>
                  <a:srgbClr val="000000"/>
                </a:solidFill>
                <a:latin typeface="Arial"/>
                <a:ea typeface="Arial"/>
                <a:cs typeface="Arial"/>
                <a:sym typeface="Arial"/>
              </a:rPr>
              <a:t>Entangled photon pairs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Arial"/>
                <a:ea typeface="Arial"/>
                <a:cs typeface="Arial"/>
                <a:sym typeface="Arial"/>
              </a:rPr>
              <a:t>     from hot-Rb ensemble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Arial"/>
                <a:ea typeface="Arial"/>
                <a:cs typeface="Arial"/>
                <a:sym typeface="Arial"/>
              </a:rPr>
              <a:t>     (QUNNECT collaboration)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cxnSp>
        <p:nvCxnSpPr>
          <p:cNvPr id="687" name="Google Shape;687;g3f000d74aca_0_0"/>
          <p:cNvCxnSpPr/>
          <p:nvPr/>
        </p:nvCxnSpPr>
        <p:spPr>
          <a:xfrm>
            <a:off x="0" y="2710876"/>
            <a:ext cx="9144000" cy="22800"/>
          </a:xfrm>
          <a:prstGeom prst="straightConnector1">
            <a:avLst/>
          </a:prstGeom>
          <a:solidFill>
            <a:schemeClr val="accent1"/>
          </a:solidFill>
          <a:ln cap="flat" cmpd="sng" w="9525">
            <a:solidFill>
              <a:schemeClr val="dk1"/>
            </a:solidFill>
            <a:prstDash val="solid"/>
            <a:round/>
            <a:headEnd len="sm" w="sm" type="none"/>
            <a:tailEnd len="sm" w="sm" type="none"/>
          </a:ln>
        </p:spPr>
      </p:cxnSp>
      <p:sp>
        <p:nvSpPr>
          <p:cNvPr id="688" name="Google Shape;688;g3f000d74aca_0_0"/>
          <p:cNvSpPr txBox="1"/>
          <p:nvPr/>
        </p:nvSpPr>
        <p:spPr>
          <a:xfrm>
            <a:off x="566370" y="64068"/>
            <a:ext cx="8816100" cy="672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C00000"/>
                </a:solidFill>
                <a:latin typeface="Arial"/>
                <a:ea typeface="Arial"/>
                <a:cs typeface="Arial"/>
                <a:sym typeface="Arial"/>
              </a:rPr>
              <a:t>     Remote entanglement  between different qubit platforms  </a:t>
            </a:r>
            <a:endParaRPr b="0" i="0" sz="2200" u="none" cap="none" strike="noStrike">
              <a:solidFill>
                <a:srgbClr val="C00000"/>
              </a:solidFill>
              <a:latin typeface="Arial"/>
              <a:ea typeface="Arial"/>
              <a:cs typeface="Arial"/>
              <a:sym typeface="Arial"/>
            </a:endParaRPr>
          </a:p>
        </p:txBody>
      </p:sp>
      <p:cxnSp>
        <p:nvCxnSpPr>
          <p:cNvPr id="689" name="Google Shape;689;g3f000d74aca_0_0"/>
          <p:cNvCxnSpPr/>
          <p:nvPr/>
        </p:nvCxnSpPr>
        <p:spPr>
          <a:xfrm flipH="1" rot="10800000">
            <a:off x="4009972" y="5583330"/>
            <a:ext cx="5400" cy="2100"/>
          </a:xfrm>
          <a:prstGeom prst="straightConnector1">
            <a:avLst/>
          </a:prstGeom>
          <a:solidFill>
            <a:schemeClr val="accent1"/>
          </a:solidFill>
          <a:ln cap="flat" cmpd="sng" w="9525">
            <a:solidFill>
              <a:schemeClr val="dk1"/>
            </a:solidFill>
            <a:prstDash val="solid"/>
            <a:round/>
            <a:headEnd len="sm" w="sm" type="none"/>
            <a:tailEnd len="sm" w="sm" type="none"/>
          </a:ln>
        </p:spPr>
      </p:cxnSp>
      <p:sp>
        <p:nvSpPr>
          <p:cNvPr id="690" name="Google Shape;690;g3f000d74aca_0_0"/>
          <p:cNvSpPr txBox="1"/>
          <p:nvPr/>
        </p:nvSpPr>
        <p:spPr>
          <a:xfrm>
            <a:off x="5190850" y="1441250"/>
            <a:ext cx="3828300" cy="1200600"/>
          </a:xfrm>
          <a:prstGeom prst="rect">
            <a:avLst/>
          </a:prstGeom>
          <a:noFill/>
          <a:ln>
            <a:noFill/>
          </a:ln>
        </p:spPr>
        <p:txBody>
          <a:bodyPr anchorCtr="0" anchor="t" bIns="45700" lIns="91425" spcFirstLastPara="1" rIns="91425" wrap="square" tIns="45700">
            <a:spAutoFit/>
          </a:bodyPr>
          <a:lstStyle/>
          <a:p>
            <a:pPr indent="-285742" lvl="0" marL="285742" marR="0" rtl="0" algn="l">
              <a:lnSpc>
                <a:spcPct val="100000"/>
              </a:lnSpc>
              <a:spcBef>
                <a:spcPts val="0"/>
              </a:spcBef>
              <a:spcAft>
                <a:spcPts val="0"/>
              </a:spcAft>
              <a:buClr>
                <a:srgbClr val="000000"/>
              </a:buClr>
              <a:buSzPts val="1200"/>
              <a:buFont typeface="Noto Sans Symbols"/>
              <a:buChar char="✔"/>
            </a:pPr>
            <a:r>
              <a:rPr b="0" i="0" lang="en" sz="1200" u="none" cap="none" strike="noStrike">
                <a:solidFill>
                  <a:srgbClr val="000000"/>
                </a:solidFill>
                <a:latin typeface="Arial"/>
                <a:ea typeface="Arial"/>
                <a:cs typeface="Arial"/>
                <a:sym typeface="Arial"/>
              </a:rPr>
              <a:t>Storing remote entanglement between matter qubits is in the essence of distributed quantum computing</a:t>
            </a:r>
            <a:endParaRPr b="0" i="0" sz="1200" u="none" cap="none" strike="noStrike">
              <a:solidFill>
                <a:srgbClr val="000000"/>
              </a:solidFill>
              <a:latin typeface="Arial"/>
              <a:ea typeface="Arial"/>
              <a:cs typeface="Arial"/>
              <a:sym typeface="Arial"/>
            </a:endParaRPr>
          </a:p>
          <a:p>
            <a:pPr indent="-219067" lvl="0" marL="285742" marR="0" rtl="0" algn="l">
              <a:lnSpc>
                <a:spcPct val="100000"/>
              </a:lnSpc>
              <a:spcBef>
                <a:spcPts val="0"/>
              </a:spcBef>
              <a:spcAft>
                <a:spcPts val="0"/>
              </a:spcAft>
              <a:buClr>
                <a:srgbClr val="000000"/>
              </a:buClr>
              <a:buSzPts val="1050"/>
              <a:buFont typeface="Noto Sans Symbols"/>
              <a:buNone/>
            </a:pPr>
            <a:r>
              <a:t/>
            </a:r>
            <a:endParaRPr b="0" i="0" sz="1200" u="none" cap="none" strike="noStrike">
              <a:solidFill>
                <a:srgbClr val="000000"/>
              </a:solidFill>
              <a:latin typeface="Arial"/>
              <a:ea typeface="Arial"/>
              <a:cs typeface="Arial"/>
              <a:sym typeface="Arial"/>
            </a:endParaRPr>
          </a:p>
          <a:p>
            <a:pPr indent="-285742" lvl="0" marL="285742" marR="0" rtl="0" algn="l">
              <a:lnSpc>
                <a:spcPct val="100000"/>
              </a:lnSpc>
              <a:spcBef>
                <a:spcPts val="0"/>
              </a:spcBef>
              <a:spcAft>
                <a:spcPts val="0"/>
              </a:spcAft>
              <a:buClr>
                <a:srgbClr val="000000"/>
              </a:buClr>
              <a:buSzPts val="1050"/>
              <a:buFont typeface="Noto Sans Symbols"/>
              <a:buChar char="✔"/>
            </a:pPr>
            <a:r>
              <a:rPr b="0" i="0" lang="en" sz="1200" u="none" cap="none" strike="noStrike">
                <a:solidFill>
                  <a:srgbClr val="000000"/>
                </a:solidFill>
                <a:latin typeface="Arial"/>
                <a:ea typeface="Arial"/>
                <a:cs typeface="Arial"/>
                <a:sym typeface="Arial"/>
              </a:rPr>
              <a:t>Entangling two different qubit platform opens the door for heterogeneous quantum compute</a:t>
            </a:r>
            <a:r>
              <a:rPr b="0" i="0" lang="en" sz="1050" u="none" cap="none" strike="noStrike">
                <a:solidFill>
                  <a:srgbClr val="000000"/>
                </a:solidFill>
                <a:latin typeface="Arial"/>
                <a:ea typeface="Arial"/>
                <a:cs typeface="Arial"/>
                <a:sym typeface="Arial"/>
              </a:rPr>
              <a:t>r</a:t>
            </a:r>
            <a:endParaRPr b="0" i="0" sz="1400" u="none" cap="none" strike="noStrike">
              <a:solidFill>
                <a:srgbClr val="000000"/>
              </a:solidFill>
              <a:latin typeface="Arial"/>
              <a:ea typeface="Arial"/>
              <a:cs typeface="Arial"/>
              <a:sym typeface="Arial"/>
            </a:endParaRPr>
          </a:p>
        </p:txBody>
      </p:sp>
      <p:grpSp>
        <p:nvGrpSpPr>
          <p:cNvPr id="691" name="Google Shape;691;g3f000d74aca_0_0"/>
          <p:cNvGrpSpPr/>
          <p:nvPr/>
        </p:nvGrpSpPr>
        <p:grpSpPr>
          <a:xfrm>
            <a:off x="1" y="326526"/>
            <a:ext cx="4835949" cy="2117177"/>
            <a:chOff x="8837371" y="666632"/>
            <a:chExt cx="4835949" cy="2117177"/>
          </a:xfrm>
        </p:grpSpPr>
        <p:pic>
          <p:nvPicPr>
            <p:cNvPr id="692" name="Google Shape;692;g3f000d74aca_0_0"/>
            <p:cNvPicPr preferRelativeResize="0"/>
            <p:nvPr/>
          </p:nvPicPr>
          <p:blipFill rotWithShape="1">
            <a:blip r:embed="rId3">
              <a:alphaModFix/>
            </a:blip>
            <a:srcRect b="0" l="0" r="0" t="0"/>
            <a:stretch/>
          </p:blipFill>
          <p:spPr>
            <a:xfrm rot="-1343318">
              <a:off x="11328577" y="2010201"/>
              <a:ext cx="640328" cy="322597"/>
            </a:xfrm>
            <a:prstGeom prst="rect">
              <a:avLst/>
            </a:prstGeom>
            <a:noFill/>
            <a:ln>
              <a:noFill/>
            </a:ln>
          </p:spPr>
        </p:pic>
        <p:grpSp>
          <p:nvGrpSpPr>
            <p:cNvPr id="693" name="Google Shape;693;g3f000d74aca_0_0"/>
            <p:cNvGrpSpPr/>
            <p:nvPr/>
          </p:nvGrpSpPr>
          <p:grpSpPr>
            <a:xfrm rot="10800000">
              <a:off x="10344009" y="1919762"/>
              <a:ext cx="834087" cy="460803"/>
              <a:chOff x="6022820" y="985805"/>
              <a:chExt cx="3091500" cy="1359300"/>
            </a:xfrm>
          </p:grpSpPr>
          <p:sp>
            <p:nvSpPr>
              <p:cNvPr id="694" name="Google Shape;694;g3f000d74aca_0_0"/>
              <p:cNvSpPr/>
              <p:nvPr/>
            </p:nvSpPr>
            <p:spPr>
              <a:xfrm rot="-5400000">
                <a:off x="7029049" y="167210"/>
                <a:ext cx="1098900" cy="3027900"/>
              </a:xfrm>
              <a:prstGeom prst="can">
                <a:avLst>
                  <a:gd fmla="val 44554" name="adj"/>
                </a:avLst>
              </a:prstGeom>
              <a:solidFill>
                <a:srgbClr val="F2A38E">
                  <a:alpha val="69019"/>
                </a:srgbClr>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Times New Roman"/>
                  <a:ea typeface="Times New Roman"/>
                  <a:cs typeface="Times New Roman"/>
                  <a:sym typeface="Times New Roman"/>
                </a:endParaRPr>
              </a:p>
            </p:txBody>
          </p:sp>
          <p:sp>
            <p:nvSpPr>
              <p:cNvPr id="695" name="Google Shape;695;g3f000d74aca_0_0"/>
              <p:cNvSpPr/>
              <p:nvPr/>
            </p:nvSpPr>
            <p:spPr>
              <a:xfrm rot="-5400000">
                <a:off x="6888920" y="119705"/>
                <a:ext cx="1359300" cy="3091500"/>
              </a:xfrm>
              <a:prstGeom prst="can">
                <a:avLst>
                  <a:gd fmla="val 44554" name="adj"/>
                </a:avLst>
              </a:prstGeom>
              <a:solidFill>
                <a:srgbClr val="F2A38E">
                  <a:alpha val="18039"/>
                </a:srgbClr>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Times New Roman"/>
                  <a:ea typeface="Times New Roman"/>
                  <a:cs typeface="Times New Roman"/>
                  <a:sym typeface="Times New Roman"/>
                </a:endParaRPr>
              </a:p>
            </p:txBody>
          </p:sp>
          <p:sp>
            <p:nvSpPr>
              <p:cNvPr id="696" name="Google Shape;696;g3f000d74aca_0_0"/>
              <p:cNvSpPr/>
              <p:nvPr/>
            </p:nvSpPr>
            <p:spPr>
              <a:xfrm rot="-5400000">
                <a:off x="7373688" y="268621"/>
                <a:ext cx="439800" cy="2841300"/>
              </a:xfrm>
              <a:prstGeom prst="can">
                <a:avLst>
                  <a:gd fmla="val 39504" name="adj"/>
                </a:avLst>
              </a:prstGeom>
              <a:solidFill>
                <a:srgbClr val="FF0000">
                  <a:alpha val="43921"/>
                </a:srgbClr>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Times New Roman"/>
                  <a:ea typeface="Times New Roman"/>
                  <a:cs typeface="Times New Roman"/>
                  <a:sym typeface="Times New Roman"/>
                </a:endParaRPr>
              </a:p>
            </p:txBody>
          </p:sp>
          <p:sp>
            <p:nvSpPr>
              <p:cNvPr id="697" name="Google Shape;697;g3f000d74aca_0_0"/>
              <p:cNvSpPr/>
              <p:nvPr/>
            </p:nvSpPr>
            <p:spPr>
              <a:xfrm rot="10800000">
                <a:off x="8612694" y="1694835"/>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Times New Roman"/>
                  <a:ea typeface="Times New Roman"/>
                  <a:cs typeface="Times New Roman"/>
                  <a:sym typeface="Times New Roman"/>
                </a:endParaRPr>
              </a:p>
            </p:txBody>
          </p:sp>
          <p:sp>
            <p:nvSpPr>
              <p:cNvPr id="698" name="Google Shape;698;g3f000d74aca_0_0"/>
              <p:cNvSpPr/>
              <p:nvPr/>
            </p:nvSpPr>
            <p:spPr>
              <a:xfrm rot="10800000">
                <a:off x="8460294" y="1542435"/>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Times New Roman"/>
                  <a:ea typeface="Times New Roman"/>
                  <a:cs typeface="Times New Roman"/>
                  <a:sym typeface="Times New Roman"/>
                </a:endParaRPr>
              </a:p>
            </p:txBody>
          </p:sp>
          <p:sp>
            <p:nvSpPr>
              <p:cNvPr id="699" name="Google Shape;699;g3f000d74aca_0_0"/>
              <p:cNvSpPr/>
              <p:nvPr/>
            </p:nvSpPr>
            <p:spPr>
              <a:xfrm rot="10800000">
                <a:off x="8222832" y="1613325"/>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Times New Roman"/>
                  <a:ea typeface="Times New Roman"/>
                  <a:cs typeface="Times New Roman"/>
                  <a:sym typeface="Times New Roman"/>
                </a:endParaRPr>
              </a:p>
            </p:txBody>
          </p:sp>
          <p:sp>
            <p:nvSpPr>
              <p:cNvPr id="700" name="Google Shape;700;g3f000d74aca_0_0"/>
              <p:cNvSpPr/>
              <p:nvPr/>
            </p:nvSpPr>
            <p:spPr>
              <a:xfrm rot="10800000">
                <a:off x="7988914" y="1698380"/>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Times New Roman"/>
                  <a:ea typeface="Times New Roman"/>
                  <a:cs typeface="Times New Roman"/>
                  <a:sym typeface="Times New Roman"/>
                </a:endParaRPr>
              </a:p>
            </p:txBody>
          </p:sp>
          <p:sp>
            <p:nvSpPr>
              <p:cNvPr id="701" name="Google Shape;701;g3f000d74aca_0_0"/>
              <p:cNvSpPr/>
              <p:nvPr/>
            </p:nvSpPr>
            <p:spPr>
              <a:xfrm rot="10800000">
                <a:off x="7925120" y="1485730"/>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Times New Roman"/>
                  <a:ea typeface="Times New Roman"/>
                  <a:cs typeface="Times New Roman"/>
                  <a:sym typeface="Times New Roman"/>
                </a:endParaRPr>
              </a:p>
            </p:txBody>
          </p:sp>
          <p:sp>
            <p:nvSpPr>
              <p:cNvPr id="702" name="Google Shape;702;g3f000d74aca_0_0"/>
              <p:cNvSpPr/>
              <p:nvPr/>
            </p:nvSpPr>
            <p:spPr>
              <a:xfrm rot="10800000">
                <a:off x="7680575" y="1602692"/>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Times New Roman"/>
                  <a:ea typeface="Times New Roman"/>
                  <a:cs typeface="Times New Roman"/>
                  <a:sym typeface="Times New Roman"/>
                </a:endParaRPr>
              </a:p>
            </p:txBody>
          </p:sp>
          <p:sp>
            <p:nvSpPr>
              <p:cNvPr id="703" name="Google Shape;703;g3f000d74aca_0_0"/>
              <p:cNvSpPr/>
              <p:nvPr/>
            </p:nvSpPr>
            <p:spPr>
              <a:xfrm rot="10800000">
                <a:off x="6744905" y="1581424"/>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Times New Roman"/>
                  <a:ea typeface="Times New Roman"/>
                  <a:cs typeface="Times New Roman"/>
                  <a:sym typeface="Times New Roman"/>
                </a:endParaRPr>
              </a:p>
            </p:txBody>
          </p:sp>
          <p:sp>
            <p:nvSpPr>
              <p:cNvPr id="704" name="Google Shape;704;g3f000d74aca_0_0"/>
              <p:cNvSpPr/>
              <p:nvPr/>
            </p:nvSpPr>
            <p:spPr>
              <a:xfrm rot="10800000">
                <a:off x="7425391" y="1623957"/>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Times New Roman"/>
                  <a:ea typeface="Times New Roman"/>
                  <a:cs typeface="Times New Roman"/>
                  <a:sym typeface="Times New Roman"/>
                </a:endParaRPr>
              </a:p>
            </p:txBody>
          </p:sp>
          <p:sp>
            <p:nvSpPr>
              <p:cNvPr id="705" name="Google Shape;705;g3f000d74aca_0_0"/>
              <p:cNvSpPr/>
              <p:nvPr/>
            </p:nvSpPr>
            <p:spPr>
              <a:xfrm rot="10800000">
                <a:off x="8828897" y="1517630"/>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Times New Roman"/>
                  <a:ea typeface="Times New Roman"/>
                  <a:cs typeface="Times New Roman"/>
                  <a:sym typeface="Times New Roman"/>
                </a:endParaRPr>
              </a:p>
            </p:txBody>
          </p:sp>
          <p:sp>
            <p:nvSpPr>
              <p:cNvPr id="706" name="Google Shape;706;g3f000d74aca_0_0"/>
              <p:cNvSpPr/>
              <p:nvPr/>
            </p:nvSpPr>
            <p:spPr>
              <a:xfrm rot="10800000">
                <a:off x="6415293" y="1602691"/>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Times New Roman"/>
                  <a:ea typeface="Times New Roman"/>
                  <a:cs typeface="Times New Roman"/>
                  <a:sym typeface="Times New Roman"/>
                </a:endParaRPr>
              </a:p>
            </p:txBody>
          </p:sp>
          <p:sp>
            <p:nvSpPr>
              <p:cNvPr id="707" name="Google Shape;707;g3f000d74aca_0_0"/>
              <p:cNvSpPr/>
              <p:nvPr/>
            </p:nvSpPr>
            <p:spPr>
              <a:xfrm rot="10800000">
                <a:off x="6982370" y="1723192"/>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Times New Roman"/>
                  <a:ea typeface="Times New Roman"/>
                  <a:cs typeface="Times New Roman"/>
                  <a:sym typeface="Times New Roman"/>
                </a:endParaRPr>
              </a:p>
            </p:txBody>
          </p:sp>
          <p:sp>
            <p:nvSpPr>
              <p:cNvPr id="708" name="Google Shape;708;g3f000d74aca_0_0"/>
              <p:cNvSpPr/>
              <p:nvPr/>
            </p:nvSpPr>
            <p:spPr>
              <a:xfrm rot="10800000">
                <a:off x="7163117" y="1499907"/>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Times New Roman"/>
                  <a:ea typeface="Times New Roman"/>
                  <a:cs typeface="Times New Roman"/>
                  <a:sym typeface="Times New Roman"/>
                </a:endParaRPr>
              </a:p>
            </p:txBody>
          </p:sp>
        </p:grpSp>
        <p:cxnSp>
          <p:nvCxnSpPr>
            <p:cNvPr id="709" name="Google Shape;709;g3f000d74aca_0_0"/>
            <p:cNvCxnSpPr/>
            <p:nvPr/>
          </p:nvCxnSpPr>
          <p:spPr>
            <a:xfrm>
              <a:off x="11141026" y="2169780"/>
              <a:ext cx="1661100" cy="0"/>
            </a:xfrm>
            <a:prstGeom prst="straightConnector1">
              <a:avLst/>
            </a:prstGeom>
            <a:noFill/>
            <a:ln cap="flat" cmpd="sng" w="9525">
              <a:solidFill>
                <a:srgbClr val="4A7DBA"/>
              </a:solidFill>
              <a:prstDash val="solid"/>
              <a:round/>
              <a:headEnd len="sm" w="sm" type="none"/>
              <a:tailEnd len="sm" w="sm" type="none"/>
            </a:ln>
          </p:spPr>
        </p:cxnSp>
        <p:cxnSp>
          <p:nvCxnSpPr>
            <p:cNvPr id="710" name="Google Shape;710;g3f000d74aca_0_0"/>
            <p:cNvCxnSpPr/>
            <p:nvPr/>
          </p:nvCxnSpPr>
          <p:spPr>
            <a:xfrm>
              <a:off x="9305660" y="1281178"/>
              <a:ext cx="1095600" cy="928200"/>
            </a:xfrm>
            <a:prstGeom prst="straightConnector1">
              <a:avLst/>
            </a:prstGeom>
            <a:noFill/>
            <a:ln cap="flat" cmpd="sng" w="9525">
              <a:solidFill>
                <a:srgbClr val="4A7DBA"/>
              </a:solidFill>
              <a:prstDash val="solid"/>
              <a:round/>
              <a:headEnd len="sm" w="sm" type="none"/>
              <a:tailEnd len="sm" w="sm" type="none"/>
            </a:ln>
          </p:spPr>
        </p:cxnSp>
        <p:pic>
          <p:nvPicPr>
            <p:cNvPr id="711" name="Google Shape;711;g3f000d74aca_0_0"/>
            <p:cNvPicPr preferRelativeResize="0"/>
            <p:nvPr/>
          </p:nvPicPr>
          <p:blipFill rotWithShape="1">
            <a:blip r:embed="rId3">
              <a:alphaModFix/>
            </a:blip>
            <a:srcRect b="0" l="0" r="0" t="0"/>
            <a:stretch/>
          </p:blipFill>
          <p:spPr>
            <a:xfrm rot="-9533128">
              <a:off x="9227256" y="1343939"/>
              <a:ext cx="640328" cy="295082"/>
            </a:xfrm>
            <a:prstGeom prst="rect">
              <a:avLst/>
            </a:prstGeom>
            <a:noFill/>
            <a:ln>
              <a:noFill/>
            </a:ln>
          </p:spPr>
        </p:pic>
        <p:sp>
          <p:nvSpPr>
            <p:cNvPr id="712" name="Google Shape;712;g3f000d74aca_0_0"/>
            <p:cNvSpPr txBox="1"/>
            <p:nvPr/>
          </p:nvSpPr>
          <p:spPr>
            <a:xfrm>
              <a:off x="8837371" y="1635898"/>
              <a:ext cx="9477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Arial"/>
                  <a:ea typeface="Arial"/>
                  <a:cs typeface="Arial"/>
                  <a:sym typeface="Arial"/>
                </a:rPr>
                <a:t>Heralding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Arial"/>
                  <a:ea typeface="Arial"/>
                  <a:cs typeface="Arial"/>
                  <a:sym typeface="Arial"/>
                </a:rPr>
                <a:t>photonic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Arial"/>
                  <a:ea typeface="Arial"/>
                  <a:cs typeface="Arial"/>
                  <a:sym typeface="Arial"/>
                </a:rPr>
                <a:t>detection</a:t>
              </a:r>
              <a:endParaRPr b="0" i="0" sz="1400" u="none" cap="none" strike="noStrike">
                <a:solidFill>
                  <a:srgbClr val="000000"/>
                </a:solidFill>
                <a:latin typeface="Arial"/>
                <a:ea typeface="Arial"/>
                <a:cs typeface="Arial"/>
                <a:sym typeface="Arial"/>
              </a:endParaRPr>
            </a:p>
          </p:txBody>
        </p:sp>
        <p:pic>
          <p:nvPicPr>
            <p:cNvPr id="713" name="Google Shape;713;g3f000d74aca_0_0"/>
            <p:cNvPicPr preferRelativeResize="0"/>
            <p:nvPr/>
          </p:nvPicPr>
          <p:blipFill rotWithShape="1">
            <a:blip r:embed="rId4">
              <a:alphaModFix/>
            </a:blip>
            <a:srcRect b="0" l="0" r="0" t="0"/>
            <a:stretch/>
          </p:blipFill>
          <p:spPr>
            <a:xfrm>
              <a:off x="11722310" y="1029135"/>
              <a:ext cx="760370" cy="553205"/>
            </a:xfrm>
            <a:prstGeom prst="rect">
              <a:avLst/>
            </a:prstGeom>
            <a:noFill/>
            <a:ln>
              <a:noFill/>
            </a:ln>
          </p:spPr>
        </p:pic>
        <p:grpSp>
          <p:nvGrpSpPr>
            <p:cNvPr id="714" name="Google Shape;714;g3f000d74aca_0_0"/>
            <p:cNvGrpSpPr/>
            <p:nvPr/>
          </p:nvGrpSpPr>
          <p:grpSpPr>
            <a:xfrm>
              <a:off x="12694308" y="1843530"/>
              <a:ext cx="800229" cy="491752"/>
              <a:chOff x="7674189" y="5402483"/>
              <a:chExt cx="866518" cy="520483"/>
            </a:xfrm>
          </p:grpSpPr>
          <p:pic>
            <p:nvPicPr>
              <p:cNvPr descr="smiling-atom_yellow.png" id="715" name="Google Shape;715;g3f000d74aca_0_0"/>
              <p:cNvPicPr preferRelativeResize="0"/>
              <p:nvPr/>
            </p:nvPicPr>
            <p:blipFill rotWithShape="1">
              <a:blip r:embed="rId5">
                <a:alphaModFix/>
              </a:blip>
              <a:srcRect b="0" l="0" r="0" t="0"/>
              <a:stretch/>
            </p:blipFill>
            <p:spPr>
              <a:xfrm>
                <a:off x="8112323" y="5550549"/>
                <a:ext cx="211878" cy="190843"/>
              </a:xfrm>
              <a:prstGeom prst="rect">
                <a:avLst/>
              </a:prstGeom>
              <a:noFill/>
              <a:ln>
                <a:noFill/>
              </a:ln>
            </p:spPr>
          </p:pic>
          <p:pic>
            <p:nvPicPr>
              <p:cNvPr descr="smiling-atom.png" id="716" name="Google Shape;716;g3f000d74aca_0_0"/>
              <p:cNvPicPr preferRelativeResize="0"/>
              <p:nvPr/>
            </p:nvPicPr>
            <p:blipFill rotWithShape="1">
              <a:blip r:embed="rId6">
                <a:alphaModFix/>
              </a:blip>
              <a:srcRect b="0" l="0" r="0" t="0"/>
              <a:stretch/>
            </p:blipFill>
            <p:spPr>
              <a:xfrm>
                <a:off x="7783255" y="5571776"/>
                <a:ext cx="201921" cy="182233"/>
              </a:xfrm>
              <a:prstGeom prst="rect">
                <a:avLst/>
              </a:prstGeom>
              <a:noFill/>
              <a:ln>
                <a:noFill/>
              </a:ln>
            </p:spPr>
          </p:pic>
          <p:pic>
            <p:nvPicPr>
              <p:cNvPr descr="smiling-atom_red.png" id="717" name="Google Shape;717;g3f000d74aca_0_0"/>
              <p:cNvPicPr preferRelativeResize="0"/>
              <p:nvPr/>
            </p:nvPicPr>
            <p:blipFill rotWithShape="1">
              <a:blip r:embed="rId7">
                <a:alphaModFix/>
              </a:blip>
              <a:srcRect b="0" l="0" r="0" t="0"/>
              <a:stretch/>
            </p:blipFill>
            <p:spPr>
              <a:xfrm>
                <a:off x="7968785" y="5718641"/>
                <a:ext cx="186025" cy="167644"/>
              </a:xfrm>
              <a:prstGeom prst="rect">
                <a:avLst/>
              </a:prstGeom>
              <a:noFill/>
              <a:ln>
                <a:noFill/>
              </a:ln>
            </p:spPr>
          </p:pic>
          <p:pic>
            <p:nvPicPr>
              <p:cNvPr descr="smiling-atom.png" id="718" name="Google Shape;718;g3f000d74aca_0_0"/>
              <p:cNvPicPr preferRelativeResize="0"/>
              <p:nvPr/>
            </p:nvPicPr>
            <p:blipFill rotWithShape="1">
              <a:blip r:embed="rId6">
                <a:alphaModFix/>
              </a:blip>
              <a:srcRect b="0" l="0" r="0" t="0"/>
              <a:stretch/>
            </p:blipFill>
            <p:spPr>
              <a:xfrm>
                <a:off x="8220575" y="5420173"/>
                <a:ext cx="121572" cy="109718"/>
              </a:xfrm>
              <a:prstGeom prst="rect">
                <a:avLst/>
              </a:prstGeom>
              <a:noFill/>
              <a:ln>
                <a:noFill/>
              </a:ln>
            </p:spPr>
          </p:pic>
          <p:pic>
            <p:nvPicPr>
              <p:cNvPr descr="smiling-atom_red.png" id="719" name="Google Shape;719;g3f000d74aca_0_0"/>
              <p:cNvPicPr preferRelativeResize="0"/>
              <p:nvPr/>
            </p:nvPicPr>
            <p:blipFill rotWithShape="1">
              <a:blip r:embed="rId7">
                <a:alphaModFix/>
              </a:blip>
              <a:srcRect b="0" l="0" r="0" t="0"/>
              <a:stretch/>
            </p:blipFill>
            <p:spPr>
              <a:xfrm>
                <a:off x="8405067" y="5675298"/>
                <a:ext cx="135640" cy="122238"/>
              </a:xfrm>
              <a:prstGeom prst="rect">
                <a:avLst/>
              </a:prstGeom>
              <a:noFill/>
              <a:ln>
                <a:noFill/>
              </a:ln>
            </p:spPr>
          </p:pic>
          <p:pic>
            <p:nvPicPr>
              <p:cNvPr descr="smiling-atom_red.png" id="720" name="Google Shape;720;g3f000d74aca_0_0"/>
              <p:cNvPicPr preferRelativeResize="0"/>
              <p:nvPr/>
            </p:nvPicPr>
            <p:blipFill rotWithShape="1">
              <a:blip r:embed="rId7">
                <a:alphaModFix/>
              </a:blip>
              <a:srcRect b="0" l="0" r="0" t="0"/>
              <a:stretch/>
            </p:blipFill>
            <p:spPr>
              <a:xfrm>
                <a:off x="7791051" y="5404257"/>
                <a:ext cx="139574" cy="125783"/>
              </a:xfrm>
              <a:prstGeom prst="rect">
                <a:avLst/>
              </a:prstGeom>
              <a:noFill/>
              <a:ln>
                <a:noFill/>
              </a:ln>
            </p:spPr>
          </p:pic>
          <p:pic>
            <p:nvPicPr>
              <p:cNvPr descr="smiling-atom_yellow.png" id="721" name="Google Shape;721;g3f000d74aca_0_0"/>
              <p:cNvPicPr preferRelativeResize="0"/>
              <p:nvPr/>
            </p:nvPicPr>
            <p:blipFill rotWithShape="1">
              <a:blip r:embed="rId5">
                <a:alphaModFix/>
              </a:blip>
              <a:srcRect b="0" l="0" r="0" t="0"/>
              <a:stretch/>
            </p:blipFill>
            <p:spPr>
              <a:xfrm>
                <a:off x="7994209" y="5404256"/>
                <a:ext cx="123447" cy="111192"/>
              </a:xfrm>
              <a:prstGeom prst="rect">
                <a:avLst/>
              </a:prstGeom>
              <a:noFill/>
              <a:ln>
                <a:noFill/>
              </a:ln>
            </p:spPr>
          </p:pic>
          <p:pic>
            <p:nvPicPr>
              <p:cNvPr descr="smiling-atom_yellow.png" id="722" name="Google Shape;722;g3f000d74aca_0_0"/>
              <p:cNvPicPr preferRelativeResize="0"/>
              <p:nvPr/>
            </p:nvPicPr>
            <p:blipFill rotWithShape="1">
              <a:blip r:embed="rId5">
                <a:alphaModFix/>
              </a:blip>
              <a:srcRect b="0" l="0" r="0" t="0"/>
              <a:stretch/>
            </p:blipFill>
            <p:spPr>
              <a:xfrm>
                <a:off x="8393008" y="5503138"/>
                <a:ext cx="135640" cy="122174"/>
              </a:xfrm>
              <a:prstGeom prst="rect">
                <a:avLst/>
              </a:prstGeom>
              <a:noFill/>
              <a:ln>
                <a:noFill/>
              </a:ln>
            </p:spPr>
          </p:pic>
          <p:pic>
            <p:nvPicPr>
              <p:cNvPr descr="smiling-atom_red.png" id="723" name="Google Shape;723;g3f000d74aca_0_0"/>
              <p:cNvPicPr preferRelativeResize="0"/>
              <p:nvPr/>
            </p:nvPicPr>
            <p:blipFill rotWithShape="1">
              <a:blip r:embed="rId7">
                <a:alphaModFix/>
              </a:blip>
              <a:srcRect b="0" l="0" r="0" t="0"/>
              <a:stretch/>
            </p:blipFill>
            <p:spPr>
              <a:xfrm>
                <a:off x="7690090" y="5755322"/>
                <a:ext cx="186025" cy="167644"/>
              </a:xfrm>
              <a:prstGeom prst="rect">
                <a:avLst/>
              </a:prstGeom>
              <a:noFill/>
              <a:ln>
                <a:noFill/>
              </a:ln>
            </p:spPr>
          </p:pic>
          <p:pic>
            <p:nvPicPr>
              <p:cNvPr descr="smiling-atom.png" id="724" name="Google Shape;724;g3f000d74aca_0_0"/>
              <p:cNvPicPr preferRelativeResize="0"/>
              <p:nvPr/>
            </p:nvPicPr>
            <p:blipFill rotWithShape="1">
              <a:blip r:embed="rId6">
                <a:alphaModFix/>
              </a:blip>
              <a:srcRect b="0" l="0" r="0" t="0"/>
              <a:stretch/>
            </p:blipFill>
            <p:spPr>
              <a:xfrm>
                <a:off x="8169245" y="5747240"/>
                <a:ext cx="186025" cy="167887"/>
              </a:xfrm>
              <a:prstGeom prst="rect">
                <a:avLst/>
              </a:prstGeom>
              <a:noFill/>
              <a:ln>
                <a:noFill/>
              </a:ln>
            </p:spPr>
          </p:pic>
          <p:sp>
            <p:nvSpPr>
              <p:cNvPr id="725" name="Google Shape;725;g3f000d74aca_0_0"/>
              <p:cNvSpPr/>
              <p:nvPr/>
            </p:nvSpPr>
            <p:spPr>
              <a:xfrm>
                <a:off x="7674189" y="5402483"/>
                <a:ext cx="838800" cy="518700"/>
              </a:xfrm>
              <a:prstGeom prst="cube">
                <a:avLst>
                  <a:gd fmla="val 25000" name="adj"/>
                </a:avLst>
              </a:prstGeom>
              <a:solidFill>
                <a:srgbClr val="F2A38E">
                  <a:alpha val="14117"/>
                </a:srgbClr>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Times New Roman"/>
                  <a:ea typeface="Times New Roman"/>
                  <a:cs typeface="Times New Roman"/>
                  <a:sym typeface="Times New Roman"/>
                </a:endParaRPr>
              </a:p>
            </p:txBody>
          </p:sp>
        </p:grpSp>
        <p:sp>
          <p:nvSpPr>
            <p:cNvPr id="726" name="Google Shape;726;g3f000d74aca_0_0"/>
            <p:cNvSpPr/>
            <p:nvPr/>
          </p:nvSpPr>
          <p:spPr>
            <a:xfrm flipH="1" rot="1896450">
              <a:off x="12128074" y="1967942"/>
              <a:ext cx="73269" cy="423458"/>
            </a:xfrm>
            <a:prstGeom prst="rect">
              <a:avLst/>
            </a:prstGeom>
            <a:solidFill>
              <a:schemeClr val="accent1">
                <a:alpha val="72941"/>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727" name="Google Shape;727;g3f000d74aca_0_0"/>
            <p:cNvCxnSpPr/>
            <p:nvPr/>
          </p:nvCxnSpPr>
          <p:spPr>
            <a:xfrm rot="10800000">
              <a:off x="12133886" y="1482466"/>
              <a:ext cx="0" cy="681000"/>
            </a:xfrm>
            <a:prstGeom prst="straightConnector1">
              <a:avLst/>
            </a:prstGeom>
            <a:noFill/>
            <a:ln cap="flat" cmpd="sng" w="9525">
              <a:solidFill>
                <a:srgbClr val="4A7DBA"/>
              </a:solidFill>
              <a:prstDash val="solid"/>
              <a:round/>
              <a:headEnd len="sm" w="sm" type="none"/>
              <a:tailEnd len="sm" w="sm" type="none"/>
            </a:ln>
          </p:spPr>
        </p:cxnSp>
        <p:sp>
          <p:nvSpPr>
            <p:cNvPr id="728" name="Google Shape;728;g3f000d74aca_0_0"/>
            <p:cNvSpPr/>
            <p:nvPr/>
          </p:nvSpPr>
          <p:spPr>
            <a:xfrm rot="2601099">
              <a:off x="11567176" y="1237707"/>
              <a:ext cx="2051326" cy="975027"/>
            </a:xfrm>
            <a:custGeom>
              <a:rect b="b" l="l" r="r" t="t"/>
              <a:pathLst>
                <a:path extrusionOk="0" h="1478066" w="4172392">
                  <a:moveTo>
                    <a:pt x="667870" y="131490"/>
                  </a:moveTo>
                  <a:cubicBezTo>
                    <a:pt x="1047346" y="142158"/>
                    <a:pt x="1809346" y="637458"/>
                    <a:pt x="2277214" y="835578"/>
                  </a:cubicBezTo>
                  <a:cubicBezTo>
                    <a:pt x="2745082" y="1033698"/>
                    <a:pt x="3167230" y="1323258"/>
                    <a:pt x="3475078" y="1320210"/>
                  </a:cubicBezTo>
                  <a:cubicBezTo>
                    <a:pt x="3782926" y="1317162"/>
                    <a:pt x="4016098" y="965118"/>
                    <a:pt x="4124302" y="817290"/>
                  </a:cubicBezTo>
                  <a:cubicBezTo>
                    <a:pt x="4232506" y="669462"/>
                    <a:pt x="4124302" y="433242"/>
                    <a:pt x="4124302" y="433242"/>
                  </a:cubicBezTo>
                  <a:lnTo>
                    <a:pt x="4124302" y="433242"/>
                  </a:lnTo>
                  <a:cubicBezTo>
                    <a:pt x="4087726" y="384474"/>
                    <a:pt x="4037434" y="207690"/>
                    <a:pt x="3904846" y="140634"/>
                  </a:cubicBezTo>
                  <a:cubicBezTo>
                    <a:pt x="3772258" y="73578"/>
                    <a:pt x="3587854" y="-60534"/>
                    <a:pt x="3328774" y="30906"/>
                  </a:cubicBezTo>
                  <a:cubicBezTo>
                    <a:pt x="3069694" y="122346"/>
                    <a:pt x="2604874" y="529254"/>
                    <a:pt x="2350366" y="689274"/>
                  </a:cubicBezTo>
                  <a:cubicBezTo>
                    <a:pt x="2095858" y="849294"/>
                    <a:pt x="2071474" y="859962"/>
                    <a:pt x="1801726" y="991026"/>
                  </a:cubicBezTo>
                  <a:cubicBezTo>
                    <a:pt x="1531978" y="1122090"/>
                    <a:pt x="1032106" y="1512234"/>
                    <a:pt x="731878" y="1475658"/>
                  </a:cubicBezTo>
                  <a:cubicBezTo>
                    <a:pt x="431650" y="1439082"/>
                    <a:pt x="12550" y="995598"/>
                    <a:pt x="358" y="771570"/>
                  </a:cubicBezTo>
                  <a:cubicBezTo>
                    <a:pt x="-11834" y="547542"/>
                    <a:pt x="288394" y="120822"/>
                    <a:pt x="667870" y="131490"/>
                  </a:cubicBezTo>
                  <a:close/>
                </a:path>
              </a:pathLst>
            </a:custGeom>
            <a:solidFill>
              <a:srgbClr val="F2A38E">
                <a:alpha val="14901"/>
              </a:srgbClr>
            </a:solidFill>
            <a:ln cap="flat" cmpd="sng" w="9525">
              <a:solidFill>
                <a:schemeClr val="dk1"/>
              </a:solidFill>
              <a:prstDash val="dash"/>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Times New Roman"/>
                <a:ea typeface="Times New Roman"/>
                <a:cs typeface="Times New Roman"/>
                <a:sym typeface="Times New Roman"/>
              </a:endParaRPr>
            </a:p>
          </p:txBody>
        </p:sp>
        <p:sp>
          <p:nvSpPr>
            <p:cNvPr id="729" name="Google Shape;729;g3f000d74aca_0_0"/>
            <p:cNvSpPr/>
            <p:nvPr/>
          </p:nvSpPr>
          <p:spPr>
            <a:xfrm rot="-7952647">
              <a:off x="9013072" y="983511"/>
              <a:ext cx="282183" cy="292374"/>
            </a:xfrm>
            <a:prstGeom prst="flowChartDelay">
              <a:avLst/>
            </a:prstGeom>
            <a:solidFill>
              <a:srgbClr val="7F7F7F"/>
            </a:solidFill>
            <a:ln cap="flat" cmpd="sng" w="254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30" name="Google Shape;730;g3f000d74aca_0_0"/>
            <p:cNvSpPr txBox="1"/>
            <p:nvPr/>
          </p:nvSpPr>
          <p:spPr>
            <a:xfrm>
              <a:off x="11914287" y="2319903"/>
              <a:ext cx="7266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Arial"/>
                  <a:ea typeface="Arial"/>
                  <a:cs typeface="Arial"/>
                  <a:sym typeface="Arial"/>
                </a:rPr>
                <a:t>Beam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Arial"/>
                  <a:ea typeface="Arial"/>
                  <a:cs typeface="Arial"/>
                  <a:sym typeface="Arial"/>
                </a:rPr>
                <a:t>splitter</a:t>
              </a:r>
              <a:endParaRPr b="0" i="0" sz="1400" u="none" cap="none" strike="noStrike">
                <a:solidFill>
                  <a:srgbClr val="000000"/>
                </a:solidFill>
                <a:latin typeface="Arial"/>
                <a:ea typeface="Arial"/>
                <a:cs typeface="Arial"/>
                <a:sym typeface="Arial"/>
              </a:endParaRPr>
            </a:p>
          </p:txBody>
        </p:sp>
        <p:cxnSp>
          <p:nvCxnSpPr>
            <p:cNvPr id="731" name="Google Shape;731;g3f000d74aca_0_0"/>
            <p:cNvCxnSpPr/>
            <p:nvPr/>
          </p:nvCxnSpPr>
          <p:spPr>
            <a:xfrm rot="10800000">
              <a:off x="12135700" y="1607300"/>
              <a:ext cx="0" cy="431400"/>
            </a:xfrm>
            <a:prstGeom prst="straightConnector1">
              <a:avLst/>
            </a:prstGeom>
            <a:noFill/>
            <a:ln cap="flat" cmpd="sng" w="9525">
              <a:solidFill>
                <a:srgbClr val="0070C0"/>
              </a:solidFill>
              <a:prstDash val="solid"/>
              <a:round/>
              <a:headEnd len="sm" w="sm" type="none"/>
              <a:tailEnd len="med" w="med" type="triangle"/>
            </a:ln>
          </p:spPr>
        </p:cxnSp>
      </p:grpSp>
      <p:grpSp>
        <p:nvGrpSpPr>
          <p:cNvPr id="732" name="Google Shape;732;g3f000d74aca_0_0"/>
          <p:cNvGrpSpPr/>
          <p:nvPr/>
        </p:nvGrpSpPr>
        <p:grpSpPr>
          <a:xfrm rot="10800000">
            <a:off x="1508829" y="1579973"/>
            <a:ext cx="834087" cy="460803"/>
            <a:chOff x="6022820" y="985805"/>
            <a:chExt cx="3091500" cy="1359300"/>
          </a:xfrm>
        </p:grpSpPr>
        <p:sp>
          <p:nvSpPr>
            <p:cNvPr id="733" name="Google Shape;733;g3f000d74aca_0_0"/>
            <p:cNvSpPr/>
            <p:nvPr/>
          </p:nvSpPr>
          <p:spPr>
            <a:xfrm rot="-5400000">
              <a:off x="7029049" y="167210"/>
              <a:ext cx="1098900" cy="3027900"/>
            </a:xfrm>
            <a:prstGeom prst="can">
              <a:avLst>
                <a:gd fmla="val 44554" name="adj"/>
              </a:avLst>
            </a:prstGeom>
            <a:solidFill>
              <a:srgbClr val="F2A38E">
                <a:alpha val="69019"/>
              </a:srgbClr>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34" name="Google Shape;734;g3f000d74aca_0_0"/>
            <p:cNvSpPr/>
            <p:nvPr/>
          </p:nvSpPr>
          <p:spPr>
            <a:xfrm rot="-5400000">
              <a:off x="6888920" y="119705"/>
              <a:ext cx="1359300" cy="3091500"/>
            </a:xfrm>
            <a:prstGeom prst="can">
              <a:avLst>
                <a:gd fmla="val 44554" name="adj"/>
              </a:avLst>
            </a:prstGeom>
            <a:solidFill>
              <a:srgbClr val="F2A38E">
                <a:alpha val="18039"/>
              </a:srgbClr>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35" name="Google Shape;735;g3f000d74aca_0_0"/>
            <p:cNvSpPr/>
            <p:nvPr/>
          </p:nvSpPr>
          <p:spPr>
            <a:xfrm rot="-5400000">
              <a:off x="7373688" y="268621"/>
              <a:ext cx="439800" cy="2841300"/>
            </a:xfrm>
            <a:prstGeom prst="can">
              <a:avLst>
                <a:gd fmla="val 39504" name="adj"/>
              </a:avLst>
            </a:prstGeom>
            <a:solidFill>
              <a:srgbClr val="FF0000">
                <a:alpha val="43921"/>
              </a:srgbClr>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36" name="Google Shape;736;g3f000d74aca_0_0"/>
            <p:cNvSpPr/>
            <p:nvPr/>
          </p:nvSpPr>
          <p:spPr>
            <a:xfrm rot="10800000">
              <a:off x="8612694" y="1694835"/>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37" name="Google Shape;737;g3f000d74aca_0_0"/>
            <p:cNvSpPr/>
            <p:nvPr/>
          </p:nvSpPr>
          <p:spPr>
            <a:xfrm rot="10800000">
              <a:off x="8460294" y="1542435"/>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38" name="Google Shape;738;g3f000d74aca_0_0"/>
            <p:cNvSpPr/>
            <p:nvPr/>
          </p:nvSpPr>
          <p:spPr>
            <a:xfrm rot="10800000">
              <a:off x="8222832" y="1613325"/>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39" name="Google Shape;739;g3f000d74aca_0_0"/>
            <p:cNvSpPr/>
            <p:nvPr/>
          </p:nvSpPr>
          <p:spPr>
            <a:xfrm rot="10800000">
              <a:off x="7988914" y="1698380"/>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40" name="Google Shape;740;g3f000d74aca_0_0"/>
            <p:cNvSpPr/>
            <p:nvPr/>
          </p:nvSpPr>
          <p:spPr>
            <a:xfrm rot="10800000">
              <a:off x="7925120" y="1485730"/>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41" name="Google Shape;741;g3f000d74aca_0_0"/>
            <p:cNvSpPr/>
            <p:nvPr/>
          </p:nvSpPr>
          <p:spPr>
            <a:xfrm rot="10800000">
              <a:off x="7680575" y="1602692"/>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42" name="Google Shape;742;g3f000d74aca_0_0"/>
            <p:cNvSpPr/>
            <p:nvPr/>
          </p:nvSpPr>
          <p:spPr>
            <a:xfrm rot="10800000">
              <a:off x="6744905" y="1581424"/>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43" name="Google Shape;743;g3f000d74aca_0_0"/>
            <p:cNvSpPr/>
            <p:nvPr/>
          </p:nvSpPr>
          <p:spPr>
            <a:xfrm rot="10800000">
              <a:off x="7425391" y="1623957"/>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44" name="Google Shape;744;g3f000d74aca_0_0"/>
            <p:cNvSpPr/>
            <p:nvPr/>
          </p:nvSpPr>
          <p:spPr>
            <a:xfrm rot="10800000">
              <a:off x="8828897" y="1517630"/>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45" name="Google Shape;745;g3f000d74aca_0_0"/>
            <p:cNvSpPr/>
            <p:nvPr/>
          </p:nvSpPr>
          <p:spPr>
            <a:xfrm rot="10800000">
              <a:off x="6415293" y="1602691"/>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46" name="Google Shape;746;g3f000d74aca_0_0"/>
            <p:cNvSpPr/>
            <p:nvPr/>
          </p:nvSpPr>
          <p:spPr>
            <a:xfrm rot="10800000">
              <a:off x="6982370" y="1723192"/>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47" name="Google Shape;747;g3f000d74aca_0_0"/>
            <p:cNvSpPr/>
            <p:nvPr/>
          </p:nvSpPr>
          <p:spPr>
            <a:xfrm rot="10800000">
              <a:off x="7163117" y="1499907"/>
              <a:ext cx="124800" cy="146700"/>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grpSp>
      <p:sp>
        <p:nvSpPr>
          <p:cNvPr id="748" name="Google Shape;748;g3f000d74aca_0_0"/>
          <p:cNvSpPr txBox="1"/>
          <p:nvPr/>
        </p:nvSpPr>
        <p:spPr>
          <a:xfrm>
            <a:off x="3857250" y="764150"/>
            <a:ext cx="5161800" cy="677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Arial"/>
                <a:ea typeface="Arial"/>
                <a:cs typeface="Arial"/>
                <a:sym typeface="Arial"/>
              </a:rPr>
              <a:t>Heralded entanglement mediated by storage of a single photon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Arial"/>
                <a:ea typeface="Arial"/>
                <a:cs typeface="Arial"/>
                <a:sym typeface="Arial"/>
              </a:rPr>
              <a:t>in Tm and Rb  ensembles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49" name="Google Shape;749;g3f000d74aca_0_0"/>
          <p:cNvCxnSpPr/>
          <p:nvPr/>
        </p:nvCxnSpPr>
        <p:spPr>
          <a:xfrm>
            <a:off x="3457044" y="1829526"/>
            <a:ext cx="400200" cy="0"/>
          </a:xfrm>
          <a:prstGeom prst="straightConnector1">
            <a:avLst/>
          </a:prstGeom>
          <a:noFill/>
          <a:ln cap="flat" cmpd="sng" w="9525">
            <a:solidFill>
              <a:srgbClr val="0070C0"/>
            </a:solidFill>
            <a:prstDash val="solid"/>
            <a:round/>
            <a:headEnd len="sm" w="sm" type="none"/>
            <a:tailEnd len="med" w="med" type="triangle"/>
          </a:ln>
        </p:spPr>
      </p:cxnSp>
      <p:sp>
        <p:nvSpPr>
          <p:cNvPr id="750" name="Google Shape;750;g3f000d74aca_0_0"/>
          <p:cNvSpPr txBox="1"/>
          <p:nvPr/>
        </p:nvSpPr>
        <p:spPr>
          <a:xfrm rot="-3096597">
            <a:off x="-321431" y="2287789"/>
            <a:ext cx="1592240" cy="25389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00B0F0"/>
                </a:solidFill>
                <a:latin typeface="Arial"/>
                <a:ea typeface="Arial"/>
                <a:cs typeface="Arial"/>
                <a:sym typeface="Arial"/>
              </a:rPr>
              <a:t>Ongoing efforts</a:t>
            </a:r>
            <a:endParaRPr b="0" i="0" sz="1400" u="none" cap="none" strike="noStrike">
              <a:solidFill>
                <a:srgbClr val="000000"/>
              </a:solidFill>
              <a:latin typeface="Arial"/>
              <a:ea typeface="Arial"/>
              <a:cs typeface="Arial"/>
              <a:sym typeface="Arial"/>
            </a:endParaRPr>
          </a:p>
        </p:txBody>
      </p:sp>
      <p:pic>
        <p:nvPicPr>
          <p:cNvPr id="751" name="Google Shape;751;g3f000d74aca_0_0"/>
          <p:cNvPicPr preferRelativeResize="0"/>
          <p:nvPr/>
        </p:nvPicPr>
        <p:blipFill rotWithShape="1">
          <a:blip r:embed="rId8">
            <a:alphaModFix/>
          </a:blip>
          <a:srcRect b="57625" l="0" r="0" t="0"/>
          <a:stretch/>
        </p:blipFill>
        <p:spPr>
          <a:xfrm>
            <a:off x="1120044" y="2941296"/>
            <a:ext cx="7081160" cy="2000374"/>
          </a:xfrm>
          <a:prstGeom prst="rect">
            <a:avLst/>
          </a:prstGeom>
          <a:noFill/>
          <a:ln>
            <a:noFill/>
          </a:ln>
        </p:spPr>
      </p:pic>
      <p:pic>
        <p:nvPicPr>
          <p:cNvPr id="752" name="Google Shape;752;g3f000d74aca_0_0"/>
          <p:cNvPicPr preferRelativeResize="0"/>
          <p:nvPr/>
        </p:nvPicPr>
        <p:blipFill rotWithShape="1">
          <a:blip r:embed="rId9">
            <a:alphaModFix/>
          </a:blip>
          <a:srcRect b="0" l="0" r="0" t="0"/>
          <a:stretch/>
        </p:blipFill>
        <p:spPr>
          <a:xfrm>
            <a:off x="7693331" y="3023291"/>
            <a:ext cx="1182539" cy="1012214"/>
          </a:xfrm>
          <a:prstGeom prst="rect">
            <a:avLst/>
          </a:prstGeom>
          <a:noFill/>
          <a:ln>
            <a:noFill/>
          </a:ln>
        </p:spPr>
      </p:pic>
      <p:pic>
        <p:nvPicPr>
          <p:cNvPr descr="Quantum Networking Pioneer Qunnect Raises $10 Million in ..." id="753" name="Google Shape;753;g3f000d74aca_0_0"/>
          <p:cNvPicPr preferRelativeResize="0"/>
          <p:nvPr/>
        </p:nvPicPr>
        <p:blipFill rotWithShape="1">
          <a:blip r:embed="rId10">
            <a:alphaModFix/>
          </a:blip>
          <a:srcRect b="0" l="0" r="0" t="0"/>
          <a:stretch/>
        </p:blipFill>
        <p:spPr>
          <a:xfrm>
            <a:off x="8040518" y="4302366"/>
            <a:ext cx="681114" cy="536378"/>
          </a:xfrm>
          <a:prstGeom prst="rect">
            <a:avLst/>
          </a:prstGeom>
          <a:noFill/>
          <a:ln>
            <a:noFill/>
          </a:ln>
        </p:spPr>
      </p:pic>
      <p:pic>
        <p:nvPicPr>
          <p:cNvPr descr="AMCR Logo - Applied Mathematics and Computational Research" id="754" name="Google Shape;754;g3f000d74aca_0_0"/>
          <p:cNvPicPr preferRelativeResize="0"/>
          <p:nvPr/>
        </p:nvPicPr>
        <p:blipFill rotWithShape="1">
          <a:blip r:embed="rId11">
            <a:alphaModFix/>
          </a:blip>
          <a:srcRect b="0" l="0" r="0" t="0"/>
          <a:stretch/>
        </p:blipFill>
        <p:spPr>
          <a:xfrm>
            <a:off x="273962" y="4380427"/>
            <a:ext cx="1254459" cy="337020"/>
          </a:xfrm>
          <a:prstGeom prst="rect">
            <a:avLst/>
          </a:prstGeom>
          <a:noFill/>
          <a:ln>
            <a:noFill/>
          </a:ln>
        </p:spPr>
      </p:pic>
      <p:pic>
        <p:nvPicPr>
          <p:cNvPr descr="Logo: NERSC logo color | NOIRLab" id="755" name="Google Shape;755;g3f000d74aca_0_0"/>
          <p:cNvPicPr preferRelativeResize="0"/>
          <p:nvPr/>
        </p:nvPicPr>
        <p:blipFill rotWithShape="1">
          <a:blip r:embed="rId12">
            <a:alphaModFix/>
          </a:blip>
          <a:srcRect b="0" l="0" r="0" t="0"/>
          <a:stretch/>
        </p:blipFill>
        <p:spPr>
          <a:xfrm>
            <a:off x="107975" y="3056130"/>
            <a:ext cx="1350707" cy="90756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0" name="Shape 760"/>
        <p:cNvGrpSpPr/>
        <p:nvPr/>
      </p:nvGrpSpPr>
      <p:grpSpPr>
        <a:xfrm>
          <a:off x="0" y="0"/>
          <a:ext cx="0" cy="0"/>
          <a:chOff x="0" y="0"/>
          <a:chExt cx="0" cy="0"/>
        </a:xfrm>
      </p:grpSpPr>
      <p:sp>
        <p:nvSpPr>
          <p:cNvPr descr="Quantum platform interconnect diagram" id="761" name="Google Shape;761;p15"/>
          <p:cNvSpPr/>
          <p:nvPr/>
        </p:nvSpPr>
        <p:spPr>
          <a:xfrm>
            <a:off x="4457700" y="2457450"/>
            <a:ext cx="228600" cy="2286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762" name="Google Shape;762;p15"/>
          <p:cNvSpPr txBox="1"/>
          <p:nvPr/>
        </p:nvSpPr>
        <p:spPr>
          <a:xfrm>
            <a:off x="1583762" y="0"/>
            <a:ext cx="6827745" cy="67270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rgbClr val="000000"/>
                </a:solidFill>
                <a:latin typeface="Arial"/>
                <a:ea typeface="Arial"/>
                <a:cs typeface="Arial"/>
                <a:sym typeface="Arial"/>
              </a:rPr>
              <a:t>                        </a:t>
            </a:r>
            <a:r>
              <a:rPr b="1" i="0" lang="en" sz="2200" u="none" cap="none" strike="noStrike">
                <a:solidFill>
                  <a:srgbClr val="C00000"/>
                </a:solidFill>
                <a:latin typeface="Arial"/>
                <a:ea typeface="Arial"/>
                <a:cs typeface="Arial"/>
                <a:sym typeface="Arial"/>
              </a:rPr>
              <a:t>Current capabilities</a:t>
            </a:r>
            <a:endParaRPr b="0" i="0" sz="2200" u="none" cap="none" strike="noStrike">
              <a:solidFill>
                <a:srgbClr val="C00000"/>
              </a:solidFill>
              <a:latin typeface="Arial"/>
              <a:ea typeface="Arial"/>
              <a:cs typeface="Arial"/>
              <a:sym typeface="Arial"/>
            </a:endParaRPr>
          </a:p>
        </p:txBody>
      </p:sp>
      <p:grpSp>
        <p:nvGrpSpPr>
          <p:cNvPr id="763" name="Google Shape;763;p15"/>
          <p:cNvGrpSpPr/>
          <p:nvPr/>
        </p:nvGrpSpPr>
        <p:grpSpPr>
          <a:xfrm>
            <a:off x="-22116" y="381536"/>
            <a:ext cx="4311406" cy="4380427"/>
            <a:chOff x="5475475" y="668741"/>
            <a:chExt cx="3969761" cy="5650174"/>
          </a:xfrm>
        </p:grpSpPr>
        <p:sp>
          <p:nvSpPr>
            <p:cNvPr id="764" name="Google Shape;764;p15"/>
            <p:cNvSpPr/>
            <p:nvPr/>
          </p:nvSpPr>
          <p:spPr>
            <a:xfrm>
              <a:off x="8286466" y="1735539"/>
              <a:ext cx="893928" cy="60505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pic>
          <p:nvPicPr>
            <p:cNvPr id="765" name="Google Shape;765;p15"/>
            <p:cNvPicPr preferRelativeResize="0"/>
            <p:nvPr/>
          </p:nvPicPr>
          <p:blipFill rotWithShape="1">
            <a:blip r:embed="rId3">
              <a:alphaModFix/>
            </a:blip>
            <a:srcRect b="0" l="0" r="0" t="0"/>
            <a:stretch/>
          </p:blipFill>
          <p:spPr>
            <a:xfrm>
              <a:off x="5475475" y="668741"/>
              <a:ext cx="3969761" cy="5650174"/>
            </a:xfrm>
            <a:prstGeom prst="rect">
              <a:avLst/>
            </a:prstGeom>
            <a:noFill/>
            <a:ln>
              <a:noFill/>
            </a:ln>
          </p:spPr>
        </p:pic>
        <p:sp>
          <p:nvSpPr>
            <p:cNvPr id="766" name="Google Shape;766;p15"/>
            <p:cNvSpPr/>
            <p:nvPr/>
          </p:nvSpPr>
          <p:spPr>
            <a:xfrm>
              <a:off x="8571690" y="3854965"/>
              <a:ext cx="421571" cy="957057"/>
            </a:xfrm>
            <a:prstGeom prst="rect">
              <a:avLst/>
            </a:prstGeom>
            <a:solidFill>
              <a:srgbClr val="C8D2D6"/>
            </a:solidFill>
            <a:ln cap="flat" cmpd="sng" w="25400">
              <a:solidFill>
                <a:srgbClr val="3061B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767" name="Google Shape;767;p15"/>
            <p:cNvSpPr/>
            <p:nvPr/>
          </p:nvSpPr>
          <p:spPr>
            <a:xfrm>
              <a:off x="8573411" y="4842440"/>
              <a:ext cx="420060" cy="758857"/>
            </a:xfrm>
            <a:prstGeom prst="rect">
              <a:avLst/>
            </a:prstGeom>
            <a:solidFill>
              <a:srgbClr val="C8D2D6"/>
            </a:solidFill>
            <a:ln cap="flat" cmpd="sng" w="25400">
              <a:solidFill>
                <a:srgbClr val="3061B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768" name="Google Shape;768;p15"/>
            <p:cNvSpPr/>
            <p:nvPr/>
          </p:nvSpPr>
          <p:spPr>
            <a:xfrm>
              <a:off x="6933063" y="1903863"/>
              <a:ext cx="798394" cy="62779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769" name="Google Shape;769;p15"/>
            <p:cNvSpPr/>
            <p:nvPr/>
          </p:nvSpPr>
          <p:spPr>
            <a:xfrm>
              <a:off x="7497983" y="2370719"/>
              <a:ext cx="538561" cy="568083"/>
            </a:xfrm>
            <a:prstGeom prst="rect">
              <a:avLst/>
            </a:prstGeom>
            <a:solidFill>
              <a:srgbClr val="C8D2D6"/>
            </a:solidFill>
            <a:ln cap="flat" cmpd="sng" w="25400">
              <a:solidFill>
                <a:srgbClr val="3061B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770" name="Google Shape;770;p15"/>
            <p:cNvSpPr/>
            <p:nvPr/>
          </p:nvSpPr>
          <p:spPr>
            <a:xfrm>
              <a:off x="8839201" y="1783308"/>
              <a:ext cx="236560" cy="105542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771" name="Google Shape;771;p15"/>
            <p:cNvSpPr/>
            <p:nvPr/>
          </p:nvSpPr>
          <p:spPr>
            <a:xfrm>
              <a:off x="8435697" y="1771025"/>
              <a:ext cx="421571" cy="957057"/>
            </a:xfrm>
            <a:prstGeom prst="rect">
              <a:avLst/>
            </a:prstGeom>
            <a:solidFill>
              <a:srgbClr val="C8D2D6"/>
            </a:solidFill>
            <a:ln cap="flat" cmpd="sng" w="25400">
              <a:solidFill>
                <a:srgbClr val="3061B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772" name="Google Shape;772;p15"/>
            <p:cNvSpPr/>
            <p:nvPr/>
          </p:nvSpPr>
          <p:spPr>
            <a:xfrm>
              <a:off x="6221105" y="4153470"/>
              <a:ext cx="236560" cy="105542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773" name="Google Shape;773;p15"/>
            <p:cNvSpPr/>
            <p:nvPr/>
          </p:nvSpPr>
          <p:spPr>
            <a:xfrm>
              <a:off x="5838119" y="4189062"/>
              <a:ext cx="421571" cy="957057"/>
            </a:xfrm>
            <a:prstGeom prst="rect">
              <a:avLst/>
            </a:prstGeom>
            <a:solidFill>
              <a:srgbClr val="C8D2D6"/>
            </a:solidFill>
            <a:ln cap="flat" cmpd="sng" w="25400">
              <a:solidFill>
                <a:srgbClr val="3061B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rgbClr val="A6A6A6"/>
                </a:solidFill>
                <a:latin typeface="Arial"/>
                <a:ea typeface="Arial"/>
                <a:cs typeface="Arial"/>
                <a:sym typeface="Arial"/>
              </a:endParaRPr>
            </a:p>
          </p:txBody>
        </p:sp>
        <p:sp>
          <p:nvSpPr>
            <p:cNvPr id="774" name="Google Shape;774;p15"/>
            <p:cNvSpPr/>
            <p:nvPr/>
          </p:nvSpPr>
          <p:spPr>
            <a:xfrm>
              <a:off x="7549487" y="4287672"/>
              <a:ext cx="798394" cy="62779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775" name="Google Shape;775;p15"/>
            <p:cNvSpPr/>
            <p:nvPr/>
          </p:nvSpPr>
          <p:spPr>
            <a:xfrm>
              <a:off x="7687803" y="3758492"/>
              <a:ext cx="429064" cy="734253"/>
            </a:xfrm>
            <a:prstGeom prst="rect">
              <a:avLst/>
            </a:prstGeom>
            <a:solidFill>
              <a:srgbClr val="C8D2D6"/>
            </a:solidFill>
            <a:ln cap="flat" cmpd="sng" w="25400">
              <a:solidFill>
                <a:srgbClr val="3061B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776" name="Google Shape;776;p15"/>
            <p:cNvSpPr/>
            <p:nvPr/>
          </p:nvSpPr>
          <p:spPr>
            <a:xfrm>
              <a:off x="7689509" y="4746663"/>
              <a:ext cx="421571" cy="572042"/>
            </a:xfrm>
            <a:prstGeom prst="rect">
              <a:avLst/>
            </a:prstGeom>
            <a:solidFill>
              <a:srgbClr val="C8D2D6"/>
            </a:solidFill>
            <a:ln cap="flat" cmpd="sng" w="25400">
              <a:solidFill>
                <a:srgbClr val="3061B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777" name="Google Shape;777;p15"/>
            <p:cNvSpPr/>
            <p:nvPr/>
          </p:nvSpPr>
          <p:spPr>
            <a:xfrm>
              <a:off x="5642212" y="1974376"/>
              <a:ext cx="798394" cy="62779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grpSp>
      <p:pic>
        <p:nvPicPr>
          <p:cNvPr id="778" name="Google Shape;778;p15"/>
          <p:cNvPicPr preferRelativeResize="0"/>
          <p:nvPr/>
        </p:nvPicPr>
        <p:blipFill rotWithShape="1">
          <a:blip r:embed="rId4">
            <a:alphaModFix/>
          </a:blip>
          <a:srcRect b="72241" l="69898" r="2349" t="2279"/>
          <a:stretch/>
        </p:blipFill>
        <p:spPr>
          <a:xfrm>
            <a:off x="4499341" y="1259006"/>
            <a:ext cx="1277319" cy="681526"/>
          </a:xfrm>
          <a:prstGeom prst="rect">
            <a:avLst/>
          </a:prstGeom>
          <a:noFill/>
          <a:ln>
            <a:noFill/>
          </a:ln>
        </p:spPr>
      </p:pic>
      <p:pic>
        <p:nvPicPr>
          <p:cNvPr id="779" name="Google Shape;779;p15"/>
          <p:cNvPicPr preferRelativeResize="0"/>
          <p:nvPr/>
        </p:nvPicPr>
        <p:blipFill rotWithShape="1">
          <a:blip r:embed="rId5">
            <a:alphaModFix/>
          </a:blip>
          <a:srcRect b="49615" l="1" r="62460" t="3031"/>
          <a:stretch/>
        </p:blipFill>
        <p:spPr>
          <a:xfrm>
            <a:off x="7453635" y="2835899"/>
            <a:ext cx="1593019" cy="2015881"/>
          </a:xfrm>
          <a:prstGeom prst="rect">
            <a:avLst/>
          </a:prstGeom>
          <a:noFill/>
          <a:ln>
            <a:noFill/>
          </a:ln>
        </p:spPr>
      </p:pic>
      <p:sp>
        <p:nvSpPr>
          <p:cNvPr id="780" name="Google Shape;780;p15"/>
          <p:cNvSpPr/>
          <p:nvPr/>
        </p:nvSpPr>
        <p:spPr>
          <a:xfrm>
            <a:off x="7975471" y="4007516"/>
            <a:ext cx="457853" cy="741980"/>
          </a:xfrm>
          <a:prstGeom prst="rect">
            <a:avLst/>
          </a:prstGeom>
          <a:solidFill>
            <a:srgbClr val="C8D2D6"/>
          </a:solidFill>
          <a:ln cap="flat" cmpd="sng" w="25400">
            <a:solidFill>
              <a:srgbClr val="3061B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cxnSp>
        <p:nvCxnSpPr>
          <p:cNvPr id="781" name="Google Shape;781;p15"/>
          <p:cNvCxnSpPr>
            <a:endCxn id="779" idx="1"/>
          </p:cNvCxnSpPr>
          <p:nvPr/>
        </p:nvCxnSpPr>
        <p:spPr>
          <a:xfrm>
            <a:off x="4299135" y="3843840"/>
            <a:ext cx="3154500" cy="0"/>
          </a:xfrm>
          <a:prstGeom prst="straightConnector1">
            <a:avLst/>
          </a:prstGeom>
          <a:noFill/>
          <a:ln cap="flat" cmpd="sng" w="44450">
            <a:solidFill>
              <a:srgbClr val="0070C0"/>
            </a:solidFill>
            <a:prstDash val="solid"/>
            <a:round/>
            <a:headEnd len="med" w="med" type="triangle"/>
            <a:tailEnd len="med" w="med" type="triangle"/>
          </a:ln>
        </p:spPr>
      </p:cxnSp>
      <p:cxnSp>
        <p:nvCxnSpPr>
          <p:cNvPr id="782" name="Google Shape;782;p15"/>
          <p:cNvCxnSpPr/>
          <p:nvPr/>
        </p:nvCxnSpPr>
        <p:spPr>
          <a:xfrm rot="10800000">
            <a:off x="3459707" y="1608249"/>
            <a:ext cx="1331235" cy="0"/>
          </a:xfrm>
          <a:prstGeom prst="straightConnector1">
            <a:avLst/>
          </a:prstGeom>
          <a:noFill/>
          <a:ln cap="flat" cmpd="sng" w="9525">
            <a:solidFill>
              <a:srgbClr val="C00000"/>
            </a:solidFill>
            <a:prstDash val="solid"/>
            <a:round/>
            <a:headEnd len="sm" w="sm" type="none"/>
            <a:tailEnd len="med" w="med" type="triangle"/>
          </a:ln>
        </p:spPr>
      </p:cxnSp>
      <p:cxnSp>
        <p:nvCxnSpPr>
          <p:cNvPr id="783" name="Google Shape;783;p15"/>
          <p:cNvCxnSpPr/>
          <p:nvPr/>
        </p:nvCxnSpPr>
        <p:spPr>
          <a:xfrm rot="10800000">
            <a:off x="3531358" y="3092011"/>
            <a:ext cx="1197881" cy="0"/>
          </a:xfrm>
          <a:prstGeom prst="straightConnector1">
            <a:avLst/>
          </a:prstGeom>
          <a:noFill/>
          <a:ln cap="flat" cmpd="sng" w="9525">
            <a:solidFill>
              <a:srgbClr val="C00000"/>
            </a:solidFill>
            <a:prstDash val="solid"/>
            <a:round/>
            <a:headEnd len="sm" w="sm" type="none"/>
            <a:tailEnd len="med" w="med" type="triangle"/>
          </a:ln>
        </p:spPr>
      </p:cxnSp>
      <p:cxnSp>
        <p:nvCxnSpPr>
          <p:cNvPr id="784" name="Google Shape;784;p15"/>
          <p:cNvCxnSpPr/>
          <p:nvPr/>
        </p:nvCxnSpPr>
        <p:spPr>
          <a:xfrm rot="10800000">
            <a:off x="2681785" y="3777018"/>
            <a:ext cx="2148124" cy="935660"/>
          </a:xfrm>
          <a:prstGeom prst="straightConnector1">
            <a:avLst/>
          </a:prstGeom>
          <a:noFill/>
          <a:ln cap="flat" cmpd="sng" w="9525">
            <a:solidFill>
              <a:srgbClr val="C00000"/>
            </a:solidFill>
            <a:prstDash val="solid"/>
            <a:round/>
            <a:headEnd len="sm" w="sm" type="none"/>
            <a:tailEnd len="med" w="med" type="triangle"/>
          </a:ln>
        </p:spPr>
      </p:cxnSp>
      <p:sp>
        <p:nvSpPr>
          <p:cNvPr id="785" name="Google Shape;785;p15"/>
          <p:cNvSpPr/>
          <p:nvPr/>
        </p:nvSpPr>
        <p:spPr>
          <a:xfrm>
            <a:off x="-168891" y="348018"/>
            <a:ext cx="1607024" cy="222373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pic>
        <p:nvPicPr>
          <p:cNvPr id="786" name="Google Shape;786;p15"/>
          <p:cNvPicPr preferRelativeResize="0"/>
          <p:nvPr/>
        </p:nvPicPr>
        <p:blipFill rotWithShape="1">
          <a:blip r:embed="rId6">
            <a:alphaModFix/>
          </a:blip>
          <a:srcRect b="9365" l="15225" r="58488" t="68411"/>
          <a:stretch/>
        </p:blipFill>
        <p:spPr>
          <a:xfrm>
            <a:off x="44007" y="4386050"/>
            <a:ext cx="1259705" cy="710016"/>
          </a:xfrm>
          <a:prstGeom prst="rect">
            <a:avLst/>
          </a:prstGeom>
          <a:noFill/>
          <a:ln>
            <a:noFill/>
          </a:ln>
        </p:spPr>
      </p:pic>
      <p:pic>
        <p:nvPicPr>
          <p:cNvPr id="787" name="Google Shape;787;p15"/>
          <p:cNvPicPr preferRelativeResize="0"/>
          <p:nvPr/>
        </p:nvPicPr>
        <p:blipFill rotWithShape="1">
          <a:blip r:embed="rId7">
            <a:alphaModFix/>
          </a:blip>
          <a:srcRect b="20164" l="67701" r="7051" t="43631"/>
          <a:stretch/>
        </p:blipFill>
        <p:spPr>
          <a:xfrm>
            <a:off x="185428" y="982640"/>
            <a:ext cx="1258530" cy="626944"/>
          </a:xfrm>
          <a:prstGeom prst="rect">
            <a:avLst/>
          </a:prstGeom>
          <a:noFill/>
          <a:ln>
            <a:noFill/>
          </a:ln>
        </p:spPr>
      </p:pic>
      <p:grpSp>
        <p:nvGrpSpPr>
          <p:cNvPr id="788" name="Google Shape;788;p15"/>
          <p:cNvGrpSpPr/>
          <p:nvPr/>
        </p:nvGrpSpPr>
        <p:grpSpPr>
          <a:xfrm rot="10800000">
            <a:off x="60233" y="2096964"/>
            <a:ext cx="640921" cy="415930"/>
            <a:chOff x="6022820" y="985692"/>
            <a:chExt cx="3091447" cy="1359414"/>
          </a:xfrm>
        </p:grpSpPr>
        <p:sp>
          <p:nvSpPr>
            <p:cNvPr id="789" name="Google Shape;789;p15"/>
            <p:cNvSpPr/>
            <p:nvPr/>
          </p:nvSpPr>
          <p:spPr>
            <a:xfrm rot="-5400000">
              <a:off x="7029137" y="167239"/>
              <a:ext cx="1098782" cy="3027959"/>
            </a:xfrm>
            <a:prstGeom prst="can">
              <a:avLst>
                <a:gd fmla="val 44554" name="adj"/>
              </a:avLst>
            </a:prstGeom>
            <a:solidFill>
              <a:srgbClr val="F2A38E">
                <a:alpha val="69019"/>
              </a:srgbClr>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90" name="Google Shape;790;p15"/>
            <p:cNvSpPr/>
            <p:nvPr/>
          </p:nvSpPr>
          <p:spPr>
            <a:xfrm rot="-5400000">
              <a:off x="6888836" y="119675"/>
              <a:ext cx="1359414" cy="3091447"/>
            </a:xfrm>
            <a:prstGeom prst="can">
              <a:avLst>
                <a:gd fmla="val 44554" name="adj"/>
              </a:avLst>
            </a:prstGeom>
            <a:solidFill>
              <a:srgbClr val="F2A38E">
                <a:alpha val="18039"/>
              </a:srgbClr>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91" name="Google Shape;791;p15"/>
            <p:cNvSpPr/>
            <p:nvPr/>
          </p:nvSpPr>
          <p:spPr>
            <a:xfrm rot="-5400000">
              <a:off x="7373634" y="268623"/>
              <a:ext cx="439852" cy="2841244"/>
            </a:xfrm>
            <a:prstGeom prst="can">
              <a:avLst>
                <a:gd fmla="val 39504" name="adj"/>
              </a:avLst>
            </a:prstGeom>
            <a:solidFill>
              <a:srgbClr val="FF0000">
                <a:alpha val="43921"/>
              </a:srgbClr>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92" name="Google Shape;792;p15"/>
            <p:cNvSpPr/>
            <p:nvPr/>
          </p:nvSpPr>
          <p:spPr>
            <a:xfrm rot="10800000">
              <a:off x="8612597" y="1694816"/>
              <a:ext cx="124897" cy="146719"/>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93" name="Google Shape;793;p15"/>
            <p:cNvSpPr/>
            <p:nvPr/>
          </p:nvSpPr>
          <p:spPr>
            <a:xfrm rot="10800000">
              <a:off x="8460197" y="1542416"/>
              <a:ext cx="124897" cy="146719"/>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94" name="Google Shape;794;p15"/>
            <p:cNvSpPr/>
            <p:nvPr/>
          </p:nvSpPr>
          <p:spPr>
            <a:xfrm rot="10800000">
              <a:off x="8222735" y="1613306"/>
              <a:ext cx="124897" cy="146719"/>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95" name="Google Shape;795;p15"/>
            <p:cNvSpPr/>
            <p:nvPr/>
          </p:nvSpPr>
          <p:spPr>
            <a:xfrm rot="10800000">
              <a:off x="7988817" y="1698361"/>
              <a:ext cx="124897" cy="146719"/>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96" name="Google Shape;796;p15"/>
            <p:cNvSpPr/>
            <p:nvPr/>
          </p:nvSpPr>
          <p:spPr>
            <a:xfrm rot="10800000">
              <a:off x="7925023" y="1485711"/>
              <a:ext cx="124897" cy="146719"/>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97" name="Google Shape;797;p15"/>
            <p:cNvSpPr/>
            <p:nvPr/>
          </p:nvSpPr>
          <p:spPr>
            <a:xfrm rot="10800000">
              <a:off x="7680478" y="1602673"/>
              <a:ext cx="124897" cy="146719"/>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98" name="Google Shape;798;p15"/>
            <p:cNvSpPr/>
            <p:nvPr/>
          </p:nvSpPr>
          <p:spPr>
            <a:xfrm rot="10800000">
              <a:off x="6744808" y="1581405"/>
              <a:ext cx="124897" cy="146719"/>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99" name="Google Shape;799;p15"/>
            <p:cNvSpPr/>
            <p:nvPr/>
          </p:nvSpPr>
          <p:spPr>
            <a:xfrm rot="10800000">
              <a:off x="7425294" y="1623938"/>
              <a:ext cx="124897" cy="146719"/>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800" name="Google Shape;800;p15"/>
            <p:cNvSpPr/>
            <p:nvPr/>
          </p:nvSpPr>
          <p:spPr>
            <a:xfrm rot="10800000">
              <a:off x="8828800" y="1517611"/>
              <a:ext cx="124897" cy="146719"/>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801" name="Google Shape;801;p15"/>
            <p:cNvSpPr/>
            <p:nvPr/>
          </p:nvSpPr>
          <p:spPr>
            <a:xfrm rot="10800000">
              <a:off x="6415196" y="1602672"/>
              <a:ext cx="124897" cy="146719"/>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802" name="Google Shape;802;p15"/>
            <p:cNvSpPr/>
            <p:nvPr/>
          </p:nvSpPr>
          <p:spPr>
            <a:xfrm rot="10800000">
              <a:off x="6982273" y="1723173"/>
              <a:ext cx="124897" cy="146719"/>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803" name="Google Shape;803;p15"/>
            <p:cNvSpPr/>
            <p:nvPr/>
          </p:nvSpPr>
          <p:spPr>
            <a:xfrm rot="10800000">
              <a:off x="7163020" y="1499888"/>
              <a:ext cx="124897" cy="146719"/>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grpSp>
      <p:pic>
        <p:nvPicPr>
          <p:cNvPr id="804" name="Google Shape;804;p15"/>
          <p:cNvPicPr preferRelativeResize="0"/>
          <p:nvPr/>
        </p:nvPicPr>
        <p:blipFill rotWithShape="1">
          <a:blip r:embed="rId4">
            <a:alphaModFix/>
          </a:blip>
          <a:srcRect b="73641" l="1895" r="65794" t="2279"/>
          <a:stretch/>
        </p:blipFill>
        <p:spPr>
          <a:xfrm>
            <a:off x="7513558" y="2471661"/>
            <a:ext cx="1560498" cy="675857"/>
          </a:xfrm>
          <a:prstGeom prst="rect">
            <a:avLst/>
          </a:prstGeom>
          <a:noFill/>
          <a:ln>
            <a:noFill/>
          </a:ln>
        </p:spPr>
      </p:pic>
      <p:pic>
        <p:nvPicPr>
          <p:cNvPr id="805" name="Google Shape;805;p15"/>
          <p:cNvPicPr preferRelativeResize="0"/>
          <p:nvPr/>
        </p:nvPicPr>
        <p:blipFill rotWithShape="1">
          <a:blip r:embed="rId4">
            <a:alphaModFix/>
          </a:blip>
          <a:srcRect b="73641" l="1895" r="65794" t="2279"/>
          <a:stretch/>
        </p:blipFill>
        <p:spPr>
          <a:xfrm>
            <a:off x="4341490" y="2799497"/>
            <a:ext cx="1571639" cy="680682"/>
          </a:xfrm>
          <a:prstGeom prst="rect">
            <a:avLst/>
          </a:prstGeom>
          <a:noFill/>
          <a:ln>
            <a:noFill/>
          </a:ln>
        </p:spPr>
      </p:pic>
      <p:pic>
        <p:nvPicPr>
          <p:cNvPr id="806" name="Google Shape;806;p15"/>
          <p:cNvPicPr preferRelativeResize="0"/>
          <p:nvPr/>
        </p:nvPicPr>
        <p:blipFill rotWithShape="1">
          <a:blip r:embed="rId4">
            <a:alphaModFix/>
          </a:blip>
          <a:srcRect b="73641" l="1895" r="65794" t="2279"/>
          <a:stretch/>
        </p:blipFill>
        <p:spPr>
          <a:xfrm>
            <a:off x="4430200" y="4386050"/>
            <a:ext cx="1595043" cy="690818"/>
          </a:xfrm>
          <a:prstGeom prst="rect">
            <a:avLst/>
          </a:prstGeom>
          <a:noFill/>
          <a:ln>
            <a:noFill/>
          </a:ln>
        </p:spPr>
      </p:pic>
      <p:sp>
        <p:nvSpPr>
          <p:cNvPr id="807" name="Google Shape;807;p15"/>
          <p:cNvSpPr txBox="1"/>
          <p:nvPr/>
        </p:nvSpPr>
        <p:spPr>
          <a:xfrm>
            <a:off x="5271448" y="3858902"/>
            <a:ext cx="1525137"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000000"/>
                </a:solidFill>
                <a:latin typeface="Arial"/>
                <a:ea typeface="Arial"/>
                <a:cs typeface="Arial"/>
                <a:sym typeface="Arial"/>
              </a:rPr>
              <a:t>5 km deployed fiber</a:t>
            </a:r>
            <a:endParaRPr b="0" i="0" sz="1400" u="none" cap="none" strike="noStrike">
              <a:solidFill>
                <a:srgbClr val="000000"/>
              </a:solidFill>
              <a:latin typeface="Arial"/>
              <a:ea typeface="Arial"/>
              <a:cs typeface="Arial"/>
              <a:sym typeface="Arial"/>
            </a:endParaRPr>
          </a:p>
        </p:txBody>
      </p:sp>
      <p:cxnSp>
        <p:nvCxnSpPr>
          <p:cNvPr id="808" name="Google Shape;808;p15"/>
          <p:cNvCxnSpPr/>
          <p:nvPr/>
        </p:nvCxnSpPr>
        <p:spPr>
          <a:xfrm>
            <a:off x="8204013" y="2963271"/>
            <a:ext cx="1" cy="1307626"/>
          </a:xfrm>
          <a:prstGeom prst="straightConnector1">
            <a:avLst/>
          </a:prstGeom>
          <a:noFill/>
          <a:ln cap="flat" cmpd="sng" w="9525">
            <a:solidFill>
              <a:srgbClr val="C00000"/>
            </a:solidFill>
            <a:prstDash val="solid"/>
            <a:round/>
            <a:headEnd len="sm" w="sm" type="none"/>
            <a:tailEnd len="med" w="med" type="triangle"/>
          </a:ln>
        </p:spPr>
      </p:cxnSp>
      <p:sp>
        <p:nvSpPr>
          <p:cNvPr id="809" name="Google Shape;809;p15"/>
          <p:cNvSpPr txBox="1"/>
          <p:nvPr/>
        </p:nvSpPr>
        <p:spPr>
          <a:xfrm>
            <a:off x="1480783" y="1245357"/>
            <a:ext cx="1412543" cy="20774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50"/>
              <a:buFont typeface="Arial"/>
              <a:buNone/>
            </a:pPr>
            <a:r>
              <a:rPr b="1" i="0" lang="en" sz="750" u="none" cap="none" strike="noStrike">
                <a:solidFill>
                  <a:srgbClr val="7030A0"/>
                </a:solidFill>
                <a:latin typeface="Arial"/>
                <a:ea typeface="Arial"/>
                <a:cs typeface="Arial"/>
                <a:sym typeface="Arial"/>
              </a:rPr>
              <a:t>Dilution fridge (FUTURE</a:t>
            </a:r>
            <a:r>
              <a:rPr b="1" i="0" lang="en" sz="750" u="none" cap="none" strike="noStrike">
                <a:solidFill>
                  <a:srgbClr val="DAF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pic>
        <p:nvPicPr>
          <p:cNvPr id="810" name="Google Shape;810;p15"/>
          <p:cNvPicPr preferRelativeResize="0"/>
          <p:nvPr/>
        </p:nvPicPr>
        <p:blipFill rotWithShape="1">
          <a:blip r:embed="rId8">
            <a:alphaModFix/>
          </a:blip>
          <a:srcRect b="0" l="0" r="0" t="0"/>
          <a:stretch/>
        </p:blipFill>
        <p:spPr>
          <a:xfrm>
            <a:off x="1489313" y="1470831"/>
            <a:ext cx="677910" cy="903880"/>
          </a:xfrm>
          <a:prstGeom prst="rect">
            <a:avLst/>
          </a:prstGeom>
          <a:noFill/>
          <a:ln>
            <a:noFill/>
          </a:ln>
        </p:spPr>
      </p:pic>
      <p:sp>
        <p:nvSpPr>
          <p:cNvPr id="811" name="Google Shape;811;p15"/>
          <p:cNvSpPr txBox="1"/>
          <p:nvPr/>
        </p:nvSpPr>
        <p:spPr>
          <a:xfrm>
            <a:off x="1062820" y="4717008"/>
            <a:ext cx="1412543" cy="20774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50"/>
              <a:buFont typeface="Arial"/>
              <a:buNone/>
            </a:pPr>
            <a:r>
              <a:rPr b="1" i="0" lang="en" sz="750" u="none" cap="none" strike="noStrike">
                <a:solidFill>
                  <a:srgbClr val="000000"/>
                </a:solidFill>
                <a:latin typeface="Arial"/>
                <a:ea typeface="Arial"/>
                <a:cs typeface="Arial"/>
                <a:sym typeface="Arial"/>
              </a:rPr>
              <a:t>(In progress</a:t>
            </a:r>
            <a:r>
              <a:rPr b="1" i="0" lang="en" sz="750" u="none" cap="none" strike="noStrike">
                <a:solidFill>
                  <a:srgbClr val="DAF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812" name="Google Shape;812;p15"/>
          <p:cNvSpPr txBox="1"/>
          <p:nvPr/>
        </p:nvSpPr>
        <p:spPr>
          <a:xfrm>
            <a:off x="6003308" y="4713596"/>
            <a:ext cx="1412543" cy="20774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50"/>
              <a:buFont typeface="Arial"/>
              <a:buNone/>
            </a:pPr>
            <a:r>
              <a:rPr b="1" i="0" lang="en" sz="750" u="none" cap="none" strike="noStrike">
                <a:solidFill>
                  <a:srgbClr val="000000"/>
                </a:solidFill>
                <a:latin typeface="Arial"/>
                <a:ea typeface="Arial"/>
                <a:cs typeface="Arial"/>
                <a:sym typeface="Arial"/>
              </a:rPr>
              <a:t>(In progress</a:t>
            </a:r>
            <a:r>
              <a:rPr b="1" i="0" lang="en" sz="750" u="none" cap="none" strike="noStrike">
                <a:solidFill>
                  <a:srgbClr val="DAF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813" name="Google Shape;813;p15"/>
          <p:cNvSpPr txBox="1"/>
          <p:nvPr/>
        </p:nvSpPr>
        <p:spPr>
          <a:xfrm>
            <a:off x="4744303" y="1960158"/>
            <a:ext cx="1412543" cy="20774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50"/>
              <a:buFont typeface="Arial"/>
              <a:buNone/>
            </a:pPr>
            <a:r>
              <a:rPr b="1" i="0" lang="en" sz="750" u="none" cap="none" strike="noStrike">
                <a:solidFill>
                  <a:srgbClr val="000000"/>
                </a:solidFill>
                <a:latin typeface="Arial"/>
                <a:ea typeface="Arial"/>
                <a:cs typeface="Arial"/>
                <a:sym typeface="Arial"/>
              </a:rPr>
              <a:t>(In progress</a:t>
            </a:r>
            <a:r>
              <a:rPr b="1" i="0" lang="en" sz="750" u="none" cap="none" strike="noStrike">
                <a:solidFill>
                  <a:srgbClr val="DAF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814" name="Google Shape;814;p15"/>
          <p:cNvSpPr txBox="1"/>
          <p:nvPr/>
        </p:nvSpPr>
        <p:spPr>
          <a:xfrm>
            <a:off x="40943" y="339487"/>
            <a:ext cx="1525137"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Arial"/>
                <a:ea typeface="Arial"/>
                <a:cs typeface="Arial"/>
                <a:sym typeface="Arial"/>
              </a:rPr>
              <a:t>BERKELEY LAB</a:t>
            </a:r>
            <a:endParaRPr b="0" i="0" sz="1400" u="none" cap="none" strike="noStrike">
              <a:solidFill>
                <a:srgbClr val="000000"/>
              </a:solidFill>
              <a:latin typeface="Arial"/>
              <a:ea typeface="Arial"/>
              <a:cs typeface="Arial"/>
              <a:sym typeface="Arial"/>
            </a:endParaRPr>
          </a:p>
        </p:txBody>
      </p:sp>
      <p:sp>
        <p:nvSpPr>
          <p:cNvPr id="815" name="Google Shape;815;p15"/>
          <p:cNvSpPr txBox="1"/>
          <p:nvPr/>
        </p:nvSpPr>
        <p:spPr>
          <a:xfrm>
            <a:off x="7746810" y="4844954"/>
            <a:ext cx="1525137"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Arial"/>
                <a:ea typeface="Arial"/>
                <a:cs typeface="Arial"/>
                <a:sym typeface="Arial"/>
              </a:rPr>
              <a:t>UC BERKELEY</a:t>
            </a:r>
            <a:endParaRPr b="0" i="0" sz="1400" u="none" cap="none" strike="noStrike">
              <a:solidFill>
                <a:srgbClr val="000000"/>
              </a:solidFill>
              <a:latin typeface="Arial"/>
              <a:ea typeface="Arial"/>
              <a:cs typeface="Arial"/>
              <a:sym typeface="Arial"/>
            </a:endParaRPr>
          </a:p>
        </p:txBody>
      </p:sp>
      <p:cxnSp>
        <p:nvCxnSpPr>
          <p:cNvPr id="816" name="Google Shape;816;p15"/>
          <p:cNvCxnSpPr/>
          <p:nvPr/>
        </p:nvCxnSpPr>
        <p:spPr>
          <a:xfrm>
            <a:off x="445258" y="2425890"/>
            <a:ext cx="0" cy="839337"/>
          </a:xfrm>
          <a:prstGeom prst="straightConnector1">
            <a:avLst/>
          </a:prstGeom>
          <a:noFill/>
          <a:ln cap="flat" cmpd="sng" w="9525">
            <a:solidFill>
              <a:srgbClr val="C00000"/>
            </a:solidFill>
            <a:prstDash val="solid"/>
            <a:round/>
            <a:headEnd len="sm" w="sm" type="none"/>
            <a:tailEnd len="med" w="med" type="triangle"/>
          </a:ln>
        </p:spPr>
      </p:cxnSp>
      <p:cxnSp>
        <p:nvCxnSpPr>
          <p:cNvPr id="817" name="Google Shape;817;p15"/>
          <p:cNvCxnSpPr/>
          <p:nvPr/>
        </p:nvCxnSpPr>
        <p:spPr>
          <a:xfrm>
            <a:off x="728449" y="1665028"/>
            <a:ext cx="0" cy="1600199"/>
          </a:xfrm>
          <a:prstGeom prst="straightConnector1">
            <a:avLst/>
          </a:prstGeom>
          <a:noFill/>
          <a:ln cap="flat" cmpd="sng" w="9525">
            <a:solidFill>
              <a:srgbClr val="C00000"/>
            </a:solidFill>
            <a:prstDash val="solid"/>
            <a:round/>
            <a:headEnd len="sm" w="sm" type="none"/>
            <a:tailEnd len="med" w="med" type="triangle"/>
          </a:ln>
        </p:spPr>
      </p:cxnSp>
      <p:sp>
        <p:nvSpPr>
          <p:cNvPr id="818" name="Google Shape;818;p15"/>
          <p:cNvSpPr txBox="1"/>
          <p:nvPr/>
        </p:nvSpPr>
        <p:spPr>
          <a:xfrm>
            <a:off x="98947" y="1910686"/>
            <a:ext cx="1412400" cy="207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50"/>
              <a:buFont typeface="Arial"/>
              <a:buNone/>
            </a:pPr>
            <a:r>
              <a:rPr b="1" i="0" lang="en" sz="750" u="none" cap="none" strike="noStrike">
                <a:solidFill>
                  <a:srgbClr val="9900FF"/>
                </a:solidFill>
                <a:latin typeface="Arial"/>
                <a:ea typeface="Arial"/>
                <a:cs typeface="Arial"/>
                <a:sym typeface="Arial"/>
              </a:rPr>
              <a:t>Warm atomic ensemble</a:t>
            </a:r>
            <a:endParaRPr b="0" i="0" sz="1400" u="none" cap="none" strike="noStrike">
              <a:solidFill>
                <a:srgbClr val="9900FF"/>
              </a:solidFill>
              <a:latin typeface="Arial"/>
              <a:ea typeface="Arial"/>
              <a:cs typeface="Arial"/>
              <a:sym typeface="Arial"/>
            </a:endParaRPr>
          </a:p>
        </p:txBody>
      </p:sp>
      <p:cxnSp>
        <p:nvCxnSpPr>
          <p:cNvPr id="819" name="Google Shape;819;p15"/>
          <p:cNvCxnSpPr/>
          <p:nvPr/>
        </p:nvCxnSpPr>
        <p:spPr>
          <a:xfrm rot="10800000">
            <a:off x="595384" y="3655894"/>
            <a:ext cx="0" cy="1149824"/>
          </a:xfrm>
          <a:prstGeom prst="straightConnector1">
            <a:avLst/>
          </a:prstGeom>
          <a:noFill/>
          <a:ln cap="flat" cmpd="sng" w="9525">
            <a:solidFill>
              <a:srgbClr val="C00000"/>
            </a:solidFill>
            <a:prstDash val="solid"/>
            <a:round/>
            <a:headEnd len="sm" w="sm" type="none"/>
            <a:tailEnd len="med" w="med" type="triangle"/>
          </a:ln>
        </p:spPr>
      </p:cxnSp>
      <p:sp>
        <p:nvSpPr>
          <p:cNvPr id="820" name="Google Shape;820;p15"/>
          <p:cNvSpPr txBox="1"/>
          <p:nvPr/>
        </p:nvSpPr>
        <p:spPr>
          <a:xfrm>
            <a:off x="1946513" y="4850072"/>
            <a:ext cx="2321825"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Arial"/>
                <a:ea typeface="Arial"/>
                <a:cs typeface="Arial"/>
                <a:sym typeface="Arial"/>
              </a:rPr>
              <a:t>ESnet Quantum Lab at LBNL</a:t>
            </a:r>
            <a:endParaRPr b="0" i="0" sz="1400" u="none" cap="none" strike="noStrike">
              <a:solidFill>
                <a:srgbClr val="000000"/>
              </a:solidFill>
              <a:latin typeface="Arial"/>
              <a:ea typeface="Arial"/>
              <a:cs typeface="Arial"/>
              <a:sym typeface="Arial"/>
            </a:endParaRPr>
          </a:p>
        </p:txBody>
      </p:sp>
      <p:sp>
        <p:nvSpPr>
          <p:cNvPr id="821" name="Google Shape;821;p15"/>
          <p:cNvSpPr txBox="1"/>
          <p:nvPr/>
        </p:nvSpPr>
        <p:spPr>
          <a:xfrm>
            <a:off x="7618863" y="3203810"/>
            <a:ext cx="1525137"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000000"/>
                </a:solidFill>
                <a:latin typeface="Arial"/>
                <a:ea typeface="Arial"/>
                <a:cs typeface="Arial"/>
                <a:sym typeface="Arial"/>
              </a:rPr>
              <a:t>Haeffner’s Lab</a:t>
            </a:r>
            <a:endParaRPr b="0" i="0" sz="1400" u="none" cap="none" strike="noStrike">
              <a:solidFill>
                <a:srgbClr val="000000"/>
              </a:solidFill>
              <a:latin typeface="Arial"/>
              <a:ea typeface="Arial"/>
              <a:cs typeface="Arial"/>
              <a:sym typeface="Arial"/>
            </a:endParaRPr>
          </a:p>
        </p:txBody>
      </p:sp>
      <p:pic>
        <p:nvPicPr>
          <p:cNvPr id="822" name="Google Shape;822;p15" title="OFC Demo.png"/>
          <p:cNvPicPr preferRelativeResize="0"/>
          <p:nvPr/>
        </p:nvPicPr>
        <p:blipFill rotWithShape="1">
          <a:blip r:embed="rId9">
            <a:alphaModFix/>
          </a:blip>
          <a:srcRect b="0" l="0" r="0" t="0"/>
          <a:stretch/>
        </p:blipFill>
        <p:spPr>
          <a:xfrm>
            <a:off x="6132170" y="279611"/>
            <a:ext cx="2649372" cy="2103461"/>
          </a:xfrm>
          <a:prstGeom prst="rect">
            <a:avLst/>
          </a:prstGeom>
          <a:noFill/>
          <a:ln cap="flat" cmpd="sng" w="9525">
            <a:solidFill>
              <a:srgbClr val="C00000"/>
            </a:solidFill>
            <a:prstDash val="solid"/>
            <a:round/>
            <a:headEnd len="sm" w="sm" type="none"/>
            <a:tailEnd len="sm" w="sm" type="none"/>
          </a:ln>
        </p:spPr>
      </p:pic>
      <p:sp>
        <p:nvSpPr>
          <p:cNvPr id="823" name="Google Shape;823;p15"/>
          <p:cNvSpPr txBox="1"/>
          <p:nvPr/>
        </p:nvSpPr>
        <p:spPr>
          <a:xfrm>
            <a:off x="6075873" y="325358"/>
            <a:ext cx="1525137"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000000"/>
                </a:solidFill>
                <a:latin typeface="Arial"/>
                <a:ea typeface="Arial"/>
                <a:cs typeface="Arial"/>
                <a:sym typeface="Arial"/>
              </a:rPr>
              <a:t>Network control </a:t>
            </a:r>
            <a:endParaRPr b="0" i="0" sz="1400" u="none" cap="none" strike="noStrike">
              <a:solidFill>
                <a:srgbClr val="000000"/>
              </a:solidFill>
              <a:latin typeface="Arial"/>
              <a:ea typeface="Arial"/>
              <a:cs typeface="Arial"/>
              <a:sym typeface="Arial"/>
            </a:endParaRPr>
          </a:p>
        </p:txBody>
      </p:sp>
      <p:pic>
        <p:nvPicPr>
          <p:cNvPr id="824" name="Google Shape;824;p15"/>
          <p:cNvPicPr preferRelativeResize="0"/>
          <p:nvPr/>
        </p:nvPicPr>
        <p:blipFill rotWithShape="1">
          <a:blip r:embed="rId10">
            <a:alphaModFix/>
          </a:blip>
          <a:srcRect b="48638" l="11504" r="58778" t="27263"/>
          <a:stretch/>
        </p:blipFill>
        <p:spPr>
          <a:xfrm>
            <a:off x="767686" y="2671549"/>
            <a:ext cx="539609" cy="291722"/>
          </a:xfrm>
          <a:prstGeom prst="rect">
            <a:avLst/>
          </a:prstGeom>
          <a:noFill/>
          <a:ln>
            <a:noFill/>
          </a:ln>
        </p:spPr>
      </p:pic>
      <p:sp>
        <p:nvSpPr>
          <p:cNvPr id="825" name="Google Shape;825;p15"/>
          <p:cNvSpPr txBox="1"/>
          <p:nvPr/>
        </p:nvSpPr>
        <p:spPr>
          <a:xfrm>
            <a:off x="771100" y="2941092"/>
            <a:ext cx="667034" cy="20774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50"/>
              <a:buFont typeface="Arial"/>
              <a:buNone/>
            </a:pPr>
            <a:r>
              <a:rPr b="1" i="0" lang="en" sz="750" u="none" cap="none" strike="noStrike">
                <a:solidFill>
                  <a:srgbClr val="000000"/>
                </a:solidFill>
                <a:latin typeface="Arial"/>
                <a:ea typeface="Arial"/>
                <a:cs typeface="Arial"/>
                <a:sym typeface="Arial"/>
              </a:rPr>
              <a:t>Detectors</a:t>
            </a:r>
            <a:endParaRPr b="0" i="0" sz="1400" u="none" cap="none" strike="noStrike">
              <a:solidFill>
                <a:srgbClr val="000000"/>
              </a:solidFill>
              <a:latin typeface="Arial"/>
              <a:ea typeface="Arial"/>
              <a:cs typeface="Arial"/>
              <a:sym typeface="Arial"/>
            </a:endParaRPr>
          </a:p>
        </p:txBody>
      </p:sp>
      <p:sp>
        <p:nvSpPr>
          <p:cNvPr id="826" name="Google Shape;826;p15"/>
          <p:cNvSpPr txBox="1"/>
          <p:nvPr/>
        </p:nvSpPr>
        <p:spPr>
          <a:xfrm>
            <a:off x="3336879" y="3771900"/>
            <a:ext cx="667034" cy="20774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50"/>
              <a:buFont typeface="Arial"/>
              <a:buNone/>
            </a:pPr>
            <a:r>
              <a:rPr b="1" i="0" lang="en" sz="750" u="none" cap="none" strike="noStrike">
                <a:solidFill>
                  <a:srgbClr val="000000"/>
                </a:solidFill>
                <a:latin typeface="Arial"/>
                <a:ea typeface="Arial"/>
                <a:cs typeface="Arial"/>
                <a:sym typeface="Arial"/>
              </a:rPr>
              <a:t>Lasers</a:t>
            </a:r>
            <a:endParaRPr b="0" i="0" sz="1400" u="none" cap="none" strike="noStrike">
              <a:solidFill>
                <a:srgbClr val="000000"/>
              </a:solidFill>
              <a:latin typeface="Arial"/>
              <a:ea typeface="Arial"/>
              <a:cs typeface="Arial"/>
              <a:sym typeface="Arial"/>
            </a:endParaRPr>
          </a:p>
        </p:txBody>
      </p:sp>
      <p:pic>
        <p:nvPicPr>
          <p:cNvPr id="827" name="Google Shape;827;p15"/>
          <p:cNvPicPr preferRelativeResize="0"/>
          <p:nvPr/>
        </p:nvPicPr>
        <p:blipFill rotWithShape="1">
          <a:blip r:embed="rId10">
            <a:alphaModFix/>
          </a:blip>
          <a:srcRect b="52846" l="50907" r="8430" t="35423"/>
          <a:stretch/>
        </p:blipFill>
        <p:spPr>
          <a:xfrm>
            <a:off x="2052283" y="2830203"/>
            <a:ext cx="1064440" cy="204719"/>
          </a:xfrm>
          <a:prstGeom prst="rect">
            <a:avLst/>
          </a:prstGeom>
          <a:noFill/>
          <a:ln>
            <a:noFill/>
          </a:ln>
        </p:spPr>
      </p:pic>
      <p:sp>
        <p:nvSpPr>
          <p:cNvPr id="828" name="Google Shape;828;p15"/>
          <p:cNvSpPr txBox="1"/>
          <p:nvPr/>
        </p:nvSpPr>
        <p:spPr>
          <a:xfrm>
            <a:off x="2422479" y="3016155"/>
            <a:ext cx="667034" cy="20774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50"/>
              <a:buFont typeface="Arial"/>
              <a:buNone/>
            </a:pPr>
            <a:r>
              <a:rPr b="1" i="0" lang="en" sz="750" u="none" cap="none" strike="noStrike">
                <a:solidFill>
                  <a:srgbClr val="000000"/>
                </a:solidFill>
                <a:latin typeface="Arial"/>
                <a:ea typeface="Arial"/>
                <a:cs typeface="Arial"/>
                <a:sym typeface="Arial"/>
              </a:rPr>
              <a:t>QFC</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2" name="Shape 832"/>
        <p:cNvGrpSpPr/>
        <p:nvPr/>
      </p:nvGrpSpPr>
      <p:grpSpPr>
        <a:xfrm>
          <a:off x="0" y="0"/>
          <a:ext cx="0" cy="0"/>
          <a:chOff x="0" y="0"/>
          <a:chExt cx="0" cy="0"/>
        </a:xfrm>
      </p:grpSpPr>
      <p:pic>
        <p:nvPicPr>
          <p:cNvPr id="833" name="Google Shape;833;p16" title="QUANT-NET LOGO - WHITE (2025) (1).png"/>
          <p:cNvPicPr preferRelativeResize="0"/>
          <p:nvPr/>
        </p:nvPicPr>
        <p:blipFill rotWithShape="1">
          <a:blip r:embed="rId3">
            <a:alphaModFix/>
          </a:blip>
          <a:srcRect b="0" l="0" r="0" t="0"/>
          <a:stretch/>
        </p:blipFill>
        <p:spPr>
          <a:xfrm>
            <a:off x="8562950" y="119100"/>
            <a:ext cx="447600" cy="447600"/>
          </a:xfrm>
          <a:prstGeom prst="rect">
            <a:avLst/>
          </a:prstGeom>
          <a:noFill/>
          <a:ln>
            <a:noFill/>
          </a:ln>
        </p:spPr>
      </p:pic>
      <p:pic>
        <p:nvPicPr>
          <p:cNvPr id="834" name="Google Shape;834;p16" title="IMG_1515.jpeg"/>
          <p:cNvPicPr preferRelativeResize="0"/>
          <p:nvPr/>
        </p:nvPicPr>
        <p:blipFill rotWithShape="1">
          <a:blip r:embed="rId4">
            <a:alphaModFix/>
          </a:blip>
          <a:srcRect b="0" l="0" r="0" t="0"/>
          <a:stretch/>
        </p:blipFill>
        <p:spPr>
          <a:xfrm>
            <a:off x="251891" y="1006825"/>
            <a:ext cx="3994573" cy="2970600"/>
          </a:xfrm>
          <a:prstGeom prst="rect">
            <a:avLst/>
          </a:prstGeom>
          <a:noFill/>
          <a:ln>
            <a:noFill/>
          </a:ln>
          <a:effectLst>
            <a:outerShdw blurRad="57150" rotWithShape="0" algn="bl" dir="5400000" dist="19050">
              <a:srgbClr val="000000">
                <a:alpha val="50196"/>
              </a:srgbClr>
            </a:outerShdw>
          </a:effectLst>
        </p:spPr>
      </p:pic>
      <p:sp>
        <p:nvSpPr>
          <p:cNvPr id="835" name="Google Shape;835;p16"/>
          <p:cNvSpPr txBox="1"/>
          <p:nvPr/>
        </p:nvSpPr>
        <p:spPr>
          <a:xfrm>
            <a:off x="310107" y="150475"/>
            <a:ext cx="3789900" cy="615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5333"/>
              <a:buFont typeface="Arial"/>
              <a:buNone/>
            </a:pPr>
            <a:r>
              <a:rPr b="0" i="0" lang="en" sz="2200" u="none" cap="none" strike="noStrike">
                <a:solidFill>
                  <a:schemeClr val="accent1"/>
                </a:solidFill>
                <a:latin typeface="Source Sans 3 SemiBold"/>
                <a:ea typeface="Source Sans 3 SemiBold"/>
                <a:cs typeface="Source Sans 3 SemiBold"/>
                <a:sym typeface="Source Sans 3 SemiBold"/>
              </a:rPr>
              <a:t>Quantum Network Control</a:t>
            </a:r>
            <a:endParaRPr b="0" i="0" sz="2200" u="none" cap="none" strike="noStrike">
              <a:solidFill>
                <a:schemeClr val="accent1"/>
              </a:solidFill>
              <a:latin typeface="Source Sans 3 SemiBold"/>
              <a:ea typeface="Source Sans 3 SemiBold"/>
              <a:cs typeface="Source Sans 3 SemiBold"/>
              <a:sym typeface="Source Sans 3 SemiBold"/>
            </a:endParaRPr>
          </a:p>
        </p:txBody>
      </p:sp>
      <p:sp>
        <p:nvSpPr>
          <p:cNvPr id="836" name="Google Shape;836;p16"/>
          <p:cNvSpPr txBox="1"/>
          <p:nvPr/>
        </p:nvSpPr>
        <p:spPr>
          <a:xfrm>
            <a:off x="4389500" y="991802"/>
            <a:ext cx="4622400" cy="1246485"/>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Arial"/>
                <a:ea typeface="Arial"/>
                <a:cs typeface="Arial"/>
                <a:sym typeface="Arial"/>
              </a:rPr>
              <a:t>QUANT-NET research paving the path towards architecture, protocols and mechanisms to build a distributed quantum computing (DQC) data center, with error correction</a:t>
            </a:r>
            <a:endParaRPr b="0" i="0" sz="1800" u="none" cap="none" strike="noStrike">
              <a:solidFill>
                <a:schemeClr val="dk1"/>
              </a:solidFill>
              <a:latin typeface="Arial"/>
              <a:ea typeface="Arial"/>
              <a:cs typeface="Arial"/>
              <a:sym typeface="Arial"/>
            </a:endParaRPr>
          </a:p>
        </p:txBody>
      </p:sp>
      <p:sp>
        <p:nvSpPr>
          <p:cNvPr id="837" name="Google Shape;837;p16"/>
          <p:cNvSpPr txBox="1"/>
          <p:nvPr/>
        </p:nvSpPr>
        <p:spPr>
          <a:xfrm>
            <a:off x="219485" y="4369475"/>
            <a:ext cx="88911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latin typeface="Arial"/>
                <a:ea typeface="Arial"/>
                <a:cs typeface="Arial"/>
                <a:sym typeface="Arial"/>
              </a:rPr>
              <a:t>QUANT-NET control plane software:</a:t>
            </a:r>
            <a:r>
              <a:rPr b="1" i="0" lang="en" sz="2000" u="none" cap="none" strike="noStrike">
                <a:solidFill>
                  <a:srgbClr val="595959"/>
                </a:solidFill>
                <a:latin typeface="Arial"/>
                <a:ea typeface="Arial"/>
                <a:cs typeface="Arial"/>
                <a:sym typeface="Arial"/>
              </a:rPr>
              <a:t> </a:t>
            </a:r>
            <a:r>
              <a:rPr b="1" i="0" lang="en" sz="2000" u="sng" cap="none" strike="noStrike">
                <a:solidFill>
                  <a:schemeClr val="accent1"/>
                </a:solidFill>
                <a:latin typeface="Arial"/>
                <a:ea typeface="Arial"/>
                <a:cs typeface="Arial"/>
                <a:sym typeface="Arial"/>
                <a:hlinkClick r:id="rId5">
                  <a:extLst>
                    <a:ext uri="{A12FA001-AC4F-418D-AE19-62706E023703}">
                      <ahyp:hlinkClr val="tx"/>
                    </a:ext>
                  </a:extLst>
                </a:hlinkClick>
              </a:rPr>
              <a:t>https://quantnet.lbl.gov/software</a:t>
            </a:r>
            <a:endParaRPr b="1" i="0" sz="2000" u="none" cap="none" strike="noStrike">
              <a:solidFill>
                <a:schemeClr val="accent1"/>
              </a:solidFill>
              <a:latin typeface="Arial"/>
              <a:ea typeface="Arial"/>
              <a:cs typeface="Arial"/>
              <a:sym typeface="Arial"/>
            </a:endParaRPr>
          </a:p>
        </p:txBody>
      </p:sp>
      <p:sp>
        <p:nvSpPr>
          <p:cNvPr id="838" name="Google Shape;838;p16"/>
          <p:cNvSpPr txBox="1"/>
          <p:nvPr/>
        </p:nvSpPr>
        <p:spPr>
          <a:xfrm>
            <a:off x="2807340" y="4650900"/>
            <a:ext cx="2211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FF9900"/>
                </a:solidFill>
                <a:latin typeface="Arial"/>
                <a:ea typeface="Arial"/>
                <a:cs typeface="Arial"/>
                <a:sym typeface="Arial"/>
              </a:rPr>
              <a:t>Open source!</a:t>
            </a:r>
            <a:endParaRPr b="1" i="0" sz="2000" u="none" cap="none" strike="noStrike">
              <a:solidFill>
                <a:srgbClr val="FF9900"/>
              </a:solidFill>
              <a:latin typeface="Arial"/>
              <a:ea typeface="Arial"/>
              <a:cs typeface="Arial"/>
              <a:sym typeface="Arial"/>
            </a:endParaRPr>
          </a:p>
        </p:txBody>
      </p:sp>
      <p:sp>
        <p:nvSpPr>
          <p:cNvPr id="839" name="Google Shape;839;p16"/>
          <p:cNvSpPr txBox="1"/>
          <p:nvPr/>
        </p:nvSpPr>
        <p:spPr>
          <a:xfrm>
            <a:off x="4334981" y="2654259"/>
            <a:ext cx="4754400" cy="1184909"/>
          </a:xfrm>
          <a:prstGeom prst="rect">
            <a:avLst/>
          </a:prstGeom>
          <a:noFill/>
          <a:ln>
            <a:noFill/>
          </a:ln>
        </p:spPr>
        <p:txBody>
          <a:bodyPr anchorCtr="0" anchor="t" bIns="91425" lIns="91425" spcFirstLastPara="1" rIns="91425" wrap="square" tIns="91425">
            <a:spAutoFit/>
          </a:bodyPr>
          <a:lstStyle/>
          <a:p>
            <a:pPr indent="0" lvl="0" marL="76200" marR="76200" rtl="0" algn="l">
              <a:lnSpc>
                <a:spcPct val="125000"/>
              </a:lnSpc>
              <a:spcBef>
                <a:spcPts val="1200"/>
              </a:spcBef>
              <a:spcAft>
                <a:spcPts val="0"/>
              </a:spcAft>
              <a:buClr>
                <a:srgbClr val="000000"/>
              </a:buClr>
              <a:buSzPts val="1100"/>
              <a:buFont typeface="Arial"/>
              <a:buNone/>
            </a:pPr>
            <a:r>
              <a:rPr b="1" i="0" lang="en" sz="1100" u="sng" cap="none" strike="noStrike">
                <a:solidFill>
                  <a:schemeClr val="accent1"/>
                </a:solidFill>
                <a:latin typeface="Arial"/>
                <a:ea typeface="Arial"/>
                <a:cs typeface="Arial"/>
                <a:sym typeface="Arial"/>
                <a:hlinkClick r:id="rId6">
                  <a:extLst>
                    <a:ext uri="{A12FA001-AC4F-418D-AE19-62706E023703}">
                      <ahyp:hlinkClr val="tx"/>
                    </a:ext>
                  </a:extLst>
                </a:hlinkClick>
              </a:rPr>
              <a:t>"A two-level control framework for quantum networks"</a:t>
            </a:r>
            <a:r>
              <a:rPr b="1" i="0" lang="en" sz="1100" u="none" cap="none" strike="noStrike">
                <a:solidFill>
                  <a:schemeClr val="accent1"/>
                </a:solidFill>
                <a:latin typeface="Arial"/>
                <a:ea typeface="Arial"/>
                <a:cs typeface="Arial"/>
                <a:sym typeface="Arial"/>
              </a:rPr>
              <a:t> Best paper award, 2025 IEEE International Conference on Quantum Computing and Engineering (QCE), Albuquerque, NM, USA, 2025, pp. 1302-1311, </a:t>
            </a:r>
            <a:r>
              <a:rPr b="1" i="0" lang="en" sz="1100" u="sng" cap="none" strike="noStrike">
                <a:solidFill>
                  <a:schemeClr val="accent1"/>
                </a:solidFill>
                <a:latin typeface="Arial"/>
                <a:ea typeface="Arial"/>
                <a:cs typeface="Arial"/>
                <a:sym typeface="Arial"/>
                <a:hlinkClick r:id="rId7">
                  <a:extLst>
                    <a:ext uri="{A12FA001-AC4F-418D-AE19-62706E023703}">
                      <ahyp:hlinkClr val="tx"/>
                    </a:ext>
                  </a:extLst>
                </a:hlinkClick>
              </a:rPr>
              <a:t>doi: 10.1109/QCE65121.2025.00145</a:t>
            </a:r>
            <a:r>
              <a:rPr b="1" i="0" lang="en" sz="1100" u="none" cap="none" strike="noStrike">
                <a:solidFill>
                  <a:schemeClr val="accent1"/>
                </a:solidFill>
                <a:latin typeface="Arial"/>
                <a:ea typeface="Arial"/>
                <a:cs typeface="Arial"/>
                <a:sym typeface="Arial"/>
              </a:rPr>
              <a:t>.</a:t>
            </a:r>
            <a:endParaRPr b="1" i="0" sz="1100" u="none" cap="none" strike="noStrike">
              <a:solidFill>
                <a:schemeClr val="accent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3" name="Shape 843"/>
        <p:cNvGrpSpPr/>
        <p:nvPr/>
      </p:nvGrpSpPr>
      <p:grpSpPr>
        <a:xfrm>
          <a:off x="0" y="0"/>
          <a:ext cx="0" cy="0"/>
          <a:chOff x="0" y="0"/>
          <a:chExt cx="0" cy="0"/>
        </a:xfrm>
      </p:grpSpPr>
      <p:sp>
        <p:nvSpPr>
          <p:cNvPr id="844" name="Google Shape;844;p17"/>
          <p:cNvSpPr txBox="1"/>
          <p:nvPr>
            <p:ph type="title"/>
          </p:nvPr>
        </p:nvSpPr>
        <p:spPr>
          <a:xfrm>
            <a:off x="224790" y="4065204"/>
            <a:ext cx="3334800" cy="5919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990"/>
              <a:buNone/>
            </a:pPr>
            <a:r>
              <a:rPr b="1" lang="en" sz="1420">
                <a:latin typeface="Arial"/>
                <a:ea typeface="Arial"/>
                <a:cs typeface="Arial"/>
                <a:sym typeface="Arial"/>
              </a:rPr>
              <a:t>Distributed quantum computing </a:t>
            </a:r>
            <a:endParaRPr b="1" sz="1420">
              <a:latin typeface="Arial"/>
              <a:ea typeface="Arial"/>
              <a:cs typeface="Arial"/>
              <a:sym typeface="Arial"/>
            </a:endParaRPr>
          </a:p>
          <a:p>
            <a:pPr indent="0" lvl="0" marL="0" rtl="0" algn="ctr">
              <a:lnSpc>
                <a:spcPct val="100000"/>
              </a:lnSpc>
              <a:spcBef>
                <a:spcPts val="0"/>
              </a:spcBef>
              <a:spcAft>
                <a:spcPts val="0"/>
              </a:spcAft>
              <a:buSzPts val="990"/>
              <a:buNone/>
            </a:pPr>
            <a:r>
              <a:rPr b="1" lang="en" sz="1420">
                <a:latin typeface="Arial"/>
                <a:ea typeface="Arial"/>
                <a:cs typeface="Arial"/>
                <a:sym typeface="Arial"/>
              </a:rPr>
              <a:t>in quantum data center</a:t>
            </a:r>
            <a:endParaRPr b="1" sz="1420">
              <a:latin typeface="Arial"/>
              <a:ea typeface="Arial"/>
              <a:cs typeface="Arial"/>
              <a:sym typeface="Arial"/>
            </a:endParaRPr>
          </a:p>
        </p:txBody>
      </p:sp>
      <p:pic>
        <p:nvPicPr>
          <p:cNvPr id="845" name="Google Shape;845;p17" title="Screenshot 2026-01-25 at 7.31.41 PM.png"/>
          <p:cNvPicPr preferRelativeResize="0"/>
          <p:nvPr/>
        </p:nvPicPr>
        <p:blipFill rotWithShape="1">
          <a:blip r:embed="rId3">
            <a:alphaModFix/>
          </a:blip>
          <a:srcRect b="0" l="4735" r="3328" t="0"/>
          <a:stretch/>
        </p:blipFill>
        <p:spPr>
          <a:xfrm>
            <a:off x="224790" y="644375"/>
            <a:ext cx="3382518" cy="3341439"/>
          </a:xfrm>
          <a:prstGeom prst="rect">
            <a:avLst/>
          </a:prstGeom>
          <a:noFill/>
          <a:ln>
            <a:noFill/>
          </a:ln>
        </p:spPr>
      </p:pic>
      <p:sp>
        <p:nvSpPr>
          <p:cNvPr id="846" name="Google Shape;846;p17"/>
          <p:cNvSpPr txBox="1"/>
          <p:nvPr/>
        </p:nvSpPr>
        <p:spPr>
          <a:xfrm>
            <a:off x="4258704" y="632020"/>
            <a:ext cx="4728300" cy="1723518"/>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dk1"/>
                </a:solidFill>
                <a:latin typeface="Arial"/>
                <a:ea typeface="Arial"/>
                <a:cs typeface="Arial"/>
                <a:sym typeface="Arial"/>
              </a:rPr>
              <a:t>Quantum data center</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chemeClr val="dk1"/>
              </a:solidFill>
              <a:latin typeface="Arial"/>
              <a:ea typeface="Arial"/>
              <a:cs typeface="Arial"/>
              <a:sym typeface="Arial"/>
            </a:endParaRPr>
          </a:p>
          <a:p>
            <a:pPr indent="-330200" lvl="0" marL="457200" marR="0" rtl="0" algn="l">
              <a:lnSpc>
                <a:spcPct val="100000"/>
              </a:lnSpc>
              <a:spcBef>
                <a:spcPts val="0"/>
              </a:spcBef>
              <a:spcAft>
                <a:spcPts val="0"/>
              </a:spcAft>
              <a:buClr>
                <a:schemeClr val="dk1"/>
              </a:buClr>
              <a:buSzPts val="1600"/>
              <a:buFont typeface="Arial"/>
              <a:buChar char="●"/>
            </a:pPr>
            <a:r>
              <a:rPr b="0" i="0" lang="en" sz="1600" u="none" cap="none" strike="noStrike">
                <a:solidFill>
                  <a:schemeClr val="dk1"/>
                </a:solidFill>
                <a:latin typeface="Arial"/>
                <a:ea typeface="Arial"/>
                <a:cs typeface="Arial"/>
                <a:sym typeface="Arial"/>
              </a:rPr>
              <a:t>A heterogeneous mix of quantum nodes</a:t>
            </a:r>
            <a:endParaRPr b="0" i="0" sz="1600" u="none" cap="none" strike="noStrike">
              <a:solidFill>
                <a:schemeClr val="dk1"/>
              </a:solidFill>
              <a:latin typeface="Arial"/>
              <a:ea typeface="Arial"/>
              <a:cs typeface="Arial"/>
              <a:sym typeface="Arial"/>
            </a:endParaRPr>
          </a:p>
          <a:p>
            <a:pPr indent="-330200" lvl="0" marL="457200" marR="0" rtl="0" algn="l">
              <a:lnSpc>
                <a:spcPct val="100000"/>
              </a:lnSpc>
              <a:spcBef>
                <a:spcPts val="0"/>
              </a:spcBef>
              <a:spcAft>
                <a:spcPts val="0"/>
              </a:spcAft>
              <a:buClr>
                <a:schemeClr val="dk1"/>
              </a:buClr>
              <a:buSzPts val="1600"/>
              <a:buFont typeface="Arial"/>
              <a:buChar char="●"/>
            </a:pPr>
            <a:r>
              <a:rPr b="0" i="0" lang="en" sz="1600" u="none" cap="none" strike="noStrike">
                <a:solidFill>
                  <a:schemeClr val="dk1"/>
                </a:solidFill>
                <a:latin typeface="Arial"/>
                <a:ea typeface="Arial"/>
                <a:cs typeface="Arial"/>
                <a:sym typeface="Arial"/>
              </a:rPr>
              <a:t>Each node features two types of matter qubits</a:t>
            </a:r>
            <a:endParaRPr b="0" i="0" sz="1600" u="none" cap="none" strike="noStrike">
              <a:solidFill>
                <a:schemeClr val="dk1"/>
              </a:solidFill>
              <a:latin typeface="Arial"/>
              <a:ea typeface="Arial"/>
              <a:cs typeface="Arial"/>
              <a:sym typeface="Arial"/>
            </a:endParaRPr>
          </a:p>
          <a:p>
            <a:pPr indent="-330200" lvl="1" marL="914400" marR="0" rtl="0" algn="l">
              <a:lnSpc>
                <a:spcPct val="100000"/>
              </a:lnSpc>
              <a:spcBef>
                <a:spcPts val="0"/>
              </a:spcBef>
              <a:spcAft>
                <a:spcPts val="0"/>
              </a:spcAft>
              <a:buClr>
                <a:schemeClr val="dk1"/>
              </a:buClr>
              <a:buSzPts val="1600"/>
              <a:buFont typeface="Arial"/>
              <a:buChar char="○"/>
            </a:pPr>
            <a:r>
              <a:rPr b="0" i="0" lang="en" sz="1600" u="none" cap="none" strike="noStrike">
                <a:solidFill>
                  <a:schemeClr val="dk1"/>
                </a:solidFill>
                <a:latin typeface="Arial"/>
                <a:ea typeface="Arial"/>
                <a:cs typeface="Arial"/>
                <a:sym typeface="Arial"/>
              </a:rPr>
              <a:t>Computation qubits</a:t>
            </a:r>
            <a:endParaRPr b="0" i="0" sz="1600" u="none" cap="none" strike="noStrike">
              <a:solidFill>
                <a:schemeClr val="dk1"/>
              </a:solidFill>
              <a:latin typeface="Arial"/>
              <a:ea typeface="Arial"/>
              <a:cs typeface="Arial"/>
              <a:sym typeface="Arial"/>
            </a:endParaRPr>
          </a:p>
          <a:p>
            <a:pPr indent="-330200" lvl="1" marL="914400" marR="0" rtl="0" algn="l">
              <a:lnSpc>
                <a:spcPct val="100000"/>
              </a:lnSpc>
              <a:spcBef>
                <a:spcPts val="0"/>
              </a:spcBef>
              <a:spcAft>
                <a:spcPts val="0"/>
              </a:spcAft>
              <a:buClr>
                <a:schemeClr val="dk1"/>
              </a:buClr>
              <a:buSzPts val="1600"/>
              <a:buFont typeface="Arial"/>
              <a:buChar char="○"/>
            </a:pPr>
            <a:r>
              <a:rPr b="0" i="0" lang="en" sz="1600" u="none" cap="none" strike="noStrike">
                <a:solidFill>
                  <a:schemeClr val="dk1"/>
                </a:solidFill>
                <a:latin typeface="Arial"/>
                <a:ea typeface="Arial"/>
                <a:cs typeface="Arial"/>
                <a:sym typeface="Arial"/>
              </a:rPr>
              <a:t>Communication qubits</a:t>
            </a:r>
            <a:endParaRPr b="0" i="0" sz="1600" u="none" cap="none" strike="noStrike">
              <a:solidFill>
                <a:schemeClr val="dk1"/>
              </a:solidFill>
              <a:latin typeface="Arial"/>
              <a:ea typeface="Arial"/>
              <a:cs typeface="Arial"/>
              <a:sym typeface="Arial"/>
            </a:endParaRPr>
          </a:p>
          <a:p>
            <a:pPr indent="-330200" lvl="0" marL="457200" marR="0" rtl="0" algn="l">
              <a:lnSpc>
                <a:spcPct val="100000"/>
              </a:lnSpc>
              <a:spcBef>
                <a:spcPts val="0"/>
              </a:spcBef>
              <a:spcAft>
                <a:spcPts val="0"/>
              </a:spcAft>
              <a:buClr>
                <a:schemeClr val="dk1"/>
              </a:buClr>
              <a:buSzPts val="1600"/>
              <a:buFont typeface="Arial"/>
              <a:buChar char="●"/>
            </a:pPr>
            <a:r>
              <a:rPr b="0" i="0" lang="en" sz="1600" u="none" cap="none" strike="noStrike">
                <a:solidFill>
                  <a:schemeClr val="dk1"/>
                </a:solidFill>
                <a:latin typeface="Arial"/>
                <a:ea typeface="Arial"/>
                <a:cs typeface="Arial"/>
                <a:sym typeface="Arial"/>
              </a:rPr>
              <a:t>A BSM pool that consists of multiple BSM units </a:t>
            </a:r>
            <a:endParaRPr b="0" i="0" sz="1600" u="none" cap="none" strike="noStrike">
              <a:solidFill>
                <a:schemeClr val="dk1"/>
              </a:solidFill>
              <a:latin typeface="Arial"/>
              <a:ea typeface="Arial"/>
              <a:cs typeface="Arial"/>
              <a:sym typeface="Arial"/>
            </a:endParaRPr>
          </a:p>
        </p:txBody>
      </p:sp>
      <p:sp>
        <p:nvSpPr>
          <p:cNvPr id="847" name="Google Shape;847;p17"/>
          <p:cNvSpPr txBox="1"/>
          <p:nvPr/>
        </p:nvSpPr>
        <p:spPr>
          <a:xfrm>
            <a:off x="4258704" y="2756899"/>
            <a:ext cx="4728300" cy="1292631"/>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dk1"/>
                </a:solidFill>
                <a:latin typeface="Arial"/>
                <a:ea typeface="Arial"/>
                <a:cs typeface="Arial"/>
                <a:sym typeface="Arial"/>
              </a:rPr>
              <a:t>NetQStack, a software stack that enables distributed quantum computing in a quantum data center</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chemeClr val="dk1"/>
              </a:solidFill>
              <a:latin typeface="Arial"/>
              <a:ea typeface="Arial"/>
              <a:cs typeface="Arial"/>
              <a:sym typeface="Arial"/>
            </a:endParaRPr>
          </a:p>
          <a:p>
            <a:pPr indent="-330200" lvl="0" marL="457200" marR="0" rtl="0" algn="l">
              <a:lnSpc>
                <a:spcPct val="100000"/>
              </a:lnSpc>
              <a:spcBef>
                <a:spcPts val="0"/>
              </a:spcBef>
              <a:spcAft>
                <a:spcPts val="0"/>
              </a:spcAft>
              <a:buClr>
                <a:schemeClr val="dk1"/>
              </a:buClr>
              <a:buSzPts val="1600"/>
              <a:buFont typeface="Arial"/>
              <a:buChar char="●"/>
            </a:pPr>
            <a:r>
              <a:rPr b="0" i="0" lang="en" sz="1600" u="none" cap="none" strike="noStrike">
                <a:solidFill>
                  <a:schemeClr val="dk1"/>
                </a:solidFill>
                <a:latin typeface="Arial"/>
                <a:ea typeface="Arial"/>
                <a:cs typeface="Arial"/>
                <a:sym typeface="Arial"/>
              </a:rPr>
              <a:t>A network-aware quantum compiler</a:t>
            </a:r>
            <a:endParaRPr b="0" i="0" sz="1600" u="none" cap="none" strike="noStrike">
              <a:solidFill>
                <a:schemeClr val="dk1"/>
              </a:solidFill>
              <a:latin typeface="Arial"/>
              <a:ea typeface="Arial"/>
              <a:cs typeface="Arial"/>
              <a:sym typeface="Arial"/>
            </a:endParaRPr>
          </a:p>
          <a:p>
            <a:pPr indent="-330200" lvl="0" marL="457200" marR="0" rtl="0" algn="l">
              <a:lnSpc>
                <a:spcPct val="100000"/>
              </a:lnSpc>
              <a:spcBef>
                <a:spcPts val="0"/>
              </a:spcBef>
              <a:spcAft>
                <a:spcPts val="0"/>
              </a:spcAft>
              <a:buClr>
                <a:schemeClr val="dk1"/>
              </a:buClr>
              <a:buSzPts val="1600"/>
              <a:buFont typeface="Arial"/>
              <a:buChar char="●"/>
            </a:pPr>
            <a:r>
              <a:rPr b="0" i="0" lang="en" sz="1600" u="none" cap="none" strike="noStrike">
                <a:solidFill>
                  <a:schemeClr val="dk1"/>
                </a:solidFill>
                <a:latin typeface="Arial"/>
                <a:ea typeface="Arial"/>
                <a:cs typeface="Arial"/>
                <a:sym typeface="Arial"/>
              </a:rPr>
              <a:t>An intelligent quantum controller</a:t>
            </a:r>
            <a:endParaRPr b="0" i="0" sz="1600" u="none" cap="none" strike="noStrike">
              <a:solidFill>
                <a:schemeClr val="dk1"/>
              </a:solidFill>
              <a:latin typeface="Arial"/>
              <a:ea typeface="Arial"/>
              <a:cs typeface="Arial"/>
              <a:sym typeface="Arial"/>
            </a:endParaRPr>
          </a:p>
        </p:txBody>
      </p:sp>
      <p:sp>
        <p:nvSpPr>
          <p:cNvPr id="848" name="Google Shape;848;p17"/>
          <p:cNvSpPr txBox="1"/>
          <p:nvPr/>
        </p:nvSpPr>
        <p:spPr>
          <a:xfrm>
            <a:off x="62144" y="81480"/>
            <a:ext cx="9144000" cy="52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chemeClr val="accent1"/>
                </a:solidFill>
                <a:latin typeface="Source Sans 3"/>
                <a:ea typeface="Source Sans 3"/>
                <a:cs typeface="Source Sans 3"/>
                <a:sym typeface="Source Sans 3"/>
              </a:rPr>
              <a:t>The NetQStack Quantum Data Center Project</a:t>
            </a:r>
            <a:endParaRPr b="1" i="0" sz="700" u="none" cap="none" strike="noStrike">
              <a:solidFill>
                <a:schemeClr val="accent1"/>
              </a:solidFill>
              <a:latin typeface="Source Sans 3"/>
              <a:ea typeface="Source Sans 3"/>
              <a:cs typeface="Source Sans 3"/>
              <a:sym typeface="Source Sans 3"/>
            </a:endParaRPr>
          </a:p>
        </p:txBody>
      </p:sp>
      <p:pic>
        <p:nvPicPr>
          <p:cNvPr id="849" name="Google Shape;849;p17"/>
          <p:cNvPicPr preferRelativeResize="0"/>
          <p:nvPr/>
        </p:nvPicPr>
        <p:blipFill rotWithShape="1">
          <a:blip r:embed="rId4">
            <a:alphaModFix/>
          </a:blip>
          <a:srcRect b="0" l="0" r="0" t="0"/>
          <a:stretch/>
        </p:blipFill>
        <p:spPr>
          <a:xfrm>
            <a:off x="224790" y="4730604"/>
            <a:ext cx="598026" cy="336401"/>
          </a:xfrm>
          <a:prstGeom prst="rect">
            <a:avLst/>
          </a:prstGeom>
          <a:noFill/>
          <a:ln>
            <a:noFill/>
          </a:ln>
        </p:spPr>
      </p:pic>
      <p:sp>
        <p:nvSpPr>
          <p:cNvPr id="850" name="Google Shape;850;p17"/>
          <p:cNvSpPr txBox="1"/>
          <p:nvPr/>
        </p:nvSpPr>
        <p:spPr>
          <a:xfrm>
            <a:off x="3953104" y="4248329"/>
            <a:ext cx="51909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accent1"/>
                </a:solidFill>
                <a:latin typeface="Arial"/>
                <a:ea typeface="Arial"/>
                <a:cs typeface="Arial"/>
                <a:sym typeface="Arial"/>
              </a:rPr>
              <a:t>NetQStack: toward building a network-integrated computing stack for quantum data centers, The 2nd Workshop on Quantum Networked applications and Protocols (QuNAP), Tokyo, May 18, 2026</a:t>
            </a:r>
            <a:endParaRPr b="1" i="0" sz="1200" u="none" cap="none" strike="noStrike">
              <a:solidFill>
                <a:schemeClr val="accen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5" name="Shape 855"/>
        <p:cNvGrpSpPr/>
        <p:nvPr/>
      </p:nvGrpSpPr>
      <p:grpSpPr>
        <a:xfrm>
          <a:off x="0" y="0"/>
          <a:ext cx="0" cy="0"/>
          <a:chOff x="0" y="0"/>
          <a:chExt cx="0" cy="0"/>
        </a:xfrm>
      </p:grpSpPr>
      <p:sp>
        <p:nvSpPr>
          <p:cNvPr id="856" name="Google Shape;856;g3f000d74aca_0_73"/>
          <p:cNvSpPr/>
          <p:nvPr/>
        </p:nvSpPr>
        <p:spPr>
          <a:xfrm>
            <a:off x="0" y="-13801"/>
            <a:ext cx="9144000" cy="1197300"/>
          </a:xfrm>
          <a:prstGeom prst="rect">
            <a:avLst/>
          </a:prstGeom>
          <a:gradFill>
            <a:gsLst>
              <a:gs pos="0">
                <a:srgbClr val="212121"/>
              </a:gs>
              <a:gs pos="16000">
                <a:srgbClr val="083C92"/>
              </a:gs>
              <a:gs pos="46000">
                <a:srgbClr val="6F567C"/>
              </a:gs>
              <a:gs pos="63000">
                <a:srgbClr val="8D82A9"/>
              </a:gs>
              <a:gs pos="82000">
                <a:srgbClr val="C3AED2"/>
              </a:gs>
              <a:gs pos="100000">
                <a:srgbClr val="C3AED2"/>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pic>
        <p:nvPicPr>
          <p:cNvPr id="857" name="Google Shape;857;g3f000d74aca_0_73"/>
          <p:cNvPicPr preferRelativeResize="0"/>
          <p:nvPr/>
        </p:nvPicPr>
        <p:blipFill rotWithShape="1">
          <a:blip r:embed="rId3">
            <a:alphaModFix/>
          </a:blip>
          <a:srcRect b="0" l="0" r="0" t="0"/>
          <a:stretch/>
        </p:blipFill>
        <p:spPr>
          <a:xfrm>
            <a:off x="1" y="1183611"/>
            <a:ext cx="9144000" cy="3959889"/>
          </a:xfrm>
          <a:prstGeom prst="rect">
            <a:avLst/>
          </a:prstGeom>
          <a:noFill/>
          <a:ln>
            <a:noFill/>
          </a:ln>
        </p:spPr>
      </p:pic>
      <p:sp>
        <p:nvSpPr>
          <p:cNvPr id="858" name="Google Shape;858;g3f000d74aca_0_73"/>
          <p:cNvSpPr/>
          <p:nvPr/>
        </p:nvSpPr>
        <p:spPr>
          <a:xfrm flipH="1">
            <a:off x="4712966" y="3124981"/>
            <a:ext cx="229594" cy="935636"/>
          </a:xfrm>
          <a:custGeom>
            <a:rect b="b" l="l" r="r" t="t"/>
            <a:pathLst>
              <a:path extrusionOk="0" h="410817" w="1669774">
                <a:moveTo>
                  <a:pt x="0" y="410817"/>
                </a:moveTo>
                <a:cubicBezTo>
                  <a:pt x="457199" y="405295"/>
                  <a:pt x="914399" y="399773"/>
                  <a:pt x="1192695" y="331304"/>
                </a:cubicBezTo>
                <a:cubicBezTo>
                  <a:pt x="1470991" y="262834"/>
                  <a:pt x="1570382" y="131417"/>
                  <a:pt x="1669774" y="0"/>
                </a:cubicBezTo>
              </a:path>
            </a:pathLst>
          </a:custGeom>
          <a:noFill/>
          <a:ln cap="flat" cmpd="sng" w="381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859" name="Google Shape;859;g3f000d74aca_0_73"/>
          <p:cNvSpPr/>
          <p:nvPr/>
        </p:nvSpPr>
        <p:spPr>
          <a:xfrm>
            <a:off x="3063791" y="4175632"/>
            <a:ext cx="1707245" cy="633388"/>
          </a:xfrm>
          <a:custGeom>
            <a:rect b="b" l="l" r="r" t="t"/>
            <a:pathLst>
              <a:path extrusionOk="0" h="1603513" w="2557670">
                <a:moveTo>
                  <a:pt x="2557670" y="0"/>
                </a:moveTo>
                <a:cubicBezTo>
                  <a:pt x="2459383" y="409713"/>
                  <a:pt x="2361096" y="819426"/>
                  <a:pt x="1934818" y="1086678"/>
                </a:cubicBezTo>
                <a:cubicBezTo>
                  <a:pt x="1508540" y="1353930"/>
                  <a:pt x="754270" y="1478721"/>
                  <a:pt x="0" y="1603513"/>
                </a:cubicBezTo>
              </a:path>
            </a:pathLst>
          </a:custGeom>
          <a:noFill/>
          <a:ln cap="flat" cmpd="sng" w="381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860" name="Google Shape;860;g3f000d74aca_0_73"/>
          <p:cNvSpPr/>
          <p:nvPr/>
        </p:nvSpPr>
        <p:spPr>
          <a:xfrm rot="8139879">
            <a:off x="3044854" y="4733338"/>
            <a:ext cx="182870" cy="174171"/>
          </a:xfrm>
          <a:prstGeom prst="teardrop">
            <a:avLst>
              <a:gd fmla="val 177236" name="adj"/>
            </a:avLst>
          </a:prstGeom>
          <a:gradFill>
            <a:gsLst>
              <a:gs pos="0">
                <a:srgbClr val="FF0000"/>
              </a:gs>
              <a:gs pos="3000">
                <a:srgbClr val="FF0000"/>
              </a:gs>
              <a:gs pos="100000">
                <a:srgbClr val="FFC000"/>
              </a:gs>
            </a:gsLst>
            <a:lin ang="16200038" scaled="0"/>
          </a:gradFill>
          <a:ln cap="flat" cmpd="sng" w="9525">
            <a:solidFill>
              <a:schemeClr val="dk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861" name="Google Shape;861;g3f000d74aca_0_73"/>
          <p:cNvSpPr/>
          <p:nvPr/>
        </p:nvSpPr>
        <p:spPr>
          <a:xfrm rot="8138196">
            <a:off x="5711713" y="4654260"/>
            <a:ext cx="190931" cy="181807"/>
          </a:xfrm>
          <a:prstGeom prst="teardrop">
            <a:avLst>
              <a:gd fmla="val 177236" name="adj"/>
            </a:avLst>
          </a:prstGeom>
          <a:gradFill>
            <a:gsLst>
              <a:gs pos="0">
                <a:srgbClr val="FF0000"/>
              </a:gs>
              <a:gs pos="3000">
                <a:srgbClr val="FF0000"/>
              </a:gs>
              <a:gs pos="100000">
                <a:srgbClr val="FFC000"/>
              </a:gs>
            </a:gsLst>
            <a:lin ang="16200038" scaled="0"/>
          </a:gradFill>
          <a:ln cap="flat" cmpd="sng" w="9525">
            <a:solidFill>
              <a:schemeClr val="dk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862" name="Google Shape;862;g3f000d74aca_0_73"/>
          <p:cNvSpPr/>
          <p:nvPr/>
        </p:nvSpPr>
        <p:spPr>
          <a:xfrm rot="8130602">
            <a:off x="5551035" y="2063008"/>
            <a:ext cx="71491" cy="68312"/>
          </a:xfrm>
          <a:prstGeom prst="teardrop">
            <a:avLst>
              <a:gd fmla="val 177236" name="adj"/>
            </a:avLst>
          </a:prstGeom>
          <a:gradFill>
            <a:gsLst>
              <a:gs pos="0">
                <a:srgbClr val="FF0000"/>
              </a:gs>
              <a:gs pos="3000">
                <a:srgbClr val="FF0000"/>
              </a:gs>
              <a:gs pos="100000">
                <a:srgbClr val="FFC000"/>
              </a:gs>
            </a:gsLst>
            <a:lin ang="16200038" scaled="0"/>
          </a:gradFill>
          <a:ln cap="flat" cmpd="sng" w="9525">
            <a:solidFill>
              <a:schemeClr val="dk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cxnSp>
        <p:nvCxnSpPr>
          <p:cNvPr id="863" name="Google Shape;863;g3f000d74aca_0_73"/>
          <p:cNvCxnSpPr/>
          <p:nvPr/>
        </p:nvCxnSpPr>
        <p:spPr>
          <a:xfrm flipH="1" rot="10800000">
            <a:off x="3735817" y="666019"/>
            <a:ext cx="644700" cy="1961100"/>
          </a:xfrm>
          <a:prstGeom prst="straightConnector1">
            <a:avLst/>
          </a:prstGeom>
          <a:noFill/>
          <a:ln cap="flat" cmpd="sng" w="38100">
            <a:solidFill>
              <a:srgbClr val="FF0000"/>
            </a:solidFill>
            <a:prstDash val="dash"/>
            <a:round/>
            <a:headEnd len="sm" w="sm" type="none"/>
            <a:tailEnd len="sm" w="sm" type="none"/>
          </a:ln>
        </p:spPr>
      </p:cxnSp>
      <p:sp>
        <p:nvSpPr>
          <p:cNvPr id="864" name="Google Shape;864;g3f000d74aca_0_73"/>
          <p:cNvSpPr/>
          <p:nvPr/>
        </p:nvSpPr>
        <p:spPr>
          <a:xfrm flipH="1">
            <a:off x="4853004" y="4125755"/>
            <a:ext cx="920761" cy="641405"/>
          </a:xfrm>
          <a:custGeom>
            <a:rect b="b" l="l" r="r" t="t"/>
            <a:pathLst>
              <a:path extrusionOk="0" h="1603513" w="2557670">
                <a:moveTo>
                  <a:pt x="2557670" y="0"/>
                </a:moveTo>
                <a:cubicBezTo>
                  <a:pt x="2459383" y="409713"/>
                  <a:pt x="2361096" y="819426"/>
                  <a:pt x="1934818" y="1086678"/>
                </a:cubicBezTo>
                <a:cubicBezTo>
                  <a:pt x="1508540" y="1353930"/>
                  <a:pt x="754270" y="1478721"/>
                  <a:pt x="0" y="1603513"/>
                </a:cubicBezTo>
              </a:path>
            </a:pathLst>
          </a:custGeom>
          <a:noFill/>
          <a:ln cap="flat" cmpd="sng" w="381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865" name="Google Shape;865;g3f000d74aca_0_73"/>
          <p:cNvSpPr/>
          <p:nvPr/>
        </p:nvSpPr>
        <p:spPr>
          <a:xfrm flipH="1" rot="8150551">
            <a:off x="4056687" y="2600653"/>
            <a:ext cx="338252" cy="1844826"/>
          </a:xfrm>
          <a:custGeom>
            <a:rect b="b" l="l" r="r" t="t"/>
            <a:pathLst>
              <a:path extrusionOk="0" h="1055077" w="703396">
                <a:moveTo>
                  <a:pt x="689328" y="1055077"/>
                </a:moveTo>
                <a:cubicBezTo>
                  <a:pt x="343497" y="854612"/>
                  <a:pt x="-2334" y="654147"/>
                  <a:pt x="11" y="478301"/>
                </a:cubicBezTo>
                <a:cubicBezTo>
                  <a:pt x="2356" y="302455"/>
                  <a:pt x="352876" y="151227"/>
                  <a:pt x="703396" y="0"/>
                </a:cubicBezTo>
              </a:path>
            </a:pathLst>
          </a:custGeom>
          <a:noFill/>
          <a:ln cap="flat" cmpd="sng" w="381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866" name="Google Shape;866;g3f000d74aca_0_73"/>
          <p:cNvSpPr txBox="1"/>
          <p:nvPr/>
        </p:nvSpPr>
        <p:spPr>
          <a:xfrm>
            <a:off x="2529601" y="2445054"/>
            <a:ext cx="1251300" cy="577200"/>
          </a:xfrm>
          <a:prstGeom prst="rect">
            <a:avLst/>
          </a:prstGeom>
          <a:noFill/>
          <a:ln>
            <a:noFill/>
          </a:ln>
          <a:effectLst>
            <a:outerShdw blurRad="76200" rotWithShape="0" algn="tl">
              <a:srgbClr val="000000"/>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FFFF00"/>
                </a:solidFill>
                <a:latin typeface="Calibri"/>
                <a:ea typeface="Calibri"/>
                <a:cs typeface="Calibri"/>
                <a:sym typeface="Calibri"/>
              </a:rPr>
              <a:t>Interlinking satellite  and fibre channels</a:t>
            </a:r>
            <a:endParaRPr b="0" i="0" sz="1400" u="none" cap="none" strike="noStrike">
              <a:solidFill>
                <a:srgbClr val="000000"/>
              </a:solidFill>
              <a:latin typeface="Arial"/>
              <a:ea typeface="Arial"/>
              <a:cs typeface="Arial"/>
              <a:sym typeface="Arial"/>
            </a:endParaRPr>
          </a:p>
        </p:txBody>
      </p:sp>
      <p:sp>
        <p:nvSpPr>
          <p:cNvPr id="867" name="Google Shape;867;g3f000d74aca_0_73"/>
          <p:cNvSpPr/>
          <p:nvPr/>
        </p:nvSpPr>
        <p:spPr>
          <a:xfrm rot="1032964">
            <a:off x="4769445" y="2579775"/>
            <a:ext cx="212185" cy="585504"/>
          </a:xfrm>
          <a:custGeom>
            <a:rect b="b" l="l" r="r" t="t"/>
            <a:pathLst>
              <a:path extrusionOk="0" h="1434904" w="1141850">
                <a:moveTo>
                  <a:pt x="0" y="1434904"/>
                </a:moveTo>
                <a:cubicBezTo>
                  <a:pt x="549812" y="1174652"/>
                  <a:pt x="1099625" y="914400"/>
                  <a:pt x="1139483" y="675249"/>
                </a:cubicBezTo>
                <a:cubicBezTo>
                  <a:pt x="1179341" y="436098"/>
                  <a:pt x="709246" y="218049"/>
                  <a:pt x="239151" y="0"/>
                </a:cubicBezTo>
              </a:path>
            </a:pathLst>
          </a:custGeom>
          <a:noFill/>
          <a:ln cap="flat" cmpd="sng" w="34925">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868" name="Google Shape;868;g3f000d74aca_0_73"/>
          <p:cNvSpPr/>
          <p:nvPr/>
        </p:nvSpPr>
        <p:spPr>
          <a:xfrm>
            <a:off x="4892699" y="2201550"/>
            <a:ext cx="728357" cy="348386"/>
          </a:xfrm>
          <a:custGeom>
            <a:rect b="b" l="l" r="r" t="t"/>
            <a:pathLst>
              <a:path extrusionOk="0" h="548640" w="789547">
                <a:moveTo>
                  <a:pt x="764538" y="0"/>
                </a:moveTo>
                <a:cubicBezTo>
                  <a:pt x="783295" y="82061"/>
                  <a:pt x="802052" y="164123"/>
                  <a:pt x="778606" y="225083"/>
                </a:cubicBezTo>
                <a:cubicBezTo>
                  <a:pt x="755160" y="286043"/>
                  <a:pt x="741092" y="325902"/>
                  <a:pt x="623861" y="365760"/>
                </a:cubicBezTo>
                <a:cubicBezTo>
                  <a:pt x="506630" y="405618"/>
                  <a:pt x="176039" y="433754"/>
                  <a:pt x="75221" y="464234"/>
                </a:cubicBezTo>
                <a:cubicBezTo>
                  <a:pt x="-25598" y="494714"/>
                  <a:pt x="-3324" y="521677"/>
                  <a:pt x="18950" y="548640"/>
                </a:cubicBezTo>
              </a:path>
            </a:pathLst>
          </a:custGeom>
          <a:noFill/>
          <a:ln cap="flat" cmpd="sng" w="22225">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869" name="Google Shape;869;g3f000d74aca_0_73"/>
          <p:cNvSpPr/>
          <p:nvPr/>
        </p:nvSpPr>
        <p:spPr>
          <a:xfrm rot="8141087">
            <a:off x="4893934" y="2399004"/>
            <a:ext cx="106498" cy="101617"/>
          </a:xfrm>
          <a:prstGeom prst="teardrop">
            <a:avLst>
              <a:gd fmla="val 177236" name="adj"/>
            </a:avLst>
          </a:prstGeom>
          <a:gradFill>
            <a:gsLst>
              <a:gs pos="0">
                <a:srgbClr val="FF0000"/>
              </a:gs>
              <a:gs pos="3000">
                <a:srgbClr val="FF0000"/>
              </a:gs>
              <a:gs pos="100000">
                <a:srgbClr val="FFC000"/>
              </a:gs>
            </a:gsLst>
            <a:lin ang="16200038" scaled="0"/>
          </a:gradFill>
          <a:ln cap="flat" cmpd="sng" w="9525">
            <a:solidFill>
              <a:schemeClr val="dk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870" name="Google Shape;870;g3f000d74aca_0_73"/>
          <p:cNvSpPr txBox="1"/>
          <p:nvPr/>
        </p:nvSpPr>
        <p:spPr>
          <a:xfrm>
            <a:off x="3752773" y="2718750"/>
            <a:ext cx="842400" cy="577200"/>
          </a:xfrm>
          <a:prstGeom prst="rect">
            <a:avLst/>
          </a:prstGeom>
          <a:noFill/>
          <a:ln>
            <a:noFill/>
          </a:ln>
          <a:effectLst>
            <a:outerShdw blurRad="76200" rotWithShape="0" algn="tl">
              <a:srgbClr val="000000"/>
            </a:outerShdw>
          </a:effectLst>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50"/>
              <a:buFont typeface="Arial"/>
              <a:buNone/>
            </a:pPr>
            <a:r>
              <a:rPr b="1" i="0" lang="en" sz="1050" u="none" cap="none" strike="noStrike">
                <a:solidFill>
                  <a:srgbClr val="FFFF00"/>
                </a:solidFill>
                <a:latin typeface="Calibri"/>
                <a:ea typeface="Calibri"/>
                <a:cs typeface="Calibri"/>
                <a:sym typeface="Calibri"/>
              </a:rPr>
              <a:t>Urban fibre quantum network</a:t>
            </a:r>
            <a:endParaRPr b="0" i="0" sz="1400" u="none" cap="none" strike="noStrike">
              <a:solidFill>
                <a:srgbClr val="000000"/>
              </a:solidFill>
              <a:latin typeface="Arial"/>
              <a:ea typeface="Arial"/>
              <a:cs typeface="Arial"/>
              <a:sym typeface="Arial"/>
            </a:endParaRPr>
          </a:p>
        </p:txBody>
      </p:sp>
      <p:sp>
        <p:nvSpPr>
          <p:cNvPr id="871" name="Google Shape;871;g3f000d74aca_0_73"/>
          <p:cNvSpPr txBox="1"/>
          <p:nvPr/>
        </p:nvSpPr>
        <p:spPr>
          <a:xfrm>
            <a:off x="4790980" y="2479186"/>
            <a:ext cx="1339200" cy="415500"/>
          </a:xfrm>
          <a:prstGeom prst="rect">
            <a:avLst/>
          </a:prstGeom>
          <a:noFill/>
          <a:ln>
            <a:noFill/>
          </a:ln>
          <a:effectLst>
            <a:outerShdw blurRad="76200" rotWithShape="0" algn="tl">
              <a:srgbClr val="000000"/>
            </a:outerShdw>
          </a:effectLst>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50"/>
              <a:buFont typeface="Arial"/>
              <a:buNone/>
            </a:pPr>
            <a:r>
              <a:rPr b="1" i="0" lang="en" sz="1050" u="none" cap="none" strike="noStrike">
                <a:solidFill>
                  <a:srgbClr val="FFFF00"/>
                </a:solidFill>
                <a:latin typeface="Calibri"/>
                <a:ea typeface="Calibri"/>
                <a:cs typeface="Calibri"/>
                <a:sym typeface="Calibri"/>
              </a:rPr>
              <a:t>Long distance    quantum repeater</a:t>
            </a:r>
            <a:endParaRPr b="0" i="0" sz="1400" u="none" cap="none" strike="noStrike">
              <a:solidFill>
                <a:srgbClr val="000000"/>
              </a:solidFill>
              <a:latin typeface="Arial"/>
              <a:ea typeface="Arial"/>
              <a:cs typeface="Arial"/>
              <a:sym typeface="Arial"/>
            </a:endParaRPr>
          </a:p>
        </p:txBody>
      </p:sp>
      <p:sp>
        <p:nvSpPr>
          <p:cNvPr id="872" name="Google Shape;872;g3f000d74aca_0_73"/>
          <p:cNvSpPr txBox="1"/>
          <p:nvPr/>
        </p:nvSpPr>
        <p:spPr>
          <a:xfrm>
            <a:off x="5811967" y="4739900"/>
            <a:ext cx="732600" cy="577200"/>
          </a:xfrm>
          <a:prstGeom prst="rect">
            <a:avLst/>
          </a:prstGeom>
          <a:noFill/>
          <a:ln>
            <a:noFill/>
          </a:ln>
          <a:effectLst>
            <a:outerShdw blurRad="76200" rotWithShape="0" algn="tl">
              <a:srgbClr val="000000"/>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FFFF00"/>
                </a:solidFill>
                <a:latin typeface="Calibri"/>
                <a:ea typeface="Calibri"/>
                <a:cs typeface="Calibri"/>
                <a:sym typeface="Calibri"/>
              </a:rPr>
              <a:t>Quantum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FFFF00"/>
                </a:solidFill>
                <a:latin typeface="Calibri"/>
                <a:ea typeface="Calibri"/>
                <a:cs typeface="Calibri"/>
                <a:sym typeface="Calibri"/>
              </a:rPr>
              <a:t>computers</a:t>
            </a:r>
            <a:endParaRPr b="0" i="0" sz="1400" u="none" cap="none" strike="noStrike">
              <a:solidFill>
                <a:srgbClr val="000000"/>
              </a:solidFill>
              <a:latin typeface="Arial"/>
              <a:ea typeface="Arial"/>
              <a:cs typeface="Arial"/>
              <a:sym typeface="Arial"/>
            </a:endParaRPr>
          </a:p>
        </p:txBody>
      </p:sp>
      <p:sp>
        <p:nvSpPr>
          <p:cNvPr id="873" name="Google Shape;873;g3f000d74aca_0_73"/>
          <p:cNvSpPr txBox="1"/>
          <p:nvPr/>
        </p:nvSpPr>
        <p:spPr>
          <a:xfrm>
            <a:off x="4472421" y="642840"/>
            <a:ext cx="1265700" cy="253800"/>
          </a:xfrm>
          <a:prstGeom prst="rect">
            <a:avLst/>
          </a:prstGeom>
          <a:noFill/>
          <a:ln>
            <a:noFill/>
          </a:ln>
          <a:effectLst>
            <a:outerShdw blurRad="76200" rotWithShape="0" algn="tl">
              <a:srgbClr val="000000"/>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FFFFFF"/>
                </a:solidFill>
                <a:latin typeface="Calibri"/>
                <a:ea typeface="Calibri"/>
                <a:cs typeface="Calibri"/>
                <a:sym typeface="Calibri"/>
              </a:rPr>
              <a:t>Quantum satellite</a:t>
            </a:r>
            <a:endParaRPr b="0" i="0" sz="1400" u="none" cap="none" strike="noStrike">
              <a:solidFill>
                <a:srgbClr val="000000"/>
              </a:solidFill>
              <a:latin typeface="Arial"/>
              <a:ea typeface="Arial"/>
              <a:cs typeface="Arial"/>
              <a:sym typeface="Arial"/>
            </a:endParaRPr>
          </a:p>
        </p:txBody>
      </p:sp>
      <p:cxnSp>
        <p:nvCxnSpPr>
          <p:cNvPr id="874" name="Google Shape;874;g3f000d74aca_0_73"/>
          <p:cNvCxnSpPr/>
          <p:nvPr/>
        </p:nvCxnSpPr>
        <p:spPr>
          <a:xfrm flipH="1">
            <a:off x="5215333" y="2871790"/>
            <a:ext cx="1157400" cy="56700"/>
          </a:xfrm>
          <a:prstGeom prst="straightConnector1">
            <a:avLst/>
          </a:prstGeom>
          <a:noFill/>
          <a:ln cap="flat" cmpd="sng" w="76200">
            <a:solidFill>
              <a:schemeClr val="lt1">
                <a:alpha val="67058"/>
              </a:schemeClr>
            </a:solidFill>
            <a:prstDash val="solid"/>
            <a:round/>
            <a:headEnd len="sm" w="sm" type="none"/>
            <a:tailEnd len="med" w="med" type="triangle"/>
          </a:ln>
          <a:effectLst>
            <a:outerShdw blurRad="50800" rotWithShape="0" algn="tl" dir="2700000" dist="38100">
              <a:srgbClr val="000000">
                <a:alpha val="40000"/>
              </a:srgbClr>
            </a:outerShdw>
          </a:effectLst>
        </p:spPr>
      </p:cxnSp>
      <p:cxnSp>
        <p:nvCxnSpPr>
          <p:cNvPr id="875" name="Google Shape;875;g3f000d74aca_0_73"/>
          <p:cNvCxnSpPr/>
          <p:nvPr/>
        </p:nvCxnSpPr>
        <p:spPr>
          <a:xfrm flipH="1">
            <a:off x="6040412" y="3018253"/>
            <a:ext cx="340800" cy="1761000"/>
          </a:xfrm>
          <a:prstGeom prst="straightConnector1">
            <a:avLst/>
          </a:prstGeom>
          <a:noFill/>
          <a:ln cap="flat" cmpd="sng" w="76200">
            <a:solidFill>
              <a:schemeClr val="lt1">
                <a:alpha val="67058"/>
              </a:schemeClr>
            </a:solidFill>
            <a:prstDash val="solid"/>
            <a:round/>
            <a:headEnd len="sm" w="sm" type="none"/>
            <a:tailEnd len="med" w="med" type="triangle"/>
          </a:ln>
          <a:effectLst>
            <a:outerShdw blurRad="50800" rotWithShape="0" algn="tl" dir="2700000" dist="38100">
              <a:srgbClr val="000000">
                <a:alpha val="40000"/>
              </a:srgbClr>
            </a:outerShdw>
          </a:effectLst>
        </p:spPr>
      </p:cxnSp>
      <p:sp>
        <p:nvSpPr>
          <p:cNvPr id="876" name="Google Shape;876;g3f000d74aca_0_73"/>
          <p:cNvSpPr/>
          <p:nvPr/>
        </p:nvSpPr>
        <p:spPr>
          <a:xfrm rot="8136668">
            <a:off x="6666994" y="3748839"/>
            <a:ext cx="159108" cy="151472"/>
          </a:xfrm>
          <a:prstGeom prst="teardrop">
            <a:avLst>
              <a:gd fmla="val 177236" name="adj"/>
            </a:avLst>
          </a:prstGeom>
          <a:gradFill>
            <a:gsLst>
              <a:gs pos="0">
                <a:srgbClr val="FF0000"/>
              </a:gs>
              <a:gs pos="3000">
                <a:srgbClr val="FF0000"/>
              </a:gs>
              <a:gs pos="100000">
                <a:srgbClr val="FFC000"/>
              </a:gs>
            </a:gsLst>
            <a:lin ang="16200038" scaled="0"/>
          </a:gradFill>
          <a:ln cap="flat" cmpd="sng" w="9525">
            <a:solidFill>
              <a:schemeClr val="dk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cxnSp>
        <p:nvCxnSpPr>
          <p:cNvPr id="877" name="Google Shape;877;g3f000d74aca_0_73"/>
          <p:cNvCxnSpPr/>
          <p:nvPr/>
        </p:nvCxnSpPr>
        <p:spPr>
          <a:xfrm flipH="1" rot="10800000">
            <a:off x="2487799" y="3060556"/>
            <a:ext cx="1518600" cy="188100"/>
          </a:xfrm>
          <a:prstGeom prst="straightConnector1">
            <a:avLst/>
          </a:prstGeom>
          <a:noFill/>
          <a:ln cap="flat" cmpd="sng" w="63500">
            <a:solidFill>
              <a:schemeClr val="lt1">
                <a:alpha val="67058"/>
              </a:schemeClr>
            </a:solidFill>
            <a:prstDash val="solid"/>
            <a:round/>
            <a:headEnd len="sm" w="sm" type="none"/>
            <a:tailEnd len="med" w="med" type="triangle"/>
          </a:ln>
          <a:effectLst>
            <a:outerShdw blurRad="50800" rotWithShape="0" algn="tl" dir="2700000" dist="38100">
              <a:srgbClr val="000000">
                <a:alpha val="40000"/>
              </a:srgbClr>
            </a:outerShdw>
          </a:effectLst>
        </p:spPr>
      </p:cxnSp>
      <p:sp>
        <p:nvSpPr>
          <p:cNvPr id="878" name="Google Shape;878;g3f000d74aca_0_73"/>
          <p:cNvSpPr/>
          <p:nvPr/>
        </p:nvSpPr>
        <p:spPr>
          <a:xfrm>
            <a:off x="5475870" y="2038720"/>
            <a:ext cx="104552" cy="139090"/>
          </a:xfrm>
          <a:custGeom>
            <a:rect b="b" l="l" r="r" t="t"/>
            <a:pathLst>
              <a:path extrusionOk="0" h="247272" w="185871">
                <a:moveTo>
                  <a:pt x="185871" y="247272"/>
                </a:moveTo>
                <a:cubicBezTo>
                  <a:pt x="103809" y="224998"/>
                  <a:pt x="21748" y="202724"/>
                  <a:pt x="2991" y="176933"/>
                </a:cubicBezTo>
                <a:cubicBezTo>
                  <a:pt x="-15766" y="151142"/>
                  <a:pt x="59261" y="120662"/>
                  <a:pt x="73329" y="92527"/>
                </a:cubicBezTo>
                <a:cubicBezTo>
                  <a:pt x="87397" y="64392"/>
                  <a:pt x="80363" y="22188"/>
                  <a:pt x="87397" y="8121"/>
                </a:cubicBezTo>
                <a:cubicBezTo>
                  <a:pt x="94431" y="-5946"/>
                  <a:pt x="104981" y="1087"/>
                  <a:pt x="115532" y="8121"/>
                </a:cubicBezTo>
              </a:path>
            </a:pathLst>
          </a:custGeom>
          <a:noFill/>
          <a:ln cap="flat" cmpd="sng" w="190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879" name="Google Shape;879;g3f000d74aca_0_73"/>
          <p:cNvSpPr/>
          <p:nvPr/>
        </p:nvSpPr>
        <p:spPr>
          <a:xfrm flipH="1" rot="10800000">
            <a:off x="4790981" y="3856223"/>
            <a:ext cx="1805447" cy="228459"/>
          </a:xfrm>
          <a:custGeom>
            <a:rect b="b" l="l" r="r" t="t"/>
            <a:pathLst>
              <a:path extrusionOk="0" h="815926" w="2588455">
                <a:moveTo>
                  <a:pt x="0" y="0"/>
                </a:moveTo>
                <a:cubicBezTo>
                  <a:pt x="418513" y="50409"/>
                  <a:pt x="837027" y="100818"/>
                  <a:pt x="1153550" y="211015"/>
                </a:cubicBezTo>
                <a:cubicBezTo>
                  <a:pt x="1470073" y="321212"/>
                  <a:pt x="1659987" y="560363"/>
                  <a:pt x="1899138" y="661181"/>
                </a:cubicBezTo>
                <a:cubicBezTo>
                  <a:pt x="2138289" y="761999"/>
                  <a:pt x="2363372" y="788962"/>
                  <a:pt x="2588455" y="815926"/>
                </a:cubicBezTo>
              </a:path>
            </a:pathLst>
          </a:custGeom>
          <a:noFill/>
          <a:ln cap="flat" cmpd="sng" w="381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880" name="Google Shape;880;g3f000d74aca_0_73"/>
          <p:cNvSpPr/>
          <p:nvPr/>
        </p:nvSpPr>
        <p:spPr>
          <a:xfrm>
            <a:off x="6425395" y="2158198"/>
            <a:ext cx="1481700" cy="1313100"/>
          </a:xfrm>
          <a:prstGeom prst="roundRect">
            <a:avLst>
              <a:gd fmla="val 6185" name="adj"/>
            </a:avLst>
          </a:prstGeom>
          <a:solidFill>
            <a:schemeClr val="lt1">
              <a:alpha val="67058"/>
            </a:schemeClr>
          </a:solidFill>
          <a:ln>
            <a:noFill/>
          </a:ln>
          <a:effectLst>
            <a:outerShdw blurRad="50800" rotWithShape="0" algn="ctr" dir="5400000" dist="508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760"/>
              <a:buFont typeface="Arial"/>
              <a:buNone/>
            </a:pPr>
            <a:r>
              <a:t/>
            </a:r>
            <a:endParaRPr b="0" i="0" sz="760" u="none" cap="none" strike="noStrike">
              <a:solidFill>
                <a:srgbClr val="FFFFFF"/>
              </a:solidFill>
              <a:latin typeface="Calibri"/>
              <a:ea typeface="Calibri"/>
              <a:cs typeface="Calibri"/>
              <a:sym typeface="Calibri"/>
            </a:endParaRPr>
          </a:p>
        </p:txBody>
      </p:sp>
      <p:pic>
        <p:nvPicPr>
          <p:cNvPr id="881" name="Google Shape;881;g3f000d74aca_0_73"/>
          <p:cNvPicPr preferRelativeResize="0"/>
          <p:nvPr/>
        </p:nvPicPr>
        <p:blipFill rotWithShape="1">
          <a:blip r:embed="rId4">
            <a:alphaModFix/>
          </a:blip>
          <a:srcRect b="0" l="0" r="0" t="0"/>
          <a:stretch/>
        </p:blipFill>
        <p:spPr>
          <a:xfrm>
            <a:off x="7357462" y="2329954"/>
            <a:ext cx="525902" cy="400244"/>
          </a:xfrm>
          <a:prstGeom prst="rect">
            <a:avLst/>
          </a:prstGeom>
          <a:noFill/>
          <a:ln>
            <a:noFill/>
          </a:ln>
        </p:spPr>
      </p:pic>
      <p:pic>
        <p:nvPicPr>
          <p:cNvPr id="882" name="Google Shape;882;g3f000d74aca_0_73"/>
          <p:cNvPicPr preferRelativeResize="0"/>
          <p:nvPr/>
        </p:nvPicPr>
        <p:blipFill rotWithShape="1">
          <a:blip r:embed="rId5">
            <a:alphaModFix/>
          </a:blip>
          <a:srcRect b="0" l="0" r="0" t="0"/>
          <a:stretch/>
        </p:blipFill>
        <p:spPr>
          <a:xfrm>
            <a:off x="6447163" y="2333675"/>
            <a:ext cx="446400" cy="379242"/>
          </a:xfrm>
          <a:prstGeom prst="rect">
            <a:avLst/>
          </a:prstGeom>
          <a:noFill/>
          <a:ln>
            <a:noFill/>
          </a:ln>
        </p:spPr>
      </p:pic>
      <p:sp>
        <p:nvSpPr>
          <p:cNvPr id="883" name="Google Shape;883;g3f000d74aca_0_73"/>
          <p:cNvSpPr txBox="1"/>
          <p:nvPr/>
        </p:nvSpPr>
        <p:spPr>
          <a:xfrm>
            <a:off x="6452742" y="2163938"/>
            <a:ext cx="1523700" cy="209400"/>
          </a:xfrm>
          <a:prstGeom prst="rect">
            <a:avLst/>
          </a:prstGeom>
          <a:noFill/>
          <a:ln>
            <a:noFill/>
          </a:ln>
          <a:effectLst>
            <a:outerShdw blurRad="76200" rotWithShape="0" algn="tl">
              <a:schemeClr val="lt1"/>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60"/>
              <a:buFont typeface="Arial"/>
              <a:buNone/>
            </a:pPr>
            <a:r>
              <a:rPr b="1" i="0" lang="en" sz="760" u="none" cap="none" strike="noStrike">
                <a:solidFill>
                  <a:srgbClr val="000000"/>
                </a:solidFill>
                <a:latin typeface="Calibri"/>
                <a:ea typeface="Calibri"/>
                <a:cs typeface="Calibri"/>
                <a:sym typeface="Calibri"/>
              </a:rPr>
              <a:t>Solid-state light matter interface</a:t>
            </a:r>
            <a:endParaRPr b="0" i="0" sz="1400" u="none" cap="none" strike="noStrike">
              <a:solidFill>
                <a:srgbClr val="000000"/>
              </a:solidFill>
              <a:latin typeface="Arial"/>
              <a:ea typeface="Arial"/>
              <a:cs typeface="Arial"/>
              <a:sym typeface="Arial"/>
            </a:endParaRPr>
          </a:p>
        </p:txBody>
      </p:sp>
      <p:pic>
        <p:nvPicPr>
          <p:cNvPr id="884" name="Google Shape;884;g3f000d74aca_0_73"/>
          <p:cNvPicPr preferRelativeResize="0"/>
          <p:nvPr/>
        </p:nvPicPr>
        <p:blipFill rotWithShape="1">
          <a:blip r:embed="rId6">
            <a:alphaModFix/>
          </a:blip>
          <a:srcRect b="0" l="0" r="0" t="0"/>
          <a:stretch/>
        </p:blipFill>
        <p:spPr>
          <a:xfrm>
            <a:off x="6893563" y="2315739"/>
            <a:ext cx="446400" cy="421132"/>
          </a:xfrm>
          <a:prstGeom prst="rect">
            <a:avLst/>
          </a:prstGeom>
          <a:noFill/>
          <a:ln>
            <a:noFill/>
          </a:ln>
        </p:spPr>
      </p:pic>
      <p:grpSp>
        <p:nvGrpSpPr>
          <p:cNvPr id="885" name="Google Shape;885;g3f000d74aca_0_73"/>
          <p:cNvGrpSpPr/>
          <p:nvPr/>
        </p:nvGrpSpPr>
        <p:grpSpPr>
          <a:xfrm>
            <a:off x="1031554" y="3995214"/>
            <a:ext cx="1977045" cy="1084239"/>
            <a:chOff x="-88623" y="3265494"/>
            <a:chExt cx="2636060" cy="1275875"/>
          </a:xfrm>
        </p:grpSpPr>
        <p:sp>
          <p:nvSpPr>
            <p:cNvPr id="886" name="Google Shape;886;g3f000d74aca_0_73"/>
            <p:cNvSpPr/>
            <p:nvPr/>
          </p:nvSpPr>
          <p:spPr>
            <a:xfrm>
              <a:off x="104530" y="3288446"/>
              <a:ext cx="2391000" cy="1176300"/>
            </a:xfrm>
            <a:prstGeom prst="roundRect">
              <a:avLst>
                <a:gd fmla="val 6185" name="adj"/>
              </a:avLst>
            </a:prstGeom>
            <a:solidFill>
              <a:schemeClr val="lt1">
                <a:alpha val="67058"/>
              </a:schemeClr>
            </a:solidFill>
            <a:ln>
              <a:noFill/>
            </a:ln>
            <a:effectLst>
              <a:outerShdw blurRad="50800" rotWithShape="0" algn="ctr" dir="5400000" dist="508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760"/>
                <a:buFont typeface="Arial"/>
                <a:buNone/>
              </a:pPr>
              <a:r>
                <a:t/>
              </a:r>
              <a:endParaRPr b="0" i="0" sz="760" u="none" cap="none" strike="noStrike">
                <a:solidFill>
                  <a:srgbClr val="FFFFFF"/>
                </a:solidFill>
                <a:latin typeface="Calibri"/>
                <a:ea typeface="Calibri"/>
                <a:cs typeface="Calibri"/>
                <a:sym typeface="Calibri"/>
              </a:endParaRPr>
            </a:p>
          </p:txBody>
        </p:sp>
        <p:sp>
          <p:nvSpPr>
            <p:cNvPr id="887" name="Google Shape;887;g3f000d74aca_0_73"/>
            <p:cNvSpPr txBox="1"/>
            <p:nvPr/>
          </p:nvSpPr>
          <p:spPr>
            <a:xfrm>
              <a:off x="140165" y="3265494"/>
              <a:ext cx="2401800" cy="384000"/>
            </a:xfrm>
            <a:prstGeom prst="rect">
              <a:avLst/>
            </a:prstGeom>
            <a:noFill/>
            <a:ln>
              <a:noFill/>
            </a:ln>
            <a:effectLst>
              <a:outerShdw blurRad="76200" rotWithShape="0" algn="tl">
                <a:schemeClr val="lt1"/>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60"/>
                <a:buFont typeface="Arial"/>
                <a:buNone/>
              </a:pPr>
              <a:r>
                <a:rPr b="1" i="0" lang="en" sz="760" u="none" cap="none" strike="noStrike">
                  <a:solidFill>
                    <a:srgbClr val="000000"/>
                  </a:solidFill>
                  <a:latin typeface="Calibri"/>
                  <a:ea typeface="Calibri"/>
                  <a:cs typeface="Calibri"/>
                  <a:sym typeface="Calibri"/>
                </a:rPr>
                <a:t>Elements of real-world quantum network</a:t>
              </a:r>
              <a:endParaRPr b="0" i="0" sz="1400" u="none" cap="none" strike="noStrike">
                <a:solidFill>
                  <a:srgbClr val="000000"/>
                </a:solidFill>
                <a:latin typeface="Arial"/>
                <a:ea typeface="Arial"/>
                <a:cs typeface="Arial"/>
                <a:sym typeface="Arial"/>
              </a:endParaRPr>
            </a:p>
          </p:txBody>
        </p:sp>
        <p:pic>
          <p:nvPicPr>
            <p:cNvPr id="888" name="Google Shape;888;g3f000d74aca_0_73"/>
            <p:cNvPicPr preferRelativeResize="0"/>
            <p:nvPr/>
          </p:nvPicPr>
          <p:blipFill rotWithShape="1">
            <a:blip r:embed="rId7">
              <a:alphaModFix/>
            </a:blip>
            <a:srcRect b="0" l="0" r="0" t="0"/>
            <a:stretch/>
          </p:blipFill>
          <p:spPr>
            <a:xfrm>
              <a:off x="164499" y="3907920"/>
              <a:ext cx="563165" cy="360543"/>
            </a:xfrm>
            <a:prstGeom prst="rect">
              <a:avLst/>
            </a:prstGeom>
            <a:noFill/>
            <a:ln>
              <a:noFill/>
            </a:ln>
          </p:spPr>
        </p:pic>
        <p:pic>
          <p:nvPicPr>
            <p:cNvPr id="889" name="Google Shape;889;g3f000d74aca_0_73"/>
            <p:cNvPicPr preferRelativeResize="0"/>
            <p:nvPr/>
          </p:nvPicPr>
          <p:blipFill rotWithShape="1">
            <a:blip r:embed="rId8">
              <a:alphaModFix/>
            </a:blip>
            <a:srcRect b="0" l="0" r="0" t="0"/>
            <a:stretch/>
          </p:blipFill>
          <p:spPr>
            <a:xfrm>
              <a:off x="1912913" y="3917234"/>
              <a:ext cx="531498" cy="264791"/>
            </a:xfrm>
            <a:prstGeom prst="rect">
              <a:avLst/>
            </a:prstGeom>
            <a:noFill/>
            <a:ln>
              <a:noFill/>
            </a:ln>
          </p:spPr>
        </p:pic>
        <p:sp>
          <p:nvSpPr>
            <p:cNvPr id="890" name="Google Shape;890;g3f000d74aca_0_73"/>
            <p:cNvSpPr/>
            <p:nvPr/>
          </p:nvSpPr>
          <p:spPr>
            <a:xfrm>
              <a:off x="1401144" y="3749962"/>
              <a:ext cx="549238" cy="234368"/>
            </a:xfrm>
            <a:custGeom>
              <a:rect b="b" l="l" r="r" t="t"/>
              <a:pathLst>
                <a:path extrusionOk="0" h="393896" w="1364566">
                  <a:moveTo>
                    <a:pt x="0" y="0"/>
                  </a:moveTo>
                  <a:cubicBezTo>
                    <a:pt x="195775" y="2345"/>
                    <a:pt x="391550" y="4690"/>
                    <a:pt x="618978" y="70339"/>
                  </a:cubicBezTo>
                  <a:cubicBezTo>
                    <a:pt x="846406" y="135988"/>
                    <a:pt x="1105486" y="264942"/>
                    <a:pt x="1364566" y="393896"/>
                  </a:cubicBezTo>
                </a:path>
              </a:pathLst>
            </a:custGeom>
            <a:noFill/>
            <a:ln cap="flat" cmpd="sng" w="317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760"/>
                <a:buFont typeface="Arial"/>
                <a:buNone/>
              </a:pPr>
              <a:r>
                <a:t/>
              </a:r>
              <a:endParaRPr b="0" i="0" sz="760" u="none" cap="none" strike="noStrike">
                <a:solidFill>
                  <a:srgbClr val="FFFFFF"/>
                </a:solidFill>
                <a:latin typeface="Calibri"/>
                <a:ea typeface="Calibri"/>
                <a:cs typeface="Calibri"/>
                <a:sym typeface="Calibri"/>
              </a:endParaRPr>
            </a:p>
          </p:txBody>
        </p:sp>
        <p:sp>
          <p:nvSpPr>
            <p:cNvPr id="891" name="Google Shape;891;g3f000d74aca_0_73"/>
            <p:cNvSpPr/>
            <p:nvPr/>
          </p:nvSpPr>
          <p:spPr>
            <a:xfrm>
              <a:off x="484229" y="3713455"/>
              <a:ext cx="1000424" cy="210912"/>
            </a:xfrm>
            <a:custGeom>
              <a:rect b="b" l="l" r="r" t="t"/>
              <a:pathLst>
                <a:path extrusionOk="0" h="566207" w="928468">
                  <a:moveTo>
                    <a:pt x="928468" y="59770"/>
                  </a:moveTo>
                  <a:cubicBezTo>
                    <a:pt x="696351" y="10533"/>
                    <a:pt x="464235" y="-38703"/>
                    <a:pt x="309490" y="45703"/>
                  </a:cubicBezTo>
                  <a:cubicBezTo>
                    <a:pt x="154745" y="130109"/>
                    <a:pt x="77372" y="348158"/>
                    <a:pt x="0" y="566207"/>
                  </a:cubicBezTo>
                </a:path>
              </a:pathLst>
            </a:custGeom>
            <a:no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760"/>
                <a:buFont typeface="Arial"/>
                <a:buNone/>
              </a:pPr>
              <a:r>
                <a:t/>
              </a:r>
              <a:endParaRPr b="0" i="0" sz="760" u="none" cap="none" strike="noStrike">
                <a:solidFill>
                  <a:srgbClr val="FFFFFF"/>
                </a:solidFill>
                <a:latin typeface="Calibri"/>
                <a:ea typeface="Calibri"/>
                <a:cs typeface="Calibri"/>
                <a:sym typeface="Calibri"/>
              </a:endParaRPr>
            </a:p>
          </p:txBody>
        </p:sp>
        <p:sp>
          <p:nvSpPr>
            <p:cNvPr id="892" name="Google Shape;892;g3f000d74aca_0_73"/>
            <p:cNvSpPr txBox="1"/>
            <p:nvPr/>
          </p:nvSpPr>
          <p:spPr>
            <a:xfrm>
              <a:off x="1693947" y="3710230"/>
              <a:ext cx="451500" cy="215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591"/>
                <a:buFont typeface="Arial"/>
                <a:buNone/>
              </a:pPr>
              <a:r>
                <a:rPr b="1" i="0" lang="en" sz="591" u="none" cap="none" strike="noStrike">
                  <a:solidFill>
                    <a:srgbClr val="FFD200"/>
                  </a:solidFill>
                  <a:latin typeface="Calibri"/>
                  <a:ea typeface="Calibri"/>
                  <a:cs typeface="Calibri"/>
                  <a:sym typeface="Calibri"/>
                </a:rPr>
                <a:t>1 km</a:t>
              </a:r>
              <a:endParaRPr b="0" i="0" sz="1400" u="none" cap="none" strike="noStrike">
                <a:solidFill>
                  <a:srgbClr val="000000"/>
                </a:solidFill>
                <a:latin typeface="Arial"/>
                <a:ea typeface="Arial"/>
                <a:cs typeface="Arial"/>
                <a:sym typeface="Arial"/>
              </a:endParaRPr>
            </a:p>
          </p:txBody>
        </p:sp>
        <p:sp>
          <p:nvSpPr>
            <p:cNvPr id="893" name="Google Shape;893;g3f000d74aca_0_73"/>
            <p:cNvSpPr txBox="1"/>
            <p:nvPr/>
          </p:nvSpPr>
          <p:spPr>
            <a:xfrm>
              <a:off x="682337" y="3562643"/>
              <a:ext cx="451500" cy="215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591"/>
                <a:buFont typeface="Arial"/>
                <a:buNone/>
              </a:pPr>
              <a:r>
                <a:rPr b="1" i="0" lang="en" sz="591" u="none" cap="none" strike="noStrike">
                  <a:solidFill>
                    <a:srgbClr val="FFD200"/>
                  </a:solidFill>
                  <a:latin typeface="Calibri"/>
                  <a:ea typeface="Calibri"/>
                  <a:cs typeface="Calibri"/>
                  <a:sym typeface="Calibri"/>
                </a:rPr>
                <a:t>5 km</a:t>
              </a:r>
              <a:endParaRPr b="0" i="0" sz="1400" u="none" cap="none" strike="noStrike">
                <a:solidFill>
                  <a:srgbClr val="000000"/>
                </a:solidFill>
                <a:latin typeface="Arial"/>
                <a:ea typeface="Arial"/>
                <a:cs typeface="Arial"/>
                <a:sym typeface="Arial"/>
              </a:endParaRPr>
            </a:p>
          </p:txBody>
        </p:sp>
        <p:sp>
          <p:nvSpPr>
            <p:cNvPr id="894" name="Google Shape;894;g3f000d74aca_0_73"/>
            <p:cNvSpPr txBox="1"/>
            <p:nvPr/>
          </p:nvSpPr>
          <p:spPr>
            <a:xfrm>
              <a:off x="1015102" y="3434448"/>
              <a:ext cx="1246500" cy="271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591"/>
                <a:buFont typeface="Arial"/>
                <a:buNone/>
              </a:pPr>
              <a:r>
                <a:rPr b="1" i="0" lang="en" sz="591" u="none" cap="none" strike="noStrike">
                  <a:solidFill>
                    <a:srgbClr val="750F0F"/>
                  </a:solidFill>
                  <a:latin typeface="Calibri"/>
                  <a:ea typeface="Calibri"/>
                  <a:cs typeface="Calibri"/>
                  <a:sym typeface="Calibri"/>
                </a:rPr>
                <a:t>      </a:t>
              </a:r>
              <a:r>
                <a:rPr b="1" i="0" lang="en" sz="900" u="none" cap="none" strike="noStrike">
                  <a:solidFill>
                    <a:srgbClr val="750F0F"/>
                  </a:solidFill>
                  <a:latin typeface="Calibri"/>
                  <a:ea typeface="Calibri"/>
                  <a:cs typeface="Calibri"/>
                  <a:sym typeface="Calibri"/>
                </a:rPr>
                <a:t>UCB (Physics)</a:t>
              </a:r>
              <a:endParaRPr b="0" i="0" sz="1400" u="none" cap="none" strike="noStrike">
                <a:solidFill>
                  <a:srgbClr val="000000"/>
                </a:solidFill>
                <a:latin typeface="Arial"/>
                <a:ea typeface="Arial"/>
                <a:cs typeface="Arial"/>
                <a:sym typeface="Arial"/>
              </a:endParaRPr>
            </a:p>
          </p:txBody>
        </p:sp>
        <p:sp>
          <p:nvSpPr>
            <p:cNvPr id="895" name="Google Shape;895;g3f000d74aca_0_73"/>
            <p:cNvSpPr txBox="1"/>
            <p:nvPr/>
          </p:nvSpPr>
          <p:spPr>
            <a:xfrm>
              <a:off x="1578737" y="4138409"/>
              <a:ext cx="968700" cy="271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1" i="0" lang="en" sz="900" u="none" cap="none" strike="noStrike">
                  <a:solidFill>
                    <a:srgbClr val="750F0F"/>
                  </a:solidFill>
                  <a:latin typeface="Calibri"/>
                  <a:ea typeface="Calibri"/>
                  <a:cs typeface="Calibri"/>
                  <a:sym typeface="Calibri"/>
                </a:rPr>
                <a:t> UCB (Cory)</a:t>
              </a:r>
              <a:endParaRPr b="0" i="0" sz="1400" u="none" cap="none" strike="noStrike">
                <a:solidFill>
                  <a:srgbClr val="000000"/>
                </a:solidFill>
                <a:latin typeface="Arial"/>
                <a:ea typeface="Arial"/>
                <a:cs typeface="Arial"/>
                <a:sym typeface="Arial"/>
              </a:endParaRPr>
            </a:p>
          </p:txBody>
        </p:sp>
        <p:sp>
          <p:nvSpPr>
            <p:cNvPr id="896" name="Google Shape;896;g3f000d74aca_0_73"/>
            <p:cNvSpPr txBox="1"/>
            <p:nvPr/>
          </p:nvSpPr>
          <p:spPr>
            <a:xfrm>
              <a:off x="-88623" y="4269869"/>
              <a:ext cx="1212300" cy="271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50"/>
                <a:buFont typeface="Arial"/>
                <a:buNone/>
              </a:pPr>
              <a:r>
                <a:rPr b="1" i="0" lang="en" sz="750" u="none" cap="none" strike="noStrike">
                  <a:solidFill>
                    <a:srgbClr val="750F0F"/>
                  </a:solidFill>
                  <a:latin typeface="Calibri"/>
                  <a:ea typeface="Calibri"/>
                  <a:cs typeface="Calibri"/>
                  <a:sym typeface="Calibri"/>
                </a:rPr>
                <a:t>     </a:t>
              </a:r>
              <a:r>
                <a:rPr b="1" i="0" lang="en" sz="900" u="none" cap="none" strike="noStrike">
                  <a:solidFill>
                    <a:srgbClr val="750F0F"/>
                  </a:solidFill>
                  <a:latin typeface="Calibri"/>
                  <a:ea typeface="Calibri"/>
                  <a:cs typeface="Calibri"/>
                  <a:sym typeface="Calibri"/>
                </a:rPr>
                <a:t>Berkeley Lab</a:t>
              </a:r>
              <a:endParaRPr b="0" i="0" sz="1400" u="none" cap="none" strike="noStrike">
                <a:solidFill>
                  <a:srgbClr val="000000"/>
                </a:solidFill>
                <a:latin typeface="Arial"/>
                <a:ea typeface="Arial"/>
                <a:cs typeface="Arial"/>
                <a:sym typeface="Arial"/>
              </a:endParaRPr>
            </a:p>
          </p:txBody>
        </p:sp>
        <p:pic>
          <p:nvPicPr>
            <p:cNvPr id="897" name="Google Shape;897;g3f000d74aca_0_73"/>
            <p:cNvPicPr preferRelativeResize="0"/>
            <p:nvPr/>
          </p:nvPicPr>
          <p:blipFill rotWithShape="1">
            <a:blip r:embed="rId9">
              <a:alphaModFix/>
            </a:blip>
            <a:srcRect b="0" l="0" r="0" t="0"/>
            <a:stretch/>
          </p:blipFill>
          <p:spPr>
            <a:xfrm>
              <a:off x="1393009" y="3678368"/>
              <a:ext cx="314681" cy="194465"/>
            </a:xfrm>
            <a:prstGeom prst="rect">
              <a:avLst/>
            </a:prstGeom>
            <a:noFill/>
            <a:ln>
              <a:noFill/>
            </a:ln>
          </p:spPr>
        </p:pic>
      </p:grpSp>
      <p:sp>
        <p:nvSpPr>
          <p:cNvPr id="898" name="Google Shape;898;g3f000d74aca_0_73"/>
          <p:cNvSpPr txBox="1"/>
          <p:nvPr/>
        </p:nvSpPr>
        <p:spPr>
          <a:xfrm>
            <a:off x="6765040" y="4287314"/>
            <a:ext cx="1118400" cy="369300"/>
          </a:xfrm>
          <a:prstGeom prst="rect">
            <a:avLst/>
          </a:prstGeom>
          <a:noFill/>
          <a:ln>
            <a:noFill/>
          </a:ln>
          <a:effectLst>
            <a:outerShdw blurRad="76200" rotWithShape="0" algn="tl">
              <a:srgbClr val="000000"/>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1" i="0" lang="en" sz="900" u="none" cap="none" strike="noStrike">
                <a:solidFill>
                  <a:srgbClr val="FFFFFF"/>
                </a:solidFill>
                <a:latin typeface="Calibri"/>
                <a:ea typeface="Calibri"/>
                <a:cs typeface="Calibri"/>
                <a:sym typeface="Calibri"/>
              </a:rPr>
              <a:t>Quantum processor</a:t>
            </a:r>
            <a:endParaRPr b="0" i="0" sz="1400" u="none" cap="none" strike="noStrike">
              <a:solidFill>
                <a:srgbClr val="000000"/>
              </a:solidFill>
              <a:latin typeface="Arial"/>
              <a:ea typeface="Arial"/>
              <a:cs typeface="Arial"/>
              <a:sym typeface="Arial"/>
            </a:endParaRPr>
          </a:p>
        </p:txBody>
      </p:sp>
      <p:pic>
        <p:nvPicPr>
          <p:cNvPr id="899" name="Google Shape;899;g3f000d74aca_0_73"/>
          <p:cNvPicPr preferRelativeResize="0"/>
          <p:nvPr/>
        </p:nvPicPr>
        <p:blipFill rotWithShape="1">
          <a:blip r:embed="rId10">
            <a:alphaModFix/>
          </a:blip>
          <a:srcRect b="0" l="0" r="0" t="0"/>
          <a:stretch/>
        </p:blipFill>
        <p:spPr>
          <a:xfrm flipH="1" rot="-2159693">
            <a:off x="4027008" y="159028"/>
            <a:ext cx="831907" cy="582335"/>
          </a:xfrm>
          <a:prstGeom prst="rect">
            <a:avLst/>
          </a:prstGeom>
          <a:noFill/>
          <a:ln>
            <a:noFill/>
          </a:ln>
        </p:spPr>
      </p:pic>
      <p:sp>
        <p:nvSpPr>
          <p:cNvPr id="900" name="Google Shape;900;g3f000d74aca_0_73"/>
          <p:cNvSpPr txBox="1"/>
          <p:nvPr/>
        </p:nvSpPr>
        <p:spPr>
          <a:xfrm>
            <a:off x="6488429" y="2776811"/>
            <a:ext cx="1449600" cy="209400"/>
          </a:xfrm>
          <a:prstGeom prst="rect">
            <a:avLst/>
          </a:prstGeom>
          <a:noFill/>
          <a:ln>
            <a:noFill/>
          </a:ln>
          <a:effectLst>
            <a:outerShdw blurRad="76200" rotWithShape="0" algn="tl">
              <a:schemeClr val="lt1"/>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60"/>
              <a:buFont typeface="Arial"/>
              <a:buNone/>
            </a:pPr>
            <a:r>
              <a:rPr b="1" i="0" lang="en" sz="760" u="none" cap="none" strike="noStrike">
                <a:solidFill>
                  <a:srgbClr val="000000"/>
                </a:solidFill>
                <a:latin typeface="Calibri"/>
                <a:ea typeface="Calibri"/>
                <a:cs typeface="Calibri"/>
                <a:sym typeface="Calibri"/>
              </a:rPr>
              <a:t>             Ultracold atoms</a:t>
            </a:r>
            <a:endParaRPr b="0" i="0" sz="1400" u="none" cap="none" strike="noStrike">
              <a:solidFill>
                <a:srgbClr val="000000"/>
              </a:solidFill>
              <a:latin typeface="Arial"/>
              <a:ea typeface="Arial"/>
              <a:cs typeface="Arial"/>
              <a:sym typeface="Arial"/>
            </a:endParaRPr>
          </a:p>
        </p:txBody>
      </p:sp>
      <p:pic>
        <p:nvPicPr>
          <p:cNvPr id="901" name="Google Shape;901;g3f000d74aca_0_73"/>
          <p:cNvPicPr preferRelativeResize="0"/>
          <p:nvPr/>
        </p:nvPicPr>
        <p:blipFill rotWithShape="1">
          <a:blip r:embed="rId11">
            <a:alphaModFix/>
          </a:blip>
          <a:srcRect b="0" l="0" r="0" t="0"/>
          <a:stretch/>
        </p:blipFill>
        <p:spPr>
          <a:xfrm>
            <a:off x="7288433" y="2968830"/>
            <a:ext cx="462995" cy="484127"/>
          </a:xfrm>
          <a:prstGeom prst="rect">
            <a:avLst/>
          </a:prstGeom>
          <a:solidFill>
            <a:schemeClr val="accent1"/>
          </a:solidFill>
          <a:ln cap="flat" cmpd="sng" w="9525">
            <a:solidFill>
              <a:schemeClr val="dk1"/>
            </a:solidFill>
            <a:prstDash val="solid"/>
            <a:round/>
            <a:headEnd len="sm" w="sm" type="none"/>
            <a:tailEnd len="sm" w="sm" type="none"/>
          </a:ln>
        </p:spPr>
      </p:pic>
      <p:pic>
        <p:nvPicPr>
          <p:cNvPr id="902" name="Google Shape;902;g3f000d74aca_0_73"/>
          <p:cNvPicPr preferRelativeResize="0"/>
          <p:nvPr/>
        </p:nvPicPr>
        <p:blipFill rotWithShape="1">
          <a:blip r:embed="rId12">
            <a:alphaModFix/>
          </a:blip>
          <a:srcRect b="0" l="0" r="0" t="0"/>
          <a:stretch/>
        </p:blipFill>
        <p:spPr>
          <a:xfrm>
            <a:off x="6519542" y="2966193"/>
            <a:ext cx="566496" cy="444184"/>
          </a:xfrm>
          <a:prstGeom prst="rect">
            <a:avLst/>
          </a:prstGeom>
          <a:noFill/>
          <a:ln>
            <a:noFill/>
          </a:ln>
        </p:spPr>
      </p:pic>
      <p:sp>
        <p:nvSpPr>
          <p:cNvPr id="903" name="Google Shape;903;g3f000d74aca_0_73"/>
          <p:cNvSpPr/>
          <p:nvPr/>
        </p:nvSpPr>
        <p:spPr>
          <a:xfrm>
            <a:off x="6609285" y="4133890"/>
            <a:ext cx="1358400" cy="910500"/>
          </a:xfrm>
          <a:prstGeom prst="roundRect">
            <a:avLst>
              <a:gd fmla="val 6185" name="adj"/>
            </a:avLst>
          </a:prstGeom>
          <a:solidFill>
            <a:schemeClr val="lt1">
              <a:alpha val="67058"/>
            </a:schemeClr>
          </a:solidFill>
          <a:ln>
            <a:noFill/>
          </a:ln>
          <a:effectLst>
            <a:outerShdw blurRad="50800" rotWithShape="0" algn="ctr" dir="5400000" dist="508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760"/>
              <a:buFont typeface="Arial"/>
              <a:buNone/>
            </a:pPr>
            <a:r>
              <a:t/>
            </a:r>
            <a:endParaRPr b="0" i="0" sz="760" u="none" cap="none" strike="noStrike">
              <a:solidFill>
                <a:srgbClr val="FFFFFF"/>
              </a:solidFill>
              <a:latin typeface="Calibri"/>
              <a:ea typeface="Calibri"/>
              <a:cs typeface="Calibri"/>
              <a:sym typeface="Calibri"/>
            </a:endParaRPr>
          </a:p>
        </p:txBody>
      </p:sp>
      <p:pic>
        <p:nvPicPr>
          <p:cNvPr id="904" name="Google Shape;904;g3f000d74aca_0_73"/>
          <p:cNvPicPr preferRelativeResize="0"/>
          <p:nvPr/>
        </p:nvPicPr>
        <p:blipFill rotWithShape="1">
          <a:blip r:embed="rId13">
            <a:alphaModFix/>
          </a:blip>
          <a:srcRect b="0" l="0" r="0" t="0"/>
          <a:stretch/>
        </p:blipFill>
        <p:spPr>
          <a:xfrm>
            <a:off x="6710096" y="4271296"/>
            <a:ext cx="1144475" cy="792641"/>
          </a:xfrm>
          <a:prstGeom prst="rect">
            <a:avLst/>
          </a:prstGeom>
          <a:noFill/>
          <a:ln>
            <a:noFill/>
          </a:ln>
          <a:effectLst>
            <a:outerShdw blurRad="101600" rotWithShape="0" algn="tl" dir="2700000" dist="38100">
              <a:srgbClr val="000000"/>
            </a:outerShdw>
          </a:effectLst>
        </p:spPr>
      </p:pic>
      <p:sp>
        <p:nvSpPr>
          <p:cNvPr id="905" name="Google Shape;905;g3f000d74aca_0_73"/>
          <p:cNvSpPr txBox="1"/>
          <p:nvPr/>
        </p:nvSpPr>
        <p:spPr>
          <a:xfrm>
            <a:off x="6595436" y="4114475"/>
            <a:ext cx="1449600" cy="209400"/>
          </a:xfrm>
          <a:prstGeom prst="rect">
            <a:avLst/>
          </a:prstGeom>
          <a:noFill/>
          <a:ln>
            <a:noFill/>
          </a:ln>
          <a:effectLst>
            <a:outerShdw blurRad="76200" rotWithShape="0" algn="tl">
              <a:schemeClr val="lt1"/>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60"/>
              <a:buFont typeface="Arial"/>
              <a:buNone/>
            </a:pPr>
            <a:r>
              <a:rPr b="1" i="0" lang="en" sz="760" u="none" cap="none" strike="noStrike">
                <a:solidFill>
                  <a:srgbClr val="000000"/>
                </a:solidFill>
                <a:latin typeface="Calibri"/>
                <a:ea typeface="Calibri"/>
                <a:cs typeface="Calibri"/>
                <a:sym typeface="Calibri"/>
              </a:rPr>
              <a:t>   Superconducting  circuits</a:t>
            </a:r>
            <a:endParaRPr b="0" i="0" sz="1400" u="none" cap="none" strike="noStrike">
              <a:solidFill>
                <a:srgbClr val="000000"/>
              </a:solidFill>
              <a:latin typeface="Arial"/>
              <a:ea typeface="Arial"/>
              <a:cs typeface="Arial"/>
              <a:sym typeface="Arial"/>
            </a:endParaRPr>
          </a:p>
        </p:txBody>
      </p:sp>
      <p:cxnSp>
        <p:nvCxnSpPr>
          <p:cNvPr id="906" name="Google Shape;906;g3f000d74aca_0_73"/>
          <p:cNvCxnSpPr/>
          <p:nvPr/>
        </p:nvCxnSpPr>
        <p:spPr>
          <a:xfrm flipH="1">
            <a:off x="6212713" y="4520759"/>
            <a:ext cx="377400" cy="249900"/>
          </a:xfrm>
          <a:prstGeom prst="straightConnector1">
            <a:avLst/>
          </a:prstGeom>
          <a:noFill/>
          <a:ln cap="flat" cmpd="sng" w="76200">
            <a:solidFill>
              <a:schemeClr val="lt1">
                <a:alpha val="67058"/>
              </a:schemeClr>
            </a:solidFill>
            <a:prstDash val="solid"/>
            <a:round/>
            <a:headEnd len="sm" w="sm" type="none"/>
            <a:tailEnd len="med" w="med" type="triangle"/>
          </a:ln>
          <a:effectLst>
            <a:outerShdw blurRad="50800" rotWithShape="0" algn="tl" dir="2700000" dist="38100">
              <a:srgbClr val="000000">
                <a:alpha val="40000"/>
              </a:srgbClr>
            </a:outerShdw>
          </a:effectLst>
        </p:spPr>
      </p:cxnSp>
      <p:sp>
        <p:nvSpPr>
          <p:cNvPr id="907" name="Google Shape;907;g3f000d74aca_0_73"/>
          <p:cNvSpPr txBox="1"/>
          <p:nvPr/>
        </p:nvSpPr>
        <p:spPr>
          <a:xfrm>
            <a:off x="5125903" y="3124981"/>
            <a:ext cx="1275600" cy="415500"/>
          </a:xfrm>
          <a:prstGeom prst="rect">
            <a:avLst/>
          </a:prstGeom>
          <a:noFill/>
          <a:ln>
            <a:noFill/>
          </a:ln>
          <a:effectLst>
            <a:outerShdw blurRad="76200" rotWithShape="0" algn="tl">
              <a:srgbClr val="000000"/>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FFFF00"/>
                </a:solidFill>
                <a:latin typeface="Calibri"/>
                <a:ea typeface="Calibri"/>
                <a:cs typeface="Calibri"/>
                <a:sym typeface="Calibri"/>
              </a:rPr>
              <a:t>Quantum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FFFF00"/>
                </a:solidFill>
                <a:latin typeface="Calibri"/>
                <a:ea typeface="Calibri"/>
                <a:cs typeface="Calibri"/>
                <a:sym typeface="Calibri"/>
              </a:rPr>
              <a:t>sensors</a:t>
            </a:r>
            <a:endParaRPr b="0" i="0" sz="1400" u="none" cap="none" strike="noStrike">
              <a:solidFill>
                <a:srgbClr val="000000"/>
              </a:solidFill>
              <a:latin typeface="Arial"/>
              <a:ea typeface="Arial"/>
              <a:cs typeface="Arial"/>
              <a:sym typeface="Arial"/>
            </a:endParaRPr>
          </a:p>
        </p:txBody>
      </p:sp>
      <p:cxnSp>
        <p:nvCxnSpPr>
          <p:cNvPr id="908" name="Google Shape;908;g3f000d74aca_0_73"/>
          <p:cNvCxnSpPr/>
          <p:nvPr/>
        </p:nvCxnSpPr>
        <p:spPr>
          <a:xfrm flipH="1">
            <a:off x="5010732" y="2943166"/>
            <a:ext cx="1362000" cy="989400"/>
          </a:xfrm>
          <a:prstGeom prst="straightConnector1">
            <a:avLst/>
          </a:prstGeom>
          <a:noFill/>
          <a:ln cap="flat" cmpd="sng" w="76200">
            <a:solidFill>
              <a:schemeClr val="lt1">
                <a:alpha val="67058"/>
              </a:schemeClr>
            </a:solidFill>
            <a:prstDash val="solid"/>
            <a:round/>
            <a:headEnd len="sm" w="sm" type="none"/>
            <a:tailEnd len="med" w="med" type="triangle"/>
          </a:ln>
          <a:effectLst>
            <a:outerShdw blurRad="50800" rotWithShape="0" algn="tl" dir="2700000" dist="38100">
              <a:srgbClr val="000000">
                <a:alpha val="40000"/>
              </a:srgbClr>
            </a:outerShdw>
          </a:effectLst>
        </p:spPr>
      </p:cxnSp>
      <p:grpSp>
        <p:nvGrpSpPr>
          <p:cNvPr id="909" name="Google Shape;909;g3f000d74aca_0_73"/>
          <p:cNvGrpSpPr/>
          <p:nvPr/>
        </p:nvGrpSpPr>
        <p:grpSpPr>
          <a:xfrm>
            <a:off x="1311678" y="2774192"/>
            <a:ext cx="1583588" cy="794700"/>
            <a:chOff x="299721" y="5406685"/>
            <a:chExt cx="2111451" cy="1059600"/>
          </a:xfrm>
        </p:grpSpPr>
        <p:sp>
          <p:nvSpPr>
            <p:cNvPr id="910" name="Google Shape;910;g3f000d74aca_0_73"/>
            <p:cNvSpPr/>
            <p:nvPr/>
          </p:nvSpPr>
          <p:spPr>
            <a:xfrm>
              <a:off x="299721" y="5406685"/>
              <a:ext cx="1553700" cy="1059600"/>
            </a:xfrm>
            <a:prstGeom prst="roundRect">
              <a:avLst>
                <a:gd fmla="val 6185" name="adj"/>
              </a:avLst>
            </a:prstGeom>
            <a:solidFill>
              <a:schemeClr val="lt1">
                <a:alpha val="67058"/>
              </a:schemeClr>
            </a:solidFill>
            <a:ln>
              <a:noFill/>
            </a:ln>
            <a:effectLst>
              <a:outerShdw blurRad="50800" rotWithShape="0" algn="ctr" dir="5400000" dist="508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760"/>
                <a:buFont typeface="Arial"/>
                <a:buNone/>
              </a:pPr>
              <a:r>
                <a:t/>
              </a:r>
              <a:endParaRPr b="0" i="0" sz="760" u="none" cap="none" strike="noStrike">
                <a:solidFill>
                  <a:srgbClr val="FFFFFF"/>
                </a:solidFill>
                <a:latin typeface="Calibri"/>
                <a:ea typeface="Calibri"/>
                <a:cs typeface="Calibri"/>
                <a:sym typeface="Calibri"/>
              </a:endParaRPr>
            </a:p>
          </p:txBody>
        </p:sp>
        <p:sp>
          <p:nvSpPr>
            <p:cNvPr id="911" name="Google Shape;911;g3f000d74aca_0_73"/>
            <p:cNvSpPr txBox="1"/>
            <p:nvPr/>
          </p:nvSpPr>
          <p:spPr>
            <a:xfrm>
              <a:off x="351972" y="5496316"/>
              <a:ext cx="2059200" cy="279000"/>
            </a:xfrm>
            <a:prstGeom prst="rect">
              <a:avLst/>
            </a:prstGeom>
            <a:noFill/>
            <a:ln>
              <a:noFill/>
            </a:ln>
            <a:effectLst>
              <a:outerShdw blurRad="76200" rotWithShape="0" algn="tl">
                <a:schemeClr val="lt1"/>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60"/>
                <a:buFont typeface="Arial"/>
                <a:buNone/>
              </a:pPr>
              <a:r>
                <a:rPr b="1" i="0" lang="en" sz="760" u="none" cap="none" strike="noStrike">
                  <a:solidFill>
                    <a:srgbClr val="000000"/>
                  </a:solidFill>
                  <a:latin typeface="Calibri"/>
                  <a:ea typeface="Calibri"/>
                  <a:cs typeface="Calibri"/>
                  <a:sym typeface="Calibri"/>
                </a:rPr>
                <a:t>Quantum key distribution</a:t>
              </a:r>
              <a:endParaRPr b="0" i="0" sz="1400" u="none" cap="none" strike="noStrike">
                <a:solidFill>
                  <a:srgbClr val="000000"/>
                </a:solidFill>
                <a:latin typeface="Arial"/>
                <a:ea typeface="Arial"/>
                <a:cs typeface="Arial"/>
                <a:sym typeface="Arial"/>
              </a:endParaRPr>
            </a:p>
          </p:txBody>
        </p:sp>
        <p:pic>
          <p:nvPicPr>
            <p:cNvPr id="912" name="Google Shape;912;g3f000d74aca_0_73"/>
            <p:cNvPicPr preferRelativeResize="0"/>
            <p:nvPr/>
          </p:nvPicPr>
          <p:blipFill rotWithShape="1">
            <a:blip r:embed="rId14">
              <a:alphaModFix/>
            </a:blip>
            <a:srcRect b="4522" l="21648" r="26086" t="35346"/>
            <a:stretch/>
          </p:blipFill>
          <p:spPr>
            <a:xfrm>
              <a:off x="643822" y="5799096"/>
              <a:ext cx="883476" cy="498358"/>
            </a:xfrm>
            <a:prstGeom prst="rect">
              <a:avLst/>
            </a:prstGeom>
            <a:solidFill>
              <a:srgbClr val="DDDDDD">
                <a:alpha val="0"/>
              </a:srgbClr>
            </a:solidFill>
            <a:ln>
              <a:noFill/>
            </a:ln>
          </p:spPr>
        </p:pic>
      </p:grpSp>
      <p:sp>
        <p:nvSpPr>
          <p:cNvPr id="913" name="Google Shape;913;g3f000d74aca_0_73"/>
          <p:cNvSpPr/>
          <p:nvPr/>
        </p:nvSpPr>
        <p:spPr>
          <a:xfrm rot="8136668">
            <a:off x="4753206" y="3989161"/>
            <a:ext cx="159108" cy="151472"/>
          </a:xfrm>
          <a:prstGeom prst="teardrop">
            <a:avLst>
              <a:gd fmla="val 177236" name="adj"/>
            </a:avLst>
          </a:prstGeom>
          <a:gradFill>
            <a:gsLst>
              <a:gs pos="0">
                <a:srgbClr val="FF0000"/>
              </a:gs>
              <a:gs pos="3000">
                <a:srgbClr val="FF0000"/>
              </a:gs>
              <a:gs pos="100000">
                <a:srgbClr val="FFC000"/>
              </a:gs>
            </a:gsLst>
            <a:lin ang="16200038" scaled="0"/>
          </a:gradFill>
          <a:ln cap="flat" cmpd="sng" w="9525">
            <a:solidFill>
              <a:schemeClr val="dk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914" name="Google Shape;914;g3f000d74aca_0_73"/>
          <p:cNvSpPr/>
          <p:nvPr/>
        </p:nvSpPr>
        <p:spPr>
          <a:xfrm rot="8136668">
            <a:off x="4635401" y="3018830"/>
            <a:ext cx="159108" cy="151472"/>
          </a:xfrm>
          <a:prstGeom prst="teardrop">
            <a:avLst>
              <a:gd fmla="val 177236" name="adj"/>
            </a:avLst>
          </a:prstGeom>
          <a:gradFill>
            <a:gsLst>
              <a:gs pos="0">
                <a:srgbClr val="FF0000"/>
              </a:gs>
              <a:gs pos="3000">
                <a:srgbClr val="FF0000"/>
              </a:gs>
              <a:gs pos="100000">
                <a:srgbClr val="FFC000"/>
              </a:gs>
            </a:gsLst>
            <a:lin ang="16200038" scaled="0"/>
          </a:gradFill>
          <a:ln cap="flat" cmpd="sng" w="9525">
            <a:solidFill>
              <a:schemeClr val="dk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cxnSp>
        <p:nvCxnSpPr>
          <p:cNvPr id="915" name="Google Shape;915;g3f000d74aca_0_73"/>
          <p:cNvCxnSpPr/>
          <p:nvPr/>
        </p:nvCxnSpPr>
        <p:spPr>
          <a:xfrm flipH="1" rot="10800000">
            <a:off x="3023710" y="4174690"/>
            <a:ext cx="1356600" cy="256800"/>
          </a:xfrm>
          <a:prstGeom prst="straightConnector1">
            <a:avLst/>
          </a:prstGeom>
          <a:noFill/>
          <a:ln cap="flat" cmpd="sng" w="63500">
            <a:solidFill>
              <a:schemeClr val="lt1">
                <a:alpha val="67058"/>
              </a:schemeClr>
            </a:solidFill>
            <a:prstDash val="solid"/>
            <a:round/>
            <a:headEnd len="sm" w="sm" type="none"/>
            <a:tailEnd len="med" w="med" type="triangle"/>
          </a:ln>
          <a:effectLst>
            <a:outerShdw blurRad="50800" rotWithShape="0" algn="tl" dir="2700000" dist="38100">
              <a:srgbClr val="000000">
                <a:alpha val="40000"/>
              </a:srgbClr>
            </a:outerShdw>
          </a:effectLst>
        </p:spPr>
      </p:cxnSp>
      <p:sp>
        <p:nvSpPr>
          <p:cNvPr id="916" name="Google Shape;916;g3f000d74aca_0_73"/>
          <p:cNvSpPr/>
          <p:nvPr/>
        </p:nvSpPr>
        <p:spPr>
          <a:xfrm rot="8139513">
            <a:off x="3657279" y="2641883"/>
            <a:ext cx="129197" cy="128773"/>
          </a:xfrm>
          <a:prstGeom prst="teardrop">
            <a:avLst>
              <a:gd fmla="val 177236" name="adj"/>
            </a:avLst>
          </a:prstGeom>
          <a:gradFill>
            <a:gsLst>
              <a:gs pos="0">
                <a:srgbClr val="FF0000"/>
              </a:gs>
              <a:gs pos="3000">
                <a:srgbClr val="FF0000"/>
              </a:gs>
              <a:gs pos="100000">
                <a:srgbClr val="FFC000"/>
              </a:gs>
            </a:gsLst>
            <a:lin ang="16200038" scaled="0"/>
          </a:gradFill>
          <a:ln cap="flat" cmpd="sng" w="9525">
            <a:solidFill>
              <a:schemeClr val="dk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917" name="Google Shape;917;g3f000d74aca_0_73"/>
          <p:cNvSpPr txBox="1"/>
          <p:nvPr/>
        </p:nvSpPr>
        <p:spPr>
          <a:xfrm>
            <a:off x="-2803521" y="469273"/>
            <a:ext cx="6977400" cy="672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lt1"/>
                </a:solidFill>
                <a:latin typeface="Arial"/>
                <a:ea typeface="Arial"/>
                <a:cs typeface="Arial"/>
                <a:sym typeface="Arial"/>
              </a:rPr>
              <a:t>                                             </a:t>
            </a:r>
            <a:r>
              <a:rPr b="1" i="0" lang="en" sz="2200" u="none" cap="none" strike="noStrike">
                <a:solidFill>
                  <a:schemeClr val="lt1"/>
                </a:solidFill>
                <a:latin typeface="Arial"/>
                <a:ea typeface="Arial"/>
                <a:cs typeface="Arial"/>
                <a:sym typeface="Arial"/>
              </a:rPr>
              <a:t>Long-term vision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C00000"/>
                </a:solidFill>
                <a:latin typeface="Arial"/>
                <a:ea typeface="Arial"/>
                <a:cs typeface="Arial"/>
                <a:sym typeface="Arial"/>
              </a:rPr>
              <a:t>                       </a:t>
            </a:r>
            <a:endParaRPr b="0" i="0" sz="2200" u="none" cap="none" strike="noStrike">
              <a:solidFill>
                <a:srgbClr val="C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1" name="Shape 921"/>
        <p:cNvGrpSpPr/>
        <p:nvPr/>
      </p:nvGrpSpPr>
      <p:grpSpPr>
        <a:xfrm>
          <a:off x="0" y="0"/>
          <a:ext cx="0" cy="0"/>
          <a:chOff x="0" y="0"/>
          <a:chExt cx="0" cy="0"/>
        </a:xfrm>
      </p:grpSpPr>
      <p:sp>
        <p:nvSpPr>
          <p:cNvPr id="922" name="Google Shape;922;p18"/>
          <p:cNvSpPr txBox="1"/>
          <p:nvPr/>
        </p:nvSpPr>
        <p:spPr>
          <a:xfrm>
            <a:off x="2228800" y="1495550"/>
            <a:ext cx="6159300" cy="646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2"/>
                </a:solidFill>
                <a:latin typeface="Arial"/>
                <a:ea typeface="Arial"/>
                <a:cs typeface="Arial"/>
                <a:sym typeface="Arial"/>
              </a:rPr>
              <a:t>              </a:t>
            </a:r>
            <a:r>
              <a:rPr b="0" i="0" lang="en" sz="3000" u="none" cap="none" strike="noStrike">
                <a:solidFill>
                  <a:schemeClr val="dk2"/>
                </a:solidFill>
                <a:latin typeface="Arial"/>
                <a:ea typeface="Arial"/>
                <a:cs typeface="Arial"/>
                <a:sym typeface="Arial"/>
              </a:rPr>
              <a:t>  Extra slides</a:t>
            </a:r>
            <a:endParaRPr b="0" i="0" sz="3000" u="none" cap="none" strike="noStrike">
              <a:solidFill>
                <a:schemeClr val="dk2"/>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5" name="Shape 125"/>
        <p:cNvGrpSpPr/>
        <p:nvPr/>
      </p:nvGrpSpPr>
      <p:grpSpPr>
        <a:xfrm>
          <a:off x="0" y="0"/>
          <a:ext cx="0" cy="0"/>
          <a:chOff x="0" y="0"/>
          <a:chExt cx="0" cy="0"/>
        </a:xfrm>
      </p:grpSpPr>
      <p:grpSp>
        <p:nvGrpSpPr>
          <p:cNvPr id="126" name="Google Shape;126;p2"/>
          <p:cNvGrpSpPr/>
          <p:nvPr/>
        </p:nvGrpSpPr>
        <p:grpSpPr>
          <a:xfrm>
            <a:off x="847308" y="3739528"/>
            <a:ext cx="2060599" cy="1384206"/>
            <a:chOff x="514336" y="4784098"/>
            <a:chExt cx="2921791" cy="2084003"/>
          </a:xfrm>
        </p:grpSpPr>
        <p:pic>
          <p:nvPicPr>
            <p:cNvPr id="127" name="Google Shape;127;p2"/>
            <p:cNvPicPr preferRelativeResize="0"/>
            <p:nvPr/>
          </p:nvPicPr>
          <p:blipFill rotWithShape="1">
            <a:blip r:embed="rId3">
              <a:alphaModFix/>
            </a:blip>
            <a:srcRect b="0" l="45739" r="29496" t="0"/>
            <a:stretch/>
          </p:blipFill>
          <p:spPr>
            <a:xfrm>
              <a:off x="1026736" y="4784098"/>
              <a:ext cx="2409391" cy="2084003"/>
            </a:xfrm>
            <a:prstGeom prst="rect">
              <a:avLst/>
            </a:prstGeom>
            <a:noFill/>
            <a:ln>
              <a:noFill/>
            </a:ln>
          </p:spPr>
        </p:pic>
        <p:pic>
          <p:nvPicPr>
            <p:cNvPr id="128" name="Google Shape;128;p2"/>
            <p:cNvPicPr preferRelativeResize="0"/>
            <p:nvPr/>
          </p:nvPicPr>
          <p:blipFill rotWithShape="1">
            <a:blip r:embed="rId3">
              <a:alphaModFix/>
            </a:blip>
            <a:srcRect b="26565" l="36290" r="58753" t="38285"/>
            <a:stretch/>
          </p:blipFill>
          <p:spPr>
            <a:xfrm>
              <a:off x="514336" y="5576933"/>
              <a:ext cx="530766" cy="741726"/>
            </a:xfrm>
            <a:prstGeom prst="rect">
              <a:avLst/>
            </a:prstGeom>
            <a:noFill/>
            <a:ln>
              <a:noFill/>
            </a:ln>
          </p:spPr>
        </p:pic>
      </p:grpSp>
      <p:sp>
        <p:nvSpPr>
          <p:cNvPr id="129" name="Google Shape;129;p2"/>
          <p:cNvSpPr/>
          <p:nvPr/>
        </p:nvSpPr>
        <p:spPr>
          <a:xfrm>
            <a:off x="6463863" y="4584442"/>
            <a:ext cx="1537138" cy="559058"/>
          </a:xfrm>
          <a:prstGeom prst="rect">
            <a:avLst/>
          </a:prstGeom>
          <a:solidFill>
            <a:schemeClr val="l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0" name="Google Shape;130;p2"/>
          <p:cNvSpPr txBox="1"/>
          <p:nvPr/>
        </p:nvSpPr>
        <p:spPr>
          <a:xfrm>
            <a:off x="718961" y="343945"/>
            <a:ext cx="7595741" cy="417579"/>
          </a:xfrm>
          <a:prstGeom prst="rect">
            <a:avLst/>
          </a:prstGeom>
          <a:no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rgbClr val="D61729"/>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rgbClr val="D61729"/>
                </a:solidFill>
                <a:latin typeface="Arial"/>
                <a:ea typeface="Arial"/>
                <a:cs typeface="Arial"/>
                <a:sym typeface="Arial"/>
              </a:rPr>
              <a:t>   </a:t>
            </a:r>
            <a:r>
              <a:rPr b="1" i="0" lang="en" sz="1600" u="none" cap="none" strike="noStrike">
                <a:solidFill>
                  <a:srgbClr val="C00000"/>
                </a:solidFill>
                <a:latin typeface="Arial"/>
                <a:ea typeface="Arial"/>
                <a:cs typeface="Arial"/>
                <a:sym typeface="Arial"/>
              </a:rPr>
              <a:t>QU</a:t>
            </a:r>
            <a:r>
              <a:rPr b="0" i="0" lang="en" sz="1600" u="none" cap="none" strike="noStrike">
                <a:solidFill>
                  <a:schemeClr val="dk1"/>
                </a:solidFill>
                <a:latin typeface="Arial"/>
                <a:ea typeface="Arial"/>
                <a:cs typeface="Arial"/>
                <a:sym typeface="Arial"/>
              </a:rPr>
              <a:t>antum </a:t>
            </a:r>
            <a:r>
              <a:rPr b="1" i="0" lang="en" sz="1600" u="none" cap="none" strike="noStrike">
                <a:solidFill>
                  <a:srgbClr val="C00000"/>
                </a:solidFill>
                <a:latin typeface="Arial"/>
                <a:ea typeface="Arial"/>
                <a:cs typeface="Arial"/>
                <a:sym typeface="Arial"/>
              </a:rPr>
              <a:t>A</a:t>
            </a:r>
            <a:r>
              <a:rPr b="0" i="0" lang="en" sz="1600" u="none" cap="none" strike="noStrike">
                <a:solidFill>
                  <a:schemeClr val="dk1"/>
                </a:solidFill>
                <a:latin typeface="Arial"/>
                <a:ea typeface="Arial"/>
                <a:cs typeface="Arial"/>
                <a:sym typeface="Arial"/>
              </a:rPr>
              <a:t>pplication </a:t>
            </a:r>
            <a:r>
              <a:rPr b="1" i="0" lang="en" sz="1600" u="none" cap="none" strike="noStrike">
                <a:solidFill>
                  <a:srgbClr val="C00000"/>
                </a:solidFill>
                <a:latin typeface="Arial"/>
                <a:ea typeface="Arial"/>
                <a:cs typeface="Arial"/>
                <a:sym typeface="Arial"/>
              </a:rPr>
              <a:t>N</a:t>
            </a:r>
            <a:r>
              <a:rPr b="0" i="0" lang="en" sz="1600" u="none" cap="none" strike="noStrike">
                <a:solidFill>
                  <a:schemeClr val="dk1"/>
                </a:solidFill>
                <a:latin typeface="Arial"/>
                <a:ea typeface="Arial"/>
                <a:cs typeface="Arial"/>
                <a:sym typeface="Arial"/>
              </a:rPr>
              <a:t>etwork </a:t>
            </a:r>
            <a:r>
              <a:rPr b="1" i="0" lang="en" sz="1600" u="none" cap="none" strike="noStrike">
                <a:solidFill>
                  <a:srgbClr val="C00000"/>
                </a:solidFill>
                <a:latin typeface="Arial"/>
                <a:ea typeface="Arial"/>
                <a:cs typeface="Arial"/>
                <a:sym typeface="Arial"/>
              </a:rPr>
              <a:t>T</a:t>
            </a:r>
            <a:r>
              <a:rPr b="0" i="0" lang="en" sz="1600" u="none" cap="none" strike="noStrike">
                <a:solidFill>
                  <a:schemeClr val="dk1"/>
                </a:solidFill>
                <a:latin typeface="Arial"/>
                <a:ea typeface="Arial"/>
                <a:cs typeface="Arial"/>
                <a:sym typeface="Arial"/>
              </a:rPr>
              <a:t>est-bed for </a:t>
            </a:r>
            <a:r>
              <a:rPr b="1" i="0" lang="en" sz="1600" u="none" cap="none" strike="noStrike">
                <a:solidFill>
                  <a:srgbClr val="C00000"/>
                </a:solidFill>
                <a:latin typeface="Arial"/>
                <a:ea typeface="Arial"/>
                <a:cs typeface="Arial"/>
                <a:sym typeface="Arial"/>
              </a:rPr>
              <a:t>N</a:t>
            </a:r>
            <a:r>
              <a:rPr b="0" i="0" lang="en" sz="1600" u="none" cap="none" strike="noStrike">
                <a:solidFill>
                  <a:schemeClr val="dk1"/>
                </a:solidFill>
                <a:latin typeface="Arial"/>
                <a:ea typeface="Arial"/>
                <a:cs typeface="Arial"/>
                <a:sym typeface="Arial"/>
              </a:rPr>
              <a:t>ovel </a:t>
            </a:r>
            <a:r>
              <a:rPr b="1" i="0" lang="en" sz="1600" u="none" cap="none" strike="noStrike">
                <a:solidFill>
                  <a:srgbClr val="C00000"/>
                </a:solidFill>
                <a:latin typeface="Arial"/>
                <a:ea typeface="Arial"/>
                <a:cs typeface="Arial"/>
                <a:sym typeface="Arial"/>
              </a:rPr>
              <a:t>E</a:t>
            </a:r>
            <a:r>
              <a:rPr b="0" i="0" lang="en" sz="1600" u="none" cap="none" strike="noStrike">
                <a:solidFill>
                  <a:schemeClr val="dk1"/>
                </a:solidFill>
                <a:latin typeface="Arial"/>
                <a:ea typeface="Arial"/>
                <a:cs typeface="Arial"/>
                <a:sym typeface="Arial"/>
              </a:rPr>
              <a:t>ntanglement-based </a:t>
            </a:r>
            <a:r>
              <a:rPr b="1" i="0" lang="en" sz="1600" u="none" cap="none" strike="noStrike">
                <a:solidFill>
                  <a:srgbClr val="C00000"/>
                </a:solidFill>
                <a:latin typeface="Arial"/>
                <a:ea typeface="Arial"/>
                <a:cs typeface="Arial"/>
                <a:sym typeface="Arial"/>
              </a:rPr>
              <a:t>T</a:t>
            </a:r>
            <a:r>
              <a:rPr b="0" i="0" lang="en" sz="1600" u="none" cap="none" strike="noStrike">
                <a:solidFill>
                  <a:schemeClr val="dk1"/>
                </a:solidFill>
                <a:latin typeface="Arial"/>
                <a:ea typeface="Arial"/>
                <a:cs typeface="Arial"/>
                <a:sym typeface="Arial"/>
              </a:rPr>
              <a:t>echs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D61729"/>
              </a:solidFill>
              <a:latin typeface="Arial"/>
              <a:ea typeface="Arial"/>
              <a:cs typeface="Arial"/>
              <a:sym typeface="Arial"/>
            </a:endParaRPr>
          </a:p>
        </p:txBody>
      </p:sp>
      <p:sp>
        <p:nvSpPr>
          <p:cNvPr id="131" name="Google Shape;131;p2"/>
          <p:cNvSpPr txBox="1"/>
          <p:nvPr/>
        </p:nvSpPr>
        <p:spPr>
          <a:xfrm>
            <a:off x="2719724" y="828466"/>
            <a:ext cx="3411333" cy="289310"/>
          </a:xfrm>
          <a:prstGeom prst="rect">
            <a:avLst/>
          </a:prstGeom>
          <a:solidFill>
            <a:srgbClr val="92D050">
              <a:alpha val="23921"/>
            </a:srgbClr>
          </a:solid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000000"/>
              </a:buClr>
              <a:buSzPts val="1600"/>
              <a:buFont typeface="Arial"/>
              <a:buNone/>
            </a:pPr>
            <a:r>
              <a:rPr b="1" i="0" lang="en" sz="1600" u="none" cap="none" strike="noStrike">
                <a:solidFill>
                  <a:srgbClr val="C00000"/>
                </a:solidFill>
                <a:latin typeface="Arimo"/>
                <a:ea typeface="Arimo"/>
                <a:cs typeface="Arimo"/>
                <a:sym typeface="Arimo"/>
              </a:rPr>
              <a:t>1. Quantum-node technologies</a:t>
            </a:r>
            <a:endParaRPr b="0" i="0" sz="1600" u="none" cap="none" strike="noStrike">
              <a:solidFill>
                <a:srgbClr val="000000"/>
              </a:solidFill>
              <a:latin typeface="Arimo"/>
              <a:ea typeface="Arimo"/>
              <a:cs typeface="Arimo"/>
              <a:sym typeface="Arimo"/>
            </a:endParaRPr>
          </a:p>
        </p:txBody>
      </p:sp>
      <p:sp>
        <p:nvSpPr>
          <p:cNvPr id="132" name="Google Shape;132;p2"/>
          <p:cNvSpPr txBox="1"/>
          <p:nvPr/>
        </p:nvSpPr>
        <p:spPr>
          <a:xfrm>
            <a:off x="-1980213" y="-747643"/>
            <a:ext cx="6602819" cy="240066"/>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000000"/>
              </a:buClr>
              <a:buSzPts val="1200"/>
              <a:buFont typeface="Arial"/>
              <a:buNone/>
            </a:pPr>
            <a:r>
              <a:rPr b="1" i="0" lang="en" sz="1200" u="none" cap="none" strike="noStrike">
                <a:solidFill>
                  <a:srgbClr val="C00000"/>
                </a:solidFill>
                <a:latin typeface="Arimo"/>
                <a:ea typeface="Arimo"/>
                <a:cs typeface="Arimo"/>
                <a:sym typeface="Arimo"/>
              </a:rPr>
              <a:t>Participants: </a:t>
            </a:r>
            <a:r>
              <a:rPr b="0" i="0" lang="en" sz="1200" u="none" cap="none" strike="noStrike">
                <a:solidFill>
                  <a:srgbClr val="C00000"/>
                </a:solidFill>
                <a:latin typeface="Arimo"/>
                <a:ea typeface="Arimo"/>
                <a:cs typeface="Arimo"/>
                <a:sym typeface="Arimo"/>
              </a:rPr>
              <a:t> </a:t>
            </a:r>
            <a:r>
              <a:rPr b="0" i="0" lang="en" sz="1200" u="none" cap="none" strike="noStrike">
                <a:solidFill>
                  <a:srgbClr val="000000"/>
                </a:solidFill>
                <a:latin typeface="Arimo"/>
                <a:ea typeface="Arimo"/>
                <a:cs typeface="Arimo"/>
                <a:sym typeface="Arimo"/>
              </a:rPr>
              <a:t> Berkeley National Lab + 6 principle investigators from 3 universities </a:t>
            </a:r>
            <a:endParaRPr b="0" i="0" sz="1400" u="none" cap="none" strike="noStrike">
              <a:solidFill>
                <a:srgbClr val="000000"/>
              </a:solidFill>
              <a:latin typeface="Arial"/>
              <a:ea typeface="Arial"/>
              <a:cs typeface="Arial"/>
              <a:sym typeface="Arial"/>
            </a:endParaRPr>
          </a:p>
        </p:txBody>
      </p:sp>
      <p:pic>
        <p:nvPicPr>
          <p:cNvPr descr="UC Berkeley Logo" id="133" name="Google Shape;133;p2"/>
          <p:cNvPicPr preferRelativeResize="0"/>
          <p:nvPr/>
        </p:nvPicPr>
        <p:blipFill rotWithShape="1">
          <a:blip r:embed="rId4">
            <a:alphaModFix/>
          </a:blip>
          <a:srcRect b="0" l="0" r="0" t="0"/>
          <a:stretch/>
        </p:blipFill>
        <p:spPr>
          <a:xfrm>
            <a:off x="2483658" y="6542255"/>
            <a:ext cx="1237966" cy="696798"/>
          </a:xfrm>
          <a:prstGeom prst="rect">
            <a:avLst/>
          </a:prstGeom>
          <a:noFill/>
          <a:ln>
            <a:noFill/>
          </a:ln>
        </p:spPr>
      </p:pic>
      <p:pic>
        <p:nvPicPr>
          <p:cNvPr id="134" name="Google Shape;134;p2"/>
          <p:cNvPicPr preferRelativeResize="0"/>
          <p:nvPr/>
        </p:nvPicPr>
        <p:blipFill rotWithShape="1">
          <a:blip r:embed="rId5">
            <a:alphaModFix/>
          </a:blip>
          <a:srcRect b="0" l="0" r="0" t="0"/>
          <a:stretch/>
        </p:blipFill>
        <p:spPr>
          <a:xfrm>
            <a:off x="2446537" y="1256512"/>
            <a:ext cx="4188867" cy="1759885"/>
          </a:xfrm>
          <a:prstGeom prst="rect">
            <a:avLst/>
          </a:prstGeom>
          <a:noFill/>
          <a:ln cap="flat" cmpd="sng" w="38100">
            <a:solidFill>
              <a:schemeClr val="dk1"/>
            </a:solidFill>
            <a:prstDash val="solid"/>
            <a:round/>
            <a:headEnd len="sm" w="sm" type="none"/>
            <a:tailEnd len="sm" w="sm" type="none"/>
          </a:ln>
        </p:spPr>
      </p:pic>
      <p:pic>
        <p:nvPicPr>
          <p:cNvPr descr="A picture containing shape&#10;&#10;Description automatically generated" id="135" name="Google Shape;135;p2"/>
          <p:cNvPicPr preferRelativeResize="0"/>
          <p:nvPr/>
        </p:nvPicPr>
        <p:blipFill rotWithShape="1">
          <a:blip r:embed="rId6">
            <a:alphaModFix/>
          </a:blip>
          <a:srcRect b="18387" l="0" r="0" t="0"/>
          <a:stretch/>
        </p:blipFill>
        <p:spPr>
          <a:xfrm>
            <a:off x="100556" y="238330"/>
            <a:ext cx="618405" cy="582924"/>
          </a:xfrm>
          <a:prstGeom prst="rect">
            <a:avLst/>
          </a:prstGeom>
          <a:noFill/>
          <a:ln>
            <a:noFill/>
          </a:ln>
        </p:spPr>
      </p:pic>
      <p:grpSp>
        <p:nvGrpSpPr>
          <p:cNvPr id="136" name="Google Shape;136;p2"/>
          <p:cNvGrpSpPr/>
          <p:nvPr/>
        </p:nvGrpSpPr>
        <p:grpSpPr>
          <a:xfrm>
            <a:off x="7449371" y="965117"/>
            <a:ext cx="1477978" cy="1057237"/>
            <a:chOff x="-1749200" y="3081458"/>
            <a:chExt cx="2232866" cy="1499012"/>
          </a:xfrm>
        </p:grpSpPr>
        <p:pic>
          <p:nvPicPr>
            <p:cNvPr id="137" name="Google Shape;137;p2"/>
            <p:cNvPicPr preferRelativeResize="0"/>
            <p:nvPr/>
          </p:nvPicPr>
          <p:blipFill rotWithShape="1">
            <a:blip r:embed="rId7">
              <a:alphaModFix/>
            </a:blip>
            <a:srcRect b="0" l="0" r="0" t="0"/>
            <a:stretch/>
          </p:blipFill>
          <p:spPr>
            <a:xfrm>
              <a:off x="-1749200" y="3081458"/>
              <a:ext cx="2232866" cy="1499012"/>
            </a:xfrm>
            <a:prstGeom prst="rect">
              <a:avLst/>
            </a:prstGeom>
            <a:noFill/>
            <a:ln>
              <a:noFill/>
            </a:ln>
          </p:spPr>
        </p:pic>
        <p:pic>
          <p:nvPicPr>
            <p:cNvPr id="138" name="Google Shape;138;p2"/>
            <p:cNvPicPr preferRelativeResize="0"/>
            <p:nvPr/>
          </p:nvPicPr>
          <p:blipFill rotWithShape="1">
            <a:blip r:embed="rId8">
              <a:alphaModFix/>
            </a:blip>
            <a:srcRect b="0" l="0" r="0" t="0"/>
            <a:stretch/>
          </p:blipFill>
          <p:spPr>
            <a:xfrm>
              <a:off x="-1712696" y="3822550"/>
              <a:ext cx="982475" cy="481791"/>
            </a:xfrm>
            <a:prstGeom prst="rect">
              <a:avLst/>
            </a:prstGeom>
            <a:noFill/>
            <a:ln>
              <a:noFill/>
            </a:ln>
          </p:spPr>
        </p:pic>
      </p:grpSp>
      <p:sp>
        <p:nvSpPr>
          <p:cNvPr id="139" name="Google Shape;139;p2"/>
          <p:cNvSpPr txBox="1"/>
          <p:nvPr/>
        </p:nvSpPr>
        <p:spPr>
          <a:xfrm>
            <a:off x="100556" y="3422477"/>
            <a:ext cx="3636097" cy="289310"/>
          </a:xfrm>
          <a:prstGeom prst="rect">
            <a:avLst/>
          </a:prstGeom>
          <a:solidFill>
            <a:srgbClr val="92D050">
              <a:alpha val="21176"/>
            </a:srgbClr>
          </a:solid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000000"/>
              </a:buClr>
              <a:buSzPts val="1600"/>
              <a:buFont typeface="Arial"/>
              <a:buNone/>
            </a:pPr>
            <a:r>
              <a:rPr b="1" i="0" lang="en" sz="1600" u="none" cap="none" strike="noStrike">
                <a:solidFill>
                  <a:srgbClr val="C00000"/>
                </a:solidFill>
                <a:latin typeface="Arimo"/>
                <a:ea typeface="Arimo"/>
                <a:cs typeface="Arimo"/>
                <a:sym typeface="Arimo"/>
              </a:rPr>
              <a:t>2. Quantum frequency conversion</a:t>
            </a:r>
            <a:endParaRPr b="0" i="0" sz="1600" u="none" cap="none" strike="noStrike">
              <a:solidFill>
                <a:srgbClr val="000000"/>
              </a:solidFill>
              <a:latin typeface="Arimo"/>
              <a:ea typeface="Arimo"/>
              <a:cs typeface="Arimo"/>
              <a:sym typeface="Arimo"/>
            </a:endParaRPr>
          </a:p>
        </p:txBody>
      </p:sp>
      <p:pic>
        <p:nvPicPr>
          <p:cNvPr id="140" name="Google Shape;140;p2"/>
          <p:cNvPicPr preferRelativeResize="0"/>
          <p:nvPr/>
        </p:nvPicPr>
        <p:blipFill rotWithShape="1">
          <a:blip r:embed="rId9">
            <a:alphaModFix/>
          </a:blip>
          <a:srcRect b="0" l="47417" r="-1308" t="22094"/>
          <a:stretch/>
        </p:blipFill>
        <p:spPr>
          <a:xfrm>
            <a:off x="216651" y="1075479"/>
            <a:ext cx="1104995" cy="983364"/>
          </a:xfrm>
          <a:prstGeom prst="rect">
            <a:avLst/>
          </a:prstGeom>
          <a:noFill/>
          <a:ln>
            <a:noFill/>
          </a:ln>
        </p:spPr>
      </p:pic>
      <p:pic>
        <p:nvPicPr>
          <p:cNvPr id="141" name="Google Shape;141;p2"/>
          <p:cNvPicPr preferRelativeResize="0"/>
          <p:nvPr/>
        </p:nvPicPr>
        <p:blipFill rotWithShape="1">
          <a:blip r:embed="rId10">
            <a:alphaModFix/>
          </a:blip>
          <a:srcRect b="0" l="0" r="0" t="0"/>
          <a:stretch/>
        </p:blipFill>
        <p:spPr>
          <a:xfrm>
            <a:off x="5796320" y="3716816"/>
            <a:ext cx="2365052" cy="1384205"/>
          </a:xfrm>
          <a:prstGeom prst="rect">
            <a:avLst/>
          </a:prstGeom>
          <a:noFill/>
          <a:ln>
            <a:noFill/>
          </a:ln>
        </p:spPr>
      </p:pic>
      <p:sp>
        <p:nvSpPr>
          <p:cNvPr id="142" name="Google Shape;142;p2"/>
          <p:cNvSpPr txBox="1"/>
          <p:nvPr/>
        </p:nvSpPr>
        <p:spPr>
          <a:xfrm>
            <a:off x="5595050" y="3380884"/>
            <a:ext cx="3274764" cy="289310"/>
          </a:xfrm>
          <a:prstGeom prst="rect">
            <a:avLst/>
          </a:prstGeom>
          <a:solidFill>
            <a:srgbClr val="92D050">
              <a:alpha val="25882"/>
            </a:srgbClr>
          </a:solid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000000"/>
              </a:buClr>
              <a:buSzPts val="1600"/>
              <a:buFont typeface="Arial"/>
              <a:buNone/>
            </a:pPr>
            <a:r>
              <a:rPr b="1" i="0" lang="en" sz="1600" u="none" cap="none" strike="noStrike">
                <a:solidFill>
                  <a:srgbClr val="C00000"/>
                </a:solidFill>
                <a:latin typeface="Arimo"/>
                <a:ea typeface="Arimo"/>
                <a:cs typeface="Arimo"/>
                <a:sym typeface="Arimo"/>
              </a:rPr>
              <a:t>  3. Quantum network control</a:t>
            </a:r>
            <a:endParaRPr b="0" i="0" sz="1600" u="none" cap="none" strike="noStrike">
              <a:solidFill>
                <a:srgbClr val="000000"/>
              </a:solidFill>
              <a:latin typeface="Arimo"/>
              <a:ea typeface="Arimo"/>
              <a:cs typeface="Arimo"/>
              <a:sym typeface="Arimo"/>
            </a:endParaRPr>
          </a:p>
        </p:txBody>
      </p:sp>
      <p:cxnSp>
        <p:nvCxnSpPr>
          <p:cNvPr id="143" name="Google Shape;143;p2"/>
          <p:cNvCxnSpPr/>
          <p:nvPr/>
        </p:nvCxnSpPr>
        <p:spPr>
          <a:xfrm flipH="1" rot="10800000">
            <a:off x="934550" y="2947423"/>
            <a:ext cx="1054270" cy="289158"/>
          </a:xfrm>
          <a:prstGeom prst="straightConnector1">
            <a:avLst/>
          </a:prstGeom>
          <a:noFill/>
          <a:ln cap="flat" cmpd="sng" w="63500">
            <a:solidFill>
              <a:srgbClr val="A6A6A6">
                <a:alpha val="67058"/>
              </a:srgbClr>
            </a:solidFill>
            <a:prstDash val="solid"/>
            <a:round/>
            <a:headEnd len="sm" w="sm" type="none"/>
            <a:tailEnd len="med" w="med" type="triangle"/>
          </a:ln>
          <a:effectLst>
            <a:outerShdw blurRad="50800" rotWithShape="0" algn="tl" dir="2700000" dist="38100">
              <a:srgbClr val="000000">
                <a:alpha val="40000"/>
              </a:srgbClr>
            </a:outerShdw>
          </a:effectLst>
        </p:spPr>
      </p:cxnSp>
      <p:cxnSp>
        <p:nvCxnSpPr>
          <p:cNvPr id="144" name="Google Shape;144;p2"/>
          <p:cNvCxnSpPr/>
          <p:nvPr/>
        </p:nvCxnSpPr>
        <p:spPr>
          <a:xfrm rot="10800000">
            <a:off x="6851031" y="2790043"/>
            <a:ext cx="1004537" cy="443347"/>
          </a:xfrm>
          <a:prstGeom prst="straightConnector1">
            <a:avLst/>
          </a:prstGeom>
          <a:noFill/>
          <a:ln cap="flat" cmpd="sng" w="63500">
            <a:solidFill>
              <a:srgbClr val="A6A6A6">
                <a:alpha val="67058"/>
              </a:srgbClr>
            </a:solidFill>
            <a:prstDash val="solid"/>
            <a:round/>
            <a:headEnd len="sm" w="sm" type="none"/>
            <a:tailEnd len="med" w="med" type="triangle"/>
          </a:ln>
          <a:effectLst>
            <a:outerShdw blurRad="50800" rotWithShape="0" algn="tl" dir="2700000" dist="38100">
              <a:srgbClr val="000000">
                <a:alpha val="40000"/>
              </a:srgbClr>
            </a:outerShdw>
          </a:effectLst>
        </p:spPr>
      </p:cxnSp>
      <p:cxnSp>
        <p:nvCxnSpPr>
          <p:cNvPr id="145" name="Google Shape;145;p2"/>
          <p:cNvCxnSpPr/>
          <p:nvPr/>
        </p:nvCxnSpPr>
        <p:spPr>
          <a:xfrm>
            <a:off x="1404751" y="1409280"/>
            <a:ext cx="945715" cy="263328"/>
          </a:xfrm>
          <a:prstGeom prst="straightConnector1">
            <a:avLst/>
          </a:prstGeom>
          <a:noFill/>
          <a:ln cap="flat" cmpd="sng" w="63500">
            <a:solidFill>
              <a:srgbClr val="A6A6A6">
                <a:alpha val="67058"/>
              </a:srgbClr>
            </a:solidFill>
            <a:prstDash val="solid"/>
            <a:round/>
            <a:headEnd len="sm" w="sm" type="none"/>
            <a:tailEnd len="med" w="med" type="triangle"/>
          </a:ln>
          <a:effectLst>
            <a:outerShdw blurRad="50800" rotWithShape="0" algn="tl" dir="2700000" dist="38100">
              <a:srgbClr val="000000">
                <a:alpha val="40000"/>
              </a:srgbClr>
            </a:outerShdw>
          </a:effectLst>
        </p:spPr>
      </p:cxnSp>
      <p:cxnSp>
        <p:nvCxnSpPr>
          <p:cNvPr id="146" name="Google Shape;146;p2"/>
          <p:cNvCxnSpPr/>
          <p:nvPr/>
        </p:nvCxnSpPr>
        <p:spPr>
          <a:xfrm flipH="1">
            <a:off x="6727296" y="1448391"/>
            <a:ext cx="626004" cy="448435"/>
          </a:xfrm>
          <a:prstGeom prst="straightConnector1">
            <a:avLst/>
          </a:prstGeom>
          <a:noFill/>
          <a:ln cap="flat" cmpd="sng" w="63500">
            <a:solidFill>
              <a:srgbClr val="A6A6A6">
                <a:alpha val="67058"/>
              </a:srgbClr>
            </a:solidFill>
            <a:prstDash val="solid"/>
            <a:round/>
            <a:headEnd len="sm" w="sm" type="none"/>
            <a:tailEnd len="med" w="med" type="triangle"/>
          </a:ln>
          <a:effectLst>
            <a:outerShdw blurRad="50800" rotWithShape="0" algn="tl" dir="2700000" dist="38100">
              <a:srgbClr val="000000">
                <a:alpha val="40000"/>
              </a:srgbClr>
            </a:outerShdw>
          </a:effectLst>
        </p:spPr>
      </p:cxnSp>
      <p:sp>
        <p:nvSpPr>
          <p:cNvPr id="147" name="Google Shape;147;p2"/>
          <p:cNvSpPr txBox="1"/>
          <p:nvPr/>
        </p:nvSpPr>
        <p:spPr>
          <a:xfrm>
            <a:off x="-161326" y="2092238"/>
            <a:ext cx="1860948" cy="441659"/>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000000"/>
              </a:buClr>
              <a:buSzPts val="900"/>
              <a:buFont typeface="Arial"/>
              <a:buNone/>
            </a:pPr>
            <a:r>
              <a:rPr b="1" i="0" lang="en" sz="900" u="none" cap="none" strike="noStrike">
                <a:solidFill>
                  <a:schemeClr val="dk1"/>
                </a:solidFill>
                <a:latin typeface="Arimo"/>
                <a:ea typeface="Arimo"/>
                <a:cs typeface="Arimo"/>
                <a:sym typeface="Arimo"/>
              </a:rPr>
              <a:t>      </a:t>
            </a:r>
            <a:r>
              <a:rPr b="1" i="0" lang="en" sz="1600" u="none" cap="none" strike="noStrike">
                <a:solidFill>
                  <a:srgbClr val="083C92"/>
                </a:solidFill>
                <a:latin typeface="Arimo"/>
                <a:ea typeface="Arimo"/>
                <a:cs typeface="Arimo"/>
                <a:sym typeface="Arimo"/>
              </a:rPr>
              <a:t>Color-centers</a:t>
            </a:r>
            <a:endParaRPr b="0" i="0" sz="1400" u="none" cap="none" strike="noStrike">
              <a:solidFill>
                <a:srgbClr val="000000"/>
              </a:solidFill>
              <a:latin typeface="Arial"/>
              <a:ea typeface="Arial"/>
              <a:cs typeface="Arial"/>
              <a:sym typeface="Arial"/>
            </a:endParaRPr>
          </a:p>
          <a:p>
            <a:pPr indent="0" lvl="0" marL="0" marR="0" rtl="0" algn="l">
              <a:lnSpc>
                <a:spcPct val="80000"/>
              </a:lnSpc>
              <a:spcBef>
                <a:spcPts val="270"/>
              </a:spcBef>
              <a:spcAft>
                <a:spcPts val="0"/>
              </a:spcAft>
              <a:buClr>
                <a:srgbClr val="000000"/>
              </a:buClr>
              <a:buSzPts val="900"/>
              <a:buFont typeface="Arial"/>
              <a:buNone/>
            </a:pPr>
            <a:r>
              <a:t/>
            </a:r>
            <a:endParaRPr b="1" i="0" sz="900" u="none" cap="none" strike="noStrike">
              <a:solidFill>
                <a:schemeClr val="dk1"/>
              </a:solidFill>
              <a:latin typeface="Arimo"/>
              <a:ea typeface="Arimo"/>
              <a:cs typeface="Arimo"/>
              <a:sym typeface="Arimo"/>
            </a:endParaRPr>
          </a:p>
        </p:txBody>
      </p:sp>
      <p:sp>
        <p:nvSpPr>
          <p:cNvPr id="148" name="Google Shape;148;p2"/>
          <p:cNvSpPr txBox="1"/>
          <p:nvPr/>
        </p:nvSpPr>
        <p:spPr>
          <a:xfrm>
            <a:off x="7232432" y="2080759"/>
            <a:ext cx="2050944" cy="441659"/>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000000"/>
              </a:buClr>
              <a:buSzPts val="1600"/>
              <a:buFont typeface="Arial"/>
              <a:buNone/>
            </a:pPr>
            <a:r>
              <a:rPr b="1" i="0" lang="en" sz="1600" u="none" cap="none" strike="noStrike">
                <a:solidFill>
                  <a:schemeClr val="dk1"/>
                </a:solidFill>
                <a:latin typeface="Arimo"/>
                <a:ea typeface="Arimo"/>
                <a:cs typeface="Arimo"/>
                <a:sym typeface="Arimo"/>
              </a:rPr>
              <a:t>   </a:t>
            </a:r>
            <a:r>
              <a:rPr b="1" i="0" lang="en" sz="1600" u="none" cap="none" strike="noStrike">
                <a:solidFill>
                  <a:srgbClr val="083C92"/>
                </a:solidFill>
                <a:latin typeface="Arimo"/>
                <a:ea typeface="Arimo"/>
                <a:cs typeface="Arimo"/>
                <a:sym typeface="Arimo"/>
              </a:rPr>
              <a:t>Trapped ions</a:t>
            </a:r>
            <a:endParaRPr b="0" i="0" sz="1400" u="none" cap="none" strike="noStrike">
              <a:solidFill>
                <a:srgbClr val="000000"/>
              </a:solidFill>
              <a:latin typeface="Arial"/>
              <a:ea typeface="Arial"/>
              <a:cs typeface="Arial"/>
              <a:sym typeface="Arial"/>
            </a:endParaRPr>
          </a:p>
          <a:p>
            <a:pPr indent="0" lvl="0" marL="0" marR="0" rtl="0" algn="l">
              <a:lnSpc>
                <a:spcPct val="80000"/>
              </a:lnSpc>
              <a:spcBef>
                <a:spcPts val="270"/>
              </a:spcBef>
              <a:spcAft>
                <a:spcPts val="0"/>
              </a:spcAft>
              <a:buClr>
                <a:srgbClr val="000000"/>
              </a:buClr>
              <a:buSzPts val="900"/>
              <a:buFont typeface="Arial"/>
              <a:buNone/>
            </a:pPr>
            <a:r>
              <a:t/>
            </a:r>
            <a:endParaRPr b="1" i="0" sz="900" u="none" cap="none" strike="noStrike">
              <a:solidFill>
                <a:schemeClr val="dk1"/>
              </a:solidFill>
              <a:latin typeface="Arimo"/>
              <a:ea typeface="Arimo"/>
              <a:cs typeface="Arimo"/>
              <a:sym typeface="Arimo"/>
            </a:endParaRPr>
          </a:p>
        </p:txBody>
      </p:sp>
      <p:pic>
        <p:nvPicPr>
          <p:cNvPr descr="A picture containing shape&#10;&#10;Description automatically generated" id="149" name="Google Shape;149;p2"/>
          <p:cNvPicPr preferRelativeResize="0"/>
          <p:nvPr/>
        </p:nvPicPr>
        <p:blipFill rotWithShape="1">
          <a:blip r:embed="rId6">
            <a:alphaModFix/>
          </a:blip>
          <a:srcRect b="18387" l="0" r="0" t="0"/>
          <a:stretch/>
        </p:blipFill>
        <p:spPr>
          <a:xfrm>
            <a:off x="8359476" y="179701"/>
            <a:ext cx="618376" cy="582897"/>
          </a:xfrm>
          <a:prstGeom prst="rect">
            <a:avLst/>
          </a:prstGeom>
          <a:noFill/>
          <a:ln>
            <a:noFill/>
          </a:ln>
        </p:spPr>
      </p:pic>
      <p:sp>
        <p:nvSpPr>
          <p:cNvPr id="150" name="Google Shape;150;p2"/>
          <p:cNvSpPr txBox="1"/>
          <p:nvPr/>
        </p:nvSpPr>
        <p:spPr>
          <a:xfrm>
            <a:off x="1614412" y="-15444"/>
            <a:ext cx="6480572" cy="67270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rgbClr val="000000"/>
                </a:solidFill>
                <a:latin typeface="Arial"/>
                <a:ea typeface="Arial"/>
                <a:cs typeface="Arial"/>
                <a:sym typeface="Arial"/>
              </a:rPr>
              <a:t>                             </a:t>
            </a:r>
            <a:r>
              <a:rPr b="1" i="0" lang="en" sz="2200" u="none" cap="none" strike="noStrike">
                <a:solidFill>
                  <a:srgbClr val="C00000"/>
                </a:solidFill>
                <a:latin typeface="Arial"/>
                <a:ea typeface="Arial"/>
                <a:cs typeface="Arial"/>
                <a:sym typeface="Arial"/>
              </a:rPr>
              <a:t>QUANT-NET</a:t>
            </a:r>
            <a:endParaRPr b="0" i="0" sz="2200" u="none" cap="none" strike="noStrike">
              <a:solidFill>
                <a:srgbClr val="C00000"/>
              </a:solidFill>
              <a:latin typeface="Arial"/>
              <a:ea typeface="Arial"/>
              <a:cs typeface="Arial"/>
              <a:sym typeface="Arial"/>
            </a:endParaRPr>
          </a:p>
        </p:txBody>
      </p:sp>
      <p:sp>
        <p:nvSpPr>
          <p:cNvPr id="151" name="Google Shape;151;p2"/>
          <p:cNvSpPr txBox="1"/>
          <p:nvPr/>
        </p:nvSpPr>
        <p:spPr>
          <a:xfrm>
            <a:off x="105652" y="2301574"/>
            <a:ext cx="1226618"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Arial"/>
                <a:ea typeface="Arial"/>
                <a:cs typeface="Arial"/>
                <a:sym typeface="Arial"/>
              </a:rPr>
              <a:t>PI : A. Sipahigil</a:t>
            </a:r>
            <a:endParaRPr b="0" i="0" sz="1200" u="none" cap="none" strike="noStrike">
              <a:solidFill>
                <a:srgbClr val="000000"/>
              </a:solidFill>
              <a:latin typeface="Arial"/>
              <a:ea typeface="Arial"/>
              <a:cs typeface="Arial"/>
              <a:sym typeface="Arial"/>
            </a:endParaRPr>
          </a:p>
        </p:txBody>
      </p:sp>
      <p:sp>
        <p:nvSpPr>
          <p:cNvPr id="152" name="Google Shape;152;p2"/>
          <p:cNvSpPr txBox="1"/>
          <p:nvPr/>
        </p:nvSpPr>
        <p:spPr>
          <a:xfrm>
            <a:off x="7232432" y="2292041"/>
            <a:ext cx="1903085"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Arial"/>
                <a:ea typeface="Arial"/>
                <a:cs typeface="Arial"/>
                <a:sym typeface="Arial"/>
              </a:rPr>
              <a:t>PIs : Haeffner &amp;  Northup</a:t>
            </a:r>
            <a:endParaRPr b="0" i="0" sz="1200" u="none" cap="none" strike="noStrike">
              <a:solidFill>
                <a:srgbClr val="000000"/>
              </a:solidFill>
              <a:latin typeface="Arial"/>
              <a:ea typeface="Arial"/>
              <a:cs typeface="Arial"/>
              <a:sym typeface="Arial"/>
            </a:endParaRPr>
          </a:p>
        </p:txBody>
      </p:sp>
      <p:sp>
        <p:nvSpPr>
          <p:cNvPr id="153" name="Google Shape;153;p2"/>
          <p:cNvSpPr txBox="1"/>
          <p:nvPr/>
        </p:nvSpPr>
        <p:spPr>
          <a:xfrm>
            <a:off x="-27022" y="3748488"/>
            <a:ext cx="1277914"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Arial"/>
                <a:ea typeface="Arial"/>
                <a:cs typeface="Arial"/>
                <a:sym typeface="Arial"/>
              </a:rPr>
              <a:t>PI: M. Spiropulu</a:t>
            </a:r>
            <a:endParaRPr b="0" i="0" sz="1200" u="none" cap="none" strike="noStrike">
              <a:solidFill>
                <a:srgbClr val="000000"/>
              </a:solidFill>
              <a:latin typeface="Arial"/>
              <a:ea typeface="Arial"/>
              <a:cs typeface="Arial"/>
              <a:sym typeface="Arial"/>
            </a:endParaRPr>
          </a:p>
        </p:txBody>
      </p:sp>
      <p:sp>
        <p:nvSpPr>
          <p:cNvPr id="154" name="Google Shape;154;p2"/>
          <p:cNvSpPr txBox="1"/>
          <p:nvPr/>
        </p:nvSpPr>
        <p:spPr>
          <a:xfrm>
            <a:off x="7912328" y="3739528"/>
            <a:ext cx="101502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Arial"/>
                <a:ea typeface="Arial"/>
                <a:cs typeface="Arial"/>
                <a:sym typeface="Arial"/>
              </a:rPr>
              <a:t>PI: I. Monga</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7" name="Shape 927"/>
        <p:cNvGrpSpPr/>
        <p:nvPr/>
      </p:nvGrpSpPr>
      <p:grpSpPr>
        <a:xfrm>
          <a:off x="0" y="0"/>
          <a:ext cx="0" cy="0"/>
          <a:chOff x="0" y="0"/>
          <a:chExt cx="0" cy="0"/>
        </a:xfrm>
      </p:grpSpPr>
      <p:pic>
        <p:nvPicPr>
          <p:cNvPr id="928" name="Google Shape;928;p19"/>
          <p:cNvPicPr preferRelativeResize="0"/>
          <p:nvPr/>
        </p:nvPicPr>
        <p:blipFill rotWithShape="1">
          <a:blip r:embed="rId3">
            <a:alphaModFix/>
          </a:blip>
          <a:srcRect b="0" l="0" r="0" t="0"/>
          <a:stretch/>
        </p:blipFill>
        <p:spPr>
          <a:xfrm>
            <a:off x="837581" y="376707"/>
            <a:ext cx="7554150" cy="4648708"/>
          </a:xfrm>
          <a:prstGeom prst="rect">
            <a:avLst/>
          </a:prstGeom>
          <a:noFill/>
          <a:ln>
            <a:noFill/>
          </a:ln>
        </p:spPr>
      </p:pic>
      <p:sp>
        <p:nvSpPr>
          <p:cNvPr descr="Quantum platform interconnect diagram" id="929" name="Google Shape;929;p19"/>
          <p:cNvSpPr/>
          <p:nvPr/>
        </p:nvSpPr>
        <p:spPr>
          <a:xfrm>
            <a:off x="4457700" y="2457450"/>
            <a:ext cx="228600" cy="2286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930" name="Google Shape;930;p19"/>
          <p:cNvSpPr txBox="1"/>
          <p:nvPr/>
        </p:nvSpPr>
        <p:spPr>
          <a:xfrm>
            <a:off x="1267240" y="-15443"/>
            <a:ext cx="6827745" cy="67270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rgbClr val="000000"/>
                </a:solidFill>
                <a:latin typeface="Arial"/>
                <a:ea typeface="Arial"/>
                <a:cs typeface="Arial"/>
                <a:sym typeface="Arial"/>
              </a:rPr>
              <a:t>            </a:t>
            </a:r>
            <a:r>
              <a:rPr b="1" i="0" lang="en" sz="2200" u="none" cap="none" strike="noStrike">
                <a:solidFill>
                  <a:srgbClr val="C00000"/>
                </a:solidFill>
                <a:latin typeface="Arial"/>
                <a:ea typeface="Arial"/>
                <a:cs typeface="Arial"/>
                <a:sym typeface="Arial"/>
              </a:rPr>
              <a:t>Envisioned heterogenous architecture</a:t>
            </a:r>
            <a:endParaRPr b="0" i="0" sz="2200" u="none" cap="none" strike="noStrike">
              <a:solidFill>
                <a:srgbClr val="C00000"/>
              </a:solidFill>
              <a:latin typeface="Arial"/>
              <a:ea typeface="Arial"/>
              <a:cs typeface="Arial"/>
              <a:sym typeface="Arial"/>
            </a:endParaRPr>
          </a:p>
        </p:txBody>
      </p:sp>
      <p:sp>
        <p:nvSpPr>
          <p:cNvPr id="931" name="Google Shape;931;p19"/>
          <p:cNvSpPr txBox="1"/>
          <p:nvPr/>
        </p:nvSpPr>
        <p:spPr>
          <a:xfrm>
            <a:off x="0" y="940238"/>
            <a:ext cx="1286482"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50"/>
              <a:buFont typeface="Arial"/>
              <a:buNone/>
            </a:pPr>
            <a:r>
              <a:rPr b="0" i="0" lang="en" sz="1050" u="none" cap="none" strike="noStrike">
                <a:solidFill>
                  <a:srgbClr val="000000"/>
                </a:solidFill>
                <a:latin typeface="Arial"/>
                <a:ea typeface="Arial"/>
                <a:cs typeface="Arial"/>
                <a:sym typeface="Arial"/>
              </a:rPr>
              <a:t>Quantum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50"/>
              <a:buFont typeface="Arial"/>
              <a:buNone/>
            </a:pPr>
            <a:r>
              <a:rPr b="0" i="0" lang="en" sz="1050" u="none" cap="none" strike="noStrike">
                <a:solidFill>
                  <a:srgbClr val="000000"/>
                </a:solidFill>
                <a:latin typeface="Arial"/>
                <a:ea typeface="Arial"/>
                <a:cs typeface="Arial"/>
                <a:sym typeface="Arial"/>
              </a:rPr>
              <a:t>Processing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50"/>
              <a:buFont typeface="Arial"/>
              <a:buNone/>
            </a:pPr>
            <a:r>
              <a:rPr b="0" i="0" lang="en" sz="1050" u="none" cap="none" strike="noStrike">
                <a:solidFill>
                  <a:srgbClr val="000000"/>
                </a:solidFill>
                <a:latin typeface="Arial"/>
                <a:ea typeface="Arial"/>
                <a:cs typeface="Arial"/>
                <a:sym typeface="Arial"/>
              </a:rPr>
              <a:t>Units (QPUs)</a:t>
            </a:r>
            <a:endParaRPr b="0" i="0" sz="1400" u="none" cap="none" strike="noStrike">
              <a:solidFill>
                <a:srgbClr val="000000"/>
              </a:solidFill>
              <a:latin typeface="Arial"/>
              <a:ea typeface="Arial"/>
              <a:cs typeface="Arial"/>
              <a:sym typeface="Arial"/>
            </a:endParaRPr>
          </a:p>
        </p:txBody>
      </p:sp>
      <p:sp>
        <p:nvSpPr>
          <p:cNvPr id="932" name="Google Shape;932;p19"/>
          <p:cNvSpPr txBox="1"/>
          <p:nvPr/>
        </p:nvSpPr>
        <p:spPr>
          <a:xfrm>
            <a:off x="-40944" y="3379691"/>
            <a:ext cx="1028700" cy="90024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 sz="1050" u="none" cap="none" strike="noStrike">
                <a:solidFill>
                  <a:srgbClr val="000000"/>
                </a:solidFill>
                <a:latin typeface="Arial"/>
                <a:ea typeface="Arial"/>
                <a:cs typeface="Arial"/>
                <a:sym typeface="Arial"/>
              </a:rPr>
              <a:t>Central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50"/>
              <a:buFont typeface="Arial"/>
              <a:buNone/>
            </a:pPr>
            <a:r>
              <a:rPr b="0" i="0" lang="en" sz="1050" u="none" cap="none" strike="noStrike">
                <a:solidFill>
                  <a:srgbClr val="000000"/>
                </a:solidFill>
                <a:latin typeface="Arial"/>
                <a:ea typeface="Arial"/>
                <a:cs typeface="Arial"/>
                <a:sym typeface="Arial"/>
              </a:rPr>
              <a:t>Processing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50"/>
              <a:buFont typeface="Arial"/>
              <a:buNone/>
            </a:pPr>
            <a:r>
              <a:rPr b="0" i="0" lang="en" sz="1050" u="none" cap="none" strike="noStrike">
                <a:solidFill>
                  <a:srgbClr val="000000"/>
                </a:solidFill>
                <a:latin typeface="Arial"/>
                <a:ea typeface="Arial"/>
                <a:cs typeface="Arial"/>
                <a:sym typeface="Arial"/>
              </a:rPr>
              <a:t>Units (C-QPU)</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933" name="Google Shape;933;p19"/>
          <p:cNvSpPr/>
          <p:nvPr/>
        </p:nvSpPr>
        <p:spPr>
          <a:xfrm>
            <a:off x="894915" y="2129844"/>
            <a:ext cx="7485844" cy="2738371"/>
          </a:xfrm>
          <a:prstGeom prst="roundRect">
            <a:avLst>
              <a:gd fmla="val 16667" name="adj"/>
            </a:avLst>
          </a:prstGeom>
          <a:solidFill>
            <a:schemeClr val="accent1">
              <a:alpha val="3137"/>
            </a:schemeClr>
          </a:solidFill>
          <a:ln cap="flat" cmpd="sng" w="9525">
            <a:solidFill>
              <a:srgbClr val="3061B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934" name="Google Shape;934;p19"/>
          <p:cNvSpPr/>
          <p:nvPr/>
        </p:nvSpPr>
        <p:spPr>
          <a:xfrm>
            <a:off x="1079411" y="434662"/>
            <a:ext cx="6985178" cy="1603420"/>
          </a:xfrm>
          <a:prstGeom prst="roundRect">
            <a:avLst>
              <a:gd fmla="val 16667" name="adj"/>
            </a:avLst>
          </a:prstGeom>
          <a:solidFill>
            <a:schemeClr val="accent1">
              <a:alpha val="5882"/>
            </a:schemeClr>
          </a:solidFill>
          <a:ln cap="flat" cmpd="sng" w="9525">
            <a:solidFill>
              <a:srgbClr val="3061B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9" name="Shape 939"/>
        <p:cNvGrpSpPr/>
        <p:nvPr/>
      </p:nvGrpSpPr>
      <p:grpSpPr>
        <a:xfrm>
          <a:off x="0" y="0"/>
          <a:ext cx="0" cy="0"/>
          <a:chOff x="0" y="0"/>
          <a:chExt cx="0" cy="0"/>
        </a:xfrm>
      </p:grpSpPr>
      <p:sp>
        <p:nvSpPr>
          <p:cNvPr id="940" name="Google Shape;940;p20"/>
          <p:cNvSpPr txBox="1"/>
          <p:nvPr/>
        </p:nvSpPr>
        <p:spPr>
          <a:xfrm>
            <a:off x="422656" y="-15444"/>
            <a:ext cx="8854440" cy="67270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rgbClr val="000000"/>
                </a:solidFill>
                <a:latin typeface="Arial"/>
                <a:ea typeface="Arial"/>
                <a:cs typeface="Arial"/>
                <a:sym typeface="Arial"/>
              </a:rPr>
              <a:t>              </a:t>
            </a:r>
            <a:r>
              <a:rPr b="1" i="0" lang="en" sz="2200" u="none" cap="none" strike="noStrike">
                <a:solidFill>
                  <a:srgbClr val="C00000"/>
                </a:solidFill>
                <a:latin typeface="Arial"/>
                <a:ea typeface="Arial"/>
                <a:cs typeface="Arial"/>
                <a:sym typeface="Arial"/>
              </a:rPr>
              <a:t>Interconnecting the nodes via telecom photons  </a:t>
            </a:r>
            <a:endParaRPr b="0" i="0" sz="2200" u="none" cap="none" strike="noStrike">
              <a:solidFill>
                <a:srgbClr val="C00000"/>
              </a:solidFill>
              <a:latin typeface="Arial"/>
              <a:ea typeface="Arial"/>
              <a:cs typeface="Arial"/>
              <a:sym typeface="Arial"/>
            </a:endParaRPr>
          </a:p>
        </p:txBody>
      </p:sp>
      <p:sp>
        <p:nvSpPr>
          <p:cNvPr id="941" name="Google Shape;941;p20"/>
          <p:cNvSpPr/>
          <p:nvPr/>
        </p:nvSpPr>
        <p:spPr>
          <a:xfrm>
            <a:off x="7681156" y="2055264"/>
            <a:ext cx="698666" cy="92549"/>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cxnSp>
        <p:nvCxnSpPr>
          <p:cNvPr id="942" name="Google Shape;942;p20"/>
          <p:cNvCxnSpPr/>
          <p:nvPr/>
        </p:nvCxnSpPr>
        <p:spPr>
          <a:xfrm rot="10800000">
            <a:off x="2276483" y="4216741"/>
            <a:ext cx="0" cy="589"/>
          </a:xfrm>
          <a:prstGeom prst="straightConnector1">
            <a:avLst/>
          </a:prstGeom>
          <a:noFill/>
          <a:ln cap="flat" cmpd="sng" w="9525">
            <a:solidFill>
              <a:srgbClr val="3B7FF2"/>
            </a:solidFill>
            <a:prstDash val="solid"/>
            <a:round/>
            <a:headEnd len="sm" w="sm" type="none"/>
            <a:tailEnd len="sm" w="sm" type="none"/>
          </a:ln>
        </p:spPr>
      </p:cxnSp>
      <p:sp>
        <p:nvSpPr>
          <p:cNvPr id="943" name="Google Shape;943;p20"/>
          <p:cNvSpPr/>
          <p:nvPr/>
        </p:nvSpPr>
        <p:spPr>
          <a:xfrm>
            <a:off x="6386815" y="4603791"/>
            <a:ext cx="1495700" cy="559058"/>
          </a:xfrm>
          <a:prstGeom prst="rect">
            <a:avLst/>
          </a:prstGeom>
          <a:solidFill>
            <a:schemeClr val="l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pic>
        <p:nvPicPr>
          <p:cNvPr descr="Box and whisker chart&#10;&#10;Description automatically generated" id="944" name="Google Shape;944;p20"/>
          <p:cNvPicPr preferRelativeResize="0"/>
          <p:nvPr/>
        </p:nvPicPr>
        <p:blipFill rotWithShape="1">
          <a:blip r:embed="rId3">
            <a:alphaModFix/>
          </a:blip>
          <a:srcRect b="0" l="0" r="0" t="0"/>
          <a:stretch/>
        </p:blipFill>
        <p:spPr>
          <a:xfrm>
            <a:off x="2329782" y="2911315"/>
            <a:ext cx="4897741" cy="2060314"/>
          </a:xfrm>
          <a:prstGeom prst="rect">
            <a:avLst/>
          </a:prstGeom>
          <a:noFill/>
          <a:ln>
            <a:noFill/>
          </a:ln>
        </p:spPr>
      </p:pic>
      <p:pic>
        <p:nvPicPr>
          <p:cNvPr id="945" name="Google Shape;945;p20"/>
          <p:cNvPicPr preferRelativeResize="0"/>
          <p:nvPr/>
        </p:nvPicPr>
        <p:blipFill rotWithShape="1">
          <a:blip r:embed="rId4">
            <a:alphaModFix/>
          </a:blip>
          <a:srcRect b="0" l="0" r="0" t="0"/>
          <a:stretch/>
        </p:blipFill>
        <p:spPr>
          <a:xfrm>
            <a:off x="764340" y="3786460"/>
            <a:ext cx="1373717" cy="392490"/>
          </a:xfrm>
          <a:prstGeom prst="rect">
            <a:avLst/>
          </a:prstGeom>
          <a:noFill/>
          <a:ln>
            <a:noFill/>
          </a:ln>
        </p:spPr>
      </p:pic>
      <p:pic>
        <p:nvPicPr>
          <p:cNvPr id="946" name="Google Shape;946;p20"/>
          <p:cNvPicPr preferRelativeResize="0"/>
          <p:nvPr/>
        </p:nvPicPr>
        <p:blipFill rotWithShape="1">
          <a:blip r:embed="rId4">
            <a:alphaModFix/>
          </a:blip>
          <a:srcRect b="0" l="0" r="0" t="0"/>
          <a:stretch/>
        </p:blipFill>
        <p:spPr>
          <a:xfrm>
            <a:off x="814564" y="4330529"/>
            <a:ext cx="1373717" cy="392490"/>
          </a:xfrm>
          <a:prstGeom prst="rect">
            <a:avLst/>
          </a:prstGeom>
          <a:noFill/>
          <a:ln>
            <a:noFill/>
          </a:ln>
        </p:spPr>
      </p:pic>
      <p:pic>
        <p:nvPicPr>
          <p:cNvPr id="947" name="Google Shape;947;p20"/>
          <p:cNvPicPr preferRelativeResize="0"/>
          <p:nvPr/>
        </p:nvPicPr>
        <p:blipFill rotWithShape="1">
          <a:blip r:embed="rId4">
            <a:alphaModFix/>
          </a:blip>
          <a:srcRect b="0" l="0" r="0" t="0"/>
          <a:stretch/>
        </p:blipFill>
        <p:spPr>
          <a:xfrm>
            <a:off x="7293052" y="3321376"/>
            <a:ext cx="1373717" cy="392490"/>
          </a:xfrm>
          <a:prstGeom prst="rect">
            <a:avLst/>
          </a:prstGeom>
          <a:noFill/>
          <a:ln>
            <a:noFill/>
          </a:ln>
        </p:spPr>
      </p:pic>
      <p:sp>
        <p:nvSpPr>
          <p:cNvPr id="948" name="Google Shape;948;p20"/>
          <p:cNvSpPr/>
          <p:nvPr/>
        </p:nvSpPr>
        <p:spPr>
          <a:xfrm>
            <a:off x="2059947" y="2904758"/>
            <a:ext cx="4582574" cy="2171979"/>
          </a:xfrm>
          <a:prstGeom prst="rect">
            <a:avLst/>
          </a:prstGeom>
          <a:solidFill>
            <a:srgbClr val="ADBCC3">
              <a:alpha val="3607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49" name="Google Shape;949;p20"/>
          <p:cNvSpPr txBox="1"/>
          <p:nvPr/>
        </p:nvSpPr>
        <p:spPr>
          <a:xfrm>
            <a:off x="6753844" y="3702814"/>
            <a:ext cx="2704922" cy="1384995"/>
          </a:xfrm>
          <a:prstGeom prst="rect">
            <a:avLst/>
          </a:prstGeom>
          <a:noFill/>
          <a:ln>
            <a:noFill/>
          </a:ln>
        </p:spPr>
        <p:txBody>
          <a:bodyPr anchorCtr="0" anchor="t" bIns="45700" lIns="91425" spcFirstLastPara="1" rIns="91425" wrap="square" tIns="45700">
            <a:spAutoFit/>
          </a:bodyPr>
          <a:lstStyle/>
          <a:p>
            <a:pPr indent="-88900" lvl="0" marL="0" marR="0" rtl="0" algn="l">
              <a:lnSpc>
                <a:spcPct val="100000"/>
              </a:lnSpc>
              <a:spcBef>
                <a:spcPts val="0"/>
              </a:spcBef>
              <a:spcAft>
                <a:spcPts val="0"/>
              </a:spcAft>
              <a:buClr>
                <a:srgbClr val="000000"/>
              </a:buClr>
              <a:buSzPts val="1400"/>
              <a:buFont typeface="Arial"/>
              <a:buChar char="•"/>
            </a:pPr>
            <a:r>
              <a:rPr b="0" i="0" lang="en" sz="1400" u="none" cap="none" strike="noStrike">
                <a:solidFill>
                  <a:schemeClr val="dk1"/>
                </a:solidFill>
                <a:latin typeface="Arial"/>
                <a:ea typeface="Arial"/>
                <a:cs typeface="Arial"/>
                <a:sym typeface="Arial"/>
              </a:rPr>
              <a:t>Current efficiency ~ 10 %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  Target  efficiency &gt; 30%</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r>
              <a:rPr b="0" i="0" lang="en" sz="1400" u="none" cap="none" strike="noStrike">
                <a:solidFill>
                  <a:schemeClr val="dk1"/>
                </a:solidFill>
                <a:latin typeface="Arial"/>
                <a:ea typeface="Arial"/>
                <a:cs typeface="Arial"/>
                <a:sym typeface="Arial"/>
              </a:rPr>
              <a:t>Low-noise operation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r>
              <a:rPr b="0" i="0" lang="en" sz="1400" u="none" cap="none" strike="noStrike">
                <a:solidFill>
                  <a:schemeClr val="dk1"/>
                </a:solidFill>
                <a:latin typeface="Arial"/>
                <a:ea typeface="Arial"/>
                <a:cs typeface="Arial"/>
                <a:sym typeface="Arial"/>
              </a:rPr>
              <a:t>Preservation of polarization</a:t>
            </a:r>
            <a:endParaRPr b="0" i="0" sz="1400" u="none" cap="none" strike="noStrike">
              <a:solidFill>
                <a:srgbClr val="000000"/>
              </a:solidFill>
              <a:latin typeface="Arial"/>
              <a:ea typeface="Arial"/>
              <a:cs typeface="Arial"/>
              <a:sym typeface="Arial"/>
            </a:endParaRPr>
          </a:p>
        </p:txBody>
      </p:sp>
      <p:sp>
        <p:nvSpPr>
          <p:cNvPr id="950" name="Google Shape;950;p20"/>
          <p:cNvSpPr txBox="1"/>
          <p:nvPr/>
        </p:nvSpPr>
        <p:spPr>
          <a:xfrm>
            <a:off x="1982190" y="2877880"/>
            <a:ext cx="3201006"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  </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chemeClr val="dk1"/>
                </a:solidFill>
                <a:latin typeface="Arial"/>
                <a:ea typeface="Arial"/>
                <a:cs typeface="Arial"/>
                <a:sym typeface="Arial"/>
              </a:rPr>
              <a:t>          854 nm → 1550 nm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951" name="Google Shape;951;p20"/>
          <p:cNvSpPr txBox="1"/>
          <p:nvPr/>
        </p:nvSpPr>
        <p:spPr>
          <a:xfrm>
            <a:off x="3726216" y="4764669"/>
            <a:ext cx="3201006"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Difference frequency generation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952" name="Google Shape;952;p20"/>
          <p:cNvSpPr txBox="1"/>
          <p:nvPr/>
        </p:nvSpPr>
        <p:spPr>
          <a:xfrm>
            <a:off x="-4391" y="3425502"/>
            <a:ext cx="214244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chemeClr val="dk1"/>
                </a:solidFill>
                <a:latin typeface="Arial"/>
                <a:ea typeface="Arial"/>
                <a:cs typeface="Arial"/>
                <a:sym typeface="Arial"/>
              </a:rPr>
              <a:t>Input</a:t>
            </a:r>
            <a:r>
              <a:rPr b="0" i="0" lang="en" sz="1400" u="none" cap="none" strike="noStrike">
                <a:solidFill>
                  <a:schemeClr val="dk1"/>
                </a:solidFill>
                <a:latin typeface="Arial"/>
                <a:ea typeface="Arial"/>
                <a:cs typeface="Arial"/>
                <a:sym typeface="Arial"/>
              </a:rPr>
              <a:t> photon at 854 nm</a:t>
            </a:r>
            <a:endParaRPr b="0" i="0" sz="1400" u="none" cap="none" strike="noStrike">
              <a:solidFill>
                <a:schemeClr val="dk1"/>
              </a:solidFill>
              <a:latin typeface="Arial"/>
              <a:ea typeface="Arial"/>
              <a:cs typeface="Arial"/>
              <a:sym typeface="Arial"/>
            </a:endParaRPr>
          </a:p>
        </p:txBody>
      </p:sp>
      <p:sp>
        <p:nvSpPr>
          <p:cNvPr id="953" name="Google Shape;953;p20"/>
          <p:cNvSpPr txBox="1"/>
          <p:nvPr/>
        </p:nvSpPr>
        <p:spPr>
          <a:xfrm>
            <a:off x="50868" y="4736458"/>
            <a:ext cx="203639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chemeClr val="dk1"/>
                </a:solidFill>
                <a:latin typeface="Arial"/>
                <a:ea typeface="Arial"/>
                <a:cs typeface="Arial"/>
                <a:sym typeface="Arial"/>
              </a:rPr>
              <a:t>Pump</a:t>
            </a:r>
            <a:r>
              <a:rPr b="0" i="0" lang="en" sz="1400" u="none" cap="none" strike="noStrike">
                <a:solidFill>
                  <a:schemeClr val="dk1"/>
                </a:solidFill>
                <a:latin typeface="Arial"/>
                <a:ea typeface="Arial"/>
                <a:cs typeface="Arial"/>
                <a:sym typeface="Arial"/>
              </a:rPr>
              <a:t> field at 1900 nm</a:t>
            </a:r>
            <a:endParaRPr b="0" i="0" sz="1400" u="none" cap="none" strike="noStrike">
              <a:solidFill>
                <a:schemeClr val="dk1"/>
              </a:solidFill>
              <a:latin typeface="Arial"/>
              <a:ea typeface="Arial"/>
              <a:cs typeface="Arial"/>
              <a:sym typeface="Arial"/>
            </a:endParaRPr>
          </a:p>
        </p:txBody>
      </p:sp>
      <p:sp>
        <p:nvSpPr>
          <p:cNvPr id="954" name="Google Shape;954;p20"/>
          <p:cNvSpPr txBox="1"/>
          <p:nvPr/>
        </p:nvSpPr>
        <p:spPr>
          <a:xfrm>
            <a:off x="6753845" y="2904758"/>
            <a:ext cx="236298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chemeClr val="dk1"/>
                </a:solidFill>
                <a:latin typeface="Arial"/>
                <a:ea typeface="Arial"/>
                <a:cs typeface="Arial"/>
                <a:sym typeface="Arial"/>
              </a:rPr>
              <a:t>Output </a:t>
            </a:r>
            <a:r>
              <a:rPr b="0" i="0" lang="en" sz="1400" u="none" cap="none" strike="noStrike">
                <a:solidFill>
                  <a:schemeClr val="dk1"/>
                </a:solidFill>
                <a:latin typeface="Arial"/>
                <a:ea typeface="Arial"/>
                <a:cs typeface="Arial"/>
                <a:sym typeface="Arial"/>
              </a:rPr>
              <a:t>photon at 1550 nm</a:t>
            </a:r>
            <a:endParaRPr b="0" i="0" sz="1400" u="none" cap="none" strike="noStrike">
              <a:solidFill>
                <a:schemeClr val="dk1"/>
              </a:solidFill>
              <a:latin typeface="Arial"/>
              <a:ea typeface="Arial"/>
              <a:cs typeface="Arial"/>
              <a:sym typeface="Arial"/>
            </a:endParaRPr>
          </a:p>
        </p:txBody>
      </p:sp>
      <p:pic>
        <p:nvPicPr>
          <p:cNvPr id="955" name="Google Shape;955;p20"/>
          <p:cNvPicPr preferRelativeResize="0"/>
          <p:nvPr/>
        </p:nvPicPr>
        <p:blipFill rotWithShape="1">
          <a:blip r:embed="rId5">
            <a:alphaModFix/>
          </a:blip>
          <a:srcRect b="0" l="0" r="0" t="0"/>
          <a:stretch/>
        </p:blipFill>
        <p:spPr>
          <a:xfrm>
            <a:off x="250319" y="685321"/>
            <a:ext cx="4104722" cy="1813549"/>
          </a:xfrm>
          <a:prstGeom prst="rect">
            <a:avLst/>
          </a:prstGeom>
          <a:noFill/>
          <a:ln>
            <a:noFill/>
          </a:ln>
        </p:spPr>
      </p:pic>
      <p:pic>
        <p:nvPicPr>
          <p:cNvPr id="956" name="Google Shape;956;p20"/>
          <p:cNvPicPr preferRelativeResize="0"/>
          <p:nvPr/>
        </p:nvPicPr>
        <p:blipFill rotWithShape="1">
          <a:blip r:embed="rId6">
            <a:alphaModFix/>
          </a:blip>
          <a:srcRect b="0" l="0" r="0" t="0"/>
          <a:stretch/>
        </p:blipFill>
        <p:spPr>
          <a:xfrm>
            <a:off x="4678044" y="632850"/>
            <a:ext cx="3921213" cy="1842655"/>
          </a:xfrm>
          <a:prstGeom prst="rect">
            <a:avLst/>
          </a:prstGeom>
          <a:noFill/>
          <a:ln>
            <a:noFill/>
          </a:ln>
        </p:spPr>
      </p:pic>
      <p:pic>
        <p:nvPicPr>
          <p:cNvPr id="957" name="Google Shape;957;p20"/>
          <p:cNvPicPr preferRelativeResize="0"/>
          <p:nvPr/>
        </p:nvPicPr>
        <p:blipFill rotWithShape="1">
          <a:blip r:embed="rId7">
            <a:alphaModFix/>
          </a:blip>
          <a:srcRect b="0" l="0" r="0" t="0"/>
          <a:stretch/>
        </p:blipFill>
        <p:spPr>
          <a:xfrm>
            <a:off x="3450962" y="639052"/>
            <a:ext cx="2242075" cy="941972"/>
          </a:xfrm>
          <a:prstGeom prst="rect">
            <a:avLst/>
          </a:prstGeom>
          <a:noFill/>
          <a:ln cap="flat" cmpd="sng" w="38100">
            <a:solidFill>
              <a:schemeClr val="dk1"/>
            </a:solidFill>
            <a:prstDash val="solid"/>
            <a:round/>
            <a:headEnd len="sm" w="sm" type="none"/>
            <a:tailEnd len="sm" w="sm" type="none"/>
          </a:ln>
        </p:spPr>
      </p:pic>
      <p:sp>
        <p:nvSpPr>
          <p:cNvPr id="958" name="Google Shape;958;p20"/>
          <p:cNvSpPr txBox="1"/>
          <p:nvPr/>
        </p:nvSpPr>
        <p:spPr>
          <a:xfrm>
            <a:off x="244451" y="390645"/>
            <a:ext cx="1039779" cy="384698"/>
          </a:xfrm>
          <a:prstGeom prst="rect">
            <a:avLst/>
          </a:prstGeom>
          <a:noFill/>
          <a:ln>
            <a:noFill/>
          </a:ln>
        </p:spPr>
        <p:txBody>
          <a:bodyPr anchorCtr="0" anchor="t" bIns="68550" lIns="68550" spcFirstLastPara="1" rIns="68550" wrap="square" tIns="68550">
            <a:sp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chemeClr val="dk1"/>
                </a:solidFill>
                <a:latin typeface="Arial"/>
                <a:ea typeface="Arial"/>
                <a:cs typeface="Arial"/>
                <a:sym typeface="Arial"/>
              </a:rPr>
              <a:t>UCB Lab</a:t>
            </a:r>
            <a:endParaRPr b="1" i="0" sz="1600" u="none" cap="none" strike="noStrike">
              <a:solidFill>
                <a:schemeClr val="dk1"/>
              </a:solidFill>
              <a:latin typeface="Arial"/>
              <a:ea typeface="Arial"/>
              <a:cs typeface="Arial"/>
              <a:sym typeface="Arial"/>
            </a:endParaRPr>
          </a:p>
        </p:txBody>
      </p:sp>
      <p:sp>
        <p:nvSpPr>
          <p:cNvPr id="959" name="Google Shape;959;p20"/>
          <p:cNvSpPr txBox="1"/>
          <p:nvPr/>
        </p:nvSpPr>
        <p:spPr>
          <a:xfrm>
            <a:off x="6938702" y="348299"/>
            <a:ext cx="1954979" cy="384698"/>
          </a:xfrm>
          <a:prstGeom prst="rect">
            <a:avLst/>
          </a:prstGeom>
          <a:noFill/>
          <a:ln>
            <a:noFill/>
          </a:ln>
        </p:spPr>
        <p:txBody>
          <a:bodyPr anchorCtr="0" anchor="t" bIns="68550" lIns="68550" spcFirstLastPara="1" rIns="68550" wrap="square" tIns="68550">
            <a:sp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chemeClr val="accent2"/>
                </a:solidFill>
                <a:latin typeface="Arial"/>
                <a:ea typeface="Arial"/>
                <a:cs typeface="Arial"/>
                <a:sym typeface="Arial"/>
              </a:rPr>
              <a:t>New lab at LBNL </a:t>
            </a:r>
            <a:endParaRPr b="1" i="0" sz="1600" u="none" cap="none" strike="noStrike">
              <a:solidFill>
                <a:schemeClr val="accent2"/>
              </a:solidFill>
              <a:latin typeface="Arial"/>
              <a:ea typeface="Arial"/>
              <a:cs typeface="Arial"/>
              <a:sym typeface="Arial"/>
            </a:endParaRPr>
          </a:p>
        </p:txBody>
      </p:sp>
      <p:sp>
        <p:nvSpPr>
          <p:cNvPr id="960" name="Google Shape;960;p20"/>
          <p:cNvSpPr txBox="1"/>
          <p:nvPr/>
        </p:nvSpPr>
        <p:spPr>
          <a:xfrm>
            <a:off x="2882506" y="2597500"/>
            <a:ext cx="3389069"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rgbClr val="C00000"/>
                </a:solidFill>
                <a:latin typeface="Arimo"/>
                <a:ea typeface="Arimo"/>
                <a:cs typeface="Arimo"/>
                <a:sym typeface="Arimo"/>
              </a:rPr>
              <a:t>Quantum frequency conversion  </a:t>
            </a:r>
            <a:endParaRPr b="1" i="0" sz="1600" u="none" cap="none" strike="noStrike">
              <a:solidFill>
                <a:srgbClr val="C00000"/>
              </a:solidFill>
              <a:latin typeface="Arimo"/>
              <a:ea typeface="Arimo"/>
              <a:cs typeface="Arimo"/>
              <a:sym typeface="Arimo"/>
            </a:endParaRPr>
          </a:p>
        </p:txBody>
      </p:sp>
    </p:spTree>
  </p:cSld>
  <p:clrMapOvr>
    <a:masterClrMapping/>
  </p:clrMapOvr>
  <mc:AlternateContent>
    <mc:Choice Requires="p14">
      <p:transition p14:dur="250">
        <p:fade/>
      </p:transition>
    </mc:Choice>
    <mc:Fallback>
      <p:transition>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5" name="Shape 965"/>
        <p:cNvGrpSpPr/>
        <p:nvPr/>
      </p:nvGrpSpPr>
      <p:grpSpPr>
        <a:xfrm>
          <a:off x="0" y="0"/>
          <a:ext cx="0" cy="0"/>
          <a:chOff x="0" y="0"/>
          <a:chExt cx="0" cy="0"/>
        </a:xfrm>
      </p:grpSpPr>
      <p:sp>
        <p:nvSpPr>
          <p:cNvPr id="966" name="Google Shape;966;p21"/>
          <p:cNvSpPr txBox="1"/>
          <p:nvPr/>
        </p:nvSpPr>
        <p:spPr>
          <a:xfrm>
            <a:off x="353408" y="-15444"/>
            <a:ext cx="8854440" cy="67270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rgbClr val="000000"/>
                </a:solidFill>
                <a:latin typeface="Arial"/>
                <a:ea typeface="Arial"/>
                <a:cs typeface="Arial"/>
                <a:sym typeface="Arial"/>
              </a:rPr>
              <a:t>                    </a:t>
            </a:r>
            <a:r>
              <a:rPr b="1" i="0" lang="en" sz="2200" u="none" cap="none" strike="noStrike">
                <a:solidFill>
                  <a:srgbClr val="C00000"/>
                </a:solidFill>
                <a:latin typeface="Arial"/>
                <a:ea typeface="Arial"/>
                <a:cs typeface="Arial"/>
                <a:sym typeface="Arial"/>
              </a:rPr>
              <a:t>Quantum network control and scheduling</a:t>
            </a:r>
            <a:endParaRPr b="0" i="0" sz="2200" u="none" cap="none" strike="noStrike">
              <a:solidFill>
                <a:srgbClr val="C00000"/>
              </a:solidFill>
              <a:latin typeface="Arial"/>
              <a:ea typeface="Arial"/>
              <a:cs typeface="Arial"/>
              <a:sym typeface="Arial"/>
            </a:endParaRPr>
          </a:p>
        </p:txBody>
      </p:sp>
      <p:cxnSp>
        <p:nvCxnSpPr>
          <p:cNvPr id="967" name="Google Shape;967;p21"/>
          <p:cNvCxnSpPr/>
          <p:nvPr/>
        </p:nvCxnSpPr>
        <p:spPr>
          <a:xfrm rot="10800000">
            <a:off x="2276483" y="4216741"/>
            <a:ext cx="0" cy="589"/>
          </a:xfrm>
          <a:prstGeom prst="straightConnector1">
            <a:avLst/>
          </a:prstGeom>
          <a:noFill/>
          <a:ln cap="flat" cmpd="sng" w="9525">
            <a:solidFill>
              <a:srgbClr val="3B7FF2"/>
            </a:solidFill>
            <a:prstDash val="solid"/>
            <a:round/>
            <a:headEnd len="sm" w="sm" type="none"/>
            <a:tailEnd len="sm" w="sm" type="none"/>
          </a:ln>
        </p:spPr>
      </p:cxnSp>
      <p:sp>
        <p:nvSpPr>
          <p:cNvPr id="968" name="Google Shape;968;p21"/>
          <p:cNvSpPr/>
          <p:nvPr/>
        </p:nvSpPr>
        <p:spPr>
          <a:xfrm>
            <a:off x="6505301" y="4605832"/>
            <a:ext cx="1495700" cy="559058"/>
          </a:xfrm>
          <a:prstGeom prst="rect">
            <a:avLst/>
          </a:prstGeom>
          <a:solidFill>
            <a:schemeClr val="l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969" name="Google Shape;969;p21"/>
          <p:cNvSpPr/>
          <p:nvPr/>
        </p:nvSpPr>
        <p:spPr>
          <a:xfrm>
            <a:off x="6505301" y="4605832"/>
            <a:ext cx="1495700" cy="559058"/>
          </a:xfrm>
          <a:prstGeom prst="rect">
            <a:avLst/>
          </a:prstGeom>
          <a:solidFill>
            <a:schemeClr val="l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pic>
        <p:nvPicPr>
          <p:cNvPr id="970" name="Google Shape;970;p21"/>
          <p:cNvPicPr preferRelativeResize="0"/>
          <p:nvPr/>
        </p:nvPicPr>
        <p:blipFill rotWithShape="1">
          <a:blip r:embed="rId3">
            <a:alphaModFix/>
          </a:blip>
          <a:srcRect b="0" l="0" r="0" t="0"/>
          <a:stretch/>
        </p:blipFill>
        <p:spPr>
          <a:xfrm>
            <a:off x="4238627" y="358253"/>
            <a:ext cx="4905373" cy="2886038"/>
          </a:xfrm>
          <a:prstGeom prst="rect">
            <a:avLst/>
          </a:prstGeom>
          <a:noFill/>
          <a:ln>
            <a:noFill/>
          </a:ln>
        </p:spPr>
      </p:pic>
      <p:pic>
        <p:nvPicPr>
          <p:cNvPr id="971" name="Google Shape;971;p21"/>
          <p:cNvPicPr preferRelativeResize="0"/>
          <p:nvPr/>
        </p:nvPicPr>
        <p:blipFill rotWithShape="1">
          <a:blip r:embed="rId4">
            <a:alphaModFix/>
          </a:blip>
          <a:srcRect b="0" l="0" r="0" t="0"/>
          <a:stretch/>
        </p:blipFill>
        <p:spPr>
          <a:xfrm>
            <a:off x="468469" y="418879"/>
            <a:ext cx="3235325" cy="2571750"/>
          </a:xfrm>
          <a:prstGeom prst="rect">
            <a:avLst/>
          </a:prstGeom>
          <a:noFill/>
          <a:ln>
            <a:noFill/>
          </a:ln>
        </p:spPr>
      </p:pic>
      <p:pic>
        <p:nvPicPr>
          <p:cNvPr id="972" name="Google Shape;972;p21"/>
          <p:cNvPicPr preferRelativeResize="0"/>
          <p:nvPr/>
        </p:nvPicPr>
        <p:blipFill rotWithShape="1">
          <a:blip r:embed="rId5">
            <a:alphaModFix/>
          </a:blip>
          <a:srcRect b="0" l="0" r="0" t="0"/>
          <a:stretch/>
        </p:blipFill>
        <p:spPr>
          <a:xfrm>
            <a:off x="364521" y="3438746"/>
            <a:ext cx="3443223" cy="1446615"/>
          </a:xfrm>
          <a:prstGeom prst="rect">
            <a:avLst/>
          </a:prstGeom>
          <a:noFill/>
          <a:ln cap="flat" cmpd="sng" w="38100">
            <a:solidFill>
              <a:schemeClr val="dk1"/>
            </a:solidFill>
            <a:prstDash val="solid"/>
            <a:round/>
            <a:headEnd len="sm" w="sm" type="none"/>
            <a:tailEnd len="sm" w="sm" type="none"/>
          </a:ln>
        </p:spPr>
      </p:pic>
      <p:sp>
        <p:nvSpPr>
          <p:cNvPr id="973" name="Google Shape;973;p21"/>
          <p:cNvSpPr txBox="1"/>
          <p:nvPr/>
        </p:nvSpPr>
        <p:spPr>
          <a:xfrm>
            <a:off x="3807744" y="2820260"/>
            <a:ext cx="5291537" cy="2169706"/>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chemeClr val="dk1"/>
              </a:buClr>
              <a:buSzPts val="1400"/>
              <a:buFont typeface="Source Sans 3"/>
              <a:buNone/>
            </a:pPr>
            <a:r>
              <a:t/>
            </a:r>
            <a:endParaRPr b="0" i="0" sz="1400" u="none" cap="none" strike="noStrike">
              <a:solidFill>
                <a:schemeClr val="dk1"/>
              </a:solidFill>
              <a:latin typeface="Arial"/>
              <a:ea typeface="Arial"/>
              <a:cs typeface="Arial"/>
              <a:sym typeface="Arial"/>
            </a:endParaRPr>
          </a:p>
          <a:p>
            <a:pPr indent="-228600" lvl="0" marL="457200" marR="0" rtl="0" algn="l">
              <a:lnSpc>
                <a:spcPct val="100000"/>
              </a:lnSpc>
              <a:spcBef>
                <a:spcPts val="0"/>
              </a:spcBef>
              <a:spcAft>
                <a:spcPts val="0"/>
              </a:spcAft>
              <a:buClr>
                <a:schemeClr val="dk1"/>
              </a:buClr>
              <a:buSzPts val="1400"/>
              <a:buFont typeface="Source Sans 3"/>
              <a:buNone/>
            </a:pPr>
            <a:r>
              <a:t/>
            </a:r>
            <a:endParaRPr b="0" i="0" sz="1400" u="none" cap="none" strike="noStrike">
              <a:solidFill>
                <a:schemeClr val="dk1"/>
              </a:solidFill>
              <a:latin typeface="Arial"/>
              <a:ea typeface="Arial"/>
              <a:cs typeface="Arial"/>
              <a:sym typeface="Arial"/>
            </a:endParaRPr>
          </a:p>
          <a:p>
            <a:pPr indent="-317500" lvl="0" marL="457200" marR="0" rtl="0" algn="l">
              <a:lnSpc>
                <a:spcPct val="100000"/>
              </a:lnSpc>
              <a:spcBef>
                <a:spcPts val="0"/>
              </a:spcBef>
              <a:spcAft>
                <a:spcPts val="0"/>
              </a:spcAft>
              <a:buClr>
                <a:schemeClr val="dk1"/>
              </a:buClr>
              <a:buSzPts val="1400"/>
              <a:buFont typeface="Source Sans 3"/>
              <a:buChar char="●"/>
            </a:pPr>
            <a:r>
              <a:rPr b="0" i="0" lang="en" sz="1400" u="none" cap="none" strike="noStrike">
                <a:solidFill>
                  <a:schemeClr val="dk1"/>
                </a:solidFill>
                <a:latin typeface="Arial"/>
                <a:ea typeface="Arial"/>
                <a:cs typeface="Arial"/>
                <a:sym typeface="Arial"/>
              </a:rPr>
              <a:t>Q-nodes and BSM-nodes are automatically operated and calibrated by local FPGA-based real-time control systems </a:t>
            </a:r>
            <a:endParaRPr b="0" i="0" sz="1400" u="none" cap="none" strike="noStrike">
              <a:solidFill>
                <a:srgbClr val="000000"/>
              </a:solidFill>
              <a:latin typeface="Arial"/>
              <a:ea typeface="Arial"/>
              <a:cs typeface="Arial"/>
              <a:sym typeface="Arial"/>
            </a:endParaRPr>
          </a:p>
          <a:p>
            <a:pPr indent="-228600" lvl="0" marL="457200" marR="0" rtl="0" algn="l">
              <a:lnSpc>
                <a:spcPct val="100000"/>
              </a:lnSpc>
              <a:spcBef>
                <a:spcPts val="0"/>
              </a:spcBef>
              <a:spcAft>
                <a:spcPts val="0"/>
              </a:spcAft>
              <a:buClr>
                <a:schemeClr val="dk1"/>
              </a:buClr>
              <a:buSzPts val="1400"/>
              <a:buFont typeface="Source Sans 3"/>
              <a:buNone/>
            </a:pPr>
            <a:r>
              <a:t/>
            </a:r>
            <a:endParaRPr b="0" i="0" sz="1400" u="none" cap="none" strike="noStrike">
              <a:solidFill>
                <a:schemeClr val="dk1"/>
              </a:solidFill>
              <a:latin typeface="Arial"/>
              <a:ea typeface="Arial"/>
              <a:cs typeface="Arial"/>
              <a:sym typeface="Arial"/>
            </a:endParaRPr>
          </a:p>
          <a:p>
            <a:pPr indent="-317500" lvl="0" marL="457200" marR="0" rtl="0" algn="l">
              <a:lnSpc>
                <a:spcPct val="100000"/>
              </a:lnSpc>
              <a:spcBef>
                <a:spcPts val="0"/>
              </a:spcBef>
              <a:spcAft>
                <a:spcPts val="0"/>
              </a:spcAft>
              <a:buClr>
                <a:schemeClr val="dk1"/>
              </a:buClr>
              <a:buSzPts val="1400"/>
              <a:buFont typeface="Source Sans 3"/>
              <a:buChar char="●"/>
            </a:pPr>
            <a:r>
              <a:rPr b="0" i="0" lang="en" sz="1400" u="none" cap="none" strike="noStrike">
                <a:solidFill>
                  <a:schemeClr val="dk1"/>
                </a:solidFill>
                <a:latin typeface="Arial"/>
                <a:ea typeface="Arial"/>
                <a:cs typeface="Arial"/>
                <a:sym typeface="Arial"/>
              </a:rPr>
              <a:t>Remote users make request over quantum network server (QNS) to have entanglement between Q-node via BSMs</a:t>
            </a:r>
            <a:endParaRPr b="0" i="0" sz="1400" u="none" cap="none" strike="noStrike">
              <a:solidFill>
                <a:srgbClr val="000000"/>
              </a:solidFill>
              <a:latin typeface="Arial"/>
              <a:ea typeface="Arial"/>
              <a:cs typeface="Arial"/>
              <a:sym typeface="Arial"/>
            </a:endParaRPr>
          </a:p>
          <a:p>
            <a:pPr indent="-228600" lvl="0" marL="457200" marR="0" rtl="0" algn="l">
              <a:lnSpc>
                <a:spcPct val="100000"/>
              </a:lnSpc>
              <a:spcBef>
                <a:spcPts val="0"/>
              </a:spcBef>
              <a:spcAft>
                <a:spcPts val="0"/>
              </a:spcAft>
              <a:buClr>
                <a:schemeClr val="dk1"/>
              </a:buClr>
              <a:buSzPts val="1400"/>
              <a:buFont typeface="Source Sans 3"/>
              <a:buNone/>
            </a:pPr>
            <a:r>
              <a:t/>
            </a:r>
            <a:endParaRPr b="0" i="0" sz="1400" u="none" cap="none" strike="noStrike">
              <a:solidFill>
                <a:schemeClr val="dk1"/>
              </a:solidFill>
              <a:latin typeface="Arial"/>
              <a:ea typeface="Arial"/>
              <a:cs typeface="Arial"/>
              <a:sym typeface="Arial"/>
            </a:endParaRPr>
          </a:p>
          <a:p>
            <a:pPr indent="-317500" lvl="0" marL="457200" marR="0" rtl="0" algn="l">
              <a:lnSpc>
                <a:spcPct val="100000"/>
              </a:lnSpc>
              <a:spcBef>
                <a:spcPts val="0"/>
              </a:spcBef>
              <a:spcAft>
                <a:spcPts val="0"/>
              </a:spcAft>
              <a:buClr>
                <a:schemeClr val="dk1"/>
              </a:buClr>
              <a:buSzPts val="1400"/>
              <a:buFont typeface="Source Sans 3"/>
              <a:buChar char="●"/>
            </a:pPr>
            <a:r>
              <a:rPr b="0" i="0" lang="en" sz="1400" u="none" cap="none" strike="noStrike">
                <a:solidFill>
                  <a:schemeClr val="dk1"/>
                </a:solidFill>
                <a:latin typeface="Arial"/>
                <a:ea typeface="Arial"/>
                <a:cs typeface="Arial"/>
                <a:sym typeface="Arial"/>
              </a:rPr>
              <a:t>Quantum network control schedules the user requests bsed on the avalabilty of the nodes and calibration slots </a:t>
            </a:r>
            <a:endParaRPr b="0" i="0" sz="1400" u="none" cap="none" strike="noStrike">
              <a:solidFill>
                <a:schemeClr val="dk1"/>
              </a:solidFill>
              <a:latin typeface="Arial"/>
              <a:ea typeface="Arial"/>
              <a:cs typeface="Arial"/>
              <a:sym typeface="Arial"/>
            </a:endParaRPr>
          </a:p>
        </p:txBody>
      </p:sp>
      <p:sp>
        <p:nvSpPr>
          <p:cNvPr id="974" name="Google Shape;974;p21"/>
          <p:cNvSpPr txBox="1"/>
          <p:nvPr/>
        </p:nvSpPr>
        <p:spPr>
          <a:xfrm>
            <a:off x="2726548" y="491847"/>
            <a:ext cx="4605306"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595959"/>
                </a:solidFill>
                <a:latin typeface="Arial"/>
                <a:ea typeface="Arial"/>
                <a:cs typeface="Arial"/>
                <a:sym typeface="Arial"/>
              </a:rPr>
              <a:t>QUANT-NET control plane software: </a:t>
            </a:r>
            <a:r>
              <a:rPr b="0" i="0" lang="en" sz="1400" u="sng" cap="none" strike="noStrike">
                <a:solidFill>
                  <a:schemeClr val="hlink"/>
                </a:solidFill>
                <a:latin typeface="Arial"/>
                <a:ea typeface="Arial"/>
                <a:cs typeface="Arial"/>
                <a:sym typeface="Arial"/>
                <a:hlinkClick r:id="rId6"/>
              </a:rPr>
              <a:t>https://quantnet.lbl.gov/software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br>
              <a:rPr b="0" i="0" lang="en"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975" name="Google Shape;975;p21"/>
          <p:cNvSpPr txBox="1"/>
          <p:nvPr/>
        </p:nvSpPr>
        <p:spPr>
          <a:xfrm>
            <a:off x="3374499" y="959879"/>
            <a:ext cx="4605306"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FF9900"/>
                </a:solidFill>
                <a:latin typeface="Arial"/>
                <a:ea typeface="Arial"/>
                <a:cs typeface="Arial"/>
                <a:sym typeface="Arial"/>
              </a:rPr>
              <a:t>Open source!!!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br>
              <a:rPr b="0" i="0" lang="en"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0" name="Shape 980"/>
        <p:cNvGrpSpPr/>
        <p:nvPr/>
      </p:nvGrpSpPr>
      <p:grpSpPr>
        <a:xfrm>
          <a:off x="0" y="0"/>
          <a:ext cx="0" cy="0"/>
          <a:chOff x="0" y="0"/>
          <a:chExt cx="0" cy="0"/>
        </a:xfrm>
      </p:grpSpPr>
      <p:sp>
        <p:nvSpPr>
          <p:cNvPr id="981" name="Google Shape;981;p22"/>
          <p:cNvSpPr txBox="1"/>
          <p:nvPr/>
        </p:nvSpPr>
        <p:spPr>
          <a:xfrm>
            <a:off x="54356" y="-15444"/>
            <a:ext cx="8854440" cy="67270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C00000"/>
                </a:solidFill>
                <a:latin typeface="Arial"/>
                <a:ea typeface="Arial"/>
                <a:cs typeface="Arial"/>
                <a:sym typeface="Arial"/>
              </a:rPr>
              <a:t>                             Bringing all the layers together  </a:t>
            </a:r>
            <a:endParaRPr b="0" i="0" sz="2200" u="none" cap="none" strike="noStrike">
              <a:solidFill>
                <a:srgbClr val="C00000"/>
              </a:solidFill>
              <a:latin typeface="Arial"/>
              <a:ea typeface="Arial"/>
              <a:cs typeface="Arial"/>
              <a:sym typeface="Arial"/>
            </a:endParaRPr>
          </a:p>
        </p:txBody>
      </p:sp>
      <p:sp>
        <p:nvSpPr>
          <p:cNvPr id="982" name="Google Shape;982;p22"/>
          <p:cNvSpPr/>
          <p:nvPr/>
        </p:nvSpPr>
        <p:spPr>
          <a:xfrm>
            <a:off x="6505301" y="4605832"/>
            <a:ext cx="1495700" cy="559058"/>
          </a:xfrm>
          <a:prstGeom prst="rect">
            <a:avLst/>
          </a:prstGeom>
          <a:solidFill>
            <a:schemeClr val="l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983" name="Google Shape;983;p22"/>
          <p:cNvSpPr/>
          <p:nvPr/>
        </p:nvSpPr>
        <p:spPr>
          <a:xfrm>
            <a:off x="-18672175" y="14980065"/>
            <a:ext cx="9144000" cy="457200"/>
          </a:xfrm>
          <a:prstGeom prst="rect">
            <a:avLst/>
          </a:prstGeom>
          <a:noFill/>
          <a:ln>
            <a:noFill/>
          </a:ln>
        </p:spPr>
        <p:txBody>
          <a:bodyPr anchorCtr="0" anchor="ctr" bIns="0" lIns="91425" spcFirstLastPara="1" rIns="91425" wrap="square" tIns="0">
            <a:noAutofit/>
          </a:bodyPr>
          <a:lstStyle/>
          <a:p>
            <a:pPr indent="0" lvl="0" marL="0" marR="0" rtl="0" algn="l">
              <a:lnSpc>
                <a:spcPct val="100000"/>
              </a:lnSpc>
              <a:spcBef>
                <a:spcPts val="0"/>
              </a:spcBef>
              <a:spcAft>
                <a:spcPts val="0"/>
              </a:spcAft>
              <a:buClr>
                <a:schemeClr val="dk1"/>
              </a:buClr>
              <a:buSzPts val="1800"/>
              <a:buFont typeface="Arial"/>
              <a:buNone/>
            </a:pPr>
            <a:r>
              <a:rPr b="0" i="0" lang="en" sz="1800" u="none" cap="none" strike="noStrike">
                <a:solidFill>
                  <a:schemeClr val="dk1"/>
                </a:solidFill>
                <a:latin typeface="Arial"/>
                <a:ea typeface="Arial"/>
                <a:cs typeface="Arial"/>
                <a:sym typeface="Arial"/>
              </a:rPr>
              <a:t>  </a:t>
            </a:r>
            <a:r>
              <a:rPr b="0" i="0" lang="en" sz="49000" u="none" cap="none" strike="noStrike">
                <a:solidFill>
                  <a:schemeClr val="dk1"/>
                </a:solidFill>
                <a:latin typeface="Arial"/>
                <a:ea typeface="Arial"/>
                <a:cs typeface="Arial"/>
                <a:sym typeface="Arial"/>
              </a:rPr>
              <a:t>           </a:t>
            </a:r>
            <a:r>
              <a:rPr b="0" i="0" lang="en" sz="1800" u="none" cap="none" strike="noStrike">
                <a:solidFill>
                  <a:schemeClr val="dk1"/>
                </a:solidFill>
                <a:latin typeface="Arial"/>
                <a:ea typeface="Arial"/>
                <a:cs typeface="Arial"/>
                <a:sym typeface="Arial"/>
              </a:rPr>
              <a:t>  </a:t>
            </a:r>
            <a:r>
              <a:rPr b="0" i="0" lang="en" sz="46000" u="none" cap="none" strike="noStrike">
                <a:solidFill>
                  <a:schemeClr val="dk1"/>
                </a:solidFill>
                <a:latin typeface="Arial"/>
                <a:ea typeface="Arial"/>
                <a:cs typeface="Arial"/>
                <a:sym typeface="Arial"/>
              </a:rPr>
              <a:t>       </a:t>
            </a:r>
            <a:br>
              <a:rPr b="0" i="0" lang="en" sz="1800" u="none" cap="none" strike="noStrike">
                <a:solidFill>
                  <a:schemeClr val="dk1"/>
                </a:solidFill>
                <a:latin typeface="Arial"/>
                <a:ea typeface="Arial"/>
                <a:cs typeface="Arial"/>
                <a:sym typeface="Arial"/>
              </a:rPr>
            </a:b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300"/>
              <a:buFont typeface="Arial"/>
              <a:buNone/>
            </a:pPr>
            <a:r>
              <a:rPr b="0" i="0" lang="en" sz="1300" u="none" cap="none" strike="noStrike">
                <a:solidFill>
                  <a:srgbClr val="FFFFFF"/>
                </a:solidFill>
                <a:latin typeface="Arial"/>
                <a:ea typeface="Arial"/>
                <a:cs typeface="Arial"/>
                <a:sym typeface="Arial"/>
              </a:rPr>
              <a:t>10 um</a:t>
            </a:r>
            <a:endParaRPr b="0" i="0" sz="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t/>
            </a:r>
            <a:endParaRPr b="0" i="0" sz="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br>
              <a:rPr b="0" i="0" lang="en" sz="1800" u="none" cap="none" strike="noStrike">
                <a:solidFill>
                  <a:schemeClr val="dk1"/>
                </a:solidFill>
                <a:latin typeface="Arial"/>
                <a:ea typeface="Arial"/>
                <a:cs typeface="Arial"/>
                <a:sym typeface="Arial"/>
              </a:rPr>
            </a:b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100"/>
              <a:buFont typeface="Arial"/>
              <a:buNone/>
            </a:pPr>
            <a:r>
              <a:rPr b="1" i="0" lang="en" sz="1100" u="none" cap="none" strike="noStrike">
                <a:solidFill>
                  <a:srgbClr val="FFFFFF"/>
                </a:solidFill>
                <a:latin typeface="Source Sans 3"/>
                <a:ea typeface="Source Sans 3"/>
                <a:cs typeface="Source Sans 3"/>
                <a:sym typeface="Source Sans 3"/>
              </a:rPr>
              <a:t>Integrated device technology based on a silicon color center</a:t>
            </a:r>
            <a:endParaRPr b="0" i="0" sz="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200"/>
              <a:buFont typeface="Arial"/>
              <a:buNone/>
            </a:pPr>
            <a:r>
              <a:rPr b="0" i="0" lang="en" sz="1200" u="none" cap="none" strike="noStrike">
                <a:solidFill>
                  <a:srgbClr val="FFFFFF"/>
                </a:solidFill>
                <a:latin typeface="Source Sans 3"/>
                <a:ea typeface="Source Sans 3"/>
                <a:cs typeface="Source Sans 3"/>
                <a:sym typeface="Source Sans 3"/>
              </a:rPr>
              <a:t>   Sipahigil group,   Nature Communications 15, 6920 (2024)</a:t>
            </a:r>
            <a:endParaRPr b="0" i="0" sz="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br>
              <a:rPr b="0" i="0" lang="en" sz="1800" u="none" cap="none" strike="noStrike">
                <a:solidFill>
                  <a:schemeClr val="dk1"/>
                </a:solidFill>
                <a:latin typeface="Arial"/>
                <a:ea typeface="Arial"/>
                <a:cs typeface="Arial"/>
                <a:sym typeface="Arial"/>
              </a:rPr>
            </a:b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64D2FF"/>
              </a:buClr>
              <a:buSzPts val="1300"/>
              <a:buFont typeface="Arial"/>
              <a:buNone/>
            </a:pPr>
            <a:r>
              <a:rPr b="1" i="0" lang="en" sz="1300" u="none" cap="none" strike="noStrike">
                <a:solidFill>
                  <a:srgbClr val="64D2FF"/>
                </a:solidFill>
                <a:latin typeface="Source Sans 3"/>
                <a:ea typeface="Source Sans 3"/>
                <a:cs typeface="Source Sans 3"/>
                <a:sym typeface="Source Sans 3"/>
              </a:rPr>
              <a:t>T-centers for quantum networking  </a:t>
            </a:r>
            <a:r>
              <a:rPr b="0" i="0" lang="en" sz="1300" u="none" cap="none" strike="noStrike">
                <a:solidFill>
                  <a:srgbClr val="64D2FF"/>
                </a:solidFill>
                <a:latin typeface="Source Sans 3"/>
                <a:ea typeface="Source Sans 3"/>
                <a:cs typeface="Source Sans 3"/>
                <a:sym typeface="Source Sans 3"/>
              </a:rPr>
              <a:t> </a:t>
            </a:r>
            <a:endParaRPr b="0" i="0" sz="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en" sz="1800" u="none" cap="none" strike="noStrike">
                <a:solidFill>
                  <a:schemeClr val="dk1"/>
                </a:solidFill>
                <a:latin typeface="Arial"/>
                <a:ea typeface="Arial"/>
                <a:cs typeface="Arial"/>
                <a:sym typeface="Arial"/>
              </a:rPr>
              <a:t>  </a:t>
            </a:r>
            <a:r>
              <a:rPr b="0" i="0" lang="en" sz="33600" u="none" cap="none" strike="noStrike">
                <a:solidFill>
                  <a:schemeClr val="dk1"/>
                </a:solidFill>
                <a:latin typeface="Arial"/>
                <a:ea typeface="Arial"/>
                <a:cs typeface="Arial"/>
                <a:sym typeface="Arial"/>
              </a:rPr>
              <a:t>            </a:t>
            </a:r>
            <a:br>
              <a:rPr b="0" i="0" lang="en" sz="1800" u="none" cap="none" strike="noStrike">
                <a:solidFill>
                  <a:schemeClr val="dk1"/>
                </a:solidFill>
                <a:latin typeface="Arial"/>
                <a:ea typeface="Arial"/>
                <a:cs typeface="Arial"/>
                <a:sym typeface="Arial"/>
              </a:rPr>
            </a:br>
            <a:endParaRPr b="0" i="0" sz="1800" u="none" cap="none" strike="noStrike">
              <a:solidFill>
                <a:schemeClr val="dk1"/>
              </a:solidFill>
              <a:latin typeface="Arial"/>
              <a:ea typeface="Arial"/>
              <a:cs typeface="Arial"/>
              <a:sym typeface="Arial"/>
            </a:endParaRPr>
          </a:p>
          <a:p>
            <a:pPr indent="-82550" lvl="0" marL="0" marR="0" rtl="0" algn="l">
              <a:lnSpc>
                <a:spcPct val="100000"/>
              </a:lnSpc>
              <a:spcBef>
                <a:spcPts val="0"/>
              </a:spcBef>
              <a:spcAft>
                <a:spcPts val="0"/>
              </a:spcAft>
              <a:buClr>
                <a:srgbClr val="FFFFFF"/>
              </a:buClr>
              <a:buSzPts val="1300"/>
              <a:buFont typeface="Arial"/>
              <a:buChar char="•"/>
            </a:pPr>
            <a:r>
              <a:rPr b="0" i="0" lang="en" sz="1300" u="none" cap="none" strike="noStrike">
                <a:solidFill>
                  <a:srgbClr val="FFFFFF"/>
                </a:solidFill>
                <a:latin typeface="Source Sans 3"/>
                <a:ea typeface="Source Sans 3"/>
                <a:cs typeface="Source Sans 3"/>
                <a:sym typeface="Source Sans 3"/>
              </a:rPr>
              <a:t>Leveraging silicon integrated photonics</a:t>
            </a:r>
            <a:endParaRPr b="0" i="0" sz="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300"/>
              <a:buFont typeface="Arial"/>
              <a:buNone/>
            </a:pPr>
            <a:r>
              <a:rPr b="0" i="0" lang="en" sz="1300" u="none" cap="none" strike="noStrike">
                <a:solidFill>
                  <a:srgbClr val="FFFFFF"/>
                </a:solidFill>
                <a:latin typeface="Source Sans 3"/>
                <a:ea typeface="Source Sans 3"/>
                <a:cs typeface="Source Sans 3"/>
                <a:sym typeface="Source Sans 3"/>
              </a:rPr>
              <a:t>    </a:t>
            </a:r>
            <a:endParaRPr b="0" i="0" sz="600" u="none" cap="none" strike="noStrike">
              <a:solidFill>
                <a:schemeClr val="dk1"/>
              </a:solidFill>
              <a:latin typeface="Arial"/>
              <a:ea typeface="Arial"/>
              <a:cs typeface="Arial"/>
              <a:sym typeface="Arial"/>
            </a:endParaRPr>
          </a:p>
          <a:p>
            <a:pPr indent="-82550" lvl="0" marL="0" marR="0" rtl="0" algn="l">
              <a:lnSpc>
                <a:spcPct val="100000"/>
              </a:lnSpc>
              <a:spcBef>
                <a:spcPts val="0"/>
              </a:spcBef>
              <a:spcAft>
                <a:spcPts val="0"/>
              </a:spcAft>
              <a:buClr>
                <a:srgbClr val="FFFFFF"/>
              </a:buClr>
              <a:buSzPts val="1300"/>
              <a:buFont typeface="Arial"/>
              <a:buChar char="•"/>
            </a:pPr>
            <a:r>
              <a:rPr b="0" i="0" lang="en" sz="1300" u="none" cap="none" strike="noStrike">
                <a:solidFill>
                  <a:srgbClr val="FFFFFF"/>
                </a:solidFill>
                <a:latin typeface="Source Sans 3"/>
                <a:ea typeface="Source Sans 3"/>
                <a:cs typeface="Source Sans 3"/>
                <a:sym typeface="Source Sans 3"/>
              </a:rPr>
              <a:t>Telecom-wavelength emission for fiber-based quantum networks</a:t>
            </a:r>
            <a:endParaRPr b="0" i="0" sz="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200"/>
              <a:buFont typeface="Arial"/>
              <a:buNone/>
            </a:pPr>
            <a:r>
              <a:rPr b="0" i="0" lang="en" sz="1200" u="none" cap="none" strike="noStrike">
                <a:solidFill>
                  <a:srgbClr val="FFFFFF"/>
                </a:solidFill>
                <a:latin typeface="Source Sans 3"/>
                <a:ea typeface="Source Sans 3"/>
                <a:cs typeface="Source Sans 3"/>
                <a:sym typeface="Source Sans 3"/>
              </a:rPr>
              <a:t>               </a:t>
            </a:r>
            <a:endParaRPr b="0" i="0" sz="600" u="none" cap="none" strike="noStrike">
              <a:solidFill>
                <a:schemeClr val="dk1"/>
              </a:solidFill>
              <a:latin typeface="Arial"/>
              <a:ea typeface="Arial"/>
              <a:cs typeface="Arial"/>
              <a:sym typeface="Arial"/>
            </a:endParaRPr>
          </a:p>
          <a:p>
            <a:pPr indent="-82550" lvl="0" marL="0" marR="0" rtl="0" algn="l">
              <a:lnSpc>
                <a:spcPct val="100000"/>
              </a:lnSpc>
              <a:spcBef>
                <a:spcPts val="0"/>
              </a:spcBef>
              <a:spcAft>
                <a:spcPts val="0"/>
              </a:spcAft>
              <a:buClr>
                <a:srgbClr val="FFFFFF"/>
              </a:buClr>
              <a:buSzPts val="1300"/>
              <a:buFont typeface="Arial"/>
              <a:buChar char="•"/>
            </a:pPr>
            <a:r>
              <a:rPr b="0" i="0" lang="en" sz="1300" u="none" cap="none" strike="noStrike">
                <a:solidFill>
                  <a:srgbClr val="FFFFFF"/>
                </a:solidFill>
                <a:latin typeface="Source Sans 3"/>
                <a:ea typeface="Source Sans 3"/>
                <a:cs typeface="Source Sans 3"/>
                <a:sym typeface="Source Sans 3"/>
              </a:rPr>
              <a:t>Long-lived spin levels for storage of remote entanglement </a:t>
            </a:r>
            <a:endParaRPr b="0" i="0" sz="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984" name="Google Shape;984;p22"/>
          <p:cNvPicPr preferRelativeResize="0"/>
          <p:nvPr/>
        </p:nvPicPr>
        <p:blipFill rotWithShape="1">
          <a:blip r:embed="rId3">
            <a:alphaModFix/>
          </a:blip>
          <a:srcRect b="0" l="0" r="0" t="0"/>
          <a:stretch/>
        </p:blipFill>
        <p:spPr>
          <a:xfrm>
            <a:off x="1283634" y="397147"/>
            <a:ext cx="6436241" cy="1827471"/>
          </a:xfrm>
          <a:prstGeom prst="rect">
            <a:avLst/>
          </a:prstGeom>
          <a:noFill/>
          <a:ln>
            <a:noFill/>
          </a:ln>
        </p:spPr>
      </p:pic>
      <p:pic>
        <p:nvPicPr>
          <p:cNvPr id="985" name="Google Shape;985;p22"/>
          <p:cNvPicPr preferRelativeResize="0"/>
          <p:nvPr/>
        </p:nvPicPr>
        <p:blipFill rotWithShape="1">
          <a:blip r:embed="rId4">
            <a:alphaModFix/>
          </a:blip>
          <a:srcRect b="0" l="0" r="0" t="0"/>
          <a:stretch/>
        </p:blipFill>
        <p:spPr>
          <a:xfrm>
            <a:off x="54356" y="2495028"/>
            <a:ext cx="8854440" cy="2323405"/>
          </a:xfrm>
          <a:prstGeom prst="rect">
            <a:avLst/>
          </a:prstGeom>
          <a:noFill/>
          <a:ln>
            <a:noFill/>
          </a:ln>
        </p:spPr>
      </p:pic>
      <p:cxnSp>
        <p:nvCxnSpPr>
          <p:cNvPr id="986" name="Google Shape;986;p22"/>
          <p:cNvCxnSpPr/>
          <p:nvPr/>
        </p:nvCxnSpPr>
        <p:spPr>
          <a:xfrm flipH="1" rot="10800000">
            <a:off x="595423" y="1775637"/>
            <a:ext cx="828702" cy="978196"/>
          </a:xfrm>
          <a:prstGeom prst="straightConnector1">
            <a:avLst/>
          </a:prstGeom>
          <a:noFill/>
          <a:ln cap="flat" cmpd="sng" w="9525">
            <a:solidFill>
              <a:schemeClr val="dk1"/>
            </a:solidFill>
            <a:prstDash val="dash"/>
            <a:round/>
            <a:headEnd len="sm" w="sm" type="none"/>
            <a:tailEnd len="sm" w="sm" type="none"/>
          </a:ln>
        </p:spPr>
      </p:cxnSp>
      <p:cxnSp>
        <p:nvCxnSpPr>
          <p:cNvPr id="987" name="Google Shape;987;p22"/>
          <p:cNvCxnSpPr/>
          <p:nvPr/>
        </p:nvCxnSpPr>
        <p:spPr>
          <a:xfrm rot="10800000">
            <a:off x="7591647" y="1775637"/>
            <a:ext cx="956930" cy="861572"/>
          </a:xfrm>
          <a:prstGeom prst="straightConnector1">
            <a:avLst/>
          </a:prstGeom>
          <a:noFill/>
          <a:ln cap="flat" cmpd="sng" w="9525">
            <a:solidFill>
              <a:schemeClr val="dk1"/>
            </a:solidFill>
            <a:prstDash val="dash"/>
            <a:round/>
            <a:headEnd len="sm" w="sm" type="none"/>
            <a:tailEnd len="sm" w="sm" type="none"/>
          </a:ln>
        </p:spPr>
      </p:cxnSp>
      <p:sp>
        <p:nvSpPr>
          <p:cNvPr id="988" name="Google Shape;988;p22"/>
          <p:cNvSpPr/>
          <p:nvPr/>
        </p:nvSpPr>
        <p:spPr>
          <a:xfrm>
            <a:off x="2335695" y="4500409"/>
            <a:ext cx="4263887" cy="364795"/>
          </a:xfrm>
          <a:prstGeom prst="rect">
            <a:avLst/>
          </a:prstGeom>
          <a:solidFill>
            <a:schemeClr val="l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1"/>
                </a:solidFill>
                <a:latin typeface="Arial"/>
                <a:ea typeface="Arial"/>
                <a:cs typeface="Arial"/>
                <a:sym typeface="Arial"/>
              </a:rPr>
              <a:t>          Distributed quantum information processing </a:t>
            </a:r>
            <a:endParaRPr b="1" i="0" sz="12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3" name="Shape 993"/>
        <p:cNvGrpSpPr/>
        <p:nvPr/>
      </p:nvGrpSpPr>
      <p:grpSpPr>
        <a:xfrm>
          <a:off x="0" y="0"/>
          <a:ext cx="0" cy="0"/>
          <a:chOff x="0" y="0"/>
          <a:chExt cx="0" cy="0"/>
        </a:xfrm>
      </p:grpSpPr>
      <p:sp>
        <p:nvSpPr>
          <p:cNvPr id="994" name="Google Shape;994;p23"/>
          <p:cNvSpPr/>
          <p:nvPr/>
        </p:nvSpPr>
        <p:spPr>
          <a:xfrm>
            <a:off x="0" y="-13801"/>
            <a:ext cx="9144000" cy="1197412"/>
          </a:xfrm>
          <a:prstGeom prst="rect">
            <a:avLst/>
          </a:prstGeom>
          <a:gradFill>
            <a:gsLst>
              <a:gs pos="0">
                <a:srgbClr val="212121"/>
              </a:gs>
              <a:gs pos="16000">
                <a:srgbClr val="083C92"/>
              </a:gs>
              <a:gs pos="46000">
                <a:srgbClr val="6F567C"/>
              </a:gs>
              <a:gs pos="63000">
                <a:srgbClr val="8D82A9"/>
              </a:gs>
              <a:gs pos="82000">
                <a:srgbClr val="C3AED2"/>
              </a:gs>
              <a:gs pos="100000">
                <a:srgbClr val="C3AED2"/>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pic>
        <p:nvPicPr>
          <p:cNvPr id="995" name="Google Shape;995;p23"/>
          <p:cNvPicPr preferRelativeResize="0"/>
          <p:nvPr/>
        </p:nvPicPr>
        <p:blipFill rotWithShape="1">
          <a:blip r:embed="rId3">
            <a:alphaModFix/>
          </a:blip>
          <a:srcRect b="0" l="0" r="0" t="0"/>
          <a:stretch/>
        </p:blipFill>
        <p:spPr>
          <a:xfrm>
            <a:off x="1" y="1183611"/>
            <a:ext cx="9144000" cy="3959889"/>
          </a:xfrm>
          <a:prstGeom prst="rect">
            <a:avLst/>
          </a:prstGeom>
          <a:noFill/>
          <a:ln>
            <a:noFill/>
          </a:ln>
        </p:spPr>
      </p:pic>
      <p:sp>
        <p:nvSpPr>
          <p:cNvPr id="996" name="Google Shape;996;p23"/>
          <p:cNvSpPr/>
          <p:nvPr/>
        </p:nvSpPr>
        <p:spPr>
          <a:xfrm flipH="1">
            <a:off x="4714465" y="3124981"/>
            <a:ext cx="228095" cy="935252"/>
          </a:xfrm>
          <a:custGeom>
            <a:rect b="b" l="l" r="r" t="t"/>
            <a:pathLst>
              <a:path extrusionOk="0" h="410817" w="1669774">
                <a:moveTo>
                  <a:pt x="0" y="410817"/>
                </a:moveTo>
                <a:cubicBezTo>
                  <a:pt x="457199" y="405295"/>
                  <a:pt x="914399" y="399773"/>
                  <a:pt x="1192695" y="331304"/>
                </a:cubicBezTo>
                <a:cubicBezTo>
                  <a:pt x="1470991" y="262834"/>
                  <a:pt x="1570382" y="131417"/>
                  <a:pt x="1669774" y="0"/>
                </a:cubicBezTo>
              </a:path>
            </a:pathLst>
          </a:custGeom>
          <a:noFill/>
          <a:ln cap="flat" cmpd="sng" w="381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997" name="Google Shape;997;p23"/>
          <p:cNvSpPr/>
          <p:nvPr/>
        </p:nvSpPr>
        <p:spPr>
          <a:xfrm>
            <a:off x="3063791" y="4175632"/>
            <a:ext cx="1707065" cy="632255"/>
          </a:xfrm>
          <a:custGeom>
            <a:rect b="b" l="l" r="r" t="t"/>
            <a:pathLst>
              <a:path extrusionOk="0" h="1603513" w="2557670">
                <a:moveTo>
                  <a:pt x="2557670" y="0"/>
                </a:moveTo>
                <a:cubicBezTo>
                  <a:pt x="2459383" y="409713"/>
                  <a:pt x="2361096" y="819426"/>
                  <a:pt x="1934818" y="1086678"/>
                </a:cubicBezTo>
                <a:cubicBezTo>
                  <a:pt x="1508540" y="1353930"/>
                  <a:pt x="754270" y="1478721"/>
                  <a:pt x="0" y="1603513"/>
                </a:cubicBezTo>
              </a:path>
            </a:pathLst>
          </a:custGeom>
          <a:noFill/>
          <a:ln cap="flat" cmpd="sng" w="381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998" name="Google Shape;998;p23"/>
          <p:cNvSpPr/>
          <p:nvPr/>
        </p:nvSpPr>
        <p:spPr>
          <a:xfrm rot="8137776">
            <a:off x="3044906" y="4733254"/>
            <a:ext cx="182809" cy="174289"/>
          </a:xfrm>
          <a:prstGeom prst="teardrop">
            <a:avLst>
              <a:gd fmla="val 177236" name="adj"/>
            </a:avLst>
          </a:prstGeom>
          <a:gradFill>
            <a:gsLst>
              <a:gs pos="0">
                <a:srgbClr val="FF0000"/>
              </a:gs>
              <a:gs pos="3000">
                <a:srgbClr val="FF0000"/>
              </a:gs>
              <a:gs pos="100000">
                <a:srgbClr val="FFC000"/>
              </a:gs>
            </a:gsLst>
            <a:lin ang="16200000" scaled="0"/>
          </a:gradFill>
          <a:ln cap="flat" cmpd="sng" w="9525">
            <a:solidFill>
              <a:schemeClr val="dk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999" name="Google Shape;999;p23"/>
          <p:cNvSpPr/>
          <p:nvPr/>
        </p:nvSpPr>
        <p:spPr>
          <a:xfrm rot="8137776">
            <a:off x="5711881" y="4654126"/>
            <a:ext cx="190757" cy="181866"/>
          </a:xfrm>
          <a:prstGeom prst="teardrop">
            <a:avLst>
              <a:gd fmla="val 177236" name="adj"/>
            </a:avLst>
          </a:prstGeom>
          <a:gradFill>
            <a:gsLst>
              <a:gs pos="0">
                <a:srgbClr val="FF0000"/>
              </a:gs>
              <a:gs pos="3000">
                <a:srgbClr val="FF0000"/>
              </a:gs>
              <a:gs pos="100000">
                <a:srgbClr val="FFC000"/>
              </a:gs>
            </a:gsLst>
            <a:lin ang="16200000" scaled="0"/>
          </a:gradFill>
          <a:ln cap="flat" cmpd="sng" w="9525">
            <a:solidFill>
              <a:schemeClr val="dk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1000" name="Google Shape;1000;p23"/>
          <p:cNvSpPr/>
          <p:nvPr/>
        </p:nvSpPr>
        <p:spPr>
          <a:xfrm rot="8137776">
            <a:off x="5550950" y="2063100"/>
            <a:ext cx="71534" cy="68200"/>
          </a:xfrm>
          <a:prstGeom prst="teardrop">
            <a:avLst>
              <a:gd fmla="val 177236" name="adj"/>
            </a:avLst>
          </a:prstGeom>
          <a:gradFill>
            <a:gsLst>
              <a:gs pos="0">
                <a:srgbClr val="FF0000"/>
              </a:gs>
              <a:gs pos="3000">
                <a:srgbClr val="FF0000"/>
              </a:gs>
              <a:gs pos="100000">
                <a:srgbClr val="FFC000"/>
              </a:gs>
            </a:gsLst>
            <a:lin ang="16200000" scaled="0"/>
          </a:gradFill>
          <a:ln cap="flat" cmpd="sng" w="9525">
            <a:solidFill>
              <a:schemeClr val="dk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cxnSp>
        <p:nvCxnSpPr>
          <p:cNvPr id="1001" name="Google Shape;1001;p23"/>
          <p:cNvCxnSpPr/>
          <p:nvPr/>
        </p:nvCxnSpPr>
        <p:spPr>
          <a:xfrm flipH="1" rot="10800000">
            <a:off x="3735817" y="666162"/>
            <a:ext cx="644573" cy="1960957"/>
          </a:xfrm>
          <a:prstGeom prst="straightConnector1">
            <a:avLst/>
          </a:prstGeom>
          <a:noFill/>
          <a:ln cap="flat" cmpd="sng" w="38100">
            <a:solidFill>
              <a:srgbClr val="FF0000"/>
            </a:solidFill>
            <a:prstDash val="dash"/>
            <a:round/>
            <a:headEnd len="sm" w="sm" type="none"/>
            <a:tailEnd len="sm" w="sm" type="none"/>
          </a:ln>
        </p:spPr>
      </p:cxnSp>
      <p:sp>
        <p:nvSpPr>
          <p:cNvPr id="1002" name="Google Shape;1002;p23"/>
          <p:cNvSpPr/>
          <p:nvPr/>
        </p:nvSpPr>
        <p:spPr>
          <a:xfrm flipH="1">
            <a:off x="4855721" y="4125755"/>
            <a:ext cx="918044" cy="639632"/>
          </a:xfrm>
          <a:custGeom>
            <a:rect b="b" l="l" r="r" t="t"/>
            <a:pathLst>
              <a:path extrusionOk="0" h="1603513" w="2557670">
                <a:moveTo>
                  <a:pt x="2557670" y="0"/>
                </a:moveTo>
                <a:cubicBezTo>
                  <a:pt x="2459383" y="409713"/>
                  <a:pt x="2361096" y="819426"/>
                  <a:pt x="1934818" y="1086678"/>
                </a:cubicBezTo>
                <a:cubicBezTo>
                  <a:pt x="1508540" y="1353930"/>
                  <a:pt x="754270" y="1478721"/>
                  <a:pt x="0" y="1603513"/>
                </a:cubicBezTo>
              </a:path>
            </a:pathLst>
          </a:custGeom>
          <a:noFill/>
          <a:ln cap="flat" cmpd="sng" w="381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1003" name="Google Shape;1003;p23"/>
          <p:cNvSpPr/>
          <p:nvPr/>
        </p:nvSpPr>
        <p:spPr>
          <a:xfrm flipH="1" rot="8151623">
            <a:off x="4057123" y="2602016"/>
            <a:ext cx="337835" cy="1843564"/>
          </a:xfrm>
          <a:custGeom>
            <a:rect b="b" l="l" r="r" t="t"/>
            <a:pathLst>
              <a:path extrusionOk="0" h="1055077" w="703396">
                <a:moveTo>
                  <a:pt x="689328" y="1055077"/>
                </a:moveTo>
                <a:cubicBezTo>
                  <a:pt x="343497" y="854612"/>
                  <a:pt x="-2334" y="654147"/>
                  <a:pt x="11" y="478301"/>
                </a:cubicBezTo>
                <a:cubicBezTo>
                  <a:pt x="2356" y="302455"/>
                  <a:pt x="352876" y="151227"/>
                  <a:pt x="703396" y="0"/>
                </a:cubicBezTo>
              </a:path>
            </a:pathLst>
          </a:custGeom>
          <a:noFill/>
          <a:ln cap="flat" cmpd="sng" w="381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1004" name="Google Shape;1004;p23"/>
          <p:cNvSpPr txBox="1"/>
          <p:nvPr/>
        </p:nvSpPr>
        <p:spPr>
          <a:xfrm>
            <a:off x="2529601" y="2445054"/>
            <a:ext cx="1251278" cy="577081"/>
          </a:xfrm>
          <a:prstGeom prst="rect">
            <a:avLst/>
          </a:prstGeom>
          <a:noFill/>
          <a:ln>
            <a:noFill/>
          </a:ln>
          <a:effectLst>
            <a:outerShdw blurRad="76200" rotWithShape="0" algn="tl">
              <a:srgbClr val="000000"/>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FFFF00"/>
                </a:solidFill>
                <a:latin typeface="Calibri"/>
                <a:ea typeface="Calibri"/>
                <a:cs typeface="Calibri"/>
                <a:sym typeface="Calibri"/>
              </a:rPr>
              <a:t>Interlinking satellite  and fibre channels</a:t>
            </a:r>
            <a:endParaRPr b="0" i="0" sz="1400" u="none" cap="none" strike="noStrike">
              <a:solidFill>
                <a:srgbClr val="000000"/>
              </a:solidFill>
              <a:latin typeface="Arial"/>
              <a:ea typeface="Arial"/>
              <a:cs typeface="Arial"/>
              <a:sym typeface="Arial"/>
            </a:endParaRPr>
          </a:p>
        </p:txBody>
      </p:sp>
      <p:sp>
        <p:nvSpPr>
          <p:cNvPr id="1005" name="Google Shape;1005;p23"/>
          <p:cNvSpPr/>
          <p:nvPr/>
        </p:nvSpPr>
        <p:spPr>
          <a:xfrm rot="1024847">
            <a:off x="4769796" y="2579642"/>
            <a:ext cx="212501" cy="584299"/>
          </a:xfrm>
          <a:custGeom>
            <a:rect b="b" l="l" r="r" t="t"/>
            <a:pathLst>
              <a:path extrusionOk="0" h="1434904" w="1141850">
                <a:moveTo>
                  <a:pt x="0" y="1434904"/>
                </a:moveTo>
                <a:cubicBezTo>
                  <a:pt x="549812" y="1174652"/>
                  <a:pt x="1099625" y="914400"/>
                  <a:pt x="1139483" y="675249"/>
                </a:cubicBezTo>
                <a:cubicBezTo>
                  <a:pt x="1179341" y="436098"/>
                  <a:pt x="709246" y="218049"/>
                  <a:pt x="239151" y="0"/>
                </a:cubicBezTo>
              </a:path>
            </a:pathLst>
          </a:custGeom>
          <a:noFill/>
          <a:ln cap="flat" cmpd="sng" w="34925">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1006" name="Google Shape;1006;p23"/>
          <p:cNvSpPr/>
          <p:nvPr/>
        </p:nvSpPr>
        <p:spPr>
          <a:xfrm>
            <a:off x="4892699" y="2201550"/>
            <a:ext cx="728133" cy="348595"/>
          </a:xfrm>
          <a:custGeom>
            <a:rect b="b" l="l" r="r" t="t"/>
            <a:pathLst>
              <a:path extrusionOk="0" h="548640" w="789547">
                <a:moveTo>
                  <a:pt x="764538" y="0"/>
                </a:moveTo>
                <a:cubicBezTo>
                  <a:pt x="783295" y="82061"/>
                  <a:pt x="802052" y="164123"/>
                  <a:pt x="778606" y="225083"/>
                </a:cubicBezTo>
                <a:cubicBezTo>
                  <a:pt x="755160" y="286043"/>
                  <a:pt x="741092" y="325902"/>
                  <a:pt x="623861" y="365760"/>
                </a:cubicBezTo>
                <a:cubicBezTo>
                  <a:pt x="506630" y="405618"/>
                  <a:pt x="176039" y="433754"/>
                  <a:pt x="75221" y="464234"/>
                </a:cubicBezTo>
                <a:cubicBezTo>
                  <a:pt x="-25598" y="494714"/>
                  <a:pt x="-3324" y="521677"/>
                  <a:pt x="18950" y="548640"/>
                </a:cubicBezTo>
              </a:path>
            </a:pathLst>
          </a:custGeom>
          <a:noFill/>
          <a:ln cap="flat" cmpd="sng" w="22225">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1007" name="Google Shape;1007;p23"/>
          <p:cNvSpPr/>
          <p:nvPr/>
        </p:nvSpPr>
        <p:spPr>
          <a:xfrm rot="8137776">
            <a:off x="4894009" y="2399088"/>
            <a:ext cx="106506" cy="101542"/>
          </a:xfrm>
          <a:prstGeom prst="teardrop">
            <a:avLst>
              <a:gd fmla="val 177236" name="adj"/>
            </a:avLst>
          </a:prstGeom>
          <a:gradFill>
            <a:gsLst>
              <a:gs pos="0">
                <a:srgbClr val="FF0000"/>
              </a:gs>
              <a:gs pos="3000">
                <a:srgbClr val="FF0000"/>
              </a:gs>
              <a:gs pos="100000">
                <a:srgbClr val="FFC000"/>
              </a:gs>
            </a:gsLst>
            <a:lin ang="16200000" scaled="0"/>
          </a:gradFill>
          <a:ln cap="flat" cmpd="sng" w="9525">
            <a:solidFill>
              <a:schemeClr val="dk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1008" name="Google Shape;1008;p23"/>
          <p:cNvSpPr txBox="1"/>
          <p:nvPr/>
        </p:nvSpPr>
        <p:spPr>
          <a:xfrm>
            <a:off x="3752773" y="2718750"/>
            <a:ext cx="842479" cy="577081"/>
          </a:xfrm>
          <a:prstGeom prst="rect">
            <a:avLst/>
          </a:prstGeom>
          <a:noFill/>
          <a:ln>
            <a:noFill/>
          </a:ln>
          <a:effectLst>
            <a:outerShdw blurRad="76200" rotWithShape="0" algn="tl">
              <a:srgbClr val="000000"/>
            </a:outerShdw>
          </a:effectLst>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50"/>
              <a:buFont typeface="Arial"/>
              <a:buNone/>
            </a:pPr>
            <a:r>
              <a:rPr b="1" i="0" lang="en" sz="1050" u="none" cap="none" strike="noStrike">
                <a:solidFill>
                  <a:srgbClr val="FFFF00"/>
                </a:solidFill>
                <a:latin typeface="Calibri"/>
                <a:ea typeface="Calibri"/>
                <a:cs typeface="Calibri"/>
                <a:sym typeface="Calibri"/>
              </a:rPr>
              <a:t>Urban fibre quantum network</a:t>
            </a:r>
            <a:endParaRPr b="0" i="0" sz="1400" u="none" cap="none" strike="noStrike">
              <a:solidFill>
                <a:srgbClr val="000000"/>
              </a:solidFill>
              <a:latin typeface="Arial"/>
              <a:ea typeface="Arial"/>
              <a:cs typeface="Arial"/>
              <a:sym typeface="Arial"/>
            </a:endParaRPr>
          </a:p>
        </p:txBody>
      </p:sp>
      <p:sp>
        <p:nvSpPr>
          <p:cNvPr id="1009" name="Google Shape;1009;p23"/>
          <p:cNvSpPr txBox="1"/>
          <p:nvPr/>
        </p:nvSpPr>
        <p:spPr>
          <a:xfrm>
            <a:off x="4790980" y="2479186"/>
            <a:ext cx="1339298" cy="415498"/>
          </a:xfrm>
          <a:prstGeom prst="rect">
            <a:avLst/>
          </a:prstGeom>
          <a:noFill/>
          <a:ln>
            <a:noFill/>
          </a:ln>
          <a:effectLst>
            <a:outerShdw blurRad="76200" rotWithShape="0" algn="tl">
              <a:srgbClr val="000000"/>
            </a:outerShdw>
          </a:effectLst>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50"/>
              <a:buFont typeface="Arial"/>
              <a:buNone/>
            </a:pPr>
            <a:r>
              <a:rPr b="1" i="0" lang="en" sz="1050" u="none" cap="none" strike="noStrike">
                <a:solidFill>
                  <a:srgbClr val="FFFF00"/>
                </a:solidFill>
                <a:latin typeface="Calibri"/>
                <a:ea typeface="Calibri"/>
                <a:cs typeface="Calibri"/>
                <a:sym typeface="Calibri"/>
              </a:rPr>
              <a:t>Long distance    quantum repeater</a:t>
            </a:r>
            <a:endParaRPr b="0" i="0" sz="1400" u="none" cap="none" strike="noStrike">
              <a:solidFill>
                <a:srgbClr val="000000"/>
              </a:solidFill>
              <a:latin typeface="Arial"/>
              <a:ea typeface="Arial"/>
              <a:cs typeface="Arial"/>
              <a:sym typeface="Arial"/>
            </a:endParaRPr>
          </a:p>
        </p:txBody>
      </p:sp>
      <p:sp>
        <p:nvSpPr>
          <p:cNvPr id="1010" name="Google Shape;1010;p23"/>
          <p:cNvSpPr txBox="1"/>
          <p:nvPr/>
        </p:nvSpPr>
        <p:spPr>
          <a:xfrm>
            <a:off x="5811967" y="4739900"/>
            <a:ext cx="732644" cy="577081"/>
          </a:xfrm>
          <a:prstGeom prst="rect">
            <a:avLst/>
          </a:prstGeom>
          <a:noFill/>
          <a:ln>
            <a:noFill/>
          </a:ln>
          <a:effectLst>
            <a:outerShdw blurRad="76200" rotWithShape="0" algn="tl">
              <a:srgbClr val="000000"/>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FFFF00"/>
                </a:solidFill>
                <a:latin typeface="Calibri"/>
                <a:ea typeface="Calibri"/>
                <a:cs typeface="Calibri"/>
                <a:sym typeface="Calibri"/>
              </a:rPr>
              <a:t>Quantum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FFFF00"/>
                </a:solidFill>
                <a:latin typeface="Calibri"/>
                <a:ea typeface="Calibri"/>
                <a:cs typeface="Calibri"/>
                <a:sym typeface="Calibri"/>
              </a:rPr>
              <a:t>computers</a:t>
            </a:r>
            <a:endParaRPr b="0" i="0" sz="1400" u="none" cap="none" strike="noStrike">
              <a:solidFill>
                <a:srgbClr val="000000"/>
              </a:solidFill>
              <a:latin typeface="Arial"/>
              <a:ea typeface="Arial"/>
              <a:cs typeface="Arial"/>
              <a:sym typeface="Arial"/>
            </a:endParaRPr>
          </a:p>
        </p:txBody>
      </p:sp>
      <p:sp>
        <p:nvSpPr>
          <p:cNvPr id="1011" name="Google Shape;1011;p23"/>
          <p:cNvSpPr txBox="1"/>
          <p:nvPr/>
        </p:nvSpPr>
        <p:spPr>
          <a:xfrm>
            <a:off x="4472421" y="642840"/>
            <a:ext cx="1265849" cy="253916"/>
          </a:xfrm>
          <a:prstGeom prst="rect">
            <a:avLst/>
          </a:prstGeom>
          <a:noFill/>
          <a:ln>
            <a:noFill/>
          </a:ln>
          <a:effectLst>
            <a:outerShdw blurRad="76200" rotWithShape="0" algn="tl">
              <a:srgbClr val="000000"/>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FFFFFF"/>
                </a:solidFill>
                <a:latin typeface="Calibri"/>
                <a:ea typeface="Calibri"/>
                <a:cs typeface="Calibri"/>
                <a:sym typeface="Calibri"/>
              </a:rPr>
              <a:t>Quantum satellite</a:t>
            </a:r>
            <a:endParaRPr b="0" i="0" sz="1400" u="none" cap="none" strike="noStrike">
              <a:solidFill>
                <a:srgbClr val="000000"/>
              </a:solidFill>
              <a:latin typeface="Arial"/>
              <a:ea typeface="Arial"/>
              <a:cs typeface="Arial"/>
              <a:sym typeface="Arial"/>
            </a:endParaRPr>
          </a:p>
        </p:txBody>
      </p:sp>
      <p:cxnSp>
        <p:nvCxnSpPr>
          <p:cNvPr id="1012" name="Google Shape;1012;p23"/>
          <p:cNvCxnSpPr/>
          <p:nvPr/>
        </p:nvCxnSpPr>
        <p:spPr>
          <a:xfrm flipH="1">
            <a:off x="5215236" y="2871790"/>
            <a:ext cx="1157497" cy="56585"/>
          </a:xfrm>
          <a:prstGeom prst="straightConnector1">
            <a:avLst/>
          </a:prstGeom>
          <a:noFill/>
          <a:ln cap="flat" cmpd="sng" w="76200">
            <a:solidFill>
              <a:schemeClr val="lt1">
                <a:alpha val="67058"/>
              </a:schemeClr>
            </a:solidFill>
            <a:prstDash val="solid"/>
            <a:round/>
            <a:headEnd len="sm" w="sm" type="none"/>
            <a:tailEnd len="med" w="med" type="triangle"/>
          </a:ln>
          <a:effectLst>
            <a:outerShdw blurRad="50800" rotWithShape="0" algn="tl" dir="2700000" dist="38100">
              <a:srgbClr val="000000">
                <a:alpha val="40000"/>
              </a:srgbClr>
            </a:outerShdw>
          </a:effectLst>
        </p:spPr>
      </p:cxnSp>
      <p:cxnSp>
        <p:nvCxnSpPr>
          <p:cNvPr id="1013" name="Google Shape;1013;p23"/>
          <p:cNvCxnSpPr/>
          <p:nvPr/>
        </p:nvCxnSpPr>
        <p:spPr>
          <a:xfrm flipH="1">
            <a:off x="6040352" y="3018253"/>
            <a:ext cx="340860" cy="1760879"/>
          </a:xfrm>
          <a:prstGeom prst="straightConnector1">
            <a:avLst/>
          </a:prstGeom>
          <a:noFill/>
          <a:ln cap="flat" cmpd="sng" w="76200">
            <a:solidFill>
              <a:schemeClr val="lt1">
                <a:alpha val="67058"/>
              </a:schemeClr>
            </a:solidFill>
            <a:prstDash val="solid"/>
            <a:round/>
            <a:headEnd len="sm" w="sm" type="none"/>
            <a:tailEnd len="med" w="med" type="triangle"/>
          </a:ln>
          <a:effectLst>
            <a:outerShdw blurRad="50800" rotWithShape="0" algn="tl" dir="2700000" dist="38100">
              <a:srgbClr val="000000">
                <a:alpha val="40000"/>
              </a:srgbClr>
            </a:outerShdw>
          </a:effectLst>
        </p:spPr>
      </p:cxnSp>
      <p:sp>
        <p:nvSpPr>
          <p:cNvPr id="1014" name="Google Shape;1014;p23"/>
          <p:cNvSpPr/>
          <p:nvPr/>
        </p:nvSpPr>
        <p:spPr>
          <a:xfrm rot="8137776">
            <a:off x="6667059" y="3748710"/>
            <a:ext cx="158964" cy="151555"/>
          </a:xfrm>
          <a:prstGeom prst="teardrop">
            <a:avLst>
              <a:gd fmla="val 177236" name="adj"/>
            </a:avLst>
          </a:prstGeom>
          <a:gradFill>
            <a:gsLst>
              <a:gs pos="0">
                <a:srgbClr val="FF0000"/>
              </a:gs>
              <a:gs pos="3000">
                <a:srgbClr val="FF0000"/>
              </a:gs>
              <a:gs pos="100000">
                <a:srgbClr val="FFC000"/>
              </a:gs>
            </a:gsLst>
            <a:lin ang="16200000" scaled="0"/>
          </a:gradFill>
          <a:ln cap="flat" cmpd="sng" w="9525">
            <a:solidFill>
              <a:schemeClr val="dk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cxnSp>
        <p:nvCxnSpPr>
          <p:cNvPr id="1015" name="Google Shape;1015;p23"/>
          <p:cNvCxnSpPr/>
          <p:nvPr/>
        </p:nvCxnSpPr>
        <p:spPr>
          <a:xfrm flipH="1" rot="10800000">
            <a:off x="2487799" y="3060652"/>
            <a:ext cx="1518552" cy="188004"/>
          </a:xfrm>
          <a:prstGeom prst="straightConnector1">
            <a:avLst/>
          </a:prstGeom>
          <a:noFill/>
          <a:ln cap="flat" cmpd="sng" w="63500">
            <a:solidFill>
              <a:schemeClr val="lt1">
                <a:alpha val="67058"/>
              </a:schemeClr>
            </a:solidFill>
            <a:prstDash val="solid"/>
            <a:round/>
            <a:headEnd len="sm" w="sm" type="none"/>
            <a:tailEnd len="med" w="med" type="triangle"/>
          </a:ln>
          <a:effectLst>
            <a:outerShdw blurRad="50800" rotWithShape="0" algn="tl" dir="2700000" dist="38100">
              <a:srgbClr val="000000">
                <a:alpha val="40000"/>
              </a:srgbClr>
            </a:outerShdw>
          </a:effectLst>
        </p:spPr>
      </p:cxnSp>
      <p:sp>
        <p:nvSpPr>
          <p:cNvPr id="1016" name="Google Shape;1016;p23"/>
          <p:cNvSpPr/>
          <p:nvPr/>
        </p:nvSpPr>
        <p:spPr>
          <a:xfrm>
            <a:off x="5475870" y="2038720"/>
            <a:ext cx="104552" cy="139091"/>
          </a:xfrm>
          <a:custGeom>
            <a:rect b="b" l="l" r="r" t="t"/>
            <a:pathLst>
              <a:path extrusionOk="0" h="247272" w="185871">
                <a:moveTo>
                  <a:pt x="185871" y="247272"/>
                </a:moveTo>
                <a:cubicBezTo>
                  <a:pt x="103809" y="224998"/>
                  <a:pt x="21748" y="202724"/>
                  <a:pt x="2991" y="176933"/>
                </a:cubicBezTo>
                <a:cubicBezTo>
                  <a:pt x="-15766" y="151142"/>
                  <a:pt x="59261" y="120662"/>
                  <a:pt x="73329" y="92527"/>
                </a:cubicBezTo>
                <a:cubicBezTo>
                  <a:pt x="87397" y="64392"/>
                  <a:pt x="80363" y="22188"/>
                  <a:pt x="87397" y="8121"/>
                </a:cubicBezTo>
                <a:cubicBezTo>
                  <a:pt x="94431" y="-5946"/>
                  <a:pt x="104981" y="1087"/>
                  <a:pt x="115532" y="8121"/>
                </a:cubicBezTo>
              </a:path>
            </a:pathLst>
          </a:custGeom>
          <a:noFill/>
          <a:ln cap="flat" cmpd="sng" w="190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1017" name="Google Shape;1017;p23"/>
          <p:cNvSpPr/>
          <p:nvPr/>
        </p:nvSpPr>
        <p:spPr>
          <a:xfrm flipH="1" rot="10800000">
            <a:off x="4790981" y="3857186"/>
            <a:ext cx="1804456" cy="227496"/>
          </a:xfrm>
          <a:custGeom>
            <a:rect b="b" l="l" r="r" t="t"/>
            <a:pathLst>
              <a:path extrusionOk="0" h="815926" w="2588455">
                <a:moveTo>
                  <a:pt x="0" y="0"/>
                </a:moveTo>
                <a:cubicBezTo>
                  <a:pt x="418513" y="50409"/>
                  <a:pt x="837027" y="100818"/>
                  <a:pt x="1153550" y="211015"/>
                </a:cubicBezTo>
                <a:cubicBezTo>
                  <a:pt x="1470073" y="321212"/>
                  <a:pt x="1659987" y="560363"/>
                  <a:pt x="1899138" y="661181"/>
                </a:cubicBezTo>
                <a:cubicBezTo>
                  <a:pt x="2138289" y="761999"/>
                  <a:pt x="2363372" y="788962"/>
                  <a:pt x="2588455" y="815926"/>
                </a:cubicBezTo>
              </a:path>
            </a:pathLst>
          </a:custGeom>
          <a:noFill/>
          <a:ln cap="flat" cmpd="sng" w="381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1018" name="Google Shape;1018;p23"/>
          <p:cNvSpPr/>
          <p:nvPr/>
        </p:nvSpPr>
        <p:spPr>
          <a:xfrm>
            <a:off x="6425395" y="2158198"/>
            <a:ext cx="1481657" cy="1313138"/>
          </a:xfrm>
          <a:prstGeom prst="roundRect">
            <a:avLst>
              <a:gd fmla="val 6185" name="adj"/>
            </a:avLst>
          </a:prstGeom>
          <a:solidFill>
            <a:schemeClr val="lt1">
              <a:alpha val="67058"/>
            </a:schemeClr>
          </a:solidFill>
          <a:ln>
            <a:noFill/>
          </a:ln>
          <a:effectLst>
            <a:outerShdw blurRad="50800" rotWithShape="0" algn="ctr" dir="5400000" dist="508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760"/>
              <a:buFont typeface="Arial"/>
              <a:buNone/>
            </a:pPr>
            <a:r>
              <a:t/>
            </a:r>
            <a:endParaRPr b="0" i="0" sz="760" u="none" cap="none" strike="noStrike">
              <a:solidFill>
                <a:srgbClr val="FFFFFF"/>
              </a:solidFill>
              <a:latin typeface="Calibri"/>
              <a:ea typeface="Calibri"/>
              <a:cs typeface="Calibri"/>
              <a:sym typeface="Calibri"/>
            </a:endParaRPr>
          </a:p>
        </p:txBody>
      </p:sp>
      <p:pic>
        <p:nvPicPr>
          <p:cNvPr id="1019" name="Google Shape;1019;p23"/>
          <p:cNvPicPr preferRelativeResize="0"/>
          <p:nvPr/>
        </p:nvPicPr>
        <p:blipFill rotWithShape="1">
          <a:blip r:embed="rId4">
            <a:alphaModFix/>
          </a:blip>
          <a:srcRect b="0" l="0" r="0" t="0"/>
          <a:stretch/>
        </p:blipFill>
        <p:spPr>
          <a:xfrm>
            <a:off x="7357462" y="2329954"/>
            <a:ext cx="525902" cy="400244"/>
          </a:xfrm>
          <a:prstGeom prst="rect">
            <a:avLst/>
          </a:prstGeom>
          <a:noFill/>
          <a:ln>
            <a:noFill/>
          </a:ln>
        </p:spPr>
      </p:pic>
      <p:pic>
        <p:nvPicPr>
          <p:cNvPr id="1020" name="Google Shape;1020;p23"/>
          <p:cNvPicPr preferRelativeResize="0"/>
          <p:nvPr/>
        </p:nvPicPr>
        <p:blipFill rotWithShape="1">
          <a:blip r:embed="rId5">
            <a:alphaModFix/>
          </a:blip>
          <a:srcRect b="0" l="0" r="0" t="0"/>
          <a:stretch/>
        </p:blipFill>
        <p:spPr>
          <a:xfrm>
            <a:off x="6447163" y="2333675"/>
            <a:ext cx="446400" cy="379242"/>
          </a:xfrm>
          <a:prstGeom prst="rect">
            <a:avLst/>
          </a:prstGeom>
          <a:noFill/>
          <a:ln>
            <a:noFill/>
          </a:ln>
        </p:spPr>
      </p:pic>
      <p:sp>
        <p:nvSpPr>
          <p:cNvPr id="1021" name="Google Shape;1021;p23"/>
          <p:cNvSpPr txBox="1"/>
          <p:nvPr/>
        </p:nvSpPr>
        <p:spPr>
          <a:xfrm>
            <a:off x="6452742" y="2163938"/>
            <a:ext cx="1523815" cy="209288"/>
          </a:xfrm>
          <a:prstGeom prst="rect">
            <a:avLst/>
          </a:prstGeom>
          <a:noFill/>
          <a:ln>
            <a:noFill/>
          </a:ln>
          <a:effectLst>
            <a:outerShdw blurRad="76200" rotWithShape="0" algn="tl">
              <a:schemeClr val="lt1"/>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60"/>
              <a:buFont typeface="Arial"/>
              <a:buNone/>
            </a:pPr>
            <a:r>
              <a:rPr b="1" i="0" lang="en" sz="760" u="none" cap="none" strike="noStrike">
                <a:solidFill>
                  <a:srgbClr val="000000"/>
                </a:solidFill>
                <a:latin typeface="Calibri"/>
                <a:ea typeface="Calibri"/>
                <a:cs typeface="Calibri"/>
                <a:sym typeface="Calibri"/>
              </a:rPr>
              <a:t>Solid-state light matter interface</a:t>
            </a:r>
            <a:endParaRPr b="0" i="0" sz="1400" u="none" cap="none" strike="noStrike">
              <a:solidFill>
                <a:srgbClr val="000000"/>
              </a:solidFill>
              <a:latin typeface="Arial"/>
              <a:ea typeface="Arial"/>
              <a:cs typeface="Arial"/>
              <a:sym typeface="Arial"/>
            </a:endParaRPr>
          </a:p>
        </p:txBody>
      </p:sp>
      <p:pic>
        <p:nvPicPr>
          <p:cNvPr id="1022" name="Google Shape;1022;p23"/>
          <p:cNvPicPr preferRelativeResize="0"/>
          <p:nvPr/>
        </p:nvPicPr>
        <p:blipFill rotWithShape="1">
          <a:blip r:embed="rId6">
            <a:alphaModFix/>
          </a:blip>
          <a:srcRect b="0" l="0" r="0" t="0"/>
          <a:stretch/>
        </p:blipFill>
        <p:spPr>
          <a:xfrm>
            <a:off x="6893563" y="2315739"/>
            <a:ext cx="446400" cy="421132"/>
          </a:xfrm>
          <a:prstGeom prst="rect">
            <a:avLst/>
          </a:prstGeom>
          <a:noFill/>
          <a:ln>
            <a:noFill/>
          </a:ln>
        </p:spPr>
      </p:pic>
      <p:grpSp>
        <p:nvGrpSpPr>
          <p:cNvPr id="1023" name="Google Shape;1023;p23"/>
          <p:cNvGrpSpPr/>
          <p:nvPr/>
        </p:nvGrpSpPr>
        <p:grpSpPr>
          <a:xfrm>
            <a:off x="1031554" y="3995093"/>
            <a:ext cx="1977001" cy="1084313"/>
            <a:chOff x="-88623" y="3265494"/>
            <a:chExt cx="2636001" cy="1276018"/>
          </a:xfrm>
        </p:grpSpPr>
        <p:sp>
          <p:nvSpPr>
            <p:cNvPr id="1024" name="Google Shape;1024;p23"/>
            <p:cNvSpPr/>
            <p:nvPr/>
          </p:nvSpPr>
          <p:spPr>
            <a:xfrm>
              <a:off x="104530" y="3288446"/>
              <a:ext cx="2391086" cy="1176386"/>
            </a:xfrm>
            <a:prstGeom prst="roundRect">
              <a:avLst>
                <a:gd fmla="val 6185" name="adj"/>
              </a:avLst>
            </a:prstGeom>
            <a:solidFill>
              <a:schemeClr val="lt1">
                <a:alpha val="67058"/>
              </a:schemeClr>
            </a:solidFill>
            <a:ln>
              <a:noFill/>
            </a:ln>
            <a:effectLst>
              <a:outerShdw blurRad="50800" rotWithShape="0" algn="ctr" dir="5400000" dist="508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760"/>
                <a:buFont typeface="Arial"/>
                <a:buNone/>
              </a:pPr>
              <a:r>
                <a:t/>
              </a:r>
              <a:endParaRPr b="0" i="0" sz="760" u="none" cap="none" strike="noStrike">
                <a:solidFill>
                  <a:srgbClr val="FFFFFF"/>
                </a:solidFill>
                <a:latin typeface="Calibri"/>
                <a:ea typeface="Calibri"/>
                <a:cs typeface="Calibri"/>
                <a:sym typeface="Calibri"/>
              </a:endParaRPr>
            </a:p>
          </p:txBody>
        </p:sp>
        <p:sp>
          <p:nvSpPr>
            <p:cNvPr id="1025" name="Google Shape;1025;p23"/>
            <p:cNvSpPr txBox="1"/>
            <p:nvPr/>
          </p:nvSpPr>
          <p:spPr>
            <a:xfrm>
              <a:off x="140165" y="3265494"/>
              <a:ext cx="2401857" cy="383922"/>
            </a:xfrm>
            <a:prstGeom prst="rect">
              <a:avLst/>
            </a:prstGeom>
            <a:noFill/>
            <a:ln>
              <a:noFill/>
            </a:ln>
            <a:effectLst>
              <a:outerShdw blurRad="76200" rotWithShape="0" algn="tl">
                <a:schemeClr val="lt1"/>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60"/>
                <a:buFont typeface="Arial"/>
                <a:buNone/>
              </a:pPr>
              <a:r>
                <a:rPr b="1" i="0" lang="en" sz="760" u="none" cap="none" strike="noStrike">
                  <a:solidFill>
                    <a:srgbClr val="000000"/>
                  </a:solidFill>
                  <a:latin typeface="Calibri"/>
                  <a:ea typeface="Calibri"/>
                  <a:cs typeface="Calibri"/>
                  <a:sym typeface="Calibri"/>
                </a:rPr>
                <a:t>Elements of real-world quantum network</a:t>
              </a:r>
              <a:endParaRPr b="0" i="0" sz="1400" u="none" cap="none" strike="noStrike">
                <a:solidFill>
                  <a:srgbClr val="000000"/>
                </a:solidFill>
                <a:latin typeface="Arial"/>
                <a:ea typeface="Arial"/>
                <a:cs typeface="Arial"/>
                <a:sym typeface="Arial"/>
              </a:endParaRPr>
            </a:p>
          </p:txBody>
        </p:sp>
        <p:pic>
          <p:nvPicPr>
            <p:cNvPr id="1026" name="Google Shape;1026;p23"/>
            <p:cNvPicPr preferRelativeResize="0"/>
            <p:nvPr/>
          </p:nvPicPr>
          <p:blipFill rotWithShape="1">
            <a:blip r:embed="rId7">
              <a:alphaModFix/>
            </a:blip>
            <a:srcRect b="0" l="0" r="0" t="0"/>
            <a:stretch/>
          </p:blipFill>
          <p:spPr>
            <a:xfrm>
              <a:off x="164499" y="3907920"/>
              <a:ext cx="563165" cy="360542"/>
            </a:xfrm>
            <a:prstGeom prst="rect">
              <a:avLst/>
            </a:prstGeom>
            <a:noFill/>
            <a:ln>
              <a:noFill/>
            </a:ln>
          </p:spPr>
        </p:pic>
        <p:pic>
          <p:nvPicPr>
            <p:cNvPr id="1027" name="Google Shape;1027;p23"/>
            <p:cNvPicPr preferRelativeResize="0"/>
            <p:nvPr/>
          </p:nvPicPr>
          <p:blipFill rotWithShape="1">
            <a:blip r:embed="rId8">
              <a:alphaModFix/>
            </a:blip>
            <a:srcRect b="0" l="0" r="0" t="0"/>
            <a:stretch/>
          </p:blipFill>
          <p:spPr>
            <a:xfrm>
              <a:off x="1912913" y="3917234"/>
              <a:ext cx="531497" cy="264791"/>
            </a:xfrm>
            <a:prstGeom prst="rect">
              <a:avLst/>
            </a:prstGeom>
            <a:noFill/>
            <a:ln>
              <a:noFill/>
            </a:ln>
          </p:spPr>
        </p:pic>
        <p:sp>
          <p:nvSpPr>
            <p:cNvPr id="1028" name="Google Shape;1028;p23"/>
            <p:cNvSpPr/>
            <p:nvPr/>
          </p:nvSpPr>
          <p:spPr>
            <a:xfrm>
              <a:off x="1401144" y="3749962"/>
              <a:ext cx="549734" cy="234146"/>
            </a:xfrm>
            <a:custGeom>
              <a:rect b="b" l="l" r="r" t="t"/>
              <a:pathLst>
                <a:path extrusionOk="0" h="393896" w="1364566">
                  <a:moveTo>
                    <a:pt x="0" y="0"/>
                  </a:moveTo>
                  <a:cubicBezTo>
                    <a:pt x="195775" y="2345"/>
                    <a:pt x="391550" y="4690"/>
                    <a:pt x="618978" y="70339"/>
                  </a:cubicBezTo>
                  <a:cubicBezTo>
                    <a:pt x="846406" y="135988"/>
                    <a:pt x="1105486" y="264942"/>
                    <a:pt x="1364566" y="393896"/>
                  </a:cubicBezTo>
                </a:path>
              </a:pathLst>
            </a:custGeom>
            <a:noFill/>
            <a:ln cap="flat" cmpd="sng" w="317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760"/>
                <a:buFont typeface="Arial"/>
                <a:buNone/>
              </a:pPr>
              <a:r>
                <a:t/>
              </a:r>
              <a:endParaRPr b="0" i="0" sz="760" u="none" cap="none" strike="noStrike">
                <a:solidFill>
                  <a:srgbClr val="FFFFFF"/>
                </a:solidFill>
                <a:latin typeface="Calibri"/>
                <a:ea typeface="Calibri"/>
                <a:cs typeface="Calibri"/>
                <a:sym typeface="Calibri"/>
              </a:endParaRPr>
            </a:p>
          </p:txBody>
        </p:sp>
        <p:sp>
          <p:nvSpPr>
            <p:cNvPr id="1029" name="Google Shape;1029;p23"/>
            <p:cNvSpPr/>
            <p:nvPr/>
          </p:nvSpPr>
          <p:spPr>
            <a:xfrm>
              <a:off x="484229" y="3713455"/>
              <a:ext cx="1000774" cy="210768"/>
            </a:xfrm>
            <a:custGeom>
              <a:rect b="b" l="l" r="r" t="t"/>
              <a:pathLst>
                <a:path extrusionOk="0" h="566207" w="928468">
                  <a:moveTo>
                    <a:pt x="928468" y="59770"/>
                  </a:moveTo>
                  <a:cubicBezTo>
                    <a:pt x="696351" y="10533"/>
                    <a:pt x="464235" y="-38703"/>
                    <a:pt x="309490" y="45703"/>
                  </a:cubicBezTo>
                  <a:cubicBezTo>
                    <a:pt x="154745" y="130109"/>
                    <a:pt x="77372" y="348158"/>
                    <a:pt x="0" y="566207"/>
                  </a:cubicBezTo>
                </a:path>
              </a:pathLst>
            </a:custGeom>
            <a:no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760"/>
                <a:buFont typeface="Arial"/>
                <a:buNone/>
              </a:pPr>
              <a:r>
                <a:t/>
              </a:r>
              <a:endParaRPr b="0" i="0" sz="760" u="none" cap="none" strike="noStrike">
                <a:solidFill>
                  <a:srgbClr val="FFFFFF"/>
                </a:solidFill>
                <a:latin typeface="Calibri"/>
                <a:ea typeface="Calibri"/>
                <a:cs typeface="Calibri"/>
                <a:sym typeface="Calibri"/>
              </a:endParaRPr>
            </a:p>
          </p:txBody>
        </p:sp>
        <p:sp>
          <p:nvSpPr>
            <p:cNvPr id="1030" name="Google Shape;1030;p23"/>
            <p:cNvSpPr txBox="1"/>
            <p:nvPr/>
          </p:nvSpPr>
          <p:spPr>
            <a:xfrm>
              <a:off x="1693947" y="3710230"/>
              <a:ext cx="451405" cy="2156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591"/>
                <a:buFont typeface="Arial"/>
                <a:buNone/>
              </a:pPr>
              <a:r>
                <a:rPr b="1" i="0" lang="en" sz="591" u="none" cap="none" strike="noStrike">
                  <a:solidFill>
                    <a:srgbClr val="FFD200"/>
                  </a:solidFill>
                  <a:latin typeface="Calibri"/>
                  <a:ea typeface="Calibri"/>
                  <a:cs typeface="Calibri"/>
                  <a:sym typeface="Calibri"/>
                </a:rPr>
                <a:t>1 km</a:t>
              </a:r>
              <a:endParaRPr b="0" i="0" sz="1400" u="none" cap="none" strike="noStrike">
                <a:solidFill>
                  <a:srgbClr val="000000"/>
                </a:solidFill>
                <a:latin typeface="Arial"/>
                <a:ea typeface="Arial"/>
                <a:cs typeface="Arial"/>
                <a:sym typeface="Arial"/>
              </a:endParaRPr>
            </a:p>
          </p:txBody>
        </p:sp>
        <p:sp>
          <p:nvSpPr>
            <p:cNvPr id="1031" name="Google Shape;1031;p23"/>
            <p:cNvSpPr txBox="1"/>
            <p:nvPr/>
          </p:nvSpPr>
          <p:spPr>
            <a:xfrm>
              <a:off x="682337" y="3562643"/>
              <a:ext cx="451405" cy="2156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591"/>
                <a:buFont typeface="Arial"/>
                <a:buNone/>
              </a:pPr>
              <a:r>
                <a:rPr b="1" i="0" lang="en" sz="591" u="none" cap="none" strike="noStrike">
                  <a:solidFill>
                    <a:srgbClr val="FFD200"/>
                  </a:solidFill>
                  <a:latin typeface="Calibri"/>
                  <a:ea typeface="Calibri"/>
                  <a:cs typeface="Calibri"/>
                  <a:sym typeface="Calibri"/>
                </a:rPr>
                <a:t>5 km</a:t>
              </a:r>
              <a:endParaRPr b="0" i="0" sz="1400" u="none" cap="none" strike="noStrike">
                <a:solidFill>
                  <a:srgbClr val="000000"/>
                </a:solidFill>
                <a:latin typeface="Arial"/>
                <a:ea typeface="Arial"/>
                <a:cs typeface="Arial"/>
                <a:sym typeface="Arial"/>
              </a:endParaRPr>
            </a:p>
          </p:txBody>
        </p:sp>
        <p:sp>
          <p:nvSpPr>
            <p:cNvPr id="1032" name="Google Shape;1032;p23"/>
            <p:cNvSpPr txBox="1"/>
            <p:nvPr/>
          </p:nvSpPr>
          <p:spPr>
            <a:xfrm>
              <a:off x="1015102" y="3434448"/>
              <a:ext cx="1246495" cy="27164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591"/>
                <a:buFont typeface="Arial"/>
                <a:buNone/>
              </a:pPr>
              <a:r>
                <a:rPr b="1" i="0" lang="en" sz="591" u="none" cap="none" strike="noStrike">
                  <a:solidFill>
                    <a:srgbClr val="750F0F"/>
                  </a:solidFill>
                  <a:latin typeface="Calibri"/>
                  <a:ea typeface="Calibri"/>
                  <a:cs typeface="Calibri"/>
                  <a:sym typeface="Calibri"/>
                </a:rPr>
                <a:t>      </a:t>
              </a:r>
              <a:r>
                <a:rPr b="1" i="0" lang="en" sz="900" u="none" cap="none" strike="noStrike">
                  <a:solidFill>
                    <a:srgbClr val="750F0F"/>
                  </a:solidFill>
                  <a:latin typeface="Calibri"/>
                  <a:ea typeface="Calibri"/>
                  <a:cs typeface="Calibri"/>
                  <a:sym typeface="Calibri"/>
                </a:rPr>
                <a:t>UCB (Physics)</a:t>
              </a:r>
              <a:endParaRPr b="0" i="0" sz="1400" u="none" cap="none" strike="noStrike">
                <a:solidFill>
                  <a:srgbClr val="000000"/>
                </a:solidFill>
                <a:latin typeface="Arial"/>
                <a:ea typeface="Arial"/>
                <a:cs typeface="Arial"/>
                <a:sym typeface="Arial"/>
              </a:endParaRPr>
            </a:p>
          </p:txBody>
        </p:sp>
        <p:sp>
          <p:nvSpPr>
            <p:cNvPr id="1033" name="Google Shape;1033;p23"/>
            <p:cNvSpPr txBox="1"/>
            <p:nvPr/>
          </p:nvSpPr>
          <p:spPr>
            <a:xfrm>
              <a:off x="1578737" y="4138409"/>
              <a:ext cx="968641" cy="27164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1" i="0" lang="en" sz="900" u="none" cap="none" strike="noStrike">
                  <a:solidFill>
                    <a:srgbClr val="750F0F"/>
                  </a:solidFill>
                  <a:latin typeface="Calibri"/>
                  <a:ea typeface="Calibri"/>
                  <a:cs typeface="Calibri"/>
                  <a:sym typeface="Calibri"/>
                </a:rPr>
                <a:t> UCB (Cory)</a:t>
              </a:r>
              <a:endParaRPr b="0" i="0" sz="1400" u="none" cap="none" strike="noStrike">
                <a:solidFill>
                  <a:srgbClr val="000000"/>
                </a:solidFill>
                <a:latin typeface="Arial"/>
                <a:ea typeface="Arial"/>
                <a:cs typeface="Arial"/>
                <a:sym typeface="Arial"/>
              </a:endParaRPr>
            </a:p>
          </p:txBody>
        </p:sp>
        <p:sp>
          <p:nvSpPr>
            <p:cNvPr id="1034" name="Google Shape;1034;p23"/>
            <p:cNvSpPr txBox="1"/>
            <p:nvPr/>
          </p:nvSpPr>
          <p:spPr>
            <a:xfrm>
              <a:off x="-88623" y="4269869"/>
              <a:ext cx="1212297" cy="27164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50"/>
                <a:buFont typeface="Arial"/>
                <a:buNone/>
              </a:pPr>
              <a:r>
                <a:rPr b="1" i="0" lang="en" sz="750" u="none" cap="none" strike="noStrike">
                  <a:solidFill>
                    <a:srgbClr val="750F0F"/>
                  </a:solidFill>
                  <a:latin typeface="Calibri"/>
                  <a:ea typeface="Calibri"/>
                  <a:cs typeface="Calibri"/>
                  <a:sym typeface="Calibri"/>
                </a:rPr>
                <a:t>     </a:t>
              </a:r>
              <a:r>
                <a:rPr b="1" i="0" lang="en" sz="900" u="none" cap="none" strike="noStrike">
                  <a:solidFill>
                    <a:srgbClr val="750F0F"/>
                  </a:solidFill>
                  <a:latin typeface="Calibri"/>
                  <a:ea typeface="Calibri"/>
                  <a:cs typeface="Calibri"/>
                  <a:sym typeface="Calibri"/>
                </a:rPr>
                <a:t>Berkeley Lab</a:t>
              </a:r>
              <a:endParaRPr b="0" i="0" sz="1400" u="none" cap="none" strike="noStrike">
                <a:solidFill>
                  <a:srgbClr val="000000"/>
                </a:solidFill>
                <a:latin typeface="Arial"/>
                <a:ea typeface="Arial"/>
                <a:cs typeface="Arial"/>
                <a:sym typeface="Arial"/>
              </a:endParaRPr>
            </a:p>
          </p:txBody>
        </p:sp>
        <p:pic>
          <p:nvPicPr>
            <p:cNvPr id="1035" name="Google Shape;1035;p23"/>
            <p:cNvPicPr preferRelativeResize="0"/>
            <p:nvPr/>
          </p:nvPicPr>
          <p:blipFill rotWithShape="1">
            <a:blip r:embed="rId9">
              <a:alphaModFix/>
            </a:blip>
            <a:srcRect b="0" l="0" r="0" t="0"/>
            <a:stretch/>
          </p:blipFill>
          <p:spPr>
            <a:xfrm>
              <a:off x="1393009" y="3678368"/>
              <a:ext cx="314681" cy="194465"/>
            </a:xfrm>
            <a:prstGeom prst="rect">
              <a:avLst/>
            </a:prstGeom>
            <a:noFill/>
            <a:ln>
              <a:noFill/>
            </a:ln>
          </p:spPr>
        </p:pic>
      </p:grpSp>
      <p:sp>
        <p:nvSpPr>
          <p:cNvPr id="1036" name="Google Shape;1036;p23"/>
          <p:cNvSpPr txBox="1"/>
          <p:nvPr/>
        </p:nvSpPr>
        <p:spPr>
          <a:xfrm>
            <a:off x="6765040" y="4287314"/>
            <a:ext cx="1118324" cy="369332"/>
          </a:xfrm>
          <a:prstGeom prst="rect">
            <a:avLst/>
          </a:prstGeom>
          <a:noFill/>
          <a:ln>
            <a:noFill/>
          </a:ln>
          <a:effectLst>
            <a:outerShdw blurRad="76200" rotWithShape="0" algn="tl">
              <a:srgbClr val="000000"/>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1" i="0" lang="en" sz="900" u="none" cap="none" strike="noStrike">
                <a:solidFill>
                  <a:srgbClr val="FFFFFF"/>
                </a:solidFill>
                <a:latin typeface="Calibri"/>
                <a:ea typeface="Calibri"/>
                <a:cs typeface="Calibri"/>
                <a:sym typeface="Calibri"/>
              </a:rPr>
              <a:t>Quantum processor</a:t>
            </a:r>
            <a:endParaRPr b="0" i="0" sz="1400" u="none" cap="none" strike="noStrike">
              <a:solidFill>
                <a:srgbClr val="000000"/>
              </a:solidFill>
              <a:latin typeface="Arial"/>
              <a:ea typeface="Arial"/>
              <a:cs typeface="Arial"/>
              <a:sym typeface="Arial"/>
            </a:endParaRPr>
          </a:p>
        </p:txBody>
      </p:sp>
      <p:pic>
        <p:nvPicPr>
          <p:cNvPr id="1037" name="Google Shape;1037;p23"/>
          <p:cNvPicPr preferRelativeResize="0"/>
          <p:nvPr/>
        </p:nvPicPr>
        <p:blipFill rotWithShape="1">
          <a:blip r:embed="rId10">
            <a:alphaModFix/>
          </a:blip>
          <a:srcRect b="0" l="0" r="0" t="0"/>
          <a:stretch/>
        </p:blipFill>
        <p:spPr>
          <a:xfrm flipH="1" rot="-2159692">
            <a:off x="4027008" y="159028"/>
            <a:ext cx="831907" cy="582335"/>
          </a:xfrm>
          <a:prstGeom prst="rect">
            <a:avLst/>
          </a:prstGeom>
          <a:noFill/>
          <a:ln>
            <a:noFill/>
          </a:ln>
        </p:spPr>
      </p:pic>
      <p:sp>
        <p:nvSpPr>
          <p:cNvPr id="1038" name="Google Shape;1038;p23"/>
          <p:cNvSpPr txBox="1"/>
          <p:nvPr/>
        </p:nvSpPr>
        <p:spPr>
          <a:xfrm>
            <a:off x="6488429" y="2776811"/>
            <a:ext cx="1449524" cy="209288"/>
          </a:xfrm>
          <a:prstGeom prst="rect">
            <a:avLst/>
          </a:prstGeom>
          <a:noFill/>
          <a:ln>
            <a:noFill/>
          </a:ln>
          <a:effectLst>
            <a:outerShdw blurRad="76200" rotWithShape="0" algn="tl">
              <a:schemeClr val="lt1"/>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60"/>
              <a:buFont typeface="Arial"/>
              <a:buNone/>
            </a:pPr>
            <a:r>
              <a:rPr b="1" i="0" lang="en" sz="760" u="none" cap="none" strike="noStrike">
                <a:solidFill>
                  <a:srgbClr val="000000"/>
                </a:solidFill>
                <a:latin typeface="Calibri"/>
                <a:ea typeface="Calibri"/>
                <a:cs typeface="Calibri"/>
                <a:sym typeface="Calibri"/>
              </a:rPr>
              <a:t>             Ultracold atoms</a:t>
            </a:r>
            <a:endParaRPr b="0" i="0" sz="1400" u="none" cap="none" strike="noStrike">
              <a:solidFill>
                <a:srgbClr val="000000"/>
              </a:solidFill>
              <a:latin typeface="Arial"/>
              <a:ea typeface="Arial"/>
              <a:cs typeface="Arial"/>
              <a:sym typeface="Arial"/>
            </a:endParaRPr>
          </a:p>
        </p:txBody>
      </p:sp>
      <p:pic>
        <p:nvPicPr>
          <p:cNvPr id="1039" name="Google Shape;1039;p23"/>
          <p:cNvPicPr preferRelativeResize="0"/>
          <p:nvPr/>
        </p:nvPicPr>
        <p:blipFill rotWithShape="1">
          <a:blip r:embed="rId11">
            <a:alphaModFix/>
          </a:blip>
          <a:srcRect b="0" l="0" r="0" t="0"/>
          <a:stretch/>
        </p:blipFill>
        <p:spPr>
          <a:xfrm>
            <a:off x="7288433" y="2968830"/>
            <a:ext cx="462996" cy="484129"/>
          </a:xfrm>
          <a:prstGeom prst="rect">
            <a:avLst/>
          </a:prstGeom>
          <a:solidFill>
            <a:schemeClr val="accent1"/>
          </a:solidFill>
          <a:ln cap="flat" cmpd="sng" w="9525">
            <a:solidFill>
              <a:schemeClr val="dk1"/>
            </a:solidFill>
            <a:prstDash val="solid"/>
            <a:round/>
            <a:headEnd len="sm" w="sm" type="none"/>
            <a:tailEnd len="sm" w="sm" type="none"/>
          </a:ln>
        </p:spPr>
      </p:pic>
      <p:pic>
        <p:nvPicPr>
          <p:cNvPr id="1040" name="Google Shape;1040;p23"/>
          <p:cNvPicPr preferRelativeResize="0"/>
          <p:nvPr/>
        </p:nvPicPr>
        <p:blipFill rotWithShape="1">
          <a:blip r:embed="rId12">
            <a:alphaModFix/>
          </a:blip>
          <a:srcRect b="0" l="0" r="0" t="0"/>
          <a:stretch/>
        </p:blipFill>
        <p:spPr>
          <a:xfrm>
            <a:off x="6519542" y="2966193"/>
            <a:ext cx="566496" cy="444184"/>
          </a:xfrm>
          <a:prstGeom prst="rect">
            <a:avLst/>
          </a:prstGeom>
          <a:noFill/>
          <a:ln>
            <a:noFill/>
          </a:ln>
        </p:spPr>
      </p:pic>
      <p:sp>
        <p:nvSpPr>
          <p:cNvPr id="1041" name="Google Shape;1041;p23"/>
          <p:cNvSpPr/>
          <p:nvPr/>
        </p:nvSpPr>
        <p:spPr>
          <a:xfrm>
            <a:off x="6609285" y="4133890"/>
            <a:ext cx="1358297" cy="910517"/>
          </a:xfrm>
          <a:prstGeom prst="roundRect">
            <a:avLst>
              <a:gd fmla="val 6185" name="adj"/>
            </a:avLst>
          </a:prstGeom>
          <a:solidFill>
            <a:schemeClr val="lt1">
              <a:alpha val="67058"/>
            </a:schemeClr>
          </a:solidFill>
          <a:ln>
            <a:noFill/>
          </a:ln>
          <a:effectLst>
            <a:outerShdw blurRad="50800" rotWithShape="0" algn="ctr" dir="5400000" dist="508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760"/>
              <a:buFont typeface="Arial"/>
              <a:buNone/>
            </a:pPr>
            <a:r>
              <a:t/>
            </a:r>
            <a:endParaRPr b="0" i="0" sz="760" u="none" cap="none" strike="noStrike">
              <a:solidFill>
                <a:srgbClr val="FFFFFF"/>
              </a:solidFill>
              <a:latin typeface="Calibri"/>
              <a:ea typeface="Calibri"/>
              <a:cs typeface="Calibri"/>
              <a:sym typeface="Calibri"/>
            </a:endParaRPr>
          </a:p>
        </p:txBody>
      </p:sp>
      <p:pic>
        <p:nvPicPr>
          <p:cNvPr id="1042" name="Google Shape;1042;p23"/>
          <p:cNvPicPr preferRelativeResize="0"/>
          <p:nvPr/>
        </p:nvPicPr>
        <p:blipFill rotWithShape="1">
          <a:blip r:embed="rId13">
            <a:alphaModFix/>
          </a:blip>
          <a:srcRect b="0" l="0" r="0" t="0"/>
          <a:stretch/>
        </p:blipFill>
        <p:spPr>
          <a:xfrm>
            <a:off x="6710096" y="4271296"/>
            <a:ext cx="1144475" cy="792641"/>
          </a:xfrm>
          <a:prstGeom prst="rect">
            <a:avLst/>
          </a:prstGeom>
          <a:noFill/>
          <a:ln>
            <a:noFill/>
          </a:ln>
          <a:effectLst>
            <a:outerShdw blurRad="101600" rotWithShape="0" algn="tl" dir="2700000" dist="38100">
              <a:srgbClr val="000000"/>
            </a:outerShdw>
          </a:effectLst>
        </p:spPr>
      </p:pic>
      <p:sp>
        <p:nvSpPr>
          <p:cNvPr id="1043" name="Google Shape;1043;p23"/>
          <p:cNvSpPr txBox="1"/>
          <p:nvPr/>
        </p:nvSpPr>
        <p:spPr>
          <a:xfrm>
            <a:off x="6595436" y="4114475"/>
            <a:ext cx="1449524" cy="209288"/>
          </a:xfrm>
          <a:prstGeom prst="rect">
            <a:avLst/>
          </a:prstGeom>
          <a:noFill/>
          <a:ln>
            <a:noFill/>
          </a:ln>
          <a:effectLst>
            <a:outerShdw blurRad="76200" rotWithShape="0" algn="tl">
              <a:schemeClr val="lt1"/>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60"/>
              <a:buFont typeface="Arial"/>
              <a:buNone/>
            </a:pPr>
            <a:r>
              <a:rPr b="1" i="0" lang="en" sz="760" u="none" cap="none" strike="noStrike">
                <a:solidFill>
                  <a:srgbClr val="000000"/>
                </a:solidFill>
                <a:latin typeface="Calibri"/>
                <a:ea typeface="Calibri"/>
                <a:cs typeface="Calibri"/>
                <a:sym typeface="Calibri"/>
              </a:rPr>
              <a:t>   Superconducting  circuits</a:t>
            </a:r>
            <a:endParaRPr b="0" i="0" sz="1400" u="none" cap="none" strike="noStrike">
              <a:solidFill>
                <a:srgbClr val="000000"/>
              </a:solidFill>
              <a:latin typeface="Arial"/>
              <a:ea typeface="Arial"/>
              <a:cs typeface="Arial"/>
              <a:sym typeface="Arial"/>
            </a:endParaRPr>
          </a:p>
        </p:txBody>
      </p:sp>
      <p:cxnSp>
        <p:nvCxnSpPr>
          <p:cNvPr id="1044" name="Google Shape;1044;p23"/>
          <p:cNvCxnSpPr/>
          <p:nvPr/>
        </p:nvCxnSpPr>
        <p:spPr>
          <a:xfrm flipH="1">
            <a:off x="6212855" y="4520759"/>
            <a:ext cx="377258" cy="250028"/>
          </a:xfrm>
          <a:prstGeom prst="straightConnector1">
            <a:avLst/>
          </a:prstGeom>
          <a:noFill/>
          <a:ln cap="flat" cmpd="sng" w="76200">
            <a:solidFill>
              <a:schemeClr val="lt1">
                <a:alpha val="67058"/>
              </a:schemeClr>
            </a:solidFill>
            <a:prstDash val="solid"/>
            <a:round/>
            <a:headEnd len="sm" w="sm" type="none"/>
            <a:tailEnd len="med" w="med" type="triangle"/>
          </a:ln>
          <a:effectLst>
            <a:outerShdw blurRad="50800" rotWithShape="0" algn="tl" dir="2700000" dist="38100">
              <a:srgbClr val="000000">
                <a:alpha val="40000"/>
              </a:srgbClr>
            </a:outerShdw>
          </a:effectLst>
        </p:spPr>
      </p:cxnSp>
      <p:sp>
        <p:nvSpPr>
          <p:cNvPr id="1045" name="Google Shape;1045;p23"/>
          <p:cNvSpPr txBox="1"/>
          <p:nvPr/>
        </p:nvSpPr>
        <p:spPr>
          <a:xfrm>
            <a:off x="5125903" y="3124981"/>
            <a:ext cx="1275563" cy="415498"/>
          </a:xfrm>
          <a:prstGeom prst="rect">
            <a:avLst/>
          </a:prstGeom>
          <a:noFill/>
          <a:ln>
            <a:noFill/>
          </a:ln>
          <a:effectLst>
            <a:outerShdw blurRad="76200" rotWithShape="0" algn="tl">
              <a:srgbClr val="000000"/>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FFFF00"/>
                </a:solidFill>
                <a:latin typeface="Calibri"/>
                <a:ea typeface="Calibri"/>
                <a:cs typeface="Calibri"/>
                <a:sym typeface="Calibri"/>
              </a:rPr>
              <a:t>Quantum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FFFF00"/>
                </a:solidFill>
                <a:latin typeface="Calibri"/>
                <a:ea typeface="Calibri"/>
                <a:cs typeface="Calibri"/>
                <a:sym typeface="Calibri"/>
              </a:rPr>
              <a:t>sensors</a:t>
            </a:r>
            <a:endParaRPr b="0" i="0" sz="1400" u="none" cap="none" strike="noStrike">
              <a:solidFill>
                <a:srgbClr val="000000"/>
              </a:solidFill>
              <a:latin typeface="Arial"/>
              <a:ea typeface="Arial"/>
              <a:cs typeface="Arial"/>
              <a:sym typeface="Arial"/>
            </a:endParaRPr>
          </a:p>
        </p:txBody>
      </p:sp>
      <p:cxnSp>
        <p:nvCxnSpPr>
          <p:cNvPr id="1046" name="Google Shape;1046;p23"/>
          <p:cNvCxnSpPr/>
          <p:nvPr/>
        </p:nvCxnSpPr>
        <p:spPr>
          <a:xfrm flipH="1">
            <a:off x="5010595" y="2943166"/>
            <a:ext cx="1362137" cy="989492"/>
          </a:xfrm>
          <a:prstGeom prst="straightConnector1">
            <a:avLst/>
          </a:prstGeom>
          <a:noFill/>
          <a:ln cap="flat" cmpd="sng" w="76200">
            <a:solidFill>
              <a:schemeClr val="lt1">
                <a:alpha val="67058"/>
              </a:schemeClr>
            </a:solidFill>
            <a:prstDash val="solid"/>
            <a:round/>
            <a:headEnd len="sm" w="sm" type="none"/>
            <a:tailEnd len="med" w="med" type="triangle"/>
          </a:ln>
          <a:effectLst>
            <a:outerShdw blurRad="50800" rotWithShape="0" algn="tl" dir="2700000" dist="38100">
              <a:srgbClr val="000000">
                <a:alpha val="40000"/>
              </a:srgbClr>
            </a:outerShdw>
          </a:effectLst>
        </p:spPr>
      </p:cxnSp>
      <p:grpSp>
        <p:nvGrpSpPr>
          <p:cNvPr id="1047" name="Google Shape;1047;p23"/>
          <p:cNvGrpSpPr/>
          <p:nvPr/>
        </p:nvGrpSpPr>
        <p:grpSpPr>
          <a:xfrm>
            <a:off x="1311678" y="2774193"/>
            <a:ext cx="1583677" cy="794737"/>
            <a:chOff x="299721" y="5406685"/>
            <a:chExt cx="2111569" cy="1059649"/>
          </a:xfrm>
        </p:grpSpPr>
        <p:sp>
          <p:nvSpPr>
            <p:cNvPr id="1048" name="Google Shape;1048;p23"/>
            <p:cNvSpPr/>
            <p:nvPr/>
          </p:nvSpPr>
          <p:spPr>
            <a:xfrm>
              <a:off x="299721" y="5406685"/>
              <a:ext cx="1553679" cy="1059649"/>
            </a:xfrm>
            <a:prstGeom prst="roundRect">
              <a:avLst>
                <a:gd fmla="val 6185" name="adj"/>
              </a:avLst>
            </a:prstGeom>
            <a:solidFill>
              <a:schemeClr val="lt1">
                <a:alpha val="67058"/>
              </a:schemeClr>
            </a:solidFill>
            <a:ln>
              <a:noFill/>
            </a:ln>
            <a:effectLst>
              <a:outerShdw blurRad="50800" rotWithShape="0" algn="ctr" dir="5400000" dist="508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760"/>
                <a:buFont typeface="Arial"/>
                <a:buNone/>
              </a:pPr>
              <a:r>
                <a:t/>
              </a:r>
              <a:endParaRPr b="0" i="0" sz="760" u="none" cap="none" strike="noStrike">
                <a:solidFill>
                  <a:srgbClr val="FFFFFF"/>
                </a:solidFill>
                <a:latin typeface="Calibri"/>
                <a:ea typeface="Calibri"/>
                <a:cs typeface="Calibri"/>
                <a:sym typeface="Calibri"/>
              </a:endParaRPr>
            </a:p>
          </p:txBody>
        </p:sp>
        <p:sp>
          <p:nvSpPr>
            <p:cNvPr id="1049" name="Google Shape;1049;p23"/>
            <p:cNvSpPr txBox="1"/>
            <p:nvPr/>
          </p:nvSpPr>
          <p:spPr>
            <a:xfrm>
              <a:off x="351972" y="5496316"/>
              <a:ext cx="2059318" cy="279051"/>
            </a:xfrm>
            <a:prstGeom prst="rect">
              <a:avLst/>
            </a:prstGeom>
            <a:noFill/>
            <a:ln>
              <a:noFill/>
            </a:ln>
            <a:effectLst>
              <a:outerShdw blurRad="76200" rotWithShape="0" algn="tl">
                <a:schemeClr val="lt1"/>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60"/>
                <a:buFont typeface="Arial"/>
                <a:buNone/>
              </a:pPr>
              <a:r>
                <a:rPr b="1" i="0" lang="en" sz="760" u="none" cap="none" strike="noStrike">
                  <a:solidFill>
                    <a:srgbClr val="000000"/>
                  </a:solidFill>
                  <a:latin typeface="Calibri"/>
                  <a:ea typeface="Calibri"/>
                  <a:cs typeface="Calibri"/>
                  <a:sym typeface="Calibri"/>
                </a:rPr>
                <a:t>Quantum key distribution</a:t>
              </a:r>
              <a:endParaRPr b="0" i="0" sz="1400" u="none" cap="none" strike="noStrike">
                <a:solidFill>
                  <a:srgbClr val="000000"/>
                </a:solidFill>
                <a:latin typeface="Arial"/>
                <a:ea typeface="Arial"/>
                <a:cs typeface="Arial"/>
                <a:sym typeface="Arial"/>
              </a:endParaRPr>
            </a:p>
          </p:txBody>
        </p:sp>
        <p:pic>
          <p:nvPicPr>
            <p:cNvPr id="1050" name="Google Shape;1050;p23"/>
            <p:cNvPicPr preferRelativeResize="0"/>
            <p:nvPr/>
          </p:nvPicPr>
          <p:blipFill rotWithShape="1">
            <a:blip r:embed="rId14">
              <a:alphaModFix/>
            </a:blip>
            <a:srcRect b="4517" l="21651" r="26083" t="35349"/>
            <a:stretch/>
          </p:blipFill>
          <p:spPr>
            <a:xfrm>
              <a:off x="643822" y="5799096"/>
              <a:ext cx="883476" cy="498359"/>
            </a:xfrm>
            <a:prstGeom prst="rect">
              <a:avLst/>
            </a:prstGeom>
            <a:solidFill>
              <a:srgbClr val="DDDDDD">
                <a:alpha val="0"/>
              </a:srgbClr>
            </a:solidFill>
            <a:ln>
              <a:noFill/>
            </a:ln>
          </p:spPr>
        </p:pic>
      </p:grpSp>
      <p:sp>
        <p:nvSpPr>
          <p:cNvPr id="1051" name="Google Shape;1051;p23"/>
          <p:cNvSpPr/>
          <p:nvPr/>
        </p:nvSpPr>
        <p:spPr>
          <a:xfrm rot="8137776">
            <a:off x="4753271" y="3989032"/>
            <a:ext cx="158964" cy="151555"/>
          </a:xfrm>
          <a:prstGeom prst="teardrop">
            <a:avLst>
              <a:gd fmla="val 177236" name="adj"/>
            </a:avLst>
          </a:prstGeom>
          <a:gradFill>
            <a:gsLst>
              <a:gs pos="0">
                <a:srgbClr val="FF0000"/>
              </a:gs>
              <a:gs pos="3000">
                <a:srgbClr val="FF0000"/>
              </a:gs>
              <a:gs pos="100000">
                <a:srgbClr val="FFC000"/>
              </a:gs>
            </a:gsLst>
            <a:lin ang="16200000" scaled="0"/>
          </a:gradFill>
          <a:ln cap="flat" cmpd="sng" w="9525">
            <a:solidFill>
              <a:schemeClr val="dk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1052" name="Google Shape;1052;p23"/>
          <p:cNvSpPr/>
          <p:nvPr/>
        </p:nvSpPr>
        <p:spPr>
          <a:xfrm rot="8137776">
            <a:off x="4635466" y="3018701"/>
            <a:ext cx="158964" cy="151555"/>
          </a:xfrm>
          <a:prstGeom prst="teardrop">
            <a:avLst>
              <a:gd fmla="val 177236" name="adj"/>
            </a:avLst>
          </a:prstGeom>
          <a:gradFill>
            <a:gsLst>
              <a:gs pos="0">
                <a:srgbClr val="FF0000"/>
              </a:gs>
              <a:gs pos="3000">
                <a:srgbClr val="FF0000"/>
              </a:gs>
              <a:gs pos="100000">
                <a:srgbClr val="FFC000"/>
              </a:gs>
            </a:gsLst>
            <a:lin ang="16200000" scaled="0"/>
          </a:gradFill>
          <a:ln cap="flat" cmpd="sng" w="9525">
            <a:solidFill>
              <a:schemeClr val="dk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cxnSp>
        <p:nvCxnSpPr>
          <p:cNvPr id="1053" name="Google Shape;1053;p23"/>
          <p:cNvCxnSpPr/>
          <p:nvPr/>
        </p:nvCxnSpPr>
        <p:spPr>
          <a:xfrm flipH="1" rot="10800000">
            <a:off x="3023710" y="4174560"/>
            <a:ext cx="1356680" cy="256930"/>
          </a:xfrm>
          <a:prstGeom prst="straightConnector1">
            <a:avLst/>
          </a:prstGeom>
          <a:noFill/>
          <a:ln cap="flat" cmpd="sng" w="63500">
            <a:solidFill>
              <a:schemeClr val="lt1">
                <a:alpha val="67058"/>
              </a:schemeClr>
            </a:solidFill>
            <a:prstDash val="solid"/>
            <a:round/>
            <a:headEnd len="sm" w="sm" type="none"/>
            <a:tailEnd len="med" w="med" type="triangle"/>
          </a:ln>
          <a:effectLst>
            <a:outerShdw blurRad="50800" rotWithShape="0" algn="tl" dir="2700000" dist="38100">
              <a:srgbClr val="000000">
                <a:alpha val="40000"/>
              </a:srgbClr>
            </a:outerShdw>
          </a:effectLst>
        </p:spPr>
      </p:cxnSp>
      <p:sp>
        <p:nvSpPr>
          <p:cNvPr id="1054" name="Google Shape;1054;p23"/>
          <p:cNvSpPr/>
          <p:nvPr/>
        </p:nvSpPr>
        <p:spPr>
          <a:xfrm rot="8137776">
            <a:off x="3657293" y="2641875"/>
            <a:ext cx="129158" cy="128822"/>
          </a:xfrm>
          <a:prstGeom prst="teardrop">
            <a:avLst>
              <a:gd fmla="val 177236" name="adj"/>
            </a:avLst>
          </a:prstGeom>
          <a:gradFill>
            <a:gsLst>
              <a:gs pos="0">
                <a:srgbClr val="FF0000"/>
              </a:gs>
              <a:gs pos="3000">
                <a:srgbClr val="FF0000"/>
              </a:gs>
              <a:gs pos="100000">
                <a:srgbClr val="FFC000"/>
              </a:gs>
            </a:gsLst>
            <a:lin ang="16200000" scaled="0"/>
          </a:gradFill>
          <a:ln cap="flat" cmpd="sng" w="9525">
            <a:solidFill>
              <a:schemeClr val="dk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Calibri"/>
              <a:ea typeface="Calibri"/>
              <a:cs typeface="Calibri"/>
              <a:sym typeface="Calibri"/>
            </a:endParaRPr>
          </a:p>
        </p:txBody>
      </p:sp>
      <p:sp>
        <p:nvSpPr>
          <p:cNvPr id="1055" name="Google Shape;1055;p23"/>
          <p:cNvSpPr txBox="1"/>
          <p:nvPr/>
        </p:nvSpPr>
        <p:spPr>
          <a:xfrm>
            <a:off x="-2803521" y="469273"/>
            <a:ext cx="6977533" cy="67270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lt1"/>
                </a:solidFill>
                <a:latin typeface="Arial"/>
                <a:ea typeface="Arial"/>
                <a:cs typeface="Arial"/>
                <a:sym typeface="Arial"/>
              </a:rPr>
              <a:t>                                             </a:t>
            </a:r>
            <a:r>
              <a:rPr b="1" i="0" lang="en" sz="2200" u="none" cap="none" strike="noStrike">
                <a:solidFill>
                  <a:schemeClr val="lt1"/>
                </a:solidFill>
                <a:latin typeface="Arial"/>
                <a:ea typeface="Arial"/>
                <a:cs typeface="Arial"/>
                <a:sym typeface="Arial"/>
              </a:rPr>
              <a:t>Long-term vision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C00000"/>
                </a:solidFill>
                <a:latin typeface="Arial"/>
                <a:ea typeface="Arial"/>
                <a:cs typeface="Arial"/>
                <a:sym typeface="Arial"/>
              </a:rPr>
              <a:t>                       </a:t>
            </a:r>
            <a:endParaRPr b="0" i="0" sz="2200" u="none" cap="none" strike="noStrike">
              <a:solidFill>
                <a:srgbClr val="C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Agenda</a:t>
            </a:r>
            <a:endParaRPr/>
          </a:p>
        </p:txBody>
      </p:sp>
      <p:sp>
        <p:nvSpPr>
          <p:cNvPr id="160" name="Google Shape;160;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0" lvl="0" marL="114300" rtl="0" algn="l">
              <a:lnSpc>
                <a:spcPct val="115000"/>
              </a:lnSpc>
              <a:spcBef>
                <a:spcPts val="0"/>
              </a:spcBef>
              <a:spcAft>
                <a:spcPts val="0"/>
              </a:spcAft>
              <a:buSzPts val="1800"/>
              <a:buNone/>
            </a:pPr>
            <a:r>
              <a:rPr lang="en"/>
              <a:t>This presentation is about experimental progress in Distributed Quantum Computing at Berkeley</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rPr lang="en"/>
              <a:t>I will not touch upon the QFC, solid-state silicon centers or the control plane part of the work that is part of the project.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4"/>
          <p:cNvSpPr txBox="1"/>
          <p:nvPr/>
        </p:nvSpPr>
        <p:spPr>
          <a:xfrm>
            <a:off x="342900" y="-15444"/>
            <a:ext cx="8854500" cy="672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rgbClr val="000000"/>
                </a:solidFill>
                <a:latin typeface="Arial"/>
                <a:ea typeface="Arial"/>
                <a:cs typeface="Arial"/>
                <a:sym typeface="Arial"/>
              </a:rPr>
              <a:t>   	   </a:t>
            </a:r>
            <a:r>
              <a:rPr b="1" i="0" lang="en" sz="2200" u="none" cap="none" strike="noStrike">
                <a:solidFill>
                  <a:srgbClr val="C00000"/>
                </a:solidFill>
                <a:latin typeface="Arial"/>
                <a:ea typeface="Arial"/>
                <a:cs typeface="Arial"/>
                <a:sym typeface="Arial"/>
              </a:rPr>
              <a:t>Trapped ions for distributed quantum computing </a:t>
            </a:r>
            <a:endParaRPr b="0" i="0" sz="2200" u="none" cap="none" strike="noStrike">
              <a:solidFill>
                <a:srgbClr val="C00000"/>
              </a:solidFill>
              <a:latin typeface="Arial"/>
              <a:ea typeface="Arial"/>
              <a:cs typeface="Arial"/>
              <a:sym typeface="Arial"/>
            </a:endParaRPr>
          </a:p>
        </p:txBody>
      </p:sp>
      <p:sp>
        <p:nvSpPr>
          <p:cNvPr id="167" name="Google Shape;167;p4"/>
          <p:cNvSpPr txBox="1"/>
          <p:nvPr/>
        </p:nvSpPr>
        <p:spPr>
          <a:xfrm>
            <a:off x="1728620" y="2581171"/>
            <a:ext cx="5832046"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rgbClr val="C00000"/>
                </a:solidFill>
                <a:latin typeface="Arimo"/>
                <a:ea typeface="Arimo"/>
                <a:cs typeface="Arimo"/>
                <a:sym typeface="Arimo"/>
              </a:rPr>
              <a:t>Scalable and networked ion-trap processors at Berkeley  </a:t>
            </a:r>
            <a:endParaRPr b="1" i="0" sz="1600" u="none" cap="none" strike="noStrike">
              <a:solidFill>
                <a:srgbClr val="C00000"/>
              </a:solidFill>
              <a:latin typeface="Arimo"/>
              <a:ea typeface="Arimo"/>
              <a:cs typeface="Arimo"/>
              <a:sym typeface="Arimo"/>
            </a:endParaRPr>
          </a:p>
        </p:txBody>
      </p:sp>
      <p:grpSp>
        <p:nvGrpSpPr>
          <p:cNvPr id="168" name="Google Shape;168;p4"/>
          <p:cNvGrpSpPr/>
          <p:nvPr/>
        </p:nvGrpSpPr>
        <p:grpSpPr>
          <a:xfrm>
            <a:off x="-28070" y="429347"/>
            <a:ext cx="9661639" cy="2070932"/>
            <a:chOff x="-28070" y="429347"/>
            <a:chExt cx="9661639" cy="2070932"/>
          </a:xfrm>
        </p:grpSpPr>
        <p:sp>
          <p:nvSpPr>
            <p:cNvPr id="169" name="Google Shape;169;p4"/>
            <p:cNvSpPr/>
            <p:nvPr/>
          </p:nvSpPr>
          <p:spPr>
            <a:xfrm>
              <a:off x="3316837" y="1936640"/>
              <a:ext cx="2220765" cy="563639"/>
            </a:xfrm>
            <a:prstGeom prst="ellipse">
              <a:avLst/>
            </a:prstGeom>
            <a:solidFill>
              <a:srgbClr val="0C5ADB">
                <a:alpha val="16862"/>
              </a:srgbClr>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grpSp>
          <p:nvGrpSpPr>
            <p:cNvPr id="170" name="Google Shape;170;p4"/>
            <p:cNvGrpSpPr/>
            <p:nvPr/>
          </p:nvGrpSpPr>
          <p:grpSpPr>
            <a:xfrm>
              <a:off x="-28070" y="429347"/>
              <a:ext cx="9661639" cy="1943276"/>
              <a:chOff x="-1684989" y="2621482"/>
              <a:chExt cx="12882183" cy="2591034"/>
            </a:xfrm>
          </p:grpSpPr>
          <p:sp>
            <p:nvSpPr>
              <p:cNvPr id="171" name="Google Shape;171;p4"/>
              <p:cNvSpPr txBox="1"/>
              <p:nvPr/>
            </p:nvSpPr>
            <p:spPr>
              <a:xfrm>
                <a:off x="-1589993" y="3081671"/>
                <a:ext cx="3221517" cy="668901"/>
              </a:xfrm>
              <a:prstGeom prst="rect">
                <a:avLst/>
              </a:prstGeom>
              <a:noFill/>
              <a:ln>
                <a:noFill/>
              </a:ln>
            </p:spPr>
            <p:txBody>
              <a:bodyPr anchorCtr="0" anchor="t" bIns="45700" lIns="91425" spcFirstLastPara="1" rIns="91425" wrap="square" tIns="45700">
                <a:spAutoFit/>
              </a:bodyPr>
              <a:lstStyle/>
              <a:p>
                <a:pPr indent="-214313" lvl="0" marL="214313" marR="0" rtl="0" algn="l">
                  <a:lnSpc>
                    <a:spcPct val="80000"/>
                  </a:lnSpc>
                  <a:spcBef>
                    <a:spcPts val="0"/>
                  </a:spcBef>
                  <a:spcAft>
                    <a:spcPts val="0"/>
                  </a:spcAft>
                  <a:buClr>
                    <a:srgbClr val="000000"/>
                  </a:buClr>
                  <a:buSzPts val="1400"/>
                  <a:buFont typeface="Noto Sans Symbols"/>
                  <a:buChar char="❖"/>
                </a:pPr>
                <a:r>
                  <a:rPr b="0" i="0" lang="en" sz="1400" u="none" cap="none" strike="noStrike">
                    <a:solidFill>
                      <a:srgbClr val="083C92"/>
                    </a:solidFill>
                    <a:latin typeface="Arimo"/>
                    <a:ea typeface="Arimo"/>
                    <a:cs typeface="Arimo"/>
                    <a:sym typeface="Arimo"/>
                  </a:rPr>
                  <a:t>High- rate &amp; high-fidelity </a:t>
                </a:r>
                <a:endParaRPr b="0" i="0" sz="1400" u="none" cap="none" strike="noStrike">
                  <a:solidFill>
                    <a:srgbClr val="000000"/>
                  </a:solidFill>
                  <a:latin typeface="Arial"/>
                  <a:ea typeface="Arial"/>
                  <a:cs typeface="Arial"/>
                  <a:sym typeface="Arial"/>
                </a:endParaRPr>
              </a:p>
              <a:p>
                <a:pPr indent="0" lvl="0" marL="0" marR="0" rtl="0" algn="l">
                  <a:lnSpc>
                    <a:spcPct val="80000"/>
                  </a:lnSpc>
                  <a:spcBef>
                    <a:spcPts val="420"/>
                  </a:spcBef>
                  <a:spcAft>
                    <a:spcPts val="0"/>
                  </a:spcAft>
                  <a:buClr>
                    <a:srgbClr val="000000"/>
                  </a:buClr>
                  <a:buSzPts val="1400"/>
                  <a:buFont typeface="Arial"/>
                  <a:buNone/>
                </a:pPr>
                <a:r>
                  <a:rPr b="0" i="0" lang="en" sz="1400" u="none" cap="none" strike="noStrike">
                    <a:solidFill>
                      <a:srgbClr val="083C92"/>
                    </a:solidFill>
                    <a:latin typeface="Arimo"/>
                    <a:ea typeface="Arimo"/>
                    <a:cs typeface="Arimo"/>
                    <a:sym typeface="Arimo"/>
                  </a:rPr>
                  <a:t>     remote  entanglement </a:t>
                </a:r>
                <a:endParaRPr b="0" i="0" sz="1400" u="none" cap="none" strike="noStrike">
                  <a:solidFill>
                    <a:srgbClr val="000000"/>
                  </a:solidFill>
                  <a:latin typeface="Arial"/>
                  <a:ea typeface="Arial"/>
                  <a:cs typeface="Arial"/>
                  <a:sym typeface="Arial"/>
                </a:endParaRPr>
              </a:p>
            </p:txBody>
          </p:sp>
          <p:grpSp>
            <p:nvGrpSpPr>
              <p:cNvPr id="172" name="Google Shape;172;p4"/>
              <p:cNvGrpSpPr/>
              <p:nvPr/>
            </p:nvGrpSpPr>
            <p:grpSpPr>
              <a:xfrm>
                <a:off x="-1684989" y="2621482"/>
                <a:ext cx="12882183" cy="2591034"/>
                <a:chOff x="-1684989" y="2621482"/>
                <a:chExt cx="12882183" cy="2591034"/>
              </a:xfrm>
            </p:grpSpPr>
            <p:sp>
              <p:nvSpPr>
                <p:cNvPr id="173" name="Google Shape;173;p4"/>
                <p:cNvSpPr txBox="1"/>
                <p:nvPr/>
              </p:nvSpPr>
              <p:spPr>
                <a:xfrm>
                  <a:off x="2061149" y="2621482"/>
                  <a:ext cx="4678406" cy="939744"/>
                </a:xfrm>
                <a:prstGeom prst="rect">
                  <a:avLst/>
                </a:prstGeom>
                <a:noFill/>
                <a:ln>
                  <a:noFill/>
                </a:ln>
              </p:spPr>
              <p:txBody>
                <a:bodyPr anchorCtr="0" anchor="t" bIns="45700" lIns="91425" spcFirstLastPara="1" rIns="91425" wrap="square" tIns="45700">
                  <a:spAutoFit/>
                </a:bodyPr>
                <a:lstStyle/>
                <a:p>
                  <a:pPr indent="-214313" lvl="0" marL="214313" marR="0" rtl="0" algn="l">
                    <a:lnSpc>
                      <a:spcPct val="80000"/>
                    </a:lnSpc>
                    <a:spcBef>
                      <a:spcPts val="0"/>
                    </a:spcBef>
                    <a:spcAft>
                      <a:spcPts val="0"/>
                    </a:spcAft>
                    <a:buClr>
                      <a:srgbClr val="000000"/>
                    </a:buClr>
                    <a:buSzPts val="1400"/>
                    <a:buFont typeface="Noto Sans Symbols"/>
                    <a:buChar char="❖"/>
                  </a:pPr>
                  <a:r>
                    <a:rPr b="0" i="0" lang="en" sz="1400" u="none" cap="none" strike="noStrike">
                      <a:solidFill>
                        <a:srgbClr val="083C92"/>
                      </a:solidFill>
                      <a:latin typeface="Arimo"/>
                      <a:ea typeface="Arimo"/>
                      <a:cs typeface="Arimo"/>
                      <a:sym typeface="Arimo"/>
                    </a:rPr>
                    <a:t>Photon-wave packet indistinguishability </a:t>
                  </a:r>
                  <a:endParaRPr b="0" i="0" sz="1400" u="none" cap="none" strike="noStrike">
                    <a:solidFill>
                      <a:srgbClr val="000000"/>
                    </a:solidFill>
                    <a:latin typeface="Arial"/>
                    <a:ea typeface="Arial"/>
                    <a:cs typeface="Arial"/>
                    <a:sym typeface="Arial"/>
                  </a:endParaRPr>
                </a:p>
                <a:p>
                  <a:pPr indent="0" lvl="0" marL="0" marR="0" rtl="0" algn="l">
                    <a:lnSpc>
                      <a:spcPct val="80000"/>
                    </a:lnSpc>
                    <a:spcBef>
                      <a:spcPts val="420"/>
                    </a:spcBef>
                    <a:spcAft>
                      <a:spcPts val="0"/>
                    </a:spcAft>
                    <a:buClr>
                      <a:srgbClr val="000000"/>
                    </a:buClr>
                    <a:buSzPts val="1400"/>
                    <a:buFont typeface="Arial"/>
                    <a:buNone/>
                  </a:pPr>
                  <a:r>
                    <a:rPr b="0" i="0" lang="en" sz="1400" u="none" cap="none" strike="noStrike">
                      <a:solidFill>
                        <a:srgbClr val="083C92"/>
                      </a:solidFill>
                      <a:latin typeface="Arimo"/>
                      <a:ea typeface="Arimo"/>
                      <a:cs typeface="Arimo"/>
                      <a:sym typeface="Arimo"/>
                    </a:rPr>
                    <a:t>              Bell-state measurement</a:t>
                  </a:r>
                  <a:endParaRPr b="0" i="0" sz="1400" u="none" cap="none" strike="noStrike">
                    <a:solidFill>
                      <a:srgbClr val="000000"/>
                    </a:solidFill>
                    <a:latin typeface="Arial"/>
                    <a:ea typeface="Arial"/>
                    <a:cs typeface="Arial"/>
                    <a:sym typeface="Arial"/>
                  </a:endParaRPr>
                </a:p>
                <a:p>
                  <a:pPr indent="0" lvl="0" marL="0" marR="0" rtl="0" algn="l">
                    <a:lnSpc>
                      <a:spcPct val="80000"/>
                    </a:lnSpc>
                    <a:spcBef>
                      <a:spcPts val="360"/>
                    </a:spcBef>
                    <a:spcAft>
                      <a:spcPts val="0"/>
                    </a:spcAft>
                    <a:buClr>
                      <a:srgbClr val="000000"/>
                    </a:buClr>
                    <a:buSzPts val="1200"/>
                    <a:buFont typeface="Arial"/>
                    <a:buNone/>
                  </a:pPr>
                  <a:r>
                    <a:rPr b="0" i="0" lang="en" sz="1200" u="none" cap="none" strike="noStrike">
                      <a:solidFill>
                        <a:srgbClr val="C00000"/>
                      </a:solidFill>
                      <a:latin typeface="Arimo"/>
                      <a:ea typeface="Arimo"/>
                      <a:cs typeface="Arimo"/>
                      <a:sym typeface="Arimo"/>
                    </a:rPr>
                    <a:t>       </a:t>
                  </a:r>
                  <a:endParaRPr b="0" i="0" sz="1050" u="none" cap="none" strike="noStrike">
                    <a:solidFill>
                      <a:schemeClr val="dk1"/>
                    </a:solidFill>
                    <a:latin typeface="Arimo"/>
                    <a:ea typeface="Arimo"/>
                    <a:cs typeface="Arimo"/>
                    <a:sym typeface="Arimo"/>
                  </a:endParaRPr>
                </a:p>
              </p:txBody>
            </p:sp>
            <p:sp>
              <p:nvSpPr>
                <p:cNvPr id="174" name="Google Shape;174;p4"/>
                <p:cNvSpPr txBox="1"/>
                <p:nvPr/>
              </p:nvSpPr>
              <p:spPr>
                <a:xfrm>
                  <a:off x="7506273" y="3045119"/>
                  <a:ext cx="3359337" cy="819712"/>
                </a:xfrm>
                <a:prstGeom prst="rect">
                  <a:avLst/>
                </a:prstGeom>
                <a:noFill/>
                <a:ln>
                  <a:noFill/>
                </a:ln>
              </p:spPr>
              <p:txBody>
                <a:bodyPr anchorCtr="0" anchor="t" bIns="45700" lIns="91425" spcFirstLastPara="1" rIns="91425" wrap="square" tIns="45700">
                  <a:spAutoFit/>
                </a:bodyPr>
                <a:lstStyle/>
                <a:p>
                  <a:pPr indent="-214313" lvl="0" marL="214313" marR="0" rtl="0" algn="l">
                    <a:lnSpc>
                      <a:spcPct val="80000"/>
                    </a:lnSpc>
                    <a:spcBef>
                      <a:spcPts val="0"/>
                    </a:spcBef>
                    <a:spcAft>
                      <a:spcPts val="0"/>
                    </a:spcAft>
                    <a:buClr>
                      <a:srgbClr val="000000"/>
                    </a:buClr>
                    <a:buSzPts val="1400"/>
                    <a:buFont typeface="Noto Sans Symbols"/>
                    <a:buChar char="❖"/>
                  </a:pPr>
                  <a:r>
                    <a:rPr b="0" i="0" lang="en" sz="1400" u="none" cap="none" strike="noStrike">
                      <a:solidFill>
                        <a:srgbClr val="083C92"/>
                      </a:solidFill>
                      <a:latin typeface="Arimo"/>
                      <a:ea typeface="Arimo"/>
                      <a:cs typeface="Arimo"/>
                      <a:sym typeface="Arimo"/>
                    </a:rPr>
                    <a:t>Long-lived storage of      remote entanglement</a:t>
                  </a:r>
                  <a:endParaRPr b="0" i="0" sz="1400" u="none" cap="none" strike="noStrike">
                    <a:solidFill>
                      <a:srgbClr val="000000"/>
                    </a:solidFill>
                    <a:latin typeface="Arial"/>
                    <a:ea typeface="Arial"/>
                    <a:cs typeface="Arial"/>
                    <a:sym typeface="Arial"/>
                  </a:endParaRPr>
                </a:p>
                <a:p>
                  <a:pPr indent="0" lvl="0" marL="0" marR="0" rtl="0" algn="l">
                    <a:lnSpc>
                      <a:spcPct val="80000"/>
                    </a:lnSpc>
                    <a:spcBef>
                      <a:spcPts val="315"/>
                    </a:spcBef>
                    <a:spcAft>
                      <a:spcPts val="0"/>
                    </a:spcAft>
                    <a:buClr>
                      <a:srgbClr val="000000"/>
                    </a:buClr>
                    <a:buSzPts val="1050"/>
                    <a:buFont typeface="Arial"/>
                    <a:buNone/>
                  </a:pPr>
                  <a:r>
                    <a:rPr b="0" i="0" lang="en" sz="1050" u="none" cap="none" strike="noStrike">
                      <a:solidFill>
                        <a:srgbClr val="000000"/>
                      </a:solidFill>
                      <a:latin typeface="Arimo"/>
                      <a:ea typeface="Arimo"/>
                      <a:cs typeface="Arimo"/>
                      <a:sym typeface="Arimo"/>
                    </a:rPr>
                    <a:t>              </a:t>
                  </a:r>
                  <a:endParaRPr b="0" i="0" sz="1200" u="none" cap="none" strike="noStrike">
                    <a:solidFill>
                      <a:srgbClr val="000000"/>
                    </a:solidFill>
                    <a:latin typeface="Arimo"/>
                    <a:ea typeface="Arimo"/>
                    <a:cs typeface="Arimo"/>
                    <a:sym typeface="Arimo"/>
                  </a:endParaRPr>
                </a:p>
              </p:txBody>
            </p:sp>
            <p:sp>
              <p:nvSpPr>
                <p:cNvPr id="175" name="Google Shape;175;p4"/>
                <p:cNvSpPr txBox="1"/>
                <p:nvPr/>
              </p:nvSpPr>
              <p:spPr>
                <a:xfrm>
                  <a:off x="4680753" y="4072582"/>
                  <a:ext cx="3522169" cy="352917"/>
                </a:xfrm>
                <a:prstGeom prst="rect">
                  <a:avLst/>
                </a:prstGeom>
                <a:noFill/>
                <a:ln>
                  <a:noFill/>
                </a:ln>
              </p:spPr>
              <p:txBody>
                <a:bodyPr anchorCtr="0" anchor="t" bIns="45700" lIns="91425" spcFirstLastPara="1" rIns="91425" wrap="square" tIns="45700">
                  <a:spAutoFit/>
                </a:bodyPr>
                <a:lstStyle/>
                <a:p>
                  <a:pPr indent="-214313" lvl="0" marL="214313" marR="0" rtl="0" algn="l">
                    <a:lnSpc>
                      <a:spcPct val="80000"/>
                    </a:lnSpc>
                    <a:spcBef>
                      <a:spcPts val="0"/>
                    </a:spcBef>
                    <a:spcAft>
                      <a:spcPts val="0"/>
                    </a:spcAft>
                    <a:buClr>
                      <a:srgbClr val="000000"/>
                    </a:buClr>
                    <a:buSzPts val="1400"/>
                    <a:buFont typeface="Noto Sans Symbols"/>
                    <a:buChar char="❖"/>
                  </a:pPr>
                  <a:r>
                    <a:rPr b="0" i="0" lang="en" sz="1400" u="none" cap="none" strike="noStrike">
                      <a:solidFill>
                        <a:srgbClr val="083C92"/>
                      </a:solidFill>
                      <a:latin typeface="Arimo"/>
                      <a:ea typeface="Arimo"/>
                      <a:cs typeface="Arimo"/>
                      <a:sym typeface="Arimo"/>
                    </a:rPr>
                    <a:t>Non-local quantum gates </a:t>
                  </a:r>
                  <a:endParaRPr b="0" i="0" sz="1400" u="none" cap="none" strike="noStrike">
                    <a:solidFill>
                      <a:srgbClr val="000000"/>
                    </a:solidFill>
                    <a:latin typeface="Arial"/>
                    <a:ea typeface="Arial"/>
                    <a:cs typeface="Arial"/>
                    <a:sym typeface="Arial"/>
                  </a:endParaRPr>
                </a:p>
              </p:txBody>
            </p:sp>
            <p:sp>
              <p:nvSpPr>
                <p:cNvPr id="176" name="Google Shape;176;p4"/>
                <p:cNvSpPr txBox="1"/>
                <p:nvPr/>
              </p:nvSpPr>
              <p:spPr>
                <a:xfrm>
                  <a:off x="7732224" y="4820260"/>
                  <a:ext cx="3464970" cy="352917"/>
                </a:xfrm>
                <a:prstGeom prst="rect">
                  <a:avLst/>
                </a:prstGeom>
                <a:noFill/>
                <a:ln>
                  <a:noFill/>
                </a:ln>
              </p:spPr>
              <p:txBody>
                <a:bodyPr anchorCtr="0" anchor="t" bIns="45700" lIns="91425" spcFirstLastPara="1" rIns="91425" wrap="square" tIns="45700">
                  <a:spAutoFit/>
                </a:bodyPr>
                <a:lstStyle/>
                <a:p>
                  <a:pPr indent="-214313" lvl="0" marL="214313" marR="0" rtl="0" algn="l">
                    <a:lnSpc>
                      <a:spcPct val="80000"/>
                    </a:lnSpc>
                    <a:spcBef>
                      <a:spcPts val="0"/>
                    </a:spcBef>
                    <a:spcAft>
                      <a:spcPts val="0"/>
                    </a:spcAft>
                    <a:buClr>
                      <a:srgbClr val="000000"/>
                    </a:buClr>
                    <a:buSzPts val="1400"/>
                    <a:buFont typeface="Noto Sans Symbols"/>
                    <a:buChar char="❖"/>
                  </a:pPr>
                  <a:r>
                    <a:rPr b="0" i="0" lang="en" sz="1400" u="none" cap="none" strike="noStrike">
                      <a:solidFill>
                        <a:srgbClr val="083C92"/>
                      </a:solidFill>
                      <a:latin typeface="Arimo"/>
                      <a:ea typeface="Arimo"/>
                      <a:cs typeface="Arimo"/>
                      <a:sym typeface="Arimo"/>
                    </a:rPr>
                    <a:t>Network compatibility      </a:t>
                  </a:r>
                  <a:endParaRPr b="0" i="0" sz="1400" u="none" cap="none" strike="noStrike">
                    <a:solidFill>
                      <a:srgbClr val="000000"/>
                    </a:solidFill>
                    <a:latin typeface="Arial"/>
                    <a:ea typeface="Arial"/>
                    <a:cs typeface="Arial"/>
                    <a:sym typeface="Arial"/>
                  </a:endParaRPr>
                </a:p>
              </p:txBody>
            </p:sp>
            <p:sp>
              <p:nvSpPr>
                <p:cNvPr id="177" name="Google Shape;177;p4"/>
                <p:cNvSpPr txBox="1"/>
                <p:nvPr/>
              </p:nvSpPr>
              <p:spPr>
                <a:xfrm>
                  <a:off x="-1684989" y="4859599"/>
                  <a:ext cx="4228938" cy="352917"/>
                </a:xfrm>
                <a:prstGeom prst="rect">
                  <a:avLst/>
                </a:prstGeom>
                <a:noFill/>
                <a:ln>
                  <a:noFill/>
                </a:ln>
              </p:spPr>
              <p:txBody>
                <a:bodyPr anchorCtr="0" anchor="t" bIns="45700" lIns="91425" spcFirstLastPara="1" rIns="91425" wrap="square" tIns="45700">
                  <a:spAutoFit/>
                </a:bodyPr>
                <a:lstStyle/>
                <a:p>
                  <a:pPr indent="-214313" lvl="0" marL="214313" marR="0" rtl="0" algn="l">
                    <a:lnSpc>
                      <a:spcPct val="80000"/>
                    </a:lnSpc>
                    <a:spcBef>
                      <a:spcPts val="0"/>
                    </a:spcBef>
                    <a:spcAft>
                      <a:spcPts val="0"/>
                    </a:spcAft>
                    <a:buClr>
                      <a:srgbClr val="000000"/>
                    </a:buClr>
                    <a:buSzPts val="1400"/>
                    <a:buFont typeface="Noto Sans Symbols"/>
                    <a:buChar char="❖"/>
                  </a:pPr>
                  <a:r>
                    <a:rPr b="0" i="0" lang="en" sz="1400" u="none" cap="none" strike="noStrike">
                      <a:solidFill>
                        <a:srgbClr val="083C92"/>
                      </a:solidFill>
                      <a:latin typeface="Arimo"/>
                      <a:ea typeface="Arimo"/>
                      <a:cs typeface="Arimo"/>
                      <a:sym typeface="Arimo"/>
                    </a:rPr>
                    <a:t>Scalability &amp; Integration      </a:t>
                  </a:r>
                  <a:endParaRPr b="0" i="0" sz="1400" u="none" cap="none" strike="noStrike">
                    <a:solidFill>
                      <a:srgbClr val="000000"/>
                    </a:solidFill>
                    <a:latin typeface="Arial"/>
                    <a:ea typeface="Arial"/>
                    <a:cs typeface="Arial"/>
                    <a:sym typeface="Arial"/>
                  </a:endParaRPr>
                </a:p>
              </p:txBody>
            </p:sp>
            <p:cxnSp>
              <p:nvCxnSpPr>
                <p:cNvPr id="178" name="Google Shape;178;p4"/>
                <p:cNvCxnSpPr/>
                <p:nvPr/>
              </p:nvCxnSpPr>
              <p:spPr>
                <a:xfrm flipH="1">
                  <a:off x="-434853" y="2695349"/>
                  <a:ext cx="1180932" cy="286804"/>
                </a:xfrm>
                <a:prstGeom prst="curvedConnector3">
                  <a:avLst>
                    <a:gd fmla="val 98619" name="adj1"/>
                  </a:avLst>
                </a:prstGeom>
                <a:solidFill>
                  <a:schemeClr val="accent1"/>
                </a:solidFill>
                <a:ln cap="flat" cmpd="sng" w="9525">
                  <a:solidFill>
                    <a:schemeClr val="dk1"/>
                  </a:solidFill>
                  <a:prstDash val="solid"/>
                  <a:round/>
                  <a:headEnd len="sm" w="sm" type="none"/>
                  <a:tailEnd len="med" w="med" type="triangle"/>
                </a:ln>
              </p:spPr>
            </p:cxnSp>
            <p:cxnSp>
              <p:nvCxnSpPr>
                <p:cNvPr id="179" name="Google Shape;179;p4"/>
                <p:cNvCxnSpPr/>
                <p:nvPr/>
              </p:nvCxnSpPr>
              <p:spPr>
                <a:xfrm>
                  <a:off x="7430402" y="2747759"/>
                  <a:ext cx="1451840" cy="229613"/>
                </a:xfrm>
                <a:prstGeom prst="curvedConnector3">
                  <a:avLst>
                    <a:gd fmla="val 99800" name="adj1"/>
                  </a:avLst>
                </a:prstGeom>
                <a:solidFill>
                  <a:schemeClr val="accent1"/>
                </a:solidFill>
                <a:ln cap="flat" cmpd="sng" w="9525">
                  <a:solidFill>
                    <a:schemeClr val="dk1"/>
                  </a:solidFill>
                  <a:prstDash val="solid"/>
                  <a:round/>
                  <a:headEnd len="sm" w="sm" type="none"/>
                  <a:tailEnd len="med" w="med" type="triangle"/>
                </a:ln>
              </p:spPr>
            </p:cxnSp>
            <p:cxnSp>
              <p:nvCxnSpPr>
                <p:cNvPr id="180" name="Google Shape;180;p4"/>
                <p:cNvCxnSpPr/>
                <p:nvPr/>
              </p:nvCxnSpPr>
              <p:spPr>
                <a:xfrm flipH="1">
                  <a:off x="8721122" y="3640079"/>
                  <a:ext cx="1348954" cy="713469"/>
                </a:xfrm>
                <a:prstGeom prst="curvedConnector3">
                  <a:avLst>
                    <a:gd fmla="val -839" name="adj1"/>
                  </a:avLst>
                </a:prstGeom>
                <a:solidFill>
                  <a:schemeClr val="accent1"/>
                </a:solidFill>
                <a:ln cap="flat" cmpd="sng" w="9525">
                  <a:solidFill>
                    <a:schemeClr val="dk1"/>
                  </a:solidFill>
                  <a:prstDash val="solid"/>
                  <a:round/>
                  <a:headEnd len="sm" w="sm" type="none"/>
                  <a:tailEnd len="med" w="med" type="triangle"/>
                </a:ln>
              </p:spPr>
            </p:cxnSp>
            <p:cxnSp>
              <p:nvCxnSpPr>
                <p:cNvPr id="181" name="Google Shape;181;p4"/>
                <p:cNvCxnSpPr/>
                <p:nvPr/>
              </p:nvCxnSpPr>
              <p:spPr>
                <a:xfrm>
                  <a:off x="6267264" y="3640279"/>
                  <a:ext cx="0" cy="356535"/>
                </a:xfrm>
                <a:prstGeom prst="straightConnector1">
                  <a:avLst/>
                </a:prstGeom>
                <a:solidFill>
                  <a:schemeClr val="accent1"/>
                </a:solidFill>
                <a:ln cap="flat" cmpd="sng" w="9525">
                  <a:solidFill>
                    <a:schemeClr val="dk1"/>
                  </a:solidFill>
                  <a:prstDash val="solid"/>
                  <a:round/>
                  <a:headEnd len="sm" w="sm" type="none"/>
                  <a:tailEnd len="med" w="med" type="triangle"/>
                </a:ln>
              </p:spPr>
            </p:cxnSp>
          </p:grpSp>
        </p:grpSp>
        <p:sp>
          <p:nvSpPr>
            <p:cNvPr id="182" name="Google Shape;182;p4"/>
            <p:cNvSpPr txBox="1"/>
            <p:nvPr/>
          </p:nvSpPr>
          <p:spPr>
            <a:xfrm>
              <a:off x="3381996" y="1990177"/>
              <a:ext cx="3171704" cy="501676"/>
            </a:xfrm>
            <a:prstGeom prst="rect">
              <a:avLst/>
            </a:prstGeom>
            <a:noFill/>
            <a:ln>
              <a:noFill/>
            </a:ln>
          </p:spPr>
          <p:txBody>
            <a:bodyPr anchorCtr="0" anchor="t" bIns="45700" lIns="91425" spcFirstLastPara="1" rIns="91425" wrap="square" tIns="45700">
              <a:spAutoFit/>
            </a:bodyPr>
            <a:lstStyle/>
            <a:p>
              <a:pPr indent="-214313" lvl="0" marL="214313" marR="0" rtl="0" algn="l">
                <a:lnSpc>
                  <a:spcPct val="80000"/>
                </a:lnSpc>
                <a:spcBef>
                  <a:spcPts val="0"/>
                </a:spcBef>
                <a:spcAft>
                  <a:spcPts val="0"/>
                </a:spcAft>
                <a:buClr>
                  <a:srgbClr val="000000"/>
                </a:buClr>
                <a:buSzPts val="1400"/>
                <a:buFont typeface="Noto Sans Symbols"/>
                <a:buChar char="❖"/>
              </a:pPr>
              <a:r>
                <a:rPr b="0" i="0" lang="en" sz="1400" u="none" cap="none" strike="noStrike">
                  <a:solidFill>
                    <a:srgbClr val="C00000"/>
                  </a:solidFill>
                  <a:latin typeface="Arimo"/>
                  <a:ea typeface="Arimo"/>
                  <a:cs typeface="Arimo"/>
                  <a:sym typeface="Arimo"/>
                </a:rPr>
                <a:t>Distributed quantum </a:t>
              </a:r>
              <a:endParaRPr b="0" i="0" sz="1400" u="none" cap="none" strike="noStrike">
                <a:solidFill>
                  <a:srgbClr val="000000"/>
                </a:solidFill>
                <a:latin typeface="Arial"/>
                <a:ea typeface="Arial"/>
                <a:cs typeface="Arial"/>
                <a:sym typeface="Arial"/>
              </a:endParaRPr>
            </a:p>
            <a:p>
              <a:pPr indent="0" lvl="0" marL="0" marR="0" rtl="0" algn="l">
                <a:lnSpc>
                  <a:spcPct val="80000"/>
                </a:lnSpc>
                <a:spcBef>
                  <a:spcPts val="420"/>
                </a:spcBef>
                <a:spcAft>
                  <a:spcPts val="0"/>
                </a:spcAft>
                <a:buClr>
                  <a:srgbClr val="000000"/>
                </a:buClr>
                <a:buSzPts val="1400"/>
                <a:buFont typeface="Arial"/>
                <a:buNone/>
              </a:pPr>
              <a:r>
                <a:rPr b="0" i="0" lang="en" sz="1400" u="none" cap="none" strike="noStrike">
                  <a:solidFill>
                    <a:srgbClr val="C00000"/>
                  </a:solidFill>
                  <a:latin typeface="Arimo"/>
                  <a:ea typeface="Arimo"/>
                  <a:cs typeface="Arimo"/>
                  <a:sym typeface="Arimo"/>
                </a:rPr>
                <a:t>            algorithm       </a:t>
              </a:r>
              <a:endParaRPr b="0" i="0" sz="1400" u="none" cap="none" strike="noStrike">
                <a:solidFill>
                  <a:srgbClr val="000000"/>
                </a:solidFill>
                <a:latin typeface="Arial"/>
                <a:ea typeface="Arial"/>
                <a:cs typeface="Arial"/>
                <a:sym typeface="Arial"/>
              </a:endParaRPr>
            </a:p>
          </p:txBody>
        </p:sp>
        <p:cxnSp>
          <p:nvCxnSpPr>
            <p:cNvPr id="183" name="Google Shape;183;p4"/>
            <p:cNvCxnSpPr/>
            <p:nvPr/>
          </p:nvCxnSpPr>
          <p:spPr>
            <a:xfrm>
              <a:off x="4427219" y="1264813"/>
              <a:ext cx="0" cy="504458"/>
            </a:xfrm>
            <a:prstGeom prst="straightConnector1">
              <a:avLst/>
            </a:prstGeom>
            <a:solidFill>
              <a:schemeClr val="accent1"/>
            </a:solidFill>
            <a:ln cap="flat" cmpd="sng" w="9525">
              <a:solidFill>
                <a:schemeClr val="dk1"/>
              </a:solidFill>
              <a:prstDash val="solid"/>
              <a:round/>
              <a:headEnd len="sm" w="sm" type="none"/>
              <a:tailEnd len="med" w="med" type="triangle"/>
            </a:ln>
          </p:spPr>
        </p:cxnSp>
        <p:cxnSp>
          <p:nvCxnSpPr>
            <p:cNvPr id="184" name="Google Shape;184;p4"/>
            <p:cNvCxnSpPr/>
            <p:nvPr/>
          </p:nvCxnSpPr>
          <p:spPr>
            <a:xfrm flipH="1" rot="10800000">
              <a:off x="2205995" y="2246746"/>
              <a:ext cx="1170466" cy="10490"/>
            </a:xfrm>
            <a:prstGeom prst="straightConnector1">
              <a:avLst/>
            </a:prstGeom>
            <a:solidFill>
              <a:schemeClr val="accent1"/>
            </a:solidFill>
            <a:ln cap="flat" cmpd="sng" w="9525">
              <a:solidFill>
                <a:schemeClr val="dk1"/>
              </a:solidFill>
              <a:prstDash val="solid"/>
              <a:round/>
              <a:headEnd len="sm" w="sm" type="none"/>
              <a:tailEnd len="med" w="med" type="triangle"/>
            </a:ln>
          </p:spPr>
        </p:cxnSp>
        <p:cxnSp>
          <p:nvCxnSpPr>
            <p:cNvPr id="185" name="Google Shape;185;p4"/>
            <p:cNvCxnSpPr/>
            <p:nvPr/>
          </p:nvCxnSpPr>
          <p:spPr>
            <a:xfrm rot="10800000">
              <a:off x="5520375" y="2210775"/>
              <a:ext cx="1325880" cy="15461"/>
            </a:xfrm>
            <a:prstGeom prst="straightConnector1">
              <a:avLst/>
            </a:prstGeom>
            <a:solidFill>
              <a:schemeClr val="accent1"/>
            </a:solidFill>
            <a:ln cap="flat" cmpd="sng" w="9525">
              <a:solidFill>
                <a:schemeClr val="dk1"/>
              </a:solidFill>
              <a:prstDash val="solid"/>
              <a:round/>
              <a:headEnd len="sm" w="sm" type="none"/>
              <a:tailEnd len="med" w="med" type="triangle"/>
            </a:ln>
          </p:spPr>
        </p:cxnSp>
        <p:cxnSp>
          <p:nvCxnSpPr>
            <p:cNvPr id="186" name="Google Shape;186;p4"/>
            <p:cNvCxnSpPr/>
            <p:nvPr/>
          </p:nvCxnSpPr>
          <p:spPr>
            <a:xfrm>
              <a:off x="3105249" y="1154640"/>
              <a:ext cx="0" cy="267401"/>
            </a:xfrm>
            <a:prstGeom prst="straightConnector1">
              <a:avLst/>
            </a:prstGeom>
            <a:solidFill>
              <a:schemeClr val="accent1"/>
            </a:solidFill>
            <a:ln cap="flat" cmpd="sng" w="9525">
              <a:solidFill>
                <a:schemeClr val="dk1"/>
              </a:solidFill>
              <a:prstDash val="solid"/>
              <a:round/>
              <a:headEnd len="sm" w="sm" type="none"/>
              <a:tailEnd len="med" w="med" type="triangle"/>
            </a:ln>
          </p:spPr>
        </p:cxnSp>
        <p:cxnSp>
          <p:nvCxnSpPr>
            <p:cNvPr id="187" name="Google Shape;187;p4"/>
            <p:cNvCxnSpPr/>
            <p:nvPr/>
          </p:nvCxnSpPr>
          <p:spPr>
            <a:xfrm flipH="1" rot="-5400000">
              <a:off x="367151" y="1080686"/>
              <a:ext cx="542712" cy="878837"/>
            </a:xfrm>
            <a:prstGeom prst="curvedConnector2">
              <a:avLst/>
            </a:prstGeom>
            <a:solidFill>
              <a:schemeClr val="accent1"/>
            </a:solidFill>
            <a:ln cap="flat" cmpd="sng" w="9525">
              <a:solidFill>
                <a:schemeClr val="dk1"/>
              </a:solidFill>
              <a:prstDash val="solid"/>
              <a:round/>
              <a:headEnd len="sm" w="sm" type="none"/>
              <a:tailEnd len="med" w="med" type="triangle"/>
            </a:ln>
          </p:spPr>
        </p:cxnSp>
        <p:sp>
          <p:nvSpPr>
            <p:cNvPr id="188" name="Google Shape;188;p4"/>
            <p:cNvSpPr txBox="1"/>
            <p:nvPr/>
          </p:nvSpPr>
          <p:spPr>
            <a:xfrm>
              <a:off x="1908010" y="1544866"/>
              <a:ext cx="2641627" cy="501676"/>
            </a:xfrm>
            <a:prstGeom prst="rect">
              <a:avLst/>
            </a:prstGeom>
            <a:noFill/>
            <a:ln>
              <a:noFill/>
            </a:ln>
          </p:spPr>
          <p:txBody>
            <a:bodyPr anchorCtr="0" anchor="t" bIns="45700" lIns="91425" spcFirstLastPara="1" rIns="91425" wrap="square" tIns="45700">
              <a:spAutoFit/>
            </a:bodyPr>
            <a:lstStyle/>
            <a:p>
              <a:pPr indent="-214313" lvl="0" marL="214313" marR="0" rtl="0" algn="l">
                <a:lnSpc>
                  <a:spcPct val="80000"/>
                </a:lnSpc>
                <a:spcBef>
                  <a:spcPts val="0"/>
                </a:spcBef>
                <a:spcAft>
                  <a:spcPts val="0"/>
                </a:spcAft>
                <a:buClr>
                  <a:srgbClr val="000000"/>
                </a:buClr>
                <a:buSzPts val="1400"/>
                <a:buFont typeface="Noto Sans Symbols"/>
                <a:buChar char="❖"/>
              </a:pPr>
              <a:r>
                <a:rPr b="0" i="0" lang="en" sz="1400" u="none" cap="none" strike="noStrike">
                  <a:solidFill>
                    <a:srgbClr val="083C92"/>
                  </a:solidFill>
                  <a:latin typeface="Arimo"/>
                  <a:ea typeface="Arimo"/>
                  <a:cs typeface="Arimo"/>
                  <a:sym typeface="Arimo"/>
                </a:rPr>
                <a:t>Quantum teleportation</a:t>
              </a:r>
              <a:endParaRPr b="0" i="0" sz="1400" u="none" cap="none" strike="noStrike">
                <a:solidFill>
                  <a:srgbClr val="000000"/>
                </a:solidFill>
                <a:latin typeface="Arial"/>
                <a:ea typeface="Arial"/>
                <a:cs typeface="Arial"/>
                <a:sym typeface="Arial"/>
              </a:endParaRPr>
            </a:p>
            <a:p>
              <a:pPr indent="0" lvl="0" marL="0" marR="0" rtl="0" algn="l">
                <a:lnSpc>
                  <a:spcPct val="80000"/>
                </a:lnSpc>
                <a:spcBef>
                  <a:spcPts val="420"/>
                </a:spcBef>
                <a:spcAft>
                  <a:spcPts val="0"/>
                </a:spcAft>
                <a:buClr>
                  <a:srgbClr val="000000"/>
                </a:buClr>
                <a:buSzPts val="1400"/>
                <a:buFont typeface="Arial"/>
                <a:buNone/>
              </a:pPr>
              <a:r>
                <a:rPr b="0" i="0" lang="en" sz="1400" u="none" cap="none" strike="noStrike">
                  <a:solidFill>
                    <a:srgbClr val="083C92"/>
                  </a:solidFill>
                  <a:latin typeface="Arimo"/>
                  <a:ea typeface="Arimo"/>
                  <a:cs typeface="Arimo"/>
                  <a:sym typeface="Arimo"/>
                </a:rPr>
                <a:t>      </a:t>
              </a:r>
              <a:endParaRPr b="0" i="0" sz="1400" u="none" cap="none" strike="noStrike">
                <a:solidFill>
                  <a:srgbClr val="000000"/>
                </a:solidFill>
                <a:latin typeface="Arial"/>
                <a:ea typeface="Arial"/>
                <a:cs typeface="Arial"/>
                <a:sym typeface="Arial"/>
              </a:endParaRPr>
            </a:p>
          </p:txBody>
        </p:sp>
        <p:sp>
          <p:nvSpPr>
            <p:cNvPr id="189" name="Google Shape;189;p4"/>
            <p:cNvSpPr txBox="1"/>
            <p:nvPr/>
          </p:nvSpPr>
          <p:spPr>
            <a:xfrm>
              <a:off x="7290051" y="1152458"/>
              <a:ext cx="1421899" cy="349373"/>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00"/>
                </a:buClr>
                <a:buSzPts val="1200"/>
                <a:buFont typeface="Arial"/>
                <a:buNone/>
              </a:pPr>
              <a:r>
                <a:rPr b="0" i="0" lang="en" sz="1200" u="none" cap="none" strike="noStrike">
                  <a:solidFill>
                    <a:srgbClr val="000000"/>
                  </a:solidFill>
                  <a:latin typeface="Arimo"/>
                  <a:ea typeface="Arimo"/>
                  <a:cs typeface="Arimo"/>
                  <a:sym typeface="Arimo"/>
                </a:rPr>
                <a:t>Oxford, Tsinghua    </a:t>
              </a:r>
              <a:endParaRPr b="0" i="0" sz="1200" u="none" cap="none" strike="noStrike">
                <a:solidFill>
                  <a:schemeClr val="lt2"/>
                </a:solidFill>
                <a:latin typeface="Arimo"/>
                <a:ea typeface="Arimo"/>
                <a:cs typeface="Arimo"/>
                <a:sym typeface="Arimo"/>
              </a:endParaRPr>
            </a:p>
          </p:txBody>
        </p:sp>
        <p:sp>
          <p:nvSpPr>
            <p:cNvPr id="190" name="Google Shape;190;p4"/>
            <p:cNvSpPr txBox="1"/>
            <p:nvPr/>
          </p:nvSpPr>
          <p:spPr>
            <a:xfrm>
              <a:off x="3233548" y="911868"/>
              <a:ext cx="2554105" cy="349373"/>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00"/>
                </a:buClr>
                <a:buSzPts val="1200"/>
                <a:buFont typeface="Arial"/>
                <a:buNone/>
              </a:pPr>
              <a:r>
                <a:rPr b="0" i="0" lang="en" sz="1200" u="none" cap="none" strike="noStrike">
                  <a:solidFill>
                    <a:srgbClr val="000000"/>
                  </a:solidFill>
                  <a:latin typeface="Arimo"/>
                  <a:ea typeface="Arimo"/>
                  <a:cs typeface="Arimo"/>
                  <a:sym typeface="Arimo"/>
                </a:rPr>
                <a:t>Innsbruck, Oxford, Maryland/Duke    </a:t>
              </a:r>
              <a:endParaRPr b="0" i="0" sz="1200" u="none" cap="none" strike="noStrike">
                <a:solidFill>
                  <a:schemeClr val="lt2"/>
                </a:solidFill>
                <a:latin typeface="Arimo"/>
                <a:ea typeface="Arimo"/>
                <a:cs typeface="Arimo"/>
                <a:sym typeface="Arimo"/>
              </a:endParaRPr>
            </a:p>
          </p:txBody>
        </p:sp>
        <p:sp>
          <p:nvSpPr>
            <p:cNvPr id="191" name="Google Shape;191;p4"/>
            <p:cNvSpPr txBox="1"/>
            <p:nvPr/>
          </p:nvSpPr>
          <p:spPr>
            <a:xfrm>
              <a:off x="362620" y="1271850"/>
              <a:ext cx="2034255" cy="349373"/>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00"/>
                </a:buClr>
                <a:buSzPts val="1200"/>
                <a:buFont typeface="Arial"/>
                <a:buNone/>
              </a:pPr>
              <a:r>
                <a:rPr b="0" i="0" lang="en" sz="1200" u="none" cap="none" strike="noStrike">
                  <a:solidFill>
                    <a:srgbClr val="000000"/>
                  </a:solidFill>
                  <a:latin typeface="Arimo"/>
                  <a:ea typeface="Arimo"/>
                  <a:cs typeface="Arimo"/>
                  <a:sym typeface="Arimo"/>
                </a:rPr>
                <a:t>Oxford, Maryland/Duke    </a:t>
              </a:r>
              <a:endParaRPr b="0" i="0" sz="1200" u="none" cap="none" strike="noStrike">
                <a:solidFill>
                  <a:schemeClr val="lt2"/>
                </a:solidFill>
                <a:latin typeface="Arimo"/>
                <a:ea typeface="Arimo"/>
                <a:cs typeface="Arimo"/>
                <a:sym typeface="Arimo"/>
              </a:endParaRPr>
            </a:p>
          </p:txBody>
        </p:sp>
      </p:grpSp>
      <p:sp>
        <p:nvSpPr>
          <p:cNvPr id="192" name="Google Shape;192;p4"/>
          <p:cNvSpPr txBox="1"/>
          <p:nvPr/>
        </p:nvSpPr>
        <p:spPr>
          <a:xfrm>
            <a:off x="2225746" y="1777551"/>
            <a:ext cx="1597071" cy="323683"/>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00"/>
              </a:buClr>
              <a:buSzPts val="1200"/>
              <a:buFont typeface="Arial"/>
              <a:buNone/>
            </a:pPr>
            <a:r>
              <a:rPr b="0" i="0" lang="en" sz="1200" u="none" cap="none" strike="noStrike">
                <a:solidFill>
                  <a:srgbClr val="000000"/>
                </a:solidFill>
                <a:latin typeface="Arimo"/>
                <a:ea typeface="Arimo"/>
                <a:cs typeface="Arimo"/>
                <a:sym typeface="Arimo"/>
              </a:rPr>
              <a:t>Saarland, Maryland     </a:t>
            </a:r>
            <a:endParaRPr b="0" i="0" sz="1200" u="none" cap="none" strike="noStrike">
              <a:solidFill>
                <a:schemeClr val="lt2"/>
              </a:solidFill>
              <a:latin typeface="Arimo"/>
              <a:ea typeface="Arimo"/>
              <a:cs typeface="Arimo"/>
              <a:sym typeface="Arimo"/>
            </a:endParaRPr>
          </a:p>
        </p:txBody>
      </p:sp>
      <p:cxnSp>
        <p:nvCxnSpPr>
          <p:cNvPr id="193" name="Google Shape;193;p4"/>
          <p:cNvCxnSpPr/>
          <p:nvPr/>
        </p:nvCxnSpPr>
        <p:spPr>
          <a:xfrm>
            <a:off x="-28070" y="2585784"/>
            <a:ext cx="9172070" cy="0"/>
          </a:xfrm>
          <a:prstGeom prst="straightConnector1">
            <a:avLst/>
          </a:prstGeom>
          <a:solidFill>
            <a:schemeClr val="accent1"/>
          </a:solidFill>
          <a:ln cap="flat" cmpd="sng" w="9525">
            <a:solidFill>
              <a:schemeClr val="dk1"/>
            </a:solidFill>
            <a:prstDash val="solid"/>
            <a:round/>
            <a:headEnd len="sm" w="sm" type="none"/>
            <a:tailEnd len="sm" w="sm" type="none"/>
          </a:ln>
        </p:spPr>
      </p:cxnSp>
      <p:sp>
        <p:nvSpPr>
          <p:cNvPr id="194" name="Google Shape;194;p4"/>
          <p:cNvSpPr/>
          <p:nvPr/>
        </p:nvSpPr>
        <p:spPr>
          <a:xfrm>
            <a:off x="38761" y="1936640"/>
            <a:ext cx="2220765" cy="618460"/>
          </a:xfrm>
          <a:prstGeom prst="ellipse">
            <a:avLst/>
          </a:prstGeom>
          <a:solidFill>
            <a:srgbClr val="00B050">
              <a:alpha val="784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95" name="Google Shape;195;p4"/>
          <p:cNvSpPr txBox="1"/>
          <p:nvPr/>
        </p:nvSpPr>
        <p:spPr>
          <a:xfrm>
            <a:off x="6865378" y="2318520"/>
            <a:ext cx="2628497" cy="323683"/>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00"/>
              </a:buClr>
              <a:buSzPts val="1200"/>
              <a:buFont typeface="Arial"/>
              <a:buNone/>
            </a:pPr>
            <a:r>
              <a:rPr b="0" i="0" lang="en" sz="1200" u="none" cap="none" strike="noStrike">
                <a:solidFill>
                  <a:srgbClr val="000000"/>
                </a:solidFill>
                <a:latin typeface="Arimo"/>
                <a:ea typeface="Arimo"/>
                <a:cs typeface="Arimo"/>
                <a:sym typeface="Arimo"/>
              </a:rPr>
              <a:t>Saarland, Innsbruck, Tsinghua     </a:t>
            </a:r>
            <a:endParaRPr b="0" i="0" sz="1200" u="none" cap="none" strike="noStrike">
              <a:solidFill>
                <a:schemeClr val="lt2"/>
              </a:solidFill>
              <a:latin typeface="Arimo"/>
              <a:ea typeface="Arimo"/>
              <a:cs typeface="Arimo"/>
              <a:sym typeface="Arimo"/>
            </a:endParaRPr>
          </a:p>
        </p:txBody>
      </p:sp>
      <p:sp>
        <p:nvSpPr>
          <p:cNvPr id="196" name="Google Shape;196;p4"/>
          <p:cNvSpPr txBox="1"/>
          <p:nvPr/>
        </p:nvSpPr>
        <p:spPr>
          <a:xfrm>
            <a:off x="4895780" y="2342651"/>
            <a:ext cx="1112053" cy="323683"/>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00"/>
              </a:buClr>
              <a:buSzPts val="1200"/>
              <a:buFont typeface="Arial"/>
              <a:buNone/>
            </a:pPr>
            <a:r>
              <a:rPr b="0" i="0" lang="en" sz="1200" u="none" cap="none" strike="noStrike">
                <a:solidFill>
                  <a:srgbClr val="000000"/>
                </a:solidFill>
                <a:latin typeface="Arimo"/>
                <a:ea typeface="Arimo"/>
                <a:cs typeface="Arimo"/>
                <a:sym typeface="Arimo"/>
              </a:rPr>
              <a:t>Oxford     </a:t>
            </a:r>
            <a:endParaRPr b="0" i="0" sz="1200" u="none" cap="none" strike="noStrike">
              <a:solidFill>
                <a:schemeClr val="lt2"/>
              </a:solidFill>
              <a:latin typeface="Arimo"/>
              <a:ea typeface="Arimo"/>
              <a:cs typeface="Arimo"/>
              <a:sym typeface="Arimo"/>
            </a:endParaRPr>
          </a:p>
        </p:txBody>
      </p:sp>
      <p:pic>
        <p:nvPicPr>
          <p:cNvPr id="197" name="Google Shape;197;p4"/>
          <p:cNvPicPr preferRelativeResize="0"/>
          <p:nvPr/>
        </p:nvPicPr>
        <p:blipFill rotWithShape="1">
          <a:blip r:embed="rId3">
            <a:alphaModFix/>
          </a:blip>
          <a:srcRect b="7904" l="3105" r="11629" t="43720"/>
          <a:stretch/>
        </p:blipFill>
        <p:spPr>
          <a:xfrm>
            <a:off x="7562161" y="3548332"/>
            <a:ext cx="1535831" cy="1086928"/>
          </a:xfrm>
          <a:prstGeom prst="rect">
            <a:avLst/>
          </a:prstGeom>
          <a:noFill/>
          <a:ln>
            <a:noFill/>
          </a:ln>
        </p:spPr>
      </p:pic>
      <p:sp>
        <p:nvSpPr>
          <p:cNvPr id="198" name="Google Shape;198;p4"/>
          <p:cNvSpPr txBox="1"/>
          <p:nvPr/>
        </p:nvSpPr>
        <p:spPr>
          <a:xfrm>
            <a:off x="7865557" y="4616146"/>
            <a:ext cx="1087157"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n" sz="1000" u="none" cap="none" strike="noStrike">
                <a:solidFill>
                  <a:srgbClr val="000000"/>
                </a:solidFill>
                <a:latin typeface="Arimo"/>
                <a:ea typeface="Arimo"/>
                <a:cs typeface="Arimo"/>
                <a:sym typeface="Arimo"/>
              </a:rPr>
              <a:t> 3D macro-trap</a:t>
            </a:r>
            <a:endParaRPr b="1" i="0" sz="1000" u="none" cap="none" strike="noStrike">
              <a:solidFill>
                <a:srgbClr val="000000"/>
              </a:solidFill>
              <a:latin typeface="Arial"/>
              <a:ea typeface="Arial"/>
              <a:cs typeface="Arial"/>
              <a:sym typeface="Arial"/>
            </a:endParaRPr>
          </a:p>
        </p:txBody>
      </p:sp>
      <p:pic>
        <p:nvPicPr>
          <p:cNvPr descr="Examining trapped ion technology for next generation quantum computers" id="199" name="Google Shape;199;p4"/>
          <p:cNvPicPr preferRelativeResize="0"/>
          <p:nvPr/>
        </p:nvPicPr>
        <p:blipFill rotWithShape="1">
          <a:blip r:embed="rId4">
            <a:alphaModFix/>
          </a:blip>
          <a:srcRect b="0" l="0" r="0" t="0"/>
          <a:stretch/>
        </p:blipFill>
        <p:spPr>
          <a:xfrm>
            <a:off x="56299" y="3467820"/>
            <a:ext cx="1732245" cy="1147010"/>
          </a:xfrm>
          <a:prstGeom prst="rect">
            <a:avLst/>
          </a:prstGeom>
          <a:noFill/>
          <a:ln>
            <a:noFill/>
          </a:ln>
        </p:spPr>
      </p:pic>
      <p:sp>
        <p:nvSpPr>
          <p:cNvPr id="200" name="Google Shape;200;p4"/>
          <p:cNvSpPr txBox="1"/>
          <p:nvPr/>
        </p:nvSpPr>
        <p:spPr>
          <a:xfrm>
            <a:off x="251924" y="4573529"/>
            <a:ext cx="1356462"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n" sz="1000" u="none" cap="none" strike="noStrike">
                <a:solidFill>
                  <a:srgbClr val="000000"/>
                </a:solidFill>
                <a:latin typeface="Arimo"/>
                <a:ea typeface="Arimo"/>
                <a:cs typeface="Arimo"/>
                <a:sym typeface="Arimo"/>
              </a:rPr>
              <a:t> Surface micro-trap</a:t>
            </a:r>
            <a:endParaRPr b="1" i="0" sz="1000" u="none" cap="none" strike="noStrike">
              <a:solidFill>
                <a:srgbClr val="000000"/>
              </a:solidFill>
              <a:latin typeface="Arial"/>
              <a:ea typeface="Arial"/>
              <a:cs typeface="Arial"/>
              <a:sym typeface="Arial"/>
            </a:endParaRPr>
          </a:p>
        </p:txBody>
      </p:sp>
      <p:grpSp>
        <p:nvGrpSpPr>
          <p:cNvPr id="201" name="Google Shape;201;p4"/>
          <p:cNvGrpSpPr/>
          <p:nvPr/>
        </p:nvGrpSpPr>
        <p:grpSpPr>
          <a:xfrm>
            <a:off x="1810624" y="2911005"/>
            <a:ext cx="6925469" cy="2135043"/>
            <a:chOff x="1845130" y="2911005"/>
            <a:chExt cx="6925469" cy="2135043"/>
          </a:xfrm>
        </p:grpSpPr>
        <p:sp>
          <p:nvSpPr>
            <p:cNvPr id="202" name="Google Shape;202;p4"/>
            <p:cNvSpPr txBox="1"/>
            <p:nvPr/>
          </p:nvSpPr>
          <p:spPr>
            <a:xfrm>
              <a:off x="2231195" y="4499745"/>
              <a:ext cx="6539404" cy="546303"/>
            </a:xfrm>
            <a:prstGeom prst="rect">
              <a:avLst/>
            </a:prstGeom>
            <a:noFill/>
            <a:ln>
              <a:noFill/>
            </a:ln>
          </p:spPr>
          <p:txBody>
            <a:bodyPr anchorCtr="0" anchor="t" bIns="171450" lIns="137150" spcFirstLastPara="1" rIns="137150" wrap="square" tIns="171450">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chemeClr val="dk1"/>
                  </a:solidFill>
                  <a:latin typeface="Arial"/>
                  <a:ea typeface="Arial"/>
                  <a:cs typeface="Arial"/>
                  <a:sym typeface="Arial"/>
                </a:rPr>
                <a:t>Near-ideal harmonic trap while being as small as a surface trap </a:t>
              </a:r>
              <a:endParaRPr b="0" i="0" sz="1400" u="none" cap="none" strike="noStrike">
                <a:solidFill>
                  <a:schemeClr val="dk1"/>
                </a:solidFill>
                <a:latin typeface="Arial"/>
                <a:ea typeface="Arial"/>
                <a:cs typeface="Arial"/>
                <a:sym typeface="Arial"/>
              </a:endParaRPr>
            </a:p>
          </p:txBody>
        </p:sp>
        <p:grpSp>
          <p:nvGrpSpPr>
            <p:cNvPr id="203" name="Google Shape;203;p4"/>
            <p:cNvGrpSpPr/>
            <p:nvPr/>
          </p:nvGrpSpPr>
          <p:grpSpPr>
            <a:xfrm>
              <a:off x="6021238" y="3237782"/>
              <a:ext cx="1496671" cy="1397068"/>
              <a:chOff x="1157711" y="759601"/>
              <a:chExt cx="2868600" cy="2086631"/>
            </a:xfrm>
          </p:grpSpPr>
          <p:grpSp>
            <p:nvGrpSpPr>
              <p:cNvPr id="204" name="Google Shape;204;p4"/>
              <p:cNvGrpSpPr/>
              <p:nvPr/>
            </p:nvGrpSpPr>
            <p:grpSpPr>
              <a:xfrm>
                <a:off x="1819066" y="1137537"/>
                <a:ext cx="2148305" cy="1708695"/>
                <a:chOff x="-53755" y="93949"/>
                <a:chExt cx="2186793" cy="2474935"/>
              </a:xfrm>
            </p:grpSpPr>
            <p:pic>
              <p:nvPicPr>
                <p:cNvPr descr="field_generation.png" id="205" name="Google Shape;205;p4"/>
                <p:cNvPicPr preferRelativeResize="0"/>
                <p:nvPr/>
              </p:nvPicPr>
              <p:blipFill rotWithShape="1">
                <a:blip r:embed="rId5">
                  <a:alphaModFix/>
                </a:blip>
                <a:srcRect b="0" l="1889" r="61641" t="2056"/>
                <a:stretch/>
              </p:blipFill>
              <p:spPr>
                <a:xfrm>
                  <a:off x="-53755" y="93949"/>
                  <a:ext cx="1910888" cy="2474935"/>
                </a:xfrm>
                <a:prstGeom prst="rect">
                  <a:avLst/>
                </a:prstGeom>
                <a:noFill/>
                <a:ln>
                  <a:noFill/>
                </a:ln>
              </p:spPr>
            </p:pic>
            <p:sp>
              <p:nvSpPr>
                <p:cNvPr id="206" name="Google Shape;206;p4"/>
                <p:cNvSpPr/>
                <p:nvPr/>
              </p:nvSpPr>
              <p:spPr>
                <a:xfrm>
                  <a:off x="62723" y="135516"/>
                  <a:ext cx="374400" cy="462600"/>
                </a:xfrm>
                <a:prstGeom prst="rect">
                  <a:avLst/>
                </a:prstGeom>
                <a:solidFill>
                  <a:srgbClr val="FFFFFF"/>
                </a:solidFill>
                <a:ln>
                  <a:noFill/>
                </a:ln>
              </p:spPr>
              <p:txBody>
                <a:bodyPr anchorCtr="0" anchor="ctr" bIns="29450" lIns="29450" spcFirstLastPara="1" rIns="29450" wrap="square" tIns="29450">
                  <a:noAutofit/>
                </a:bodyPr>
                <a:lstStyle/>
                <a:p>
                  <a:pPr indent="0" lvl="0" marL="0" marR="0" rtl="0" algn="l">
                    <a:lnSpc>
                      <a:spcPct val="100000"/>
                    </a:lnSpc>
                    <a:spcBef>
                      <a:spcPts val="0"/>
                    </a:spcBef>
                    <a:spcAft>
                      <a:spcPts val="0"/>
                    </a:spcAft>
                    <a:buClr>
                      <a:srgbClr val="000000"/>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
              <p:nvSpPr>
                <p:cNvPr id="207" name="Google Shape;207;p4"/>
                <p:cNvSpPr/>
                <p:nvPr/>
              </p:nvSpPr>
              <p:spPr>
                <a:xfrm>
                  <a:off x="1605038" y="1540956"/>
                  <a:ext cx="528000" cy="601800"/>
                </a:xfrm>
                <a:prstGeom prst="rect">
                  <a:avLst/>
                </a:prstGeom>
                <a:solidFill>
                  <a:srgbClr val="FFFFFF"/>
                </a:solidFill>
                <a:ln>
                  <a:noFill/>
                </a:ln>
              </p:spPr>
              <p:txBody>
                <a:bodyPr anchorCtr="0" anchor="ctr" bIns="29450" lIns="29450" spcFirstLastPara="1" rIns="29450" wrap="square" tIns="29450">
                  <a:noAutofit/>
                </a:bodyPr>
                <a:lstStyle/>
                <a:p>
                  <a:pPr indent="0" lvl="0" marL="0" marR="0" rtl="0" algn="l">
                    <a:lnSpc>
                      <a:spcPct val="100000"/>
                    </a:lnSpc>
                    <a:spcBef>
                      <a:spcPts val="0"/>
                    </a:spcBef>
                    <a:spcAft>
                      <a:spcPts val="0"/>
                    </a:spcAft>
                    <a:buClr>
                      <a:srgbClr val="000000"/>
                    </a:buClr>
                    <a:buSzPts val="1200"/>
                    <a:buFont typeface="Calibri"/>
                    <a:buNone/>
                  </a:pPr>
                  <a:r>
                    <a:t/>
                  </a:r>
                  <a:endParaRPr b="0" i="0" sz="1200" u="none" cap="none" strike="noStrike">
                    <a:solidFill>
                      <a:srgbClr val="000000"/>
                    </a:solidFill>
                    <a:latin typeface="Calibri"/>
                    <a:ea typeface="Calibri"/>
                    <a:cs typeface="Calibri"/>
                    <a:sym typeface="Calibri"/>
                  </a:endParaRPr>
                </a:p>
              </p:txBody>
            </p:sp>
          </p:grpSp>
          <p:sp>
            <p:nvSpPr>
              <p:cNvPr id="208" name="Google Shape;208;p4"/>
              <p:cNvSpPr txBox="1"/>
              <p:nvPr/>
            </p:nvSpPr>
            <p:spPr>
              <a:xfrm>
                <a:off x="1157711" y="759601"/>
                <a:ext cx="2868600" cy="452700"/>
              </a:xfrm>
              <a:prstGeom prst="rect">
                <a:avLst/>
              </a:prstGeom>
              <a:noFill/>
              <a:ln>
                <a:noFill/>
              </a:ln>
            </p:spPr>
            <p:txBody>
              <a:bodyPr anchorCtr="0" anchor="t" bIns="29450" lIns="29450" spcFirstLastPara="1" rIns="29450" wrap="square" tIns="29450">
                <a:spAutoFit/>
              </a:bodyPr>
              <a:lstStyle/>
              <a:p>
                <a:pPr indent="0" lvl="0" marL="0" marR="0" rtl="0" algn="l">
                  <a:lnSpc>
                    <a:spcPct val="100000"/>
                  </a:lnSpc>
                  <a:spcBef>
                    <a:spcPts val="0"/>
                  </a:spcBef>
                  <a:spcAft>
                    <a:spcPts val="0"/>
                  </a:spcAft>
                  <a:buClr>
                    <a:srgbClr val="424242"/>
                  </a:buClr>
                  <a:buSzPts val="1500"/>
                  <a:buFont typeface="Calibri"/>
                  <a:buNone/>
                </a:pPr>
                <a:r>
                  <a:rPr b="0" i="0" lang="en" sz="1400" u="none" cap="none" strike="noStrike">
                    <a:solidFill>
                      <a:srgbClr val="424242"/>
                    </a:solidFill>
                    <a:latin typeface="Calibri"/>
                    <a:ea typeface="Calibri"/>
                    <a:cs typeface="Calibri"/>
                    <a:sym typeface="Calibri"/>
                  </a:rPr>
                  <a:t>… superior trap</a:t>
                </a:r>
                <a:endParaRPr b="0" i="0" sz="1400" u="none" cap="none" strike="noStrike">
                  <a:solidFill>
                    <a:srgbClr val="000000"/>
                  </a:solidFill>
                  <a:latin typeface="Arial"/>
                  <a:ea typeface="Arial"/>
                  <a:cs typeface="Arial"/>
                  <a:sym typeface="Arial"/>
                </a:endParaRPr>
              </a:p>
            </p:txBody>
          </p:sp>
        </p:grpSp>
        <p:grpSp>
          <p:nvGrpSpPr>
            <p:cNvPr id="209" name="Google Shape;209;p4"/>
            <p:cNvGrpSpPr/>
            <p:nvPr/>
          </p:nvGrpSpPr>
          <p:grpSpPr>
            <a:xfrm>
              <a:off x="1845130" y="3301042"/>
              <a:ext cx="1461663" cy="1156491"/>
              <a:chOff x="316250" y="-502179"/>
              <a:chExt cx="2784276" cy="2247255"/>
            </a:xfrm>
          </p:grpSpPr>
          <p:grpSp>
            <p:nvGrpSpPr>
              <p:cNvPr id="210" name="Google Shape;210;p4"/>
              <p:cNvGrpSpPr/>
              <p:nvPr/>
            </p:nvGrpSpPr>
            <p:grpSpPr>
              <a:xfrm>
                <a:off x="316250" y="134797"/>
                <a:ext cx="2784276" cy="1610279"/>
                <a:chOff x="0" y="-110395"/>
                <a:chExt cx="2784276" cy="1610279"/>
              </a:xfrm>
            </p:grpSpPr>
            <p:pic>
              <p:nvPicPr>
                <p:cNvPr descr="field_generation.png" id="211" name="Google Shape;211;p4"/>
                <p:cNvPicPr preferRelativeResize="0"/>
                <p:nvPr/>
              </p:nvPicPr>
              <p:blipFill rotWithShape="1">
                <a:blip r:embed="rId5">
                  <a:alphaModFix/>
                </a:blip>
                <a:srcRect b="2064" l="34998" r="878" t="26256"/>
                <a:stretch/>
              </p:blipFill>
              <p:spPr>
                <a:xfrm>
                  <a:off x="144791" y="-110395"/>
                  <a:ext cx="2639485" cy="1610279"/>
                </a:xfrm>
                <a:prstGeom prst="rect">
                  <a:avLst/>
                </a:prstGeom>
                <a:noFill/>
                <a:ln>
                  <a:noFill/>
                </a:ln>
              </p:spPr>
            </p:pic>
            <p:sp>
              <p:nvSpPr>
                <p:cNvPr id="212" name="Google Shape;212;p4"/>
                <p:cNvSpPr/>
                <p:nvPr/>
              </p:nvSpPr>
              <p:spPr>
                <a:xfrm>
                  <a:off x="0" y="0"/>
                  <a:ext cx="463200" cy="572400"/>
                </a:xfrm>
                <a:prstGeom prst="rect">
                  <a:avLst/>
                </a:prstGeom>
                <a:solidFill>
                  <a:srgbClr val="FFFFFF"/>
                </a:solidFill>
                <a:ln>
                  <a:noFill/>
                </a:ln>
              </p:spPr>
              <p:txBody>
                <a:bodyPr anchorCtr="0" anchor="ctr" bIns="29450" lIns="29450" spcFirstLastPara="1" rIns="29450" wrap="square" tIns="29450">
                  <a:noAutofit/>
                </a:bodyPr>
                <a:lstStyle/>
                <a:p>
                  <a:pPr indent="0" lvl="0" marL="0" marR="0" rtl="0" algn="l">
                    <a:lnSpc>
                      <a:spcPct val="100000"/>
                    </a:lnSpc>
                    <a:spcBef>
                      <a:spcPts val="0"/>
                    </a:spcBef>
                    <a:spcAft>
                      <a:spcPts val="0"/>
                    </a:spcAft>
                    <a:buClr>
                      <a:srgbClr val="000000"/>
                    </a:buClr>
                    <a:buSzPts val="1200"/>
                    <a:buFont typeface="Calibri"/>
                    <a:buNone/>
                  </a:pPr>
                  <a:r>
                    <a:t/>
                  </a:r>
                  <a:endParaRPr b="0" i="0" sz="1200" u="none" cap="none" strike="noStrike">
                    <a:solidFill>
                      <a:srgbClr val="000000"/>
                    </a:solidFill>
                    <a:latin typeface="Calibri"/>
                    <a:ea typeface="Calibri"/>
                    <a:cs typeface="Calibri"/>
                    <a:sym typeface="Calibri"/>
                  </a:endParaRPr>
                </a:p>
              </p:txBody>
            </p:sp>
          </p:grpSp>
          <p:sp>
            <p:nvSpPr>
              <p:cNvPr id="213" name="Google Shape;213;p4"/>
              <p:cNvSpPr txBox="1"/>
              <p:nvPr/>
            </p:nvSpPr>
            <p:spPr>
              <a:xfrm>
                <a:off x="868808" y="-502179"/>
                <a:ext cx="1856400" cy="723168"/>
              </a:xfrm>
              <a:prstGeom prst="rect">
                <a:avLst/>
              </a:prstGeom>
              <a:noFill/>
              <a:ln>
                <a:noFill/>
              </a:ln>
            </p:spPr>
            <p:txBody>
              <a:bodyPr anchorCtr="0" anchor="t" bIns="29450" lIns="29450" spcFirstLastPara="1" rIns="29450" wrap="square" tIns="29450">
                <a:spAutoFit/>
              </a:bodyPr>
              <a:lstStyle/>
              <a:p>
                <a:pPr indent="0" lvl="0" marL="0" marR="0" rtl="0" algn="l">
                  <a:lnSpc>
                    <a:spcPct val="100000"/>
                  </a:lnSpc>
                  <a:spcBef>
                    <a:spcPts val="0"/>
                  </a:spcBef>
                  <a:spcAft>
                    <a:spcPts val="0"/>
                  </a:spcAft>
                  <a:buClr>
                    <a:srgbClr val="424242"/>
                  </a:buClr>
                  <a:buSzPts val="1500"/>
                  <a:buFont typeface="Calibri"/>
                  <a:buNone/>
                </a:pPr>
                <a:r>
                  <a:rPr b="0" i="0" lang="en" sz="1400" u="none" cap="none" strike="noStrike">
                    <a:solidFill>
                      <a:srgbClr val="424242"/>
                    </a:solidFill>
                    <a:latin typeface="Calibri"/>
                    <a:ea typeface="Calibri"/>
                    <a:cs typeface="Calibri"/>
                    <a:sym typeface="Calibri"/>
                  </a:rPr>
                  <a:t>Scalable…</a:t>
                </a:r>
                <a:endParaRPr b="0" i="0" sz="1800" u="none" cap="none" strike="noStrike">
                  <a:solidFill>
                    <a:srgbClr val="000000"/>
                  </a:solidFill>
                  <a:latin typeface="Arial"/>
                  <a:ea typeface="Arial"/>
                  <a:cs typeface="Arial"/>
                  <a:sym typeface="Arial"/>
                </a:endParaRPr>
              </a:p>
            </p:txBody>
          </p:sp>
        </p:grpSp>
        <p:pic>
          <p:nvPicPr>
            <p:cNvPr id="214" name="Google Shape;214;p4"/>
            <p:cNvPicPr preferRelativeResize="0"/>
            <p:nvPr/>
          </p:nvPicPr>
          <p:blipFill rotWithShape="1">
            <a:blip r:embed="rId6">
              <a:alphaModFix/>
            </a:blip>
            <a:srcRect b="21098" l="9714" r="0" t="0"/>
            <a:stretch/>
          </p:blipFill>
          <p:spPr>
            <a:xfrm>
              <a:off x="3988611" y="3220117"/>
              <a:ext cx="1285519" cy="987210"/>
            </a:xfrm>
            <a:prstGeom prst="rect">
              <a:avLst/>
            </a:prstGeom>
            <a:noFill/>
            <a:ln>
              <a:noFill/>
            </a:ln>
          </p:spPr>
        </p:pic>
        <p:cxnSp>
          <p:nvCxnSpPr>
            <p:cNvPr id="215" name="Google Shape;215;p4"/>
            <p:cNvCxnSpPr/>
            <p:nvPr/>
          </p:nvCxnSpPr>
          <p:spPr>
            <a:xfrm flipH="1" rot="10800000">
              <a:off x="2987923" y="3763890"/>
              <a:ext cx="914400" cy="321129"/>
            </a:xfrm>
            <a:prstGeom prst="straightConnector1">
              <a:avLst/>
            </a:prstGeom>
            <a:noFill/>
            <a:ln cap="flat" cmpd="sng" w="25400">
              <a:solidFill>
                <a:schemeClr val="dk2"/>
              </a:solidFill>
              <a:prstDash val="solid"/>
              <a:round/>
              <a:headEnd len="sm" w="sm" type="none"/>
              <a:tailEnd len="med" w="med" type="triangle"/>
            </a:ln>
          </p:spPr>
        </p:cxnSp>
        <p:cxnSp>
          <p:nvCxnSpPr>
            <p:cNvPr id="216" name="Google Shape;216;p4"/>
            <p:cNvCxnSpPr/>
            <p:nvPr/>
          </p:nvCxnSpPr>
          <p:spPr>
            <a:xfrm rot="10800000">
              <a:off x="5532408" y="3801373"/>
              <a:ext cx="868393" cy="385313"/>
            </a:xfrm>
            <a:prstGeom prst="straightConnector1">
              <a:avLst/>
            </a:prstGeom>
            <a:noFill/>
            <a:ln cap="flat" cmpd="sng" w="28575">
              <a:solidFill>
                <a:schemeClr val="dk2"/>
              </a:solidFill>
              <a:prstDash val="solid"/>
              <a:round/>
              <a:headEnd len="sm" w="sm" type="none"/>
              <a:tailEnd len="med" w="med" type="triangle"/>
            </a:ln>
          </p:spPr>
        </p:cxnSp>
        <p:sp>
          <p:nvSpPr>
            <p:cNvPr id="217" name="Google Shape;217;p4"/>
            <p:cNvSpPr/>
            <p:nvPr/>
          </p:nvSpPr>
          <p:spPr>
            <a:xfrm>
              <a:off x="1905250" y="2912329"/>
              <a:ext cx="5709307" cy="2067886"/>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p4"/>
            <p:cNvSpPr txBox="1"/>
            <p:nvPr/>
          </p:nvSpPr>
          <p:spPr>
            <a:xfrm>
              <a:off x="3654211" y="2911005"/>
              <a:ext cx="1878536" cy="273672"/>
            </a:xfrm>
            <a:prstGeom prst="rect">
              <a:avLst/>
            </a:prstGeom>
            <a:noFill/>
            <a:ln>
              <a:noFill/>
            </a:ln>
          </p:spPr>
          <p:txBody>
            <a:bodyPr anchorCtr="0" anchor="t" bIns="29450" lIns="29450" spcFirstLastPara="1" rIns="29450" wrap="square" tIns="29450">
              <a:spAutoFit/>
            </a:bodyPr>
            <a:lstStyle/>
            <a:p>
              <a:pPr indent="0" lvl="0" marL="0" marR="0" rtl="0" algn="l">
                <a:lnSpc>
                  <a:spcPct val="100000"/>
                </a:lnSpc>
                <a:spcBef>
                  <a:spcPts val="0"/>
                </a:spcBef>
                <a:spcAft>
                  <a:spcPts val="0"/>
                </a:spcAft>
                <a:buClr>
                  <a:srgbClr val="424242"/>
                </a:buClr>
                <a:buSzPts val="1500"/>
                <a:buFont typeface="Calibri"/>
                <a:buNone/>
              </a:pPr>
              <a:r>
                <a:rPr b="0" i="0" lang="en" sz="1400" u="none" cap="none" strike="noStrike">
                  <a:solidFill>
                    <a:srgbClr val="424242"/>
                  </a:solidFill>
                  <a:latin typeface="Calibri"/>
                  <a:ea typeface="Calibri"/>
                  <a:cs typeface="Calibri"/>
                  <a:sym typeface="Calibri"/>
                </a:rPr>
                <a:t>   Scalable superior traps</a:t>
              </a:r>
              <a:endParaRPr b="0" i="0" sz="1400" u="none" cap="none" strike="noStrike">
                <a:solidFill>
                  <a:srgbClr val="000000"/>
                </a:solidFill>
                <a:latin typeface="Arial"/>
                <a:ea typeface="Arial"/>
                <a:cs typeface="Arial"/>
                <a:sym typeface="Arial"/>
              </a:endParaRPr>
            </a:p>
          </p:txBody>
        </p:sp>
      </p:grpSp>
      <p:sp>
        <p:nvSpPr>
          <p:cNvPr id="219" name="Google Shape;219;p4"/>
          <p:cNvSpPr txBox="1"/>
          <p:nvPr/>
        </p:nvSpPr>
        <p:spPr>
          <a:xfrm>
            <a:off x="402566" y="3165894"/>
            <a:ext cx="1174571" cy="274919"/>
          </a:xfrm>
          <a:prstGeom prst="rect">
            <a:avLst/>
          </a:prstGeom>
          <a:noFill/>
          <a:ln>
            <a:noFill/>
          </a:ln>
        </p:spPr>
        <p:txBody>
          <a:bodyPr anchorCtr="0" anchor="t" bIns="29450" lIns="29450" spcFirstLastPara="1" rIns="29450" wrap="square" tIns="29450">
            <a:spAutoFit/>
          </a:bodyPr>
          <a:lstStyle/>
          <a:p>
            <a:pPr indent="0" lvl="0" marL="0" marR="0" rtl="0" algn="l">
              <a:lnSpc>
                <a:spcPct val="100000"/>
              </a:lnSpc>
              <a:spcBef>
                <a:spcPts val="0"/>
              </a:spcBef>
              <a:spcAft>
                <a:spcPts val="0"/>
              </a:spcAft>
              <a:buClr>
                <a:srgbClr val="424242"/>
              </a:buClr>
              <a:buSzPts val="1500"/>
              <a:buFont typeface="Calibri"/>
              <a:buNone/>
            </a:pPr>
            <a:r>
              <a:rPr b="0" i="0" lang="en" sz="1400" u="none" cap="none" strike="noStrike">
                <a:solidFill>
                  <a:srgbClr val="000000"/>
                </a:solidFill>
                <a:latin typeface="Arial"/>
                <a:ea typeface="Arial"/>
                <a:cs typeface="Arial"/>
                <a:sym typeface="Arial"/>
              </a:rPr>
              <a:t> </a:t>
            </a:r>
            <a:r>
              <a:rPr b="0" i="0" lang="en" sz="1200" u="none" cap="none" strike="noStrike">
                <a:solidFill>
                  <a:srgbClr val="000000"/>
                </a:solidFill>
                <a:latin typeface="Arimo"/>
                <a:ea typeface="Arimo"/>
                <a:cs typeface="Arimo"/>
                <a:sym typeface="Arimo"/>
              </a:rPr>
              <a:t>~10-100 μm</a:t>
            </a:r>
            <a:endParaRPr b="0" i="0" sz="1200" u="none" cap="none" strike="noStrike">
              <a:solidFill>
                <a:srgbClr val="000000"/>
              </a:solidFill>
              <a:latin typeface="Arimo"/>
              <a:ea typeface="Arimo"/>
              <a:cs typeface="Arimo"/>
              <a:sym typeface="Arimo"/>
            </a:endParaRPr>
          </a:p>
        </p:txBody>
      </p:sp>
      <p:sp>
        <p:nvSpPr>
          <p:cNvPr id="220" name="Google Shape;220;p4"/>
          <p:cNvSpPr txBox="1"/>
          <p:nvPr/>
        </p:nvSpPr>
        <p:spPr>
          <a:xfrm>
            <a:off x="7902264" y="3232030"/>
            <a:ext cx="1174571" cy="274919"/>
          </a:xfrm>
          <a:prstGeom prst="rect">
            <a:avLst/>
          </a:prstGeom>
          <a:noFill/>
          <a:ln>
            <a:noFill/>
          </a:ln>
        </p:spPr>
        <p:txBody>
          <a:bodyPr anchorCtr="0" anchor="t" bIns="29450" lIns="29450" spcFirstLastPara="1" rIns="29450" wrap="square" tIns="29450">
            <a:spAutoFit/>
          </a:bodyPr>
          <a:lstStyle/>
          <a:p>
            <a:pPr indent="0" lvl="0" marL="0" marR="0" rtl="0" algn="l">
              <a:lnSpc>
                <a:spcPct val="100000"/>
              </a:lnSpc>
              <a:spcBef>
                <a:spcPts val="0"/>
              </a:spcBef>
              <a:spcAft>
                <a:spcPts val="0"/>
              </a:spcAft>
              <a:buClr>
                <a:srgbClr val="424242"/>
              </a:buClr>
              <a:buSzPts val="1500"/>
              <a:buFont typeface="Calibri"/>
              <a:buNone/>
            </a:pPr>
            <a:r>
              <a:rPr b="0" i="0" lang="en" sz="1400" u="none" cap="none" strike="noStrike">
                <a:solidFill>
                  <a:srgbClr val="000000"/>
                </a:solidFill>
                <a:latin typeface="Arial"/>
                <a:ea typeface="Arial"/>
                <a:cs typeface="Arial"/>
                <a:sym typeface="Arial"/>
              </a:rPr>
              <a:t> </a:t>
            </a:r>
            <a:r>
              <a:rPr b="0" i="0" lang="en" sz="1200" u="none" cap="none" strike="noStrike">
                <a:solidFill>
                  <a:srgbClr val="000000"/>
                </a:solidFill>
                <a:latin typeface="Arimo"/>
                <a:ea typeface="Arimo"/>
                <a:cs typeface="Arimo"/>
                <a:sym typeface="Arimo"/>
              </a:rPr>
              <a:t>~1-10 mm</a:t>
            </a:r>
            <a:endParaRPr b="0" i="0" sz="1200" u="none" cap="none" strike="noStrike">
              <a:solidFill>
                <a:srgbClr val="000000"/>
              </a:solidFill>
              <a:latin typeface="Arimo"/>
              <a:ea typeface="Arimo"/>
              <a:cs typeface="Arimo"/>
              <a:sym typeface="Arimo"/>
            </a:endParaRPr>
          </a:p>
        </p:txBody>
      </p:sp>
      <p:sp>
        <p:nvSpPr>
          <p:cNvPr id="221" name="Google Shape;221;p4"/>
          <p:cNvSpPr txBox="1"/>
          <p:nvPr/>
        </p:nvSpPr>
        <p:spPr>
          <a:xfrm>
            <a:off x="3074216" y="4310012"/>
            <a:ext cx="3083124" cy="264688"/>
          </a:xfrm>
          <a:prstGeom prst="rect">
            <a:avLst/>
          </a:prstGeom>
          <a:solidFill>
            <a:srgbClr val="00B0F0">
              <a:alpha val="7058"/>
            </a:srgbClr>
          </a:solid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00"/>
              </a:buClr>
              <a:buSzPts val="1400"/>
              <a:buFont typeface="Arial"/>
              <a:buNone/>
            </a:pPr>
            <a:r>
              <a:rPr b="1" i="0" lang="en" sz="1400" u="none" cap="none" strike="noStrike">
                <a:solidFill>
                  <a:srgbClr val="000000"/>
                </a:solidFill>
                <a:latin typeface="Arimo"/>
                <a:ea typeface="Arimo"/>
                <a:cs typeface="Arimo"/>
                <a:sym typeface="Arimo"/>
              </a:rPr>
              <a:t>3D printed micro-trap technology </a:t>
            </a:r>
            <a:endParaRPr b="1" i="0" sz="1400" u="none" cap="none" strike="noStrike">
              <a:solidFill>
                <a:srgbClr val="000000"/>
              </a:solidFill>
              <a:latin typeface="Arimo"/>
              <a:ea typeface="Arimo"/>
              <a:cs typeface="Arimo"/>
              <a:sym typeface="Arimo"/>
            </a:endParaRPr>
          </a:p>
        </p:txBody>
      </p:sp>
      <p:sp>
        <p:nvSpPr>
          <p:cNvPr id="222" name="Google Shape;222;p4"/>
          <p:cNvSpPr txBox="1"/>
          <p:nvPr/>
        </p:nvSpPr>
        <p:spPr>
          <a:xfrm>
            <a:off x="5327374" y="1740140"/>
            <a:ext cx="1518881" cy="323683"/>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00"/>
              </a:buClr>
              <a:buSzPts val="1200"/>
              <a:buFont typeface="Arial"/>
              <a:buNone/>
            </a:pPr>
            <a:r>
              <a:rPr b="0" i="0" lang="en" sz="1200" u="none" cap="none" strike="noStrike">
                <a:solidFill>
                  <a:srgbClr val="000000"/>
                </a:solidFill>
                <a:latin typeface="Arimo"/>
                <a:ea typeface="Arimo"/>
                <a:cs typeface="Arimo"/>
                <a:sym typeface="Arimo"/>
              </a:rPr>
              <a:t>Oxford, Maryland     </a:t>
            </a:r>
            <a:endParaRPr b="0" i="0" sz="1200" u="none" cap="none" strike="noStrike">
              <a:solidFill>
                <a:schemeClr val="lt2"/>
              </a:solidFill>
              <a:latin typeface="Arimo"/>
              <a:ea typeface="Arimo"/>
              <a:cs typeface="Arimo"/>
              <a:sym typeface="Arimo"/>
            </a:endParaRPr>
          </a:p>
        </p:txBody>
      </p:sp>
    </p:spTree>
  </p:cSld>
  <p:clrMapOvr>
    <a:masterClrMapping/>
  </p:clrMapOvr>
  <mc:AlternateContent>
    <mc:Choice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pic>
        <p:nvPicPr>
          <p:cNvPr id="228" name="Google Shape;228;p5"/>
          <p:cNvPicPr preferRelativeResize="0"/>
          <p:nvPr/>
        </p:nvPicPr>
        <p:blipFill rotWithShape="1">
          <a:blip r:embed="rId3">
            <a:alphaModFix/>
          </a:blip>
          <a:srcRect b="0" l="0" r="0" t="0"/>
          <a:stretch/>
        </p:blipFill>
        <p:spPr>
          <a:xfrm>
            <a:off x="250319" y="685321"/>
            <a:ext cx="4104722" cy="1813549"/>
          </a:xfrm>
          <a:prstGeom prst="rect">
            <a:avLst/>
          </a:prstGeom>
          <a:noFill/>
          <a:ln>
            <a:noFill/>
          </a:ln>
        </p:spPr>
      </p:pic>
      <p:sp>
        <p:nvSpPr>
          <p:cNvPr id="229" name="Google Shape;229;p5"/>
          <p:cNvSpPr txBox="1"/>
          <p:nvPr/>
        </p:nvSpPr>
        <p:spPr>
          <a:xfrm>
            <a:off x="151075" y="-15444"/>
            <a:ext cx="8854440" cy="67270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rgbClr val="000000"/>
                </a:solidFill>
                <a:latin typeface="Arial"/>
                <a:ea typeface="Arial"/>
                <a:cs typeface="Arial"/>
                <a:sym typeface="Arial"/>
              </a:rPr>
              <a:t>                       </a:t>
            </a:r>
            <a:r>
              <a:rPr b="1" i="0" lang="en" sz="2200" u="none" cap="none" strike="noStrike">
                <a:solidFill>
                  <a:srgbClr val="C00000"/>
                </a:solidFill>
                <a:latin typeface="Arial"/>
                <a:ea typeface="Arial"/>
                <a:cs typeface="Arial"/>
                <a:sym typeface="Arial"/>
              </a:rPr>
              <a:t>Ion-trap quantum nodes at LBNL and UCB </a:t>
            </a:r>
            <a:endParaRPr b="0" i="0" sz="2200" u="none" cap="none" strike="noStrike">
              <a:solidFill>
                <a:srgbClr val="C00000"/>
              </a:solidFill>
              <a:latin typeface="Arial"/>
              <a:ea typeface="Arial"/>
              <a:cs typeface="Arial"/>
              <a:sym typeface="Arial"/>
            </a:endParaRPr>
          </a:p>
        </p:txBody>
      </p:sp>
      <p:sp>
        <p:nvSpPr>
          <p:cNvPr id="230" name="Google Shape;230;p5"/>
          <p:cNvSpPr/>
          <p:nvPr/>
        </p:nvSpPr>
        <p:spPr>
          <a:xfrm>
            <a:off x="7681156" y="2055264"/>
            <a:ext cx="698666" cy="92549"/>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231" name="Google Shape;231;p5"/>
          <p:cNvSpPr/>
          <p:nvPr/>
        </p:nvSpPr>
        <p:spPr>
          <a:xfrm>
            <a:off x="3420364" y="3033286"/>
            <a:ext cx="13652" cy="16175"/>
          </a:xfrm>
          <a:prstGeom prst="ellipse">
            <a:avLst/>
          </a:prstGeom>
          <a:solidFill>
            <a:srgbClr val="000000"/>
          </a:solidFill>
          <a:ln cap="flat" cmpd="sng" w="9525">
            <a:solidFill>
              <a:srgbClr val="000000"/>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FFFFFF"/>
              </a:solidFill>
              <a:latin typeface="Arial"/>
              <a:ea typeface="Arial"/>
              <a:cs typeface="Arial"/>
              <a:sym typeface="Arial"/>
            </a:endParaRPr>
          </a:p>
        </p:txBody>
      </p:sp>
      <p:sp>
        <p:nvSpPr>
          <p:cNvPr id="232" name="Google Shape;232;p5"/>
          <p:cNvSpPr/>
          <p:nvPr/>
        </p:nvSpPr>
        <p:spPr>
          <a:xfrm>
            <a:off x="3631294" y="3283541"/>
            <a:ext cx="13652" cy="16203"/>
          </a:xfrm>
          <a:prstGeom prst="ellipse">
            <a:avLst/>
          </a:prstGeom>
          <a:solidFill>
            <a:srgbClr val="000000"/>
          </a:solidFill>
          <a:ln cap="flat" cmpd="sng" w="9525">
            <a:solidFill>
              <a:srgbClr val="000000"/>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FFFFFF"/>
              </a:solidFill>
              <a:latin typeface="Arial"/>
              <a:ea typeface="Arial"/>
              <a:cs typeface="Arial"/>
              <a:sym typeface="Arial"/>
            </a:endParaRPr>
          </a:p>
        </p:txBody>
      </p:sp>
      <p:cxnSp>
        <p:nvCxnSpPr>
          <p:cNvPr id="233" name="Google Shape;233;p5"/>
          <p:cNvCxnSpPr/>
          <p:nvPr/>
        </p:nvCxnSpPr>
        <p:spPr>
          <a:xfrm rot="10800000">
            <a:off x="2276483" y="4216741"/>
            <a:ext cx="0" cy="589"/>
          </a:xfrm>
          <a:prstGeom prst="straightConnector1">
            <a:avLst/>
          </a:prstGeom>
          <a:noFill/>
          <a:ln cap="flat" cmpd="sng" w="9525">
            <a:solidFill>
              <a:srgbClr val="3B7FF2"/>
            </a:solidFill>
            <a:prstDash val="solid"/>
            <a:round/>
            <a:headEnd len="sm" w="sm" type="none"/>
            <a:tailEnd len="sm" w="sm" type="none"/>
          </a:ln>
        </p:spPr>
      </p:cxnSp>
      <p:sp>
        <p:nvSpPr>
          <p:cNvPr id="234" name="Google Shape;234;p5"/>
          <p:cNvSpPr/>
          <p:nvPr/>
        </p:nvSpPr>
        <p:spPr>
          <a:xfrm>
            <a:off x="6505301" y="4605832"/>
            <a:ext cx="1495700" cy="559058"/>
          </a:xfrm>
          <a:prstGeom prst="rect">
            <a:avLst/>
          </a:prstGeom>
          <a:solidFill>
            <a:schemeClr val="l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pic>
        <p:nvPicPr>
          <p:cNvPr id="235" name="Google Shape;235;p5"/>
          <p:cNvPicPr preferRelativeResize="0"/>
          <p:nvPr/>
        </p:nvPicPr>
        <p:blipFill rotWithShape="1">
          <a:blip r:embed="rId4">
            <a:alphaModFix/>
          </a:blip>
          <a:srcRect b="0" l="0" r="0" t="0"/>
          <a:stretch/>
        </p:blipFill>
        <p:spPr>
          <a:xfrm>
            <a:off x="4678044" y="632850"/>
            <a:ext cx="3921213" cy="1842655"/>
          </a:xfrm>
          <a:prstGeom prst="rect">
            <a:avLst/>
          </a:prstGeom>
          <a:noFill/>
          <a:ln>
            <a:noFill/>
          </a:ln>
        </p:spPr>
      </p:pic>
      <p:sp>
        <p:nvSpPr>
          <p:cNvPr id="236" name="Google Shape;236;p5"/>
          <p:cNvSpPr txBox="1"/>
          <p:nvPr/>
        </p:nvSpPr>
        <p:spPr>
          <a:xfrm>
            <a:off x="244451" y="390645"/>
            <a:ext cx="1039779" cy="384698"/>
          </a:xfrm>
          <a:prstGeom prst="rect">
            <a:avLst/>
          </a:prstGeom>
          <a:noFill/>
          <a:ln>
            <a:noFill/>
          </a:ln>
        </p:spPr>
        <p:txBody>
          <a:bodyPr anchorCtr="0" anchor="t" bIns="68550" lIns="68550" spcFirstLastPara="1" rIns="68550" wrap="square" tIns="68550">
            <a:sp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chemeClr val="dk1"/>
                </a:solidFill>
                <a:latin typeface="Arial"/>
                <a:ea typeface="Arial"/>
                <a:cs typeface="Arial"/>
                <a:sym typeface="Arial"/>
              </a:rPr>
              <a:t>UCB Lab</a:t>
            </a:r>
            <a:endParaRPr b="1" i="0" sz="1600" u="none" cap="none" strike="noStrike">
              <a:solidFill>
                <a:schemeClr val="dk1"/>
              </a:solidFill>
              <a:latin typeface="Arial"/>
              <a:ea typeface="Arial"/>
              <a:cs typeface="Arial"/>
              <a:sym typeface="Arial"/>
            </a:endParaRPr>
          </a:p>
        </p:txBody>
      </p:sp>
      <p:sp>
        <p:nvSpPr>
          <p:cNvPr id="237" name="Google Shape;237;p5"/>
          <p:cNvSpPr txBox="1"/>
          <p:nvPr/>
        </p:nvSpPr>
        <p:spPr>
          <a:xfrm>
            <a:off x="6938702" y="348299"/>
            <a:ext cx="1954979" cy="384698"/>
          </a:xfrm>
          <a:prstGeom prst="rect">
            <a:avLst/>
          </a:prstGeom>
          <a:noFill/>
          <a:ln>
            <a:noFill/>
          </a:ln>
        </p:spPr>
        <p:txBody>
          <a:bodyPr anchorCtr="0" anchor="t" bIns="68550" lIns="68550" spcFirstLastPara="1" rIns="68550" wrap="square" tIns="68550">
            <a:sp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chemeClr val="accent2"/>
                </a:solidFill>
                <a:latin typeface="Arial"/>
                <a:ea typeface="Arial"/>
                <a:cs typeface="Arial"/>
                <a:sym typeface="Arial"/>
              </a:rPr>
              <a:t>New lab at LBNL </a:t>
            </a:r>
            <a:endParaRPr b="1" i="0" sz="1600" u="none" cap="none" strike="noStrike">
              <a:solidFill>
                <a:schemeClr val="accent2"/>
              </a:solidFill>
              <a:latin typeface="Arial"/>
              <a:ea typeface="Arial"/>
              <a:cs typeface="Arial"/>
              <a:sym typeface="Arial"/>
            </a:endParaRPr>
          </a:p>
        </p:txBody>
      </p:sp>
      <p:sp>
        <p:nvSpPr>
          <p:cNvPr id="238" name="Google Shape;238;p5"/>
          <p:cNvSpPr txBox="1"/>
          <p:nvPr/>
        </p:nvSpPr>
        <p:spPr>
          <a:xfrm>
            <a:off x="54257" y="4182541"/>
            <a:ext cx="4010527" cy="546303"/>
          </a:xfrm>
          <a:prstGeom prst="rect">
            <a:avLst/>
          </a:prstGeom>
          <a:noFill/>
          <a:ln>
            <a:noFill/>
          </a:ln>
        </p:spPr>
        <p:txBody>
          <a:bodyPr anchorCtr="0" anchor="t" bIns="171450" lIns="137150" spcFirstLastPara="1" rIns="137150" wrap="square" tIns="171450">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239" name="Google Shape;239;p5"/>
          <p:cNvSpPr txBox="1"/>
          <p:nvPr/>
        </p:nvSpPr>
        <p:spPr>
          <a:xfrm>
            <a:off x="3623227" y="3082821"/>
            <a:ext cx="3539456" cy="546303"/>
          </a:xfrm>
          <a:prstGeom prst="rect">
            <a:avLst/>
          </a:prstGeom>
          <a:noFill/>
          <a:ln>
            <a:noFill/>
          </a:ln>
        </p:spPr>
        <p:txBody>
          <a:bodyPr anchorCtr="0" anchor="t" bIns="171450" lIns="137150" spcFirstLastPara="1" rIns="137150" wrap="square" tIns="171450">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chemeClr val="dk1"/>
                </a:solidFill>
                <a:latin typeface="Arial"/>
                <a:ea typeface="Arial"/>
                <a:cs typeface="Arial"/>
                <a:sym typeface="Arial"/>
              </a:rPr>
              <a:t> Rabi flopping on an ion-qubit</a:t>
            </a:r>
            <a:endParaRPr b="0" i="0" sz="1400" u="none" cap="none" strike="noStrike">
              <a:solidFill>
                <a:srgbClr val="000000"/>
              </a:solidFill>
              <a:latin typeface="Arial"/>
              <a:ea typeface="Arial"/>
              <a:cs typeface="Arial"/>
              <a:sym typeface="Arial"/>
            </a:endParaRPr>
          </a:p>
        </p:txBody>
      </p:sp>
      <p:grpSp>
        <p:nvGrpSpPr>
          <p:cNvPr id="240" name="Google Shape;240;p5"/>
          <p:cNvGrpSpPr/>
          <p:nvPr/>
        </p:nvGrpSpPr>
        <p:grpSpPr>
          <a:xfrm>
            <a:off x="-994" y="2924117"/>
            <a:ext cx="3157691" cy="2467620"/>
            <a:chOff x="-994" y="2924117"/>
            <a:chExt cx="3157691" cy="2467620"/>
          </a:xfrm>
        </p:grpSpPr>
        <p:sp>
          <p:nvSpPr>
            <p:cNvPr id="241" name="Google Shape;241;p5"/>
            <p:cNvSpPr txBox="1"/>
            <p:nvPr/>
          </p:nvSpPr>
          <p:spPr>
            <a:xfrm>
              <a:off x="38761" y="2977449"/>
              <a:ext cx="3083124" cy="264688"/>
            </a:xfrm>
            <a:prstGeom prst="rect">
              <a:avLst/>
            </a:prstGeom>
            <a:solidFill>
              <a:srgbClr val="00B0F0">
                <a:alpha val="7058"/>
              </a:srgbClr>
            </a:solid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00"/>
                </a:buClr>
                <a:buSzPts val="1400"/>
                <a:buFont typeface="Arial"/>
                <a:buNone/>
              </a:pPr>
              <a:r>
                <a:rPr b="1" i="0" lang="en" sz="1400" u="none" cap="none" strike="noStrike">
                  <a:solidFill>
                    <a:srgbClr val="000000"/>
                  </a:solidFill>
                  <a:latin typeface="Arimo"/>
                  <a:ea typeface="Arimo"/>
                  <a:cs typeface="Arimo"/>
                  <a:sym typeface="Arimo"/>
                </a:rPr>
                <a:t>     Single ions in 3D micro-trap  </a:t>
              </a:r>
              <a:endParaRPr b="1" i="0" sz="1400" u="none" cap="none" strike="noStrike">
                <a:solidFill>
                  <a:srgbClr val="000000"/>
                </a:solidFill>
                <a:latin typeface="Arimo"/>
                <a:ea typeface="Arimo"/>
                <a:cs typeface="Arimo"/>
                <a:sym typeface="Arimo"/>
              </a:endParaRPr>
            </a:p>
          </p:txBody>
        </p:sp>
        <p:sp>
          <p:nvSpPr>
            <p:cNvPr id="242" name="Google Shape;242;p5"/>
            <p:cNvSpPr txBox="1"/>
            <p:nvPr/>
          </p:nvSpPr>
          <p:spPr>
            <a:xfrm>
              <a:off x="1056941" y="3074454"/>
              <a:ext cx="851069" cy="530915"/>
            </a:xfrm>
            <a:prstGeom prst="rect">
              <a:avLst/>
            </a:prstGeom>
            <a:noFill/>
            <a:ln>
              <a:noFill/>
            </a:ln>
          </p:spPr>
          <p:txBody>
            <a:bodyPr anchorCtr="0" anchor="t" bIns="171450" lIns="137150" spcFirstLastPara="1" rIns="137150" wrap="square" tIns="17145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Arial"/>
                  <a:ea typeface="Arial"/>
                  <a:cs typeface="Arial"/>
                  <a:sym typeface="Arial"/>
                </a:rPr>
                <a:t>200 </a:t>
              </a:r>
              <a:r>
                <a:rPr b="0" i="0" lang="en" sz="1200" u="none" cap="none" strike="noStrike">
                  <a:solidFill>
                    <a:schemeClr val="dk1"/>
                  </a:solidFill>
                  <a:latin typeface="Noto Sans Symbols"/>
                  <a:ea typeface="Noto Sans Symbols"/>
                  <a:cs typeface="Noto Sans Symbols"/>
                  <a:sym typeface="Noto Sans Symbols"/>
                </a:rPr>
                <a:t>μ</a:t>
              </a:r>
              <a:r>
                <a:rPr b="0" i="0" lang="en" sz="1200" u="none" cap="none" strike="noStrike">
                  <a:solidFill>
                    <a:schemeClr val="dk1"/>
                  </a:solidFill>
                  <a:latin typeface="Arial"/>
                  <a:ea typeface="Arial"/>
                  <a:cs typeface="Arial"/>
                  <a:sym typeface="Arial"/>
                </a:rPr>
                <a:t>m      </a:t>
              </a:r>
              <a:endParaRPr b="0" i="0" sz="1400" u="none" cap="none" strike="noStrike">
                <a:solidFill>
                  <a:srgbClr val="000000"/>
                </a:solidFill>
                <a:latin typeface="Arial"/>
                <a:ea typeface="Arial"/>
                <a:cs typeface="Arial"/>
                <a:sym typeface="Arial"/>
              </a:endParaRPr>
            </a:p>
          </p:txBody>
        </p:sp>
        <p:cxnSp>
          <p:nvCxnSpPr>
            <p:cNvPr id="243" name="Google Shape;243;p5"/>
            <p:cNvCxnSpPr/>
            <p:nvPr/>
          </p:nvCxnSpPr>
          <p:spPr>
            <a:xfrm>
              <a:off x="527682" y="3448063"/>
              <a:ext cx="1704128" cy="0"/>
            </a:xfrm>
            <a:prstGeom prst="straightConnector1">
              <a:avLst/>
            </a:prstGeom>
            <a:solidFill>
              <a:schemeClr val="accent1"/>
            </a:solidFill>
            <a:ln cap="flat" cmpd="sng" w="9525">
              <a:solidFill>
                <a:schemeClr val="dk1"/>
              </a:solidFill>
              <a:prstDash val="solid"/>
              <a:round/>
              <a:headEnd len="med" w="med" type="triangle"/>
              <a:tailEnd len="med" w="med" type="triangle"/>
            </a:ln>
          </p:spPr>
        </p:cxnSp>
        <p:pic>
          <p:nvPicPr>
            <p:cNvPr id="244" name="Google Shape;244;p5"/>
            <p:cNvPicPr preferRelativeResize="0"/>
            <p:nvPr/>
          </p:nvPicPr>
          <p:blipFill rotWithShape="1">
            <a:blip r:embed="rId5">
              <a:alphaModFix/>
            </a:blip>
            <a:srcRect b="0" l="0" r="0" t="0"/>
            <a:stretch/>
          </p:blipFill>
          <p:spPr>
            <a:xfrm>
              <a:off x="-994" y="3589124"/>
              <a:ext cx="3034365" cy="891870"/>
            </a:xfrm>
            <a:prstGeom prst="rect">
              <a:avLst/>
            </a:prstGeom>
            <a:noFill/>
            <a:ln>
              <a:noFill/>
            </a:ln>
          </p:spPr>
        </p:pic>
        <p:sp>
          <p:nvSpPr>
            <p:cNvPr id="245" name="Google Shape;245;p5"/>
            <p:cNvSpPr txBox="1"/>
            <p:nvPr/>
          </p:nvSpPr>
          <p:spPr>
            <a:xfrm>
              <a:off x="1035502" y="4409417"/>
              <a:ext cx="2121195" cy="982320"/>
            </a:xfrm>
            <a:prstGeom prst="rect">
              <a:avLst/>
            </a:prstGeom>
            <a:noFill/>
            <a:ln>
              <a:noFill/>
            </a:ln>
          </p:spPr>
          <p:txBody>
            <a:bodyPr anchorCtr="0" anchor="t" bIns="171450" lIns="137150" spcFirstLastPara="1" rIns="137150" wrap="square" tIns="171450">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chemeClr val="dk1"/>
                  </a:solidFill>
                  <a:latin typeface="Arial"/>
                  <a:ea typeface="Arial"/>
                  <a:cs typeface="Arial"/>
                  <a:sym typeface="Arial"/>
                </a:rPr>
                <a:t>Trapping of Ca ions at large trap frequencies</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432"/>
                </a:spcBef>
                <a:spcAft>
                  <a:spcPts val="0"/>
                </a:spcAft>
                <a:buClr>
                  <a:srgbClr val="000000"/>
                </a:buClr>
                <a:buSzPts val="1200"/>
                <a:buFont typeface="Arial"/>
                <a:buNone/>
              </a:pPr>
              <a:r>
                <a:t/>
              </a:r>
              <a:endParaRPr b="1" i="0" sz="1200" u="none" cap="none" strike="noStrike">
                <a:solidFill>
                  <a:schemeClr val="dk1"/>
                </a:solidFill>
                <a:latin typeface="Arial"/>
                <a:ea typeface="Arial"/>
                <a:cs typeface="Arial"/>
                <a:sym typeface="Arial"/>
              </a:endParaRPr>
            </a:p>
          </p:txBody>
        </p:sp>
        <p:sp>
          <p:nvSpPr>
            <p:cNvPr id="246" name="Google Shape;246;p5"/>
            <p:cNvSpPr/>
            <p:nvPr/>
          </p:nvSpPr>
          <p:spPr>
            <a:xfrm>
              <a:off x="43178" y="2924117"/>
              <a:ext cx="3049828" cy="2166558"/>
            </a:xfrm>
            <a:prstGeom prst="rect">
              <a:avLst/>
            </a:prstGeom>
            <a:noFill/>
            <a:ln cap="flat" cmpd="sng" w="127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pic>
        <p:nvPicPr>
          <p:cNvPr id="247" name="Google Shape;247;p5"/>
          <p:cNvPicPr preferRelativeResize="0"/>
          <p:nvPr/>
        </p:nvPicPr>
        <p:blipFill rotWithShape="1">
          <a:blip r:embed="rId6">
            <a:alphaModFix/>
          </a:blip>
          <a:srcRect b="42952" l="40593" r="41469" t="47154"/>
          <a:stretch/>
        </p:blipFill>
        <p:spPr>
          <a:xfrm>
            <a:off x="1284230" y="3872723"/>
            <a:ext cx="451501" cy="306759"/>
          </a:xfrm>
          <a:prstGeom prst="rect">
            <a:avLst/>
          </a:prstGeom>
          <a:noFill/>
          <a:ln>
            <a:noFill/>
          </a:ln>
        </p:spPr>
      </p:pic>
      <p:pic>
        <p:nvPicPr>
          <p:cNvPr id="248" name="Google Shape;248;p5"/>
          <p:cNvPicPr preferRelativeResize="0"/>
          <p:nvPr/>
        </p:nvPicPr>
        <p:blipFill rotWithShape="1">
          <a:blip r:embed="rId7">
            <a:alphaModFix/>
          </a:blip>
          <a:srcRect b="4160" l="29523" r="18240" t="27964"/>
          <a:stretch/>
        </p:blipFill>
        <p:spPr>
          <a:xfrm>
            <a:off x="54257" y="4003408"/>
            <a:ext cx="1090139" cy="1094144"/>
          </a:xfrm>
          <a:prstGeom prst="ellipse">
            <a:avLst/>
          </a:prstGeom>
          <a:noFill/>
          <a:ln>
            <a:noFill/>
          </a:ln>
        </p:spPr>
      </p:pic>
      <p:pic>
        <p:nvPicPr>
          <p:cNvPr id="249" name="Google Shape;249;p5"/>
          <p:cNvPicPr preferRelativeResize="0"/>
          <p:nvPr/>
        </p:nvPicPr>
        <p:blipFill rotWithShape="1">
          <a:blip r:embed="rId7">
            <a:alphaModFix/>
          </a:blip>
          <a:srcRect b="4160" l="29523" r="18240" t="27964"/>
          <a:stretch/>
        </p:blipFill>
        <p:spPr>
          <a:xfrm>
            <a:off x="4870834" y="1710111"/>
            <a:ext cx="698666" cy="659672"/>
          </a:xfrm>
          <a:prstGeom prst="ellipse">
            <a:avLst/>
          </a:prstGeom>
          <a:noFill/>
          <a:ln>
            <a:noFill/>
          </a:ln>
        </p:spPr>
      </p:pic>
      <p:cxnSp>
        <p:nvCxnSpPr>
          <p:cNvPr id="250" name="Google Shape;250;p5"/>
          <p:cNvCxnSpPr/>
          <p:nvPr/>
        </p:nvCxnSpPr>
        <p:spPr>
          <a:xfrm flipH="1" rot="10800000">
            <a:off x="608028" y="4105551"/>
            <a:ext cx="706617" cy="380857"/>
          </a:xfrm>
          <a:prstGeom prst="straightConnector1">
            <a:avLst/>
          </a:prstGeom>
          <a:solidFill>
            <a:schemeClr val="accent1"/>
          </a:solidFill>
          <a:ln cap="flat" cmpd="sng" w="25400">
            <a:solidFill>
              <a:srgbClr val="FF0000"/>
            </a:solidFill>
            <a:prstDash val="solid"/>
            <a:round/>
            <a:headEnd len="sm" w="sm" type="none"/>
            <a:tailEnd len="med" w="med" type="triangle"/>
          </a:ln>
        </p:spPr>
      </p:cxnSp>
      <p:sp>
        <p:nvSpPr>
          <p:cNvPr id="251" name="Google Shape;251;p5"/>
          <p:cNvSpPr txBox="1"/>
          <p:nvPr/>
        </p:nvSpPr>
        <p:spPr>
          <a:xfrm>
            <a:off x="2774556" y="2597500"/>
            <a:ext cx="4009431"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rgbClr val="C00000"/>
                </a:solidFill>
                <a:latin typeface="Arimo"/>
                <a:ea typeface="Arimo"/>
                <a:cs typeface="Arimo"/>
                <a:sym typeface="Arimo"/>
              </a:rPr>
              <a:t>3D micro-trap for quantum networking  </a:t>
            </a:r>
            <a:endParaRPr b="1" i="0" sz="1600" u="none" cap="none" strike="noStrike">
              <a:solidFill>
                <a:srgbClr val="C00000"/>
              </a:solidFill>
              <a:latin typeface="Arimo"/>
              <a:ea typeface="Arimo"/>
              <a:cs typeface="Arimo"/>
              <a:sym typeface="Arimo"/>
            </a:endParaRPr>
          </a:p>
        </p:txBody>
      </p:sp>
      <p:sp>
        <p:nvSpPr>
          <p:cNvPr id="252" name="Google Shape;252;p5"/>
          <p:cNvSpPr txBox="1"/>
          <p:nvPr/>
        </p:nvSpPr>
        <p:spPr>
          <a:xfrm>
            <a:off x="3927065" y="2970076"/>
            <a:ext cx="4464793" cy="264688"/>
          </a:xfrm>
          <a:prstGeom prst="rect">
            <a:avLst/>
          </a:prstGeom>
          <a:solidFill>
            <a:srgbClr val="00B0F0">
              <a:alpha val="7058"/>
            </a:srgbClr>
          </a:solid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00"/>
              </a:buClr>
              <a:buSzPts val="1400"/>
              <a:buFont typeface="Arial"/>
              <a:buNone/>
            </a:pPr>
            <a:r>
              <a:rPr b="1" i="0" lang="en" sz="1400" u="none" cap="none" strike="noStrike">
                <a:solidFill>
                  <a:srgbClr val="000000"/>
                </a:solidFill>
                <a:latin typeface="Arimo"/>
                <a:ea typeface="Arimo"/>
                <a:cs typeface="Arimo"/>
                <a:sym typeface="Arimo"/>
              </a:rPr>
              <a:t>Coherent matter &amp; photonic qubit manipulations  </a:t>
            </a:r>
            <a:endParaRPr b="1" i="0" sz="1400" u="none" cap="none" strike="noStrike">
              <a:solidFill>
                <a:srgbClr val="000000"/>
              </a:solidFill>
              <a:latin typeface="Arimo"/>
              <a:ea typeface="Arimo"/>
              <a:cs typeface="Arimo"/>
              <a:sym typeface="Arimo"/>
            </a:endParaRPr>
          </a:p>
        </p:txBody>
      </p:sp>
      <p:sp>
        <p:nvSpPr>
          <p:cNvPr id="253" name="Google Shape;253;p5"/>
          <p:cNvSpPr/>
          <p:nvPr/>
        </p:nvSpPr>
        <p:spPr>
          <a:xfrm>
            <a:off x="3156698" y="2936817"/>
            <a:ext cx="5933046" cy="2166558"/>
          </a:xfrm>
          <a:prstGeom prst="rect">
            <a:avLst/>
          </a:prstGeom>
          <a:noFill/>
          <a:ln cap="flat" cmpd="sng" w="127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4" name="Google Shape;254;p5"/>
          <p:cNvSpPr txBox="1"/>
          <p:nvPr/>
        </p:nvSpPr>
        <p:spPr>
          <a:xfrm>
            <a:off x="4254248" y="4723612"/>
            <a:ext cx="1138707" cy="546303"/>
          </a:xfrm>
          <a:prstGeom prst="rect">
            <a:avLst/>
          </a:prstGeom>
          <a:noFill/>
          <a:ln>
            <a:noFill/>
          </a:ln>
        </p:spPr>
        <p:txBody>
          <a:bodyPr anchorCtr="0" anchor="t" bIns="171450" lIns="137150" spcFirstLastPara="1" rIns="137150" wrap="square" tIns="171450">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chemeClr val="dk1"/>
                </a:solidFill>
                <a:latin typeface="Arial"/>
                <a:ea typeface="Arial"/>
                <a:cs typeface="Arial"/>
                <a:sym typeface="Arial"/>
              </a:rPr>
              <a:t> </a:t>
            </a:r>
            <a:r>
              <a:rPr b="0" i="0" lang="en" sz="900" u="none" cap="none" strike="noStrike">
                <a:solidFill>
                  <a:schemeClr val="dk1"/>
                </a:solidFill>
                <a:latin typeface="Arial"/>
                <a:ea typeface="Arial"/>
                <a:cs typeface="Arial"/>
                <a:sym typeface="Arial"/>
              </a:rPr>
              <a:t>Time (μs)</a:t>
            </a:r>
            <a:endParaRPr b="0" i="0" sz="1400" u="none" cap="none" strike="noStrike">
              <a:solidFill>
                <a:srgbClr val="000000"/>
              </a:solidFill>
              <a:latin typeface="Arial"/>
              <a:ea typeface="Arial"/>
              <a:cs typeface="Arial"/>
              <a:sym typeface="Arial"/>
            </a:endParaRPr>
          </a:p>
        </p:txBody>
      </p:sp>
      <p:grpSp>
        <p:nvGrpSpPr>
          <p:cNvPr id="255" name="Google Shape;255;p5"/>
          <p:cNvGrpSpPr/>
          <p:nvPr/>
        </p:nvGrpSpPr>
        <p:grpSpPr>
          <a:xfrm>
            <a:off x="3214637" y="3456946"/>
            <a:ext cx="3448730" cy="1704890"/>
            <a:chOff x="3049913" y="3413153"/>
            <a:chExt cx="3448730" cy="1704890"/>
          </a:xfrm>
        </p:grpSpPr>
        <p:grpSp>
          <p:nvGrpSpPr>
            <p:cNvPr id="256" name="Google Shape;256;p5"/>
            <p:cNvGrpSpPr/>
            <p:nvPr/>
          </p:nvGrpSpPr>
          <p:grpSpPr>
            <a:xfrm>
              <a:off x="3324473" y="3413153"/>
              <a:ext cx="3174170" cy="1704890"/>
              <a:chOff x="3324473" y="3439733"/>
              <a:chExt cx="3174170" cy="1704890"/>
            </a:xfrm>
          </p:grpSpPr>
          <p:grpSp>
            <p:nvGrpSpPr>
              <p:cNvPr id="257" name="Google Shape;257;p5"/>
              <p:cNvGrpSpPr/>
              <p:nvPr/>
            </p:nvGrpSpPr>
            <p:grpSpPr>
              <a:xfrm>
                <a:off x="3349793" y="3439733"/>
                <a:ext cx="2632457" cy="1434142"/>
                <a:chOff x="3365741" y="3530105"/>
                <a:chExt cx="2632457" cy="1434142"/>
              </a:xfrm>
            </p:grpSpPr>
            <p:pic>
              <p:nvPicPr>
                <p:cNvPr id="258" name="Google Shape;258;p5"/>
                <p:cNvPicPr preferRelativeResize="0"/>
                <p:nvPr/>
              </p:nvPicPr>
              <p:blipFill rotWithShape="1">
                <a:blip r:embed="rId8">
                  <a:alphaModFix/>
                </a:blip>
                <a:srcRect b="0" l="0" r="0" t="0"/>
                <a:stretch/>
              </p:blipFill>
              <p:spPr>
                <a:xfrm>
                  <a:off x="3365741" y="3530105"/>
                  <a:ext cx="2632457" cy="1434142"/>
                </a:xfrm>
                <a:prstGeom prst="rect">
                  <a:avLst/>
                </a:prstGeom>
                <a:noFill/>
                <a:ln>
                  <a:noFill/>
                </a:ln>
              </p:spPr>
            </p:pic>
            <p:cxnSp>
              <p:nvCxnSpPr>
                <p:cNvPr id="259" name="Google Shape;259;p5"/>
                <p:cNvCxnSpPr/>
                <p:nvPr/>
              </p:nvCxnSpPr>
              <p:spPr>
                <a:xfrm>
                  <a:off x="3600450" y="4835007"/>
                  <a:ext cx="0" cy="95768"/>
                </a:xfrm>
                <a:prstGeom prst="straightConnector1">
                  <a:avLst/>
                </a:prstGeom>
                <a:noFill/>
                <a:ln cap="flat" cmpd="sng" w="9525">
                  <a:solidFill>
                    <a:schemeClr val="dk1"/>
                  </a:solidFill>
                  <a:prstDash val="solid"/>
                  <a:round/>
                  <a:headEnd len="sm" w="sm" type="none"/>
                  <a:tailEnd len="sm" w="sm" type="none"/>
                </a:ln>
              </p:spPr>
            </p:cxnSp>
            <p:cxnSp>
              <p:nvCxnSpPr>
                <p:cNvPr id="260" name="Google Shape;260;p5"/>
                <p:cNvCxnSpPr/>
                <p:nvPr/>
              </p:nvCxnSpPr>
              <p:spPr>
                <a:xfrm>
                  <a:off x="3946525" y="4835007"/>
                  <a:ext cx="0" cy="95768"/>
                </a:xfrm>
                <a:prstGeom prst="straightConnector1">
                  <a:avLst/>
                </a:prstGeom>
                <a:noFill/>
                <a:ln cap="flat" cmpd="sng" w="9525">
                  <a:solidFill>
                    <a:schemeClr val="dk1"/>
                  </a:solidFill>
                  <a:prstDash val="solid"/>
                  <a:round/>
                  <a:headEnd len="sm" w="sm" type="none"/>
                  <a:tailEnd len="sm" w="sm" type="none"/>
                </a:ln>
              </p:spPr>
            </p:cxnSp>
            <p:cxnSp>
              <p:nvCxnSpPr>
                <p:cNvPr id="261" name="Google Shape;261;p5"/>
                <p:cNvCxnSpPr/>
                <p:nvPr/>
              </p:nvCxnSpPr>
              <p:spPr>
                <a:xfrm>
                  <a:off x="4295775" y="4835007"/>
                  <a:ext cx="0" cy="95768"/>
                </a:xfrm>
                <a:prstGeom prst="straightConnector1">
                  <a:avLst/>
                </a:prstGeom>
                <a:noFill/>
                <a:ln cap="flat" cmpd="sng" w="9525">
                  <a:solidFill>
                    <a:schemeClr val="dk1"/>
                  </a:solidFill>
                  <a:prstDash val="solid"/>
                  <a:round/>
                  <a:headEnd len="sm" w="sm" type="none"/>
                  <a:tailEnd len="sm" w="sm" type="none"/>
                </a:ln>
              </p:spPr>
            </p:cxnSp>
            <p:cxnSp>
              <p:nvCxnSpPr>
                <p:cNvPr id="262" name="Google Shape;262;p5"/>
                <p:cNvCxnSpPr/>
                <p:nvPr/>
              </p:nvCxnSpPr>
              <p:spPr>
                <a:xfrm>
                  <a:off x="4645025" y="4828657"/>
                  <a:ext cx="0" cy="95768"/>
                </a:xfrm>
                <a:prstGeom prst="straightConnector1">
                  <a:avLst/>
                </a:prstGeom>
                <a:noFill/>
                <a:ln cap="flat" cmpd="sng" w="9525">
                  <a:solidFill>
                    <a:schemeClr val="dk1"/>
                  </a:solidFill>
                  <a:prstDash val="solid"/>
                  <a:round/>
                  <a:headEnd len="sm" w="sm" type="none"/>
                  <a:tailEnd len="sm" w="sm" type="none"/>
                </a:ln>
              </p:spPr>
            </p:cxnSp>
            <p:cxnSp>
              <p:nvCxnSpPr>
                <p:cNvPr id="263" name="Google Shape;263;p5"/>
                <p:cNvCxnSpPr/>
                <p:nvPr/>
              </p:nvCxnSpPr>
              <p:spPr>
                <a:xfrm>
                  <a:off x="5003800" y="4828657"/>
                  <a:ext cx="0" cy="95768"/>
                </a:xfrm>
                <a:prstGeom prst="straightConnector1">
                  <a:avLst/>
                </a:prstGeom>
                <a:noFill/>
                <a:ln cap="flat" cmpd="sng" w="9525">
                  <a:solidFill>
                    <a:schemeClr val="dk1"/>
                  </a:solidFill>
                  <a:prstDash val="solid"/>
                  <a:round/>
                  <a:headEnd len="sm" w="sm" type="none"/>
                  <a:tailEnd len="sm" w="sm" type="none"/>
                </a:ln>
              </p:spPr>
            </p:cxnSp>
            <p:cxnSp>
              <p:nvCxnSpPr>
                <p:cNvPr id="264" name="Google Shape;264;p5"/>
                <p:cNvCxnSpPr/>
                <p:nvPr/>
              </p:nvCxnSpPr>
              <p:spPr>
                <a:xfrm>
                  <a:off x="5343525" y="4835007"/>
                  <a:ext cx="0" cy="95768"/>
                </a:xfrm>
                <a:prstGeom prst="straightConnector1">
                  <a:avLst/>
                </a:prstGeom>
                <a:noFill/>
                <a:ln cap="flat" cmpd="sng" w="9525">
                  <a:solidFill>
                    <a:schemeClr val="dk1"/>
                  </a:solidFill>
                  <a:prstDash val="solid"/>
                  <a:round/>
                  <a:headEnd len="sm" w="sm" type="none"/>
                  <a:tailEnd len="sm" w="sm" type="none"/>
                </a:ln>
              </p:spPr>
            </p:cxnSp>
            <p:cxnSp>
              <p:nvCxnSpPr>
                <p:cNvPr id="265" name="Google Shape;265;p5"/>
                <p:cNvCxnSpPr/>
                <p:nvPr/>
              </p:nvCxnSpPr>
              <p:spPr>
                <a:xfrm>
                  <a:off x="5692775" y="4825482"/>
                  <a:ext cx="0" cy="95768"/>
                </a:xfrm>
                <a:prstGeom prst="straightConnector1">
                  <a:avLst/>
                </a:prstGeom>
                <a:noFill/>
                <a:ln cap="flat" cmpd="sng" w="9525">
                  <a:solidFill>
                    <a:schemeClr val="dk1"/>
                  </a:solidFill>
                  <a:prstDash val="solid"/>
                  <a:round/>
                  <a:headEnd len="sm" w="sm" type="none"/>
                  <a:tailEnd len="sm" w="sm" type="none"/>
                </a:ln>
              </p:spPr>
            </p:cxnSp>
            <p:cxnSp>
              <p:nvCxnSpPr>
                <p:cNvPr id="266" name="Google Shape;266;p5"/>
                <p:cNvCxnSpPr/>
                <p:nvPr/>
              </p:nvCxnSpPr>
              <p:spPr>
                <a:xfrm>
                  <a:off x="3427190" y="4574082"/>
                  <a:ext cx="98425" cy="0"/>
                </a:xfrm>
                <a:prstGeom prst="straightConnector1">
                  <a:avLst/>
                </a:prstGeom>
                <a:noFill/>
                <a:ln cap="flat" cmpd="sng" w="9525">
                  <a:solidFill>
                    <a:schemeClr val="dk1"/>
                  </a:solidFill>
                  <a:prstDash val="solid"/>
                  <a:round/>
                  <a:headEnd len="sm" w="sm" type="none"/>
                  <a:tailEnd len="sm" w="sm" type="none"/>
                </a:ln>
              </p:spPr>
            </p:cxnSp>
            <p:cxnSp>
              <p:nvCxnSpPr>
                <p:cNvPr id="267" name="Google Shape;267;p5"/>
                <p:cNvCxnSpPr/>
                <p:nvPr/>
              </p:nvCxnSpPr>
              <p:spPr>
                <a:xfrm>
                  <a:off x="3420617" y="4332986"/>
                  <a:ext cx="98425" cy="0"/>
                </a:xfrm>
                <a:prstGeom prst="straightConnector1">
                  <a:avLst/>
                </a:prstGeom>
                <a:noFill/>
                <a:ln cap="flat" cmpd="sng" w="9525">
                  <a:solidFill>
                    <a:schemeClr val="dk1"/>
                  </a:solidFill>
                  <a:prstDash val="solid"/>
                  <a:round/>
                  <a:headEnd len="sm" w="sm" type="none"/>
                  <a:tailEnd len="sm" w="sm" type="none"/>
                </a:ln>
              </p:spPr>
            </p:cxnSp>
            <p:cxnSp>
              <p:nvCxnSpPr>
                <p:cNvPr id="268" name="Google Shape;268;p5"/>
                <p:cNvCxnSpPr/>
                <p:nvPr/>
              </p:nvCxnSpPr>
              <p:spPr>
                <a:xfrm>
                  <a:off x="3424015" y="4094657"/>
                  <a:ext cx="98425" cy="0"/>
                </a:xfrm>
                <a:prstGeom prst="straightConnector1">
                  <a:avLst/>
                </a:prstGeom>
                <a:noFill/>
                <a:ln cap="flat" cmpd="sng" w="9525">
                  <a:solidFill>
                    <a:schemeClr val="dk1"/>
                  </a:solidFill>
                  <a:prstDash val="solid"/>
                  <a:round/>
                  <a:headEnd len="sm" w="sm" type="none"/>
                  <a:tailEnd len="sm" w="sm" type="none"/>
                </a:ln>
              </p:spPr>
            </p:cxnSp>
            <p:cxnSp>
              <p:nvCxnSpPr>
                <p:cNvPr id="269" name="Google Shape;269;p5"/>
                <p:cNvCxnSpPr/>
                <p:nvPr/>
              </p:nvCxnSpPr>
              <p:spPr>
                <a:xfrm>
                  <a:off x="3427190" y="3850182"/>
                  <a:ext cx="98425" cy="0"/>
                </a:xfrm>
                <a:prstGeom prst="straightConnector1">
                  <a:avLst/>
                </a:prstGeom>
                <a:noFill/>
                <a:ln cap="flat" cmpd="sng" w="9525">
                  <a:solidFill>
                    <a:schemeClr val="dk1"/>
                  </a:solidFill>
                  <a:prstDash val="solid"/>
                  <a:round/>
                  <a:headEnd len="sm" w="sm" type="none"/>
                  <a:tailEnd len="sm" w="sm" type="none"/>
                </a:ln>
              </p:spPr>
            </p:cxnSp>
            <p:cxnSp>
              <p:nvCxnSpPr>
                <p:cNvPr id="270" name="Google Shape;270;p5"/>
                <p:cNvCxnSpPr/>
                <p:nvPr/>
              </p:nvCxnSpPr>
              <p:spPr>
                <a:xfrm>
                  <a:off x="3436467" y="3613292"/>
                  <a:ext cx="98425" cy="0"/>
                </a:xfrm>
                <a:prstGeom prst="straightConnector1">
                  <a:avLst/>
                </a:prstGeom>
                <a:noFill/>
                <a:ln cap="flat" cmpd="sng" w="9525">
                  <a:solidFill>
                    <a:schemeClr val="dk1"/>
                  </a:solidFill>
                  <a:prstDash val="solid"/>
                  <a:round/>
                  <a:headEnd len="sm" w="sm" type="none"/>
                  <a:tailEnd len="sm" w="sm" type="none"/>
                </a:ln>
              </p:spPr>
            </p:cxnSp>
          </p:grpSp>
          <p:sp>
            <p:nvSpPr>
              <p:cNvPr id="271" name="Google Shape;271;p5"/>
              <p:cNvSpPr txBox="1"/>
              <p:nvPr/>
            </p:nvSpPr>
            <p:spPr>
              <a:xfrm>
                <a:off x="3324473" y="4598320"/>
                <a:ext cx="3174170" cy="546303"/>
              </a:xfrm>
              <a:prstGeom prst="rect">
                <a:avLst/>
              </a:prstGeom>
              <a:noFill/>
              <a:ln>
                <a:noFill/>
              </a:ln>
            </p:spPr>
            <p:txBody>
              <a:bodyPr anchorCtr="0" anchor="t" bIns="171450" lIns="137150" spcFirstLastPara="1" rIns="137150" wrap="square" tIns="171450">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chemeClr val="dk1"/>
                    </a:solidFill>
                    <a:latin typeface="Arial"/>
                    <a:ea typeface="Arial"/>
                    <a:cs typeface="Arial"/>
                    <a:sym typeface="Arial"/>
                  </a:rPr>
                  <a:t> </a:t>
                </a:r>
                <a:r>
                  <a:rPr b="0" i="0" lang="en" sz="900" u="none" cap="none" strike="noStrike">
                    <a:solidFill>
                      <a:schemeClr val="dk1"/>
                    </a:solidFill>
                    <a:latin typeface="Arial"/>
                    <a:ea typeface="Arial"/>
                    <a:cs typeface="Arial"/>
                    <a:sym typeface="Arial"/>
                  </a:rPr>
                  <a:t> </a:t>
                </a:r>
                <a:r>
                  <a:rPr b="0" i="0" lang="en" sz="800" u="none" cap="none" strike="noStrike">
                    <a:solidFill>
                      <a:schemeClr val="dk1"/>
                    </a:solidFill>
                    <a:latin typeface="Arial"/>
                    <a:ea typeface="Arial"/>
                    <a:cs typeface="Arial"/>
                    <a:sym typeface="Arial"/>
                  </a:rPr>
                  <a:t>0          10        20         30        40        50        60</a:t>
                </a:r>
                <a:endParaRPr b="0" i="0" sz="1400" u="none" cap="none" strike="noStrike">
                  <a:solidFill>
                    <a:srgbClr val="000000"/>
                  </a:solidFill>
                  <a:latin typeface="Arial"/>
                  <a:ea typeface="Arial"/>
                  <a:cs typeface="Arial"/>
                  <a:sym typeface="Arial"/>
                </a:endParaRPr>
              </a:p>
            </p:txBody>
          </p:sp>
        </p:grpSp>
        <p:sp>
          <p:nvSpPr>
            <p:cNvPr id="272" name="Google Shape;272;p5"/>
            <p:cNvSpPr/>
            <p:nvPr/>
          </p:nvSpPr>
          <p:spPr>
            <a:xfrm>
              <a:off x="3049913" y="3532152"/>
              <a:ext cx="497104" cy="1344796"/>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
                <a:buFont typeface="Arial"/>
                <a:buNone/>
              </a:pPr>
              <a:r>
                <a:rPr b="0" i="0" lang="en" sz="800" u="none" cap="none" strike="noStrike">
                  <a:solidFill>
                    <a:schemeClr val="dk1"/>
                  </a:solidFill>
                  <a:latin typeface="Arial"/>
                  <a:ea typeface="Arial"/>
                  <a:cs typeface="Arial"/>
                  <a:sym typeface="Arial"/>
                </a:rPr>
                <a:t>1.0</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rPr b="0" i="0" lang="en" sz="800" u="none" cap="none" strike="noStrike">
                  <a:solidFill>
                    <a:schemeClr val="dk1"/>
                  </a:solidFill>
                  <a:latin typeface="Arial"/>
                  <a:ea typeface="Arial"/>
                  <a:cs typeface="Arial"/>
                  <a:sym typeface="Arial"/>
                </a:rPr>
                <a:t>0.8</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rPr b="0" i="0" lang="en" sz="800" u="none" cap="none" strike="noStrike">
                  <a:solidFill>
                    <a:schemeClr val="dk1"/>
                  </a:solidFill>
                  <a:latin typeface="Arial"/>
                  <a:ea typeface="Arial"/>
                  <a:cs typeface="Arial"/>
                  <a:sym typeface="Arial"/>
                </a:rPr>
                <a:t>0.6</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rPr b="0" i="0" lang="en" sz="800" u="none" cap="none" strike="noStrike">
                  <a:solidFill>
                    <a:schemeClr val="dk1"/>
                  </a:solidFill>
                  <a:latin typeface="Arial"/>
                  <a:ea typeface="Arial"/>
                  <a:cs typeface="Arial"/>
                  <a:sym typeface="Arial"/>
                </a:rPr>
                <a:t>0.4</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rPr b="0" i="0" lang="en" sz="800" u="none" cap="none" strike="noStrike">
                  <a:solidFill>
                    <a:schemeClr val="dk1"/>
                  </a:solidFill>
                  <a:latin typeface="Arial"/>
                  <a:ea typeface="Arial"/>
                  <a:cs typeface="Arial"/>
                  <a:sym typeface="Arial"/>
                </a:rPr>
                <a:t>0.2</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rPr b="0" i="0" lang="en" sz="800" u="none" cap="none" strike="noStrike">
                  <a:solidFill>
                    <a:schemeClr val="dk1"/>
                  </a:solidFill>
                  <a:latin typeface="Arial"/>
                  <a:ea typeface="Arial"/>
                  <a:cs typeface="Arial"/>
                  <a:sym typeface="Arial"/>
                </a:rPr>
                <a:t>0</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73" name="Google Shape;273;p5"/>
          <p:cNvSpPr txBox="1"/>
          <p:nvPr/>
        </p:nvSpPr>
        <p:spPr>
          <a:xfrm rot="-5400000">
            <a:off x="2424338" y="3727556"/>
            <a:ext cx="1776447" cy="500137"/>
          </a:xfrm>
          <a:prstGeom prst="rect">
            <a:avLst/>
          </a:prstGeom>
          <a:noFill/>
          <a:ln>
            <a:noFill/>
          </a:ln>
        </p:spPr>
        <p:txBody>
          <a:bodyPr anchorCtr="0" anchor="t" bIns="171450" lIns="137150" spcFirstLastPara="1" rIns="137150" wrap="square" tIns="171450">
            <a:sp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Arial"/>
                <a:ea typeface="Arial"/>
                <a:cs typeface="Arial"/>
                <a:sym typeface="Arial"/>
              </a:rPr>
              <a:t> </a:t>
            </a:r>
            <a:r>
              <a:rPr b="0" i="0" lang="en" sz="800" u="none" cap="none" strike="noStrike">
                <a:solidFill>
                  <a:schemeClr val="dk1"/>
                </a:solidFill>
                <a:latin typeface="Arial"/>
                <a:ea typeface="Arial"/>
                <a:cs typeface="Arial"/>
                <a:sym typeface="Arial"/>
              </a:rPr>
              <a:t>Excitation probability</a:t>
            </a:r>
            <a:endParaRPr b="0" i="0" sz="1400" u="none" cap="none" strike="noStrike">
              <a:solidFill>
                <a:srgbClr val="000000"/>
              </a:solidFill>
              <a:latin typeface="Arial"/>
              <a:ea typeface="Arial"/>
              <a:cs typeface="Arial"/>
              <a:sym typeface="Arial"/>
            </a:endParaRPr>
          </a:p>
        </p:txBody>
      </p:sp>
      <p:sp>
        <p:nvSpPr>
          <p:cNvPr id="274" name="Google Shape;274;p5"/>
          <p:cNvSpPr/>
          <p:nvPr/>
        </p:nvSpPr>
        <p:spPr>
          <a:xfrm>
            <a:off x="151075" y="693070"/>
            <a:ext cx="4314881" cy="1839999"/>
          </a:xfrm>
          <a:prstGeom prst="rect">
            <a:avLst/>
          </a:prstGeom>
          <a:solidFill>
            <a:schemeClr val="lt1">
              <a:alpha val="65098"/>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75" name="Google Shape;275;p5"/>
          <p:cNvPicPr preferRelativeResize="0"/>
          <p:nvPr/>
        </p:nvPicPr>
        <p:blipFill rotWithShape="1">
          <a:blip r:embed="rId9">
            <a:alphaModFix/>
          </a:blip>
          <a:srcRect b="0" l="0" r="0" t="0"/>
          <a:stretch/>
        </p:blipFill>
        <p:spPr>
          <a:xfrm>
            <a:off x="3450962" y="639052"/>
            <a:ext cx="2242075" cy="941972"/>
          </a:xfrm>
          <a:prstGeom prst="rect">
            <a:avLst/>
          </a:prstGeom>
          <a:noFill/>
          <a:ln cap="flat" cmpd="sng" w="38100">
            <a:solidFill>
              <a:schemeClr val="dk1"/>
            </a:solidFill>
            <a:prstDash val="solid"/>
            <a:round/>
            <a:headEnd len="sm" w="sm" type="none"/>
            <a:tailEnd len="sm" w="sm" type="none"/>
          </a:ln>
        </p:spPr>
      </p:pic>
      <p:sp>
        <p:nvSpPr>
          <p:cNvPr id="276" name="Google Shape;276;p5"/>
          <p:cNvSpPr txBox="1"/>
          <p:nvPr/>
        </p:nvSpPr>
        <p:spPr>
          <a:xfrm>
            <a:off x="6271401" y="3065204"/>
            <a:ext cx="3539456" cy="546303"/>
          </a:xfrm>
          <a:prstGeom prst="rect">
            <a:avLst/>
          </a:prstGeom>
          <a:noFill/>
          <a:ln>
            <a:noFill/>
          </a:ln>
        </p:spPr>
        <p:txBody>
          <a:bodyPr anchorCtr="0" anchor="t" bIns="171450" lIns="137150" spcFirstLastPara="1" rIns="137150" wrap="square" tIns="171450">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chemeClr val="dk1"/>
                </a:solidFill>
                <a:latin typeface="Arial"/>
                <a:ea typeface="Arial"/>
                <a:cs typeface="Arial"/>
                <a:sym typeface="Arial"/>
              </a:rPr>
              <a:t> Single photon emitted from an ion</a:t>
            </a:r>
            <a:endParaRPr b="0" i="0" sz="1400" u="none" cap="none" strike="noStrike">
              <a:solidFill>
                <a:srgbClr val="000000"/>
              </a:solidFill>
              <a:latin typeface="Arial"/>
              <a:ea typeface="Arial"/>
              <a:cs typeface="Arial"/>
              <a:sym typeface="Arial"/>
            </a:endParaRPr>
          </a:p>
        </p:txBody>
      </p:sp>
      <p:pic>
        <p:nvPicPr>
          <p:cNvPr id="277" name="Google Shape;277;p5"/>
          <p:cNvPicPr preferRelativeResize="0"/>
          <p:nvPr/>
        </p:nvPicPr>
        <p:blipFill rotWithShape="1">
          <a:blip r:embed="rId10">
            <a:alphaModFix/>
          </a:blip>
          <a:srcRect b="0" l="0" r="0" t="4700"/>
          <a:stretch/>
        </p:blipFill>
        <p:spPr>
          <a:xfrm>
            <a:off x="6277370" y="3470123"/>
            <a:ext cx="2635344" cy="1544561"/>
          </a:xfrm>
          <a:prstGeom prst="rect">
            <a:avLst/>
          </a:prstGeom>
          <a:noFill/>
          <a:ln>
            <a:noFill/>
          </a:ln>
        </p:spPr>
      </p:pic>
      <p:sp>
        <p:nvSpPr>
          <p:cNvPr id="278" name="Google Shape;278;p5"/>
          <p:cNvSpPr txBox="1"/>
          <p:nvPr/>
        </p:nvSpPr>
        <p:spPr>
          <a:xfrm>
            <a:off x="7639886" y="3706450"/>
            <a:ext cx="1721829" cy="910506"/>
          </a:xfrm>
          <a:prstGeom prst="rect">
            <a:avLst/>
          </a:prstGeom>
          <a:noFill/>
          <a:ln>
            <a:noFill/>
          </a:ln>
        </p:spPr>
        <p:txBody>
          <a:bodyPr anchorCtr="0" anchor="t" bIns="171450" lIns="137150" spcFirstLastPara="1" rIns="137150" wrap="square" tIns="171450">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chemeClr val="dk1"/>
                </a:solidFill>
                <a:latin typeface="Arial"/>
                <a:ea typeface="Arial"/>
                <a:cs typeface="Arial"/>
                <a:sym typeface="Arial"/>
              </a:rPr>
              <a:t>Fiber-coupled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432"/>
              </a:spcBef>
              <a:spcAft>
                <a:spcPts val="0"/>
              </a:spcAft>
              <a:buClr>
                <a:srgbClr val="000000"/>
              </a:buClr>
              <a:buSzPts val="1100"/>
              <a:buFont typeface="Arial"/>
              <a:buNone/>
            </a:pPr>
            <a:r>
              <a:rPr b="0" i="0" lang="en" sz="1100" u="none" cap="none" strike="noStrike">
                <a:solidFill>
                  <a:schemeClr val="dk1"/>
                </a:solidFill>
                <a:latin typeface="Arial"/>
                <a:ea typeface="Arial"/>
                <a:cs typeface="Arial"/>
                <a:sym typeface="Arial"/>
              </a:rPr>
              <a:t>854-nm photons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432"/>
              </a:spcBef>
              <a:spcAft>
                <a:spcPts val="0"/>
              </a:spcAft>
              <a:buClr>
                <a:srgbClr val="000000"/>
              </a:buClr>
              <a:buSzPts val="800"/>
              <a:buFont typeface="Arial"/>
              <a:buNone/>
            </a:pPr>
            <a:r>
              <a:rPr b="0" i="0" lang="en" sz="8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pic>
        <p:nvPicPr>
          <p:cNvPr id="284" name="Google Shape;284;p6"/>
          <p:cNvPicPr preferRelativeResize="0"/>
          <p:nvPr/>
        </p:nvPicPr>
        <p:blipFill rotWithShape="1">
          <a:blip r:embed="rId3">
            <a:alphaModFix/>
          </a:blip>
          <a:srcRect b="0" l="0" r="0" t="0"/>
          <a:stretch/>
        </p:blipFill>
        <p:spPr>
          <a:xfrm>
            <a:off x="211060" y="3981737"/>
            <a:ext cx="2609314" cy="1036410"/>
          </a:xfrm>
          <a:prstGeom prst="rect">
            <a:avLst/>
          </a:prstGeom>
          <a:noFill/>
          <a:ln>
            <a:noFill/>
          </a:ln>
        </p:spPr>
      </p:pic>
      <p:pic>
        <p:nvPicPr>
          <p:cNvPr id="285" name="Google Shape;285;p6"/>
          <p:cNvPicPr preferRelativeResize="0"/>
          <p:nvPr/>
        </p:nvPicPr>
        <p:blipFill rotWithShape="1">
          <a:blip r:embed="rId4">
            <a:alphaModFix/>
          </a:blip>
          <a:srcRect b="0" l="0" r="0" t="0"/>
          <a:stretch/>
        </p:blipFill>
        <p:spPr>
          <a:xfrm>
            <a:off x="250319" y="685321"/>
            <a:ext cx="4104722" cy="1813549"/>
          </a:xfrm>
          <a:prstGeom prst="rect">
            <a:avLst/>
          </a:prstGeom>
          <a:noFill/>
          <a:ln>
            <a:noFill/>
          </a:ln>
        </p:spPr>
      </p:pic>
      <p:sp>
        <p:nvSpPr>
          <p:cNvPr id="286" name="Google Shape;286;p6"/>
          <p:cNvSpPr txBox="1"/>
          <p:nvPr/>
        </p:nvSpPr>
        <p:spPr>
          <a:xfrm>
            <a:off x="151075" y="-15444"/>
            <a:ext cx="8854440" cy="67270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rgbClr val="000000"/>
                </a:solidFill>
                <a:latin typeface="Arial"/>
                <a:ea typeface="Arial"/>
                <a:cs typeface="Arial"/>
                <a:sym typeface="Arial"/>
              </a:rPr>
              <a:t>                       </a:t>
            </a:r>
            <a:r>
              <a:rPr b="1" i="0" lang="en" sz="2200" u="none" cap="none" strike="noStrike">
                <a:solidFill>
                  <a:srgbClr val="C00000"/>
                </a:solidFill>
                <a:latin typeface="Arial"/>
                <a:ea typeface="Arial"/>
                <a:cs typeface="Arial"/>
                <a:sym typeface="Arial"/>
              </a:rPr>
              <a:t>Ion-trap quantum nodes at LBNL and UCB </a:t>
            </a:r>
            <a:endParaRPr b="0" i="0" sz="2200" u="none" cap="none" strike="noStrike">
              <a:solidFill>
                <a:srgbClr val="C00000"/>
              </a:solidFill>
              <a:latin typeface="Arial"/>
              <a:ea typeface="Arial"/>
              <a:cs typeface="Arial"/>
              <a:sym typeface="Arial"/>
            </a:endParaRPr>
          </a:p>
        </p:txBody>
      </p:sp>
      <p:sp>
        <p:nvSpPr>
          <p:cNvPr id="287" name="Google Shape;287;p6"/>
          <p:cNvSpPr/>
          <p:nvPr/>
        </p:nvSpPr>
        <p:spPr>
          <a:xfrm>
            <a:off x="7681156" y="2055264"/>
            <a:ext cx="698666" cy="92549"/>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288" name="Google Shape;288;p6"/>
          <p:cNvSpPr/>
          <p:nvPr/>
        </p:nvSpPr>
        <p:spPr>
          <a:xfrm>
            <a:off x="3420364" y="3033286"/>
            <a:ext cx="13652" cy="16175"/>
          </a:xfrm>
          <a:prstGeom prst="ellipse">
            <a:avLst/>
          </a:prstGeom>
          <a:solidFill>
            <a:srgbClr val="000000"/>
          </a:solidFill>
          <a:ln cap="flat" cmpd="sng" w="9525">
            <a:solidFill>
              <a:srgbClr val="000000"/>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FFFFFF"/>
              </a:solidFill>
              <a:latin typeface="Arial"/>
              <a:ea typeface="Arial"/>
              <a:cs typeface="Arial"/>
              <a:sym typeface="Arial"/>
            </a:endParaRPr>
          </a:p>
        </p:txBody>
      </p:sp>
      <p:sp>
        <p:nvSpPr>
          <p:cNvPr id="289" name="Google Shape;289;p6"/>
          <p:cNvSpPr/>
          <p:nvPr/>
        </p:nvSpPr>
        <p:spPr>
          <a:xfrm>
            <a:off x="3631294" y="3283541"/>
            <a:ext cx="13652" cy="16203"/>
          </a:xfrm>
          <a:prstGeom prst="ellipse">
            <a:avLst/>
          </a:prstGeom>
          <a:solidFill>
            <a:srgbClr val="000000"/>
          </a:solidFill>
          <a:ln cap="flat" cmpd="sng" w="9525">
            <a:solidFill>
              <a:srgbClr val="000000"/>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FFFFFF"/>
              </a:solidFill>
              <a:latin typeface="Arial"/>
              <a:ea typeface="Arial"/>
              <a:cs typeface="Arial"/>
              <a:sym typeface="Arial"/>
            </a:endParaRPr>
          </a:p>
        </p:txBody>
      </p:sp>
      <p:cxnSp>
        <p:nvCxnSpPr>
          <p:cNvPr id="290" name="Google Shape;290;p6"/>
          <p:cNvCxnSpPr/>
          <p:nvPr/>
        </p:nvCxnSpPr>
        <p:spPr>
          <a:xfrm rot="10800000">
            <a:off x="2276483" y="4216741"/>
            <a:ext cx="0" cy="589"/>
          </a:xfrm>
          <a:prstGeom prst="straightConnector1">
            <a:avLst/>
          </a:prstGeom>
          <a:noFill/>
          <a:ln cap="flat" cmpd="sng" w="9525">
            <a:solidFill>
              <a:srgbClr val="3B7FF2"/>
            </a:solidFill>
            <a:prstDash val="solid"/>
            <a:round/>
            <a:headEnd len="sm" w="sm" type="none"/>
            <a:tailEnd len="sm" w="sm" type="none"/>
          </a:ln>
        </p:spPr>
      </p:cxnSp>
      <p:sp>
        <p:nvSpPr>
          <p:cNvPr id="291" name="Google Shape;291;p6"/>
          <p:cNvSpPr/>
          <p:nvPr/>
        </p:nvSpPr>
        <p:spPr>
          <a:xfrm>
            <a:off x="6505301" y="4605832"/>
            <a:ext cx="1495700" cy="559058"/>
          </a:xfrm>
          <a:prstGeom prst="rect">
            <a:avLst/>
          </a:prstGeom>
          <a:solidFill>
            <a:schemeClr val="l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pic>
        <p:nvPicPr>
          <p:cNvPr id="292" name="Google Shape;292;p6"/>
          <p:cNvPicPr preferRelativeResize="0"/>
          <p:nvPr/>
        </p:nvPicPr>
        <p:blipFill rotWithShape="1">
          <a:blip r:embed="rId5">
            <a:alphaModFix/>
          </a:blip>
          <a:srcRect b="0" l="0" r="0" t="0"/>
          <a:stretch/>
        </p:blipFill>
        <p:spPr>
          <a:xfrm>
            <a:off x="4678044" y="632850"/>
            <a:ext cx="3921213" cy="1842655"/>
          </a:xfrm>
          <a:prstGeom prst="rect">
            <a:avLst/>
          </a:prstGeom>
          <a:noFill/>
          <a:ln>
            <a:noFill/>
          </a:ln>
        </p:spPr>
      </p:pic>
      <p:sp>
        <p:nvSpPr>
          <p:cNvPr id="293" name="Google Shape;293;p6"/>
          <p:cNvSpPr txBox="1"/>
          <p:nvPr/>
        </p:nvSpPr>
        <p:spPr>
          <a:xfrm>
            <a:off x="244451" y="390645"/>
            <a:ext cx="1039779" cy="384698"/>
          </a:xfrm>
          <a:prstGeom prst="rect">
            <a:avLst/>
          </a:prstGeom>
          <a:noFill/>
          <a:ln>
            <a:noFill/>
          </a:ln>
        </p:spPr>
        <p:txBody>
          <a:bodyPr anchorCtr="0" anchor="t" bIns="68550" lIns="68550" spcFirstLastPara="1" rIns="68550" wrap="square" tIns="68550">
            <a:sp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chemeClr val="dk1"/>
                </a:solidFill>
                <a:latin typeface="Arial"/>
                <a:ea typeface="Arial"/>
                <a:cs typeface="Arial"/>
                <a:sym typeface="Arial"/>
              </a:rPr>
              <a:t>UCB Lab</a:t>
            </a:r>
            <a:endParaRPr b="1" i="0" sz="1600" u="none" cap="none" strike="noStrike">
              <a:solidFill>
                <a:schemeClr val="dk1"/>
              </a:solidFill>
              <a:latin typeface="Arial"/>
              <a:ea typeface="Arial"/>
              <a:cs typeface="Arial"/>
              <a:sym typeface="Arial"/>
            </a:endParaRPr>
          </a:p>
        </p:txBody>
      </p:sp>
      <p:sp>
        <p:nvSpPr>
          <p:cNvPr id="294" name="Google Shape;294;p6"/>
          <p:cNvSpPr txBox="1"/>
          <p:nvPr/>
        </p:nvSpPr>
        <p:spPr>
          <a:xfrm>
            <a:off x="6938702" y="348299"/>
            <a:ext cx="1954979" cy="384698"/>
          </a:xfrm>
          <a:prstGeom prst="rect">
            <a:avLst/>
          </a:prstGeom>
          <a:noFill/>
          <a:ln>
            <a:noFill/>
          </a:ln>
        </p:spPr>
        <p:txBody>
          <a:bodyPr anchorCtr="0" anchor="t" bIns="68550" lIns="68550" spcFirstLastPara="1" rIns="68550" wrap="square" tIns="68550">
            <a:sp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chemeClr val="accent2"/>
                </a:solidFill>
                <a:latin typeface="Arial"/>
                <a:ea typeface="Arial"/>
                <a:cs typeface="Arial"/>
                <a:sym typeface="Arial"/>
              </a:rPr>
              <a:t>New lab at LBNL </a:t>
            </a:r>
            <a:endParaRPr b="1" i="0" sz="1600" u="none" cap="none" strike="noStrike">
              <a:solidFill>
                <a:schemeClr val="accent2"/>
              </a:solidFill>
              <a:latin typeface="Arial"/>
              <a:ea typeface="Arial"/>
              <a:cs typeface="Arial"/>
              <a:sym typeface="Arial"/>
            </a:endParaRPr>
          </a:p>
        </p:txBody>
      </p:sp>
      <p:sp>
        <p:nvSpPr>
          <p:cNvPr id="295" name="Google Shape;295;p6"/>
          <p:cNvSpPr txBox="1"/>
          <p:nvPr/>
        </p:nvSpPr>
        <p:spPr>
          <a:xfrm>
            <a:off x="38761" y="2977449"/>
            <a:ext cx="3083124" cy="264688"/>
          </a:xfrm>
          <a:prstGeom prst="rect">
            <a:avLst/>
          </a:prstGeom>
          <a:solidFill>
            <a:srgbClr val="00B0F0">
              <a:alpha val="7058"/>
            </a:srgbClr>
          </a:solid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00"/>
              </a:buClr>
              <a:buSzPts val="1400"/>
              <a:buFont typeface="Arial"/>
              <a:buNone/>
            </a:pPr>
            <a:r>
              <a:rPr b="1" i="0" lang="en" sz="1400" u="none" cap="none" strike="noStrike">
                <a:solidFill>
                  <a:srgbClr val="000000"/>
                </a:solidFill>
                <a:latin typeface="Arimo"/>
                <a:ea typeface="Arimo"/>
                <a:cs typeface="Arimo"/>
                <a:sym typeface="Arimo"/>
              </a:rPr>
              <a:t> HOM with delayed single photons</a:t>
            </a:r>
            <a:endParaRPr b="1" i="0" sz="1400" u="none" cap="none" strike="noStrike">
              <a:solidFill>
                <a:srgbClr val="000000"/>
              </a:solidFill>
              <a:latin typeface="Arimo"/>
              <a:ea typeface="Arimo"/>
              <a:cs typeface="Arimo"/>
              <a:sym typeface="Arimo"/>
            </a:endParaRPr>
          </a:p>
        </p:txBody>
      </p:sp>
      <p:sp>
        <p:nvSpPr>
          <p:cNvPr id="296" name="Google Shape;296;p6"/>
          <p:cNvSpPr/>
          <p:nvPr/>
        </p:nvSpPr>
        <p:spPr>
          <a:xfrm>
            <a:off x="43178" y="2924117"/>
            <a:ext cx="3049828" cy="2166558"/>
          </a:xfrm>
          <a:prstGeom prst="rect">
            <a:avLst/>
          </a:prstGeom>
          <a:noFill/>
          <a:ln cap="flat" cmpd="sng" w="127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97" name="Google Shape;297;p6"/>
          <p:cNvPicPr preferRelativeResize="0"/>
          <p:nvPr/>
        </p:nvPicPr>
        <p:blipFill rotWithShape="1">
          <a:blip r:embed="rId6">
            <a:alphaModFix/>
          </a:blip>
          <a:srcRect b="4160" l="29523" r="18240" t="27964"/>
          <a:stretch/>
        </p:blipFill>
        <p:spPr>
          <a:xfrm>
            <a:off x="4870834" y="1710111"/>
            <a:ext cx="698666" cy="659672"/>
          </a:xfrm>
          <a:prstGeom prst="ellipse">
            <a:avLst/>
          </a:prstGeom>
          <a:noFill/>
          <a:ln>
            <a:noFill/>
          </a:ln>
        </p:spPr>
      </p:pic>
      <p:sp>
        <p:nvSpPr>
          <p:cNvPr id="298" name="Google Shape;298;p6"/>
          <p:cNvSpPr txBox="1"/>
          <p:nvPr/>
        </p:nvSpPr>
        <p:spPr>
          <a:xfrm>
            <a:off x="1797126" y="2597500"/>
            <a:ext cx="5742278"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rgbClr val="C00000"/>
                </a:solidFill>
                <a:latin typeface="Arimo"/>
                <a:ea typeface="Arimo"/>
                <a:cs typeface="Arimo"/>
                <a:sym typeface="Arimo"/>
              </a:rPr>
              <a:t>Hong-Ou-Mandel interference for quantum teleportation  </a:t>
            </a:r>
            <a:endParaRPr b="1" i="0" sz="1600" u="none" cap="none" strike="noStrike">
              <a:solidFill>
                <a:srgbClr val="C00000"/>
              </a:solidFill>
              <a:latin typeface="Arimo"/>
              <a:ea typeface="Arimo"/>
              <a:cs typeface="Arimo"/>
              <a:sym typeface="Arimo"/>
            </a:endParaRPr>
          </a:p>
        </p:txBody>
      </p:sp>
      <p:sp>
        <p:nvSpPr>
          <p:cNvPr id="299" name="Google Shape;299;p6"/>
          <p:cNvSpPr txBox="1"/>
          <p:nvPr/>
        </p:nvSpPr>
        <p:spPr>
          <a:xfrm>
            <a:off x="3638486" y="2988456"/>
            <a:ext cx="5547674" cy="264688"/>
          </a:xfrm>
          <a:prstGeom prst="rect">
            <a:avLst/>
          </a:prstGeom>
          <a:solidFill>
            <a:srgbClr val="00B0F0">
              <a:alpha val="7058"/>
            </a:srgbClr>
          </a:solid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00"/>
              </a:buClr>
              <a:buSzPts val="1400"/>
              <a:buFont typeface="Arial"/>
              <a:buNone/>
            </a:pPr>
            <a:r>
              <a:rPr b="1" i="0" lang="en" sz="1400" u="none" cap="none" strike="noStrike">
                <a:solidFill>
                  <a:srgbClr val="000000"/>
                </a:solidFill>
                <a:latin typeface="Arimo"/>
                <a:ea typeface="Arimo"/>
                <a:cs typeface="Arimo"/>
                <a:sym typeface="Arimo"/>
              </a:rPr>
              <a:t>        Indistinguishable photons from trapped ions  </a:t>
            </a:r>
            <a:endParaRPr b="1" i="0" sz="1400" u="none" cap="none" strike="noStrike">
              <a:solidFill>
                <a:srgbClr val="000000"/>
              </a:solidFill>
              <a:latin typeface="Arimo"/>
              <a:ea typeface="Arimo"/>
              <a:cs typeface="Arimo"/>
              <a:sym typeface="Arimo"/>
            </a:endParaRPr>
          </a:p>
        </p:txBody>
      </p:sp>
      <p:sp>
        <p:nvSpPr>
          <p:cNvPr id="300" name="Google Shape;300;p6"/>
          <p:cNvSpPr/>
          <p:nvPr/>
        </p:nvSpPr>
        <p:spPr>
          <a:xfrm>
            <a:off x="3156698" y="2936817"/>
            <a:ext cx="5933046" cy="2166558"/>
          </a:xfrm>
          <a:prstGeom prst="rect">
            <a:avLst/>
          </a:prstGeom>
          <a:noFill/>
          <a:ln cap="flat" cmpd="sng" w="127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01" name="Google Shape;301;p6"/>
          <p:cNvSpPr/>
          <p:nvPr/>
        </p:nvSpPr>
        <p:spPr>
          <a:xfrm>
            <a:off x="151075" y="693070"/>
            <a:ext cx="4314881" cy="1839999"/>
          </a:xfrm>
          <a:prstGeom prst="rect">
            <a:avLst/>
          </a:prstGeom>
          <a:solidFill>
            <a:schemeClr val="lt1">
              <a:alpha val="65098"/>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02" name="Google Shape;302;p6"/>
          <p:cNvPicPr preferRelativeResize="0"/>
          <p:nvPr/>
        </p:nvPicPr>
        <p:blipFill rotWithShape="1">
          <a:blip r:embed="rId7">
            <a:alphaModFix/>
          </a:blip>
          <a:srcRect b="0" l="0" r="0" t="0"/>
          <a:stretch/>
        </p:blipFill>
        <p:spPr>
          <a:xfrm>
            <a:off x="3450962" y="639052"/>
            <a:ext cx="2242075" cy="941972"/>
          </a:xfrm>
          <a:prstGeom prst="rect">
            <a:avLst/>
          </a:prstGeom>
          <a:noFill/>
          <a:ln cap="flat" cmpd="sng" w="38100">
            <a:solidFill>
              <a:schemeClr val="dk1"/>
            </a:solidFill>
            <a:prstDash val="solid"/>
            <a:round/>
            <a:headEnd len="sm" w="sm" type="none"/>
            <a:tailEnd len="sm" w="sm" type="none"/>
          </a:ln>
        </p:spPr>
      </p:pic>
      <p:pic>
        <p:nvPicPr>
          <p:cNvPr id="303" name="Google Shape;303;p6"/>
          <p:cNvPicPr preferRelativeResize="0"/>
          <p:nvPr/>
        </p:nvPicPr>
        <p:blipFill rotWithShape="1">
          <a:blip r:embed="rId8">
            <a:alphaModFix/>
          </a:blip>
          <a:srcRect b="0" l="0" r="0" t="0"/>
          <a:stretch/>
        </p:blipFill>
        <p:spPr>
          <a:xfrm>
            <a:off x="149946" y="3308205"/>
            <a:ext cx="2488893" cy="658824"/>
          </a:xfrm>
          <a:prstGeom prst="rect">
            <a:avLst/>
          </a:prstGeom>
          <a:noFill/>
          <a:ln>
            <a:noFill/>
          </a:ln>
        </p:spPr>
      </p:pic>
      <p:sp>
        <p:nvSpPr>
          <p:cNvPr id="304" name="Google Shape;304;p6"/>
          <p:cNvSpPr txBox="1"/>
          <p:nvPr/>
        </p:nvSpPr>
        <p:spPr>
          <a:xfrm>
            <a:off x="558424" y="3946662"/>
            <a:ext cx="559728" cy="782265"/>
          </a:xfrm>
          <a:prstGeom prst="rect">
            <a:avLst/>
          </a:prstGeom>
          <a:noFill/>
          <a:ln>
            <a:noFill/>
          </a:ln>
        </p:spPr>
        <p:txBody>
          <a:bodyPr anchorCtr="0" anchor="t" bIns="171450" lIns="137150" spcFirstLastPara="1" rIns="137150" wrap="square" tIns="171450">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chemeClr val="dk1"/>
                </a:solidFill>
                <a:latin typeface="Arial"/>
                <a:ea typeface="Arial"/>
                <a:cs typeface="Arial"/>
                <a:sym typeface="Arial"/>
              </a:rPr>
              <a:t> </a:t>
            </a:r>
            <a:r>
              <a:rPr b="0" i="0" lang="en" sz="1100" u="none" cap="none" strike="noStrike">
                <a:solidFill>
                  <a:schemeClr val="dk1"/>
                </a:solidFill>
                <a:latin typeface="Arial"/>
                <a:ea typeface="Arial"/>
                <a:cs typeface="Arial"/>
                <a:sym typeface="Arial"/>
              </a:rPr>
              <a:t>Ca</a:t>
            </a:r>
            <a:r>
              <a:rPr b="0" baseline="30000" i="0" lang="en" sz="1100" u="none" cap="none" strike="noStrike">
                <a:solidFill>
                  <a:schemeClr val="dk1"/>
                </a:solidFill>
                <a:latin typeface="Arial"/>
                <a:ea typeface="Arial"/>
                <a:cs typeface="Arial"/>
                <a:sym typeface="Arial"/>
              </a:rPr>
              <a:t>+</a:t>
            </a:r>
            <a:r>
              <a:rPr b="0" i="0" lang="en" sz="11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432"/>
              </a:spcBef>
              <a:spcAft>
                <a:spcPts val="0"/>
              </a:spcAft>
              <a:buClr>
                <a:srgbClr val="000000"/>
              </a:buClr>
              <a:buSzPts val="1200"/>
              <a:buFont typeface="Arial"/>
              <a:buNone/>
            </a:pPr>
            <a:r>
              <a:t/>
            </a:r>
            <a:endParaRPr b="1" i="0" sz="1200" u="none" cap="none" strike="noStrike">
              <a:solidFill>
                <a:schemeClr val="dk1"/>
              </a:solidFill>
              <a:latin typeface="Arial"/>
              <a:ea typeface="Arial"/>
              <a:cs typeface="Arial"/>
              <a:sym typeface="Arial"/>
            </a:endParaRPr>
          </a:p>
        </p:txBody>
      </p:sp>
      <p:sp>
        <p:nvSpPr>
          <p:cNvPr id="305" name="Google Shape;305;p6"/>
          <p:cNvSpPr/>
          <p:nvPr/>
        </p:nvSpPr>
        <p:spPr>
          <a:xfrm>
            <a:off x="208721" y="4000501"/>
            <a:ext cx="2385391" cy="1018760"/>
          </a:xfrm>
          <a:prstGeom prst="rect">
            <a:avLst/>
          </a:prstGeom>
          <a:noFill/>
          <a:ln cap="flat" cmpd="sng" w="9525">
            <a:solidFill>
              <a:srgbClr val="9B9B9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06" name="Google Shape;306;p6"/>
          <p:cNvSpPr txBox="1"/>
          <p:nvPr/>
        </p:nvSpPr>
        <p:spPr>
          <a:xfrm rot="1346897">
            <a:off x="1507639" y="3359201"/>
            <a:ext cx="1749378" cy="33852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 sz="1000" u="none" cap="none" strike="noStrike">
                <a:solidFill>
                  <a:schemeClr val="dk2"/>
                </a:solidFill>
                <a:latin typeface="Arial"/>
                <a:ea typeface="Arial"/>
                <a:cs typeface="Arial"/>
                <a:sym typeface="Arial"/>
              </a:rPr>
              <a:t>         </a:t>
            </a:r>
            <a:r>
              <a:rPr b="1" i="0" lang="en" sz="900" u="none" cap="none" strike="noStrike">
                <a:solidFill>
                  <a:schemeClr val="dk2"/>
                </a:solidFill>
                <a:latin typeface="Arial"/>
                <a:ea typeface="Arial"/>
                <a:cs typeface="Arial"/>
                <a:sym typeface="Arial"/>
              </a:rPr>
              <a:t>Multiple attempts</a:t>
            </a:r>
            <a:endParaRPr b="0" i="0" sz="1400" u="none" cap="none" strike="noStrike">
              <a:solidFill>
                <a:srgbClr val="000000"/>
              </a:solidFill>
              <a:latin typeface="Arial"/>
              <a:ea typeface="Arial"/>
              <a:cs typeface="Arial"/>
              <a:sym typeface="Arial"/>
            </a:endParaRPr>
          </a:p>
        </p:txBody>
      </p:sp>
      <p:pic>
        <p:nvPicPr>
          <p:cNvPr id="307" name="Google Shape;307;p6"/>
          <p:cNvPicPr preferRelativeResize="0"/>
          <p:nvPr/>
        </p:nvPicPr>
        <p:blipFill rotWithShape="1">
          <a:blip r:embed="rId9">
            <a:alphaModFix/>
          </a:blip>
          <a:srcRect b="0" l="-1" r="38393" t="6530"/>
          <a:stretch/>
        </p:blipFill>
        <p:spPr>
          <a:xfrm>
            <a:off x="5160157" y="3423258"/>
            <a:ext cx="3891944" cy="1130971"/>
          </a:xfrm>
          <a:prstGeom prst="rect">
            <a:avLst/>
          </a:prstGeom>
          <a:noFill/>
          <a:ln>
            <a:noFill/>
          </a:ln>
        </p:spPr>
      </p:pic>
      <p:pic>
        <p:nvPicPr>
          <p:cNvPr id="308" name="Google Shape;308;p6"/>
          <p:cNvPicPr preferRelativeResize="0"/>
          <p:nvPr/>
        </p:nvPicPr>
        <p:blipFill rotWithShape="1">
          <a:blip r:embed="rId10">
            <a:alphaModFix/>
          </a:blip>
          <a:srcRect b="0" l="0" r="0" t="0"/>
          <a:stretch/>
        </p:blipFill>
        <p:spPr>
          <a:xfrm>
            <a:off x="3179558" y="3229603"/>
            <a:ext cx="1392442" cy="512949"/>
          </a:xfrm>
          <a:prstGeom prst="rect">
            <a:avLst/>
          </a:prstGeom>
          <a:noFill/>
          <a:ln>
            <a:noFill/>
          </a:ln>
        </p:spPr>
      </p:pic>
      <p:grpSp>
        <p:nvGrpSpPr>
          <p:cNvPr id="309" name="Google Shape;309;p6"/>
          <p:cNvGrpSpPr/>
          <p:nvPr/>
        </p:nvGrpSpPr>
        <p:grpSpPr>
          <a:xfrm>
            <a:off x="3077410" y="3684221"/>
            <a:ext cx="2124102" cy="1445670"/>
            <a:chOff x="2194632" y="5222375"/>
            <a:chExt cx="2469572" cy="1761028"/>
          </a:xfrm>
        </p:grpSpPr>
        <p:cxnSp>
          <p:nvCxnSpPr>
            <p:cNvPr id="310" name="Google Shape;310;p6"/>
            <p:cNvCxnSpPr/>
            <p:nvPr/>
          </p:nvCxnSpPr>
          <p:spPr>
            <a:xfrm flipH="1" rot="10800000">
              <a:off x="2507540" y="5313090"/>
              <a:ext cx="1" cy="1322932"/>
            </a:xfrm>
            <a:prstGeom prst="straightConnector1">
              <a:avLst/>
            </a:prstGeom>
            <a:noFill/>
            <a:ln cap="flat" cmpd="sng" w="15875">
              <a:solidFill>
                <a:srgbClr val="000000"/>
              </a:solidFill>
              <a:prstDash val="solid"/>
              <a:round/>
              <a:headEnd len="sm" w="sm" type="none"/>
              <a:tailEnd len="med" w="med" type="triangle"/>
            </a:ln>
          </p:spPr>
        </p:cxnSp>
        <p:cxnSp>
          <p:nvCxnSpPr>
            <p:cNvPr id="311" name="Google Shape;311;p6"/>
            <p:cNvCxnSpPr/>
            <p:nvPr/>
          </p:nvCxnSpPr>
          <p:spPr>
            <a:xfrm>
              <a:off x="2515478" y="6635070"/>
              <a:ext cx="2148726" cy="11114"/>
            </a:xfrm>
            <a:prstGeom prst="straightConnector1">
              <a:avLst/>
            </a:prstGeom>
            <a:noFill/>
            <a:ln cap="flat" cmpd="sng" w="15875">
              <a:solidFill>
                <a:srgbClr val="000000"/>
              </a:solidFill>
              <a:prstDash val="solid"/>
              <a:round/>
              <a:headEnd len="sm" w="sm" type="none"/>
              <a:tailEnd len="med" w="med" type="triangle"/>
            </a:ln>
          </p:spPr>
        </p:cxnSp>
        <p:pic>
          <p:nvPicPr>
            <p:cNvPr id="312" name="Google Shape;312;p6"/>
            <p:cNvPicPr preferRelativeResize="0"/>
            <p:nvPr/>
          </p:nvPicPr>
          <p:blipFill rotWithShape="1">
            <a:blip r:embed="rId11">
              <a:alphaModFix/>
            </a:blip>
            <a:srcRect b="0" l="0" r="0" t="0"/>
            <a:stretch/>
          </p:blipFill>
          <p:spPr>
            <a:xfrm>
              <a:off x="2579293" y="5372502"/>
              <a:ext cx="1875683" cy="1166099"/>
            </a:xfrm>
            <a:prstGeom prst="rect">
              <a:avLst/>
            </a:prstGeom>
            <a:solidFill>
              <a:srgbClr val="92D050"/>
            </a:solidFill>
            <a:ln>
              <a:noFill/>
            </a:ln>
          </p:spPr>
        </p:pic>
        <p:sp>
          <p:nvSpPr>
            <p:cNvPr id="313" name="Google Shape;313;p6"/>
            <p:cNvSpPr txBox="1"/>
            <p:nvPr/>
          </p:nvSpPr>
          <p:spPr>
            <a:xfrm rot="-5400000">
              <a:off x="1684528" y="5732479"/>
              <a:ext cx="1360151" cy="33994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000000"/>
                  </a:solidFill>
                  <a:latin typeface="Times New Roman"/>
                  <a:ea typeface="Times New Roman"/>
                  <a:cs typeface="Times New Roman"/>
                  <a:sym typeface="Times New Roman"/>
                </a:rPr>
                <a:t>coincidence </a:t>
              </a:r>
              <a:endParaRPr b="0" i="0" sz="1400" u="none" cap="none" strike="noStrike">
                <a:solidFill>
                  <a:srgbClr val="000000"/>
                </a:solidFill>
                <a:latin typeface="Arial"/>
                <a:ea typeface="Arial"/>
                <a:cs typeface="Arial"/>
                <a:sym typeface="Arial"/>
              </a:endParaRPr>
            </a:p>
          </p:txBody>
        </p:sp>
        <p:sp>
          <p:nvSpPr>
            <p:cNvPr id="314" name="Google Shape;314;p6"/>
            <p:cNvSpPr txBox="1"/>
            <p:nvPr/>
          </p:nvSpPr>
          <p:spPr>
            <a:xfrm>
              <a:off x="3624324" y="6578263"/>
              <a:ext cx="1032875" cy="31867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rgbClr val="000000"/>
                  </a:solidFill>
                  <a:latin typeface="Times New Roman"/>
                  <a:ea typeface="Times New Roman"/>
                  <a:cs typeface="Times New Roman"/>
                  <a:sym typeface="Times New Roman"/>
                </a:rPr>
                <a:t>relative time</a:t>
              </a:r>
              <a:endParaRPr b="0" i="0" sz="1400" u="none" cap="none" strike="noStrike">
                <a:solidFill>
                  <a:srgbClr val="000000"/>
                </a:solidFill>
                <a:latin typeface="Arial"/>
                <a:ea typeface="Arial"/>
                <a:cs typeface="Arial"/>
                <a:sym typeface="Arial"/>
              </a:endParaRPr>
            </a:p>
          </p:txBody>
        </p:sp>
        <p:sp>
          <p:nvSpPr>
            <p:cNvPr id="315" name="Google Shape;315;p6"/>
            <p:cNvSpPr txBox="1"/>
            <p:nvPr/>
          </p:nvSpPr>
          <p:spPr>
            <a:xfrm>
              <a:off x="3390549" y="6533403"/>
              <a:ext cx="233700" cy="450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rgbClr val="000000"/>
                  </a:solidFill>
                  <a:latin typeface="Arial"/>
                  <a:ea typeface="Arial"/>
                  <a:cs typeface="Arial"/>
                  <a:sym typeface="Arial"/>
                </a:rPr>
                <a:t>0</a:t>
              </a:r>
              <a:endParaRPr b="0" i="0" sz="1200" u="none" cap="none" strike="noStrike">
                <a:solidFill>
                  <a:srgbClr val="000000"/>
                </a:solidFill>
                <a:latin typeface="Arial"/>
                <a:ea typeface="Arial"/>
                <a:cs typeface="Arial"/>
                <a:sym typeface="Arial"/>
              </a:endParaRPr>
            </a:p>
          </p:txBody>
        </p:sp>
      </p:grpSp>
      <p:sp>
        <p:nvSpPr>
          <p:cNvPr id="316" name="Google Shape;316;p6"/>
          <p:cNvSpPr txBox="1"/>
          <p:nvPr/>
        </p:nvSpPr>
        <p:spPr>
          <a:xfrm>
            <a:off x="3322166" y="3849193"/>
            <a:ext cx="596638"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1" lang="en" sz="1100" u="none" cap="none" strike="noStrike">
                <a:solidFill>
                  <a:schemeClr val="dk1"/>
                </a:solidFill>
                <a:latin typeface="Bodoni"/>
                <a:ea typeface="Bodoni"/>
                <a:cs typeface="Bodoni"/>
                <a:sym typeface="Bodoni"/>
              </a:rPr>
              <a:t>N </a:t>
            </a:r>
            <a:r>
              <a:rPr b="0" i="0" lang="en" sz="1100" u="none" cap="none" strike="noStrike">
                <a:solidFill>
                  <a:schemeClr val="dk1"/>
                </a:solidFill>
                <a:latin typeface="Bodoni"/>
                <a:ea typeface="Bodoni"/>
                <a:cs typeface="Bodoni"/>
                <a:sym typeface="Bodoni"/>
              </a:rPr>
              <a:t>max</a:t>
            </a:r>
            <a:endParaRPr b="0" i="0" sz="1100" u="none" cap="none" strike="noStrike">
              <a:solidFill>
                <a:schemeClr val="dk1"/>
              </a:solidFill>
              <a:latin typeface="Bodoni"/>
              <a:ea typeface="Bodoni"/>
              <a:cs typeface="Bodoni"/>
              <a:sym typeface="Bodoni"/>
            </a:endParaRPr>
          </a:p>
        </p:txBody>
      </p:sp>
      <p:sp>
        <p:nvSpPr>
          <p:cNvPr id="317" name="Google Shape;317;p6"/>
          <p:cNvSpPr txBox="1"/>
          <p:nvPr/>
        </p:nvSpPr>
        <p:spPr>
          <a:xfrm>
            <a:off x="6583425" y="3399588"/>
            <a:ext cx="566181"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1" lang="en" sz="1100" u="none" cap="none" strike="noStrike">
                <a:solidFill>
                  <a:schemeClr val="dk1"/>
                </a:solidFill>
                <a:latin typeface="Bodoni"/>
                <a:ea typeface="Bodoni"/>
                <a:cs typeface="Bodoni"/>
                <a:sym typeface="Bodoni"/>
              </a:rPr>
              <a:t>N</a:t>
            </a:r>
            <a:r>
              <a:rPr b="0" i="0" lang="en" sz="1100" u="none" cap="none" strike="noStrike">
                <a:solidFill>
                  <a:schemeClr val="dk1"/>
                </a:solidFill>
                <a:latin typeface="Bodoni"/>
                <a:ea typeface="Bodoni"/>
                <a:cs typeface="Bodoni"/>
                <a:sym typeface="Bodoni"/>
              </a:rPr>
              <a:t> min</a:t>
            </a:r>
            <a:endParaRPr b="0" i="0" sz="1100" u="none" cap="none" strike="noStrike">
              <a:solidFill>
                <a:schemeClr val="dk1"/>
              </a:solidFill>
              <a:latin typeface="Bodoni"/>
              <a:ea typeface="Bodoni"/>
              <a:cs typeface="Bodoni"/>
              <a:sym typeface="Bodoni"/>
            </a:endParaRPr>
          </a:p>
        </p:txBody>
      </p:sp>
      <p:sp>
        <p:nvSpPr>
          <p:cNvPr id="318" name="Google Shape;318;p6"/>
          <p:cNvSpPr txBox="1"/>
          <p:nvPr/>
        </p:nvSpPr>
        <p:spPr>
          <a:xfrm>
            <a:off x="5238272" y="4439785"/>
            <a:ext cx="3905700" cy="861900"/>
          </a:xfrm>
          <a:prstGeom prst="rect">
            <a:avLst/>
          </a:prstGeom>
          <a:noFill/>
          <a:ln>
            <a:noFill/>
          </a:ln>
        </p:spPr>
        <p:txBody>
          <a:bodyPr anchorCtr="0" anchor="t" bIns="91425" lIns="91425" spcFirstLastPara="1" rIns="91425" wrap="square" tIns="91425">
            <a:spAutoFit/>
          </a:bodyPr>
          <a:lstStyle/>
          <a:p>
            <a:pPr indent="-171450" lvl="0" marL="171450" marR="0" rtl="0" algn="l">
              <a:lnSpc>
                <a:spcPct val="100000"/>
              </a:lnSpc>
              <a:spcBef>
                <a:spcPts val="0"/>
              </a:spcBef>
              <a:spcAft>
                <a:spcPts val="0"/>
              </a:spcAft>
              <a:buClr>
                <a:srgbClr val="000000"/>
              </a:buClr>
              <a:buSzPts val="1100"/>
              <a:buFont typeface="Arial"/>
              <a:buChar char="-"/>
            </a:pPr>
            <a:r>
              <a:rPr b="0" i="0" lang="en" sz="1100" u="none" cap="none" strike="noStrike">
                <a:solidFill>
                  <a:schemeClr val="dk2"/>
                </a:solidFill>
                <a:latin typeface="Arial"/>
                <a:ea typeface="Arial"/>
                <a:cs typeface="Arial"/>
                <a:sym typeface="Arial"/>
              </a:rPr>
              <a:t>Arrival time difference between single photons extacted from the same ion-trap setup</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en" sz="1100" u="none" cap="none" strike="noStrike">
                <a:solidFill>
                  <a:schemeClr val="dk2"/>
                </a:solidFill>
                <a:latin typeface="Arial"/>
                <a:ea typeface="Arial"/>
                <a:cs typeface="Arial"/>
                <a:sym typeface="Arial"/>
              </a:rPr>
              <a:t>Experiments between two ion-traps are underway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chemeClr val="dk2"/>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19" name="Google Shape;319;p6"/>
          <p:cNvSpPr txBox="1"/>
          <p:nvPr/>
        </p:nvSpPr>
        <p:spPr>
          <a:xfrm>
            <a:off x="5147625" y="3166978"/>
            <a:ext cx="1749378" cy="33852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 sz="1000" u="none" cap="none" strike="noStrike">
                <a:solidFill>
                  <a:schemeClr val="dk2"/>
                </a:solidFill>
                <a:latin typeface="Arial"/>
                <a:ea typeface="Arial"/>
                <a:cs typeface="Arial"/>
                <a:sym typeface="Arial"/>
              </a:rPr>
              <a:t>         </a:t>
            </a:r>
            <a:r>
              <a:rPr b="0" i="0" lang="en" sz="900" u="none" cap="none" strike="noStrike">
                <a:solidFill>
                  <a:schemeClr val="dk2"/>
                </a:solidFill>
                <a:latin typeface="Arial"/>
                <a:ea typeface="Arial"/>
                <a:cs typeface="Arial"/>
                <a:sym typeface="Arial"/>
              </a:rPr>
              <a:t>Distinguishable</a:t>
            </a:r>
            <a:endParaRPr b="0" i="0" sz="1400" u="none" cap="none" strike="noStrike">
              <a:solidFill>
                <a:srgbClr val="000000"/>
              </a:solidFill>
              <a:latin typeface="Arial"/>
              <a:ea typeface="Arial"/>
              <a:cs typeface="Arial"/>
              <a:sym typeface="Arial"/>
            </a:endParaRPr>
          </a:p>
        </p:txBody>
      </p:sp>
      <p:sp>
        <p:nvSpPr>
          <p:cNvPr id="320" name="Google Shape;320;p6"/>
          <p:cNvSpPr txBox="1"/>
          <p:nvPr/>
        </p:nvSpPr>
        <p:spPr>
          <a:xfrm>
            <a:off x="7643462" y="3172339"/>
            <a:ext cx="1749378" cy="33852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 sz="1000" u="none" cap="none" strike="noStrike">
                <a:solidFill>
                  <a:schemeClr val="dk2"/>
                </a:solidFill>
                <a:latin typeface="Arial"/>
                <a:ea typeface="Arial"/>
                <a:cs typeface="Arial"/>
                <a:sym typeface="Arial"/>
              </a:rPr>
              <a:t>         </a:t>
            </a:r>
            <a:r>
              <a:rPr b="0" i="0" lang="en" sz="900" u="none" cap="none" strike="noStrike">
                <a:solidFill>
                  <a:schemeClr val="dk2"/>
                </a:solidFill>
                <a:latin typeface="Arial"/>
                <a:ea typeface="Arial"/>
                <a:cs typeface="Arial"/>
                <a:sym typeface="Arial"/>
              </a:rPr>
              <a:t>Distinguishable</a:t>
            </a:r>
            <a:endParaRPr b="0" i="0" sz="1400" u="none" cap="none" strike="noStrike">
              <a:solidFill>
                <a:srgbClr val="000000"/>
              </a:solidFill>
              <a:latin typeface="Arial"/>
              <a:ea typeface="Arial"/>
              <a:cs typeface="Arial"/>
              <a:sym typeface="Arial"/>
            </a:endParaRPr>
          </a:p>
        </p:txBody>
      </p:sp>
      <p:sp>
        <p:nvSpPr>
          <p:cNvPr id="321" name="Google Shape;321;p6"/>
          <p:cNvSpPr txBox="1"/>
          <p:nvPr/>
        </p:nvSpPr>
        <p:spPr>
          <a:xfrm>
            <a:off x="6343849" y="3163915"/>
            <a:ext cx="1749378" cy="33852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 sz="1000" u="none" cap="none" strike="noStrike">
                <a:solidFill>
                  <a:schemeClr val="dk2"/>
                </a:solidFill>
                <a:latin typeface="Arial"/>
                <a:ea typeface="Arial"/>
                <a:cs typeface="Arial"/>
                <a:sym typeface="Arial"/>
              </a:rPr>
              <a:t>         </a:t>
            </a:r>
            <a:r>
              <a:rPr b="1" i="0" lang="en" sz="900" u="none" cap="none" strike="noStrike">
                <a:solidFill>
                  <a:schemeClr val="dk2"/>
                </a:solidFill>
                <a:latin typeface="Arial"/>
                <a:ea typeface="Arial"/>
                <a:cs typeface="Arial"/>
                <a:sym typeface="Arial"/>
              </a:rPr>
              <a:t>Indistinguishable</a:t>
            </a:r>
            <a:endParaRPr b="0" i="0" sz="1400" u="none" cap="none" strike="noStrike">
              <a:solidFill>
                <a:srgbClr val="000000"/>
              </a:solidFill>
              <a:latin typeface="Arial"/>
              <a:ea typeface="Arial"/>
              <a:cs typeface="Arial"/>
              <a:sym typeface="Arial"/>
            </a:endParaRPr>
          </a:p>
        </p:txBody>
      </p:sp>
      <p:sp>
        <p:nvSpPr>
          <p:cNvPr id="322" name="Google Shape;322;p6"/>
          <p:cNvSpPr txBox="1"/>
          <p:nvPr/>
        </p:nvSpPr>
        <p:spPr>
          <a:xfrm>
            <a:off x="4572000" y="3867414"/>
            <a:ext cx="596638"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1" lang="en" sz="1100" u="none" cap="none" strike="noStrike">
                <a:solidFill>
                  <a:schemeClr val="dk1"/>
                </a:solidFill>
                <a:latin typeface="Bodoni"/>
                <a:ea typeface="Bodoni"/>
                <a:cs typeface="Bodoni"/>
                <a:sym typeface="Bodoni"/>
              </a:rPr>
              <a:t>N </a:t>
            </a:r>
            <a:r>
              <a:rPr b="0" i="0" lang="en" sz="1100" u="none" cap="none" strike="noStrike">
                <a:solidFill>
                  <a:schemeClr val="dk1"/>
                </a:solidFill>
                <a:latin typeface="Bodoni"/>
                <a:ea typeface="Bodoni"/>
                <a:cs typeface="Bodoni"/>
                <a:sym typeface="Bodoni"/>
              </a:rPr>
              <a:t>max</a:t>
            </a:r>
            <a:endParaRPr b="0" i="0" sz="1100" u="none" cap="none" strike="noStrike">
              <a:solidFill>
                <a:schemeClr val="dk1"/>
              </a:solidFill>
              <a:latin typeface="Bodoni"/>
              <a:ea typeface="Bodoni"/>
              <a:cs typeface="Bodoni"/>
              <a:sym typeface="Bodoni"/>
            </a:endParaRPr>
          </a:p>
        </p:txBody>
      </p:sp>
      <p:sp>
        <p:nvSpPr>
          <p:cNvPr id="323" name="Google Shape;323;p6"/>
          <p:cNvSpPr txBox="1"/>
          <p:nvPr/>
        </p:nvSpPr>
        <p:spPr>
          <a:xfrm>
            <a:off x="5372940" y="3415184"/>
            <a:ext cx="596638"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1" lang="en" sz="1100" u="none" cap="none" strike="noStrike">
                <a:solidFill>
                  <a:schemeClr val="dk1"/>
                </a:solidFill>
                <a:latin typeface="Bodoni"/>
                <a:ea typeface="Bodoni"/>
                <a:cs typeface="Bodoni"/>
                <a:sym typeface="Bodoni"/>
              </a:rPr>
              <a:t>N </a:t>
            </a:r>
            <a:r>
              <a:rPr b="0" i="0" lang="en" sz="1100" u="none" cap="none" strike="noStrike">
                <a:solidFill>
                  <a:schemeClr val="dk1"/>
                </a:solidFill>
                <a:latin typeface="Bodoni"/>
                <a:ea typeface="Bodoni"/>
                <a:cs typeface="Bodoni"/>
                <a:sym typeface="Bodoni"/>
              </a:rPr>
              <a:t>max</a:t>
            </a:r>
            <a:endParaRPr b="0" i="0" sz="1100" u="none" cap="none" strike="noStrike">
              <a:solidFill>
                <a:schemeClr val="dk1"/>
              </a:solidFill>
              <a:latin typeface="Bodoni"/>
              <a:ea typeface="Bodoni"/>
              <a:cs typeface="Bodoni"/>
              <a:sym typeface="Bodoni"/>
            </a:endParaRPr>
          </a:p>
        </p:txBody>
      </p:sp>
      <p:sp>
        <p:nvSpPr>
          <p:cNvPr id="324" name="Google Shape;324;p6"/>
          <p:cNvSpPr txBox="1"/>
          <p:nvPr/>
        </p:nvSpPr>
        <p:spPr>
          <a:xfrm>
            <a:off x="7793118" y="3400276"/>
            <a:ext cx="596638"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1" lang="en" sz="1100" u="none" cap="none" strike="noStrike">
                <a:solidFill>
                  <a:schemeClr val="dk1"/>
                </a:solidFill>
                <a:latin typeface="Bodoni"/>
                <a:ea typeface="Bodoni"/>
                <a:cs typeface="Bodoni"/>
                <a:sym typeface="Bodoni"/>
              </a:rPr>
              <a:t>N </a:t>
            </a:r>
            <a:r>
              <a:rPr b="0" i="0" lang="en" sz="1100" u="none" cap="none" strike="noStrike">
                <a:solidFill>
                  <a:schemeClr val="dk1"/>
                </a:solidFill>
                <a:latin typeface="Bodoni"/>
                <a:ea typeface="Bodoni"/>
                <a:cs typeface="Bodoni"/>
                <a:sym typeface="Bodoni"/>
              </a:rPr>
              <a:t>max</a:t>
            </a:r>
            <a:endParaRPr b="0" i="0" sz="1100" u="none" cap="none" strike="noStrike">
              <a:solidFill>
                <a:schemeClr val="dk1"/>
              </a:solidFill>
              <a:latin typeface="Bodoni"/>
              <a:ea typeface="Bodoni"/>
              <a:cs typeface="Bodoni"/>
              <a:sym typeface="Bodoni"/>
            </a:endParaRPr>
          </a:p>
        </p:txBody>
      </p:sp>
      <p:sp>
        <p:nvSpPr>
          <p:cNvPr id="325" name="Google Shape;325;p6"/>
          <p:cNvSpPr txBox="1"/>
          <p:nvPr/>
        </p:nvSpPr>
        <p:spPr>
          <a:xfrm>
            <a:off x="4514166" y="3324654"/>
            <a:ext cx="70083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Times New Roman"/>
                <a:ea typeface="Times New Roman"/>
                <a:cs typeface="Times New Roman"/>
                <a:sym typeface="Times New Roman"/>
              </a:rPr>
              <a:t>≈ 70 %</a:t>
            </a:r>
            <a:endParaRPr b="0" i="0" sz="1400" u="none" cap="none" strike="noStrike">
              <a:solidFill>
                <a:srgbClr val="000000"/>
              </a:solidFill>
              <a:latin typeface="Arial"/>
              <a:ea typeface="Arial"/>
              <a:cs typeface="Arial"/>
              <a:sym typeface="Arial"/>
            </a:endParaRPr>
          </a:p>
        </p:txBody>
      </p:sp>
      <p:sp>
        <p:nvSpPr>
          <p:cNvPr id="326" name="Google Shape;326;p6"/>
          <p:cNvSpPr txBox="1"/>
          <p:nvPr/>
        </p:nvSpPr>
        <p:spPr>
          <a:xfrm>
            <a:off x="4202596" y="4571436"/>
            <a:ext cx="566181"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1" lang="en" sz="1100" u="none" cap="none" strike="noStrike">
                <a:solidFill>
                  <a:schemeClr val="dk1"/>
                </a:solidFill>
                <a:latin typeface="Bodoni"/>
                <a:ea typeface="Bodoni"/>
                <a:cs typeface="Bodoni"/>
                <a:sym typeface="Bodoni"/>
              </a:rPr>
              <a:t>N </a:t>
            </a:r>
            <a:r>
              <a:rPr b="0" i="0" lang="en" sz="1100" u="none" cap="none" strike="noStrike">
                <a:solidFill>
                  <a:schemeClr val="dk1"/>
                </a:solidFill>
                <a:latin typeface="Bodoni"/>
                <a:ea typeface="Bodoni"/>
                <a:cs typeface="Bodoni"/>
                <a:sym typeface="Bodoni"/>
              </a:rPr>
              <a:t>min</a:t>
            </a:r>
            <a:endParaRPr b="0" i="0" sz="1100" u="none" cap="none" strike="noStrike">
              <a:solidFill>
                <a:schemeClr val="dk1"/>
              </a:solidFill>
              <a:latin typeface="Bodoni"/>
              <a:ea typeface="Bodoni"/>
              <a:cs typeface="Bodoni"/>
              <a:sym typeface="Bodoni"/>
            </a:endParaRPr>
          </a:p>
        </p:txBody>
      </p:sp>
      <p:sp>
        <p:nvSpPr>
          <p:cNvPr id="327" name="Google Shape;327;p6"/>
          <p:cNvSpPr txBox="1"/>
          <p:nvPr/>
        </p:nvSpPr>
        <p:spPr>
          <a:xfrm>
            <a:off x="869345" y="3569000"/>
            <a:ext cx="1243664"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t/>
            </a:r>
            <a:endParaRPr b="1" i="0" sz="1050" u="none" cap="none" strike="noStrike">
              <a:solidFill>
                <a:srgbClr val="000000"/>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000000"/>
                </a:solidFill>
                <a:latin typeface="Arimo"/>
                <a:ea typeface="Arimo"/>
                <a:cs typeface="Arimo"/>
                <a:sym typeface="Arimo"/>
              </a:rPr>
              <a:t>Single Ca</a:t>
            </a:r>
            <a:r>
              <a:rPr b="1" baseline="30000" i="0" lang="en" sz="1050" u="none" cap="none" strike="noStrike">
                <a:solidFill>
                  <a:srgbClr val="000000"/>
                </a:solidFill>
                <a:latin typeface="Arimo"/>
                <a:ea typeface="Arimo"/>
                <a:cs typeface="Arimo"/>
                <a:sym typeface="Arimo"/>
              </a:rPr>
              <a:t>+ </a:t>
            </a:r>
            <a:r>
              <a:rPr b="1" i="0" lang="en" sz="1050" u="none" cap="none" strike="noStrike">
                <a:solidFill>
                  <a:srgbClr val="000000"/>
                </a:solidFill>
                <a:latin typeface="Arimo"/>
                <a:ea typeface="Arimo"/>
                <a:cs typeface="Arimo"/>
                <a:sym typeface="Arimo"/>
              </a:rPr>
              <a:t>ion </a:t>
            </a:r>
            <a:endParaRPr b="1" i="0" sz="1050" u="none" cap="none" strike="noStrike">
              <a:solidFill>
                <a:srgbClr val="000000"/>
              </a:solidFill>
              <a:latin typeface="Arimo"/>
              <a:ea typeface="Arimo"/>
              <a:cs typeface="Arimo"/>
              <a:sym typeface="Arimo"/>
            </a:endParaRPr>
          </a:p>
        </p:txBody>
      </p:sp>
    </p:spTree>
  </p:cSld>
  <p:clrMapOvr>
    <a:masterClrMapping/>
  </p:clrMapOvr>
  <mc:AlternateContent>
    <mc:Choice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7"/>
          <p:cNvSpPr txBox="1"/>
          <p:nvPr/>
        </p:nvSpPr>
        <p:spPr>
          <a:xfrm>
            <a:off x="151075" y="-15444"/>
            <a:ext cx="8854440" cy="67270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rgbClr val="000000"/>
                </a:solidFill>
                <a:latin typeface="Arial"/>
                <a:ea typeface="Arial"/>
                <a:cs typeface="Arial"/>
                <a:sym typeface="Arial"/>
              </a:rPr>
              <a:t>                       </a:t>
            </a:r>
            <a:r>
              <a:rPr b="1" i="0" lang="en" sz="2200" u="none" cap="none" strike="noStrike">
                <a:solidFill>
                  <a:srgbClr val="C00000"/>
                </a:solidFill>
                <a:latin typeface="Arial"/>
                <a:ea typeface="Arial"/>
                <a:cs typeface="Arial"/>
                <a:sym typeface="Arial"/>
              </a:rPr>
              <a:t>Ion-trap quantum nodes at LBNL and UCB </a:t>
            </a:r>
            <a:endParaRPr b="0" i="0" sz="2200" u="none" cap="none" strike="noStrike">
              <a:solidFill>
                <a:srgbClr val="C00000"/>
              </a:solidFill>
              <a:latin typeface="Arial"/>
              <a:ea typeface="Arial"/>
              <a:cs typeface="Arial"/>
              <a:sym typeface="Arial"/>
            </a:endParaRPr>
          </a:p>
        </p:txBody>
      </p:sp>
      <p:sp>
        <p:nvSpPr>
          <p:cNvPr id="334" name="Google Shape;334;p7"/>
          <p:cNvSpPr/>
          <p:nvPr/>
        </p:nvSpPr>
        <p:spPr>
          <a:xfrm>
            <a:off x="7681156" y="2055264"/>
            <a:ext cx="698666" cy="92549"/>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cxnSp>
        <p:nvCxnSpPr>
          <p:cNvPr id="335" name="Google Shape;335;p7"/>
          <p:cNvCxnSpPr/>
          <p:nvPr/>
        </p:nvCxnSpPr>
        <p:spPr>
          <a:xfrm rot="10800000">
            <a:off x="2276483" y="4216741"/>
            <a:ext cx="0" cy="589"/>
          </a:xfrm>
          <a:prstGeom prst="straightConnector1">
            <a:avLst/>
          </a:prstGeom>
          <a:noFill/>
          <a:ln cap="flat" cmpd="sng" w="9525">
            <a:solidFill>
              <a:srgbClr val="3B7FF2"/>
            </a:solidFill>
            <a:prstDash val="solid"/>
            <a:round/>
            <a:headEnd len="sm" w="sm" type="none"/>
            <a:tailEnd len="sm" w="sm" type="none"/>
          </a:ln>
        </p:spPr>
      </p:cxnSp>
      <p:pic>
        <p:nvPicPr>
          <p:cNvPr id="336" name="Google Shape;336;p7"/>
          <p:cNvPicPr preferRelativeResize="0"/>
          <p:nvPr/>
        </p:nvPicPr>
        <p:blipFill rotWithShape="1">
          <a:blip r:embed="rId3">
            <a:alphaModFix/>
          </a:blip>
          <a:srcRect b="0" l="0" r="0" t="0"/>
          <a:stretch/>
        </p:blipFill>
        <p:spPr>
          <a:xfrm>
            <a:off x="250319" y="685321"/>
            <a:ext cx="4104722" cy="1813549"/>
          </a:xfrm>
          <a:prstGeom prst="rect">
            <a:avLst/>
          </a:prstGeom>
          <a:noFill/>
          <a:ln>
            <a:noFill/>
          </a:ln>
        </p:spPr>
      </p:pic>
      <p:pic>
        <p:nvPicPr>
          <p:cNvPr id="337" name="Google Shape;337;p7"/>
          <p:cNvPicPr preferRelativeResize="0"/>
          <p:nvPr/>
        </p:nvPicPr>
        <p:blipFill rotWithShape="1">
          <a:blip r:embed="rId4">
            <a:alphaModFix/>
          </a:blip>
          <a:srcRect b="0" l="0" r="0" t="0"/>
          <a:stretch/>
        </p:blipFill>
        <p:spPr>
          <a:xfrm>
            <a:off x="4678044" y="632850"/>
            <a:ext cx="3921213" cy="1842655"/>
          </a:xfrm>
          <a:prstGeom prst="rect">
            <a:avLst/>
          </a:prstGeom>
          <a:noFill/>
          <a:ln>
            <a:noFill/>
          </a:ln>
        </p:spPr>
      </p:pic>
      <p:sp>
        <p:nvSpPr>
          <p:cNvPr id="338" name="Google Shape;338;p7"/>
          <p:cNvSpPr txBox="1"/>
          <p:nvPr/>
        </p:nvSpPr>
        <p:spPr>
          <a:xfrm>
            <a:off x="3140132" y="2597500"/>
            <a:ext cx="3094117"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rgbClr val="C00000"/>
                </a:solidFill>
                <a:latin typeface="Arimo"/>
                <a:ea typeface="Arimo"/>
                <a:cs typeface="Arimo"/>
                <a:sym typeface="Arimo"/>
              </a:rPr>
              <a:t>Photon-matter entanglement  </a:t>
            </a:r>
            <a:endParaRPr b="1" i="0" sz="1600" u="none" cap="none" strike="noStrike">
              <a:solidFill>
                <a:srgbClr val="C00000"/>
              </a:solidFill>
              <a:latin typeface="Arimo"/>
              <a:ea typeface="Arimo"/>
              <a:cs typeface="Arimo"/>
              <a:sym typeface="Arimo"/>
            </a:endParaRPr>
          </a:p>
        </p:txBody>
      </p:sp>
      <p:sp>
        <p:nvSpPr>
          <p:cNvPr id="339" name="Google Shape;339;p7"/>
          <p:cNvSpPr/>
          <p:nvPr/>
        </p:nvSpPr>
        <p:spPr>
          <a:xfrm>
            <a:off x="43178" y="2924117"/>
            <a:ext cx="3045193" cy="2166558"/>
          </a:xfrm>
          <a:prstGeom prst="rect">
            <a:avLst/>
          </a:prstGeom>
          <a:noFill/>
          <a:ln cap="flat" cmpd="sng" w="127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40" name="Google Shape;340;p7"/>
          <p:cNvSpPr txBox="1"/>
          <p:nvPr/>
        </p:nvSpPr>
        <p:spPr>
          <a:xfrm>
            <a:off x="38761" y="2977449"/>
            <a:ext cx="3083124" cy="264688"/>
          </a:xfrm>
          <a:prstGeom prst="rect">
            <a:avLst/>
          </a:prstGeom>
          <a:solidFill>
            <a:srgbClr val="00B0F0">
              <a:alpha val="7058"/>
            </a:srgbClr>
          </a:solid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00"/>
              </a:buClr>
              <a:buSzPts val="1400"/>
              <a:buFont typeface="Arial"/>
              <a:buNone/>
            </a:pPr>
            <a:r>
              <a:rPr b="1" i="0" lang="en" sz="1400" u="none" cap="none" strike="noStrike">
                <a:solidFill>
                  <a:srgbClr val="000000"/>
                </a:solidFill>
                <a:latin typeface="Arimo"/>
                <a:ea typeface="Arimo"/>
                <a:cs typeface="Arimo"/>
                <a:sym typeface="Arimo"/>
              </a:rPr>
              <a:t>          Entanglement generation </a:t>
            </a:r>
            <a:endParaRPr b="1" i="0" sz="1400" u="none" cap="none" strike="noStrike">
              <a:solidFill>
                <a:srgbClr val="000000"/>
              </a:solidFill>
              <a:latin typeface="Arimo"/>
              <a:ea typeface="Arimo"/>
              <a:cs typeface="Arimo"/>
              <a:sym typeface="Arimo"/>
            </a:endParaRPr>
          </a:p>
        </p:txBody>
      </p:sp>
      <p:sp>
        <p:nvSpPr>
          <p:cNvPr id="341" name="Google Shape;341;p7"/>
          <p:cNvSpPr/>
          <p:nvPr/>
        </p:nvSpPr>
        <p:spPr>
          <a:xfrm>
            <a:off x="3156698" y="2936817"/>
            <a:ext cx="5933046" cy="2166558"/>
          </a:xfrm>
          <a:prstGeom prst="rect">
            <a:avLst/>
          </a:prstGeom>
          <a:noFill/>
          <a:ln cap="flat" cmpd="sng" w="127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42" name="Google Shape;342;p7"/>
          <p:cNvSpPr/>
          <p:nvPr/>
        </p:nvSpPr>
        <p:spPr>
          <a:xfrm>
            <a:off x="4678044" y="632850"/>
            <a:ext cx="4215636" cy="1913150"/>
          </a:xfrm>
          <a:prstGeom prst="rect">
            <a:avLst/>
          </a:prstGeom>
          <a:solidFill>
            <a:schemeClr val="lt1">
              <a:alpha val="6196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43" name="Google Shape;343;p7"/>
          <p:cNvSpPr txBox="1"/>
          <p:nvPr/>
        </p:nvSpPr>
        <p:spPr>
          <a:xfrm>
            <a:off x="244451" y="390645"/>
            <a:ext cx="1039779" cy="384698"/>
          </a:xfrm>
          <a:prstGeom prst="rect">
            <a:avLst/>
          </a:prstGeom>
          <a:noFill/>
          <a:ln>
            <a:noFill/>
          </a:ln>
        </p:spPr>
        <p:txBody>
          <a:bodyPr anchorCtr="0" anchor="t" bIns="68550" lIns="68550" spcFirstLastPara="1" rIns="68550" wrap="square" tIns="68550">
            <a:sp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chemeClr val="dk1"/>
                </a:solidFill>
                <a:latin typeface="Arial"/>
                <a:ea typeface="Arial"/>
                <a:cs typeface="Arial"/>
                <a:sym typeface="Arial"/>
              </a:rPr>
              <a:t>UCB Lab</a:t>
            </a:r>
            <a:endParaRPr b="1" i="0" sz="1600" u="none" cap="none" strike="noStrike">
              <a:solidFill>
                <a:schemeClr val="dk1"/>
              </a:solidFill>
              <a:latin typeface="Arial"/>
              <a:ea typeface="Arial"/>
              <a:cs typeface="Arial"/>
              <a:sym typeface="Arial"/>
            </a:endParaRPr>
          </a:p>
        </p:txBody>
      </p:sp>
      <p:sp>
        <p:nvSpPr>
          <p:cNvPr id="344" name="Google Shape;344;p7"/>
          <p:cNvSpPr txBox="1"/>
          <p:nvPr/>
        </p:nvSpPr>
        <p:spPr>
          <a:xfrm>
            <a:off x="6938702" y="348299"/>
            <a:ext cx="1954979" cy="384698"/>
          </a:xfrm>
          <a:prstGeom prst="rect">
            <a:avLst/>
          </a:prstGeom>
          <a:noFill/>
          <a:ln>
            <a:noFill/>
          </a:ln>
        </p:spPr>
        <p:txBody>
          <a:bodyPr anchorCtr="0" anchor="t" bIns="68550" lIns="68550" spcFirstLastPara="1" rIns="68550" wrap="square" tIns="68550">
            <a:sp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chemeClr val="accent2"/>
                </a:solidFill>
                <a:latin typeface="Arial"/>
                <a:ea typeface="Arial"/>
                <a:cs typeface="Arial"/>
                <a:sym typeface="Arial"/>
              </a:rPr>
              <a:t>New lab at LBNL </a:t>
            </a:r>
            <a:endParaRPr b="1" i="0" sz="1600" u="none" cap="none" strike="noStrike">
              <a:solidFill>
                <a:schemeClr val="accent2"/>
              </a:solidFill>
              <a:latin typeface="Arial"/>
              <a:ea typeface="Arial"/>
              <a:cs typeface="Arial"/>
              <a:sym typeface="Arial"/>
            </a:endParaRPr>
          </a:p>
        </p:txBody>
      </p:sp>
      <p:pic>
        <p:nvPicPr>
          <p:cNvPr id="345" name="Google Shape;345;p7"/>
          <p:cNvPicPr preferRelativeResize="0"/>
          <p:nvPr/>
        </p:nvPicPr>
        <p:blipFill rotWithShape="1">
          <a:blip r:embed="rId5">
            <a:alphaModFix/>
          </a:blip>
          <a:srcRect b="0" l="0" r="0" t="0"/>
          <a:stretch/>
        </p:blipFill>
        <p:spPr>
          <a:xfrm>
            <a:off x="3450962" y="639052"/>
            <a:ext cx="2242075" cy="941972"/>
          </a:xfrm>
          <a:prstGeom prst="rect">
            <a:avLst/>
          </a:prstGeom>
          <a:noFill/>
          <a:ln cap="flat" cmpd="sng" w="38100">
            <a:solidFill>
              <a:schemeClr val="dk1"/>
            </a:solidFill>
            <a:prstDash val="solid"/>
            <a:round/>
            <a:headEnd len="sm" w="sm" type="none"/>
            <a:tailEnd len="sm" w="sm" type="none"/>
          </a:ln>
        </p:spPr>
      </p:pic>
      <p:pic>
        <p:nvPicPr>
          <p:cNvPr id="346" name="Google Shape;346;p7"/>
          <p:cNvPicPr preferRelativeResize="0"/>
          <p:nvPr/>
        </p:nvPicPr>
        <p:blipFill rotWithShape="1">
          <a:blip r:embed="rId6">
            <a:alphaModFix/>
          </a:blip>
          <a:srcRect b="0" l="0" r="0" t="0"/>
          <a:stretch/>
        </p:blipFill>
        <p:spPr>
          <a:xfrm>
            <a:off x="129209" y="1545126"/>
            <a:ext cx="1186753" cy="961610"/>
          </a:xfrm>
          <a:prstGeom prst="rect">
            <a:avLst/>
          </a:prstGeom>
          <a:noFill/>
          <a:ln>
            <a:noFill/>
          </a:ln>
        </p:spPr>
      </p:pic>
      <p:sp>
        <p:nvSpPr>
          <p:cNvPr id="347" name="Google Shape;347;p7"/>
          <p:cNvSpPr/>
          <p:nvPr/>
        </p:nvSpPr>
        <p:spPr>
          <a:xfrm>
            <a:off x="8079984" y="3446111"/>
            <a:ext cx="868093" cy="81484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8" name="Google Shape;348;p7"/>
          <p:cNvSpPr txBox="1"/>
          <p:nvPr/>
        </p:nvSpPr>
        <p:spPr>
          <a:xfrm>
            <a:off x="6909736" y="3242663"/>
            <a:ext cx="1243664"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t/>
            </a:r>
            <a:endParaRPr b="1" i="0" sz="1050" u="none" cap="none" strike="noStrike">
              <a:solidFill>
                <a:srgbClr val="000000"/>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000000"/>
                </a:solidFill>
                <a:latin typeface="Arimo"/>
                <a:ea typeface="Arimo"/>
                <a:cs typeface="Arimo"/>
                <a:sym typeface="Arimo"/>
              </a:rPr>
              <a:t>854 nm photon </a:t>
            </a:r>
            <a:endParaRPr b="1" i="0" sz="1050" u="none" cap="none" strike="noStrike">
              <a:solidFill>
                <a:srgbClr val="000000"/>
              </a:solidFill>
              <a:latin typeface="Arimo"/>
              <a:ea typeface="Arimo"/>
              <a:cs typeface="Arimo"/>
              <a:sym typeface="Arimo"/>
            </a:endParaRPr>
          </a:p>
        </p:txBody>
      </p:sp>
      <p:cxnSp>
        <p:nvCxnSpPr>
          <p:cNvPr id="349" name="Google Shape;349;p7"/>
          <p:cNvCxnSpPr/>
          <p:nvPr/>
        </p:nvCxnSpPr>
        <p:spPr>
          <a:xfrm flipH="1">
            <a:off x="3722915" y="4378570"/>
            <a:ext cx="4109359" cy="41030"/>
          </a:xfrm>
          <a:prstGeom prst="straightConnector1">
            <a:avLst/>
          </a:prstGeom>
          <a:solidFill>
            <a:schemeClr val="accent1"/>
          </a:solidFill>
          <a:ln cap="flat" cmpd="sng" w="12700">
            <a:solidFill>
              <a:schemeClr val="dk1"/>
            </a:solidFill>
            <a:prstDash val="solid"/>
            <a:round/>
            <a:headEnd len="med" w="med" type="triangle"/>
            <a:tailEnd len="med" w="med" type="triangle"/>
          </a:ln>
        </p:spPr>
      </p:cxnSp>
      <p:sp>
        <p:nvSpPr>
          <p:cNvPr id="350" name="Google Shape;350;p7"/>
          <p:cNvSpPr/>
          <p:nvPr/>
        </p:nvSpPr>
        <p:spPr>
          <a:xfrm>
            <a:off x="3663374" y="4125008"/>
            <a:ext cx="4485596" cy="364795"/>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1"/>
                </a:solidFill>
                <a:latin typeface="Arial"/>
                <a:ea typeface="Arial"/>
                <a:cs typeface="Arial"/>
                <a:sym typeface="Arial"/>
              </a:rPr>
              <a:t>                         Entanglement distribution </a:t>
            </a:r>
            <a:endParaRPr b="1" i="0" sz="1200" u="none" cap="none" strike="noStrike">
              <a:solidFill>
                <a:schemeClr val="dk1"/>
              </a:solidFill>
              <a:latin typeface="Arial"/>
              <a:ea typeface="Arial"/>
              <a:cs typeface="Arial"/>
              <a:sym typeface="Arial"/>
            </a:endParaRPr>
          </a:p>
        </p:txBody>
      </p:sp>
      <p:cxnSp>
        <p:nvCxnSpPr>
          <p:cNvPr id="351" name="Google Shape;351;p7"/>
          <p:cNvCxnSpPr/>
          <p:nvPr/>
        </p:nvCxnSpPr>
        <p:spPr>
          <a:xfrm flipH="1">
            <a:off x="3628571" y="3919044"/>
            <a:ext cx="4019358" cy="8038"/>
          </a:xfrm>
          <a:prstGeom prst="straightConnector1">
            <a:avLst/>
          </a:prstGeom>
          <a:noFill/>
          <a:ln cap="flat" cmpd="sng" w="12700">
            <a:solidFill>
              <a:srgbClr val="4A7DBA"/>
            </a:solidFill>
            <a:prstDash val="solid"/>
            <a:round/>
            <a:headEnd len="sm" w="sm" type="none"/>
            <a:tailEnd len="sm" w="sm" type="none"/>
          </a:ln>
        </p:spPr>
      </p:cxnSp>
      <p:cxnSp>
        <p:nvCxnSpPr>
          <p:cNvPr id="352" name="Google Shape;352;p7"/>
          <p:cNvCxnSpPr/>
          <p:nvPr/>
        </p:nvCxnSpPr>
        <p:spPr>
          <a:xfrm>
            <a:off x="7766014" y="3946484"/>
            <a:ext cx="958075" cy="0"/>
          </a:xfrm>
          <a:prstGeom prst="straightConnector1">
            <a:avLst/>
          </a:prstGeom>
          <a:noFill/>
          <a:ln cap="flat" cmpd="sng" w="9525">
            <a:solidFill>
              <a:srgbClr val="4A7DBA"/>
            </a:solidFill>
            <a:prstDash val="solid"/>
            <a:round/>
            <a:headEnd len="sm" w="sm" type="none"/>
            <a:tailEnd len="sm" w="sm" type="none"/>
          </a:ln>
        </p:spPr>
      </p:cxnSp>
      <p:sp>
        <p:nvSpPr>
          <p:cNvPr id="353" name="Google Shape;353;p7"/>
          <p:cNvSpPr/>
          <p:nvPr/>
        </p:nvSpPr>
        <p:spPr>
          <a:xfrm rot="-5400000">
            <a:off x="8260250" y="3505281"/>
            <a:ext cx="131230" cy="135973"/>
          </a:xfrm>
          <a:prstGeom prst="flowChartDelay">
            <a:avLst/>
          </a:prstGeom>
          <a:solidFill>
            <a:srgbClr val="000000"/>
          </a:solidFill>
          <a:ln cap="flat" cmpd="sng" w="254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4" name="Google Shape;354;p7"/>
          <p:cNvSpPr/>
          <p:nvPr/>
        </p:nvSpPr>
        <p:spPr>
          <a:xfrm flipH="1" rot="2165303">
            <a:off x="8313526" y="3727549"/>
            <a:ext cx="45719" cy="451091"/>
          </a:xfrm>
          <a:prstGeom prst="rect">
            <a:avLst/>
          </a:prstGeom>
          <a:solidFill>
            <a:srgbClr val="4F81BD">
              <a:alpha val="43137"/>
            </a:srgbClr>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5" name="Google Shape;355;p7"/>
          <p:cNvSpPr/>
          <p:nvPr/>
        </p:nvSpPr>
        <p:spPr>
          <a:xfrm>
            <a:off x="8648018" y="3859626"/>
            <a:ext cx="134176" cy="139024"/>
          </a:xfrm>
          <a:prstGeom prst="flowChartDelay">
            <a:avLst/>
          </a:prstGeom>
          <a:solidFill>
            <a:srgbClr val="000000"/>
          </a:solidFill>
          <a:ln cap="flat" cmpd="sng" w="254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6" name="Google Shape;356;p7"/>
          <p:cNvSpPr/>
          <p:nvPr/>
        </p:nvSpPr>
        <p:spPr>
          <a:xfrm>
            <a:off x="3525729" y="3726044"/>
            <a:ext cx="312290" cy="424086"/>
          </a:xfrm>
          <a:prstGeom prst="roundRect">
            <a:avLst>
              <a:gd fmla="val 16667" name="adj"/>
            </a:avLst>
          </a:prstGeom>
          <a:noFill/>
          <a:ln cap="flat" cmpd="sng" w="9525">
            <a:solidFill>
              <a:schemeClr val="dk1"/>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lt1"/>
              </a:solidFill>
              <a:latin typeface="Times New Roman"/>
              <a:ea typeface="Times New Roman"/>
              <a:cs typeface="Times New Roman"/>
              <a:sym typeface="Times New Roman"/>
            </a:endParaRPr>
          </a:p>
        </p:txBody>
      </p:sp>
      <p:pic>
        <p:nvPicPr>
          <p:cNvPr id="357" name="Google Shape;357;p7"/>
          <p:cNvPicPr preferRelativeResize="0"/>
          <p:nvPr/>
        </p:nvPicPr>
        <p:blipFill rotWithShape="1">
          <a:blip r:embed="rId7">
            <a:alphaModFix/>
          </a:blip>
          <a:srcRect b="36111" l="9114" r="69726" t="38062"/>
          <a:stretch/>
        </p:blipFill>
        <p:spPr>
          <a:xfrm rot="-5400000">
            <a:off x="3520714" y="3844427"/>
            <a:ext cx="322072" cy="190005"/>
          </a:xfrm>
          <a:prstGeom prst="rect">
            <a:avLst/>
          </a:prstGeom>
          <a:noFill/>
          <a:ln>
            <a:noFill/>
          </a:ln>
        </p:spPr>
      </p:pic>
      <p:pic>
        <p:nvPicPr>
          <p:cNvPr id="358" name="Google Shape;358;p7"/>
          <p:cNvPicPr preferRelativeResize="0"/>
          <p:nvPr/>
        </p:nvPicPr>
        <p:blipFill rotWithShape="1">
          <a:blip r:embed="rId8">
            <a:alphaModFix/>
          </a:blip>
          <a:srcRect b="0" l="0" r="0" t="0"/>
          <a:stretch/>
        </p:blipFill>
        <p:spPr>
          <a:xfrm rot="-1317930">
            <a:off x="7398069" y="3781170"/>
            <a:ext cx="589558" cy="274450"/>
          </a:xfrm>
          <a:prstGeom prst="rect">
            <a:avLst/>
          </a:prstGeom>
          <a:noFill/>
          <a:ln>
            <a:noFill/>
          </a:ln>
        </p:spPr>
      </p:pic>
      <p:sp>
        <p:nvSpPr>
          <p:cNvPr id="359" name="Google Shape;359;p7"/>
          <p:cNvSpPr/>
          <p:nvPr/>
        </p:nvSpPr>
        <p:spPr>
          <a:xfrm>
            <a:off x="3222171" y="3676455"/>
            <a:ext cx="4799391" cy="460889"/>
          </a:xfrm>
          <a:custGeom>
            <a:rect b="b" l="l" r="r" t="t"/>
            <a:pathLst>
              <a:path extrusionOk="0" h="1478066" w="4172392">
                <a:moveTo>
                  <a:pt x="667870" y="131490"/>
                </a:moveTo>
                <a:cubicBezTo>
                  <a:pt x="1047346" y="142158"/>
                  <a:pt x="1809346" y="637458"/>
                  <a:pt x="2277214" y="835578"/>
                </a:cubicBezTo>
                <a:cubicBezTo>
                  <a:pt x="2745082" y="1033698"/>
                  <a:pt x="3167230" y="1323258"/>
                  <a:pt x="3475078" y="1320210"/>
                </a:cubicBezTo>
                <a:cubicBezTo>
                  <a:pt x="3782926" y="1317162"/>
                  <a:pt x="4016098" y="965118"/>
                  <a:pt x="4124302" y="817290"/>
                </a:cubicBezTo>
                <a:cubicBezTo>
                  <a:pt x="4232506" y="669462"/>
                  <a:pt x="4124302" y="433242"/>
                  <a:pt x="4124302" y="433242"/>
                </a:cubicBezTo>
                <a:lnTo>
                  <a:pt x="4124302" y="433242"/>
                </a:lnTo>
                <a:cubicBezTo>
                  <a:pt x="4087726" y="384474"/>
                  <a:pt x="4037434" y="207690"/>
                  <a:pt x="3904846" y="140634"/>
                </a:cubicBezTo>
                <a:cubicBezTo>
                  <a:pt x="3772258" y="73578"/>
                  <a:pt x="3587854" y="-60534"/>
                  <a:pt x="3328774" y="30906"/>
                </a:cubicBezTo>
                <a:cubicBezTo>
                  <a:pt x="3069694" y="122346"/>
                  <a:pt x="2604874" y="529254"/>
                  <a:pt x="2350366" y="689274"/>
                </a:cubicBezTo>
                <a:cubicBezTo>
                  <a:pt x="2095858" y="849294"/>
                  <a:pt x="2071474" y="859962"/>
                  <a:pt x="1801726" y="991026"/>
                </a:cubicBezTo>
                <a:cubicBezTo>
                  <a:pt x="1531978" y="1122090"/>
                  <a:pt x="1032106" y="1512234"/>
                  <a:pt x="731878" y="1475658"/>
                </a:cubicBezTo>
                <a:cubicBezTo>
                  <a:pt x="431650" y="1439082"/>
                  <a:pt x="12550" y="995598"/>
                  <a:pt x="358" y="771570"/>
                </a:cubicBezTo>
                <a:cubicBezTo>
                  <a:pt x="-11834" y="547542"/>
                  <a:pt x="288394" y="120822"/>
                  <a:pt x="667870" y="131490"/>
                </a:cubicBezTo>
                <a:close/>
              </a:path>
            </a:pathLst>
          </a:custGeom>
          <a:solidFill>
            <a:srgbClr val="F2A38E">
              <a:alpha val="7843"/>
            </a:srgbClr>
          </a:solidFill>
          <a:ln cap="flat" cmpd="sng" w="9525">
            <a:solidFill>
              <a:schemeClr val="dk1"/>
            </a:solidFill>
            <a:prstDash val="dash"/>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FFFFFF"/>
              </a:solidFill>
              <a:latin typeface="Times New Roman"/>
              <a:ea typeface="Times New Roman"/>
              <a:cs typeface="Times New Roman"/>
              <a:sym typeface="Times New Roman"/>
            </a:endParaRPr>
          </a:p>
        </p:txBody>
      </p:sp>
      <p:sp>
        <p:nvSpPr>
          <p:cNvPr id="360" name="Google Shape;360;p7"/>
          <p:cNvSpPr txBox="1"/>
          <p:nvPr/>
        </p:nvSpPr>
        <p:spPr>
          <a:xfrm>
            <a:off x="8235415" y="4013818"/>
            <a:ext cx="913579"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 sz="1050" u="none" cap="none" strike="noStrike">
                <a:solidFill>
                  <a:srgbClr val="000000"/>
                </a:solidFill>
                <a:latin typeface="Arimo"/>
                <a:ea typeface="Arimo"/>
                <a:cs typeface="Arimo"/>
                <a:sym typeface="Arimo"/>
              </a:rPr>
              <a:t>PBS</a:t>
            </a:r>
            <a:endParaRPr b="0" i="0" sz="1400" u="none" cap="none" strike="noStrike">
              <a:solidFill>
                <a:srgbClr val="000000"/>
              </a:solidFill>
              <a:latin typeface="Arial"/>
              <a:ea typeface="Arial"/>
              <a:cs typeface="Arial"/>
              <a:sym typeface="Arial"/>
            </a:endParaRPr>
          </a:p>
        </p:txBody>
      </p:sp>
      <p:cxnSp>
        <p:nvCxnSpPr>
          <p:cNvPr id="361" name="Google Shape;361;p7"/>
          <p:cNvCxnSpPr/>
          <p:nvPr/>
        </p:nvCxnSpPr>
        <p:spPr>
          <a:xfrm rot="10800000">
            <a:off x="8330889" y="3585256"/>
            <a:ext cx="6902" cy="379222"/>
          </a:xfrm>
          <a:prstGeom prst="straightConnector1">
            <a:avLst/>
          </a:prstGeom>
          <a:noFill/>
          <a:ln cap="flat" cmpd="sng" w="9525">
            <a:solidFill>
              <a:srgbClr val="4A7DBA"/>
            </a:solidFill>
            <a:prstDash val="solid"/>
            <a:round/>
            <a:headEnd len="sm" w="sm" type="none"/>
            <a:tailEnd len="sm" w="sm" type="none"/>
          </a:ln>
        </p:spPr>
      </p:cxnSp>
      <p:pic>
        <p:nvPicPr>
          <p:cNvPr id="362" name="Google Shape;362;p7"/>
          <p:cNvPicPr preferRelativeResize="0"/>
          <p:nvPr/>
        </p:nvPicPr>
        <p:blipFill rotWithShape="1">
          <a:blip r:embed="rId9">
            <a:alphaModFix/>
          </a:blip>
          <a:srcRect b="0" l="0" r="0" t="0"/>
          <a:stretch/>
        </p:blipFill>
        <p:spPr>
          <a:xfrm>
            <a:off x="2347454" y="4644570"/>
            <a:ext cx="442917" cy="239487"/>
          </a:xfrm>
          <a:prstGeom prst="rect">
            <a:avLst/>
          </a:prstGeom>
          <a:noFill/>
          <a:ln>
            <a:noFill/>
          </a:ln>
        </p:spPr>
      </p:pic>
      <p:cxnSp>
        <p:nvCxnSpPr>
          <p:cNvPr id="363" name="Google Shape;363;p7"/>
          <p:cNvCxnSpPr/>
          <p:nvPr/>
        </p:nvCxnSpPr>
        <p:spPr>
          <a:xfrm>
            <a:off x="1737967" y="4808315"/>
            <a:ext cx="605563" cy="0"/>
          </a:xfrm>
          <a:prstGeom prst="straightConnector1">
            <a:avLst/>
          </a:prstGeom>
          <a:noFill/>
          <a:ln cap="flat" cmpd="sng" w="28575">
            <a:solidFill>
              <a:schemeClr val="dk2"/>
            </a:solidFill>
            <a:prstDash val="solid"/>
            <a:round/>
            <a:headEnd len="sm" w="sm" type="none"/>
            <a:tailEnd len="sm" w="sm" type="none"/>
          </a:ln>
        </p:spPr>
      </p:cxnSp>
      <p:cxnSp>
        <p:nvCxnSpPr>
          <p:cNvPr id="364" name="Google Shape;364;p7"/>
          <p:cNvCxnSpPr/>
          <p:nvPr/>
        </p:nvCxnSpPr>
        <p:spPr>
          <a:xfrm>
            <a:off x="2446258" y="5666460"/>
            <a:ext cx="660279" cy="0"/>
          </a:xfrm>
          <a:prstGeom prst="straightConnector1">
            <a:avLst/>
          </a:prstGeom>
          <a:noFill/>
          <a:ln cap="flat" cmpd="sng" w="28575">
            <a:solidFill>
              <a:schemeClr val="dk2"/>
            </a:solidFill>
            <a:prstDash val="solid"/>
            <a:round/>
            <a:headEnd len="sm" w="sm" type="none"/>
            <a:tailEnd len="sm" w="sm" type="none"/>
          </a:ln>
        </p:spPr>
      </p:cxnSp>
      <p:cxnSp>
        <p:nvCxnSpPr>
          <p:cNvPr id="365" name="Google Shape;365;p7"/>
          <p:cNvCxnSpPr/>
          <p:nvPr/>
        </p:nvCxnSpPr>
        <p:spPr>
          <a:xfrm>
            <a:off x="1162681" y="3883165"/>
            <a:ext cx="563174" cy="0"/>
          </a:xfrm>
          <a:prstGeom prst="straightConnector1">
            <a:avLst/>
          </a:prstGeom>
          <a:noFill/>
          <a:ln cap="flat" cmpd="sng" w="28575">
            <a:solidFill>
              <a:schemeClr val="dk2"/>
            </a:solidFill>
            <a:prstDash val="solid"/>
            <a:round/>
            <a:headEnd len="sm" w="sm" type="none"/>
            <a:tailEnd len="sm" w="sm" type="none"/>
          </a:ln>
        </p:spPr>
      </p:cxnSp>
      <p:cxnSp>
        <p:nvCxnSpPr>
          <p:cNvPr id="366" name="Google Shape;366;p7"/>
          <p:cNvCxnSpPr/>
          <p:nvPr/>
        </p:nvCxnSpPr>
        <p:spPr>
          <a:xfrm>
            <a:off x="2451328" y="3870527"/>
            <a:ext cx="556758" cy="0"/>
          </a:xfrm>
          <a:prstGeom prst="straightConnector1">
            <a:avLst/>
          </a:prstGeom>
          <a:noFill/>
          <a:ln cap="flat" cmpd="sng" w="28575">
            <a:solidFill>
              <a:schemeClr val="dk2"/>
            </a:solidFill>
            <a:prstDash val="solid"/>
            <a:round/>
            <a:headEnd len="sm" w="sm" type="none"/>
            <a:tailEnd len="sm" w="sm" type="none"/>
          </a:ln>
        </p:spPr>
      </p:cxnSp>
      <p:cxnSp>
        <p:nvCxnSpPr>
          <p:cNvPr id="367" name="Google Shape;367;p7"/>
          <p:cNvCxnSpPr/>
          <p:nvPr/>
        </p:nvCxnSpPr>
        <p:spPr>
          <a:xfrm>
            <a:off x="1762188" y="3348850"/>
            <a:ext cx="526840" cy="0"/>
          </a:xfrm>
          <a:prstGeom prst="straightConnector1">
            <a:avLst/>
          </a:prstGeom>
          <a:noFill/>
          <a:ln cap="flat" cmpd="sng" w="28575">
            <a:solidFill>
              <a:schemeClr val="dk2"/>
            </a:solidFill>
            <a:prstDash val="solid"/>
            <a:round/>
            <a:headEnd len="sm" w="sm" type="none"/>
            <a:tailEnd len="sm" w="sm" type="none"/>
          </a:ln>
        </p:spPr>
      </p:cxnSp>
      <p:pic>
        <p:nvPicPr>
          <p:cNvPr id="368" name="Google Shape;368;p7"/>
          <p:cNvPicPr preferRelativeResize="0"/>
          <p:nvPr/>
        </p:nvPicPr>
        <p:blipFill rotWithShape="1">
          <a:blip r:embed="rId10">
            <a:alphaModFix/>
          </a:blip>
          <a:srcRect b="0" l="0" r="0" t="0"/>
          <a:stretch/>
        </p:blipFill>
        <p:spPr>
          <a:xfrm>
            <a:off x="2344005" y="3226569"/>
            <a:ext cx="370168" cy="202432"/>
          </a:xfrm>
          <a:prstGeom prst="rect">
            <a:avLst/>
          </a:prstGeom>
          <a:noFill/>
          <a:ln>
            <a:noFill/>
          </a:ln>
        </p:spPr>
      </p:pic>
      <p:pic>
        <p:nvPicPr>
          <p:cNvPr id="369" name="Google Shape;369;p7"/>
          <p:cNvPicPr preferRelativeResize="0"/>
          <p:nvPr/>
        </p:nvPicPr>
        <p:blipFill rotWithShape="1">
          <a:blip r:embed="rId11">
            <a:alphaModFix/>
          </a:blip>
          <a:srcRect b="0" l="0" r="0" t="0"/>
          <a:stretch/>
        </p:blipFill>
        <p:spPr>
          <a:xfrm>
            <a:off x="696721" y="3804610"/>
            <a:ext cx="395480" cy="197705"/>
          </a:xfrm>
          <a:prstGeom prst="rect">
            <a:avLst/>
          </a:prstGeom>
          <a:noFill/>
          <a:ln>
            <a:noFill/>
          </a:ln>
        </p:spPr>
      </p:pic>
      <p:sp>
        <p:nvSpPr>
          <p:cNvPr id="370" name="Google Shape;370;p7"/>
          <p:cNvSpPr/>
          <p:nvPr/>
        </p:nvSpPr>
        <p:spPr>
          <a:xfrm>
            <a:off x="1415143" y="3421430"/>
            <a:ext cx="492380" cy="421227"/>
          </a:xfrm>
          <a:custGeom>
            <a:rect b="b" l="l" r="r" t="t"/>
            <a:pathLst>
              <a:path extrusionOk="0" h="96559" w="28715">
                <a:moveTo>
                  <a:pt x="28715" y="0"/>
                </a:moveTo>
                <a:cubicBezTo>
                  <a:pt x="24696" y="6428"/>
                  <a:pt x="18915" y="12402"/>
                  <a:pt x="17671" y="19880"/>
                </a:cubicBezTo>
                <a:cubicBezTo>
                  <a:pt x="17215" y="22619"/>
                  <a:pt x="20379" y="24783"/>
                  <a:pt x="21142" y="27453"/>
                </a:cubicBezTo>
                <a:cubicBezTo>
                  <a:pt x="21988" y="30414"/>
                  <a:pt x="21093" y="33774"/>
                  <a:pt x="19880" y="36604"/>
                </a:cubicBezTo>
                <a:cubicBezTo>
                  <a:pt x="17534" y="42077"/>
                  <a:pt x="10446" y="45245"/>
                  <a:pt x="9466" y="51119"/>
                </a:cubicBezTo>
                <a:cubicBezTo>
                  <a:pt x="8527" y="56745"/>
                  <a:pt x="6953" y="62532"/>
                  <a:pt x="7889" y="68159"/>
                </a:cubicBezTo>
                <a:cubicBezTo>
                  <a:pt x="8509" y="71884"/>
                  <a:pt x="11815" y="75697"/>
                  <a:pt x="10413" y="79204"/>
                </a:cubicBezTo>
                <a:cubicBezTo>
                  <a:pt x="8976" y="82798"/>
                  <a:pt x="4253" y="84261"/>
                  <a:pt x="2524" y="87723"/>
                </a:cubicBezTo>
                <a:cubicBezTo>
                  <a:pt x="1155" y="90463"/>
                  <a:pt x="967" y="93652"/>
                  <a:pt x="0" y="96559"/>
                </a:cubicBezTo>
              </a:path>
            </a:pathLst>
          </a:custGeom>
          <a:noFill/>
          <a:ln cap="flat" cmpd="sng" w="22225">
            <a:solidFill>
              <a:srgbClr val="FF0000"/>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7"/>
          <p:cNvSpPr/>
          <p:nvPr/>
        </p:nvSpPr>
        <p:spPr>
          <a:xfrm flipH="1" rot="-448095">
            <a:off x="2164417" y="3365413"/>
            <a:ext cx="499715" cy="495493"/>
          </a:xfrm>
          <a:custGeom>
            <a:rect b="b" l="l" r="r" t="t"/>
            <a:pathLst>
              <a:path extrusionOk="0" h="96559" w="28715">
                <a:moveTo>
                  <a:pt x="28715" y="0"/>
                </a:moveTo>
                <a:cubicBezTo>
                  <a:pt x="24696" y="6428"/>
                  <a:pt x="18915" y="12402"/>
                  <a:pt x="17671" y="19880"/>
                </a:cubicBezTo>
                <a:cubicBezTo>
                  <a:pt x="17215" y="22619"/>
                  <a:pt x="20379" y="24783"/>
                  <a:pt x="21142" y="27453"/>
                </a:cubicBezTo>
                <a:cubicBezTo>
                  <a:pt x="21988" y="30414"/>
                  <a:pt x="21093" y="33774"/>
                  <a:pt x="19880" y="36604"/>
                </a:cubicBezTo>
                <a:cubicBezTo>
                  <a:pt x="17534" y="42077"/>
                  <a:pt x="10446" y="45245"/>
                  <a:pt x="9466" y="51119"/>
                </a:cubicBezTo>
                <a:cubicBezTo>
                  <a:pt x="8527" y="56745"/>
                  <a:pt x="6953" y="62532"/>
                  <a:pt x="7889" y="68159"/>
                </a:cubicBezTo>
                <a:cubicBezTo>
                  <a:pt x="8509" y="71884"/>
                  <a:pt x="11815" y="75697"/>
                  <a:pt x="10413" y="79204"/>
                </a:cubicBezTo>
                <a:cubicBezTo>
                  <a:pt x="8976" y="82798"/>
                  <a:pt x="4253" y="84261"/>
                  <a:pt x="2524" y="87723"/>
                </a:cubicBezTo>
                <a:cubicBezTo>
                  <a:pt x="1155" y="90463"/>
                  <a:pt x="967" y="93652"/>
                  <a:pt x="0" y="96559"/>
                </a:cubicBezTo>
              </a:path>
            </a:pathLst>
          </a:custGeom>
          <a:noFill/>
          <a:ln cap="flat" cmpd="sng" w="22225">
            <a:solidFill>
              <a:srgbClr val="FF0000"/>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372" name="Google Shape;372;p7"/>
          <p:cNvCxnSpPr/>
          <p:nvPr/>
        </p:nvCxnSpPr>
        <p:spPr>
          <a:xfrm rot="10800000">
            <a:off x="2033243" y="3354817"/>
            <a:ext cx="0" cy="1429129"/>
          </a:xfrm>
          <a:prstGeom prst="straightConnector1">
            <a:avLst/>
          </a:prstGeom>
          <a:noFill/>
          <a:ln cap="flat" cmpd="sng" w="19050">
            <a:solidFill>
              <a:srgbClr val="0000FF"/>
            </a:solidFill>
            <a:prstDash val="solid"/>
            <a:round/>
            <a:headEnd len="sm" w="sm" type="none"/>
            <a:tailEnd len="med" w="med" type="triangle"/>
          </a:ln>
        </p:spPr>
      </p:cxnSp>
      <p:cxnSp>
        <p:nvCxnSpPr>
          <p:cNvPr id="373" name="Google Shape;373;p7"/>
          <p:cNvCxnSpPr/>
          <p:nvPr/>
        </p:nvCxnSpPr>
        <p:spPr>
          <a:xfrm rot="10800000">
            <a:off x="322754" y="4329323"/>
            <a:ext cx="0" cy="650066"/>
          </a:xfrm>
          <a:prstGeom prst="straightConnector1">
            <a:avLst/>
          </a:prstGeom>
          <a:noFill/>
          <a:ln cap="flat" cmpd="sng" w="19050">
            <a:solidFill>
              <a:schemeClr val="dk2"/>
            </a:solidFill>
            <a:prstDash val="solid"/>
            <a:round/>
            <a:headEnd len="sm" w="sm" type="none"/>
            <a:tailEnd len="med" w="med" type="triangle"/>
          </a:ln>
        </p:spPr>
      </p:cxnSp>
      <p:sp>
        <p:nvSpPr>
          <p:cNvPr id="374" name="Google Shape;374;p7"/>
          <p:cNvSpPr txBox="1"/>
          <p:nvPr/>
        </p:nvSpPr>
        <p:spPr>
          <a:xfrm rot="-5400000">
            <a:off x="-230918" y="4406524"/>
            <a:ext cx="846526" cy="35391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chemeClr val="dk2"/>
                </a:solidFill>
                <a:latin typeface="Arial"/>
                <a:ea typeface="Arial"/>
                <a:cs typeface="Arial"/>
                <a:sym typeface="Arial"/>
              </a:rPr>
              <a:t>B -field</a:t>
            </a:r>
            <a:endParaRPr b="0" i="0" sz="1100" u="none" cap="none" strike="noStrike">
              <a:solidFill>
                <a:schemeClr val="dk2"/>
              </a:solidFill>
              <a:latin typeface="Arial"/>
              <a:ea typeface="Arial"/>
              <a:cs typeface="Arial"/>
              <a:sym typeface="Arial"/>
            </a:endParaRPr>
          </a:p>
        </p:txBody>
      </p:sp>
      <p:sp>
        <p:nvSpPr>
          <p:cNvPr id="375" name="Google Shape;375;p7"/>
          <p:cNvSpPr/>
          <p:nvPr/>
        </p:nvSpPr>
        <p:spPr>
          <a:xfrm rot="-5400000">
            <a:off x="791562" y="4318417"/>
            <a:ext cx="283900" cy="631800"/>
          </a:xfrm>
          <a:prstGeom prst="can">
            <a:avLst>
              <a:gd fmla="val 25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p7"/>
          <p:cNvSpPr txBox="1"/>
          <p:nvPr/>
        </p:nvSpPr>
        <p:spPr>
          <a:xfrm>
            <a:off x="1006591" y="3916982"/>
            <a:ext cx="800100" cy="33852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 sz="1000" u="none" cap="none" strike="noStrike">
                <a:solidFill>
                  <a:schemeClr val="dk2"/>
                </a:solidFill>
                <a:latin typeface="Arial"/>
                <a:ea typeface="Arial"/>
                <a:cs typeface="Arial"/>
                <a:sym typeface="Arial"/>
              </a:rPr>
              <a:t>Spin-up</a:t>
            </a:r>
            <a:endParaRPr b="1" i="0" sz="1000" u="none" cap="none" strike="noStrike">
              <a:solidFill>
                <a:schemeClr val="dk2"/>
              </a:solidFill>
              <a:latin typeface="Arial"/>
              <a:ea typeface="Arial"/>
              <a:cs typeface="Arial"/>
              <a:sym typeface="Arial"/>
            </a:endParaRPr>
          </a:p>
        </p:txBody>
      </p:sp>
      <p:sp>
        <p:nvSpPr>
          <p:cNvPr id="377" name="Google Shape;377;p7"/>
          <p:cNvSpPr/>
          <p:nvPr/>
        </p:nvSpPr>
        <p:spPr>
          <a:xfrm>
            <a:off x="1988456" y="4734203"/>
            <a:ext cx="101601" cy="95425"/>
          </a:xfrm>
          <a:prstGeom prst="ellipse">
            <a:avLst/>
          </a:prstGeom>
          <a:solidFill>
            <a:srgbClr val="FFC000"/>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 name="Google Shape;378;p7"/>
          <p:cNvSpPr txBox="1"/>
          <p:nvPr/>
        </p:nvSpPr>
        <p:spPr>
          <a:xfrm>
            <a:off x="2568773" y="1644749"/>
            <a:ext cx="3354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2"/>
                </a:solidFill>
                <a:latin typeface="Arial"/>
                <a:ea typeface="Arial"/>
                <a:cs typeface="Arial"/>
                <a:sym typeface="Arial"/>
              </a:rPr>
              <a:t>1</a:t>
            </a:r>
            <a:endParaRPr b="0" i="0" sz="1800" u="none" cap="none" strike="noStrike">
              <a:solidFill>
                <a:schemeClr val="dk2"/>
              </a:solidFill>
              <a:latin typeface="Arial"/>
              <a:ea typeface="Arial"/>
              <a:cs typeface="Arial"/>
              <a:sym typeface="Arial"/>
            </a:endParaRPr>
          </a:p>
        </p:txBody>
      </p:sp>
      <p:sp>
        <p:nvSpPr>
          <p:cNvPr id="379" name="Google Shape;379;p7"/>
          <p:cNvSpPr txBox="1"/>
          <p:nvPr/>
        </p:nvSpPr>
        <p:spPr>
          <a:xfrm>
            <a:off x="4092773" y="1797149"/>
            <a:ext cx="3354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2"/>
                </a:solidFill>
                <a:latin typeface="Arial"/>
                <a:ea typeface="Arial"/>
                <a:cs typeface="Arial"/>
                <a:sym typeface="Arial"/>
              </a:rPr>
              <a:t>4</a:t>
            </a:r>
            <a:endParaRPr b="0" i="0" sz="1800" u="none" cap="none" strike="noStrike">
              <a:solidFill>
                <a:schemeClr val="dk2"/>
              </a:solidFill>
              <a:latin typeface="Arial"/>
              <a:ea typeface="Arial"/>
              <a:cs typeface="Arial"/>
              <a:sym typeface="Arial"/>
            </a:endParaRPr>
          </a:p>
        </p:txBody>
      </p:sp>
      <p:sp>
        <p:nvSpPr>
          <p:cNvPr id="380" name="Google Shape;380;p7"/>
          <p:cNvSpPr txBox="1"/>
          <p:nvPr/>
        </p:nvSpPr>
        <p:spPr>
          <a:xfrm>
            <a:off x="4778573" y="1187549"/>
            <a:ext cx="5112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2"/>
                </a:solidFill>
                <a:latin typeface="Arial"/>
                <a:ea typeface="Arial"/>
                <a:cs typeface="Arial"/>
                <a:sym typeface="Arial"/>
              </a:rPr>
              <a:t>10</a:t>
            </a:r>
            <a:endParaRPr b="0" i="0" sz="1800" u="none" cap="none" strike="noStrike">
              <a:solidFill>
                <a:schemeClr val="dk2"/>
              </a:solidFill>
              <a:latin typeface="Arial"/>
              <a:ea typeface="Arial"/>
              <a:cs typeface="Arial"/>
              <a:sym typeface="Arial"/>
            </a:endParaRPr>
          </a:p>
        </p:txBody>
      </p:sp>
      <p:sp>
        <p:nvSpPr>
          <p:cNvPr id="381" name="Google Shape;381;p7"/>
          <p:cNvSpPr/>
          <p:nvPr/>
        </p:nvSpPr>
        <p:spPr>
          <a:xfrm>
            <a:off x="369391" y="4591177"/>
            <a:ext cx="95065" cy="89680"/>
          </a:xfrm>
          <a:prstGeom prst="ellipse">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p7"/>
          <p:cNvSpPr/>
          <p:nvPr/>
        </p:nvSpPr>
        <p:spPr>
          <a:xfrm>
            <a:off x="72668" y="4293440"/>
            <a:ext cx="1265626" cy="769065"/>
          </a:xfrm>
          <a:prstGeom prst="rect">
            <a:avLst/>
          </a:prstGeom>
          <a:noFill/>
          <a:ln cap="flat" cmpd="sng" w="9525">
            <a:solidFill>
              <a:srgbClr val="3061B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83" name="Google Shape;383;p7"/>
          <p:cNvSpPr txBox="1"/>
          <p:nvPr/>
        </p:nvSpPr>
        <p:spPr>
          <a:xfrm>
            <a:off x="1577858" y="3380644"/>
            <a:ext cx="657000" cy="461635"/>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baseline="-25000" i="1" lang="en" sz="1800" u="none" cap="none" strike="noStrike">
                <a:solidFill>
                  <a:schemeClr val="dk2"/>
                </a:solidFill>
                <a:latin typeface="Arial"/>
                <a:ea typeface="Arial"/>
                <a:cs typeface="Arial"/>
                <a:sym typeface="Arial"/>
              </a:rPr>
              <a:t>|V&gt;</a:t>
            </a:r>
            <a:endParaRPr b="1" i="0" sz="1400" u="none" cap="none" strike="noStrike">
              <a:solidFill>
                <a:srgbClr val="000000"/>
              </a:solidFill>
              <a:latin typeface="Arial"/>
              <a:ea typeface="Arial"/>
              <a:cs typeface="Arial"/>
              <a:sym typeface="Arial"/>
            </a:endParaRPr>
          </a:p>
        </p:txBody>
      </p:sp>
      <p:sp>
        <p:nvSpPr>
          <p:cNvPr id="384" name="Google Shape;384;p7"/>
          <p:cNvSpPr txBox="1"/>
          <p:nvPr/>
        </p:nvSpPr>
        <p:spPr>
          <a:xfrm>
            <a:off x="2156615" y="3369756"/>
            <a:ext cx="555743" cy="461635"/>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baseline="-25000" i="0" lang="en" sz="1800" u="none" cap="none" strike="noStrike">
                <a:solidFill>
                  <a:schemeClr val="dk2"/>
                </a:solidFill>
                <a:latin typeface="Arial"/>
                <a:ea typeface="Arial"/>
                <a:cs typeface="Arial"/>
                <a:sym typeface="Arial"/>
              </a:rPr>
              <a:t>|H&gt;</a:t>
            </a:r>
            <a:endParaRPr b="1" i="0" sz="1400" u="none" cap="none" strike="noStrike">
              <a:solidFill>
                <a:srgbClr val="000000"/>
              </a:solidFill>
              <a:latin typeface="Arial"/>
              <a:ea typeface="Arial"/>
              <a:cs typeface="Arial"/>
              <a:sym typeface="Arial"/>
            </a:endParaRPr>
          </a:p>
        </p:txBody>
      </p:sp>
      <p:cxnSp>
        <p:nvCxnSpPr>
          <p:cNvPr id="385" name="Google Shape;385;p7"/>
          <p:cNvCxnSpPr/>
          <p:nvPr/>
        </p:nvCxnSpPr>
        <p:spPr>
          <a:xfrm rot="10800000">
            <a:off x="1262744" y="3722917"/>
            <a:ext cx="0" cy="250368"/>
          </a:xfrm>
          <a:prstGeom prst="straightConnector1">
            <a:avLst/>
          </a:prstGeom>
          <a:noFill/>
          <a:ln cap="flat" cmpd="sng" w="31750">
            <a:solidFill>
              <a:srgbClr val="C00000"/>
            </a:solidFill>
            <a:prstDash val="solid"/>
            <a:round/>
            <a:headEnd len="sm" w="sm" type="none"/>
            <a:tailEnd len="med" w="med" type="triangle"/>
          </a:ln>
        </p:spPr>
      </p:cxnSp>
      <p:cxnSp>
        <p:nvCxnSpPr>
          <p:cNvPr id="386" name="Google Shape;386;p7"/>
          <p:cNvCxnSpPr/>
          <p:nvPr/>
        </p:nvCxnSpPr>
        <p:spPr>
          <a:xfrm>
            <a:off x="2873830" y="3726542"/>
            <a:ext cx="0" cy="275775"/>
          </a:xfrm>
          <a:prstGeom prst="straightConnector1">
            <a:avLst/>
          </a:prstGeom>
          <a:noFill/>
          <a:ln cap="flat" cmpd="sng" w="31750">
            <a:solidFill>
              <a:srgbClr val="C00000"/>
            </a:solidFill>
            <a:prstDash val="solid"/>
            <a:round/>
            <a:headEnd len="sm" w="sm" type="none"/>
            <a:tailEnd len="med" w="med" type="triangle"/>
          </a:ln>
        </p:spPr>
      </p:cxnSp>
      <p:sp>
        <p:nvSpPr>
          <p:cNvPr id="387" name="Google Shape;387;p7"/>
          <p:cNvSpPr txBox="1"/>
          <p:nvPr/>
        </p:nvSpPr>
        <p:spPr>
          <a:xfrm>
            <a:off x="1449275" y="4789587"/>
            <a:ext cx="1497125" cy="35391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dk2"/>
                </a:solidFill>
                <a:latin typeface="Arial"/>
                <a:ea typeface="Arial"/>
                <a:cs typeface="Arial"/>
                <a:sym typeface="Arial"/>
              </a:rPr>
              <a:t>Simplifed scheme</a:t>
            </a:r>
            <a:endParaRPr b="1" i="0" sz="1100" u="none" cap="none" strike="noStrike">
              <a:solidFill>
                <a:schemeClr val="dk2"/>
              </a:solidFill>
              <a:latin typeface="Arial"/>
              <a:ea typeface="Arial"/>
              <a:cs typeface="Arial"/>
              <a:sym typeface="Arial"/>
            </a:endParaRPr>
          </a:p>
        </p:txBody>
      </p:sp>
      <p:sp>
        <p:nvSpPr>
          <p:cNvPr id="388" name="Google Shape;388;p7"/>
          <p:cNvSpPr txBox="1"/>
          <p:nvPr/>
        </p:nvSpPr>
        <p:spPr>
          <a:xfrm>
            <a:off x="687275" y="4682610"/>
            <a:ext cx="800100" cy="35391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chemeClr val="dk2"/>
                </a:solidFill>
                <a:latin typeface="Arial"/>
                <a:ea typeface="Arial"/>
                <a:cs typeface="Arial"/>
                <a:sym typeface="Arial"/>
              </a:rPr>
              <a:t>Fiber</a:t>
            </a:r>
            <a:endParaRPr b="0" i="0" sz="1100" u="none" cap="none" strike="noStrike">
              <a:solidFill>
                <a:schemeClr val="dk2"/>
              </a:solidFill>
              <a:latin typeface="Arial"/>
              <a:ea typeface="Arial"/>
              <a:cs typeface="Arial"/>
              <a:sym typeface="Arial"/>
            </a:endParaRPr>
          </a:p>
        </p:txBody>
      </p:sp>
      <p:sp>
        <p:nvSpPr>
          <p:cNvPr id="389" name="Google Shape;389;p7"/>
          <p:cNvSpPr txBox="1"/>
          <p:nvPr/>
        </p:nvSpPr>
        <p:spPr>
          <a:xfrm>
            <a:off x="2289629" y="3895210"/>
            <a:ext cx="856004" cy="33852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 sz="1000" u="none" cap="none" strike="noStrike">
                <a:solidFill>
                  <a:schemeClr val="dk2"/>
                </a:solidFill>
                <a:latin typeface="Arial"/>
                <a:ea typeface="Arial"/>
                <a:cs typeface="Arial"/>
                <a:sym typeface="Arial"/>
              </a:rPr>
              <a:t>Spin-down</a:t>
            </a:r>
            <a:endParaRPr b="1" i="0" sz="1000" u="none" cap="none" strike="noStrike">
              <a:solidFill>
                <a:schemeClr val="dk2"/>
              </a:solidFill>
              <a:latin typeface="Arial"/>
              <a:ea typeface="Arial"/>
              <a:cs typeface="Arial"/>
              <a:sym typeface="Arial"/>
            </a:endParaRPr>
          </a:p>
        </p:txBody>
      </p:sp>
      <p:sp>
        <p:nvSpPr>
          <p:cNvPr id="390" name="Google Shape;390;p7"/>
          <p:cNvSpPr txBox="1"/>
          <p:nvPr/>
        </p:nvSpPr>
        <p:spPr>
          <a:xfrm>
            <a:off x="79828" y="3322283"/>
            <a:ext cx="1324429" cy="276999"/>
          </a:xfrm>
          <a:prstGeom prst="rect">
            <a:avLst/>
          </a:prstGeom>
          <a:noFill/>
          <a:ln cap="flat" cmpd="sng" w="9525">
            <a:solidFill>
              <a:srgbClr val="C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Arial"/>
                <a:ea typeface="Arial"/>
                <a:cs typeface="Arial"/>
                <a:sym typeface="Arial"/>
              </a:rPr>
              <a:t>∣</a:t>
            </a:r>
            <a:r>
              <a:rPr b="0" i="0" lang="en" sz="1100" u="none" cap="none" strike="noStrike">
                <a:solidFill>
                  <a:srgbClr val="000000"/>
                </a:solidFill>
                <a:latin typeface="Arial"/>
                <a:ea typeface="Arial"/>
                <a:cs typeface="Arial"/>
                <a:sym typeface="Arial"/>
              </a:rPr>
              <a:t>Ψ⟩=​(∣↑,V⟩+∣↓,H⟩)</a:t>
            </a:r>
            <a:endParaRPr b="0" i="0" sz="1400" u="none" cap="none" strike="noStrike">
              <a:solidFill>
                <a:srgbClr val="000000"/>
              </a:solidFill>
              <a:latin typeface="Arial"/>
              <a:ea typeface="Arial"/>
              <a:cs typeface="Arial"/>
              <a:sym typeface="Arial"/>
            </a:endParaRPr>
          </a:p>
        </p:txBody>
      </p:sp>
      <p:sp>
        <p:nvSpPr>
          <p:cNvPr id="391" name="Google Shape;391;p7"/>
          <p:cNvSpPr txBox="1"/>
          <p:nvPr/>
        </p:nvSpPr>
        <p:spPr>
          <a:xfrm>
            <a:off x="3224921" y="3280765"/>
            <a:ext cx="1243664"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t/>
            </a:r>
            <a:endParaRPr b="1" i="0" sz="1050" u="none" cap="none" strike="noStrike">
              <a:solidFill>
                <a:srgbClr val="000000"/>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000000"/>
                </a:solidFill>
                <a:latin typeface="Arimo"/>
                <a:ea typeface="Arimo"/>
                <a:cs typeface="Arimo"/>
                <a:sym typeface="Arimo"/>
              </a:rPr>
              <a:t>Single Ca</a:t>
            </a:r>
            <a:r>
              <a:rPr b="1" baseline="30000" i="0" lang="en" sz="1050" u="none" cap="none" strike="noStrike">
                <a:solidFill>
                  <a:srgbClr val="000000"/>
                </a:solidFill>
                <a:latin typeface="Arimo"/>
                <a:ea typeface="Arimo"/>
                <a:cs typeface="Arimo"/>
                <a:sym typeface="Arimo"/>
              </a:rPr>
              <a:t>+ </a:t>
            </a:r>
            <a:r>
              <a:rPr b="1" i="0" lang="en" sz="1050" u="none" cap="none" strike="noStrike">
                <a:solidFill>
                  <a:srgbClr val="000000"/>
                </a:solidFill>
                <a:latin typeface="Arimo"/>
                <a:ea typeface="Arimo"/>
                <a:cs typeface="Arimo"/>
                <a:sym typeface="Arimo"/>
              </a:rPr>
              <a:t>ion </a:t>
            </a:r>
            <a:endParaRPr b="1" i="0" sz="1050" u="none" cap="none" strike="noStrike">
              <a:solidFill>
                <a:srgbClr val="000000"/>
              </a:solidFill>
              <a:latin typeface="Arimo"/>
              <a:ea typeface="Arimo"/>
              <a:cs typeface="Arimo"/>
              <a:sym typeface="Arimo"/>
            </a:endParaRPr>
          </a:p>
        </p:txBody>
      </p:sp>
      <p:sp>
        <p:nvSpPr>
          <p:cNvPr id="392" name="Google Shape;392;p7"/>
          <p:cNvSpPr txBox="1"/>
          <p:nvPr/>
        </p:nvSpPr>
        <p:spPr>
          <a:xfrm>
            <a:off x="5130326" y="4515215"/>
            <a:ext cx="1389744" cy="276999"/>
          </a:xfrm>
          <a:prstGeom prst="rect">
            <a:avLst/>
          </a:prstGeom>
          <a:noFill/>
          <a:ln cap="flat" cmpd="sng" w="9525">
            <a:solidFill>
              <a:srgbClr val="C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Arial"/>
                <a:ea typeface="Arial"/>
                <a:cs typeface="Arial"/>
                <a:sym typeface="Arial"/>
              </a:rPr>
              <a:t>∣Ψ⟩=​(∣↑,V⟩+∣↓,H⟩)</a:t>
            </a:r>
            <a:endParaRPr b="0" i="0" sz="1400" u="none" cap="none" strike="noStrike">
              <a:solidFill>
                <a:srgbClr val="000000"/>
              </a:solidFill>
              <a:latin typeface="Arial"/>
              <a:ea typeface="Arial"/>
              <a:cs typeface="Arial"/>
              <a:sym typeface="Arial"/>
            </a:endParaRPr>
          </a:p>
        </p:txBody>
      </p:sp>
      <p:sp>
        <p:nvSpPr>
          <p:cNvPr id="393" name="Google Shape;393;p7"/>
          <p:cNvSpPr/>
          <p:nvPr/>
        </p:nvSpPr>
        <p:spPr>
          <a:xfrm>
            <a:off x="49697" y="1525657"/>
            <a:ext cx="1316934" cy="954156"/>
          </a:xfrm>
          <a:prstGeom prst="rect">
            <a:avLst/>
          </a:prstGeom>
          <a:noFill/>
          <a:ln cap="flat" cmpd="sng" w="34925">
            <a:solidFill>
              <a:srgbClr val="F7FFB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94" name="Google Shape;394;p7"/>
          <p:cNvSpPr txBox="1"/>
          <p:nvPr/>
        </p:nvSpPr>
        <p:spPr>
          <a:xfrm>
            <a:off x="3375864" y="2986745"/>
            <a:ext cx="5450083" cy="308075"/>
          </a:xfrm>
          <a:prstGeom prst="rect">
            <a:avLst/>
          </a:prstGeom>
          <a:solidFill>
            <a:srgbClr val="00B0F0">
              <a:alpha val="7058"/>
            </a:srgbClr>
          </a:solid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00"/>
              </a:buClr>
              <a:buSzPts val="1400"/>
              <a:buFont typeface="Arial"/>
              <a:buNone/>
            </a:pPr>
            <a:r>
              <a:rPr b="1" i="0" lang="en" sz="1400" u="none" cap="none" strike="noStrike">
                <a:solidFill>
                  <a:srgbClr val="000000"/>
                </a:solidFill>
                <a:latin typeface="Arimo"/>
                <a:ea typeface="Arimo"/>
                <a:cs typeface="Arimo"/>
                <a:sym typeface="Arimo"/>
              </a:rPr>
              <a:t>             Correlations between spin and polarization</a:t>
            </a:r>
            <a:endParaRPr b="1" i="0" sz="1400" u="none" cap="none" strike="noStrike">
              <a:solidFill>
                <a:srgbClr val="000000"/>
              </a:solidFill>
              <a:latin typeface="Arimo"/>
              <a:ea typeface="Arimo"/>
              <a:cs typeface="Arimo"/>
              <a:sym typeface="Arimo"/>
            </a:endParaRPr>
          </a:p>
        </p:txBody>
      </p:sp>
    </p:spTree>
  </p:cSld>
  <p:clrMapOvr>
    <a:masterClrMapping/>
  </p:clrMapOvr>
  <mc:AlternateContent>
    <mc:Choice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pic>
        <p:nvPicPr>
          <p:cNvPr id="400" name="Google Shape;400;p8"/>
          <p:cNvPicPr preferRelativeResize="0"/>
          <p:nvPr/>
        </p:nvPicPr>
        <p:blipFill rotWithShape="1">
          <a:blip r:embed="rId3">
            <a:alphaModFix/>
          </a:blip>
          <a:srcRect b="7491" l="1" r="54471" t="19560"/>
          <a:stretch/>
        </p:blipFill>
        <p:spPr>
          <a:xfrm>
            <a:off x="4948788" y="477879"/>
            <a:ext cx="3349738" cy="2540152"/>
          </a:xfrm>
          <a:prstGeom prst="rect">
            <a:avLst/>
          </a:prstGeom>
          <a:noFill/>
          <a:ln>
            <a:noFill/>
          </a:ln>
        </p:spPr>
      </p:pic>
      <p:sp>
        <p:nvSpPr>
          <p:cNvPr id="401" name="Google Shape;401;p8"/>
          <p:cNvSpPr/>
          <p:nvPr/>
        </p:nvSpPr>
        <p:spPr>
          <a:xfrm>
            <a:off x="2365514" y="3917675"/>
            <a:ext cx="657640" cy="377686"/>
          </a:xfrm>
          <a:prstGeom prst="ellipse">
            <a:avLst/>
          </a:prstGeom>
          <a:solidFill>
            <a:schemeClr val="accent6">
              <a:alpha val="4901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02" name="Google Shape;402;p8"/>
          <p:cNvSpPr txBox="1"/>
          <p:nvPr/>
        </p:nvSpPr>
        <p:spPr>
          <a:xfrm>
            <a:off x="2289629" y="3895210"/>
            <a:ext cx="856004" cy="33852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 sz="1000" u="none" cap="none" strike="noStrike">
                <a:solidFill>
                  <a:schemeClr val="dk2"/>
                </a:solidFill>
                <a:latin typeface="Arial"/>
                <a:ea typeface="Arial"/>
                <a:cs typeface="Arial"/>
                <a:sym typeface="Arial"/>
              </a:rPr>
              <a:t>Spin-down</a:t>
            </a:r>
            <a:endParaRPr b="1" i="0" sz="1000" u="none" cap="none" strike="noStrike">
              <a:solidFill>
                <a:schemeClr val="dk2"/>
              </a:solidFill>
              <a:latin typeface="Arial"/>
              <a:ea typeface="Arial"/>
              <a:cs typeface="Arial"/>
              <a:sym typeface="Arial"/>
            </a:endParaRPr>
          </a:p>
        </p:txBody>
      </p:sp>
      <p:sp>
        <p:nvSpPr>
          <p:cNvPr id="403" name="Google Shape;403;p8"/>
          <p:cNvSpPr txBox="1"/>
          <p:nvPr/>
        </p:nvSpPr>
        <p:spPr>
          <a:xfrm>
            <a:off x="1449275" y="4789587"/>
            <a:ext cx="1497125" cy="35391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dk2"/>
                </a:solidFill>
                <a:latin typeface="Arial"/>
                <a:ea typeface="Arial"/>
                <a:cs typeface="Arial"/>
                <a:sym typeface="Arial"/>
              </a:rPr>
              <a:t>Simplifed scheme</a:t>
            </a:r>
            <a:endParaRPr b="1" i="0" sz="1100" u="none" cap="none" strike="noStrike">
              <a:solidFill>
                <a:schemeClr val="dk2"/>
              </a:solidFill>
              <a:latin typeface="Arial"/>
              <a:ea typeface="Arial"/>
              <a:cs typeface="Arial"/>
              <a:sym typeface="Arial"/>
            </a:endParaRPr>
          </a:p>
        </p:txBody>
      </p:sp>
      <p:sp>
        <p:nvSpPr>
          <p:cNvPr id="404" name="Google Shape;404;p8"/>
          <p:cNvSpPr/>
          <p:nvPr/>
        </p:nvSpPr>
        <p:spPr>
          <a:xfrm>
            <a:off x="1050235" y="3932584"/>
            <a:ext cx="581441" cy="377686"/>
          </a:xfrm>
          <a:prstGeom prst="ellipse">
            <a:avLst/>
          </a:prstGeom>
          <a:solidFill>
            <a:schemeClr val="accent6">
              <a:alpha val="4901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05" name="Google Shape;405;p8"/>
          <p:cNvSpPr txBox="1"/>
          <p:nvPr/>
        </p:nvSpPr>
        <p:spPr>
          <a:xfrm>
            <a:off x="466766" y="-15444"/>
            <a:ext cx="8854440" cy="67270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rgbClr val="000000"/>
                </a:solidFill>
                <a:latin typeface="Arial"/>
                <a:ea typeface="Arial"/>
                <a:cs typeface="Arial"/>
                <a:sym typeface="Arial"/>
              </a:rPr>
              <a:t>                                 </a:t>
            </a:r>
            <a:r>
              <a:rPr b="1" i="0" lang="en" sz="2200" u="none" cap="none" strike="noStrike">
                <a:solidFill>
                  <a:srgbClr val="C00000"/>
                </a:solidFill>
                <a:latin typeface="Arial"/>
                <a:ea typeface="Arial"/>
                <a:cs typeface="Arial"/>
                <a:sym typeface="Arial"/>
              </a:rPr>
              <a:t>Photon-matter entanglement  </a:t>
            </a:r>
            <a:endParaRPr b="0" i="0" sz="2200" u="none" cap="none" strike="noStrike">
              <a:solidFill>
                <a:srgbClr val="C00000"/>
              </a:solidFill>
              <a:latin typeface="Arial"/>
              <a:ea typeface="Arial"/>
              <a:cs typeface="Arial"/>
              <a:sym typeface="Arial"/>
            </a:endParaRPr>
          </a:p>
        </p:txBody>
      </p:sp>
      <p:sp>
        <p:nvSpPr>
          <p:cNvPr id="406" name="Google Shape;406;p8"/>
          <p:cNvSpPr/>
          <p:nvPr/>
        </p:nvSpPr>
        <p:spPr>
          <a:xfrm>
            <a:off x="7681156" y="2055264"/>
            <a:ext cx="698666" cy="92549"/>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cxnSp>
        <p:nvCxnSpPr>
          <p:cNvPr id="407" name="Google Shape;407;p8"/>
          <p:cNvCxnSpPr/>
          <p:nvPr/>
        </p:nvCxnSpPr>
        <p:spPr>
          <a:xfrm rot="10800000">
            <a:off x="2276483" y="4216741"/>
            <a:ext cx="0" cy="589"/>
          </a:xfrm>
          <a:prstGeom prst="straightConnector1">
            <a:avLst/>
          </a:prstGeom>
          <a:noFill/>
          <a:ln cap="flat" cmpd="sng" w="9525">
            <a:solidFill>
              <a:srgbClr val="3B7FF2"/>
            </a:solidFill>
            <a:prstDash val="solid"/>
            <a:round/>
            <a:headEnd len="sm" w="sm" type="none"/>
            <a:tailEnd len="sm" w="sm" type="none"/>
          </a:ln>
        </p:spPr>
      </p:cxnSp>
      <p:sp>
        <p:nvSpPr>
          <p:cNvPr id="408" name="Google Shape;408;p8"/>
          <p:cNvSpPr/>
          <p:nvPr/>
        </p:nvSpPr>
        <p:spPr>
          <a:xfrm>
            <a:off x="43178" y="2924117"/>
            <a:ext cx="3045193" cy="2166558"/>
          </a:xfrm>
          <a:prstGeom prst="rect">
            <a:avLst/>
          </a:prstGeom>
          <a:noFill/>
          <a:ln cap="flat" cmpd="sng" w="127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09" name="Google Shape;409;p8"/>
          <p:cNvSpPr/>
          <p:nvPr/>
        </p:nvSpPr>
        <p:spPr>
          <a:xfrm>
            <a:off x="3156698" y="2936817"/>
            <a:ext cx="5933046" cy="2166558"/>
          </a:xfrm>
          <a:prstGeom prst="rect">
            <a:avLst/>
          </a:prstGeom>
          <a:noFill/>
          <a:ln cap="flat" cmpd="sng" w="127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10" name="Google Shape;410;p8"/>
          <p:cNvSpPr/>
          <p:nvPr/>
        </p:nvSpPr>
        <p:spPr>
          <a:xfrm>
            <a:off x="8079984" y="3446111"/>
            <a:ext cx="868093" cy="81484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11" name="Google Shape;411;p8"/>
          <p:cNvSpPr txBox="1"/>
          <p:nvPr/>
        </p:nvSpPr>
        <p:spPr>
          <a:xfrm>
            <a:off x="6909736" y="3242663"/>
            <a:ext cx="1243664"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t/>
            </a:r>
            <a:endParaRPr b="1" i="0" sz="1050" u="none" cap="none" strike="noStrike">
              <a:solidFill>
                <a:srgbClr val="000000"/>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000000"/>
                </a:solidFill>
                <a:latin typeface="Arimo"/>
                <a:ea typeface="Arimo"/>
                <a:cs typeface="Arimo"/>
                <a:sym typeface="Arimo"/>
              </a:rPr>
              <a:t>854 nm photon </a:t>
            </a:r>
            <a:endParaRPr b="1" i="0" sz="1050" u="none" cap="none" strike="noStrike">
              <a:solidFill>
                <a:srgbClr val="000000"/>
              </a:solidFill>
              <a:latin typeface="Arimo"/>
              <a:ea typeface="Arimo"/>
              <a:cs typeface="Arimo"/>
              <a:sym typeface="Arimo"/>
            </a:endParaRPr>
          </a:p>
        </p:txBody>
      </p:sp>
      <p:cxnSp>
        <p:nvCxnSpPr>
          <p:cNvPr id="412" name="Google Shape;412;p8"/>
          <p:cNvCxnSpPr/>
          <p:nvPr/>
        </p:nvCxnSpPr>
        <p:spPr>
          <a:xfrm flipH="1">
            <a:off x="3722915" y="4378570"/>
            <a:ext cx="4109359" cy="41030"/>
          </a:xfrm>
          <a:prstGeom prst="straightConnector1">
            <a:avLst/>
          </a:prstGeom>
          <a:solidFill>
            <a:schemeClr val="accent1"/>
          </a:solidFill>
          <a:ln cap="flat" cmpd="sng" w="12700">
            <a:solidFill>
              <a:schemeClr val="dk1"/>
            </a:solidFill>
            <a:prstDash val="solid"/>
            <a:round/>
            <a:headEnd len="med" w="med" type="triangle"/>
            <a:tailEnd len="med" w="med" type="triangle"/>
          </a:ln>
        </p:spPr>
      </p:cxnSp>
      <p:cxnSp>
        <p:nvCxnSpPr>
          <p:cNvPr id="413" name="Google Shape;413;p8"/>
          <p:cNvCxnSpPr/>
          <p:nvPr/>
        </p:nvCxnSpPr>
        <p:spPr>
          <a:xfrm flipH="1">
            <a:off x="3628571" y="3919044"/>
            <a:ext cx="4019358" cy="8038"/>
          </a:xfrm>
          <a:prstGeom prst="straightConnector1">
            <a:avLst/>
          </a:prstGeom>
          <a:noFill/>
          <a:ln cap="flat" cmpd="sng" w="12700">
            <a:solidFill>
              <a:srgbClr val="4A7DBA"/>
            </a:solidFill>
            <a:prstDash val="solid"/>
            <a:round/>
            <a:headEnd len="sm" w="sm" type="none"/>
            <a:tailEnd len="sm" w="sm" type="none"/>
          </a:ln>
        </p:spPr>
      </p:cxnSp>
      <p:cxnSp>
        <p:nvCxnSpPr>
          <p:cNvPr id="414" name="Google Shape;414;p8"/>
          <p:cNvCxnSpPr/>
          <p:nvPr/>
        </p:nvCxnSpPr>
        <p:spPr>
          <a:xfrm>
            <a:off x="7766014" y="3946484"/>
            <a:ext cx="958075" cy="0"/>
          </a:xfrm>
          <a:prstGeom prst="straightConnector1">
            <a:avLst/>
          </a:prstGeom>
          <a:noFill/>
          <a:ln cap="flat" cmpd="sng" w="9525">
            <a:solidFill>
              <a:srgbClr val="4A7DBA"/>
            </a:solidFill>
            <a:prstDash val="solid"/>
            <a:round/>
            <a:headEnd len="sm" w="sm" type="none"/>
            <a:tailEnd len="sm" w="sm" type="none"/>
          </a:ln>
        </p:spPr>
      </p:cxnSp>
      <p:sp>
        <p:nvSpPr>
          <p:cNvPr id="415" name="Google Shape;415;p8"/>
          <p:cNvSpPr/>
          <p:nvPr/>
        </p:nvSpPr>
        <p:spPr>
          <a:xfrm rot="-5400000">
            <a:off x="8260250" y="3505281"/>
            <a:ext cx="131230" cy="135973"/>
          </a:xfrm>
          <a:prstGeom prst="flowChartDelay">
            <a:avLst/>
          </a:prstGeom>
          <a:solidFill>
            <a:srgbClr val="000000"/>
          </a:solidFill>
          <a:ln cap="flat" cmpd="sng" w="254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16" name="Google Shape;416;p8"/>
          <p:cNvSpPr/>
          <p:nvPr/>
        </p:nvSpPr>
        <p:spPr>
          <a:xfrm flipH="1" rot="2165303">
            <a:off x="8313526" y="3727549"/>
            <a:ext cx="45719" cy="451091"/>
          </a:xfrm>
          <a:prstGeom prst="rect">
            <a:avLst/>
          </a:prstGeom>
          <a:solidFill>
            <a:srgbClr val="4F81BD">
              <a:alpha val="43137"/>
            </a:srgbClr>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17" name="Google Shape;417;p8"/>
          <p:cNvSpPr/>
          <p:nvPr/>
        </p:nvSpPr>
        <p:spPr>
          <a:xfrm>
            <a:off x="8648018" y="3859626"/>
            <a:ext cx="134176" cy="139024"/>
          </a:xfrm>
          <a:prstGeom prst="flowChartDelay">
            <a:avLst/>
          </a:prstGeom>
          <a:solidFill>
            <a:srgbClr val="000000"/>
          </a:solidFill>
          <a:ln cap="flat" cmpd="sng" w="254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18" name="Google Shape;418;p8"/>
          <p:cNvSpPr/>
          <p:nvPr/>
        </p:nvSpPr>
        <p:spPr>
          <a:xfrm>
            <a:off x="3525729" y="3726044"/>
            <a:ext cx="312290" cy="424086"/>
          </a:xfrm>
          <a:prstGeom prst="roundRect">
            <a:avLst>
              <a:gd fmla="val 16667" name="adj"/>
            </a:avLst>
          </a:prstGeom>
          <a:noFill/>
          <a:ln cap="flat" cmpd="sng" w="9525">
            <a:solidFill>
              <a:schemeClr val="dk1"/>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lt1"/>
              </a:solidFill>
              <a:latin typeface="Times New Roman"/>
              <a:ea typeface="Times New Roman"/>
              <a:cs typeface="Times New Roman"/>
              <a:sym typeface="Times New Roman"/>
            </a:endParaRPr>
          </a:p>
        </p:txBody>
      </p:sp>
      <p:pic>
        <p:nvPicPr>
          <p:cNvPr id="419" name="Google Shape;419;p8"/>
          <p:cNvPicPr preferRelativeResize="0"/>
          <p:nvPr/>
        </p:nvPicPr>
        <p:blipFill rotWithShape="1">
          <a:blip r:embed="rId4">
            <a:alphaModFix/>
          </a:blip>
          <a:srcRect b="36111" l="9114" r="69726" t="38062"/>
          <a:stretch/>
        </p:blipFill>
        <p:spPr>
          <a:xfrm rot="-5400000">
            <a:off x="3520714" y="3844427"/>
            <a:ext cx="322072" cy="190005"/>
          </a:xfrm>
          <a:prstGeom prst="rect">
            <a:avLst/>
          </a:prstGeom>
          <a:noFill/>
          <a:ln>
            <a:noFill/>
          </a:ln>
        </p:spPr>
      </p:pic>
      <p:pic>
        <p:nvPicPr>
          <p:cNvPr id="420" name="Google Shape;420;p8"/>
          <p:cNvPicPr preferRelativeResize="0"/>
          <p:nvPr/>
        </p:nvPicPr>
        <p:blipFill rotWithShape="1">
          <a:blip r:embed="rId5">
            <a:alphaModFix/>
          </a:blip>
          <a:srcRect b="0" l="0" r="0" t="0"/>
          <a:stretch/>
        </p:blipFill>
        <p:spPr>
          <a:xfrm rot="-1317930">
            <a:off x="7398069" y="3781170"/>
            <a:ext cx="589558" cy="274450"/>
          </a:xfrm>
          <a:prstGeom prst="rect">
            <a:avLst/>
          </a:prstGeom>
          <a:noFill/>
          <a:ln>
            <a:noFill/>
          </a:ln>
        </p:spPr>
      </p:pic>
      <p:sp>
        <p:nvSpPr>
          <p:cNvPr id="421" name="Google Shape;421;p8"/>
          <p:cNvSpPr/>
          <p:nvPr/>
        </p:nvSpPr>
        <p:spPr>
          <a:xfrm>
            <a:off x="3222171" y="3676455"/>
            <a:ext cx="4799391" cy="460889"/>
          </a:xfrm>
          <a:custGeom>
            <a:rect b="b" l="l" r="r" t="t"/>
            <a:pathLst>
              <a:path extrusionOk="0" h="1478066" w="4172392">
                <a:moveTo>
                  <a:pt x="667870" y="131490"/>
                </a:moveTo>
                <a:cubicBezTo>
                  <a:pt x="1047346" y="142158"/>
                  <a:pt x="1809346" y="637458"/>
                  <a:pt x="2277214" y="835578"/>
                </a:cubicBezTo>
                <a:cubicBezTo>
                  <a:pt x="2745082" y="1033698"/>
                  <a:pt x="3167230" y="1323258"/>
                  <a:pt x="3475078" y="1320210"/>
                </a:cubicBezTo>
                <a:cubicBezTo>
                  <a:pt x="3782926" y="1317162"/>
                  <a:pt x="4016098" y="965118"/>
                  <a:pt x="4124302" y="817290"/>
                </a:cubicBezTo>
                <a:cubicBezTo>
                  <a:pt x="4232506" y="669462"/>
                  <a:pt x="4124302" y="433242"/>
                  <a:pt x="4124302" y="433242"/>
                </a:cubicBezTo>
                <a:lnTo>
                  <a:pt x="4124302" y="433242"/>
                </a:lnTo>
                <a:cubicBezTo>
                  <a:pt x="4087726" y="384474"/>
                  <a:pt x="4037434" y="207690"/>
                  <a:pt x="3904846" y="140634"/>
                </a:cubicBezTo>
                <a:cubicBezTo>
                  <a:pt x="3772258" y="73578"/>
                  <a:pt x="3587854" y="-60534"/>
                  <a:pt x="3328774" y="30906"/>
                </a:cubicBezTo>
                <a:cubicBezTo>
                  <a:pt x="3069694" y="122346"/>
                  <a:pt x="2604874" y="529254"/>
                  <a:pt x="2350366" y="689274"/>
                </a:cubicBezTo>
                <a:cubicBezTo>
                  <a:pt x="2095858" y="849294"/>
                  <a:pt x="2071474" y="859962"/>
                  <a:pt x="1801726" y="991026"/>
                </a:cubicBezTo>
                <a:cubicBezTo>
                  <a:pt x="1531978" y="1122090"/>
                  <a:pt x="1032106" y="1512234"/>
                  <a:pt x="731878" y="1475658"/>
                </a:cubicBezTo>
                <a:cubicBezTo>
                  <a:pt x="431650" y="1439082"/>
                  <a:pt x="12550" y="995598"/>
                  <a:pt x="358" y="771570"/>
                </a:cubicBezTo>
                <a:cubicBezTo>
                  <a:pt x="-11834" y="547542"/>
                  <a:pt x="288394" y="120822"/>
                  <a:pt x="667870" y="131490"/>
                </a:cubicBezTo>
                <a:close/>
              </a:path>
            </a:pathLst>
          </a:custGeom>
          <a:solidFill>
            <a:srgbClr val="F2A38E">
              <a:alpha val="7843"/>
            </a:srgbClr>
          </a:solidFill>
          <a:ln cap="flat" cmpd="sng" w="9525">
            <a:solidFill>
              <a:schemeClr val="dk1"/>
            </a:solidFill>
            <a:prstDash val="dash"/>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FFFFFF"/>
              </a:solidFill>
              <a:latin typeface="Times New Roman"/>
              <a:ea typeface="Times New Roman"/>
              <a:cs typeface="Times New Roman"/>
              <a:sym typeface="Times New Roman"/>
            </a:endParaRPr>
          </a:p>
        </p:txBody>
      </p:sp>
      <p:sp>
        <p:nvSpPr>
          <p:cNvPr id="422" name="Google Shape;422;p8"/>
          <p:cNvSpPr txBox="1"/>
          <p:nvPr/>
        </p:nvSpPr>
        <p:spPr>
          <a:xfrm>
            <a:off x="8235415" y="4013818"/>
            <a:ext cx="913579"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 sz="1050" u="none" cap="none" strike="noStrike">
                <a:solidFill>
                  <a:srgbClr val="000000"/>
                </a:solidFill>
                <a:latin typeface="Arimo"/>
                <a:ea typeface="Arimo"/>
                <a:cs typeface="Arimo"/>
                <a:sym typeface="Arimo"/>
              </a:rPr>
              <a:t>PBS</a:t>
            </a:r>
            <a:endParaRPr b="0" i="0" sz="1400" u="none" cap="none" strike="noStrike">
              <a:solidFill>
                <a:srgbClr val="000000"/>
              </a:solidFill>
              <a:latin typeface="Arial"/>
              <a:ea typeface="Arial"/>
              <a:cs typeface="Arial"/>
              <a:sym typeface="Arial"/>
            </a:endParaRPr>
          </a:p>
        </p:txBody>
      </p:sp>
      <p:cxnSp>
        <p:nvCxnSpPr>
          <p:cNvPr id="423" name="Google Shape;423;p8"/>
          <p:cNvCxnSpPr/>
          <p:nvPr/>
        </p:nvCxnSpPr>
        <p:spPr>
          <a:xfrm rot="10800000">
            <a:off x="8330889" y="3585256"/>
            <a:ext cx="6902" cy="379222"/>
          </a:xfrm>
          <a:prstGeom prst="straightConnector1">
            <a:avLst/>
          </a:prstGeom>
          <a:noFill/>
          <a:ln cap="flat" cmpd="sng" w="9525">
            <a:solidFill>
              <a:srgbClr val="4A7DBA"/>
            </a:solidFill>
            <a:prstDash val="solid"/>
            <a:round/>
            <a:headEnd len="sm" w="sm" type="none"/>
            <a:tailEnd len="sm" w="sm" type="none"/>
          </a:ln>
        </p:spPr>
      </p:cxnSp>
      <p:pic>
        <p:nvPicPr>
          <p:cNvPr id="424" name="Google Shape;424;p8"/>
          <p:cNvPicPr preferRelativeResize="0"/>
          <p:nvPr/>
        </p:nvPicPr>
        <p:blipFill rotWithShape="1">
          <a:blip r:embed="rId6">
            <a:alphaModFix/>
          </a:blip>
          <a:srcRect b="0" l="0" r="0" t="0"/>
          <a:stretch/>
        </p:blipFill>
        <p:spPr>
          <a:xfrm>
            <a:off x="2347454" y="4644570"/>
            <a:ext cx="442917" cy="239487"/>
          </a:xfrm>
          <a:prstGeom prst="rect">
            <a:avLst/>
          </a:prstGeom>
          <a:noFill/>
          <a:ln>
            <a:noFill/>
          </a:ln>
        </p:spPr>
      </p:pic>
      <p:cxnSp>
        <p:nvCxnSpPr>
          <p:cNvPr id="425" name="Google Shape;425;p8"/>
          <p:cNvCxnSpPr/>
          <p:nvPr/>
        </p:nvCxnSpPr>
        <p:spPr>
          <a:xfrm>
            <a:off x="1737967" y="4808315"/>
            <a:ext cx="605563" cy="0"/>
          </a:xfrm>
          <a:prstGeom prst="straightConnector1">
            <a:avLst/>
          </a:prstGeom>
          <a:noFill/>
          <a:ln cap="flat" cmpd="sng" w="28575">
            <a:solidFill>
              <a:schemeClr val="dk2"/>
            </a:solidFill>
            <a:prstDash val="solid"/>
            <a:round/>
            <a:headEnd len="sm" w="sm" type="none"/>
            <a:tailEnd len="sm" w="sm" type="none"/>
          </a:ln>
        </p:spPr>
      </p:cxnSp>
      <p:cxnSp>
        <p:nvCxnSpPr>
          <p:cNvPr id="426" name="Google Shape;426;p8"/>
          <p:cNvCxnSpPr/>
          <p:nvPr/>
        </p:nvCxnSpPr>
        <p:spPr>
          <a:xfrm>
            <a:off x="1162681" y="3883165"/>
            <a:ext cx="563174" cy="0"/>
          </a:xfrm>
          <a:prstGeom prst="straightConnector1">
            <a:avLst/>
          </a:prstGeom>
          <a:noFill/>
          <a:ln cap="flat" cmpd="sng" w="28575">
            <a:solidFill>
              <a:schemeClr val="dk2"/>
            </a:solidFill>
            <a:prstDash val="solid"/>
            <a:round/>
            <a:headEnd len="sm" w="sm" type="none"/>
            <a:tailEnd len="sm" w="sm" type="none"/>
          </a:ln>
        </p:spPr>
      </p:cxnSp>
      <p:cxnSp>
        <p:nvCxnSpPr>
          <p:cNvPr id="427" name="Google Shape;427;p8"/>
          <p:cNvCxnSpPr/>
          <p:nvPr/>
        </p:nvCxnSpPr>
        <p:spPr>
          <a:xfrm>
            <a:off x="2451328" y="3870527"/>
            <a:ext cx="556758" cy="0"/>
          </a:xfrm>
          <a:prstGeom prst="straightConnector1">
            <a:avLst/>
          </a:prstGeom>
          <a:noFill/>
          <a:ln cap="flat" cmpd="sng" w="28575">
            <a:solidFill>
              <a:schemeClr val="dk2"/>
            </a:solidFill>
            <a:prstDash val="solid"/>
            <a:round/>
            <a:headEnd len="sm" w="sm" type="none"/>
            <a:tailEnd len="sm" w="sm" type="none"/>
          </a:ln>
        </p:spPr>
      </p:cxnSp>
      <p:cxnSp>
        <p:nvCxnSpPr>
          <p:cNvPr id="428" name="Google Shape;428;p8"/>
          <p:cNvCxnSpPr/>
          <p:nvPr/>
        </p:nvCxnSpPr>
        <p:spPr>
          <a:xfrm>
            <a:off x="1762188" y="3348850"/>
            <a:ext cx="526840" cy="0"/>
          </a:xfrm>
          <a:prstGeom prst="straightConnector1">
            <a:avLst/>
          </a:prstGeom>
          <a:noFill/>
          <a:ln cap="flat" cmpd="sng" w="28575">
            <a:solidFill>
              <a:schemeClr val="dk2"/>
            </a:solidFill>
            <a:prstDash val="solid"/>
            <a:round/>
            <a:headEnd len="sm" w="sm" type="none"/>
            <a:tailEnd len="sm" w="sm" type="none"/>
          </a:ln>
        </p:spPr>
      </p:cxnSp>
      <p:pic>
        <p:nvPicPr>
          <p:cNvPr id="429" name="Google Shape;429;p8"/>
          <p:cNvPicPr preferRelativeResize="0"/>
          <p:nvPr/>
        </p:nvPicPr>
        <p:blipFill rotWithShape="1">
          <a:blip r:embed="rId7">
            <a:alphaModFix/>
          </a:blip>
          <a:srcRect b="0" l="0" r="0" t="0"/>
          <a:stretch/>
        </p:blipFill>
        <p:spPr>
          <a:xfrm>
            <a:off x="2344005" y="3226569"/>
            <a:ext cx="370168" cy="202432"/>
          </a:xfrm>
          <a:prstGeom prst="rect">
            <a:avLst/>
          </a:prstGeom>
          <a:noFill/>
          <a:ln>
            <a:noFill/>
          </a:ln>
        </p:spPr>
      </p:pic>
      <p:pic>
        <p:nvPicPr>
          <p:cNvPr id="430" name="Google Shape;430;p8"/>
          <p:cNvPicPr preferRelativeResize="0"/>
          <p:nvPr/>
        </p:nvPicPr>
        <p:blipFill rotWithShape="1">
          <a:blip r:embed="rId8">
            <a:alphaModFix/>
          </a:blip>
          <a:srcRect b="0" l="0" r="0" t="0"/>
          <a:stretch/>
        </p:blipFill>
        <p:spPr>
          <a:xfrm>
            <a:off x="696721" y="3804610"/>
            <a:ext cx="395480" cy="197705"/>
          </a:xfrm>
          <a:prstGeom prst="rect">
            <a:avLst/>
          </a:prstGeom>
          <a:noFill/>
          <a:ln>
            <a:noFill/>
          </a:ln>
        </p:spPr>
      </p:pic>
      <p:sp>
        <p:nvSpPr>
          <p:cNvPr id="431" name="Google Shape;431;p8"/>
          <p:cNvSpPr/>
          <p:nvPr/>
        </p:nvSpPr>
        <p:spPr>
          <a:xfrm>
            <a:off x="1415143" y="3421430"/>
            <a:ext cx="492380" cy="421227"/>
          </a:xfrm>
          <a:custGeom>
            <a:rect b="b" l="l" r="r" t="t"/>
            <a:pathLst>
              <a:path extrusionOk="0" h="96559" w="28715">
                <a:moveTo>
                  <a:pt x="28715" y="0"/>
                </a:moveTo>
                <a:cubicBezTo>
                  <a:pt x="24696" y="6428"/>
                  <a:pt x="18915" y="12402"/>
                  <a:pt x="17671" y="19880"/>
                </a:cubicBezTo>
                <a:cubicBezTo>
                  <a:pt x="17215" y="22619"/>
                  <a:pt x="20379" y="24783"/>
                  <a:pt x="21142" y="27453"/>
                </a:cubicBezTo>
                <a:cubicBezTo>
                  <a:pt x="21988" y="30414"/>
                  <a:pt x="21093" y="33774"/>
                  <a:pt x="19880" y="36604"/>
                </a:cubicBezTo>
                <a:cubicBezTo>
                  <a:pt x="17534" y="42077"/>
                  <a:pt x="10446" y="45245"/>
                  <a:pt x="9466" y="51119"/>
                </a:cubicBezTo>
                <a:cubicBezTo>
                  <a:pt x="8527" y="56745"/>
                  <a:pt x="6953" y="62532"/>
                  <a:pt x="7889" y="68159"/>
                </a:cubicBezTo>
                <a:cubicBezTo>
                  <a:pt x="8509" y="71884"/>
                  <a:pt x="11815" y="75697"/>
                  <a:pt x="10413" y="79204"/>
                </a:cubicBezTo>
                <a:cubicBezTo>
                  <a:pt x="8976" y="82798"/>
                  <a:pt x="4253" y="84261"/>
                  <a:pt x="2524" y="87723"/>
                </a:cubicBezTo>
                <a:cubicBezTo>
                  <a:pt x="1155" y="90463"/>
                  <a:pt x="967" y="93652"/>
                  <a:pt x="0" y="96559"/>
                </a:cubicBezTo>
              </a:path>
            </a:pathLst>
          </a:custGeom>
          <a:noFill/>
          <a:ln cap="flat" cmpd="sng" w="22225">
            <a:solidFill>
              <a:srgbClr val="FF0000"/>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8"/>
          <p:cNvSpPr/>
          <p:nvPr/>
        </p:nvSpPr>
        <p:spPr>
          <a:xfrm flipH="1" rot="-448095">
            <a:off x="2164417" y="3365413"/>
            <a:ext cx="499715" cy="495493"/>
          </a:xfrm>
          <a:custGeom>
            <a:rect b="b" l="l" r="r" t="t"/>
            <a:pathLst>
              <a:path extrusionOk="0" h="96559" w="28715">
                <a:moveTo>
                  <a:pt x="28715" y="0"/>
                </a:moveTo>
                <a:cubicBezTo>
                  <a:pt x="24696" y="6428"/>
                  <a:pt x="18915" y="12402"/>
                  <a:pt x="17671" y="19880"/>
                </a:cubicBezTo>
                <a:cubicBezTo>
                  <a:pt x="17215" y="22619"/>
                  <a:pt x="20379" y="24783"/>
                  <a:pt x="21142" y="27453"/>
                </a:cubicBezTo>
                <a:cubicBezTo>
                  <a:pt x="21988" y="30414"/>
                  <a:pt x="21093" y="33774"/>
                  <a:pt x="19880" y="36604"/>
                </a:cubicBezTo>
                <a:cubicBezTo>
                  <a:pt x="17534" y="42077"/>
                  <a:pt x="10446" y="45245"/>
                  <a:pt x="9466" y="51119"/>
                </a:cubicBezTo>
                <a:cubicBezTo>
                  <a:pt x="8527" y="56745"/>
                  <a:pt x="6953" y="62532"/>
                  <a:pt x="7889" y="68159"/>
                </a:cubicBezTo>
                <a:cubicBezTo>
                  <a:pt x="8509" y="71884"/>
                  <a:pt x="11815" y="75697"/>
                  <a:pt x="10413" y="79204"/>
                </a:cubicBezTo>
                <a:cubicBezTo>
                  <a:pt x="8976" y="82798"/>
                  <a:pt x="4253" y="84261"/>
                  <a:pt x="2524" y="87723"/>
                </a:cubicBezTo>
                <a:cubicBezTo>
                  <a:pt x="1155" y="90463"/>
                  <a:pt x="967" y="93652"/>
                  <a:pt x="0" y="96559"/>
                </a:cubicBezTo>
              </a:path>
            </a:pathLst>
          </a:custGeom>
          <a:noFill/>
          <a:ln cap="flat" cmpd="sng" w="22225">
            <a:solidFill>
              <a:srgbClr val="FF0000"/>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33" name="Google Shape;433;p8"/>
          <p:cNvCxnSpPr/>
          <p:nvPr/>
        </p:nvCxnSpPr>
        <p:spPr>
          <a:xfrm rot="10800000">
            <a:off x="2033243" y="3354817"/>
            <a:ext cx="0" cy="1429129"/>
          </a:xfrm>
          <a:prstGeom prst="straightConnector1">
            <a:avLst/>
          </a:prstGeom>
          <a:noFill/>
          <a:ln cap="flat" cmpd="sng" w="19050">
            <a:solidFill>
              <a:srgbClr val="0000FF"/>
            </a:solidFill>
            <a:prstDash val="solid"/>
            <a:round/>
            <a:headEnd len="sm" w="sm" type="none"/>
            <a:tailEnd len="med" w="med" type="triangle"/>
          </a:ln>
        </p:spPr>
      </p:cxnSp>
      <p:cxnSp>
        <p:nvCxnSpPr>
          <p:cNvPr id="434" name="Google Shape;434;p8"/>
          <p:cNvCxnSpPr/>
          <p:nvPr/>
        </p:nvCxnSpPr>
        <p:spPr>
          <a:xfrm rot="10800000">
            <a:off x="322754" y="4329323"/>
            <a:ext cx="0" cy="650066"/>
          </a:xfrm>
          <a:prstGeom prst="straightConnector1">
            <a:avLst/>
          </a:prstGeom>
          <a:noFill/>
          <a:ln cap="flat" cmpd="sng" w="19050">
            <a:solidFill>
              <a:schemeClr val="dk2"/>
            </a:solidFill>
            <a:prstDash val="solid"/>
            <a:round/>
            <a:headEnd len="sm" w="sm" type="none"/>
            <a:tailEnd len="med" w="med" type="triangle"/>
          </a:ln>
        </p:spPr>
      </p:cxnSp>
      <p:sp>
        <p:nvSpPr>
          <p:cNvPr id="435" name="Google Shape;435;p8"/>
          <p:cNvSpPr txBox="1"/>
          <p:nvPr/>
        </p:nvSpPr>
        <p:spPr>
          <a:xfrm rot="-5400000">
            <a:off x="-230918" y="4406524"/>
            <a:ext cx="846526" cy="35391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chemeClr val="dk2"/>
                </a:solidFill>
                <a:latin typeface="Arial"/>
                <a:ea typeface="Arial"/>
                <a:cs typeface="Arial"/>
                <a:sym typeface="Arial"/>
              </a:rPr>
              <a:t>B -field</a:t>
            </a:r>
            <a:endParaRPr b="0" i="0" sz="1100" u="none" cap="none" strike="noStrike">
              <a:solidFill>
                <a:schemeClr val="dk2"/>
              </a:solidFill>
              <a:latin typeface="Arial"/>
              <a:ea typeface="Arial"/>
              <a:cs typeface="Arial"/>
              <a:sym typeface="Arial"/>
            </a:endParaRPr>
          </a:p>
        </p:txBody>
      </p:sp>
      <p:sp>
        <p:nvSpPr>
          <p:cNvPr id="436" name="Google Shape;436;p8"/>
          <p:cNvSpPr/>
          <p:nvPr/>
        </p:nvSpPr>
        <p:spPr>
          <a:xfrm rot="-5400000">
            <a:off x="791562" y="4318417"/>
            <a:ext cx="283900" cy="631800"/>
          </a:xfrm>
          <a:prstGeom prst="can">
            <a:avLst>
              <a:gd fmla="val 25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8"/>
          <p:cNvSpPr txBox="1"/>
          <p:nvPr/>
        </p:nvSpPr>
        <p:spPr>
          <a:xfrm>
            <a:off x="1006591" y="3916982"/>
            <a:ext cx="800100" cy="33852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 sz="1000" u="none" cap="none" strike="noStrike">
                <a:solidFill>
                  <a:schemeClr val="dk2"/>
                </a:solidFill>
                <a:latin typeface="Arial"/>
                <a:ea typeface="Arial"/>
                <a:cs typeface="Arial"/>
                <a:sym typeface="Arial"/>
              </a:rPr>
              <a:t>Spin-up</a:t>
            </a:r>
            <a:endParaRPr b="1" i="0" sz="1000" u="none" cap="none" strike="noStrike">
              <a:solidFill>
                <a:schemeClr val="dk2"/>
              </a:solidFill>
              <a:latin typeface="Arial"/>
              <a:ea typeface="Arial"/>
              <a:cs typeface="Arial"/>
              <a:sym typeface="Arial"/>
            </a:endParaRPr>
          </a:p>
        </p:txBody>
      </p:sp>
      <p:sp>
        <p:nvSpPr>
          <p:cNvPr id="438" name="Google Shape;438;p8"/>
          <p:cNvSpPr/>
          <p:nvPr/>
        </p:nvSpPr>
        <p:spPr>
          <a:xfrm>
            <a:off x="1988456" y="4734203"/>
            <a:ext cx="101601" cy="95425"/>
          </a:xfrm>
          <a:prstGeom prst="ellipse">
            <a:avLst/>
          </a:prstGeom>
          <a:solidFill>
            <a:srgbClr val="FFC000"/>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8"/>
          <p:cNvSpPr/>
          <p:nvPr/>
        </p:nvSpPr>
        <p:spPr>
          <a:xfrm>
            <a:off x="369391" y="4591177"/>
            <a:ext cx="95065" cy="89680"/>
          </a:xfrm>
          <a:prstGeom prst="ellipse">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8"/>
          <p:cNvSpPr/>
          <p:nvPr/>
        </p:nvSpPr>
        <p:spPr>
          <a:xfrm>
            <a:off x="72668" y="4293440"/>
            <a:ext cx="1265626" cy="769065"/>
          </a:xfrm>
          <a:prstGeom prst="rect">
            <a:avLst/>
          </a:prstGeom>
          <a:noFill/>
          <a:ln cap="flat" cmpd="sng" w="9525">
            <a:solidFill>
              <a:srgbClr val="3061B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41" name="Google Shape;441;p8"/>
          <p:cNvSpPr txBox="1"/>
          <p:nvPr/>
        </p:nvSpPr>
        <p:spPr>
          <a:xfrm>
            <a:off x="1577858" y="3380644"/>
            <a:ext cx="657000" cy="461635"/>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baseline="-25000" i="1" lang="en" sz="1800" u="none" cap="none" strike="noStrike">
                <a:solidFill>
                  <a:schemeClr val="dk2"/>
                </a:solidFill>
                <a:latin typeface="Arial"/>
                <a:ea typeface="Arial"/>
                <a:cs typeface="Arial"/>
                <a:sym typeface="Arial"/>
              </a:rPr>
              <a:t>|V&gt;</a:t>
            </a:r>
            <a:endParaRPr b="1" i="0" sz="1400" u="none" cap="none" strike="noStrike">
              <a:solidFill>
                <a:srgbClr val="000000"/>
              </a:solidFill>
              <a:latin typeface="Arial"/>
              <a:ea typeface="Arial"/>
              <a:cs typeface="Arial"/>
              <a:sym typeface="Arial"/>
            </a:endParaRPr>
          </a:p>
        </p:txBody>
      </p:sp>
      <p:sp>
        <p:nvSpPr>
          <p:cNvPr id="442" name="Google Shape;442;p8"/>
          <p:cNvSpPr txBox="1"/>
          <p:nvPr/>
        </p:nvSpPr>
        <p:spPr>
          <a:xfrm>
            <a:off x="2156615" y="3369756"/>
            <a:ext cx="555743" cy="461635"/>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baseline="-25000" i="0" lang="en" sz="1800" u="none" cap="none" strike="noStrike">
                <a:solidFill>
                  <a:schemeClr val="dk2"/>
                </a:solidFill>
                <a:latin typeface="Arial"/>
                <a:ea typeface="Arial"/>
                <a:cs typeface="Arial"/>
                <a:sym typeface="Arial"/>
              </a:rPr>
              <a:t>|H&gt;</a:t>
            </a:r>
            <a:endParaRPr b="1" i="0" sz="1400" u="none" cap="none" strike="noStrike">
              <a:solidFill>
                <a:srgbClr val="000000"/>
              </a:solidFill>
              <a:latin typeface="Arial"/>
              <a:ea typeface="Arial"/>
              <a:cs typeface="Arial"/>
              <a:sym typeface="Arial"/>
            </a:endParaRPr>
          </a:p>
        </p:txBody>
      </p:sp>
      <p:cxnSp>
        <p:nvCxnSpPr>
          <p:cNvPr id="443" name="Google Shape;443;p8"/>
          <p:cNvCxnSpPr/>
          <p:nvPr/>
        </p:nvCxnSpPr>
        <p:spPr>
          <a:xfrm rot="10800000">
            <a:off x="1262744" y="3722917"/>
            <a:ext cx="0" cy="250368"/>
          </a:xfrm>
          <a:prstGeom prst="straightConnector1">
            <a:avLst/>
          </a:prstGeom>
          <a:noFill/>
          <a:ln cap="flat" cmpd="sng" w="31750">
            <a:solidFill>
              <a:srgbClr val="C00000"/>
            </a:solidFill>
            <a:prstDash val="solid"/>
            <a:round/>
            <a:headEnd len="sm" w="sm" type="none"/>
            <a:tailEnd len="med" w="med" type="triangle"/>
          </a:ln>
        </p:spPr>
      </p:cxnSp>
      <p:cxnSp>
        <p:nvCxnSpPr>
          <p:cNvPr id="444" name="Google Shape;444;p8"/>
          <p:cNvCxnSpPr/>
          <p:nvPr/>
        </p:nvCxnSpPr>
        <p:spPr>
          <a:xfrm>
            <a:off x="2873830" y="3726542"/>
            <a:ext cx="0" cy="275775"/>
          </a:xfrm>
          <a:prstGeom prst="straightConnector1">
            <a:avLst/>
          </a:prstGeom>
          <a:noFill/>
          <a:ln cap="flat" cmpd="sng" w="31750">
            <a:solidFill>
              <a:srgbClr val="C00000"/>
            </a:solidFill>
            <a:prstDash val="solid"/>
            <a:round/>
            <a:headEnd len="sm" w="sm" type="none"/>
            <a:tailEnd len="med" w="med" type="triangle"/>
          </a:ln>
        </p:spPr>
      </p:cxnSp>
      <p:sp>
        <p:nvSpPr>
          <p:cNvPr id="445" name="Google Shape;445;p8"/>
          <p:cNvSpPr txBox="1"/>
          <p:nvPr/>
        </p:nvSpPr>
        <p:spPr>
          <a:xfrm>
            <a:off x="687275" y="4682610"/>
            <a:ext cx="800100" cy="35391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chemeClr val="dk2"/>
                </a:solidFill>
                <a:latin typeface="Arial"/>
                <a:ea typeface="Arial"/>
                <a:cs typeface="Arial"/>
                <a:sym typeface="Arial"/>
              </a:rPr>
              <a:t>Fiber</a:t>
            </a:r>
            <a:endParaRPr b="0" i="0" sz="1100" u="none" cap="none" strike="noStrike">
              <a:solidFill>
                <a:schemeClr val="dk2"/>
              </a:solidFill>
              <a:latin typeface="Arial"/>
              <a:ea typeface="Arial"/>
              <a:cs typeface="Arial"/>
              <a:sym typeface="Arial"/>
            </a:endParaRPr>
          </a:p>
        </p:txBody>
      </p:sp>
      <p:sp>
        <p:nvSpPr>
          <p:cNvPr id="446" name="Google Shape;446;p8"/>
          <p:cNvSpPr txBox="1"/>
          <p:nvPr/>
        </p:nvSpPr>
        <p:spPr>
          <a:xfrm>
            <a:off x="79828" y="3322283"/>
            <a:ext cx="1324429" cy="276999"/>
          </a:xfrm>
          <a:prstGeom prst="rect">
            <a:avLst/>
          </a:prstGeom>
          <a:noFill/>
          <a:ln cap="flat" cmpd="sng" w="9525">
            <a:solidFill>
              <a:srgbClr val="C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Arial"/>
                <a:ea typeface="Arial"/>
                <a:cs typeface="Arial"/>
                <a:sym typeface="Arial"/>
              </a:rPr>
              <a:t>∣</a:t>
            </a:r>
            <a:r>
              <a:rPr b="0" i="0" lang="en" sz="1100" u="none" cap="none" strike="noStrike">
                <a:solidFill>
                  <a:srgbClr val="000000"/>
                </a:solidFill>
                <a:latin typeface="Arial"/>
                <a:ea typeface="Arial"/>
                <a:cs typeface="Arial"/>
                <a:sym typeface="Arial"/>
              </a:rPr>
              <a:t>Ψ⟩=​(∣↑,V⟩+∣↓,H⟩)</a:t>
            </a:r>
            <a:endParaRPr b="0" i="0" sz="1400" u="none" cap="none" strike="noStrike">
              <a:solidFill>
                <a:srgbClr val="000000"/>
              </a:solidFill>
              <a:latin typeface="Arial"/>
              <a:ea typeface="Arial"/>
              <a:cs typeface="Arial"/>
              <a:sym typeface="Arial"/>
            </a:endParaRPr>
          </a:p>
        </p:txBody>
      </p:sp>
      <p:sp>
        <p:nvSpPr>
          <p:cNvPr id="447" name="Google Shape;447;p8"/>
          <p:cNvSpPr txBox="1"/>
          <p:nvPr/>
        </p:nvSpPr>
        <p:spPr>
          <a:xfrm>
            <a:off x="3224921" y="3280765"/>
            <a:ext cx="1243664"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t/>
            </a:r>
            <a:endParaRPr b="1" i="0" sz="1050" u="none" cap="none" strike="noStrike">
              <a:solidFill>
                <a:srgbClr val="000000"/>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000000"/>
                </a:solidFill>
                <a:latin typeface="Arimo"/>
                <a:ea typeface="Arimo"/>
                <a:cs typeface="Arimo"/>
                <a:sym typeface="Arimo"/>
              </a:rPr>
              <a:t>Single Ca</a:t>
            </a:r>
            <a:r>
              <a:rPr b="1" baseline="30000" i="0" lang="en" sz="1050" u="none" cap="none" strike="noStrike">
                <a:solidFill>
                  <a:srgbClr val="000000"/>
                </a:solidFill>
                <a:latin typeface="Arimo"/>
                <a:ea typeface="Arimo"/>
                <a:cs typeface="Arimo"/>
                <a:sym typeface="Arimo"/>
              </a:rPr>
              <a:t>+ </a:t>
            </a:r>
            <a:r>
              <a:rPr b="1" i="0" lang="en" sz="1050" u="none" cap="none" strike="noStrike">
                <a:solidFill>
                  <a:srgbClr val="000000"/>
                </a:solidFill>
                <a:latin typeface="Arimo"/>
                <a:ea typeface="Arimo"/>
                <a:cs typeface="Arimo"/>
                <a:sym typeface="Arimo"/>
              </a:rPr>
              <a:t>ion </a:t>
            </a:r>
            <a:endParaRPr b="1" i="0" sz="1050" u="none" cap="none" strike="noStrike">
              <a:solidFill>
                <a:srgbClr val="000000"/>
              </a:solidFill>
              <a:latin typeface="Arimo"/>
              <a:ea typeface="Arimo"/>
              <a:cs typeface="Arimo"/>
              <a:sym typeface="Arimo"/>
            </a:endParaRPr>
          </a:p>
        </p:txBody>
      </p:sp>
      <p:sp>
        <p:nvSpPr>
          <p:cNvPr id="448" name="Google Shape;448;p8"/>
          <p:cNvSpPr txBox="1"/>
          <p:nvPr/>
        </p:nvSpPr>
        <p:spPr>
          <a:xfrm>
            <a:off x="8163723" y="3043435"/>
            <a:ext cx="1243664" cy="43858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t/>
            </a:r>
            <a:endParaRPr b="1" i="0" sz="1050" u="none" cap="none" strike="noStrike">
              <a:solidFill>
                <a:srgbClr val="000000"/>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Arimo"/>
                <a:ea typeface="Arimo"/>
                <a:cs typeface="Arimo"/>
                <a:sym typeface="Arimo"/>
              </a:rPr>
              <a:t>|H&gt;</a:t>
            </a:r>
            <a:r>
              <a:rPr b="1" i="0" lang="en" sz="1050" u="none" cap="none" strike="noStrike">
                <a:solidFill>
                  <a:srgbClr val="000000"/>
                </a:solidFill>
                <a:latin typeface="Arimo"/>
                <a:ea typeface="Arimo"/>
                <a:cs typeface="Arimo"/>
                <a:sym typeface="Arimo"/>
              </a:rPr>
              <a:t> </a:t>
            </a:r>
            <a:endParaRPr b="1" i="0" sz="1050" u="none" cap="none" strike="noStrike">
              <a:solidFill>
                <a:srgbClr val="000000"/>
              </a:solidFill>
              <a:latin typeface="Arimo"/>
              <a:ea typeface="Arimo"/>
              <a:cs typeface="Arimo"/>
              <a:sym typeface="Arimo"/>
            </a:endParaRPr>
          </a:p>
        </p:txBody>
      </p:sp>
      <p:sp>
        <p:nvSpPr>
          <p:cNvPr id="449" name="Google Shape;449;p8"/>
          <p:cNvSpPr txBox="1"/>
          <p:nvPr/>
        </p:nvSpPr>
        <p:spPr>
          <a:xfrm>
            <a:off x="8774954" y="3639931"/>
            <a:ext cx="1243664"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t/>
            </a:r>
            <a:endParaRPr b="1" i="0" sz="1050" u="none" cap="none" strike="noStrike">
              <a:solidFill>
                <a:srgbClr val="000000"/>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000000"/>
                </a:solidFill>
                <a:latin typeface="Arimo"/>
                <a:ea typeface="Arimo"/>
                <a:cs typeface="Arimo"/>
                <a:sym typeface="Arimo"/>
              </a:rPr>
              <a:t>|V&gt; </a:t>
            </a:r>
            <a:endParaRPr b="1" i="0" sz="1050" u="none" cap="none" strike="noStrike">
              <a:solidFill>
                <a:srgbClr val="000000"/>
              </a:solidFill>
              <a:latin typeface="Arimo"/>
              <a:ea typeface="Arimo"/>
              <a:cs typeface="Arimo"/>
              <a:sym typeface="Arimo"/>
            </a:endParaRPr>
          </a:p>
        </p:txBody>
      </p:sp>
      <p:pic>
        <p:nvPicPr>
          <p:cNvPr id="450" name="Google Shape;450;p8" title="Screenshot 2026-01-28 at 5.41.09 PM (2).png"/>
          <p:cNvPicPr preferRelativeResize="0"/>
          <p:nvPr/>
        </p:nvPicPr>
        <p:blipFill rotWithShape="1">
          <a:blip r:embed="rId9">
            <a:alphaModFix/>
          </a:blip>
          <a:srcRect b="48900" l="0" r="0" t="0"/>
          <a:stretch/>
        </p:blipFill>
        <p:spPr>
          <a:xfrm>
            <a:off x="298923" y="631635"/>
            <a:ext cx="4158203" cy="1390154"/>
          </a:xfrm>
          <a:prstGeom prst="rect">
            <a:avLst/>
          </a:prstGeom>
          <a:noFill/>
          <a:ln>
            <a:noFill/>
          </a:ln>
        </p:spPr>
      </p:pic>
      <p:sp>
        <p:nvSpPr>
          <p:cNvPr id="451" name="Google Shape;451;p8"/>
          <p:cNvSpPr txBox="1"/>
          <p:nvPr/>
        </p:nvSpPr>
        <p:spPr>
          <a:xfrm>
            <a:off x="5417913" y="276217"/>
            <a:ext cx="4318800" cy="400079"/>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2"/>
                </a:solidFill>
                <a:latin typeface="Arial"/>
                <a:ea typeface="Arial"/>
                <a:cs typeface="Arial"/>
                <a:sym typeface="Arial"/>
              </a:rPr>
              <a:t>Quantum state tomography</a:t>
            </a:r>
            <a:endParaRPr b="0" i="0" sz="1400" u="none" cap="none" strike="noStrike">
              <a:solidFill>
                <a:schemeClr val="dk2"/>
              </a:solidFill>
              <a:latin typeface="Arial"/>
              <a:ea typeface="Arial"/>
              <a:cs typeface="Arial"/>
              <a:sym typeface="Arial"/>
            </a:endParaRPr>
          </a:p>
        </p:txBody>
      </p:sp>
      <p:sp>
        <p:nvSpPr>
          <p:cNvPr id="452" name="Google Shape;452;p8"/>
          <p:cNvSpPr/>
          <p:nvPr/>
        </p:nvSpPr>
        <p:spPr>
          <a:xfrm>
            <a:off x="8532742" y="3727175"/>
            <a:ext cx="581441" cy="377686"/>
          </a:xfrm>
          <a:prstGeom prst="ellipse">
            <a:avLst/>
          </a:prstGeom>
          <a:solidFill>
            <a:schemeClr val="accent6">
              <a:alpha val="4901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53" name="Google Shape;453;p8"/>
          <p:cNvSpPr/>
          <p:nvPr/>
        </p:nvSpPr>
        <p:spPr>
          <a:xfrm>
            <a:off x="8039099" y="3293166"/>
            <a:ext cx="581441" cy="377686"/>
          </a:xfrm>
          <a:prstGeom prst="ellipse">
            <a:avLst/>
          </a:prstGeom>
          <a:solidFill>
            <a:schemeClr val="accent6">
              <a:alpha val="4901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54" name="Google Shape;454;p8"/>
          <p:cNvSpPr txBox="1"/>
          <p:nvPr/>
        </p:nvSpPr>
        <p:spPr>
          <a:xfrm>
            <a:off x="38761" y="2977449"/>
            <a:ext cx="3083124" cy="264688"/>
          </a:xfrm>
          <a:prstGeom prst="rect">
            <a:avLst/>
          </a:prstGeom>
          <a:solidFill>
            <a:srgbClr val="00B0F0">
              <a:alpha val="7058"/>
            </a:srgbClr>
          </a:solid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00"/>
              </a:buClr>
              <a:buSzPts val="1400"/>
              <a:buFont typeface="Arial"/>
              <a:buNone/>
            </a:pPr>
            <a:r>
              <a:rPr b="1" i="0" lang="en" sz="1400" u="none" cap="none" strike="noStrike">
                <a:solidFill>
                  <a:srgbClr val="000000"/>
                </a:solidFill>
                <a:latin typeface="Arimo"/>
                <a:ea typeface="Arimo"/>
                <a:cs typeface="Arimo"/>
                <a:sym typeface="Arimo"/>
              </a:rPr>
              <a:t>          Entanglement generation </a:t>
            </a:r>
            <a:endParaRPr b="1" i="0" sz="1400" u="none" cap="none" strike="noStrike">
              <a:solidFill>
                <a:srgbClr val="000000"/>
              </a:solidFill>
              <a:latin typeface="Arimo"/>
              <a:ea typeface="Arimo"/>
              <a:cs typeface="Arimo"/>
              <a:sym typeface="Arimo"/>
            </a:endParaRPr>
          </a:p>
        </p:txBody>
      </p:sp>
      <p:sp>
        <p:nvSpPr>
          <p:cNvPr id="455" name="Google Shape;455;p8"/>
          <p:cNvSpPr txBox="1"/>
          <p:nvPr/>
        </p:nvSpPr>
        <p:spPr>
          <a:xfrm>
            <a:off x="920198" y="290767"/>
            <a:ext cx="4318800" cy="400079"/>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2"/>
                </a:solidFill>
                <a:latin typeface="Arial"/>
                <a:ea typeface="Arial"/>
                <a:cs typeface="Arial"/>
                <a:sym typeface="Arial"/>
              </a:rPr>
              <a:t>Spin-photon correlation measurements</a:t>
            </a:r>
            <a:endParaRPr b="0" i="0" sz="1400" u="none" cap="none" strike="noStrike">
              <a:solidFill>
                <a:schemeClr val="dk2"/>
              </a:solidFill>
              <a:latin typeface="Arial"/>
              <a:ea typeface="Arial"/>
              <a:cs typeface="Arial"/>
              <a:sym typeface="Arial"/>
            </a:endParaRPr>
          </a:p>
        </p:txBody>
      </p:sp>
      <p:sp>
        <p:nvSpPr>
          <p:cNvPr id="456" name="Google Shape;456;p8"/>
          <p:cNvSpPr txBox="1"/>
          <p:nvPr/>
        </p:nvSpPr>
        <p:spPr>
          <a:xfrm>
            <a:off x="433897" y="2000864"/>
            <a:ext cx="4318800" cy="400079"/>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2"/>
                </a:solidFill>
                <a:latin typeface="Arial"/>
                <a:ea typeface="Arial"/>
                <a:cs typeface="Arial"/>
                <a:sym typeface="Arial"/>
              </a:rPr>
              <a:t>               Entanglement fidelity wrt Bell-states</a:t>
            </a:r>
            <a:endParaRPr b="0" i="0" sz="1400" u="none" cap="none" strike="noStrike">
              <a:solidFill>
                <a:schemeClr val="dk2"/>
              </a:solidFill>
              <a:latin typeface="Arial"/>
              <a:ea typeface="Arial"/>
              <a:cs typeface="Arial"/>
              <a:sym typeface="Arial"/>
            </a:endParaRPr>
          </a:p>
        </p:txBody>
      </p:sp>
      <p:sp>
        <p:nvSpPr>
          <p:cNvPr id="457" name="Google Shape;457;p8"/>
          <p:cNvSpPr txBox="1"/>
          <p:nvPr/>
        </p:nvSpPr>
        <p:spPr>
          <a:xfrm>
            <a:off x="1508439" y="2340932"/>
            <a:ext cx="2489189" cy="461635"/>
          </a:xfrm>
          <a:prstGeom prst="rect">
            <a:avLst/>
          </a:prstGeom>
          <a:noFill/>
          <a:ln cap="flat" cmpd="sng" w="9525">
            <a:solidFill>
              <a:srgbClr val="FF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2"/>
                </a:solidFill>
                <a:latin typeface="Arial"/>
                <a:ea typeface="Arial"/>
                <a:cs typeface="Arial"/>
                <a:sym typeface="Arial"/>
              </a:rPr>
              <a:t>   </a:t>
            </a:r>
            <a:r>
              <a:rPr b="0" i="1" lang="en" sz="1600" u="none" cap="none" strike="noStrike">
                <a:solidFill>
                  <a:schemeClr val="dk1"/>
                </a:solidFill>
                <a:latin typeface="Arial"/>
                <a:ea typeface="Arial"/>
                <a:cs typeface="Arial"/>
                <a:sym typeface="Arial"/>
              </a:rPr>
              <a:t>F = </a:t>
            </a:r>
            <a:r>
              <a:rPr b="0" i="0" lang="en" sz="1600" u="none" cap="none" strike="noStrike">
                <a:solidFill>
                  <a:schemeClr val="dk1"/>
                </a:solidFill>
                <a:latin typeface="Arial"/>
                <a:ea typeface="Arial"/>
                <a:cs typeface="Arial"/>
                <a:sym typeface="Arial"/>
              </a:rPr>
              <a:t>94.1  ± 1.4 %</a:t>
            </a:r>
            <a:endParaRPr b="0" i="0" sz="1600" u="none" cap="none" strike="noStrike">
              <a:solidFill>
                <a:schemeClr val="dk1"/>
              </a:solidFill>
              <a:latin typeface="Arial"/>
              <a:ea typeface="Arial"/>
              <a:cs typeface="Arial"/>
              <a:sym typeface="Arial"/>
            </a:endParaRPr>
          </a:p>
        </p:txBody>
      </p:sp>
      <p:sp>
        <p:nvSpPr>
          <p:cNvPr id="458" name="Google Shape;458;p8"/>
          <p:cNvSpPr/>
          <p:nvPr/>
        </p:nvSpPr>
        <p:spPr>
          <a:xfrm>
            <a:off x="4091472" y="4580676"/>
            <a:ext cx="4485596" cy="364795"/>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1"/>
                </a:solidFill>
                <a:latin typeface="Arial"/>
                <a:ea typeface="Arial"/>
                <a:cs typeface="Arial"/>
                <a:sym typeface="Arial"/>
              </a:rPr>
              <a:t>                         </a:t>
            </a:r>
            <a:r>
              <a:rPr b="1" i="0" lang="en" sz="1200" u="none" cap="none" strike="noStrike">
                <a:solidFill>
                  <a:srgbClr val="FF0000"/>
                </a:solidFill>
                <a:latin typeface="Arial"/>
                <a:ea typeface="Arial"/>
                <a:cs typeface="Arial"/>
                <a:sym typeface="Arial"/>
              </a:rPr>
              <a:t>UC Berkeley node</a:t>
            </a:r>
            <a:endParaRPr b="1" i="0" sz="1200" u="none" cap="none" strike="noStrike">
              <a:solidFill>
                <a:srgbClr val="FF0000"/>
              </a:solidFill>
              <a:latin typeface="Arial"/>
              <a:ea typeface="Arial"/>
              <a:cs typeface="Arial"/>
              <a:sym typeface="Arial"/>
            </a:endParaRPr>
          </a:p>
        </p:txBody>
      </p:sp>
      <p:sp>
        <p:nvSpPr>
          <p:cNvPr id="459" name="Google Shape;459;p8"/>
          <p:cNvSpPr/>
          <p:nvPr/>
        </p:nvSpPr>
        <p:spPr>
          <a:xfrm>
            <a:off x="3663374" y="4125008"/>
            <a:ext cx="4485596" cy="364795"/>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1"/>
                </a:solidFill>
                <a:latin typeface="Arial"/>
                <a:ea typeface="Arial"/>
                <a:cs typeface="Arial"/>
                <a:sym typeface="Arial"/>
              </a:rPr>
              <a:t>                         Local entanglement distribution </a:t>
            </a:r>
            <a:endParaRPr b="1" i="0" sz="1200" u="none" cap="none" strike="noStrike">
              <a:solidFill>
                <a:schemeClr val="dk1"/>
              </a:solidFill>
              <a:latin typeface="Arial"/>
              <a:ea typeface="Arial"/>
              <a:cs typeface="Arial"/>
              <a:sym typeface="Arial"/>
            </a:endParaRPr>
          </a:p>
        </p:txBody>
      </p:sp>
      <p:sp>
        <p:nvSpPr>
          <p:cNvPr id="460" name="Google Shape;460;p8"/>
          <p:cNvSpPr txBox="1"/>
          <p:nvPr/>
        </p:nvSpPr>
        <p:spPr>
          <a:xfrm>
            <a:off x="3375864" y="2986745"/>
            <a:ext cx="5450083" cy="308075"/>
          </a:xfrm>
          <a:prstGeom prst="rect">
            <a:avLst/>
          </a:prstGeom>
          <a:solidFill>
            <a:srgbClr val="00B0F0">
              <a:alpha val="7058"/>
            </a:srgbClr>
          </a:solid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00"/>
              </a:buClr>
              <a:buSzPts val="1400"/>
              <a:buFont typeface="Arial"/>
              <a:buNone/>
            </a:pPr>
            <a:r>
              <a:rPr b="1" i="0" lang="en" sz="1400" u="none" cap="none" strike="noStrike">
                <a:solidFill>
                  <a:srgbClr val="000000"/>
                </a:solidFill>
                <a:latin typeface="Arimo"/>
                <a:ea typeface="Arimo"/>
                <a:cs typeface="Arimo"/>
                <a:sym typeface="Arimo"/>
              </a:rPr>
              <a:t>             Correlations between spin and polarization</a:t>
            </a:r>
            <a:endParaRPr b="1" i="0" sz="1400" u="none" cap="none" strike="noStrike">
              <a:solidFill>
                <a:srgbClr val="000000"/>
              </a:solidFill>
              <a:latin typeface="Arimo"/>
              <a:ea typeface="Arimo"/>
              <a:cs typeface="Arimo"/>
              <a:sym typeface="Arimo"/>
            </a:endParaRPr>
          </a:p>
        </p:txBody>
      </p:sp>
    </p:spTree>
  </p:cSld>
  <p:clrMapOvr>
    <a:masterClrMapping/>
  </p:clrMapOvr>
  <mc:AlternateContent>
    <mc:Choice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9"/>
          <p:cNvSpPr/>
          <p:nvPr/>
        </p:nvSpPr>
        <p:spPr>
          <a:xfrm>
            <a:off x="2365514" y="3917675"/>
            <a:ext cx="657640" cy="377686"/>
          </a:xfrm>
          <a:prstGeom prst="ellipse">
            <a:avLst/>
          </a:prstGeom>
          <a:solidFill>
            <a:schemeClr val="accent6">
              <a:alpha val="4901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67" name="Google Shape;467;p9"/>
          <p:cNvSpPr txBox="1"/>
          <p:nvPr/>
        </p:nvSpPr>
        <p:spPr>
          <a:xfrm>
            <a:off x="2289629" y="3895210"/>
            <a:ext cx="856004" cy="33852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 sz="1000" u="none" cap="none" strike="noStrike">
                <a:solidFill>
                  <a:schemeClr val="dk2"/>
                </a:solidFill>
                <a:latin typeface="Arial"/>
                <a:ea typeface="Arial"/>
                <a:cs typeface="Arial"/>
                <a:sym typeface="Arial"/>
              </a:rPr>
              <a:t>Spin-down</a:t>
            </a:r>
            <a:endParaRPr b="1" i="0" sz="1000" u="none" cap="none" strike="noStrike">
              <a:solidFill>
                <a:schemeClr val="dk2"/>
              </a:solidFill>
              <a:latin typeface="Arial"/>
              <a:ea typeface="Arial"/>
              <a:cs typeface="Arial"/>
              <a:sym typeface="Arial"/>
            </a:endParaRPr>
          </a:p>
        </p:txBody>
      </p:sp>
      <p:sp>
        <p:nvSpPr>
          <p:cNvPr id="468" name="Google Shape;468;p9"/>
          <p:cNvSpPr txBox="1"/>
          <p:nvPr/>
        </p:nvSpPr>
        <p:spPr>
          <a:xfrm>
            <a:off x="1449275" y="4789587"/>
            <a:ext cx="1497125" cy="35391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dk2"/>
                </a:solidFill>
                <a:latin typeface="Arial"/>
                <a:ea typeface="Arial"/>
                <a:cs typeface="Arial"/>
                <a:sym typeface="Arial"/>
              </a:rPr>
              <a:t>Simplifed scheme</a:t>
            </a:r>
            <a:endParaRPr b="1" i="0" sz="1100" u="none" cap="none" strike="noStrike">
              <a:solidFill>
                <a:schemeClr val="dk2"/>
              </a:solidFill>
              <a:latin typeface="Arial"/>
              <a:ea typeface="Arial"/>
              <a:cs typeface="Arial"/>
              <a:sym typeface="Arial"/>
            </a:endParaRPr>
          </a:p>
        </p:txBody>
      </p:sp>
      <p:sp>
        <p:nvSpPr>
          <p:cNvPr id="469" name="Google Shape;469;p9"/>
          <p:cNvSpPr/>
          <p:nvPr/>
        </p:nvSpPr>
        <p:spPr>
          <a:xfrm>
            <a:off x="1050235" y="3932584"/>
            <a:ext cx="581441" cy="377686"/>
          </a:xfrm>
          <a:prstGeom prst="ellipse">
            <a:avLst/>
          </a:prstGeom>
          <a:solidFill>
            <a:schemeClr val="accent6">
              <a:alpha val="4901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70" name="Google Shape;470;p9"/>
          <p:cNvSpPr txBox="1"/>
          <p:nvPr/>
        </p:nvSpPr>
        <p:spPr>
          <a:xfrm>
            <a:off x="466766" y="-15444"/>
            <a:ext cx="8854440" cy="67270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rgbClr val="000000"/>
                </a:solidFill>
                <a:latin typeface="Arial"/>
                <a:ea typeface="Arial"/>
                <a:cs typeface="Arial"/>
                <a:sym typeface="Arial"/>
              </a:rPr>
              <a:t>               </a:t>
            </a:r>
            <a:r>
              <a:rPr b="1" i="0" lang="en" sz="2200" u="none" cap="none" strike="noStrike">
                <a:solidFill>
                  <a:srgbClr val="C00000"/>
                </a:solidFill>
                <a:latin typeface="Arial"/>
                <a:ea typeface="Arial"/>
                <a:cs typeface="Arial"/>
                <a:sym typeface="Arial"/>
              </a:rPr>
              <a:t>Experiments across 5 km-long deployed fiber  </a:t>
            </a:r>
            <a:endParaRPr b="0" i="0" sz="2200" u="none" cap="none" strike="noStrike">
              <a:solidFill>
                <a:srgbClr val="C00000"/>
              </a:solidFill>
              <a:latin typeface="Arial"/>
              <a:ea typeface="Arial"/>
              <a:cs typeface="Arial"/>
              <a:sym typeface="Arial"/>
            </a:endParaRPr>
          </a:p>
        </p:txBody>
      </p:sp>
      <p:sp>
        <p:nvSpPr>
          <p:cNvPr id="471" name="Google Shape;471;p9"/>
          <p:cNvSpPr/>
          <p:nvPr/>
        </p:nvSpPr>
        <p:spPr>
          <a:xfrm>
            <a:off x="7681156" y="2055264"/>
            <a:ext cx="698666" cy="92549"/>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cxnSp>
        <p:nvCxnSpPr>
          <p:cNvPr id="472" name="Google Shape;472;p9"/>
          <p:cNvCxnSpPr/>
          <p:nvPr/>
        </p:nvCxnSpPr>
        <p:spPr>
          <a:xfrm rot="10800000">
            <a:off x="2276483" y="4216741"/>
            <a:ext cx="0" cy="589"/>
          </a:xfrm>
          <a:prstGeom prst="straightConnector1">
            <a:avLst/>
          </a:prstGeom>
          <a:noFill/>
          <a:ln cap="flat" cmpd="sng" w="9525">
            <a:solidFill>
              <a:srgbClr val="3B7FF2"/>
            </a:solidFill>
            <a:prstDash val="solid"/>
            <a:round/>
            <a:headEnd len="sm" w="sm" type="none"/>
            <a:tailEnd len="sm" w="sm" type="none"/>
          </a:ln>
        </p:spPr>
      </p:cxnSp>
      <p:sp>
        <p:nvSpPr>
          <p:cNvPr id="473" name="Google Shape;473;p9"/>
          <p:cNvSpPr/>
          <p:nvPr/>
        </p:nvSpPr>
        <p:spPr>
          <a:xfrm>
            <a:off x="6439986" y="5215432"/>
            <a:ext cx="1495700" cy="559058"/>
          </a:xfrm>
          <a:prstGeom prst="rect">
            <a:avLst/>
          </a:prstGeom>
          <a:solidFill>
            <a:schemeClr val="l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474" name="Google Shape;474;p9"/>
          <p:cNvSpPr/>
          <p:nvPr/>
        </p:nvSpPr>
        <p:spPr>
          <a:xfrm>
            <a:off x="43178" y="2924117"/>
            <a:ext cx="3045193" cy="2166558"/>
          </a:xfrm>
          <a:prstGeom prst="rect">
            <a:avLst/>
          </a:prstGeom>
          <a:noFill/>
          <a:ln cap="flat" cmpd="sng" w="127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75" name="Google Shape;475;p9"/>
          <p:cNvSpPr/>
          <p:nvPr/>
        </p:nvSpPr>
        <p:spPr>
          <a:xfrm>
            <a:off x="3156698" y="2936817"/>
            <a:ext cx="5933046" cy="2166558"/>
          </a:xfrm>
          <a:prstGeom prst="rect">
            <a:avLst/>
          </a:prstGeom>
          <a:noFill/>
          <a:ln cap="flat" cmpd="sng" w="127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76" name="Google Shape;476;p9"/>
          <p:cNvSpPr/>
          <p:nvPr/>
        </p:nvSpPr>
        <p:spPr>
          <a:xfrm>
            <a:off x="8079984" y="3446111"/>
            <a:ext cx="868093" cy="81484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77" name="Google Shape;477;p9"/>
          <p:cNvSpPr txBox="1"/>
          <p:nvPr/>
        </p:nvSpPr>
        <p:spPr>
          <a:xfrm>
            <a:off x="6909736" y="3242663"/>
            <a:ext cx="1243664"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t/>
            </a:r>
            <a:endParaRPr b="1" i="0" sz="1050" u="none" cap="none" strike="noStrike">
              <a:solidFill>
                <a:srgbClr val="000000"/>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000000"/>
                </a:solidFill>
                <a:latin typeface="Arimo"/>
                <a:ea typeface="Arimo"/>
                <a:cs typeface="Arimo"/>
                <a:sym typeface="Arimo"/>
              </a:rPr>
              <a:t>854 nm photon </a:t>
            </a:r>
            <a:endParaRPr b="1" i="0" sz="1050" u="none" cap="none" strike="noStrike">
              <a:solidFill>
                <a:srgbClr val="000000"/>
              </a:solidFill>
              <a:latin typeface="Arimo"/>
              <a:ea typeface="Arimo"/>
              <a:cs typeface="Arimo"/>
              <a:sym typeface="Arimo"/>
            </a:endParaRPr>
          </a:p>
        </p:txBody>
      </p:sp>
      <p:cxnSp>
        <p:nvCxnSpPr>
          <p:cNvPr id="478" name="Google Shape;478;p9"/>
          <p:cNvCxnSpPr/>
          <p:nvPr/>
        </p:nvCxnSpPr>
        <p:spPr>
          <a:xfrm flipH="1">
            <a:off x="3722915" y="4378570"/>
            <a:ext cx="4109359" cy="41030"/>
          </a:xfrm>
          <a:prstGeom prst="straightConnector1">
            <a:avLst/>
          </a:prstGeom>
          <a:solidFill>
            <a:schemeClr val="accent1"/>
          </a:solidFill>
          <a:ln cap="flat" cmpd="sng" w="12700">
            <a:solidFill>
              <a:schemeClr val="dk1"/>
            </a:solidFill>
            <a:prstDash val="solid"/>
            <a:round/>
            <a:headEnd len="med" w="med" type="triangle"/>
            <a:tailEnd len="med" w="med" type="triangle"/>
          </a:ln>
        </p:spPr>
      </p:cxnSp>
      <p:cxnSp>
        <p:nvCxnSpPr>
          <p:cNvPr id="479" name="Google Shape;479;p9"/>
          <p:cNvCxnSpPr/>
          <p:nvPr/>
        </p:nvCxnSpPr>
        <p:spPr>
          <a:xfrm flipH="1">
            <a:off x="3628571" y="3919044"/>
            <a:ext cx="4019358" cy="8038"/>
          </a:xfrm>
          <a:prstGeom prst="straightConnector1">
            <a:avLst/>
          </a:prstGeom>
          <a:noFill/>
          <a:ln cap="flat" cmpd="sng" w="12700">
            <a:solidFill>
              <a:srgbClr val="4A7DBA"/>
            </a:solidFill>
            <a:prstDash val="solid"/>
            <a:round/>
            <a:headEnd len="sm" w="sm" type="none"/>
            <a:tailEnd len="sm" w="sm" type="none"/>
          </a:ln>
        </p:spPr>
      </p:cxnSp>
      <p:cxnSp>
        <p:nvCxnSpPr>
          <p:cNvPr id="480" name="Google Shape;480;p9"/>
          <p:cNvCxnSpPr/>
          <p:nvPr/>
        </p:nvCxnSpPr>
        <p:spPr>
          <a:xfrm>
            <a:off x="7766014" y="3946484"/>
            <a:ext cx="958075" cy="0"/>
          </a:xfrm>
          <a:prstGeom prst="straightConnector1">
            <a:avLst/>
          </a:prstGeom>
          <a:noFill/>
          <a:ln cap="flat" cmpd="sng" w="9525">
            <a:solidFill>
              <a:srgbClr val="4A7DBA"/>
            </a:solidFill>
            <a:prstDash val="solid"/>
            <a:round/>
            <a:headEnd len="sm" w="sm" type="none"/>
            <a:tailEnd len="sm" w="sm" type="none"/>
          </a:ln>
        </p:spPr>
      </p:cxnSp>
      <p:sp>
        <p:nvSpPr>
          <p:cNvPr id="481" name="Google Shape;481;p9"/>
          <p:cNvSpPr/>
          <p:nvPr/>
        </p:nvSpPr>
        <p:spPr>
          <a:xfrm rot="-5400000">
            <a:off x="8260250" y="3505281"/>
            <a:ext cx="131230" cy="135973"/>
          </a:xfrm>
          <a:prstGeom prst="flowChartDelay">
            <a:avLst/>
          </a:prstGeom>
          <a:solidFill>
            <a:srgbClr val="000000"/>
          </a:solidFill>
          <a:ln cap="flat" cmpd="sng" w="254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82" name="Google Shape;482;p9"/>
          <p:cNvSpPr/>
          <p:nvPr/>
        </p:nvSpPr>
        <p:spPr>
          <a:xfrm flipH="1" rot="2165303">
            <a:off x="8313526" y="3727549"/>
            <a:ext cx="45719" cy="451091"/>
          </a:xfrm>
          <a:prstGeom prst="rect">
            <a:avLst/>
          </a:prstGeom>
          <a:solidFill>
            <a:srgbClr val="4F81BD">
              <a:alpha val="43137"/>
            </a:srgbClr>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83" name="Google Shape;483;p9"/>
          <p:cNvSpPr/>
          <p:nvPr/>
        </p:nvSpPr>
        <p:spPr>
          <a:xfrm>
            <a:off x="8648018" y="3859626"/>
            <a:ext cx="134176" cy="139024"/>
          </a:xfrm>
          <a:prstGeom prst="flowChartDelay">
            <a:avLst/>
          </a:prstGeom>
          <a:solidFill>
            <a:srgbClr val="000000"/>
          </a:solidFill>
          <a:ln cap="flat" cmpd="sng" w="254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84" name="Google Shape;484;p9"/>
          <p:cNvSpPr/>
          <p:nvPr/>
        </p:nvSpPr>
        <p:spPr>
          <a:xfrm>
            <a:off x="3525729" y="3726044"/>
            <a:ext cx="312290" cy="424086"/>
          </a:xfrm>
          <a:prstGeom prst="roundRect">
            <a:avLst>
              <a:gd fmla="val 16667" name="adj"/>
            </a:avLst>
          </a:prstGeom>
          <a:noFill/>
          <a:ln cap="flat" cmpd="sng" w="9525">
            <a:solidFill>
              <a:schemeClr val="dk1"/>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lt1"/>
              </a:solidFill>
              <a:latin typeface="Times New Roman"/>
              <a:ea typeface="Times New Roman"/>
              <a:cs typeface="Times New Roman"/>
              <a:sym typeface="Times New Roman"/>
            </a:endParaRPr>
          </a:p>
        </p:txBody>
      </p:sp>
      <p:pic>
        <p:nvPicPr>
          <p:cNvPr id="485" name="Google Shape;485;p9"/>
          <p:cNvPicPr preferRelativeResize="0"/>
          <p:nvPr/>
        </p:nvPicPr>
        <p:blipFill rotWithShape="1">
          <a:blip r:embed="rId3">
            <a:alphaModFix/>
          </a:blip>
          <a:srcRect b="36111" l="9114" r="69726" t="38062"/>
          <a:stretch/>
        </p:blipFill>
        <p:spPr>
          <a:xfrm rot="-5400000">
            <a:off x="3520714" y="3844427"/>
            <a:ext cx="322072" cy="190005"/>
          </a:xfrm>
          <a:prstGeom prst="rect">
            <a:avLst/>
          </a:prstGeom>
          <a:noFill/>
          <a:ln>
            <a:noFill/>
          </a:ln>
        </p:spPr>
      </p:pic>
      <p:pic>
        <p:nvPicPr>
          <p:cNvPr id="486" name="Google Shape;486;p9"/>
          <p:cNvPicPr preferRelativeResize="0"/>
          <p:nvPr/>
        </p:nvPicPr>
        <p:blipFill rotWithShape="1">
          <a:blip r:embed="rId4">
            <a:alphaModFix/>
          </a:blip>
          <a:srcRect b="0" l="0" r="0" t="0"/>
          <a:stretch/>
        </p:blipFill>
        <p:spPr>
          <a:xfrm rot="-1317930">
            <a:off x="7398069" y="3781170"/>
            <a:ext cx="589558" cy="274450"/>
          </a:xfrm>
          <a:prstGeom prst="rect">
            <a:avLst/>
          </a:prstGeom>
          <a:noFill/>
          <a:ln>
            <a:noFill/>
          </a:ln>
        </p:spPr>
      </p:pic>
      <p:sp>
        <p:nvSpPr>
          <p:cNvPr id="487" name="Google Shape;487;p9"/>
          <p:cNvSpPr/>
          <p:nvPr/>
        </p:nvSpPr>
        <p:spPr>
          <a:xfrm>
            <a:off x="3222171" y="3676455"/>
            <a:ext cx="4799391" cy="460889"/>
          </a:xfrm>
          <a:custGeom>
            <a:rect b="b" l="l" r="r" t="t"/>
            <a:pathLst>
              <a:path extrusionOk="0" h="1478066" w="4172392">
                <a:moveTo>
                  <a:pt x="667870" y="131490"/>
                </a:moveTo>
                <a:cubicBezTo>
                  <a:pt x="1047346" y="142158"/>
                  <a:pt x="1809346" y="637458"/>
                  <a:pt x="2277214" y="835578"/>
                </a:cubicBezTo>
                <a:cubicBezTo>
                  <a:pt x="2745082" y="1033698"/>
                  <a:pt x="3167230" y="1323258"/>
                  <a:pt x="3475078" y="1320210"/>
                </a:cubicBezTo>
                <a:cubicBezTo>
                  <a:pt x="3782926" y="1317162"/>
                  <a:pt x="4016098" y="965118"/>
                  <a:pt x="4124302" y="817290"/>
                </a:cubicBezTo>
                <a:cubicBezTo>
                  <a:pt x="4232506" y="669462"/>
                  <a:pt x="4124302" y="433242"/>
                  <a:pt x="4124302" y="433242"/>
                </a:cubicBezTo>
                <a:lnTo>
                  <a:pt x="4124302" y="433242"/>
                </a:lnTo>
                <a:cubicBezTo>
                  <a:pt x="4087726" y="384474"/>
                  <a:pt x="4037434" y="207690"/>
                  <a:pt x="3904846" y="140634"/>
                </a:cubicBezTo>
                <a:cubicBezTo>
                  <a:pt x="3772258" y="73578"/>
                  <a:pt x="3587854" y="-60534"/>
                  <a:pt x="3328774" y="30906"/>
                </a:cubicBezTo>
                <a:cubicBezTo>
                  <a:pt x="3069694" y="122346"/>
                  <a:pt x="2604874" y="529254"/>
                  <a:pt x="2350366" y="689274"/>
                </a:cubicBezTo>
                <a:cubicBezTo>
                  <a:pt x="2095858" y="849294"/>
                  <a:pt x="2071474" y="859962"/>
                  <a:pt x="1801726" y="991026"/>
                </a:cubicBezTo>
                <a:cubicBezTo>
                  <a:pt x="1531978" y="1122090"/>
                  <a:pt x="1032106" y="1512234"/>
                  <a:pt x="731878" y="1475658"/>
                </a:cubicBezTo>
                <a:cubicBezTo>
                  <a:pt x="431650" y="1439082"/>
                  <a:pt x="12550" y="995598"/>
                  <a:pt x="358" y="771570"/>
                </a:cubicBezTo>
                <a:cubicBezTo>
                  <a:pt x="-11834" y="547542"/>
                  <a:pt x="288394" y="120822"/>
                  <a:pt x="667870" y="131490"/>
                </a:cubicBezTo>
                <a:close/>
              </a:path>
            </a:pathLst>
          </a:custGeom>
          <a:solidFill>
            <a:srgbClr val="F2A38E">
              <a:alpha val="7843"/>
            </a:srgbClr>
          </a:solidFill>
          <a:ln cap="flat" cmpd="sng" w="9525">
            <a:solidFill>
              <a:schemeClr val="dk1"/>
            </a:solidFill>
            <a:prstDash val="dash"/>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FFFFFF"/>
              </a:solidFill>
              <a:latin typeface="Times New Roman"/>
              <a:ea typeface="Times New Roman"/>
              <a:cs typeface="Times New Roman"/>
              <a:sym typeface="Times New Roman"/>
            </a:endParaRPr>
          </a:p>
        </p:txBody>
      </p:sp>
      <p:sp>
        <p:nvSpPr>
          <p:cNvPr id="488" name="Google Shape;488;p9"/>
          <p:cNvSpPr txBox="1"/>
          <p:nvPr/>
        </p:nvSpPr>
        <p:spPr>
          <a:xfrm>
            <a:off x="8235415" y="4013818"/>
            <a:ext cx="913579"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 sz="1050" u="none" cap="none" strike="noStrike">
                <a:solidFill>
                  <a:srgbClr val="000000"/>
                </a:solidFill>
                <a:latin typeface="Arimo"/>
                <a:ea typeface="Arimo"/>
                <a:cs typeface="Arimo"/>
                <a:sym typeface="Arimo"/>
              </a:rPr>
              <a:t>PBS</a:t>
            </a:r>
            <a:endParaRPr b="0" i="0" sz="1400" u="none" cap="none" strike="noStrike">
              <a:solidFill>
                <a:srgbClr val="000000"/>
              </a:solidFill>
              <a:latin typeface="Arial"/>
              <a:ea typeface="Arial"/>
              <a:cs typeface="Arial"/>
              <a:sym typeface="Arial"/>
            </a:endParaRPr>
          </a:p>
        </p:txBody>
      </p:sp>
      <p:cxnSp>
        <p:nvCxnSpPr>
          <p:cNvPr id="489" name="Google Shape;489;p9"/>
          <p:cNvCxnSpPr/>
          <p:nvPr/>
        </p:nvCxnSpPr>
        <p:spPr>
          <a:xfrm rot="10800000">
            <a:off x="8330889" y="3585256"/>
            <a:ext cx="6902" cy="379222"/>
          </a:xfrm>
          <a:prstGeom prst="straightConnector1">
            <a:avLst/>
          </a:prstGeom>
          <a:noFill/>
          <a:ln cap="flat" cmpd="sng" w="9525">
            <a:solidFill>
              <a:srgbClr val="4A7DBA"/>
            </a:solidFill>
            <a:prstDash val="solid"/>
            <a:round/>
            <a:headEnd len="sm" w="sm" type="none"/>
            <a:tailEnd len="sm" w="sm" type="none"/>
          </a:ln>
        </p:spPr>
      </p:cxnSp>
      <p:pic>
        <p:nvPicPr>
          <p:cNvPr id="490" name="Google Shape;490;p9"/>
          <p:cNvPicPr preferRelativeResize="0"/>
          <p:nvPr/>
        </p:nvPicPr>
        <p:blipFill rotWithShape="1">
          <a:blip r:embed="rId5">
            <a:alphaModFix/>
          </a:blip>
          <a:srcRect b="0" l="0" r="0" t="0"/>
          <a:stretch/>
        </p:blipFill>
        <p:spPr>
          <a:xfrm>
            <a:off x="2347454" y="4644570"/>
            <a:ext cx="442917" cy="239487"/>
          </a:xfrm>
          <a:prstGeom prst="rect">
            <a:avLst/>
          </a:prstGeom>
          <a:noFill/>
          <a:ln>
            <a:noFill/>
          </a:ln>
        </p:spPr>
      </p:pic>
      <p:cxnSp>
        <p:nvCxnSpPr>
          <p:cNvPr id="491" name="Google Shape;491;p9"/>
          <p:cNvCxnSpPr/>
          <p:nvPr/>
        </p:nvCxnSpPr>
        <p:spPr>
          <a:xfrm>
            <a:off x="1737967" y="4808315"/>
            <a:ext cx="605563" cy="0"/>
          </a:xfrm>
          <a:prstGeom prst="straightConnector1">
            <a:avLst/>
          </a:prstGeom>
          <a:noFill/>
          <a:ln cap="flat" cmpd="sng" w="28575">
            <a:solidFill>
              <a:schemeClr val="dk2"/>
            </a:solidFill>
            <a:prstDash val="solid"/>
            <a:round/>
            <a:headEnd len="sm" w="sm" type="none"/>
            <a:tailEnd len="sm" w="sm" type="none"/>
          </a:ln>
        </p:spPr>
      </p:cxnSp>
      <p:cxnSp>
        <p:nvCxnSpPr>
          <p:cNvPr id="492" name="Google Shape;492;p9"/>
          <p:cNvCxnSpPr/>
          <p:nvPr/>
        </p:nvCxnSpPr>
        <p:spPr>
          <a:xfrm>
            <a:off x="1162681" y="3883165"/>
            <a:ext cx="563174" cy="0"/>
          </a:xfrm>
          <a:prstGeom prst="straightConnector1">
            <a:avLst/>
          </a:prstGeom>
          <a:noFill/>
          <a:ln cap="flat" cmpd="sng" w="28575">
            <a:solidFill>
              <a:schemeClr val="dk2"/>
            </a:solidFill>
            <a:prstDash val="solid"/>
            <a:round/>
            <a:headEnd len="sm" w="sm" type="none"/>
            <a:tailEnd len="sm" w="sm" type="none"/>
          </a:ln>
        </p:spPr>
      </p:cxnSp>
      <p:cxnSp>
        <p:nvCxnSpPr>
          <p:cNvPr id="493" name="Google Shape;493;p9"/>
          <p:cNvCxnSpPr/>
          <p:nvPr/>
        </p:nvCxnSpPr>
        <p:spPr>
          <a:xfrm>
            <a:off x="2451328" y="3870527"/>
            <a:ext cx="556758" cy="0"/>
          </a:xfrm>
          <a:prstGeom prst="straightConnector1">
            <a:avLst/>
          </a:prstGeom>
          <a:noFill/>
          <a:ln cap="flat" cmpd="sng" w="28575">
            <a:solidFill>
              <a:schemeClr val="dk2"/>
            </a:solidFill>
            <a:prstDash val="solid"/>
            <a:round/>
            <a:headEnd len="sm" w="sm" type="none"/>
            <a:tailEnd len="sm" w="sm" type="none"/>
          </a:ln>
        </p:spPr>
      </p:cxnSp>
      <p:cxnSp>
        <p:nvCxnSpPr>
          <p:cNvPr id="494" name="Google Shape;494;p9"/>
          <p:cNvCxnSpPr/>
          <p:nvPr/>
        </p:nvCxnSpPr>
        <p:spPr>
          <a:xfrm>
            <a:off x="1762188" y="3348850"/>
            <a:ext cx="526840" cy="0"/>
          </a:xfrm>
          <a:prstGeom prst="straightConnector1">
            <a:avLst/>
          </a:prstGeom>
          <a:noFill/>
          <a:ln cap="flat" cmpd="sng" w="28575">
            <a:solidFill>
              <a:schemeClr val="dk2"/>
            </a:solidFill>
            <a:prstDash val="solid"/>
            <a:round/>
            <a:headEnd len="sm" w="sm" type="none"/>
            <a:tailEnd len="sm" w="sm" type="none"/>
          </a:ln>
        </p:spPr>
      </p:cxnSp>
      <p:pic>
        <p:nvPicPr>
          <p:cNvPr id="495" name="Google Shape;495;p9"/>
          <p:cNvPicPr preferRelativeResize="0"/>
          <p:nvPr/>
        </p:nvPicPr>
        <p:blipFill rotWithShape="1">
          <a:blip r:embed="rId6">
            <a:alphaModFix/>
          </a:blip>
          <a:srcRect b="0" l="0" r="0" t="0"/>
          <a:stretch/>
        </p:blipFill>
        <p:spPr>
          <a:xfrm>
            <a:off x="2344005" y="3226569"/>
            <a:ext cx="370168" cy="202432"/>
          </a:xfrm>
          <a:prstGeom prst="rect">
            <a:avLst/>
          </a:prstGeom>
          <a:noFill/>
          <a:ln>
            <a:noFill/>
          </a:ln>
        </p:spPr>
      </p:pic>
      <p:pic>
        <p:nvPicPr>
          <p:cNvPr id="496" name="Google Shape;496;p9"/>
          <p:cNvPicPr preferRelativeResize="0"/>
          <p:nvPr/>
        </p:nvPicPr>
        <p:blipFill rotWithShape="1">
          <a:blip r:embed="rId7">
            <a:alphaModFix/>
          </a:blip>
          <a:srcRect b="0" l="0" r="0" t="0"/>
          <a:stretch/>
        </p:blipFill>
        <p:spPr>
          <a:xfrm>
            <a:off x="696721" y="3804610"/>
            <a:ext cx="395480" cy="197705"/>
          </a:xfrm>
          <a:prstGeom prst="rect">
            <a:avLst/>
          </a:prstGeom>
          <a:noFill/>
          <a:ln>
            <a:noFill/>
          </a:ln>
        </p:spPr>
      </p:pic>
      <p:sp>
        <p:nvSpPr>
          <p:cNvPr id="497" name="Google Shape;497;p9"/>
          <p:cNvSpPr/>
          <p:nvPr/>
        </p:nvSpPr>
        <p:spPr>
          <a:xfrm>
            <a:off x="1415143" y="3421430"/>
            <a:ext cx="492380" cy="421227"/>
          </a:xfrm>
          <a:custGeom>
            <a:rect b="b" l="l" r="r" t="t"/>
            <a:pathLst>
              <a:path extrusionOk="0" h="96559" w="28715">
                <a:moveTo>
                  <a:pt x="28715" y="0"/>
                </a:moveTo>
                <a:cubicBezTo>
                  <a:pt x="24696" y="6428"/>
                  <a:pt x="18915" y="12402"/>
                  <a:pt x="17671" y="19880"/>
                </a:cubicBezTo>
                <a:cubicBezTo>
                  <a:pt x="17215" y="22619"/>
                  <a:pt x="20379" y="24783"/>
                  <a:pt x="21142" y="27453"/>
                </a:cubicBezTo>
                <a:cubicBezTo>
                  <a:pt x="21988" y="30414"/>
                  <a:pt x="21093" y="33774"/>
                  <a:pt x="19880" y="36604"/>
                </a:cubicBezTo>
                <a:cubicBezTo>
                  <a:pt x="17534" y="42077"/>
                  <a:pt x="10446" y="45245"/>
                  <a:pt x="9466" y="51119"/>
                </a:cubicBezTo>
                <a:cubicBezTo>
                  <a:pt x="8527" y="56745"/>
                  <a:pt x="6953" y="62532"/>
                  <a:pt x="7889" y="68159"/>
                </a:cubicBezTo>
                <a:cubicBezTo>
                  <a:pt x="8509" y="71884"/>
                  <a:pt x="11815" y="75697"/>
                  <a:pt x="10413" y="79204"/>
                </a:cubicBezTo>
                <a:cubicBezTo>
                  <a:pt x="8976" y="82798"/>
                  <a:pt x="4253" y="84261"/>
                  <a:pt x="2524" y="87723"/>
                </a:cubicBezTo>
                <a:cubicBezTo>
                  <a:pt x="1155" y="90463"/>
                  <a:pt x="967" y="93652"/>
                  <a:pt x="0" y="96559"/>
                </a:cubicBezTo>
              </a:path>
            </a:pathLst>
          </a:custGeom>
          <a:noFill/>
          <a:ln cap="flat" cmpd="sng" w="22225">
            <a:solidFill>
              <a:srgbClr val="FF0000"/>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9"/>
          <p:cNvSpPr/>
          <p:nvPr/>
        </p:nvSpPr>
        <p:spPr>
          <a:xfrm flipH="1" rot="-448095">
            <a:off x="2164417" y="3365413"/>
            <a:ext cx="499715" cy="495493"/>
          </a:xfrm>
          <a:custGeom>
            <a:rect b="b" l="l" r="r" t="t"/>
            <a:pathLst>
              <a:path extrusionOk="0" h="96559" w="28715">
                <a:moveTo>
                  <a:pt x="28715" y="0"/>
                </a:moveTo>
                <a:cubicBezTo>
                  <a:pt x="24696" y="6428"/>
                  <a:pt x="18915" y="12402"/>
                  <a:pt x="17671" y="19880"/>
                </a:cubicBezTo>
                <a:cubicBezTo>
                  <a:pt x="17215" y="22619"/>
                  <a:pt x="20379" y="24783"/>
                  <a:pt x="21142" y="27453"/>
                </a:cubicBezTo>
                <a:cubicBezTo>
                  <a:pt x="21988" y="30414"/>
                  <a:pt x="21093" y="33774"/>
                  <a:pt x="19880" y="36604"/>
                </a:cubicBezTo>
                <a:cubicBezTo>
                  <a:pt x="17534" y="42077"/>
                  <a:pt x="10446" y="45245"/>
                  <a:pt x="9466" y="51119"/>
                </a:cubicBezTo>
                <a:cubicBezTo>
                  <a:pt x="8527" y="56745"/>
                  <a:pt x="6953" y="62532"/>
                  <a:pt x="7889" y="68159"/>
                </a:cubicBezTo>
                <a:cubicBezTo>
                  <a:pt x="8509" y="71884"/>
                  <a:pt x="11815" y="75697"/>
                  <a:pt x="10413" y="79204"/>
                </a:cubicBezTo>
                <a:cubicBezTo>
                  <a:pt x="8976" y="82798"/>
                  <a:pt x="4253" y="84261"/>
                  <a:pt x="2524" y="87723"/>
                </a:cubicBezTo>
                <a:cubicBezTo>
                  <a:pt x="1155" y="90463"/>
                  <a:pt x="967" y="93652"/>
                  <a:pt x="0" y="96559"/>
                </a:cubicBezTo>
              </a:path>
            </a:pathLst>
          </a:custGeom>
          <a:noFill/>
          <a:ln cap="flat" cmpd="sng" w="22225">
            <a:solidFill>
              <a:srgbClr val="FF0000"/>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99" name="Google Shape;499;p9"/>
          <p:cNvCxnSpPr/>
          <p:nvPr/>
        </p:nvCxnSpPr>
        <p:spPr>
          <a:xfrm rot="10800000">
            <a:off x="2033243" y="3354817"/>
            <a:ext cx="0" cy="1429129"/>
          </a:xfrm>
          <a:prstGeom prst="straightConnector1">
            <a:avLst/>
          </a:prstGeom>
          <a:noFill/>
          <a:ln cap="flat" cmpd="sng" w="19050">
            <a:solidFill>
              <a:srgbClr val="0000FF"/>
            </a:solidFill>
            <a:prstDash val="solid"/>
            <a:round/>
            <a:headEnd len="sm" w="sm" type="none"/>
            <a:tailEnd len="med" w="med" type="triangle"/>
          </a:ln>
        </p:spPr>
      </p:cxnSp>
      <p:cxnSp>
        <p:nvCxnSpPr>
          <p:cNvPr id="500" name="Google Shape;500;p9"/>
          <p:cNvCxnSpPr/>
          <p:nvPr/>
        </p:nvCxnSpPr>
        <p:spPr>
          <a:xfrm rot="10800000">
            <a:off x="322754" y="4329323"/>
            <a:ext cx="0" cy="650066"/>
          </a:xfrm>
          <a:prstGeom prst="straightConnector1">
            <a:avLst/>
          </a:prstGeom>
          <a:noFill/>
          <a:ln cap="flat" cmpd="sng" w="19050">
            <a:solidFill>
              <a:schemeClr val="dk2"/>
            </a:solidFill>
            <a:prstDash val="solid"/>
            <a:round/>
            <a:headEnd len="sm" w="sm" type="none"/>
            <a:tailEnd len="med" w="med" type="triangle"/>
          </a:ln>
        </p:spPr>
      </p:cxnSp>
      <p:sp>
        <p:nvSpPr>
          <p:cNvPr id="501" name="Google Shape;501;p9"/>
          <p:cNvSpPr txBox="1"/>
          <p:nvPr/>
        </p:nvSpPr>
        <p:spPr>
          <a:xfrm rot="-5400000">
            <a:off x="-230918" y="4406524"/>
            <a:ext cx="846526" cy="35391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chemeClr val="dk2"/>
                </a:solidFill>
                <a:latin typeface="Arial"/>
                <a:ea typeface="Arial"/>
                <a:cs typeface="Arial"/>
                <a:sym typeface="Arial"/>
              </a:rPr>
              <a:t>B -field</a:t>
            </a:r>
            <a:endParaRPr b="0" i="0" sz="1100" u="none" cap="none" strike="noStrike">
              <a:solidFill>
                <a:schemeClr val="dk2"/>
              </a:solidFill>
              <a:latin typeface="Arial"/>
              <a:ea typeface="Arial"/>
              <a:cs typeface="Arial"/>
              <a:sym typeface="Arial"/>
            </a:endParaRPr>
          </a:p>
        </p:txBody>
      </p:sp>
      <p:sp>
        <p:nvSpPr>
          <p:cNvPr id="502" name="Google Shape;502;p9"/>
          <p:cNvSpPr/>
          <p:nvPr/>
        </p:nvSpPr>
        <p:spPr>
          <a:xfrm rot="-5400000">
            <a:off x="791562" y="4318417"/>
            <a:ext cx="283900" cy="631800"/>
          </a:xfrm>
          <a:prstGeom prst="can">
            <a:avLst>
              <a:gd fmla="val 25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3" name="Google Shape;503;p9"/>
          <p:cNvSpPr txBox="1"/>
          <p:nvPr/>
        </p:nvSpPr>
        <p:spPr>
          <a:xfrm>
            <a:off x="1006591" y="3916982"/>
            <a:ext cx="800100" cy="33852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 sz="1000" u="none" cap="none" strike="noStrike">
                <a:solidFill>
                  <a:schemeClr val="dk2"/>
                </a:solidFill>
                <a:latin typeface="Arial"/>
                <a:ea typeface="Arial"/>
                <a:cs typeface="Arial"/>
                <a:sym typeface="Arial"/>
              </a:rPr>
              <a:t>Spin-up</a:t>
            </a:r>
            <a:endParaRPr b="1" i="0" sz="1000" u="none" cap="none" strike="noStrike">
              <a:solidFill>
                <a:schemeClr val="dk2"/>
              </a:solidFill>
              <a:latin typeface="Arial"/>
              <a:ea typeface="Arial"/>
              <a:cs typeface="Arial"/>
              <a:sym typeface="Arial"/>
            </a:endParaRPr>
          </a:p>
        </p:txBody>
      </p:sp>
      <p:sp>
        <p:nvSpPr>
          <p:cNvPr id="504" name="Google Shape;504;p9"/>
          <p:cNvSpPr/>
          <p:nvPr/>
        </p:nvSpPr>
        <p:spPr>
          <a:xfrm>
            <a:off x="1988456" y="4734203"/>
            <a:ext cx="101601" cy="95425"/>
          </a:xfrm>
          <a:prstGeom prst="ellipse">
            <a:avLst/>
          </a:prstGeom>
          <a:solidFill>
            <a:srgbClr val="FFC000"/>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9"/>
          <p:cNvSpPr/>
          <p:nvPr/>
        </p:nvSpPr>
        <p:spPr>
          <a:xfrm>
            <a:off x="369391" y="4591177"/>
            <a:ext cx="95065" cy="89680"/>
          </a:xfrm>
          <a:prstGeom prst="ellipse">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6" name="Google Shape;506;p9"/>
          <p:cNvSpPr/>
          <p:nvPr/>
        </p:nvSpPr>
        <p:spPr>
          <a:xfrm>
            <a:off x="72668" y="4293440"/>
            <a:ext cx="1265626" cy="769065"/>
          </a:xfrm>
          <a:prstGeom prst="rect">
            <a:avLst/>
          </a:prstGeom>
          <a:noFill/>
          <a:ln cap="flat" cmpd="sng" w="9525">
            <a:solidFill>
              <a:srgbClr val="3061B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07" name="Google Shape;507;p9"/>
          <p:cNvSpPr txBox="1"/>
          <p:nvPr/>
        </p:nvSpPr>
        <p:spPr>
          <a:xfrm>
            <a:off x="1577858" y="3380644"/>
            <a:ext cx="657000" cy="461635"/>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baseline="-25000" i="1" lang="en" sz="1800" u="none" cap="none" strike="noStrike">
                <a:solidFill>
                  <a:schemeClr val="dk2"/>
                </a:solidFill>
                <a:latin typeface="Arial"/>
                <a:ea typeface="Arial"/>
                <a:cs typeface="Arial"/>
                <a:sym typeface="Arial"/>
              </a:rPr>
              <a:t>|V&gt;</a:t>
            </a:r>
            <a:endParaRPr b="1" i="0" sz="1400" u="none" cap="none" strike="noStrike">
              <a:solidFill>
                <a:srgbClr val="000000"/>
              </a:solidFill>
              <a:latin typeface="Arial"/>
              <a:ea typeface="Arial"/>
              <a:cs typeface="Arial"/>
              <a:sym typeface="Arial"/>
            </a:endParaRPr>
          </a:p>
        </p:txBody>
      </p:sp>
      <p:sp>
        <p:nvSpPr>
          <p:cNvPr id="508" name="Google Shape;508;p9"/>
          <p:cNvSpPr txBox="1"/>
          <p:nvPr/>
        </p:nvSpPr>
        <p:spPr>
          <a:xfrm>
            <a:off x="2156615" y="3369756"/>
            <a:ext cx="555743" cy="461635"/>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baseline="-25000" i="0" lang="en" sz="1800" u="none" cap="none" strike="noStrike">
                <a:solidFill>
                  <a:schemeClr val="dk2"/>
                </a:solidFill>
                <a:latin typeface="Arial"/>
                <a:ea typeface="Arial"/>
                <a:cs typeface="Arial"/>
                <a:sym typeface="Arial"/>
              </a:rPr>
              <a:t>|H&gt;</a:t>
            </a:r>
            <a:endParaRPr b="1" i="0" sz="1400" u="none" cap="none" strike="noStrike">
              <a:solidFill>
                <a:srgbClr val="000000"/>
              </a:solidFill>
              <a:latin typeface="Arial"/>
              <a:ea typeface="Arial"/>
              <a:cs typeface="Arial"/>
              <a:sym typeface="Arial"/>
            </a:endParaRPr>
          </a:p>
        </p:txBody>
      </p:sp>
      <p:cxnSp>
        <p:nvCxnSpPr>
          <p:cNvPr id="509" name="Google Shape;509;p9"/>
          <p:cNvCxnSpPr/>
          <p:nvPr/>
        </p:nvCxnSpPr>
        <p:spPr>
          <a:xfrm rot="10800000">
            <a:off x="1262744" y="3722917"/>
            <a:ext cx="0" cy="250368"/>
          </a:xfrm>
          <a:prstGeom prst="straightConnector1">
            <a:avLst/>
          </a:prstGeom>
          <a:noFill/>
          <a:ln cap="flat" cmpd="sng" w="31750">
            <a:solidFill>
              <a:srgbClr val="C00000"/>
            </a:solidFill>
            <a:prstDash val="solid"/>
            <a:round/>
            <a:headEnd len="sm" w="sm" type="none"/>
            <a:tailEnd len="med" w="med" type="triangle"/>
          </a:ln>
        </p:spPr>
      </p:cxnSp>
      <p:cxnSp>
        <p:nvCxnSpPr>
          <p:cNvPr id="510" name="Google Shape;510;p9"/>
          <p:cNvCxnSpPr/>
          <p:nvPr/>
        </p:nvCxnSpPr>
        <p:spPr>
          <a:xfrm>
            <a:off x="2873830" y="3726542"/>
            <a:ext cx="0" cy="275775"/>
          </a:xfrm>
          <a:prstGeom prst="straightConnector1">
            <a:avLst/>
          </a:prstGeom>
          <a:noFill/>
          <a:ln cap="flat" cmpd="sng" w="31750">
            <a:solidFill>
              <a:srgbClr val="C00000"/>
            </a:solidFill>
            <a:prstDash val="solid"/>
            <a:round/>
            <a:headEnd len="sm" w="sm" type="none"/>
            <a:tailEnd len="med" w="med" type="triangle"/>
          </a:ln>
        </p:spPr>
      </p:cxnSp>
      <p:sp>
        <p:nvSpPr>
          <p:cNvPr id="511" name="Google Shape;511;p9"/>
          <p:cNvSpPr txBox="1"/>
          <p:nvPr/>
        </p:nvSpPr>
        <p:spPr>
          <a:xfrm>
            <a:off x="687275" y="4682610"/>
            <a:ext cx="800100" cy="35391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chemeClr val="dk2"/>
                </a:solidFill>
                <a:latin typeface="Arial"/>
                <a:ea typeface="Arial"/>
                <a:cs typeface="Arial"/>
                <a:sym typeface="Arial"/>
              </a:rPr>
              <a:t>Fiber</a:t>
            </a:r>
            <a:endParaRPr b="0" i="0" sz="1100" u="none" cap="none" strike="noStrike">
              <a:solidFill>
                <a:schemeClr val="dk2"/>
              </a:solidFill>
              <a:latin typeface="Arial"/>
              <a:ea typeface="Arial"/>
              <a:cs typeface="Arial"/>
              <a:sym typeface="Arial"/>
            </a:endParaRPr>
          </a:p>
        </p:txBody>
      </p:sp>
      <p:sp>
        <p:nvSpPr>
          <p:cNvPr id="512" name="Google Shape;512;p9"/>
          <p:cNvSpPr txBox="1"/>
          <p:nvPr/>
        </p:nvSpPr>
        <p:spPr>
          <a:xfrm>
            <a:off x="79828" y="3322283"/>
            <a:ext cx="1324429" cy="276999"/>
          </a:xfrm>
          <a:prstGeom prst="rect">
            <a:avLst/>
          </a:prstGeom>
          <a:noFill/>
          <a:ln cap="flat" cmpd="sng" w="9525">
            <a:solidFill>
              <a:srgbClr val="C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Arial"/>
                <a:ea typeface="Arial"/>
                <a:cs typeface="Arial"/>
                <a:sym typeface="Arial"/>
              </a:rPr>
              <a:t>∣</a:t>
            </a:r>
            <a:r>
              <a:rPr b="0" i="0" lang="en" sz="1100" u="none" cap="none" strike="noStrike">
                <a:solidFill>
                  <a:srgbClr val="000000"/>
                </a:solidFill>
                <a:latin typeface="Arial"/>
                <a:ea typeface="Arial"/>
                <a:cs typeface="Arial"/>
                <a:sym typeface="Arial"/>
              </a:rPr>
              <a:t>Ψ⟩=​(∣↑,V⟩+∣↓,H⟩)</a:t>
            </a:r>
            <a:endParaRPr b="0" i="0" sz="1400" u="none" cap="none" strike="noStrike">
              <a:solidFill>
                <a:srgbClr val="000000"/>
              </a:solidFill>
              <a:latin typeface="Arial"/>
              <a:ea typeface="Arial"/>
              <a:cs typeface="Arial"/>
              <a:sym typeface="Arial"/>
            </a:endParaRPr>
          </a:p>
        </p:txBody>
      </p:sp>
      <p:sp>
        <p:nvSpPr>
          <p:cNvPr id="513" name="Google Shape;513;p9"/>
          <p:cNvSpPr txBox="1"/>
          <p:nvPr/>
        </p:nvSpPr>
        <p:spPr>
          <a:xfrm>
            <a:off x="3224921" y="3280765"/>
            <a:ext cx="1243664"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t/>
            </a:r>
            <a:endParaRPr b="1" i="0" sz="1050" u="none" cap="none" strike="noStrike">
              <a:solidFill>
                <a:srgbClr val="000000"/>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000000"/>
                </a:solidFill>
                <a:latin typeface="Arimo"/>
                <a:ea typeface="Arimo"/>
                <a:cs typeface="Arimo"/>
                <a:sym typeface="Arimo"/>
              </a:rPr>
              <a:t>Single Ca</a:t>
            </a:r>
            <a:r>
              <a:rPr b="1" baseline="30000" i="0" lang="en" sz="1050" u="none" cap="none" strike="noStrike">
                <a:solidFill>
                  <a:srgbClr val="000000"/>
                </a:solidFill>
                <a:latin typeface="Arimo"/>
                <a:ea typeface="Arimo"/>
                <a:cs typeface="Arimo"/>
                <a:sym typeface="Arimo"/>
              </a:rPr>
              <a:t>+ </a:t>
            </a:r>
            <a:r>
              <a:rPr b="1" i="0" lang="en" sz="1050" u="none" cap="none" strike="noStrike">
                <a:solidFill>
                  <a:srgbClr val="000000"/>
                </a:solidFill>
                <a:latin typeface="Arimo"/>
                <a:ea typeface="Arimo"/>
                <a:cs typeface="Arimo"/>
                <a:sym typeface="Arimo"/>
              </a:rPr>
              <a:t>ion </a:t>
            </a:r>
            <a:endParaRPr b="1" i="0" sz="1050" u="none" cap="none" strike="noStrike">
              <a:solidFill>
                <a:srgbClr val="000000"/>
              </a:solidFill>
              <a:latin typeface="Arimo"/>
              <a:ea typeface="Arimo"/>
              <a:cs typeface="Arimo"/>
              <a:sym typeface="Arimo"/>
            </a:endParaRPr>
          </a:p>
        </p:txBody>
      </p:sp>
      <p:sp>
        <p:nvSpPr>
          <p:cNvPr id="514" name="Google Shape;514;p9"/>
          <p:cNvSpPr txBox="1"/>
          <p:nvPr/>
        </p:nvSpPr>
        <p:spPr>
          <a:xfrm>
            <a:off x="3395947" y="5315316"/>
            <a:ext cx="1389744" cy="276999"/>
          </a:xfrm>
          <a:prstGeom prst="rect">
            <a:avLst/>
          </a:prstGeom>
          <a:noFill/>
          <a:ln cap="flat" cmpd="sng" w="9525">
            <a:solidFill>
              <a:srgbClr val="C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Arial"/>
                <a:ea typeface="Arial"/>
                <a:cs typeface="Arial"/>
                <a:sym typeface="Arial"/>
              </a:rPr>
              <a:t>∣Ψ⟩=​(∣↑,V⟩+∣↓,H⟩)</a:t>
            </a:r>
            <a:endParaRPr b="0" i="0" sz="1400" u="none" cap="none" strike="noStrike">
              <a:solidFill>
                <a:srgbClr val="000000"/>
              </a:solidFill>
              <a:latin typeface="Arial"/>
              <a:ea typeface="Arial"/>
              <a:cs typeface="Arial"/>
              <a:sym typeface="Arial"/>
            </a:endParaRPr>
          </a:p>
        </p:txBody>
      </p:sp>
      <p:sp>
        <p:nvSpPr>
          <p:cNvPr id="515" name="Google Shape;515;p9"/>
          <p:cNvSpPr txBox="1"/>
          <p:nvPr/>
        </p:nvSpPr>
        <p:spPr>
          <a:xfrm>
            <a:off x="8163723" y="3043435"/>
            <a:ext cx="1243664" cy="43858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t/>
            </a:r>
            <a:endParaRPr b="1" i="0" sz="1050" u="none" cap="none" strike="noStrike">
              <a:solidFill>
                <a:srgbClr val="000000"/>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Arimo"/>
                <a:ea typeface="Arimo"/>
                <a:cs typeface="Arimo"/>
                <a:sym typeface="Arimo"/>
              </a:rPr>
              <a:t>|H&gt;</a:t>
            </a:r>
            <a:r>
              <a:rPr b="1" i="0" lang="en" sz="1050" u="none" cap="none" strike="noStrike">
                <a:solidFill>
                  <a:srgbClr val="000000"/>
                </a:solidFill>
                <a:latin typeface="Arimo"/>
                <a:ea typeface="Arimo"/>
                <a:cs typeface="Arimo"/>
                <a:sym typeface="Arimo"/>
              </a:rPr>
              <a:t> </a:t>
            </a:r>
            <a:endParaRPr b="1" i="0" sz="1050" u="none" cap="none" strike="noStrike">
              <a:solidFill>
                <a:srgbClr val="000000"/>
              </a:solidFill>
              <a:latin typeface="Arimo"/>
              <a:ea typeface="Arimo"/>
              <a:cs typeface="Arimo"/>
              <a:sym typeface="Arimo"/>
            </a:endParaRPr>
          </a:p>
        </p:txBody>
      </p:sp>
      <p:sp>
        <p:nvSpPr>
          <p:cNvPr id="516" name="Google Shape;516;p9"/>
          <p:cNvSpPr txBox="1"/>
          <p:nvPr/>
        </p:nvSpPr>
        <p:spPr>
          <a:xfrm>
            <a:off x="8774954" y="3639931"/>
            <a:ext cx="1243664"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t/>
            </a:r>
            <a:endParaRPr b="1" i="0" sz="1050" u="none" cap="none" strike="noStrike">
              <a:solidFill>
                <a:srgbClr val="000000"/>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050"/>
              <a:buFont typeface="Arial"/>
              <a:buNone/>
            </a:pPr>
            <a:r>
              <a:rPr b="1" i="0" lang="en" sz="1050" u="none" cap="none" strike="noStrike">
                <a:solidFill>
                  <a:srgbClr val="000000"/>
                </a:solidFill>
                <a:latin typeface="Arimo"/>
                <a:ea typeface="Arimo"/>
                <a:cs typeface="Arimo"/>
                <a:sym typeface="Arimo"/>
              </a:rPr>
              <a:t>|V&gt; </a:t>
            </a:r>
            <a:endParaRPr b="1" i="0" sz="1050" u="none" cap="none" strike="noStrike">
              <a:solidFill>
                <a:srgbClr val="000000"/>
              </a:solidFill>
              <a:latin typeface="Arimo"/>
              <a:ea typeface="Arimo"/>
              <a:cs typeface="Arimo"/>
              <a:sym typeface="Arimo"/>
            </a:endParaRPr>
          </a:p>
        </p:txBody>
      </p:sp>
      <p:pic>
        <p:nvPicPr>
          <p:cNvPr id="517" name="Google Shape;517;p9" title="Screenshot 2026-01-28 at 5.41.09 PM (2).png"/>
          <p:cNvPicPr preferRelativeResize="0"/>
          <p:nvPr/>
        </p:nvPicPr>
        <p:blipFill rotWithShape="1">
          <a:blip r:embed="rId8">
            <a:alphaModFix/>
          </a:blip>
          <a:srcRect b="0" l="0" r="0" t="0"/>
          <a:stretch/>
        </p:blipFill>
        <p:spPr>
          <a:xfrm>
            <a:off x="308113" y="332962"/>
            <a:ext cx="3975651" cy="2504660"/>
          </a:xfrm>
          <a:prstGeom prst="rect">
            <a:avLst/>
          </a:prstGeom>
          <a:noFill/>
          <a:ln>
            <a:noFill/>
          </a:ln>
        </p:spPr>
      </p:pic>
      <p:sp>
        <p:nvSpPr>
          <p:cNvPr id="518" name="Google Shape;518;p9"/>
          <p:cNvSpPr txBox="1"/>
          <p:nvPr/>
        </p:nvSpPr>
        <p:spPr>
          <a:xfrm>
            <a:off x="5215733" y="340546"/>
            <a:ext cx="4318800" cy="400079"/>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2"/>
                </a:solidFill>
                <a:latin typeface="Arial"/>
                <a:ea typeface="Arial"/>
                <a:cs typeface="Arial"/>
                <a:sym typeface="Arial"/>
              </a:rPr>
              <a:t>ZZ Joint Probability Distribution</a:t>
            </a:r>
            <a:endParaRPr b="0" i="0" sz="1400" u="none" cap="none" strike="noStrike">
              <a:solidFill>
                <a:schemeClr val="dk2"/>
              </a:solidFill>
              <a:latin typeface="Arial"/>
              <a:ea typeface="Arial"/>
              <a:cs typeface="Arial"/>
              <a:sym typeface="Arial"/>
            </a:endParaRPr>
          </a:p>
        </p:txBody>
      </p:sp>
      <p:sp>
        <p:nvSpPr>
          <p:cNvPr id="519" name="Google Shape;519;p9"/>
          <p:cNvSpPr/>
          <p:nvPr/>
        </p:nvSpPr>
        <p:spPr>
          <a:xfrm>
            <a:off x="8532742" y="3727175"/>
            <a:ext cx="581441" cy="377686"/>
          </a:xfrm>
          <a:prstGeom prst="ellipse">
            <a:avLst/>
          </a:prstGeom>
          <a:solidFill>
            <a:schemeClr val="accent6">
              <a:alpha val="4901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20" name="Google Shape;520;p9"/>
          <p:cNvSpPr/>
          <p:nvPr/>
        </p:nvSpPr>
        <p:spPr>
          <a:xfrm>
            <a:off x="8039099" y="3293166"/>
            <a:ext cx="581441" cy="377686"/>
          </a:xfrm>
          <a:prstGeom prst="ellipse">
            <a:avLst/>
          </a:prstGeom>
          <a:solidFill>
            <a:schemeClr val="accent6">
              <a:alpha val="4901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21" name="Google Shape;521;p9"/>
          <p:cNvSpPr txBox="1"/>
          <p:nvPr/>
        </p:nvSpPr>
        <p:spPr>
          <a:xfrm>
            <a:off x="3375864" y="2986745"/>
            <a:ext cx="5450083" cy="308075"/>
          </a:xfrm>
          <a:prstGeom prst="rect">
            <a:avLst/>
          </a:prstGeom>
          <a:solidFill>
            <a:srgbClr val="00B0F0">
              <a:alpha val="7058"/>
            </a:srgbClr>
          </a:solid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00"/>
              </a:buClr>
              <a:buSzPts val="1400"/>
              <a:buFont typeface="Arial"/>
              <a:buNone/>
            </a:pPr>
            <a:r>
              <a:rPr b="1" i="0" lang="en" sz="1400" u="none" cap="none" strike="noStrike">
                <a:solidFill>
                  <a:srgbClr val="000000"/>
                </a:solidFill>
                <a:latin typeface="Arimo"/>
                <a:ea typeface="Arimo"/>
                <a:cs typeface="Arimo"/>
                <a:sym typeface="Arimo"/>
              </a:rPr>
              <a:t>             Correlations between spin and polarization</a:t>
            </a:r>
            <a:endParaRPr b="1" i="0" sz="1400" u="none" cap="none" strike="noStrike">
              <a:solidFill>
                <a:srgbClr val="000000"/>
              </a:solidFill>
              <a:latin typeface="Arimo"/>
              <a:ea typeface="Arimo"/>
              <a:cs typeface="Arimo"/>
              <a:sym typeface="Arimo"/>
            </a:endParaRPr>
          </a:p>
        </p:txBody>
      </p:sp>
      <p:sp>
        <p:nvSpPr>
          <p:cNvPr id="522" name="Google Shape;522;p9"/>
          <p:cNvSpPr txBox="1"/>
          <p:nvPr/>
        </p:nvSpPr>
        <p:spPr>
          <a:xfrm>
            <a:off x="38761" y="2977449"/>
            <a:ext cx="3083124" cy="264688"/>
          </a:xfrm>
          <a:prstGeom prst="rect">
            <a:avLst/>
          </a:prstGeom>
          <a:solidFill>
            <a:srgbClr val="00B0F0">
              <a:alpha val="7058"/>
            </a:srgbClr>
          </a:solid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00"/>
              </a:buClr>
              <a:buSzPts val="1400"/>
              <a:buFont typeface="Arial"/>
              <a:buNone/>
            </a:pPr>
            <a:r>
              <a:rPr b="1" i="0" lang="en" sz="1400" u="none" cap="none" strike="noStrike">
                <a:solidFill>
                  <a:srgbClr val="000000"/>
                </a:solidFill>
                <a:latin typeface="Arimo"/>
                <a:ea typeface="Arimo"/>
                <a:cs typeface="Arimo"/>
                <a:sym typeface="Arimo"/>
              </a:rPr>
              <a:t>          Entanglement generation </a:t>
            </a:r>
            <a:endParaRPr b="1" i="0" sz="1400" u="none" cap="none" strike="noStrike">
              <a:solidFill>
                <a:srgbClr val="000000"/>
              </a:solidFill>
              <a:latin typeface="Arimo"/>
              <a:ea typeface="Arimo"/>
              <a:cs typeface="Arimo"/>
              <a:sym typeface="Arimo"/>
            </a:endParaRPr>
          </a:p>
        </p:txBody>
      </p:sp>
      <p:pic>
        <p:nvPicPr>
          <p:cNvPr id="523" name="Google Shape;523;p9"/>
          <p:cNvPicPr preferRelativeResize="0"/>
          <p:nvPr/>
        </p:nvPicPr>
        <p:blipFill rotWithShape="1">
          <a:blip r:embed="rId9">
            <a:alphaModFix/>
          </a:blip>
          <a:srcRect b="0" l="0" r="49004" t="0"/>
          <a:stretch/>
        </p:blipFill>
        <p:spPr>
          <a:xfrm>
            <a:off x="338412" y="369280"/>
            <a:ext cx="2002252" cy="2433555"/>
          </a:xfrm>
          <a:prstGeom prst="rect">
            <a:avLst/>
          </a:prstGeom>
          <a:noFill/>
          <a:ln>
            <a:noFill/>
          </a:ln>
        </p:spPr>
      </p:pic>
      <p:pic>
        <p:nvPicPr>
          <p:cNvPr id="524" name="Google Shape;524;p9"/>
          <p:cNvPicPr preferRelativeResize="0"/>
          <p:nvPr/>
        </p:nvPicPr>
        <p:blipFill rotWithShape="1">
          <a:blip r:embed="rId9">
            <a:alphaModFix/>
          </a:blip>
          <a:srcRect b="0" l="50327" r="0" t="0"/>
          <a:stretch/>
        </p:blipFill>
        <p:spPr>
          <a:xfrm>
            <a:off x="2335696" y="336274"/>
            <a:ext cx="1923221" cy="2496626"/>
          </a:xfrm>
          <a:prstGeom prst="rect">
            <a:avLst/>
          </a:prstGeom>
          <a:noFill/>
          <a:ln>
            <a:noFill/>
          </a:ln>
        </p:spPr>
      </p:pic>
      <p:pic>
        <p:nvPicPr>
          <p:cNvPr id="525" name="Google Shape;525;p9"/>
          <p:cNvPicPr preferRelativeResize="0"/>
          <p:nvPr/>
        </p:nvPicPr>
        <p:blipFill rotWithShape="1">
          <a:blip r:embed="rId10">
            <a:alphaModFix/>
          </a:blip>
          <a:srcRect b="0" l="0" r="0" t="0"/>
          <a:stretch/>
        </p:blipFill>
        <p:spPr>
          <a:xfrm>
            <a:off x="4769672" y="676573"/>
            <a:ext cx="3430110" cy="1974017"/>
          </a:xfrm>
          <a:prstGeom prst="rect">
            <a:avLst/>
          </a:prstGeom>
          <a:noFill/>
          <a:ln>
            <a:noFill/>
          </a:ln>
        </p:spPr>
      </p:pic>
      <p:sp>
        <p:nvSpPr>
          <p:cNvPr id="526" name="Google Shape;526;p9"/>
          <p:cNvSpPr/>
          <p:nvPr/>
        </p:nvSpPr>
        <p:spPr>
          <a:xfrm rot="-1681612">
            <a:off x="1872727" y="1201684"/>
            <a:ext cx="4675031" cy="327409"/>
          </a:xfrm>
          <a:prstGeom prst="rect">
            <a:avLst/>
          </a:prstGeom>
          <a:noFill/>
          <a:ln>
            <a:noFill/>
          </a:ln>
        </p:spPr>
        <p:txBody>
          <a:bodyPr anchorCtr="0" anchor="t" bIns="34275" lIns="68575" spcFirstLastPara="1" rIns="68575" wrap="square" tIns="34275">
            <a:noAutofit/>
          </a:bodyPr>
          <a:lstStyle/>
          <a:p>
            <a:pPr indent="0" lvl="0" marL="0" marR="0" rtl="0" algn="just">
              <a:lnSpc>
                <a:spcPct val="100000"/>
              </a:lnSpc>
              <a:spcBef>
                <a:spcPts val="0"/>
              </a:spcBef>
              <a:spcAft>
                <a:spcPts val="0"/>
              </a:spcAft>
              <a:buClr>
                <a:srgbClr val="000000"/>
              </a:buClr>
              <a:buSzPts val="1800"/>
              <a:buFont typeface="Arial"/>
              <a:buNone/>
            </a:pPr>
            <a:r>
              <a:rPr b="1" i="0" lang="en" sz="1800" u="none" cap="none" strike="noStrike">
                <a:solidFill>
                  <a:srgbClr val="FF0000"/>
                </a:solidFill>
                <a:latin typeface="Arial"/>
                <a:ea typeface="Arial"/>
                <a:cs typeface="Arial"/>
                <a:sym typeface="Arial"/>
              </a:rPr>
              <a:t>Preliminary measurements</a:t>
            </a:r>
            <a:endParaRPr b="1" i="0" sz="1800" u="none" cap="none" strike="noStrike">
              <a:solidFill>
                <a:srgbClr val="FF0000"/>
              </a:solidFill>
              <a:latin typeface="Arial"/>
              <a:ea typeface="Arial"/>
              <a:cs typeface="Arial"/>
              <a:sym typeface="Arial"/>
            </a:endParaRPr>
          </a:p>
        </p:txBody>
      </p:sp>
      <p:sp>
        <p:nvSpPr>
          <p:cNvPr id="527" name="Google Shape;527;p9"/>
          <p:cNvSpPr txBox="1"/>
          <p:nvPr/>
        </p:nvSpPr>
        <p:spPr>
          <a:xfrm>
            <a:off x="6009287" y="690079"/>
            <a:ext cx="1390396" cy="492412"/>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1" lang="en" sz="2000" u="none" cap="none" strike="noStrike">
                <a:solidFill>
                  <a:schemeClr val="dk2"/>
                </a:solidFill>
                <a:latin typeface="Times New Roman"/>
                <a:ea typeface="Times New Roman"/>
                <a:cs typeface="Times New Roman"/>
                <a:sym typeface="Times New Roman"/>
              </a:rPr>
              <a:t>F</a:t>
            </a:r>
            <a:r>
              <a:rPr b="1" baseline="-25000" i="1" lang="en" sz="2000" u="none" cap="none" strike="noStrike">
                <a:solidFill>
                  <a:schemeClr val="dk2"/>
                </a:solidFill>
                <a:latin typeface="Times New Roman"/>
                <a:ea typeface="Times New Roman"/>
                <a:cs typeface="Times New Roman"/>
                <a:sym typeface="Times New Roman"/>
              </a:rPr>
              <a:t>zz</a:t>
            </a:r>
            <a:r>
              <a:rPr b="1" i="1" lang="en" sz="2000" u="none" cap="none" strike="noStrike">
                <a:solidFill>
                  <a:schemeClr val="dk2"/>
                </a:solidFill>
                <a:latin typeface="Times New Roman"/>
                <a:ea typeface="Times New Roman"/>
                <a:cs typeface="Times New Roman"/>
                <a:sym typeface="Times New Roman"/>
              </a:rPr>
              <a:t>≈ </a:t>
            </a:r>
            <a:r>
              <a:rPr b="1" i="0" lang="en" sz="2000" u="none" cap="none" strike="noStrike">
                <a:solidFill>
                  <a:schemeClr val="dk2"/>
                </a:solidFill>
                <a:latin typeface="Times New Roman"/>
                <a:ea typeface="Times New Roman"/>
                <a:cs typeface="Times New Roman"/>
                <a:sym typeface="Times New Roman"/>
              </a:rPr>
              <a:t>0.9</a:t>
            </a:r>
            <a:endParaRPr b="1" i="0" sz="2000" u="none" cap="none" strike="noStrike">
              <a:solidFill>
                <a:schemeClr val="dk2"/>
              </a:solidFill>
              <a:latin typeface="Times New Roman"/>
              <a:ea typeface="Times New Roman"/>
              <a:cs typeface="Times New Roman"/>
              <a:sym typeface="Times New Roman"/>
            </a:endParaRPr>
          </a:p>
        </p:txBody>
      </p:sp>
      <p:sp>
        <p:nvSpPr>
          <p:cNvPr id="528" name="Google Shape;528;p9"/>
          <p:cNvSpPr/>
          <p:nvPr/>
        </p:nvSpPr>
        <p:spPr>
          <a:xfrm>
            <a:off x="3713919" y="4125008"/>
            <a:ext cx="4485596" cy="364795"/>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1"/>
                </a:solidFill>
                <a:latin typeface="Arial"/>
                <a:ea typeface="Arial"/>
                <a:cs typeface="Arial"/>
                <a:sym typeface="Arial"/>
              </a:rPr>
              <a:t>       Entanglement distribution across 5 km fiber-link </a:t>
            </a:r>
            <a:endParaRPr b="1" i="0" sz="1200" u="none" cap="none" strike="noStrike">
              <a:solidFill>
                <a:schemeClr val="dk1"/>
              </a:solidFill>
              <a:latin typeface="Arial"/>
              <a:ea typeface="Arial"/>
              <a:cs typeface="Arial"/>
              <a:sym typeface="Arial"/>
            </a:endParaRPr>
          </a:p>
        </p:txBody>
      </p:sp>
      <p:sp>
        <p:nvSpPr>
          <p:cNvPr id="529" name="Google Shape;529;p9"/>
          <p:cNvSpPr/>
          <p:nvPr/>
        </p:nvSpPr>
        <p:spPr>
          <a:xfrm>
            <a:off x="2186757" y="4672575"/>
            <a:ext cx="4485596" cy="364795"/>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1"/>
                </a:solidFill>
                <a:latin typeface="Arial"/>
                <a:ea typeface="Arial"/>
                <a:cs typeface="Arial"/>
                <a:sym typeface="Arial"/>
              </a:rPr>
              <a:t>                         </a:t>
            </a:r>
            <a:r>
              <a:rPr b="1" i="0" lang="en" sz="1200" u="none" cap="none" strike="noStrike">
                <a:solidFill>
                  <a:srgbClr val="FF0000"/>
                </a:solidFill>
                <a:latin typeface="Arial"/>
                <a:ea typeface="Arial"/>
                <a:cs typeface="Arial"/>
                <a:sym typeface="Arial"/>
              </a:rPr>
              <a:t>UC Berkeley node</a:t>
            </a:r>
            <a:endParaRPr b="1" i="0" sz="1200" u="none" cap="none" strike="noStrike">
              <a:solidFill>
                <a:srgbClr val="FF0000"/>
              </a:solidFill>
              <a:latin typeface="Arial"/>
              <a:ea typeface="Arial"/>
              <a:cs typeface="Arial"/>
              <a:sym typeface="Arial"/>
            </a:endParaRPr>
          </a:p>
        </p:txBody>
      </p:sp>
      <p:sp>
        <p:nvSpPr>
          <p:cNvPr id="530" name="Google Shape;530;p9"/>
          <p:cNvSpPr/>
          <p:nvPr/>
        </p:nvSpPr>
        <p:spPr>
          <a:xfrm>
            <a:off x="6476265" y="4649600"/>
            <a:ext cx="4485596" cy="364795"/>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1"/>
                </a:solidFill>
                <a:latin typeface="Arial"/>
                <a:ea typeface="Arial"/>
                <a:cs typeface="Arial"/>
                <a:sym typeface="Arial"/>
              </a:rPr>
              <a:t>                         </a:t>
            </a:r>
            <a:r>
              <a:rPr b="1" i="0" lang="en" sz="1200" u="none" cap="none" strike="noStrike">
                <a:solidFill>
                  <a:srgbClr val="FF0000"/>
                </a:solidFill>
                <a:latin typeface="Arial"/>
                <a:ea typeface="Arial"/>
                <a:cs typeface="Arial"/>
                <a:sym typeface="Arial"/>
              </a:rPr>
              <a:t>Berkeley Lab node</a:t>
            </a:r>
            <a:endParaRPr b="1" i="0" sz="1200" u="none" cap="none" strike="noStrike">
              <a:solidFill>
                <a:srgbClr val="FF0000"/>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52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