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5"/>
  </p:sldMasterIdLst>
  <p:notesMasterIdLst>
    <p:notesMasterId r:id="rId24"/>
  </p:notesMasterIdLst>
  <p:handoutMasterIdLst>
    <p:handoutMasterId r:id="rId25"/>
  </p:handoutMasterIdLst>
  <p:sldIdLst>
    <p:sldId id="2147478441" r:id="rId6"/>
    <p:sldId id="2147478442" r:id="rId7"/>
    <p:sldId id="2147478434" r:id="rId8"/>
    <p:sldId id="2147478445" r:id="rId9"/>
    <p:sldId id="2147478435" r:id="rId10"/>
    <p:sldId id="2147478436" r:id="rId11"/>
    <p:sldId id="2147478438" r:id="rId12"/>
    <p:sldId id="2147478439" r:id="rId13"/>
    <p:sldId id="271" r:id="rId14"/>
    <p:sldId id="274" r:id="rId15"/>
    <p:sldId id="275" r:id="rId16"/>
    <p:sldId id="2147478420" r:id="rId17"/>
    <p:sldId id="278" r:id="rId18"/>
    <p:sldId id="281" r:id="rId19"/>
    <p:sldId id="2147478403" r:id="rId20"/>
    <p:sldId id="283" r:id="rId21"/>
    <p:sldId id="2147478444" r:id="rId22"/>
    <p:sldId id="272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80"/>
    <a:srgbClr val="7F78D7"/>
    <a:srgbClr val="3372E4"/>
    <a:srgbClr val="001D47"/>
    <a:srgbClr val="F2F2F2"/>
    <a:srgbClr val="001135"/>
    <a:srgbClr val="CCCCCC"/>
    <a:srgbClr val="FF3154"/>
    <a:srgbClr val="00000E"/>
    <a:srgbClr val="F9F9F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F6C076-087F-4F4B-9E76-5FBE23E6DF29}" v="22" dt="2026-06-30T06:49:52.697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79540" autoAdjust="0"/>
  </p:normalViewPr>
  <p:slideViewPr>
    <p:cSldViewPr snapToGrid="0">
      <p:cViewPr varScale="1">
        <p:scale>
          <a:sx n="128" d="100"/>
          <a:sy n="128" d="100"/>
        </p:scale>
        <p:origin x="10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a Buffa (Nokia)" userId="c85cbb43-4e1e-4f84-873c-26874c1fe377" providerId="ADAL" clId="{7C516BF9-C98C-4283-B6C1-73AFEC452A29}"/>
    <pc:docChg chg="delSld modSld">
      <pc:chgData name="Marta Buffa (Nokia)" userId="c85cbb43-4e1e-4f84-873c-26874c1fe377" providerId="ADAL" clId="{7C516BF9-C98C-4283-B6C1-73AFEC452A29}" dt="2026-06-30T21:03:55.403" v="15" actId="20577"/>
      <pc:docMkLst>
        <pc:docMk/>
      </pc:docMkLst>
      <pc:sldChg chg="del">
        <pc:chgData name="Marta Buffa (Nokia)" userId="c85cbb43-4e1e-4f84-873c-26874c1fe377" providerId="ADAL" clId="{7C516BF9-C98C-4283-B6C1-73AFEC452A29}" dt="2026-06-30T21:03:25.266" v="9" actId="47"/>
        <pc:sldMkLst>
          <pc:docMk/>
          <pc:sldMk cId="810213360" sldId="284"/>
        </pc:sldMkLst>
      </pc:sldChg>
      <pc:sldChg chg="del">
        <pc:chgData name="Marta Buffa (Nokia)" userId="c85cbb43-4e1e-4f84-873c-26874c1fe377" providerId="ADAL" clId="{7C516BF9-C98C-4283-B6C1-73AFEC452A29}" dt="2026-06-30T21:03:22.279" v="3" actId="47"/>
        <pc:sldMkLst>
          <pc:docMk/>
          <pc:sldMk cId="871375577" sldId="2147478423"/>
        </pc:sldMkLst>
      </pc:sldChg>
      <pc:sldChg chg="del">
        <pc:chgData name="Marta Buffa (Nokia)" userId="c85cbb43-4e1e-4f84-873c-26874c1fe377" providerId="ADAL" clId="{7C516BF9-C98C-4283-B6C1-73AFEC452A29}" dt="2026-06-30T21:03:22.649" v="4" actId="47"/>
        <pc:sldMkLst>
          <pc:docMk/>
          <pc:sldMk cId="2784453250" sldId="2147478424"/>
        </pc:sldMkLst>
      </pc:sldChg>
      <pc:sldChg chg="del">
        <pc:chgData name="Marta Buffa (Nokia)" userId="c85cbb43-4e1e-4f84-873c-26874c1fe377" providerId="ADAL" clId="{7C516BF9-C98C-4283-B6C1-73AFEC452A29}" dt="2026-06-30T21:03:23.257" v="5" actId="47"/>
        <pc:sldMkLst>
          <pc:docMk/>
          <pc:sldMk cId="3532464026" sldId="2147478425"/>
        </pc:sldMkLst>
      </pc:sldChg>
      <pc:sldChg chg="del">
        <pc:chgData name="Marta Buffa (Nokia)" userId="c85cbb43-4e1e-4f84-873c-26874c1fe377" providerId="ADAL" clId="{7C516BF9-C98C-4283-B6C1-73AFEC452A29}" dt="2026-06-30T21:03:23.624" v="6" actId="47"/>
        <pc:sldMkLst>
          <pc:docMk/>
          <pc:sldMk cId="1568729097" sldId="2147478426"/>
        </pc:sldMkLst>
      </pc:sldChg>
      <pc:sldChg chg="del">
        <pc:chgData name="Marta Buffa (Nokia)" userId="c85cbb43-4e1e-4f84-873c-26874c1fe377" providerId="ADAL" clId="{7C516BF9-C98C-4283-B6C1-73AFEC452A29}" dt="2026-06-30T21:03:24.118" v="7" actId="47"/>
        <pc:sldMkLst>
          <pc:docMk/>
          <pc:sldMk cId="505075339" sldId="2147478427"/>
        </pc:sldMkLst>
      </pc:sldChg>
      <pc:sldChg chg="del">
        <pc:chgData name="Marta Buffa (Nokia)" userId="c85cbb43-4e1e-4f84-873c-26874c1fe377" providerId="ADAL" clId="{7C516BF9-C98C-4283-B6C1-73AFEC452A29}" dt="2026-06-30T21:03:21.397" v="0" actId="47"/>
        <pc:sldMkLst>
          <pc:docMk/>
          <pc:sldMk cId="2100535743" sldId="2147478428"/>
        </pc:sldMkLst>
      </pc:sldChg>
      <pc:sldChg chg="del">
        <pc:chgData name="Marta Buffa (Nokia)" userId="c85cbb43-4e1e-4f84-873c-26874c1fe377" providerId="ADAL" clId="{7C516BF9-C98C-4283-B6C1-73AFEC452A29}" dt="2026-06-30T21:03:21.638" v="1" actId="47"/>
        <pc:sldMkLst>
          <pc:docMk/>
          <pc:sldMk cId="3305947183" sldId="2147478429"/>
        </pc:sldMkLst>
      </pc:sldChg>
      <pc:sldChg chg="del">
        <pc:chgData name="Marta Buffa (Nokia)" userId="c85cbb43-4e1e-4f84-873c-26874c1fe377" providerId="ADAL" clId="{7C516BF9-C98C-4283-B6C1-73AFEC452A29}" dt="2026-06-30T21:03:21.814" v="2" actId="47"/>
        <pc:sldMkLst>
          <pc:docMk/>
          <pc:sldMk cId="1476473100" sldId="2147478430"/>
        </pc:sldMkLst>
      </pc:sldChg>
      <pc:sldChg chg="modNotesTx">
        <pc:chgData name="Marta Buffa (Nokia)" userId="c85cbb43-4e1e-4f84-873c-26874c1fe377" providerId="ADAL" clId="{7C516BF9-C98C-4283-B6C1-73AFEC452A29}" dt="2026-06-30T21:03:43.121" v="11" actId="20577"/>
        <pc:sldMkLst>
          <pc:docMk/>
          <pc:sldMk cId="4025923733" sldId="2147478434"/>
        </pc:sldMkLst>
      </pc:sldChg>
      <pc:sldChg chg="modNotesTx">
        <pc:chgData name="Marta Buffa (Nokia)" userId="c85cbb43-4e1e-4f84-873c-26874c1fe377" providerId="ADAL" clId="{7C516BF9-C98C-4283-B6C1-73AFEC452A29}" dt="2026-06-30T21:03:48.982" v="13" actId="20577"/>
        <pc:sldMkLst>
          <pc:docMk/>
          <pc:sldMk cId="381833653" sldId="2147478435"/>
        </pc:sldMkLst>
      </pc:sldChg>
      <pc:sldChg chg="modNotesTx">
        <pc:chgData name="Marta Buffa (Nokia)" userId="c85cbb43-4e1e-4f84-873c-26874c1fe377" providerId="ADAL" clId="{7C516BF9-C98C-4283-B6C1-73AFEC452A29}" dt="2026-06-30T21:03:51.652" v="14" actId="20577"/>
        <pc:sldMkLst>
          <pc:docMk/>
          <pc:sldMk cId="1929125728" sldId="2147478436"/>
        </pc:sldMkLst>
      </pc:sldChg>
      <pc:sldChg chg="modNotesTx">
        <pc:chgData name="Marta Buffa (Nokia)" userId="c85cbb43-4e1e-4f84-873c-26874c1fe377" providerId="ADAL" clId="{7C516BF9-C98C-4283-B6C1-73AFEC452A29}" dt="2026-06-30T21:03:55.403" v="15" actId="20577"/>
        <pc:sldMkLst>
          <pc:docMk/>
          <pc:sldMk cId="2932999054" sldId="2147478438"/>
        </pc:sldMkLst>
      </pc:sldChg>
      <pc:sldChg chg="modNotesTx">
        <pc:chgData name="Marta Buffa (Nokia)" userId="c85cbb43-4e1e-4f84-873c-26874c1fe377" providerId="ADAL" clId="{7C516BF9-C98C-4283-B6C1-73AFEC452A29}" dt="2026-06-30T21:03:34.353" v="10" actId="20577"/>
        <pc:sldMkLst>
          <pc:docMk/>
          <pc:sldMk cId="2429372168" sldId="2147478442"/>
        </pc:sldMkLst>
      </pc:sldChg>
      <pc:sldChg chg="del">
        <pc:chgData name="Marta Buffa (Nokia)" userId="c85cbb43-4e1e-4f84-873c-26874c1fe377" providerId="ADAL" clId="{7C516BF9-C98C-4283-B6C1-73AFEC452A29}" dt="2026-06-30T21:03:24.596" v="8" actId="47"/>
        <pc:sldMkLst>
          <pc:docMk/>
          <pc:sldMk cId="2374023146" sldId="2147478443"/>
        </pc:sldMkLst>
      </pc:sldChg>
      <pc:sldChg chg="modNotesTx">
        <pc:chgData name="Marta Buffa (Nokia)" userId="c85cbb43-4e1e-4f84-873c-26874c1fe377" providerId="ADAL" clId="{7C516BF9-C98C-4283-B6C1-73AFEC452A29}" dt="2026-06-30T21:03:46.058" v="12" actId="20577"/>
        <pc:sldMkLst>
          <pc:docMk/>
          <pc:sldMk cId="3404947686" sldId="214747844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spPr>
            <a:solidFill>
              <a:srgbClr val="7F78D7"/>
            </a:solidFill>
            <a:ln w="6350"/>
          </c:spPr>
          <c:dPt>
            <c:idx val="0"/>
            <c:bubble3D val="0"/>
            <c:spPr>
              <a:solidFill>
                <a:srgbClr val="7F78D7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89-4945-B4BB-8FB3334F9C07}"/>
              </c:ext>
            </c:extLst>
          </c:dPt>
          <c:dPt>
            <c:idx val="1"/>
            <c:bubble3D val="0"/>
            <c:spPr>
              <a:solidFill>
                <a:srgbClr val="043280"/>
              </a:solidFill>
              <a:ln w="63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89-4945-B4BB-8FB3334F9C07}"/>
              </c:ext>
            </c:extLst>
          </c:dPt>
          <c:val>
            <c:numRef>
              <c:f>Sheet1!$B$3:$B$4</c:f>
              <c:numCache>
                <c:formatCode>0%</c:formatCode>
                <c:ptCount val="2"/>
                <c:pt idx="0">
                  <c:v>1</c:v>
                </c:pt>
                <c:pt idx="1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89-4945-B4BB-8FB3334F9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spPr>
            <a:ln w="9525"/>
          </c:spPr>
          <c:dPt>
            <c:idx val="0"/>
            <c:bubble3D val="0"/>
            <c:spPr>
              <a:solidFill>
                <a:srgbClr val="043280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13-4608-8A72-AA0EF4C73554}"/>
              </c:ext>
            </c:extLst>
          </c:dPt>
          <c:dPt>
            <c:idx val="1"/>
            <c:bubble3D val="0"/>
            <c:spPr>
              <a:solidFill>
                <a:srgbClr val="7F78D7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113-4608-8A72-AA0EF4C73554}"/>
              </c:ext>
            </c:extLst>
          </c:dPt>
          <c:val>
            <c:numRef>
              <c:f>Sheet1!$K$18:$K$19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113-4608-8A72-AA0EF4C735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ln w="9525"/>
          </c:spPr>
          <c:dPt>
            <c:idx val="0"/>
            <c:bubble3D val="0"/>
            <c:spPr>
              <a:solidFill>
                <a:schemeClr val="accent1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71-4A4D-9DC1-D032B0D2A65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71-4A4D-9DC1-D032B0D2A658}"/>
              </c:ext>
            </c:extLst>
          </c:dPt>
          <c:val>
            <c:numRef>
              <c:f>Sheet1!$K$18:$K$19</c:f>
              <c:numCache>
                <c:formatCode>General</c:formatCode>
                <c:ptCount val="2"/>
                <c:pt idx="0">
                  <c:v>27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71-4A4D-9DC1-D032B0D2A6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405572955056152"/>
          <c:y val="0.13928233406483975"/>
          <c:w val="0.56639210583115629"/>
          <c:h val="0.69357886505735256"/>
        </c:manualLayout>
      </c:layout>
      <c:doughnutChart>
        <c:varyColors val="1"/>
        <c:ser>
          <c:idx val="0"/>
          <c:order val="0"/>
          <c:spPr>
            <a:ln w="9525"/>
          </c:spPr>
          <c:dPt>
            <c:idx val="0"/>
            <c:bubble3D val="0"/>
            <c:spPr>
              <a:solidFill>
                <a:schemeClr val="accent1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731-4EE4-B6A5-05212255A3E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731-4EE4-B6A5-05212255A3EE}"/>
              </c:ext>
            </c:extLst>
          </c:dPt>
          <c:val>
            <c:numRef>
              <c:f>Sheet1!$K$18:$K$19</c:f>
              <c:numCache>
                <c:formatCode>General</c:formatCode>
                <c:ptCount val="2"/>
                <c:pt idx="0">
                  <c:v>27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31-4EE4-B6A5-05212255A3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4792F-1C1F-0D17-7AA4-5C5020823D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7D83F5-344D-BAE4-C8A2-71BA3CC5E41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DF5385-C229-4E76-AB53-F96E0BF89089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E43308-3D00-ED32-3882-ECB453AF02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047575-0E03-09FC-41EA-B8C221864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760E2-E849-4EFC-A610-8FAC19CC5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069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3831C-DEBA-4A3A-8C36-FD8115E217DA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EF5B-ECC8-43EE-A509-D601DDF42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80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4D622-E7CF-F8D8-9FEB-3E1BB8C60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CBD7ED-6D03-8808-B9D9-59DE5EFF0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10FF7-DC95-1E71-1395-09C82ED79C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0AA7D-9C44-887D-B4F8-6DA075648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EF5B-ECC8-43EE-A509-D601DDF42A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327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EF5B-ECC8-43EE-A509-D601DDF42A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662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EF5B-ECC8-43EE-A509-D601DDF42A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17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EF5B-ECC8-43EE-A509-D601DDF42A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190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EF5B-ECC8-43EE-A509-D601DDF42A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885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EF5B-ECC8-43EE-A509-D601DDF42A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87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9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EF5B-ECC8-43EE-A509-D601DDF42A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151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EF5B-ECC8-43EE-A509-D601DDF42A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71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446B7-0DC8-167C-B4A5-FCFF713DA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CAD2B4-2709-A496-0B02-32E8AE7CB1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0C8C9-EA4D-A8B3-5A57-FFA099D686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9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3B632A-07AB-0EAA-1D13-3C86CF786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EF5B-ECC8-43EE-A509-D601DDF42A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80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AFE9F-9C23-23FD-0B7D-7A77020F7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82D57C-E95C-C8A7-F86B-FE5EAFB9A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BB9EDB-AB9F-B1B7-7EB2-33C5FB0615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endParaRPr lang="en-US" sz="9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37184-C0C0-4E31-3117-97C9BEE6C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EF5B-ECC8-43EE-A509-D601DDF42A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443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D3E6-E447-F500-C8CC-2CFF96125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86F2B2-BBE6-1A21-61DC-610049128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65CB19-4BD5-D638-65F4-02785854A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180000">
              <a:buFont typeface="Arial" panose="020B0604020202020204" pitchFamily="34" charset="0"/>
              <a:buNone/>
              <a:tabLst>
                <a:tab pos="180000" algn="l"/>
              </a:tabLst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0A48D0-7C50-2AFB-B673-81454F0D78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EF5B-ECC8-43EE-A509-D601DDF42A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094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DE45C-EA41-FAFA-2601-DC05BC03A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D48886-4509-3AF8-F372-21C29D97F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321D2B-9C52-051A-0FC3-3BAB13E31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0AF0C8-BF96-438E-C87D-195E143657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D4EF5B-ECC8-43EE-A509-D601DDF42A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432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EF5B-ECC8-43EE-A509-D601DDF42A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79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EF5B-ECC8-43EE-A509-D601DDF42A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40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2 Titl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4">
            <a:extLst>
              <a:ext uri="{FF2B5EF4-FFF2-40B4-BE49-F238E27FC236}">
                <a16:creationId xmlns:a16="http://schemas.microsoft.com/office/drawing/2014/main" id="{3F610624-27D3-5359-FFFC-D7E326DE6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31" y="396000"/>
            <a:ext cx="8308800" cy="3420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2400" kern="1200" baseline="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B634223B-F986-07AA-CBE2-6EF6BD27C3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7599" y="763200"/>
            <a:ext cx="8308800" cy="342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 headline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BF3F94-260D-91AB-AFD5-771888AB1171}"/>
              </a:ext>
            </a:extLst>
          </p:cNvPr>
          <p:cNvSpPr txBox="1">
            <a:spLocks/>
          </p:cNvSpPr>
          <p:nvPr userDrawn="1"/>
        </p:nvSpPr>
        <p:spPr>
          <a:xfrm>
            <a:off x="419102" y="4858555"/>
            <a:ext cx="117020" cy="123111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1245D3D-131A-47D1-B100-B33219007AD2}" type="slidenum">
              <a:rPr lang="en-US" sz="800" noProof="0" smtClean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pPr>
                <a:defRPr/>
              </a:pPr>
              <a:t>‹#›</a:t>
            </a:fld>
            <a:endParaRPr lang="en-US" noProof="0">
              <a:solidFill>
                <a:schemeClr val="bg1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59A584-CCB0-5173-FFC9-AEB0F836BD39}"/>
              </a:ext>
            </a:extLst>
          </p:cNvPr>
          <p:cNvSpPr txBox="1"/>
          <p:nvPr userDrawn="1"/>
        </p:nvSpPr>
        <p:spPr>
          <a:xfrm>
            <a:off x="680028" y="4858555"/>
            <a:ext cx="631583" cy="123111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r>
              <a:rPr lang="en-US" sz="800" noProof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t>© 2026 Nokia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1FF5EE-EE66-EA07-E293-2859E8F3C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403610" y="4842900"/>
            <a:ext cx="0" cy="1440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0F66E100-BF7D-D207-D6A5-EB6CBB5DFF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1584000" cy="12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Nokia Internal</a:t>
            </a:r>
          </a:p>
        </p:txBody>
      </p:sp>
      <p:pic>
        <p:nvPicPr>
          <p:cNvPr id="3" name="Graphic 2" descr="NBL logo">
            <a:extLst>
              <a:ext uri="{FF2B5EF4-FFF2-40B4-BE49-F238E27FC236}">
                <a16:creationId xmlns:a16="http://schemas.microsoft.com/office/drawing/2014/main" id="{97F8797E-F7FA-376C-3451-5FB426151B3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61953" y="4618065"/>
            <a:ext cx="769372" cy="3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4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3 Text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5931780A-C656-32C1-4F7B-3ABC88B42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31" y="396000"/>
            <a:ext cx="8308800" cy="3420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2400" kern="1200" baseline="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headline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04DBDA7-953B-D3E1-9591-5887247995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7599" y="763200"/>
            <a:ext cx="8308800" cy="342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Sub headline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25B0BB8-7D8D-1CFB-75CE-E19F62B921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7338" y="1260000"/>
            <a:ext cx="8308800" cy="31189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None/>
              <a:defRPr sz="1200">
                <a:solidFill>
                  <a:schemeClr val="bg1"/>
                </a:solidFill>
              </a:defRPr>
            </a:lvl1pPr>
            <a:lvl2pPr marL="1800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None/>
              <a:defRPr sz="1200">
                <a:solidFill>
                  <a:schemeClr val="bg1"/>
                </a:solidFill>
              </a:defRPr>
            </a:lvl2pPr>
            <a:lvl3pPr marL="3600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None/>
              <a:defRPr sz="1200">
                <a:solidFill>
                  <a:schemeClr val="bg1"/>
                </a:solidFill>
              </a:defRPr>
            </a:lvl3pPr>
            <a:lvl4pPr marL="5400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None/>
              <a:defRPr sz="1200">
                <a:solidFill>
                  <a:schemeClr val="bg1"/>
                </a:solidFill>
              </a:defRPr>
            </a:lvl4pPr>
            <a:lvl5pPr marL="7200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FE394A0-1BF5-A207-62B2-624B902703EF}"/>
              </a:ext>
            </a:extLst>
          </p:cNvPr>
          <p:cNvSpPr txBox="1">
            <a:spLocks/>
          </p:cNvSpPr>
          <p:nvPr userDrawn="1"/>
        </p:nvSpPr>
        <p:spPr>
          <a:xfrm>
            <a:off x="419102" y="4858555"/>
            <a:ext cx="117020" cy="123111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1245D3D-131A-47D1-B100-B33219007AD2}" type="slidenum">
              <a:rPr lang="en-US" sz="800" noProof="0" smtClean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pPr>
                <a:defRPr/>
              </a:pPr>
              <a:t>‹#›</a:t>
            </a:fld>
            <a:endParaRPr lang="en-US" noProof="0">
              <a:solidFill>
                <a:schemeClr val="bg1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8F815C-F7BD-B743-55F1-819C90566A64}"/>
              </a:ext>
            </a:extLst>
          </p:cNvPr>
          <p:cNvSpPr txBox="1"/>
          <p:nvPr userDrawn="1"/>
        </p:nvSpPr>
        <p:spPr>
          <a:xfrm>
            <a:off x="680028" y="4858555"/>
            <a:ext cx="631583" cy="123111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r>
              <a:rPr lang="en-US" sz="800" noProof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t>© 2026 Nokia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2F7BD4-C9BA-1341-6E3D-2351FE007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403610" y="4842900"/>
            <a:ext cx="0" cy="1440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F362F7ED-C2A3-E1DD-8729-A9B3A26605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1584000" cy="12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Nokia Internal</a:t>
            </a:r>
          </a:p>
        </p:txBody>
      </p:sp>
      <p:pic>
        <p:nvPicPr>
          <p:cNvPr id="2" name="Graphic 1" descr="NBL logo">
            <a:extLst>
              <a:ext uri="{FF2B5EF4-FFF2-40B4-BE49-F238E27FC236}">
                <a16:creationId xmlns:a16="http://schemas.microsoft.com/office/drawing/2014/main" id="{50C9F7E2-7364-C558-9DE3-F97763F8622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61953" y="4618065"/>
            <a:ext cx="769372" cy="3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9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0 CM K Blu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purple gradient&#10;&#10;AI-generated content may be incorrect.">
            <a:extLst>
              <a:ext uri="{FF2B5EF4-FFF2-40B4-BE49-F238E27FC236}">
                <a16:creationId xmlns:a16="http://schemas.microsoft.com/office/drawing/2014/main" id="{EF2EC381-B5AD-99AA-4E3D-AA5C577629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"/>
            <a:ext cx="9143999" cy="51435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716E988-CB4E-4BCD-FCA1-B9730ACD6AAF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8818"/>
          <a:stretch/>
        </p:blipFill>
        <p:spPr>
          <a:xfrm>
            <a:off x="4967656" y="0"/>
            <a:ext cx="4176344" cy="514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A44831-1914-66B7-6F6F-CF12887FD43C}"/>
              </a:ext>
            </a:extLst>
          </p:cNvPr>
          <p:cNvSpPr txBox="1"/>
          <p:nvPr userDrawn="1"/>
        </p:nvSpPr>
        <p:spPr>
          <a:xfrm>
            <a:off x="680028" y="4858555"/>
            <a:ext cx="631583" cy="123111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r>
              <a:rPr lang="en-US" sz="800" noProof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t>© 2026 Nokia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9788C6D-FF8E-C2E2-47B1-971A98E52316}"/>
              </a:ext>
            </a:extLst>
          </p:cNvPr>
          <p:cNvSpPr txBox="1">
            <a:spLocks/>
          </p:cNvSpPr>
          <p:nvPr userDrawn="1"/>
        </p:nvSpPr>
        <p:spPr>
          <a:xfrm>
            <a:off x="419102" y="4858555"/>
            <a:ext cx="117020" cy="123111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1245D3D-131A-47D1-B100-B33219007AD2}" type="slidenum">
              <a:rPr lang="en-US" sz="800" noProof="0" smtClean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pPr>
                <a:defRPr/>
              </a:pPr>
              <a:t>‹#›</a:t>
            </a:fld>
            <a:endParaRPr lang="en-US" noProof="0">
              <a:solidFill>
                <a:schemeClr val="bg1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F051A43B-4B15-B47D-B33C-E5927F79D4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531" y="1634673"/>
            <a:ext cx="4896000" cy="12444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3600" kern="1200" baseline="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 (2 lines)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A34F623-2547-4FA8-3A49-F242C0128A7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7531" y="3059710"/>
            <a:ext cx="3909884" cy="5909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1pPr>
            <a:lvl2pPr marL="230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2pPr>
            <a:lvl3pPr marL="462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3pPr>
            <a:lvl4pPr marL="6930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4pPr>
            <a:lvl5pPr marL="923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5pPr>
            <a:lvl6pPr marL="1153800" indent="0">
              <a:spcBef>
                <a:spcPts val="0"/>
              </a:spcBef>
              <a:spcAft>
                <a:spcPts val="600"/>
              </a:spcAft>
              <a:buFont typeface="Nokia Pure Text" panose="020B0503020202020204" pitchFamily="34" charset="0"/>
              <a:buNone/>
              <a:defRPr sz="800" baseline="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6pPr>
            <a:lvl7pPr marL="1384200" indent="0">
              <a:spcBef>
                <a:spcPts val="0"/>
              </a:spcBef>
              <a:spcAft>
                <a:spcPts val="600"/>
              </a:spcAft>
              <a:buNone/>
              <a:defRPr sz="70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7pPr>
            <a:lvl8pPr marL="1614600" indent="0">
              <a:spcBef>
                <a:spcPts val="0"/>
              </a:spcBef>
              <a:spcAft>
                <a:spcPts val="600"/>
              </a:spcAft>
              <a:buNone/>
              <a:defRPr sz="60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8pPr>
          </a:lstStyle>
          <a:p>
            <a:pPr lvl="0"/>
            <a:r>
              <a:rPr lang="en-US"/>
              <a:t>Subtitle/Author</a:t>
            </a:r>
          </a:p>
        </p:txBody>
      </p:sp>
      <p:pic>
        <p:nvPicPr>
          <p:cNvPr id="4" name="Picture 3" descr="A blue and red twisted object&#10;&#10;AI-generated content may be incorrect.">
            <a:extLst>
              <a:ext uri="{FF2B5EF4-FFF2-40B4-BE49-F238E27FC236}">
                <a16:creationId xmlns:a16="http://schemas.microsoft.com/office/drawing/2014/main" id="{A79D0127-C7CE-4502-7685-05AB31BE6BA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1175" y="1213093"/>
            <a:ext cx="3903469" cy="260231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0855B5-AAA0-F4DE-0D74-A667A258D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403610" y="4842900"/>
            <a:ext cx="0" cy="1440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2509551-FD93-185D-E206-9A6D5352B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1584000" cy="12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Nokia Internal</a:t>
            </a:r>
          </a:p>
        </p:txBody>
      </p:sp>
      <p:pic>
        <p:nvPicPr>
          <p:cNvPr id="7" name="Graphic 6" descr="NBL logo">
            <a:extLst>
              <a:ext uri="{FF2B5EF4-FFF2-40B4-BE49-F238E27FC236}">
                <a16:creationId xmlns:a16="http://schemas.microsoft.com/office/drawing/2014/main" id="{5B91A6C9-2956-C54C-75DB-D0E736CCA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531" y="570133"/>
            <a:ext cx="1485942" cy="70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6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321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1 CM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and purple gradient&#10;&#10;AI-generated content may be incorrect.">
            <a:extLst>
              <a:ext uri="{FF2B5EF4-FFF2-40B4-BE49-F238E27FC236}">
                <a16:creationId xmlns:a16="http://schemas.microsoft.com/office/drawing/2014/main" id="{3404CB84-B505-1710-ADDB-A996E5EC85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 descr="A blue and pink twisted object&#10;&#10;Description automatically generated">
            <a:extLst>
              <a:ext uri="{FF2B5EF4-FFF2-40B4-BE49-F238E27FC236}">
                <a16:creationId xmlns:a16="http://schemas.microsoft.com/office/drawing/2014/main" id="{5013D584-57C0-E2AE-E6FA-B47BB51B6D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4668246" y="667746"/>
            <a:ext cx="5143498" cy="380801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0E8375E-A8AD-BD21-762F-D12529F860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600" y="1080000"/>
            <a:ext cx="8308800" cy="17604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Divider pages </a:t>
            </a:r>
            <a:br>
              <a:rPr lang="en-US"/>
            </a:br>
            <a:r>
              <a:rPr lang="en-US"/>
              <a:t>or large quotes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7137A-1370-497D-30A9-2885B2A47ACE}"/>
              </a:ext>
            </a:extLst>
          </p:cNvPr>
          <p:cNvSpPr txBox="1">
            <a:spLocks/>
          </p:cNvSpPr>
          <p:nvPr userDrawn="1"/>
        </p:nvSpPr>
        <p:spPr>
          <a:xfrm>
            <a:off x="419102" y="4858555"/>
            <a:ext cx="117020" cy="123111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1245D3D-131A-47D1-B100-B33219007AD2}" type="slidenum">
              <a:rPr lang="en-US" sz="800" noProof="0" smtClean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pPr>
                <a:defRPr/>
              </a:pPr>
              <a:t>‹#›</a:t>
            </a:fld>
            <a:endParaRPr lang="en-US" noProof="0">
              <a:solidFill>
                <a:schemeClr val="bg1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94544-7EC4-ED46-6173-E3A78AF11755}"/>
              </a:ext>
            </a:extLst>
          </p:cNvPr>
          <p:cNvSpPr txBox="1"/>
          <p:nvPr userDrawn="1"/>
        </p:nvSpPr>
        <p:spPr>
          <a:xfrm>
            <a:off x="680028" y="4858555"/>
            <a:ext cx="631583" cy="123111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r>
              <a:rPr lang="en-US" sz="800" noProof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t>© 2026 Nokia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7B62533-4CCB-A9F5-1EE5-199D23C15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403610" y="4842900"/>
            <a:ext cx="0" cy="1440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CD15844B-56C3-0508-2515-0AFFA9A8C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1584000" cy="12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Nokia Internal</a:t>
            </a:r>
          </a:p>
        </p:txBody>
      </p:sp>
      <p:pic>
        <p:nvPicPr>
          <p:cNvPr id="5" name="Graphic 4" descr="NBL logo">
            <a:extLst>
              <a:ext uri="{FF2B5EF4-FFF2-40B4-BE49-F238E27FC236}">
                <a16:creationId xmlns:a16="http://schemas.microsoft.com/office/drawing/2014/main" id="{BC92C010-12A3-3D5A-52A1-B0346ABDFB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1953" y="4618065"/>
            <a:ext cx="769372" cy="3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4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8486FD-7EC4-CDCF-2EB1-8273369AD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phic 2" descr="NBL logo">
            <a:extLst>
              <a:ext uri="{FF2B5EF4-FFF2-40B4-BE49-F238E27FC236}">
                <a16:creationId xmlns:a16="http://schemas.microsoft.com/office/drawing/2014/main" id="{1A2C81C7-C9EC-02F6-1325-6428716BFE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200" y="1648800"/>
            <a:ext cx="3794059" cy="181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61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N Purp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1E104F6-2E1E-CFDD-A69D-C115384F1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E27FD93-255E-C585-12C2-E99681C9B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900"/>
            <a:ext cx="5144400" cy="5144400"/>
          </a:xfrm>
          <a:prstGeom prst="rect">
            <a:avLst/>
          </a:prstGeom>
        </p:spPr>
      </p:pic>
      <p:sp>
        <p:nvSpPr>
          <p:cNvPr id="17" name="Title 4">
            <a:extLst>
              <a:ext uri="{FF2B5EF4-FFF2-40B4-BE49-F238E27FC236}">
                <a16:creationId xmlns:a16="http://schemas.microsoft.com/office/drawing/2014/main" id="{A1D3EB5E-6B70-AA5A-4340-53F0E0A064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30398" y="719799"/>
            <a:ext cx="4896000" cy="12444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3600" kern="1200" baseline="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 (2 lines)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AF9AF4C-BE87-2184-CAE5-F141A4F93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30399" y="2126098"/>
            <a:ext cx="4896000" cy="5909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1pPr>
            <a:lvl2pPr marL="230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2pPr>
            <a:lvl3pPr marL="462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3pPr>
            <a:lvl4pPr marL="6930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4pPr>
            <a:lvl5pPr marL="923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5pPr>
            <a:lvl6pPr marL="1153800" indent="0">
              <a:spcBef>
                <a:spcPts val="0"/>
              </a:spcBef>
              <a:spcAft>
                <a:spcPts val="600"/>
              </a:spcAft>
              <a:buFont typeface="Nokia Pure Text" panose="020B0503020202020204" pitchFamily="34" charset="0"/>
              <a:buNone/>
              <a:defRPr sz="800" baseline="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6pPr>
            <a:lvl7pPr marL="1384200" indent="0">
              <a:spcBef>
                <a:spcPts val="0"/>
              </a:spcBef>
              <a:spcAft>
                <a:spcPts val="600"/>
              </a:spcAft>
              <a:buNone/>
              <a:defRPr sz="70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7pPr>
            <a:lvl8pPr marL="1614600" indent="0">
              <a:spcBef>
                <a:spcPts val="0"/>
              </a:spcBef>
              <a:spcAft>
                <a:spcPts val="600"/>
              </a:spcAft>
              <a:buNone/>
              <a:defRPr sz="60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8pPr>
          </a:lstStyle>
          <a:p>
            <a:pPr lvl="0"/>
            <a:r>
              <a:rPr lang="en-US"/>
              <a:t>Subtitle/Author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A40532-F231-EBBB-A8D3-3657B33CB9DA}"/>
              </a:ext>
            </a:extLst>
          </p:cNvPr>
          <p:cNvSpPr txBox="1"/>
          <p:nvPr userDrawn="1"/>
        </p:nvSpPr>
        <p:spPr>
          <a:xfrm>
            <a:off x="8094815" y="4858555"/>
            <a:ext cx="631583" cy="123111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r>
              <a:rPr lang="en-US" sz="800" noProof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t>© 2025 Nokia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509789C-1FE5-7B11-DD63-34E6F72F670E}"/>
              </a:ext>
            </a:extLst>
          </p:cNvPr>
          <p:cNvSpPr txBox="1">
            <a:spLocks/>
          </p:cNvSpPr>
          <p:nvPr userDrawn="1"/>
        </p:nvSpPr>
        <p:spPr>
          <a:xfrm>
            <a:off x="7833889" y="4858555"/>
            <a:ext cx="117020" cy="123111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1245D3D-131A-47D1-B100-B33219007AD2}" type="slidenum">
              <a:rPr lang="en-US" sz="800" noProof="0" smtClean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pPr>
                <a:defRPr/>
              </a:pPr>
              <a:t>‹#›</a:t>
            </a:fld>
            <a:endParaRPr lang="en-US" noProof="0">
              <a:solidFill>
                <a:schemeClr val="bg1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pic>
        <p:nvPicPr>
          <p:cNvPr id="2" name="Graphic 1" descr="NBL logo">
            <a:extLst>
              <a:ext uri="{FF2B5EF4-FFF2-40B4-BE49-F238E27FC236}">
                <a16:creationId xmlns:a16="http://schemas.microsoft.com/office/drawing/2014/main" id="{4BF41D33-6FF1-F2F2-48B6-6C7DB900CF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5987" y="3964144"/>
            <a:ext cx="1485942" cy="70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2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 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C00DDB-8C8C-92E3-4545-B4040D00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Title 4">
            <a:extLst>
              <a:ext uri="{FF2B5EF4-FFF2-40B4-BE49-F238E27FC236}">
                <a16:creationId xmlns:a16="http://schemas.microsoft.com/office/drawing/2014/main" id="{F0180981-7B7F-4D9A-87AD-9608572279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0894" y="719799"/>
            <a:ext cx="4015503" cy="12444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3600" kern="1200" baseline="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noProof="0" dirty="0"/>
              <a:t>Presentation</a:t>
            </a:r>
            <a:br>
              <a:rPr lang="en-US" noProof="0" dirty="0"/>
            </a:br>
            <a:r>
              <a:rPr lang="en-US" noProof="0" dirty="0"/>
              <a:t>Title (2 lines)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5C555545-3487-5A2F-B887-81AE17C806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10895" y="2126098"/>
            <a:ext cx="4015503" cy="59095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1pPr>
            <a:lvl2pPr marL="230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2pPr>
            <a:lvl3pPr marL="462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2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3pPr>
            <a:lvl4pPr marL="6930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0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4pPr>
            <a:lvl5pPr marL="923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>
                <a:solidFill>
                  <a:schemeClr val="bg1"/>
                </a:solidFill>
                <a:latin typeface="+mn-lt"/>
                <a:ea typeface="Nokia Pure Text Light" panose="020B0403020202020204" pitchFamily="34" charset="0"/>
              </a:defRPr>
            </a:lvl5pPr>
            <a:lvl6pPr marL="1153800" indent="0">
              <a:spcBef>
                <a:spcPts val="0"/>
              </a:spcBef>
              <a:spcAft>
                <a:spcPts val="600"/>
              </a:spcAft>
              <a:buFont typeface="Nokia Pure Text" panose="020B0503020202020204" pitchFamily="34" charset="0"/>
              <a:buNone/>
              <a:defRPr sz="800" baseline="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6pPr>
            <a:lvl7pPr marL="1384200" indent="0">
              <a:spcBef>
                <a:spcPts val="0"/>
              </a:spcBef>
              <a:spcAft>
                <a:spcPts val="600"/>
              </a:spcAft>
              <a:buNone/>
              <a:defRPr sz="70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7pPr>
            <a:lvl8pPr marL="1614600" indent="0">
              <a:spcBef>
                <a:spcPts val="0"/>
              </a:spcBef>
              <a:spcAft>
                <a:spcPts val="600"/>
              </a:spcAft>
              <a:buNone/>
              <a:defRPr sz="600">
                <a:solidFill>
                  <a:schemeClr val="tx2"/>
                </a:solidFill>
                <a:latin typeface="Nokia Pure Text Light" panose="020B0403020202020204" pitchFamily="34" charset="0"/>
                <a:ea typeface="Nokia Pure Text Light" panose="020B0403020202020204" pitchFamily="34" charset="0"/>
              </a:defRPr>
            </a:lvl8pPr>
          </a:lstStyle>
          <a:p>
            <a:pPr lvl="0"/>
            <a:r>
              <a:rPr lang="en-US" dirty="0"/>
              <a:t>Subtitle/Author</a:t>
            </a:r>
          </a:p>
        </p:txBody>
      </p:sp>
      <p:pic>
        <p:nvPicPr>
          <p:cNvPr id="2" name="Graphic 1" descr="Nokia logo">
            <a:extLst>
              <a:ext uri="{FF2B5EF4-FFF2-40B4-BE49-F238E27FC236}">
                <a16:creationId xmlns:a16="http://schemas.microsoft.com/office/drawing/2014/main" id="{1965B2CE-72E2-86D8-13B6-4B69A6A6D0C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58397" y="4268986"/>
            <a:ext cx="1368000" cy="308246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B1E5D1B-6D7F-C600-7828-022D4F5709B7}"/>
              </a:ext>
            </a:extLst>
          </p:cNvPr>
          <p:cNvSpPr txBox="1">
            <a:spLocks/>
          </p:cNvSpPr>
          <p:nvPr userDrawn="1"/>
        </p:nvSpPr>
        <p:spPr>
          <a:xfrm>
            <a:off x="7833889" y="4858555"/>
            <a:ext cx="117020" cy="123111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1245D3D-131A-47D1-B100-B33219007AD2}" type="slidenum">
              <a:rPr lang="en-US" sz="800" noProof="0" smtClean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pPr>
                <a:defRPr/>
              </a:pPr>
              <a:t>‹#›</a:t>
            </a:fld>
            <a:endParaRPr lang="en-US" noProof="0">
              <a:solidFill>
                <a:schemeClr val="bg1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045E81-706E-BB14-3DDB-AC56D9F33518}"/>
              </a:ext>
            </a:extLst>
          </p:cNvPr>
          <p:cNvSpPr txBox="1"/>
          <p:nvPr userDrawn="1"/>
        </p:nvSpPr>
        <p:spPr>
          <a:xfrm>
            <a:off x="8094815" y="4858555"/>
            <a:ext cx="631583" cy="123111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r>
              <a:rPr lang="en-US" sz="800" noProof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t>© 2026 Nokia</a:t>
            </a:r>
            <a:endParaRPr lang="en-US" sz="800" noProof="0" dirty="0">
              <a:solidFill>
                <a:schemeClr val="bg1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E8723A7-4B94-DC53-18A4-63E50157A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32699" y="4842900"/>
            <a:ext cx="0" cy="1440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E06C383D-3250-2BDC-8306-C182838207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24404" y="4860000"/>
            <a:ext cx="1584000" cy="12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Apply a document ID (if applicable).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71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u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1D2CA4-939C-12C2-DF49-53BE4EA4C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50827C9-11A5-EF89-4AB8-AB3618FD7A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7600" y="1080000"/>
            <a:ext cx="8308800" cy="17604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Divider pages </a:t>
            </a:r>
            <a:br>
              <a:rPr lang="en-US" dirty="0"/>
            </a:br>
            <a:r>
              <a:rPr lang="en-US" dirty="0"/>
              <a:t>or large quotes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F513913-81F1-BE35-BEE1-E4F3B331C19E}"/>
              </a:ext>
            </a:extLst>
          </p:cNvPr>
          <p:cNvSpPr txBox="1">
            <a:spLocks/>
          </p:cNvSpPr>
          <p:nvPr userDrawn="1"/>
        </p:nvSpPr>
        <p:spPr>
          <a:xfrm>
            <a:off x="419102" y="4858555"/>
            <a:ext cx="117020" cy="123111"/>
          </a:xfrm>
          <a:prstGeom prst="rect">
            <a:avLst/>
          </a:prstGeom>
        </p:spPr>
        <p:txBody>
          <a:bodyPr wrap="none" lIns="0" tIns="0" rIns="0" bIns="0" anchor="b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1245D3D-131A-47D1-B100-B33219007AD2}" type="slidenum">
              <a:rPr lang="en-US" sz="800" noProof="0" smtClean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pPr>
                <a:defRPr/>
              </a:pPr>
              <a:t>‹#›</a:t>
            </a:fld>
            <a:endParaRPr lang="en-US" noProof="0" dirty="0">
              <a:solidFill>
                <a:schemeClr val="bg1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90E264-5D0F-60E1-079B-4D9441DFD2FA}"/>
              </a:ext>
            </a:extLst>
          </p:cNvPr>
          <p:cNvSpPr txBox="1"/>
          <p:nvPr userDrawn="1"/>
        </p:nvSpPr>
        <p:spPr>
          <a:xfrm>
            <a:off x="680028" y="4858555"/>
            <a:ext cx="631583" cy="123111"/>
          </a:xfrm>
          <a:prstGeom prst="rect">
            <a:avLst/>
          </a:prstGeom>
          <a:noFill/>
        </p:spPr>
        <p:txBody>
          <a:bodyPr wrap="none" lIns="0" tIns="0" rIns="0" bIns="0" anchor="b" anchorCtr="0">
            <a:noAutofit/>
          </a:bodyPr>
          <a:lstStyle/>
          <a:p>
            <a:r>
              <a:rPr lang="en-US" sz="800" noProof="0">
                <a:solidFill>
                  <a:schemeClr val="bg1"/>
                </a:solidFill>
                <a:latin typeface="Nokia Pure Text Light" panose="020B0304040602060303" pitchFamily="34" charset="0"/>
                <a:ea typeface="Nokia Pure Text Light" panose="020B0304040602060303" pitchFamily="34" charset="0"/>
                <a:cs typeface="Nokia Pure Text Light" panose="020B0304040602060303" pitchFamily="34" charset="0"/>
              </a:rPr>
              <a:t>© 2026 Nokia</a:t>
            </a:r>
            <a:endParaRPr lang="en-US" sz="800" noProof="0" dirty="0">
              <a:solidFill>
                <a:schemeClr val="bg1"/>
              </a:solidFill>
              <a:latin typeface="Nokia Pure Text Light" panose="020B0304040602060303" pitchFamily="34" charset="0"/>
              <a:ea typeface="Nokia Pure Text Light" panose="020B0304040602060303" pitchFamily="34" charset="0"/>
              <a:cs typeface="Nokia Pure Text Light" panose="020B0304040602060303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F0253DF-B46F-5A80-914E-0930C7B29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403610" y="4842900"/>
            <a:ext cx="0" cy="14400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FC57D9E6-836B-E344-7053-C5B54572FB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1584000" cy="1224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Apply a document ID (if applicable).</a:t>
            </a:r>
            <a:endParaRPr lang="en-US" dirty="0"/>
          </a:p>
        </p:txBody>
      </p:sp>
      <p:pic>
        <p:nvPicPr>
          <p:cNvPr id="2" name="Graphic 1" descr="Nokia logo">
            <a:extLst>
              <a:ext uri="{FF2B5EF4-FFF2-40B4-BE49-F238E27FC236}">
                <a16:creationId xmlns:a16="http://schemas.microsoft.com/office/drawing/2014/main" id="{83B5421E-4ADD-A198-F29A-1E6995BF5763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52320" y="4740459"/>
            <a:ext cx="972000" cy="21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793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89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65" r:id="rId3"/>
    <p:sldLayoutId id="2147483866" r:id="rId4"/>
    <p:sldLayoutId id="2147483871" r:id="rId5"/>
    <p:sldLayoutId id="2147483876" r:id="rId6"/>
    <p:sldLayoutId id="2147483877" r:id="rId7"/>
    <p:sldLayoutId id="2147483878" r:id="rId8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34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23.emf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hart" Target="../charts/chart3.xml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svg"/><Relationship Id="rId5" Type="http://schemas.openxmlformats.org/officeDocument/2006/relationships/image" Target="../media/image26.svg"/><Relationship Id="rId4" Type="http://schemas.openxmlformats.org/officeDocument/2006/relationships/image" Target="../media/image23.emf"/><Relationship Id="rId9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69ED3-1C43-3CCC-CED3-E3DD14A75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30" y="1772985"/>
            <a:ext cx="4700035" cy="1244465"/>
          </a:xfrm>
        </p:spPr>
        <p:txBody>
          <a:bodyPr/>
          <a:lstStyle/>
          <a:p>
            <a:r>
              <a:rPr lang="en-US" dirty="0"/>
              <a:t>Toward a Quantum-Safe AI Supercycle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B0DB77-A8D6-F788-5A44-A80670BBE4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7529" y="3347771"/>
            <a:ext cx="5237919" cy="590953"/>
          </a:xfrm>
        </p:spPr>
        <p:txBody>
          <a:bodyPr/>
          <a:lstStyle/>
          <a:p>
            <a:r>
              <a:rPr lang="it-IT" sz="1200" dirty="0"/>
              <a:t>Marta Buffa – Business Development Manager, Nokia</a:t>
            </a:r>
            <a:br>
              <a:rPr lang="it-IT" sz="1200" dirty="0"/>
            </a:br>
            <a:r>
              <a:rPr lang="it-IT" sz="1200" dirty="0"/>
              <a:t>Nicolas Le Sauze - Head of Research Department, Nokia Bell </a:t>
            </a:r>
            <a:r>
              <a:rPr lang="it-IT" sz="1200" dirty="0" err="1"/>
              <a:t>Labs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B312E-146C-9D27-6696-F0A5F7EB5E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317" y="739099"/>
            <a:ext cx="1322168" cy="298589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117D729A-DF1C-A893-41B3-C480DD1F823B}"/>
              </a:ext>
            </a:extLst>
          </p:cNvPr>
          <p:cNvSpPr txBox="1">
            <a:spLocks/>
          </p:cNvSpPr>
          <p:nvPr/>
        </p:nvSpPr>
        <p:spPr>
          <a:xfrm>
            <a:off x="417529" y="3111466"/>
            <a:ext cx="4008474" cy="142289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1"/>
                </a:solidFill>
              </a:rPr>
              <a:t>GÉANT SIG-Quantum meeting – CERN </a:t>
            </a:r>
          </a:p>
        </p:txBody>
      </p:sp>
    </p:spTree>
    <p:extLst>
      <p:ext uri="{BB962C8B-B14F-4D97-AF65-F5344CB8AC3E}">
        <p14:creationId xmlns:p14="http://schemas.microsoft.com/office/powerpoint/2010/main" val="372021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268C5-EB7C-135B-E478-9593D319A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19664067-52E5-770B-4FAD-39402F82F8BF}"/>
              </a:ext>
            </a:extLst>
          </p:cNvPr>
          <p:cNvSpPr txBox="1">
            <a:spLocks/>
          </p:cNvSpPr>
          <p:nvPr/>
        </p:nvSpPr>
        <p:spPr>
          <a:xfrm>
            <a:off x="417338" y="1260000"/>
            <a:ext cx="2700000" cy="311898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108000" tIns="72000" rIns="108000" bIns="72000"/>
          <a:lstStyle>
            <a:lvl1pPr marL="18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lang="en-US" sz="1200" dirty="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marL="0" indent="0">
              <a:buNone/>
            </a:pPr>
            <a:r>
              <a:rPr lang="en-US" sz="2000">
                <a:latin typeface="+mj-lt"/>
              </a:rPr>
              <a:t>Entanglement creation</a:t>
            </a:r>
            <a:br>
              <a:rPr lang="en-US"/>
            </a:br>
            <a:endParaRPr lang="en-US"/>
          </a:p>
          <a:p>
            <a:pPr marL="0" indent="0">
              <a:buNone/>
            </a:pPr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  <a:p>
            <a:pPr marL="0" indent="0">
              <a:buNone/>
            </a:pPr>
            <a:r>
              <a:rPr lang="en-US" b="1"/>
              <a:t>Aim:</a:t>
            </a:r>
            <a:r>
              <a:rPr lang="en-US"/>
              <a:t> create entangled qubits in two adjacent buffers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Opt. 1: mid-link source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Opt. 2: one source, one receiver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Opt. 3: mid-link interference</a:t>
            </a:r>
          </a:p>
          <a:p>
            <a:pPr marL="0" indent="0">
              <a:buNone/>
            </a:pPr>
            <a:r>
              <a:rPr lang="en-US"/>
              <a:t>All of these require ACK messages asserting photons are well received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D8EC842-290A-2E40-347A-0FC36CF17057}"/>
              </a:ext>
            </a:extLst>
          </p:cNvPr>
          <p:cNvSpPr txBox="1">
            <a:spLocks/>
          </p:cNvSpPr>
          <p:nvPr/>
        </p:nvSpPr>
        <p:spPr>
          <a:xfrm>
            <a:off x="3222000" y="1260000"/>
            <a:ext cx="2700000" cy="311898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108000" tIns="72000" rIns="108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2000">
                <a:solidFill>
                  <a:schemeClr val="tx1"/>
                </a:solidFill>
                <a:latin typeface="+mj-lt"/>
              </a:rPr>
              <a:t>Entanglement stitching</a:t>
            </a:r>
            <a:br>
              <a:rPr lang="en-US" sz="2000">
                <a:solidFill>
                  <a:schemeClr val="tx1"/>
                </a:solidFill>
                <a:latin typeface="+mj-lt"/>
              </a:rPr>
            </a:br>
            <a:endParaRPr lang="en-US">
              <a:solidFill>
                <a:schemeClr val="tx1"/>
              </a:solidFill>
            </a:endParaRPr>
          </a:p>
          <a:p>
            <a:br>
              <a:rPr lang="en-US">
                <a:solidFill>
                  <a:schemeClr val="tx1"/>
                </a:solidFill>
              </a:rPr>
            </a:br>
            <a:br>
              <a:rPr lang="en-US">
                <a:solidFill>
                  <a:schemeClr val="tx1"/>
                </a:solidFill>
              </a:rPr>
            </a:br>
            <a:br>
              <a:rPr lang="en-US">
                <a:solidFill>
                  <a:schemeClr val="tx1"/>
                </a:solidFill>
              </a:rPr>
            </a:br>
            <a:endParaRPr lang="en-US">
              <a:solidFill>
                <a:schemeClr val="tx1"/>
              </a:solidFill>
            </a:endParaRPr>
          </a:p>
          <a:p>
            <a:r>
              <a:rPr lang="en-US" b="1">
                <a:solidFill>
                  <a:schemeClr val="tx1"/>
                </a:solidFill>
              </a:rPr>
              <a:t>Aim:</a:t>
            </a:r>
            <a:r>
              <a:rPr lang="en-US">
                <a:solidFill>
                  <a:schemeClr val="tx1"/>
                </a:solidFill>
              </a:rPr>
              <a:t> propagate entanglement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tx1"/>
                </a:solidFill>
              </a:rPr>
              <a:t>Step 1: Bell state measurement</a:t>
            </a:r>
          </a:p>
          <a:p>
            <a:pPr marL="360000" lvl="2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100"/>
              <a:t>Destroys the two qubits</a:t>
            </a:r>
          </a:p>
          <a:p>
            <a:pPr marL="360000" lvl="2">
              <a:buFont typeface="Wingdings" panose="05000000000000000000" pitchFamily="2" charset="2"/>
              <a:buChar char="v"/>
            </a:pPr>
            <a:r>
              <a:rPr lang="en-US" sz="1100"/>
              <a:t>Outputs two classical bits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tx1"/>
                </a:solidFill>
              </a:rPr>
              <a:t>Step 2: Transmit the two bits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>
                <a:solidFill>
                  <a:schemeClr val="tx1"/>
                </a:solidFill>
              </a:rPr>
              <a:t>Step 3: Pauli correction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BC83C39-AED8-9789-79F1-DDC1D611A84C}"/>
              </a:ext>
            </a:extLst>
          </p:cNvPr>
          <p:cNvSpPr txBox="1">
            <a:spLocks/>
          </p:cNvSpPr>
          <p:nvPr/>
        </p:nvSpPr>
        <p:spPr>
          <a:xfrm>
            <a:off x="6026662" y="1260000"/>
            <a:ext cx="2697658" cy="311898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108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2000" dirty="0">
                <a:solidFill>
                  <a:schemeClr val="tx1"/>
                </a:solidFill>
                <a:latin typeface="+mj-lt"/>
              </a:rPr>
              <a:t>End</a:t>
            </a:r>
            <a:r>
              <a:rPr lang="en-US" sz="2000" spc="-100" dirty="0">
                <a:solidFill>
                  <a:schemeClr val="tx1"/>
                </a:solidFill>
                <a:latin typeface="+mj-lt"/>
              </a:rPr>
              <a:t>-to-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end</a:t>
            </a:r>
            <a:r>
              <a:rPr lang="en-US" sz="2000" spc="-1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+mj-lt"/>
              </a:rPr>
              <a:t>propagation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Aim:</a:t>
            </a:r>
            <a:r>
              <a:rPr lang="en-US" dirty="0">
                <a:solidFill>
                  <a:schemeClr val="tx1"/>
                </a:solidFill>
              </a:rPr>
              <a:t> cascade</a:t>
            </a:r>
            <a:r>
              <a:rPr lang="en-US" spc="-1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propagation</a:t>
            </a:r>
            <a:r>
              <a:rPr lang="en-US" spc="-1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along</a:t>
            </a:r>
            <a:r>
              <a:rPr lang="en-US" spc="-1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path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Entanglement creation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Bell state measurements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Single Pauli correction at the end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Requires identifying paired qubits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Combined</a:t>
            </a:r>
            <a:r>
              <a:rPr lang="en-US" spc="-1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in</a:t>
            </a:r>
            <a:r>
              <a:rPr lang="en-US" spc="-1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spc="-1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"consolidation"</a:t>
            </a:r>
            <a:r>
              <a:rPr lang="en-US" spc="-1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step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E7EEEF-EE93-524E-37D0-82E3FFD97436}"/>
              </a:ext>
            </a:extLst>
          </p:cNvPr>
          <p:cNvSpPr/>
          <p:nvPr/>
        </p:nvSpPr>
        <p:spPr>
          <a:xfrm>
            <a:off x="6084168" y="1851670"/>
            <a:ext cx="288032" cy="28803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415A1F-D729-8058-3E8B-604B532730A4}"/>
              </a:ext>
            </a:extLst>
          </p:cNvPr>
          <p:cNvSpPr/>
          <p:nvPr/>
        </p:nvSpPr>
        <p:spPr>
          <a:xfrm>
            <a:off x="6444208" y="1851670"/>
            <a:ext cx="576064" cy="28803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7436CA-EDE8-E487-A641-E6BC0477B081}"/>
              </a:ext>
            </a:extLst>
          </p:cNvPr>
          <p:cNvSpPr/>
          <p:nvPr/>
        </p:nvSpPr>
        <p:spPr>
          <a:xfrm>
            <a:off x="7092280" y="1851670"/>
            <a:ext cx="576064" cy="28803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33B24D0-F46E-FF73-8AB8-08F0D3BB78C4}"/>
              </a:ext>
            </a:extLst>
          </p:cNvPr>
          <p:cNvSpPr/>
          <p:nvPr/>
        </p:nvSpPr>
        <p:spPr>
          <a:xfrm>
            <a:off x="7740352" y="1851670"/>
            <a:ext cx="576064" cy="28803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EA25049-4025-1379-D6E7-291D08340C32}"/>
              </a:ext>
            </a:extLst>
          </p:cNvPr>
          <p:cNvSpPr/>
          <p:nvPr/>
        </p:nvSpPr>
        <p:spPr>
          <a:xfrm>
            <a:off x="8388424" y="1851670"/>
            <a:ext cx="288032" cy="28803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6B000F-BED8-D34D-9FD6-1B5683FA9FC4}"/>
              </a:ext>
            </a:extLst>
          </p:cNvPr>
          <p:cNvSpPr/>
          <p:nvPr/>
        </p:nvSpPr>
        <p:spPr>
          <a:xfrm>
            <a:off x="5364088" y="1779662"/>
            <a:ext cx="432048" cy="43204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FBB8D46-D084-ADE7-71AE-B722326D037D}"/>
              </a:ext>
            </a:extLst>
          </p:cNvPr>
          <p:cNvSpPr/>
          <p:nvPr/>
        </p:nvSpPr>
        <p:spPr>
          <a:xfrm>
            <a:off x="4139952" y="1779662"/>
            <a:ext cx="864096" cy="43204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91467AF-8DF9-17A1-6C0C-809DB610C60B}"/>
              </a:ext>
            </a:extLst>
          </p:cNvPr>
          <p:cNvSpPr/>
          <p:nvPr/>
        </p:nvSpPr>
        <p:spPr>
          <a:xfrm>
            <a:off x="3347864" y="1779662"/>
            <a:ext cx="432048" cy="43204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AF3DCD-AC25-A59F-F27E-82627DFE2CE8}"/>
              </a:ext>
            </a:extLst>
          </p:cNvPr>
          <p:cNvSpPr/>
          <p:nvPr/>
        </p:nvSpPr>
        <p:spPr>
          <a:xfrm>
            <a:off x="2555776" y="1779662"/>
            <a:ext cx="432048" cy="43204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F0BFB1-2D78-3C24-CE78-903EBE84D40B}"/>
              </a:ext>
            </a:extLst>
          </p:cNvPr>
          <p:cNvSpPr/>
          <p:nvPr/>
        </p:nvSpPr>
        <p:spPr>
          <a:xfrm>
            <a:off x="539552" y="1779662"/>
            <a:ext cx="432048" cy="43204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B63225-B40F-7E9B-BFEB-BC7225CE7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Distributing entanglement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322B5A-A757-BA13-23DE-920C3C5DA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1851670"/>
            <a:ext cx="288310" cy="2880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06950B-43A1-22E5-15D7-8871CF521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682" y="1851670"/>
            <a:ext cx="288310" cy="2880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A8F5CF-5803-6CC1-7403-F7A23995E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730" y="1851670"/>
            <a:ext cx="288310" cy="2880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3E0DAB-C4E2-5B26-6CE3-71E7F944F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1851670"/>
            <a:ext cx="288310" cy="2880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C610FE-27D6-5021-EA4A-EDD179A97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636" y="2067694"/>
            <a:ext cx="288380" cy="2886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8F2423-946A-0004-753D-2C49DDB9C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080" y="2067694"/>
            <a:ext cx="288032" cy="288308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E38713E-4E2E-CC60-8F2D-654C9EB4E3B9}"/>
              </a:ext>
            </a:extLst>
          </p:cNvPr>
          <p:cNvCxnSpPr>
            <a:cxnSpLocks/>
          </p:cNvCxnSpPr>
          <p:nvPr/>
        </p:nvCxnSpPr>
        <p:spPr>
          <a:xfrm flipV="1">
            <a:off x="4716016" y="2283543"/>
            <a:ext cx="576064" cy="175"/>
          </a:xfrm>
          <a:prstGeom prst="straightConnector1">
            <a:avLst/>
          </a:prstGeom>
          <a:ln w="38100" cap="flat" cmpd="dbl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B9DA378-2EC9-12C2-E12A-D69790CBAFD9}"/>
              </a:ext>
            </a:extLst>
          </p:cNvPr>
          <p:cNvCxnSpPr>
            <a:cxnSpLocks/>
            <a:stCxn id="9" idx="1"/>
            <a:endCxn id="8" idx="3"/>
          </p:cNvCxnSpPr>
          <p:nvPr/>
        </p:nvCxnSpPr>
        <p:spPr>
          <a:xfrm flipH="1">
            <a:off x="3708182" y="1995686"/>
            <a:ext cx="503500" cy="0"/>
          </a:xfrm>
          <a:prstGeom prst="straightConnector1">
            <a:avLst/>
          </a:prstGeom>
          <a:ln w="25400" cmpd="sng">
            <a:solidFill>
              <a:schemeClr val="tx2"/>
            </a:solidFill>
            <a:prstDash val="sysDot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AB08204-E704-C09B-1214-814753290BD7}"/>
              </a:ext>
            </a:extLst>
          </p:cNvPr>
          <p:cNvCxnSpPr>
            <a:cxnSpLocks/>
            <a:stCxn id="11" idx="1"/>
            <a:endCxn id="10" idx="3"/>
          </p:cNvCxnSpPr>
          <p:nvPr/>
        </p:nvCxnSpPr>
        <p:spPr>
          <a:xfrm flipH="1">
            <a:off x="4932040" y="1995686"/>
            <a:ext cx="504056" cy="0"/>
          </a:xfrm>
          <a:prstGeom prst="straightConnector1">
            <a:avLst/>
          </a:prstGeom>
          <a:ln w="25400" cmpd="sng">
            <a:solidFill>
              <a:schemeClr val="tx2"/>
            </a:solidFill>
            <a:prstDash val="sysDot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F9F0246-0D9D-0D02-BB25-AC4222E3E98C}"/>
              </a:ext>
            </a:extLst>
          </p:cNvPr>
          <p:cNvSpPr txBox="1"/>
          <p:nvPr/>
        </p:nvSpPr>
        <p:spPr>
          <a:xfrm>
            <a:off x="4427984" y="2355726"/>
            <a:ext cx="432048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Bell state</a:t>
            </a:r>
            <a:b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measurement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44A817-7F55-3F77-072F-E751214319A0}"/>
              </a:ext>
            </a:extLst>
          </p:cNvPr>
          <p:cNvSpPr txBox="1"/>
          <p:nvPr/>
        </p:nvSpPr>
        <p:spPr>
          <a:xfrm>
            <a:off x="5292080" y="2355726"/>
            <a:ext cx="432048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Pauli</a:t>
            </a:r>
            <a:b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correction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38BD3C-1E60-D1F2-3DF0-7A7D88C1026F}"/>
              </a:ext>
            </a:extLst>
          </p:cNvPr>
          <p:cNvSpPr txBox="1"/>
          <p:nvPr/>
        </p:nvSpPr>
        <p:spPr>
          <a:xfrm>
            <a:off x="5004048" y="2139702"/>
            <a:ext cx="288032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marL="0" marR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2 bits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55BCFB1-BF81-3591-7AC5-753A80BB6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1923471"/>
            <a:ext cx="144155" cy="1440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1073F77-F10E-860C-F2DE-ACA310E91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1923471"/>
            <a:ext cx="144155" cy="14401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94CEBCB-7CEE-11F6-359F-83B4B444A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970" y="1923471"/>
            <a:ext cx="144155" cy="1440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274EC42-85FD-FDFB-08BD-9360C47C6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149" y="1923471"/>
            <a:ext cx="144155" cy="144016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C09C200-E531-D901-64FE-ACD53237471D}"/>
              </a:ext>
            </a:extLst>
          </p:cNvPr>
          <p:cNvCxnSpPr>
            <a:cxnSpLocks/>
            <a:endCxn id="33" idx="2"/>
          </p:cNvCxnSpPr>
          <p:nvPr/>
        </p:nvCxnSpPr>
        <p:spPr>
          <a:xfrm flipV="1">
            <a:off x="6732240" y="2356002"/>
            <a:ext cx="1800200" cy="143740"/>
          </a:xfrm>
          <a:prstGeom prst="bentConnector2">
            <a:avLst/>
          </a:prstGeom>
          <a:ln w="38100" cap="sq" cmpd="dbl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775CAAE-A54E-A16B-8CC8-99CE071FDCFF}"/>
              </a:ext>
            </a:extLst>
          </p:cNvPr>
          <p:cNvCxnSpPr>
            <a:cxnSpLocks/>
            <a:stCxn id="29" idx="1"/>
            <a:endCxn id="28" idx="3"/>
          </p:cNvCxnSpPr>
          <p:nvPr/>
        </p:nvCxnSpPr>
        <p:spPr>
          <a:xfrm flipH="1">
            <a:off x="6300331" y="1995479"/>
            <a:ext cx="215885" cy="0"/>
          </a:xfrm>
          <a:prstGeom prst="straightConnector1">
            <a:avLst/>
          </a:prstGeom>
          <a:ln w="25400" cmpd="sng">
            <a:solidFill>
              <a:schemeClr val="tx2"/>
            </a:solidFill>
            <a:prstDash val="sysDot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36FC037-1E4A-3734-DA81-5EE89A7FB6B3}"/>
              </a:ext>
            </a:extLst>
          </p:cNvPr>
          <p:cNvCxnSpPr>
            <a:cxnSpLocks/>
            <a:stCxn id="31" idx="1"/>
            <a:endCxn id="30" idx="3"/>
          </p:cNvCxnSpPr>
          <p:nvPr/>
        </p:nvCxnSpPr>
        <p:spPr>
          <a:xfrm flipH="1">
            <a:off x="6948125" y="1995479"/>
            <a:ext cx="216024" cy="0"/>
          </a:xfrm>
          <a:prstGeom prst="straightConnector1">
            <a:avLst/>
          </a:prstGeom>
          <a:ln w="25400" cmpd="sng">
            <a:solidFill>
              <a:schemeClr val="tx2"/>
            </a:solidFill>
            <a:prstDash val="sysDot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1B68ECE9-3AB6-084C-B4A4-1BEBF77BD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8424" y="2067694"/>
            <a:ext cx="288032" cy="288308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3902BCF-6A9F-DE1A-05C8-7666F70A3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181" y="1923471"/>
            <a:ext cx="144155" cy="144016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4DB0914B-CD7D-EB85-7BF8-85F92E856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221" y="1923471"/>
            <a:ext cx="144155" cy="14401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5EA5F6F-F3D0-5BCD-CC90-CBF7C28DF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114" y="1923471"/>
            <a:ext cx="144155" cy="144016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39AB38F-A1CE-9050-3EF8-12458598A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293" y="1923471"/>
            <a:ext cx="144155" cy="144016"/>
          </a:xfrm>
          <a:prstGeom prst="rect">
            <a:avLst/>
          </a:prstGeom>
        </p:spPr>
      </p:pic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8D00240-532B-E842-4842-35E10D7D67B3}"/>
              </a:ext>
            </a:extLst>
          </p:cNvPr>
          <p:cNvCxnSpPr>
            <a:cxnSpLocks/>
            <a:stCxn id="55" idx="1"/>
            <a:endCxn id="54" idx="3"/>
          </p:cNvCxnSpPr>
          <p:nvPr/>
        </p:nvCxnSpPr>
        <p:spPr>
          <a:xfrm flipH="1">
            <a:off x="7596336" y="1995479"/>
            <a:ext cx="215885" cy="0"/>
          </a:xfrm>
          <a:prstGeom prst="straightConnector1">
            <a:avLst/>
          </a:prstGeom>
          <a:ln w="25400" cmpd="sng">
            <a:solidFill>
              <a:schemeClr val="tx2"/>
            </a:solidFill>
            <a:prstDash val="sysDot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3C208F5-2925-E4D7-B79E-9F59F0660F43}"/>
              </a:ext>
            </a:extLst>
          </p:cNvPr>
          <p:cNvCxnSpPr>
            <a:cxnSpLocks/>
            <a:stCxn id="57" idx="1"/>
            <a:endCxn id="56" idx="3"/>
          </p:cNvCxnSpPr>
          <p:nvPr/>
        </p:nvCxnSpPr>
        <p:spPr>
          <a:xfrm flipH="1">
            <a:off x="8244269" y="1995479"/>
            <a:ext cx="216024" cy="0"/>
          </a:xfrm>
          <a:prstGeom prst="straightConnector1">
            <a:avLst/>
          </a:prstGeom>
          <a:ln w="25400" cmpd="sng">
            <a:solidFill>
              <a:schemeClr val="tx2"/>
            </a:solidFill>
            <a:prstDash val="sysDot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33">
            <a:extLst>
              <a:ext uri="{FF2B5EF4-FFF2-40B4-BE49-F238E27FC236}">
                <a16:creationId xmlns:a16="http://schemas.microsoft.com/office/drawing/2014/main" id="{77E30653-08A6-FEF9-0498-FBA54529E0F8}"/>
              </a:ext>
            </a:extLst>
          </p:cNvPr>
          <p:cNvCxnSpPr>
            <a:cxnSpLocks/>
            <a:stCxn id="60" idx="2"/>
          </p:cNvCxnSpPr>
          <p:nvPr/>
        </p:nvCxnSpPr>
        <p:spPr>
          <a:xfrm>
            <a:off x="7380173" y="2355518"/>
            <a:ext cx="0" cy="144224"/>
          </a:xfrm>
          <a:prstGeom prst="straightConnector1">
            <a:avLst/>
          </a:prstGeom>
          <a:ln w="38100" cap="sq" cmpd="dbl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33">
            <a:extLst>
              <a:ext uri="{FF2B5EF4-FFF2-40B4-BE49-F238E27FC236}">
                <a16:creationId xmlns:a16="http://schemas.microsoft.com/office/drawing/2014/main" id="{6C0E5500-1F40-8A96-0ACF-F04E8AABBD63}"/>
              </a:ext>
            </a:extLst>
          </p:cNvPr>
          <p:cNvCxnSpPr>
            <a:cxnSpLocks/>
          </p:cNvCxnSpPr>
          <p:nvPr/>
        </p:nvCxnSpPr>
        <p:spPr>
          <a:xfrm>
            <a:off x="8028384" y="2355519"/>
            <a:ext cx="0" cy="144223"/>
          </a:xfrm>
          <a:prstGeom prst="straightConnector1">
            <a:avLst/>
          </a:prstGeom>
          <a:ln w="38100" cap="sq" cmpd="dbl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74">
            <a:extLst>
              <a:ext uri="{FF2B5EF4-FFF2-40B4-BE49-F238E27FC236}">
                <a16:creationId xmlns:a16="http://schemas.microsoft.com/office/drawing/2014/main" id="{B6993695-230D-0C6E-FCB6-AA5C9C7110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7506" y="1851670"/>
            <a:ext cx="288309" cy="28803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6D60DF6A-66B0-9723-3287-0DB7FF5837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283" y="1851670"/>
            <a:ext cx="288309" cy="288032"/>
          </a:xfrm>
          <a:prstGeom prst="rect">
            <a:avLst/>
          </a:prstGeom>
        </p:spPr>
      </p:pic>
      <p:cxnSp>
        <p:nvCxnSpPr>
          <p:cNvPr id="131" name="Straight Arrow Connector 33">
            <a:extLst>
              <a:ext uri="{FF2B5EF4-FFF2-40B4-BE49-F238E27FC236}">
                <a16:creationId xmlns:a16="http://schemas.microsoft.com/office/drawing/2014/main" id="{0666F479-B511-C9FF-0DEA-26E8EC97FA17}"/>
              </a:ext>
            </a:extLst>
          </p:cNvPr>
          <p:cNvCxnSpPr>
            <a:cxnSpLocks/>
            <a:endCxn id="57" idx="0"/>
          </p:cNvCxnSpPr>
          <p:nvPr/>
        </p:nvCxnSpPr>
        <p:spPr>
          <a:xfrm>
            <a:off x="7380312" y="1779662"/>
            <a:ext cx="1152059" cy="143809"/>
          </a:xfrm>
          <a:prstGeom prst="bentConnector2">
            <a:avLst/>
          </a:prstGeom>
          <a:ln w="38100" cap="flat" cmpd="dbl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3F4E4C3D-2DE6-8EBA-CCFA-DDE4CB5A1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224" y="2067487"/>
            <a:ext cx="287754" cy="28803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BEB845F-C14E-9946-7380-3ABCD0533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296" y="2067487"/>
            <a:ext cx="287754" cy="288031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C08875AE-F05A-785A-56B1-04A5793A77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4368" y="2067487"/>
            <a:ext cx="287754" cy="288031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A768E61B-8077-FB72-8D35-39B8E535AC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9672" y="1995686"/>
            <a:ext cx="288102" cy="288379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3C7F7AA9-9FB8-A583-402D-348076D520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3213" y="1996034"/>
            <a:ext cx="288032" cy="288032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AB86EFAE-05FF-F95D-F30B-8F082FC758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>
            <a:off x="755576" y="1996034"/>
            <a:ext cx="288032" cy="288032"/>
          </a:xfrm>
          <a:prstGeom prst="rect">
            <a:avLst/>
          </a:prstGeom>
        </p:spPr>
      </p:pic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D66F1C88-5A4F-68CA-243B-788F0D49660F}"/>
              </a:ext>
            </a:extLst>
          </p:cNvPr>
          <p:cNvCxnSpPr>
            <a:cxnSpLocks/>
            <a:stCxn id="151" idx="3"/>
            <a:endCxn id="152" idx="1"/>
          </p:cNvCxnSpPr>
          <p:nvPr/>
        </p:nvCxnSpPr>
        <p:spPr>
          <a:xfrm>
            <a:off x="1907774" y="2139876"/>
            <a:ext cx="575439" cy="174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CE754628-AA33-2B5E-51D0-A7D20F51E38E}"/>
              </a:ext>
            </a:extLst>
          </p:cNvPr>
          <p:cNvCxnSpPr>
            <a:cxnSpLocks/>
            <a:stCxn id="151" idx="1"/>
            <a:endCxn id="153" idx="1"/>
          </p:cNvCxnSpPr>
          <p:nvPr/>
        </p:nvCxnSpPr>
        <p:spPr>
          <a:xfrm flipH="1">
            <a:off x="1043608" y="2139876"/>
            <a:ext cx="576064" cy="174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" name="Picture 155">
            <a:extLst>
              <a:ext uri="{FF2B5EF4-FFF2-40B4-BE49-F238E27FC236}">
                <a16:creationId xmlns:a16="http://schemas.microsoft.com/office/drawing/2014/main" id="{22808512-B7EA-8FBF-8F71-8B1F90C4D7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1331640" y="2068042"/>
            <a:ext cx="144016" cy="144016"/>
          </a:xfrm>
          <a:prstGeom prst="rect">
            <a:avLst/>
          </a:prstGeom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523CB36D-3795-2E34-E762-0D60345F61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3728" y="2068042"/>
            <a:ext cx="144016" cy="144016"/>
          </a:xfrm>
          <a:prstGeom prst="rect">
            <a:avLst/>
          </a:prstGeom>
        </p:spPr>
      </p:pic>
      <p:sp>
        <p:nvSpPr>
          <p:cNvPr id="158" name="TextBox 157">
            <a:extLst>
              <a:ext uri="{FF2B5EF4-FFF2-40B4-BE49-F238E27FC236}">
                <a16:creationId xmlns:a16="http://schemas.microsoft.com/office/drawing/2014/main" id="{609C8A5B-53FB-5FAC-2A20-3B32AD551243}"/>
              </a:ext>
            </a:extLst>
          </p:cNvPr>
          <p:cNvSpPr txBox="1"/>
          <p:nvPr/>
        </p:nvSpPr>
        <p:spPr>
          <a:xfrm>
            <a:off x="1619672" y="2284066"/>
            <a:ext cx="432048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Source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BD032E1F-0AB3-6DA0-6989-C1DBA823A258}"/>
              </a:ext>
            </a:extLst>
          </p:cNvPr>
          <p:cNvSpPr txBox="1"/>
          <p:nvPr/>
        </p:nvSpPr>
        <p:spPr>
          <a:xfrm>
            <a:off x="2483213" y="2284066"/>
            <a:ext cx="432048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Transduction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2193416-5829-7EE1-C07D-DBF37E9307E3}"/>
              </a:ext>
            </a:extLst>
          </p:cNvPr>
          <p:cNvSpPr txBox="1"/>
          <p:nvPr/>
        </p:nvSpPr>
        <p:spPr>
          <a:xfrm>
            <a:off x="755576" y="2284066"/>
            <a:ext cx="432048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Transduction</a:t>
            </a:r>
          </a:p>
        </p:txBody>
      </p:sp>
      <p:pic>
        <p:nvPicPr>
          <p:cNvPr id="165" name="Picture 164">
            <a:extLst>
              <a:ext uri="{FF2B5EF4-FFF2-40B4-BE49-F238E27FC236}">
                <a16:creationId xmlns:a16="http://schemas.microsoft.com/office/drawing/2014/main" id="{984912B6-1996-F3A1-37E0-F798132CCF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576" y="1995686"/>
            <a:ext cx="288032" cy="288032"/>
          </a:xfrm>
          <a:prstGeom prst="rect">
            <a:avLst/>
          </a:prstGeom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0F005630-4824-2E5F-7E74-1821410D71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2936" y="1995686"/>
            <a:ext cx="288032" cy="288032"/>
          </a:xfrm>
          <a:prstGeom prst="rect">
            <a:avLst/>
          </a:prstGeom>
        </p:spPr>
      </p:pic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4814D399-649C-B6D1-1B95-F479E99DF09C}"/>
              </a:ext>
            </a:extLst>
          </p:cNvPr>
          <p:cNvCxnSpPr>
            <a:cxnSpLocks/>
            <a:stCxn id="165" idx="3"/>
            <a:endCxn id="166" idx="1"/>
          </p:cNvCxnSpPr>
          <p:nvPr/>
        </p:nvCxnSpPr>
        <p:spPr>
          <a:xfrm>
            <a:off x="1043608" y="2139702"/>
            <a:ext cx="1439328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8" name="Picture 167">
            <a:extLst>
              <a:ext uri="{FF2B5EF4-FFF2-40B4-BE49-F238E27FC236}">
                <a16:creationId xmlns:a16="http://schemas.microsoft.com/office/drawing/2014/main" id="{A799531A-B1F4-81E3-893D-DB5B60C6F9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91680" y="2067694"/>
            <a:ext cx="144016" cy="144016"/>
          </a:xfrm>
          <a:prstGeom prst="rect">
            <a:avLst/>
          </a:prstGeom>
        </p:spPr>
      </p:pic>
      <p:sp>
        <p:nvSpPr>
          <p:cNvPr id="169" name="TextBox 168">
            <a:extLst>
              <a:ext uri="{FF2B5EF4-FFF2-40B4-BE49-F238E27FC236}">
                <a16:creationId xmlns:a16="http://schemas.microsoft.com/office/drawing/2014/main" id="{2FE49BC4-AE22-3975-CBBA-C62B00315E64}"/>
              </a:ext>
            </a:extLst>
          </p:cNvPr>
          <p:cNvSpPr txBox="1"/>
          <p:nvPr/>
        </p:nvSpPr>
        <p:spPr>
          <a:xfrm>
            <a:off x="755576" y="2283718"/>
            <a:ext cx="432048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Source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C18A211F-85D2-01CA-573C-F54DE3989CC7}"/>
              </a:ext>
            </a:extLst>
          </p:cNvPr>
          <p:cNvSpPr txBox="1"/>
          <p:nvPr/>
        </p:nvSpPr>
        <p:spPr>
          <a:xfrm>
            <a:off x="2482936" y="2283718"/>
            <a:ext cx="432048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Transduction</a:t>
            </a:r>
          </a:p>
        </p:txBody>
      </p: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CC5CCF38-E3FA-11CA-2259-03A98731C15D}"/>
              </a:ext>
            </a:extLst>
          </p:cNvPr>
          <p:cNvCxnSpPr>
            <a:cxnSpLocks/>
            <a:stCxn id="176" idx="3"/>
            <a:endCxn id="175" idx="1"/>
          </p:cNvCxnSpPr>
          <p:nvPr/>
        </p:nvCxnSpPr>
        <p:spPr>
          <a:xfrm>
            <a:off x="1043608" y="2139702"/>
            <a:ext cx="57606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Arrow Connector 171">
            <a:extLst>
              <a:ext uri="{FF2B5EF4-FFF2-40B4-BE49-F238E27FC236}">
                <a16:creationId xmlns:a16="http://schemas.microsoft.com/office/drawing/2014/main" id="{BD9FAC3D-B4C9-C39B-8AC3-6FC40104B7E6}"/>
              </a:ext>
            </a:extLst>
          </p:cNvPr>
          <p:cNvCxnSpPr>
            <a:cxnSpLocks/>
            <a:stCxn id="177" idx="3"/>
            <a:endCxn id="175" idx="3"/>
          </p:cNvCxnSpPr>
          <p:nvPr/>
        </p:nvCxnSpPr>
        <p:spPr>
          <a:xfrm flipH="1">
            <a:off x="1907704" y="2139702"/>
            <a:ext cx="575510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3" name="Picture 172">
            <a:extLst>
              <a:ext uri="{FF2B5EF4-FFF2-40B4-BE49-F238E27FC236}">
                <a16:creationId xmlns:a16="http://schemas.microsoft.com/office/drawing/2014/main" id="{70B3442D-4ED5-D9C4-D7B2-57F034C0444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800000">
            <a:off x="2123728" y="2067694"/>
            <a:ext cx="144016" cy="144016"/>
          </a:xfrm>
          <a:prstGeom prst="rect">
            <a:avLst/>
          </a:prstGeom>
        </p:spPr>
      </p:pic>
      <p:pic>
        <p:nvPicPr>
          <p:cNvPr id="174" name="Picture 173">
            <a:extLst>
              <a:ext uri="{FF2B5EF4-FFF2-40B4-BE49-F238E27FC236}">
                <a16:creationId xmlns:a16="http://schemas.microsoft.com/office/drawing/2014/main" id="{2F6056F1-5229-8FC7-0CB2-EBC95A7E69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59632" y="2067694"/>
            <a:ext cx="144016" cy="144016"/>
          </a:xfrm>
          <a:prstGeom prst="rect">
            <a:avLst/>
          </a:prstGeom>
        </p:spPr>
      </p:pic>
      <p:pic>
        <p:nvPicPr>
          <p:cNvPr id="175" name="Picture 174">
            <a:extLst>
              <a:ext uri="{FF2B5EF4-FFF2-40B4-BE49-F238E27FC236}">
                <a16:creationId xmlns:a16="http://schemas.microsoft.com/office/drawing/2014/main" id="{7B2D4904-1DDA-2AF9-482A-BAF64CAAC7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19672" y="1995686"/>
            <a:ext cx="288032" cy="288032"/>
          </a:xfrm>
          <a:prstGeom prst="rect">
            <a:avLst/>
          </a:prstGeom>
        </p:spPr>
      </p:pic>
      <p:pic>
        <p:nvPicPr>
          <p:cNvPr id="176" name="Picture 175">
            <a:extLst>
              <a:ext uri="{FF2B5EF4-FFF2-40B4-BE49-F238E27FC236}">
                <a16:creationId xmlns:a16="http://schemas.microsoft.com/office/drawing/2014/main" id="{24E30B55-1AF9-EEBB-1F34-715909128F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576" y="1995686"/>
            <a:ext cx="288032" cy="288032"/>
          </a:xfrm>
          <a:prstGeom prst="rect">
            <a:avLst/>
          </a:prstGeom>
        </p:spPr>
      </p:pic>
      <p:pic>
        <p:nvPicPr>
          <p:cNvPr id="177" name="Picture 176">
            <a:extLst>
              <a:ext uri="{FF2B5EF4-FFF2-40B4-BE49-F238E27FC236}">
                <a16:creationId xmlns:a16="http://schemas.microsoft.com/office/drawing/2014/main" id="{F3825B58-BF37-2A42-A898-FD1EA647D9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0800000">
            <a:off x="2483214" y="1995686"/>
            <a:ext cx="288032" cy="288032"/>
          </a:xfrm>
          <a:prstGeom prst="rect">
            <a:avLst/>
          </a:prstGeom>
        </p:spPr>
      </p:pic>
      <p:sp>
        <p:nvSpPr>
          <p:cNvPr id="178" name="TextBox 177">
            <a:extLst>
              <a:ext uri="{FF2B5EF4-FFF2-40B4-BE49-F238E27FC236}">
                <a16:creationId xmlns:a16="http://schemas.microsoft.com/office/drawing/2014/main" id="{B97AEB56-3708-D872-441D-1F9324989876}"/>
              </a:ext>
            </a:extLst>
          </p:cNvPr>
          <p:cNvSpPr txBox="1"/>
          <p:nvPr/>
        </p:nvSpPr>
        <p:spPr>
          <a:xfrm>
            <a:off x="1619672" y="2283718"/>
            <a:ext cx="432048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Interf</a:t>
            </a:r>
            <a:r>
              <a:rPr kumimoji="0" lang="en-US" sz="800" b="0" i="0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eren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ce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5363949B-35DD-018B-21FF-D1D2C5B319D7}"/>
              </a:ext>
            </a:extLst>
          </p:cNvPr>
          <p:cNvSpPr txBox="1"/>
          <p:nvPr/>
        </p:nvSpPr>
        <p:spPr>
          <a:xfrm>
            <a:off x="755576" y="2283718"/>
            <a:ext cx="432048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Source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408C0725-C6BC-9F06-D2C3-22220723C423}"/>
              </a:ext>
            </a:extLst>
          </p:cNvPr>
          <p:cNvSpPr txBox="1"/>
          <p:nvPr/>
        </p:nvSpPr>
        <p:spPr>
          <a:xfrm>
            <a:off x="2483214" y="2283718"/>
            <a:ext cx="432048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Source</a:t>
            </a:r>
          </a:p>
        </p:txBody>
      </p:sp>
      <p:cxnSp>
        <p:nvCxnSpPr>
          <p:cNvPr id="181" name="Straight Arrow Connector 180">
            <a:extLst>
              <a:ext uri="{FF2B5EF4-FFF2-40B4-BE49-F238E27FC236}">
                <a16:creationId xmlns:a16="http://schemas.microsoft.com/office/drawing/2014/main" id="{D6B8E5F7-1FB4-BC04-B7B3-E0437997D065}"/>
              </a:ext>
            </a:extLst>
          </p:cNvPr>
          <p:cNvCxnSpPr>
            <a:cxnSpLocks/>
            <a:stCxn id="11" idx="1"/>
            <a:endCxn id="8" idx="3"/>
          </p:cNvCxnSpPr>
          <p:nvPr/>
        </p:nvCxnSpPr>
        <p:spPr>
          <a:xfrm flipH="1">
            <a:off x="3708182" y="1995686"/>
            <a:ext cx="1727914" cy="0"/>
          </a:xfrm>
          <a:prstGeom prst="straightConnector1">
            <a:avLst/>
          </a:prstGeom>
          <a:ln w="25400" cmpd="sng">
            <a:solidFill>
              <a:schemeClr val="tx2"/>
            </a:solidFill>
            <a:prstDash val="sysDot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FCB57136-A37C-FDD7-EF6C-87328A404576}"/>
              </a:ext>
            </a:extLst>
          </p:cNvPr>
          <p:cNvCxnSpPr>
            <a:cxnSpLocks/>
            <a:stCxn id="57" idx="1"/>
            <a:endCxn id="28" idx="3"/>
          </p:cNvCxnSpPr>
          <p:nvPr/>
        </p:nvCxnSpPr>
        <p:spPr>
          <a:xfrm flipH="1">
            <a:off x="6300331" y="1995479"/>
            <a:ext cx="2159962" cy="0"/>
          </a:xfrm>
          <a:prstGeom prst="straightConnector1">
            <a:avLst/>
          </a:prstGeom>
          <a:ln w="25400" cmpd="sng">
            <a:solidFill>
              <a:schemeClr val="tx2"/>
            </a:solidFill>
            <a:prstDash val="sysDot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3966988-EFDF-BA60-172F-D7ACFF8A513B}"/>
              </a:ext>
            </a:extLst>
          </p:cNvPr>
          <p:cNvCxnSpPr>
            <a:cxnSpLocks/>
          </p:cNvCxnSpPr>
          <p:nvPr/>
        </p:nvCxnSpPr>
        <p:spPr>
          <a:xfrm>
            <a:off x="971600" y="2139702"/>
            <a:ext cx="1584176" cy="0"/>
          </a:xfrm>
          <a:prstGeom prst="straightConnector1">
            <a:avLst/>
          </a:prstGeom>
          <a:ln w="38100" cap="flat" cmpd="dbl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4717642A-A603-02D5-7F4B-62D1CECA221E}"/>
              </a:ext>
            </a:extLst>
          </p:cNvPr>
          <p:cNvSpPr txBox="1"/>
          <p:nvPr/>
        </p:nvSpPr>
        <p:spPr>
          <a:xfrm>
            <a:off x="1619672" y="2139702"/>
            <a:ext cx="288032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>
            <a:noAutofit/>
          </a:bodyPr>
          <a:lstStyle/>
          <a:p>
            <a:pPr marL="0" marR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ACK</a:t>
            </a:r>
          </a:p>
        </p:txBody>
      </p:sp>
      <p:cxnSp>
        <p:nvCxnSpPr>
          <p:cNvPr id="44" name="Straight Arrow Connector 33">
            <a:extLst>
              <a:ext uri="{FF2B5EF4-FFF2-40B4-BE49-F238E27FC236}">
                <a16:creationId xmlns:a16="http://schemas.microsoft.com/office/drawing/2014/main" id="{A617321C-2CC4-2027-E4D7-C840674BC841}"/>
              </a:ext>
            </a:extLst>
          </p:cNvPr>
          <p:cNvCxnSpPr>
            <a:cxnSpLocks/>
            <a:endCxn id="28" idx="0"/>
          </p:cNvCxnSpPr>
          <p:nvPr/>
        </p:nvCxnSpPr>
        <p:spPr>
          <a:xfrm rot="10800000" flipV="1">
            <a:off x="6228254" y="1779659"/>
            <a:ext cx="1152058" cy="143811"/>
          </a:xfrm>
          <a:prstGeom prst="bentConnector2">
            <a:avLst/>
          </a:prstGeom>
          <a:ln w="38100" cap="flat" cmpd="dbl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33">
            <a:extLst>
              <a:ext uri="{FF2B5EF4-FFF2-40B4-BE49-F238E27FC236}">
                <a16:creationId xmlns:a16="http://schemas.microsoft.com/office/drawing/2014/main" id="{2753DB1F-6199-CE06-2278-D3543B253C79}"/>
              </a:ext>
            </a:extLst>
          </p:cNvPr>
          <p:cNvCxnSpPr>
            <a:cxnSpLocks/>
            <a:stCxn id="60" idx="0"/>
          </p:cNvCxnSpPr>
          <p:nvPr/>
        </p:nvCxnSpPr>
        <p:spPr>
          <a:xfrm flipV="1">
            <a:off x="7380173" y="1779662"/>
            <a:ext cx="0" cy="287825"/>
          </a:xfrm>
          <a:prstGeom prst="straightConnector1">
            <a:avLst/>
          </a:prstGeom>
          <a:ln w="38100" cap="sq" cmpd="dbl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33">
            <a:extLst>
              <a:ext uri="{FF2B5EF4-FFF2-40B4-BE49-F238E27FC236}">
                <a16:creationId xmlns:a16="http://schemas.microsoft.com/office/drawing/2014/main" id="{6393BBE2-2BA7-5A4C-3CB1-295BE140F15C}"/>
              </a:ext>
            </a:extLst>
          </p:cNvPr>
          <p:cNvCxnSpPr>
            <a:cxnSpLocks/>
          </p:cNvCxnSpPr>
          <p:nvPr/>
        </p:nvCxnSpPr>
        <p:spPr>
          <a:xfrm flipV="1">
            <a:off x="8028384" y="1779662"/>
            <a:ext cx="0" cy="287825"/>
          </a:xfrm>
          <a:prstGeom prst="straightConnector1">
            <a:avLst/>
          </a:prstGeom>
          <a:ln w="38100" cap="sq" cmpd="dbl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33">
            <a:extLst>
              <a:ext uri="{FF2B5EF4-FFF2-40B4-BE49-F238E27FC236}">
                <a16:creationId xmlns:a16="http://schemas.microsoft.com/office/drawing/2014/main" id="{977C96D2-5819-CB76-CF1F-983237BB51D6}"/>
              </a:ext>
            </a:extLst>
          </p:cNvPr>
          <p:cNvCxnSpPr>
            <a:cxnSpLocks/>
          </p:cNvCxnSpPr>
          <p:nvPr/>
        </p:nvCxnSpPr>
        <p:spPr>
          <a:xfrm flipV="1">
            <a:off x="6732240" y="1779662"/>
            <a:ext cx="0" cy="287825"/>
          </a:xfrm>
          <a:prstGeom prst="straightConnector1">
            <a:avLst/>
          </a:prstGeom>
          <a:ln w="38100" cap="sq" cmpd="dbl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33">
            <a:extLst>
              <a:ext uri="{FF2B5EF4-FFF2-40B4-BE49-F238E27FC236}">
                <a16:creationId xmlns:a16="http://schemas.microsoft.com/office/drawing/2014/main" id="{59F325B4-A3A8-D8C4-F3D8-656FA143181A}"/>
              </a:ext>
            </a:extLst>
          </p:cNvPr>
          <p:cNvCxnSpPr>
            <a:cxnSpLocks/>
            <a:endCxn id="32" idx="2"/>
          </p:cNvCxnSpPr>
          <p:nvPr/>
        </p:nvCxnSpPr>
        <p:spPr>
          <a:xfrm flipH="1" flipV="1">
            <a:off x="6732101" y="2355518"/>
            <a:ext cx="139" cy="144017"/>
          </a:xfrm>
          <a:prstGeom prst="straightConnector1">
            <a:avLst/>
          </a:prstGeom>
          <a:ln w="38100" cap="sq" cmpd="dbl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6E67988F-75F7-37B0-9EE4-28443A8467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74" y="1851322"/>
            <a:ext cx="288310" cy="28803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E8A0C24-67E5-EEF5-8DF9-5EC279C9F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298" y="1851322"/>
            <a:ext cx="288310" cy="288032"/>
          </a:xfrm>
          <a:prstGeom prst="rect">
            <a:avLst/>
          </a:prstGeom>
        </p:spPr>
      </p:pic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436B2D8-8B78-4946-7323-2024C7D15BAE}"/>
              </a:ext>
            </a:extLst>
          </p:cNvPr>
          <p:cNvCxnSpPr>
            <a:cxnSpLocks/>
            <a:stCxn id="45" idx="1"/>
            <a:endCxn id="43" idx="3"/>
          </p:cNvCxnSpPr>
          <p:nvPr/>
        </p:nvCxnSpPr>
        <p:spPr>
          <a:xfrm flipH="1">
            <a:off x="899384" y="1995338"/>
            <a:ext cx="1727914" cy="0"/>
          </a:xfrm>
          <a:prstGeom prst="straightConnector1">
            <a:avLst/>
          </a:prstGeom>
          <a:ln w="25400" cmpd="sng">
            <a:solidFill>
              <a:schemeClr val="tx2"/>
            </a:solidFill>
            <a:prstDash val="sysDot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5948C8D8-38E4-2A07-09AA-D05C8F755454}"/>
              </a:ext>
            </a:extLst>
          </p:cNvPr>
          <p:cNvSpPr txBox="1"/>
          <p:nvPr/>
        </p:nvSpPr>
        <p:spPr>
          <a:xfrm>
            <a:off x="2015611" y="4414453"/>
            <a:ext cx="5112429" cy="2163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Tight coordination is required between the Q-plane and the classical network used for its control  (“p-plane”)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D3CFC713-E3C3-A657-AB0C-76138202DAF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42" name="Footer Placeholder 3">
            <a:extLst>
              <a:ext uri="{FF2B5EF4-FFF2-40B4-BE49-F238E27FC236}">
                <a16:creationId xmlns:a16="http://schemas.microsoft.com/office/drawing/2014/main" id="{257A53B3-29DD-448A-BB65-75C38E64F2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</p:spTree>
    <p:extLst>
      <p:ext uri="{BB962C8B-B14F-4D97-AF65-F5344CB8AC3E}">
        <p14:creationId xmlns:p14="http://schemas.microsoft.com/office/powerpoint/2010/main" val="277478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0"/>
                            </p:stCondLst>
                            <p:childTnLst>
                              <p:par>
                                <p:cTn id="2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30"/>
                            </p:stCondLst>
                            <p:childTnLst>
                              <p:par>
                                <p:cTn id="2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4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"/>
                            </p:stCondLst>
                            <p:childTnLst>
                              <p:par>
                                <p:cTn id="2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60"/>
                            </p:stCondLst>
                            <p:childTnLst>
                              <p:par>
                                <p:cTn id="2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10"/>
                            </p:stCondLst>
                            <p:childTnLst>
                              <p:par>
                                <p:cTn id="2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0"/>
                            </p:stCondLst>
                            <p:childTnLst>
                              <p:par>
                                <p:cTn id="2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3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40"/>
                            </p:stCondLst>
                            <p:childTnLst>
                              <p:par>
                                <p:cTn id="2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50"/>
                            </p:stCondLst>
                            <p:childTnLst>
                              <p:par>
                                <p:cTn id="2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60"/>
                            </p:stCondLst>
                            <p:childTnLst>
                              <p:par>
                                <p:cTn id="2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70"/>
                            </p:stCondLst>
                            <p:childTnLst>
                              <p:par>
                                <p:cTn id="2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0"/>
                            </p:stCondLst>
                            <p:childTnLst>
                              <p:par>
                                <p:cTn id="3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10"/>
                            </p:stCondLst>
                            <p:childTnLst>
                              <p:par>
                                <p:cTn id="3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210"/>
                            </p:stCondLst>
                            <p:childTnLst>
                              <p:par>
                                <p:cTn id="3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310"/>
                            </p:stCondLst>
                            <p:childTnLst>
                              <p:par>
                                <p:cTn id="3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410"/>
                            </p:stCondLst>
                            <p:childTnLst>
                              <p:par>
                                <p:cTn id="3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510"/>
                            </p:stCondLst>
                            <p:childTnLst>
                              <p:par>
                                <p:cTn id="3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610"/>
                            </p:stCondLst>
                            <p:childTnLst>
                              <p:par>
                                <p:cTn id="3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710"/>
                            </p:stCondLst>
                            <p:childTnLst>
                              <p:par>
                                <p:cTn id="3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810"/>
                            </p:stCondLst>
                            <p:childTnLst>
                              <p:par>
                                <p:cTn id="3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910"/>
                            </p:stCondLst>
                            <p:childTnLst>
                              <p:par>
                                <p:cTn id="3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010"/>
                            </p:stCondLst>
                            <p:childTnLst>
                              <p:par>
                                <p:cTn id="3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110"/>
                            </p:stCondLst>
                            <p:childTnLst>
                              <p:par>
                                <p:cTn id="3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210"/>
                            </p:stCondLst>
                            <p:childTnLst>
                              <p:par>
                                <p:cTn id="3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4" fill="hold">
                      <p:stCondLst>
                        <p:cond delay="indefinite"/>
                      </p:stCondLst>
                      <p:childTnLst>
                        <p:par>
                          <p:cTn id="365" fill="hold">
                            <p:stCondLst>
                              <p:cond delay="0"/>
                            </p:stCondLst>
                            <p:childTnLst>
                              <p:par>
                                <p:cTn id="3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4" grpId="0" animBg="1"/>
      <p:bldP spid="37" grpId="0" animBg="1"/>
      <p:bldP spid="18" grpId="0" animBg="1"/>
      <p:bldP spid="17" grpId="0" animBg="1"/>
      <p:bldP spid="15" grpId="0" animBg="1"/>
      <p:bldP spid="14" grpId="0" animBg="1"/>
      <p:bldP spid="3" grpId="0" animBg="1"/>
      <p:bldP spid="25" grpId="0"/>
      <p:bldP spid="26" grpId="0"/>
      <p:bldP spid="27" grpId="0"/>
      <p:bldP spid="158" grpId="0"/>
      <p:bldP spid="158" grpId="1"/>
      <p:bldP spid="158" grpId="2"/>
      <p:bldP spid="159" grpId="0"/>
      <p:bldP spid="159" grpId="1"/>
      <p:bldP spid="159" grpId="2"/>
      <p:bldP spid="160" grpId="0"/>
      <p:bldP spid="160" grpId="1"/>
      <p:bldP spid="160" grpId="2"/>
      <p:bldP spid="169" grpId="0"/>
      <p:bldP spid="169" grpId="1"/>
      <p:bldP spid="169" grpId="2"/>
      <p:bldP spid="170" grpId="0"/>
      <p:bldP spid="170" grpId="1"/>
      <p:bldP spid="170" grpId="2"/>
      <p:bldP spid="178" grpId="0"/>
      <p:bldP spid="178" grpId="1"/>
      <p:bldP spid="179" grpId="0"/>
      <p:bldP spid="179" grpId="1"/>
      <p:bldP spid="180" grpId="0"/>
      <p:bldP spid="180" grpId="1"/>
      <p:bldP spid="40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B4253-F2C4-6DFF-975D-390DFE1FD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2448A68-7022-4F1F-D0C5-513056B4C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 for quantum networks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47FEE021-5706-EDCE-F7AF-7768E777817C}"/>
              </a:ext>
            </a:extLst>
          </p:cNvPr>
          <p:cNvSpPr txBox="1">
            <a:spLocks/>
          </p:cNvSpPr>
          <p:nvPr/>
        </p:nvSpPr>
        <p:spPr>
          <a:xfrm>
            <a:off x="6846770" y="1747341"/>
            <a:ext cx="1879368" cy="87721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Measurement</a:t>
            </a:r>
          </a:p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QPUs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4093DCC-9D2F-D551-1E38-B1709DDA1EFA}"/>
              </a:ext>
            </a:extLst>
          </p:cNvPr>
          <p:cNvSpPr txBox="1">
            <a:spLocks/>
          </p:cNvSpPr>
          <p:nvPr/>
        </p:nvSpPr>
        <p:spPr>
          <a:xfrm>
            <a:off x="911912" y="1747341"/>
            <a:ext cx="1879368" cy="87721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Bell state creation</a:t>
            </a:r>
          </a:p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Transmission</a:t>
            </a:r>
          </a:p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Transduction/storage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35E45F46-3F87-ECD9-AB1D-C5299A499C35}"/>
              </a:ext>
            </a:extLst>
          </p:cNvPr>
          <p:cNvSpPr txBox="1">
            <a:spLocks/>
          </p:cNvSpPr>
          <p:nvPr/>
        </p:nvSpPr>
        <p:spPr>
          <a:xfrm>
            <a:off x="2890196" y="1747341"/>
            <a:ext cx="1879368" cy="87721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Bell state measurement</a:t>
            </a:r>
          </a:p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Pauli correction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3AB807FE-861F-DE16-7836-84CBC00EE6F1}"/>
              </a:ext>
            </a:extLst>
          </p:cNvPr>
          <p:cNvSpPr txBox="1">
            <a:spLocks/>
          </p:cNvSpPr>
          <p:nvPr/>
        </p:nvSpPr>
        <p:spPr>
          <a:xfrm>
            <a:off x="4868483" y="1747341"/>
            <a:ext cx="1879368" cy="877214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Error correction</a:t>
            </a:r>
          </a:p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Entanglement distillation</a:t>
            </a:r>
          </a:p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Qubit sampling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669993F6-D27E-AB20-5AAA-421C5E6F6A4A}"/>
              </a:ext>
            </a:extLst>
          </p:cNvPr>
          <p:cNvSpPr txBox="1">
            <a:spLocks/>
          </p:cNvSpPr>
          <p:nvPr/>
        </p:nvSpPr>
        <p:spPr>
          <a:xfrm>
            <a:off x="911911" y="1260000"/>
            <a:ext cx="1879370" cy="389873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72000" tIns="72000" rIns="72000" bIns="72000" anchor="ctr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1400">
                <a:solidFill>
                  <a:schemeClr val="bg1"/>
                </a:solidFill>
                <a:latin typeface="+mj-lt"/>
              </a:rPr>
              <a:t>Link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5A66BCF4-8D67-06DA-68AA-FDCBCEC0D4BF}"/>
              </a:ext>
            </a:extLst>
          </p:cNvPr>
          <p:cNvSpPr txBox="1">
            <a:spLocks/>
          </p:cNvSpPr>
          <p:nvPr/>
        </p:nvSpPr>
        <p:spPr>
          <a:xfrm>
            <a:off x="2890195" y="1260000"/>
            <a:ext cx="1879370" cy="389873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72000" tIns="72000" rIns="72000" bIns="72000" anchor="ctr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1400">
                <a:solidFill>
                  <a:schemeClr val="bg1"/>
                </a:solidFill>
                <a:latin typeface="+mj-lt"/>
              </a:rPr>
              <a:t>Network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790E20D1-626F-D40D-097A-BCD8464F80B2}"/>
              </a:ext>
            </a:extLst>
          </p:cNvPr>
          <p:cNvSpPr txBox="1">
            <a:spLocks/>
          </p:cNvSpPr>
          <p:nvPr/>
        </p:nvSpPr>
        <p:spPr>
          <a:xfrm>
            <a:off x="4868482" y="1260000"/>
            <a:ext cx="1879370" cy="389873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72000" tIns="72000" rIns="72000" bIns="72000" anchor="ctr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1400">
                <a:solidFill>
                  <a:schemeClr val="bg1"/>
                </a:solidFill>
                <a:latin typeface="+mj-lt"/>
              </a:rPr>
              <a:t>Session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85EEE28B-A294-49F6-C20D-95ABA2F32074}"/>
              </a:ext>
            </a:extLst>
          </p:cNvPr>
          <p:cNvSpPr txBox="1">
            <a:spLocks/>
          </p:cNvSpPr>
          <p:nvPr/>
        </p:nvSpPr>
        <p:spPr>
          <a:xfrm>
            <a:off x="6846768" y="1260000"/>
            <a:ext cx="1879370" cy="389873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72000" tIns="72000" rIns="72000" bIns="72000" anchor="ctr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1400">
                <a:solidFill>
                  <a:schemeClr val="bg1"/>
                </a:solidFill>
                <a:latin typeface="+mj-lt"/>
              </a:rPr>
              <a:t>Application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EDC79088-8D17-5026-9373-79C621FAFC6A}"/>
              </a:ext>
            </a:extLst>
          </p:cNvPr>
          <p:cNvSpPr txBox="1">
            <a:spLocks/>
          </p:cNvSpPr>
          <p:nvPr/>
        </p:nvSpPr>
        <p:spPr>
          <a:xfrm rot="16200000">
            <a:off x="176565" y="1988113"/>
            <a:ext cx="877214" cy="395667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72000" tIns="72000" rIns="72000" bIns="72000" anchor="ctr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1400">
                <a:solidFill>
                  <a:schemeClr val="bg1"/>
                </a:solidFill>
                <a:latin typeface="+mj-lt"/>
              </a:rPr>
              <a:t>Quantum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725F8A87-CA38-DF87-CD88-9679315F0FAC}"/>
              </a:ext>
            </a:extLst>
          </p:cNvPr>
          <p:cNvSpPr txBox="1">
            <a:spLocks/>
          </p:cNvSpPr>
          <p:nvPr/>
        </p:nvSpPr>
        <p:spPr>
          <a:xfrm rot="16200000">
            <a:off x="225304" y="2914062"/>
            <a:ext cx="779743" cy="395663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72000" tIns="72000" rIns="72000" bIns="72000" anchor="ctr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1400">
                <a:solidFill>
                  <a:schemeClr val="bg1"/>
                </a:solidFill>
                <a:latin typeface="+mj-lt"/>
              </a:rPr>
              <a:t>User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E686CDA-E47C-1FE8-683E-5A5C813290EA}"/>
              </a:ext>
            </a:extLst>
          </p:cNvPr>
          <p:cNvSpPr txBox="1">
            <a:spLocks/>
          </p:cNvSpPr>
          <p:nvPr/>
        </p:nvSpPr>
        <p:spPr>
          <a:xfrm rot="16200000">
            <a:off x="225301" y="3791276"/>
            <a:ext cx="779743" cy="395664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72000" tIns="72000" rIns="72000" bIns="72000" anchor="ctr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en-US" sz="1400">
                <a:solidFill>
                  <a:schemeClr val="bg1"/>
                </a:solidFill>
                <a:latin typeface="+mj-lt"/>
              </a:rPr>
              <a:t>Control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0EF1E369-A28B-3DE0-36F1-3CA31224B0E3}"/>
              </a:ext>
            </a:extLst>
          </p:cNvPr>
          <p:cNvSpPr txBox="1">
            <a:spLocks/>
          </p:cNvSpPr>
          <p:nvPr/>
        </p:nvSpPr>
        <p:spPr>
          <a:xfrm>
            <a:off x="911912" y="2722023"/>
            <a:ext cx="1879368" cy="779743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Acknowledgement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024A9881-7837-B73F-4ABA-FE609B049FDD}"/>
              </a:ext>
            </a:extLst>
          </p:cNvPr>
          <p:cNvSpPr txBox="1">
            <a:spLocks/>
          </p:cNvSpPr>
          <p:nvPr/>
        </p:nvSpPr>
        <p:spPr>
          <a:xfrm>
            <a:off x="911911" y="3599237"/>
            <a:ext cx="1879368" cy="779743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Synchronization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D4F70ED6-D303-A477-AEC6-D88E3A5EF723}"/>
              </a:ext>
            </a:extLst>
          </p:cNvPr>
          <p:cNvSpPr txBox="1">
            <a:spLocks/>
          </p:cNvSpPr>
          <p:nvPr/>
        </p:nvSpPr>
        <p:spPr>
          <a:xfrm>
            <a:off x="2890196" y="2722023"/>
            <a:ext cx="1879368" cy="779743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Consolidation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C158E4A7-19F6-D28E-ED5F-8FBE996B3483}"/>
              </a:ext>
            </a:extLst>
          </p:cNvPr>
          <p:cNvSpPr txBox="1">
            <a:spLocks/>
          </p:cNvSpPr>
          <p:nvPr/>
        </p:nvSpPr>
        <p:spPr>
          <a:xfrm>
            <a:off x="2890195" y="3599237"/>
            <a:ext cx="1879368" cy="779743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Path assignment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68BC9CF-8234-4442-4A5F-8B5F922FEE6A}"/>
              </a:ext>
            </a:extLst>
          </p:cNvPr>
          <p:cNvSpPr txBox="1">
            <a:spLocks/>
          </p:cNvSpPr>
          <p:nvPr/>
        </p:nvSpPr>
        <p:spPr>
          <a:xfrm>
            <a:off x="4868483" y="2722023"/>
            <a:ext cx="1879368" cy="779743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Distillation post-selection</a:t>
            </a:r>
          </a:p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Bell state certification</a:t>
            </a:r>
          </a:p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Privacy amplification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50A1B2A0-317E-ABDC-2037-1D363C4E3C9D}"/>
              </a:ext>
            </a:extLst>
          </p:cNvPr>
          <p:cNvSpPr txBox="1">
            <a:spLocks/>
          </p:cNvSpPr>
          <p:nvPr/>
        </p:nvSpPr>
        <p:spPr>
          <a:xfrm>
            <a:off x="4868482" y="3599237"/>
            <a:ext cx="1879368" cy="779743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Resource reservation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6F7F3543-31F7-6B31-9370-E3E4E8488D64}"/>
              </a:ext>
            </a:extLst>
          </p:cNvPr>
          <p:cNvSpPr txBox="1">
            <a:spLocks/>
          </p:cNvSpPr>
          <p:nvPr/>
        </p:nvSpPr>
        <p:spPr>
          <a:xfrm>
            <a:off x="6846770" y="2722023"/>
            <a:ext cx="1879368" cy="779743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txBody>
          <a:bodyPr lIns="72000" tIns="72000" rIns="72000" bIns="72000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QKD</a:t>
            </a:r>
          </a:p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Quantum teleportation</a:t>
            </a:r>
          </a:p>
          <a:p>
            <a:pPr>
              <a:spcAft>
                <a:spcPts val="0"/>
              </a:spcAft>
            </a:pPr>
            <a:r>
              <a:rPr lang="en-US" sz="1100">
                <a:solidFill>
                  <a:schemeClr val="tx1"/>
                </a:solidFill>
              </a:rPr>
              <a:t>Distributed quantum gate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FC4F4411-C8C8-E87E-CD82-FE3033243BA1}"/>
              </a:ext>
            </a:extLst>
          </p:cNvPr>
          <p:cNvSpPr txBox="1">
            <a:spLocks/>
          </p:cNvSpPr>
          <p:nvPr/>
        </p:nvSpPr>
        <p:spPr>
          <a:xfrm>
            <a:off x="6846766" y="3599236"/>
            <a:ext cx="1879368" cy="7797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>
              <a:defRPr lang="en-US"/>
            </a:defPPr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>
                <a:solidFill>
                  <a:schemeClr val="accent1"/>
                </a:solidFill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ctr">
              <a:spcAft>
                <a:spcPts val="0"/>
              </a:spcAft>
            </a:pPr>
            <a:r>
              <a:rPr lang="en-US">
                <a:solidFill>
                  <a:schemeClr val="bg1"/>
                </a:solidFill>
              </a:rPr>
              <a:t>Designing these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protocols is the heart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of our activity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B9558E-7FFA-540E-C2B9-E7038ABB5F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A90E4935-DD37-3FC5-C8BE-6E8B5F02B3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</p:spTree>
    <p:extLst>
      <p:ext uri="{BB962C8B-B14F-4D97-AF65-F5344CB8AC3E}">
        <p14:creationId xmlns:p14="http://schemas.microsoft.com/office/powerpoint/2010/main" val="365716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F54B6-0977-7A1B-043C-8C602A7F6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Innovation (1)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BA764-8697-428D-7941-AC82502950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In-house QN simulator of the Q- and p-planes for the entanglement propagation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8ADD5D-8DB6-F6E8-D427-473300AEC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31" y="1076219"/>
            <a:ext cx="6458725" cy="345690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447A0A2-F3E5-FBC4-82E2-725E49ECE5F5}"/>
              </a:ext>
            </a:extLst>
          </p:cNvPr>
          <p:cNvSpPr/>
          <p:nvPr/>
        </p:nvSpPr>
        <p:spPr>
          <a:xfrm>
            <a:off x="6948264" y="1076217"/>
            <a:ext cx="2056186" cy="3456905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chemeClr val="tx1"/>
                </a:solidFill>
              </a:rPr>
              <a:t>1</a:t>
            </a:r>
            <a:r>
              <a:rPr lang="en-US" sz="1400" b="1" baseline="30000" dirty="0">
                <a:solidFill>
                  <a:schemeClr val="tx1"/>
                </a:solidFill>
              </a:rPr>
              <a:t>st</a:t>
            </a:r>
            <a:r>
              <a:rPr lang="en-US" sz="1400" b="1" dirty="0">
                <a:solidFill>
                  <a:schemeClr val="tx1"/>
                </a:solidFill>
              </a:rPr>
              <a:t> use case: </a:t>
            </a:r>
            <a:br>
              <a:rPr lang="en-US" sz="1400" b="1" dirty="0">
                <a:solidFill>
                  <a:schemeClr val="tx1"/>
                </a:solidFill>
              </a:rPr>
            </a:br>
            <a:r>
              <a:rPr lang="en-US" sz="1400" b="1" dirty="0">
                <a:solidFill>
                  <a:schemeClr val="tx1"/>
                </a:solidFill>
              </a:rPr>
              <a:t>E2E entanglement consumption for a repeater-based QKD protocol </a:t>
            </a:r>
          </a:p>
          <a:p>
            <a:pPr marL="285750" indent="-285750"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endParaRPr lang="en-US" sz="1400" b="1" dirty="0">
              <a:solidFill>
                <a:schemeClr val="tx1"/>
              </a:solidFill>
            </a:endParaRPr>
          </a:p>
          <a:p>
            <a:pPr marL="285750" indent="-285750"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schemeClr val="tx1"/>
                </a:solidFill>
              </a:rPr>
              <a:t>Proposed extension with an enhanced auth. for the classical channel communication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6FEBCA-E852-AB37-8421-BC563F0206C5}"/>
              </a:ext>
            </a:extLst>
          </p:cNvPr>
          <p:cNvSpPr txBox="1"/>
          <p:nvPr/>
        </p:nvSpPr>
        <p:spPr>
          <a:xfrm>
            <a:off x="3079447" y="4555515"/>
            <a:ext cx="4559753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000" b="1" i="1" dirty="0">
                <a:solidFill>
                  <a:schemeClr val="bg1"/>
                </a:solidFill>
              </a:rPr>
              <a:t>“Authentication Through Error Estimation in QKD””, </a:t>
            </a:r>
            <a:br>
              <a:rPr lang="en-US" sz="1000" b="1" i="1">
                <a:solidFill>
                  <a:schemeClr val="bg1"/>
                </a:solidFill>
              </a:rPr>
            </a:br>
            <a:r>
              <a:rPr lang="en-US" sz="1000" b="1" dirty="0" err="1">
                <a:solidFill>
                  <a:schemeClr val="bg1"/>
                </a:solidFill>
              </a:rPr>
              <a:t>Globecom</a:t>
            </a:r>
            <a:r>
              <a:rPr lang="en-US" sz="1000" b="1" dirty="0">
                <a:solidFill>
                  <a:schemeClr val="bg1"/>
                </a:solidFill>
              </a:rPr>
              <a:t> 2023, L. </a:t>
            </a:r>
            <a:r>
              <a:rPr lang="en-US" sz="1000" b="1" err="1">
                <a:solidFill>
                  <a:schemeClr val="bg1"/>
                </a:solidFill>
              </a:rPr>
              <a:t>Noirie</a:t>
            </a:r>
            <a:r>
              <a:rPr lang="en-US" sz="1000" b="1" dirty="0">
                <a:solidFill>
                  <a:schemeClr val="bg1"/>
                </a:solidFill>
              </a:rPr>
              <a:t> and R. </a:t>
            </a:r>
            <a:r>
              <a:rPr lang="en-US" sz="1000" b="1" err="1">
                <a:solidFill>
                  <a:schemeClr val="bg1"/>
                </a:solidFill>
              </a:rPr>
              <a:t>Varloot</a:t>
            </a:r>
            <a:endParaRPr lang="en-US" sz="1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E821CD-2986-23D3-A063-9610EBBCA4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BBFA132-E303-DC95-B72A-92E48A29B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</p:spTree>
    <p:extLst>
      <p:ext uri="{BB962C8B-B14F-4D97-AF65-F5344CB8AC3E}">
        <p14:creationId xmlns:p14="http://schemas.microsoft.com/office/powerpoint/2010/main" val="50877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 Placeholder 6">
            <a:extLst>
              <a:ext uri="{FF2B5EF4-FFF2-40B4-BE49-F238E27FC236}">
                <a16:creationId xmlns:a16="http://schemas.microsoft.com/office/drawing/2014/main" id="{B15D5F95-7D11-5ECC-288A-DB72D121B0FD}"/>
              </a:ext>
            </a:extLst>
          </p:cNvPr>
          <p:cNvSpPr txBox="1">
            <a:spLocks/>
          </p:cNvSpPr>
          <p:nvPr/>
        </p:nvSpPr>
        <p:spPr>
          <a:xfrm>
            <a:off x="417338" y="1260000"/>
            <a:ext cx="4068000" cy="311898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108000" tIns="72000" rIns="108000" bIns="72000" anchor="t"/>
          <a:lstStyle>
            <a:defPPr>
              <a:defRPr lang="en-US"/>
            </a:defPPr>
            <a:lvl1pPr indent="0" algn="ctr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2000">
                <a:latin typeface="+mj-lt"/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l"/>
            <a:endParaRPr lang="en-US" sz="1600"/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496F2BBD-00AA-9EEC-F3B0-64BDA1D0BAA3}"/>
              </a:ext>
            </a:extLst>
          </p:cNvPr>
          <p:cNvGrpSpPr/>
          <p:nvPr/>
        </p:nvGrpSpPr>
        <p:grpSpPr>
          <a:xfrm>
            <a:off x="1115616" y="3075806"/>
            <a:ext cx="864096" cy="1080120"/>
            <a:chOff x="1691680" y="2571750"/>
            <a:chExt cx="720080" cy="1440160"/>
          </a:xfrm>
          <a:solidFill>
            <a:schemeClr val="bg1">
              <a:alpha val="50000"/>
            </a:schemeClr>
          </a:solidFill>
        </p:grpSpPr>
        <p:sp>
          <p:nvSpPr>
            <p:cNvPr id="146" name="Right Triangle 145">
              <a:extLst>
                <a:ext uri="{FF2B5EF4-FFF2-40B4-BE49-F238E27FC236}">
                  <a16:creationId xmlns:a16="http://schemas.microsoft.com/office/drawing/2014/main" id="{38243EAF-B2AE-A02C-895E-230AB6754AFE}"/>
                </a:ext>
              </a:extLst>
            </p:cNvPr>
            <p:cNvSpPr/>
            <p:nvPr/>
          </p:nvSpPr>
          <p:spPr>
            <a:xfrm flipH="1">
              <a:off x="1691680" y="2571750"/>
              <a:ext cx="720080" cy="72008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spcAft>
                  <a:spcPts val="0"/>
                </a:spcAft>
                <a:buSzPct val="100000"/>
              </a:pP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47" name="Right Triangle 146">
              <a:extLst>
                <a:ext uri="{FF2B5EF4-FFF2-40B4-BE49-F238E27FC236}">
                  <a16:creationId xmlns:a16="http://schemas.microsoft.com/office/drawing/2014/main" id="{DE32E5B8-0E43-462C-D61F-FC79A9D3A3A2}"/>
                </a:ext>
              </a:extLst>
            </p:cNvPr>
            <p:cNvSpPr/>
            <p:nvPr/>
          </p:nvSpPr>
          <p:spPr>
            <a:xfrm flipH="1" flipV="1">
              <a:off x="1691680" y="3291830"/>
              <a:ext cx="720080" cy="72008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spcAft>
                  <a:spcPts val="0"/>
                </a:spcAft>
                <a:buSzPct val="100000"/>
              </a:pPr>
              <a:endParaRPr lang="en-US" sz="1200">
                <a:solidFill>
                  <a:schemeClr val="bg1"/>
                </a:solidFill>
              </a:endParaRPr>
            </a:p>
          </p:txBody>
        </p:sp>
      </p:grpSp>
      <p:sp>
        <p:nvSpPr>
          <p:cNvPr id="169" name="Rectangle 168">
            <a:extLst>
              <a:ext uri="{FF2B5EF4-FFF2-40B4-BE49-F238E27FC236}">
                <a16:creationId xmlns:a16="http://schemas.microsoft.com/office/drawing/2014/main" id="{8C3709B5-3397-55B7-D785-645F668A5A39}"/>
              </a:ext>
            </a:extLst>
          </p:cNvPr>
          <p:cNvSpPr/>
          <p:nvPr/>
        </p:nvSpPr>
        <p:spPr>
          <a:xfrm>
            <a:off x="1043608" y="3003798"/>
            <a:ext cx="1296144" cy="1224136"/>
          </a:xfrm>
          <a:prstGeom prst="rect">
            <a:avLst/>
          </a:prstGeom>
          <a:noFill/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2D801C-5B2C-DDB6-B34B-18B72157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innovation: stabilizing the link layer via throttling (2)</a:t>
            </a:r>
          </a:p>
        </p:txBody>
      </p:sp>
      <p:sp>
        <p:nvSpPr>
          <p:cNvPr id="77" name="Text Placeholder 7">
            <a:extLst>
              <a:ext uri="{FF2B5EF4-FFF2-40B4-BE49-F238E27FC236}">
                <a16:creationId xmlns:a16="http://schemas.microsoft.com/office/drawing/2014/main" id="{FB21BC20-7F15-45CB-9C3F-DCDA7038F6CC}"/>
              </a:ext>
            </a:extLst>
          </p:cNvPr>
          <p:cNvSpPr txBox="1">
            <a:spLocks/>
          </p:cNvSpPr>
          <p:nvPr/>
        </p:nvSpPr>
        <p:spPr>
          <a:xfrm>
            <a:off x="4658664" y="1260000"/>
            <a:ext cx="4068000" cy="311898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108000" tIns="72000" rIns="36000" bIns="72000" anchor="t"/>
          <a:lstStyle>
            <a:defPPr>
              <a:defRPr lang="en-US"/>
            </a:defPPr>
            <a:lvl1pPr indent="0" algn="ctr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2000">
                <a:latin typeface="+mj-lt"/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l">
              <a:spcAft>
                <a:spcPts val="1800"/>
              </a:spcAft>
            </a:pPr>
            <a:r>
              <a:rPr lang="en-US"/>
              <a:t>The problem: session multiplexing</a:t>
            </a:r>
          </a:p>
          <a:p>
            <a:pPr marL="180000" indent="-180000" algn="l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/>
              <a:t>When handling multiple sessions, nodes must stitch qubits based on their sessions</a:t>
            </a:r>
          </a:p>
          <a:p>
            <a:pPr marL="360000" lvl="2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400">
                <a:latin typeface="+mj-lt"/>
              </a:rPr>
              <a:t>Sessions are assigned by the nodes</a:t>
            </a:r>
          </a:p>
          <a:p>
            <a:pPr marL="360000" lvl="2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400">
                <a:latin typeface="+mj-lt"/>
              </a:rPr>
              <a:t>Sessions should be assigned post-ACK signal</a:t>
            </a:r>
          </a:p>
          <a:p>
            <a:pPr marL="360000" lvl="2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1400"/>
              <a:t>Assignments by neighbors must coincide</a:t>
            </a:r>
            <a:endParaRPr lang="en-US" sz="1400">
              <a:latin typeface="+mj-lt"/>
            </a:endParaRPr>
          </a:p>
          <a:p>
            <a:pPr marL="180000" indent="-180000" algn="l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/>
              <a:t>Results in a global scheduling scheme</a:t>
            </a:r>
          </a:p>
          <a:p>
            <a:pPr marL="360000" lvl="2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400"/>
              <a:t>Assumes that qubit availability is reliable</a:t>
            </a:r>
          </a:p>
          <a:p>
            <a:pPr marL="360000" lvl="2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1400"/>
              <a:t>But losses make them </a:t>
            </a:r>
            <a:r>
              <a:rPr lang="en-US" sz="1400" u="sng"/>
              <a:t>highly unreliable</a:t>
            </a:r>
            <a:r>
              <a:rPr lang="en-US" sz="1400"/>
              <a:t>!</a:t>
            </a:r>
          </a:p>
          <a:p>
            <a:pPr marL="180000" lvl="1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u="sng">
                <a:latin typeface="+mj-lt"/>
              </a:rPr>
              <a:t>Multiplexing requires a new approach</a:t>
            </a:r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7A84B752-5550-8031-54EF-DDF1421ACF9B}"/>
              </a:ext>
            </a:extLst>
          </p:cNvPr>
          <p:cNvCxnSpPr>
            <a:cxnSpLocks/>
          </p:cNvCxnSpPr>
          <p:nvPr/>
        </p:nvCxnSpPr>
        <p:spPr>
          <a:xfrm flipH="1">
            <a:off x="3563888" y="1563638"/>
            <a:ext cx="576064" cy="576064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>
            <a:extLst>
              <a:ext uri="{FF2B5EF4-FFF2-40B4-BE49-F238E27FC236}">
                <a16:creationId xmlns:a16="http://schemas.microsoft.com/office/drawing/2014/main" id="{BFB89E78-A00A-2E5E-A698-97E0D4BE4A16}"/>
              </a:ext>
            </a:extLst>
          </p:cNvPr>
          <p:cNvSpPr/>
          <p:nvPr/>
        </p:nvSpPr>
        <p:spPr>
          <a:xfrm>
            <a:off x="1331640" y="2139702"/>
            <a:ext cx="144016" cy="14401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4DC8D9F-A46E-8759-114A-0E8EE049D468}"/>
              </a:ext>
            </a:extLst>
          </p:cNvPr>
          <p:cNvSpPr/>
          <p:nvPr/>
        </p:nvSpPr>
        <p:spPr>
          <a:xfrm>
            <a:off x="611560" y="2859782"/>
            <a:ext cx="144016" cy="14401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F0F82C76-9DB3-F988-47E2-F26CCABCF3BB}"/>
              </a:ext>
            </a:extLst>
          </p:cNvPr>
          <p:cNvSpPr/>
          <p:nvPr/>
        </p:nvSpPr>
        <p:spPr>
          <a:xfrm>
            <a:off x="611560" y="1419622"/>
            <a:ext cx="144016" cy="14401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1023AF8B-20A6-8BB5-72D0-A7442519472B}"/>
              </a:ext>
            </a:extLst>
          </p:cNvPr>
          <p:cNvCxnSpPr>
            <a:cxnSpLocks/>
          </p:cNvCxnSpPr>
          <p:nvPr/>
        </p:nvCxnSpPr>
        <p:spPr>
          <a:xfrm flipV="1">
            <a:off x="827584" y="2355726"/>
            <a:ext cx="576064" cy="576064"/>
          </a:xfrm>
          <a:prstGeom prst="straightConnector1">
            <a:avLst/>
          </a:prstGeom>
          <a:ln w="12700">
            <a:solidFill>
              <a:schemeClr val="accent4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EF25C109-4250-5322-1DD8-D9FDE2798AC9}"/>
              </a:ext>
            </a:extLst>
          </p:cNvPr>
          <p:cNvCxnSpPr>
            <a:cxnSpLocks/>
          </p:cNvCxnSpPr>
          <p:nvPr/>
        </p:nvCxnSpPr>
        <p:spPr>
          <a:xfrm flipH="1" flipV="1">
            <a:off x="827584" y="1491630"/>
            <a:ext cx="576064" cy="576064"/>
          </a:xfrm>
          <a:prstGeom prst="straightConnector1">
            <a:avLst/>
          </a:prstGeom>
          <a:ln w="12700">
            <a:solidFill>
              <a:schemeClr val="accent2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ctangle 121">
            <a:extLst>
              <a:ext uri="{FF2B5EF4-FFF2-40B4-BE49-F238E27FC236}">
                <a16:creationId xmlns:a16="http://schemas.microsoft.com/office/drawing/2014/main" id="{269ED688-0B2C-4548-E154-6AA99BC747F8}"/>
              </a:ext>
            </a:extLst>
          </p:cNvPr>
          <p:cNvSpPr/>
          <p:nvPr/>
        </p:nvSpPr>
        <p:spPr>
          <a:xfrm>
            <a:off x="3419872" y="2139702"/>
            <a:ext cx="144016" cy="14401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99178936-5AE3-CC41-BC52-20159C8BBD20}"/>
              </a:ext>
            </a:extLst>
          </p:cNvPr>
          <p:cNvSpPr/>
          <p:nvPr/>
        </p:nvSpPr>
        <p:spPr>
          <a:xfrm>
            <a:off x="4139952" y="1419622"/>
            <a:ext cx="144016" cy="14401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648C222-A5A1-B2D8-D969-A39F37A2E349}"/>
              </a:ext>
            </a:extLst>
          </p:cNvPr>
          <p:cNvSpPr/>
          <p:nvPr/>
        </p:nvSpPr>
        <p:spPr>
          <a:xfrm>
            <a:off x="4139952" y="2859782"/>
            <a:ext cx="144016" cy="14401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DDA47E6E-13A6-3F01-1411-BFFBD8834A8B}"/>
              </a:ext>
            </a:extLst>
          </p:cNvPr>
          <p:cNvCxnSpPr>
            <a:cxnSpLocks/>
            <a:stCxn id="87" idx="3"/>
            <a:endCxn id="122" idx="1"/>
          </p:cNvCxnSpPr>
          <p:nvPr/>
        </p:nvCxnSpPr>
        <p:spPr>
          <a:xfrm>
            <a:off x="1475656" y="2211710"/>
            <a:ext cx="1944216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A487BEB2-5BEA-2369-8FE3-B5E1D3CA4D09}"/>
              </a:ext>
            </a:extLst>
          </p:cNvPr>
          <p:cNvCxnSpPr>
            <a:cxnSpLocks/>
          </p:cNvCxnSpPr>
          <p:nvPr/>
        </p:nvCxnSpPr>
        <p:spPr>
          <a:xfrm flipH="1" flipV="1">
            <a:off x="3563888" y="2283718"/>
            <a:ext cx="576064" cy="576064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CBF3DCA3-580D-E942-4F23-3D46D1EDDD4E}"/>
              </a:ext>
            </a:extLst>
          </p:cNvPr>
          <p:cNvCxnSpPr>
            <a:cxnSpLocks/>
          </p:cNvCxnSpPr>
          <p:nvPr/>
        </p:nvCxnSpPr>
        <p:spPr>
          <a:xfrm flipH="1" flipV="1">
            <a:off x="755576" y="1563638"/>
            <a:ext cx="576064" cy="576064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24573A1C-0EC6-70AB-126A-F9E9CF3D63A1}"/>
              </a:ext>
            </a:extLst>
          </p:cNvPr>
          <p:cNvCxnSpPr>
            <a:cxnSpLocks/>
          </p:cNvCxnSpPr>
          <p:nvPr/>
        </p:nvCxnSpPr>
        <p:spPr>
          <a:xfrm flipH="1">
            <a:off x="755576" y="2283718"/>
            <a:ext cx="576064" cy="576064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4F6E5B34-88FE-C42A-1CFA-37750C4808F8}"/>
              </a:ext>
            </a:extLst>
          </p:cNvPr>
          <p:cNvCxnSpPr>
            <a:cxnSpLocks/>
          </p:cNvCxnSpPr>
          <p:nvPr/>
        </p:nvCxnSpPr>
        <p:spPr>
          <a:xfrm flipH="1">
            <a:off x="1403648" y="2067694"/>
            <a:ext cx="2088232" cy="0"/>
          </a:xfrm>
          <a:prstGeom prst="straightConnector1">
            <a:avLst/>
          </a:prstGeom>
          <a:ln w="12700">
            <a:solidFill>
              <a:schemeClr val="accent2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EC9E1DCB-9CAF-89F9-7B64-4214ED4C8ECC}"/>
              </a:ext>
            </a:extLst>
          </p:cNvPr>
          <p:cNvCxnSpPr>
            <a:cxnSpLocks/>
          </p:cNvCxnSpPr>
          <p:nvPr/>
        </p:nvCxnSpPr>
        <p:spPr>
          <a:xfrm flipH="1">
            <a:off x="3491880" y="1491630"/>
            <a:ext cx="576064" cy="576064"/>
          </a:xfrm>
          <a:prstGeom prst="straightConnector1">
            <a:avLst/>
          </a:prstGeom>
          <a:ln w="12700">
            <a:solidFill>
              <a:schemeClr val="accent2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29A260F7-9175-1B74-685B-7F9E6DB9E29F}"/>
              </a:ext>
            </a:extLst>
          </p:cNvPr>
          <p:cNvCxnSpPr>
            <a:cxnSpLocks/>
          </p:cNvCxnSpPr>
          <p:nvPr/>
        </p:nvCxnSpPr>
        <p:spPr>
          <a:xfrm flipH="1" flipV="1">
            <a:off x="3491880" y="2355726"/>
            <a:ext cx="576064" cy="576064"/>
          </a:xfrm>
          <a:prstGeom prst="straightConnector1">
            <a:avLst/>
          </a:prstGeom>
          <a:ln w="12700">
            <a:solidFill>
              <a:schemeClr val="accent4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>
            <a:extLst>
              <a:ext uri="{FF2B5EF4-FFF2-40B4-BE49-F238E27FC236}">
                <a16:creationId xmlns:a16="http://schemas.microsoft.com/office/drawing/2014/main" id="{02EFA1E3-C161-A83F-C601-3EBF8BFFF7D3}"/>
              </a:ext>
            </a:extLst>
          </p:cNvPr>
          <p:cNvCxnSpPr>
            <a:cxnSpLocks/>
          </p:cNvCxnSpPr>
          <p:nvPr/>
        </p:nvCxnSpPr>
        <p:spPr>
          <a:xfrm>
            <a:off x="1403648" y="2355726"/>
            <a:ext cx="2088232" cy="0"/>
          </a:xfrm>
          <a:prstGeom prst="straightConnector1">
            <a:avLst/>
          </a:prstGeom>
          <a:ln w="12700">
            <a:solidFill>
              <a:schemeClr val="accent4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9" name="Picture 148">
            <a:extLst>
              <a:ext uri="{FF2B5EF4-FFF2-40B4-BE49-F238E27FC236}">
                <a16:creationId xmlns:a16="http://schemas.microsoft.com/office/drawing/2014/main" id="{751BE7F8-AE12-6C04-6C26-7855DA5B8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435846"/>
            <a:ext cx="144155" cy="144016"/>
          </a:xfrm>
          <a:prstGeom prst="rect">
            <a:avLst/>
          </a:prstGeom>
        </p:spPr>
      </p:pic>
      <p:pic>
        <p:nvPicPr>
          <p:cNvPr id="150" name="Picture 149">
            <a:extLst>
              <a:ext uri="{FF2B5EF4-FFF2-40B4-BE49-F238E27FC236}">
                <a16:creationId xmlns:a16="http://schemas.microsoft.com/office/drawing/2014/main" id="{8D8570DA-20BC-5B4B-A597-B5EB04974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651870"/>
            <a:ext cx="144155" cy="144016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123AF843-9C34-57C3-D1F0-691D96EED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867894"/>
            <a:ext cx="144155" cy="144016"/>
          </a:xfrm>
          <a:prstGeom prst="rect">
            <a:avLst/>
          </a:prstGeom>
        </p:spPr>
      </p:pic>
      <p:pic>
        <p:nvPicPr>
          <p:cNvPr id="153" name="Picture 152">
            <a:extLst>
              <a:ext uri="{FF2B5EF4-FFF2-40B4-BE49-F238E27FC236}">
                <a16:creationId xmlns:a16="http://schemas.microsoft.com/office/drawing/2014/main" id="{6F016E49-02AE-1AE8-858E-796C29F97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25" y="3867894"/>
            <a:ext cx="144155" cy="144016"/>
          </a:xfrm>
          <a:prstGeom prst="rect">
            <a:avLst/>
          </a:prstGeom>
        </p:spPr>
      </p:pic>
      <p:pic>
        <p:nvPicPr>
          <p:cNvPr id="154" name="Picture 153">
            <a:extLst>
              <a:ext uri="{FF2B5EF4-FFF2-40B4-BE49-F238E27FC236}">
                <a16:creationId xmlns:a16="http://schemas.microsoft.com/office/drawing/2014/main" id="{B1DD165C-06CB-4901-6871-5E819197E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501" y="3723878"/>
            <a:ext cx="144155" cy="144016"/>
          </a:xfrm>
          <a:prstGeom prst="rect">
            <a:avLst/>
          </a:prstGeom>
        </p:spPr>
      </p:pic>
      <p:pic>
        <p:nvPicPr>
          <p:cNvPr id="155" name="Picture 154">
            <a:extLst>
              <a:ext uri="{FF2B5EF4-FFF2-40B4-BE49-F238E27FC236}">
                <a16:creationId xmlns:a16="http://schemas.microsoft.com/office/drawing/2014/main" id="{4E7D56E8-257E-1EBE-5BDB-E36E22C5E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501" y="3363838"/>
            <a:ext cx="144155" cy="144016"/>
          </a:xfrm>
          <a:prstGeom prst="rect">
            <a:avLst/>
          </a:prstGeom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3E009809-0186-79E1-9E9D-D55DB86B4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25" y="3219822"/>
            <a:ext cx="144155" cy="144016"/>
          </a:xfrm>
          <a:prstGeom prst="rect">
            <a:avLst/>
          </a:prstGeom>
        </p:spPr>
      </p:pic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36EC13B7-9FEE-6A7A-B1C3-8AB38F8AEB8D}"/>
              </a:ext>
            </a:extLst>
          </p:cNvPr>
          <p:cNvCxnSpPr>
            <a:cxnSpLocks/>
            <a:stCxn id="154" idx="3"/>
            <a:endCxn id="149" idx="1"/>
          </p:cNvCxnSpPr>
          <p:nvPr/>
        </p:nvCxnSpPr>
        <p:spPr>
          <a:xfrm flipV="1">
            <a:off x="1475656" y="3507854"/>
            <a:ext cx="432048" cy="288032"/>
          </a:xfrm>
          <a:prstGeom prst="straightConnector1">
            <a:avLst/>
          </a:prstGeom>
          <a:ln w="12700">
            <a:solidFill>
              <a:schemeClr val="accent4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6A9505FA-D35E-23D2-A471-51BAD89EF1B7}"/>
              </a:ext>
            </a:extLst>
          </p:cNvPr>
          <p:cNvCxnSpPr>
            <a:cxnSpLocks/>
            <a:endCxn id="151" idx="1"/>
          </p:cNvCxnSpPr>
          <p:nvPr/>
        </p:nvCxnSpPr>
        <p:spPr>
          <a:xfrm>
            <a:off x="1691680" y="3939902"/>
            <a:ext cx="216024" cy="0"/>
          </a:xfrm>
          <a:prstGeom prst="straightConnector1">
            <a:avLst/>
          </a:prstGeom>
          <a:ln w="12700">
            <a:solidFill>
              <a:schemeClr val="accent4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5E9AF3C6-CF4D-A7A5-7515-94EC62E4A151}"/>
              </a:ext>
            </a:extLst>
          </p:cNvPr>
          <p:cNvCxnSpPr>
            <a:cxnSpLocks/>
            <a:stCxn id="155" idx="3"/>
            <a:endCxn id="146" idx="1"/>
          </p:cNvCxnSpPr>
          <p:nvPr/>
        </p:nvCxnSpPr>
        <p:spPr>
          <a:xfrm flipV="1">
            <a:off x="1475656" y="3345836"/>
            <a:ext cx="504056" cy="90010"/>
          </a:xfrm>
          <a:prstGeom prst="straightConnector1">
            <a:avLst/>
          </a:prstGeom>
          <a:ln w="12700">
            <a:solidFill>
              <a:schemeClr val="accent2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E739214F-3DA4-09B6-5CD4-AA16E4DDF085}"/>
              </a:ext>
            </a:extLst>
          </p:cNvPr>
          <p:cNvCxnSpPr>
            <a:cxnSpLocks/>
            <a:stCxn id="156" idx="2"/>
            <a:endCxn id="150" idx="1"/>
          </p:cNvCxnSpPr>
          <p:nvPr/>
        </p:nvCxnSpPr>
        <p:spPr>
          <a:xfrm>
            <a:off x="1619603" y="3363838"/>
            <a:ext cx="288101" cy="360040"/>
          </a:xfrm>
          <a:prstGeom prst="straightConnector1">
            <a:avLst/>
          </a:prstGeom>
          <a:ln w="12700">
            <a:solidFill>
              <a:schemeClr val="accent2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>
            <a:extLst>
              <a:ext uri="{FF2B5EF4-FFF2-40B4-BE49-F238E27FC236}">
                <a16:creationId xmlns:a16="http://schemas.microsoft.com/office/drawing/2014/main" id="{09D33F9E-D995-27AB-76F2-0338556850E7}"/>
              </a:ext>
            </a:extLst>
          </p:cNvPr>
          <p:cNvSpPr/>
          <p:nvPr/>
        </p:nvSpPr>
        <p:spPr>
          <a:xfrm>
            <a:off x="1187624" y="1995686"/>
            <a:ext cx="432048" cy="432048"/>
          </a:xfrm>
          <a:prstGeom prst="rect">
            <a:avLst/>
          </a:prstGeom>
          <a:noFill/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3443A711-B350-603F-4014-85D3CB7D12B0}"/>
              </a:ext>
            </a:extLst>
          </p:cNvPr>
          <p:cNvCxnSpPr>
            <a:cxnSpLocks/>
          </p:cNvCxnSpPr>
          <p:nvPr/>
        </p:nvCxnSpPr>
        <p:spPr>
          <a:xfrm flipV="1">
            <a:off x="1043608" y="1995686"/>
            <a:ext cx="144016" cy="1008112"/>
          </a:xfrm>
          <a:prstGeom prst="straightConnector1">
            <a:avLst/>
          </a:prstGeom>
          <a:ln w="12700">
            <a:solidFill>
              <a:schemeClr val="tx2"/>
            </a:solidFill>
            <a:prstDash val="sysDot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Arrow Connector 172">
            <a:extLst>
              <a:ext uri="{FF2B5EF4-FFF2-40B4-BE49-F238E27FC236}">
                <a16:creationId xmlns:a16="http://schemas.microsoft.com/office/drawing/2014/main" id="{27322B45-1821-A51D-69E0-FE2B90225DA3}"/>
              </a:ext>
            </a:extLst>
          </p:cNvPr>
          <p:cNvCxnSpPr>
            <a:cxnSpLocks/>
          </p:cNvCxnSpPr>
          <p:nvPr/>
        </p:nvCxnSpPr>
        <p:spPr>
          <a:xfrm flipH="1" flipV="1">
            <a:off x="1619672" y="1995686"/>
            <a:ext cx="720080" cy="1008112"/>
          </a:xfrm>
          <a:prstGeom prst="straightConnector1">
            <a:avLst/>
          </a:prstGeom>
          <a:ln w="12700">
            <a:solidFill>
              <a:schemeClr val="tx2"/>
            </a:solidFill>
            <a:prstDash val="sysDot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>
            <a:extLst>
              <a:ext uri="{FF2B5EF4-FFF2-40B4-BE49-F238E27FC236}">
                <a16:creationId xmlns:a16="http://schemas.microsoft.com/office/drawing/2014/main" id="{A7DF6509-BAB8-6D8C-9795-47E98C2D077F}"/>
              </a:ext>
            </a:extLst>
          </p:cNvPr>
          <p:cNvCxnSpPr>
            <a:cxnSpLocks/>
          </p:cNvCxnSpPr>
          <p:nvPr/>
        </p:nvCxnSpPr>
        <p:spPr>
          <a:xfrm>
            <a:off x="1187624" y="3219822"/>
            <a:ext cx="144016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8E11D6AF-194C-E364-1C62-8463610BE066}"/>
              </a:ext>
            </a:extLst>
          </p:cNvPr>
          <p:cNvCxnSpPr>
            <a:cxnSpLocks/>
          </p:cNvCxnSpPr>
          <p:nvPr/>
        </p:nvCxnSpPr>
        <p:spPr>
          <a:xfrm>
            <a:off x="1403648" y="3075806"/>
            <a:ext cx="144016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7588FBB5-09D2-E847-B695-F845CC933E4A}"/>
              </a:ext>
            </a:extLst>
          </p:cNvPr>
          <p:cNvCxnSpPr>
            <a:cxnSpLocks/>
          </p:cNvCxnSpPr>
          <p:nvPr/>
        </p:nvCxnSpPr>
        <p:spPr>
          <a:xfrm flipV="1">
            <a:off x="1187624" y="3867894"/>
            <a:ext cx="144016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>
            <a:extLst>
              <a:ext uri="{FF2B5EF4-FFF2-40B4-BE49-F238E27FC236}">
                <a16:creationId xmlns:a16="http://schemas.microsoft.com/office/drawing/2014/main" id="{7282886F-461B-183D-DE07-3DC43A590DFC}"/>
              </a:ext>
            </a:extLst>
          </p:cNvPr>
          <p:cNvCxnSpPr>
            <a:cxnSpLocks/>
          </p:cNvCxnSpPr>
          <p:nvPr/>
        </p:nvCxnSpPr>
        <p:spPr>
          <a:xfrm flipV="1">
            <a:off x="1403648" y="4011910"/>
            <a:ext cx="144016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>
            <a:extLst>
              <a:ext uri="{FF2B5EF4-FFF2-40B4-BE49-F238E27FC236}">
                <a16:creationId xmlns:a16="http://schemas.microsoft.com/office/drawing/2014/main" id="{94372116-AFCB-6D5E-6E88-12A2429629C6}"/>
              </a:ext>
            </a:extLst>
          </p:cNvPr>
          <p:cNvCxnSpPr>
            <a:cxnSpLocks/>
          </p:cNvCxnSpPr>
          <p:nvPr/>
        </p:nvCxnSpPr>
        <p:spPr>
          <a:xfrm flipH="1">
            <a:off x="2051720" y="3939902"/>
            <a:ext cx="21602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>
            <a:extLst>
              <a:ext uri="{FF2B5EF4-FFF2-40B4-BE49-F238E27FC236}">
                <a16:creationId xmlns:a16="http://schemas.microsoft.com/office/drawing/2014/main" id="{B4D9DF3D-E2BC-509C-CFB9-E4F078A4A4A3}"/>
              </a:ext>
            </a:extLst>
          </p:cNvPr>
          <p:cNvCxnSpPr>
            <a:cxnSpLocks/>
          </p:cNvCxnSpPr>
          <p:nvPr/>
        </p:nvCxnSpPr>
        <p:spPr>
          <a:xfrm flipH="1">
            <a:off x="2051720" y="3723878"/>
            <a:ext cx="21602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Arrow Connector 184">
            <a:extLst>
              <a:ext uri="{FF2B5EF4-FFF2-40B4-BE49-F238E27FC236}">
                <a16:creationId xmlns:a16="http://schemas.microsoft.com/office/drawing/2014/main" id="{66DA2551-10A6-71BE-E51B-BFCF90182892}"/>
              </a:ext>
            </a:extLst>
          </p:cNvPr>
          <p:cNvCxnSpPr>
            <a:cxnSpLocks/>
          </p:cNvCxnSpPr>
          <p:nvPr/>
        </p:nvCxnSpPr>
        <p:spPr>
          <a:xfrm flipH="1">
            <a:off x="2051720" y="3507854"/>
            <a:ext cx="21602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Arrow Connector 185">
            <a:extLst>
              <a:ext uri="{FF2B5EF4-FFF2-40B4-BE49-F238E27FC236}">
                <a16:creationId xmlns:a16="http://schemas.microsoft.com/office/drawing/2014/main" id="{14447D28-F058-26B8-C0AD-FFB82F3B1FBC}"/>
              </a:ext>
            </a:extLst>
          </p:cNvPr>
          <p:cNvCxnSpPr>
            <a:cxnSpLocks/>
          </p:cNvCxnSpPr>
          <p:nvPr/>
        </p:nvCxnSpPr>
        <p:spPr>
          <a:xfrm flipH="1">
            <a:off x="2051720" y="3291830"/>
            <a:ext cx="21602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 194">
            <a:extLst>
              <a:ext uri="{FF2B5EF4-FFF2-40B4-BE49-F238E27FC236}">
                <a16:creationId xmlns:a16="http://schemas.microsoft.com/office/drawing/2014/main" id="{EFD70E5B-9B28-04EE-2AB1-DE0938C301A9}"/>
              </a:ext>
            </a:extLst>
          </p:cNvPr>
          <p:cNvSpPr/>
          <p:nvPr/>
        </p:nvSpPr>
        <p:spPr>
          <a:xfrm flipH="1">
            <a:off x="2555776" y="3003798"/>
            <a:ext cx="1296144" cy="1224136"/>
          </a:xfrm>
          <a:prstGeom prst="rect">
            <a:avLst/>
          </a:prstGeom>
          <a:noFill/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35BAD57D-6D97-C7FC-A255-51B3073C0416}"/>
              </a:ext>
            </a:extLst>
          </p:cNvPr>
          <p:cNvGrpSpPr/>
          <p:nvPr/>
        </p:nvGrpSpPr>
        <p:grpSpPr>
          <a:xfrm flipH="1">
            <a:off x="2915816" y="3075806"/>
            <a:ext cx="864096" cy="1080120"/>
            <a:chOff x="1691680" y="2571750"/>
            <a:chExt cx="720080" cy="1440160"/>
          </a:xfrm>
          <a:solidFill>
            <a:schemeClr val="bg1">
              <a:alpha val="50000"/>
            </a:schemeClr>
          </a:solidFill>
        </p:grpSpPr>
        <p:sp>
          <p:nvSpPr>
            <p:cNvPr id="197" name="Right Triangle 196">
              <a:extLst>
                <a:ext uri="{FF2B5EF4-FFF2-40B4-BE49-F238E27FC236}">
                  <a16:creationId xmlns:a16="http://schemas.microsoft.com/office/drawing/2014/main" id="{0E0E6259-A901-1CD1-3A3B-80058C6321B9}"/>
                </a:ext>
              </a:extLst>
            </p:cNvPr>
            <p:cNvSpPr/>
            <p:nvPr/>
          </p:nvSpPr>
          <p:spPr>
            <a:xfrm flipH="1">
              <a:off x="1691680" y="2571750"/>
              <a:ext cx="720080" cy="72008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spcAft>
                  <a:spcPts val="0"/>
                </a:spcAft>
                <a:buSzPct val="100000"/>
              </a:pP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98" name="Right Triangle 197">
              <a:extLst>
                <a:ext uri="{FF2B5EF4-FFF2-40B4-BE49-F238E27FC236}">
                  <a16:creationId xmlns:a16="http://schemas.microsoft.com/office/drawing/2014/main" id="{B839391C-00ED-79A0-729C-A8A4116D1F4A}"/>
                </a:ext>
              </a:extLst>
            </p:cNvPr>
            <p:cNvSpPr/>
            <p:nvPr/>
          </p:nvSpPr>
          <p:spPr>
            <a:xfrm flipH="1" flipV="1">
              <a:off x="1691680" y="3291830"/>
              <a:ext cx="720080" cy="72008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spcAft>
                  <a:spcPts val="0"/>
                </a:spcAft>
                <a:buSzPct val="100000"/>
              </a:pPr>
              <a:endParaRPr lang="en-US" sz="1200">
                <a:solidFill>
                  <a:schemeClr val="bg1"/>
                </a:solidFill>
              </a:endParaRPr>
            </a:p>
          </p:txBody>
        </p:sp>
      </p:grpSp>
      <p:pic>
        <p:nvPicPr>
          <p:cNvPr id="199" name="Picture 198">
            <a:extLst>
              <a:ext uri="{FF2B5EF4-FFF2-40B4-BE49-F238E27FC236}">
                <a16:creationId xmlns:a16="http://schemas.microsoft.com/office/drawing/2014/main" id="{C30DB09B-49B6-CB9E-924D-24804945B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843669" y="3435846"/>
            <a:ext cx="144155" cy="144016"/>
          </a:xfrm>
          <a:prstGeom prst="rect">
            <a:avLst/>
          </a:prstGeom>
        </p:spPr>
      </p:pic>
      <p:pic>
        <p:nvPicPr>
          <p:cNvPr id="200" name="Picture 199">
            <a:extLst>
              <a:ext uri="{FF2B5EF4-FFF2-40B4-BE49-F238E27FC236}">
                <a16:creationId xmlns:a16="http://schemas.microsoft.com/office/drawing/2014/main" id="{853E1630-404E-805A-ADA5-009E8A3AA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843669" y="3651870"/>
            <a:ext cx="144155" cy="144016"/>
          </a:xfrm>
          <a:prstGeom prst="rect">
            <a:avLst/>
          </a:prstGeom>
        </p:spPr>
      </p:pic>
      <p:pic>
        <p:nvPicPr>
          <p:cNvPr id="202" name="Picture 201">
            <a:extLst>
              <a:ext uri="{FF2B5EF4-FFF2-40B4-BE49-F238E27FC236}">
                <a16:creationId xmlns:a16="http://schemas.microsoft.com/office/drawing/2014/main" id="{3772BE20-A51F-A23A-50BC-DB63C8651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843669" y="3219822"/>
            <a:ext cx="144155" cy="144016"/>
          </a:xfrm>
          <a:prstGeom prst="rect">
            <a:avLst/>
          </a:prstGeom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B6D06972-0FFC-37F3-CC05-8DADE4AC9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203848" y="3867894"/>
            <a:ext cx="144155" cy="144016"/>
          </a:xfrm>
          <a:prstGeom prst="rect">
            <a:avLst/>
          </a:prstGeom>
        </p:spPr>
      </p:pic>
      <p:pic>
        <p:nvPicPr>
          <p:cNvPr id="204" name="Picture 203">
            <a:extLst>
              <a:ext uri="{FF2B5EF4-FFF2-40B4-BE49-F238E27FC236}">
                <a16:creationId xmlns:a16="http://schemas.microsoft.com/office/drawing/2014/main" id="{2B490947-FFEC-0D4A-E2BF-9C62CBF81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419872" y="3723878"/>
            <a:ext cx="144155" cy="144016"/>
          </a:xfrm>
          <a:prstGeom prst="rect">
            <a:avLst/>
          </a:prstGeom>
        </p:spPr>
      </p:pic>
      <p:pic>
        <p:nvPicPr>
          <p:cNvPr id="205" name="Picture 204">
            <a:extLst>
              <a:ext uri="{FF2B5EF4-FFF2-40B4-BE49-F238E27FC236}">
                <a16:creationId xmlns:a16="http://schemas.microsoft.com/office/drawing/2014/main" id="{79BF0060-0514-D9F5-3D50-4D99BA7DF7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419872" y="3363838"/>
            <a:ext cx="144155" cy="144016"/>
          </a:xfrm>
          <a:prstGeom prst="rect">
            <a:avLst/>
          </a:prstGeom>
        </p:spPr>
      </p:pic>
      <p:pic>
        <p:nvPicPr>
          <p:cNvPr id="206" name="Picture 205">
            <a:extLst>
              <a:ext uri="{FF2B5EF4-FFF2-40B4-BE49-F238E27FC236}">
                <a16:creationId xmlns:a16="http://schemas.microsoft.com/office/drawing/2014/main" id="{80545BF7-8B4F-AAF1-D844-73337DE17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203848" y="3219822"/>
            <a:ext cx="144155" cy="144016"/>
          </a:xfrm>
          <a:prstGeom prst="rect">
            <a:avLst/>
          </a:prstGeom>
        </p:spPr>
      </p:pic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B3A23DB4-D6B9-DBC3-56B4-9A66BA2BEE7A}"/>
              </a:ext>
            </a:extLst>
          </p:cNvPr>
          <p:cNvCxnSpPr>
            <a:cxnSpLocks/>
            <a:stCxn id="203" idx="0"/>
            <a:endCxn id="199" idx="1"/>
          </p:cNvCxnSpPr>
          <p:nvPr/>
        </p:nvCxnSpPr>
        <p:spPr>
          <a:xfrm flipH="1" flipV="1">
            <a:off x="2987824" y="3507854"/>
            <a:ext cx="288101" cy="360040"/>
          </a:xfrm>
          <a:prstGeom prst="straightConnector1">
            <a:avLst/>
          </a:prstGeom>
          <a:ln w="12700">
            <a:solidFill>
              <a:schemeClr val="accent4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>
            <a:extLst>
              <a:ext uri="{FF2B5EF4-FFF2-40B4-BE49-F238E27FC236}">
                <a16:creationId xmlns:a16="http://schemas.microsoft.com/office/drawing/2014/main" id="{CB0A4FC7-2E5D-6C23-DED8-95093B6DBE51}"/>
              </a:ext>
            </a:extLst>
          </p:cNvPr>
          <p:cNvCxnSpPr>
            <a:cxnSpLocks/>
            <a:stCxn id="204" idx="3"/>
            <a:endCxn id="198" idx="1"/>
          </p:cNvCxnSpPr>
          <p:nvPr/>
        </p:nvCxnSpPr>
        <p:spPr>
          <a:xfrm flipH="1">
            <a:off x="2915816" y="3795886"/>
            <a:ext cx="504056" cy="90010"/>
          </a:xfrm>
          <a:prstGeom prst="straightConnector1">
            <a:avLst/>
          </a:prstGeom>
          <a:ln w="12700">
            <a:solidFill>
              <a:schemeClr val="accent4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Arrow Connector 208">
            <a:extLst>
              <a:ext uri="{FF2B5EF4-FFF2-40B4-BE49-F238E27FC236}">
                <a16:creationId xmlns:a16="http://schemas.microsoft.com/office/drawing/2014/main" id="{BAFF2818-9E77-2B43-A575-57C2C8509484}"/>
              </a:ext>
            </a:extLst>
          </p:cNvPr>
          <p:cNvCxnSpPr>
            <a:cxnSpLocks/>
            <a:stCxn id="206" idx="3"/>
          </p:cNvCxnSpPr>
          <p:nvPr/>
        </p:nvCxnSpPr>
        <p:spPr>
          <a:xfrm flipH="1">
            <a:off x="2987824" y="3291830"/>
            <a:ext cx="216024" cy="0"/>
          </a:xfrm>
          <a:prstGeom prst="straightConnector1">
            <a:avLst/>
          </a:prstGeom>
          <a:ln w="12700">
            <a:solidFill>
              <a:schemeClr val="accent2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Arrow Connector 209">
            <a:extLst>
              <a:ext uri="{FF2B5EF4-FFF2-40B4-BE49-F238E27FC236}">
                <a16:creationId xmlns:a16="http://schemas.microsoft.com/office/drawing/2014/main" id="{E38B62F8-6CF6-DE0C-86D5-3A675E9AF559}"/>
              </a:ext>
            </a:extLst>
          </p:cNvPr>
          <p:cNvCxnSpPr>
            <a:cxnSpLocks/>
            <a:stCxn id="205" idx="3"/>
            <a:endCxn id="200" idx="1"/>
          </p:cNvCxnSpPr>
          <p:nvPr/>
        </p:nvCxnSpPr>
        <p:spPr>
          <a:xfrm flipH="1">
            <a:off x="2987824" y="3435846"/>
            <a:ext cx="432048" cy="288032"/>
          </a:xfrm>
          <a:prstGeom prst="straightConnector1">
            <a:avLst/>
          </a:prstGeom>
          <a:ln w="12700">
            <a:solidFill>
              <a:schemeClr val="accent2"/>
            </a:solidFill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>
            <a:extLst>
              <a:ext uri="{FF2B5EF4-FFF2-40B4-BE49-F238E27FC236}">
                <a16:creationId xmlns:a16="http://schemas.microsoft.com/office/drawing/2014/main" id="{2FCFE010-2697-D385-2CAD-1E112315D6D4}"/>
              </a:ext>
            </a:extLst>
          </p:cNvPr>
          <p:cNvCxnSpPr>
            <a:cxnSpLocks/>
          </p:cNvCxnSpPr>
          <p:nvPr/>
        </p:nvCxnSpPr>
        <p:spPr>
          <a:xfrm flipH="1">
            <a:off x="3563888" y="3219822"/>
            <a:ext cx="144016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Arrow Connector 211">
            <a:extLst>
              <a:ext uri="{FF2B5EF4-FFF2-40B4-BE49-F238E27FC236}">
                <a16:creationId xmlns:a16="http://schemas.microsoft.com/office/drawing/2014/main" id="{06D73614-45BD-2725-E9B9-5EFCC19A36CE}"/>
              </a:ext>
            </a:extLst>
          </p:cNvPr>
          <p:cNvCxnSpPr>
            <a:cxnSpLocks/>
          </p:cNvCxnSpPr>
          <p:nvPr/>
        </p:nvCxnSpPr>
        <p:spPr>
          <a:xfrm flipH="1">
            <a:off x="3347864" y="3075806"/>
            <a:ext cx="144016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Arrow Connector 212">
            <a:extLst>
              <a:ext uri="{FF2B5EF4-FFF2-40B4-BE49-F238E27FC236}">
                <a16:creationId xmlns:a16="http://schemas.microsoft.com/office/drawing/2014/main" id="{12391A8E-6DF2-BB4E-9BFB-581143339858}"/>
              </a:ext>
            </a:extLst>
          </p:cNvPr>
          <p:cNvCxnSpPr>
            <a:cxnSpLocks/>
          </p:cNvCxnSpPr>
          <p:nvPr/>
        </p:nvCxnSpPr>
        <p:spPr>
          <a:xfrm flipH="1" flipV="1">
            <a:off x="3563888" y="3867894"/>
            <a:ext cx="144016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Arrow Connector 213">
            <a:extLst>
              <a:ext uri="{FF2B5EF4-FFF2-40B4-BE49-F238E27FC236}">
                <a16:creationId xmlns:a16="http://schemas.microsoft.com/office/drawing/2014/main" id="{58E138C1-55A1-CFFB-1D6A-AAC740CA6587}"/>
              </a:ext>
            </a:extLst>
          </p:cNvPr>
          <p:cNvCxnSpPr>
            <a:cxnSpLocks/>
          </p:cNvCxnSpPr>
          <p:nvPr/>
        </p:nvCxnSpPr>
        <p:spPr>
          <a:xfrm flipH="1" flipV="1">
            <a:off x="3347864" y="4011910"/>
            <a:ext cx="144016" cy="14401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Straight Arrow Connector 214">
            <a:extLst>
              <a:ext uri="{FF2B5EF4-FFF2-40B4-BE49-F238E27FC236}">
                <a16:creationId xmlns:a16="http://schemas.microsoft.com/office/drawing/2014/main" id="{051E6D00-88BC-D12E-C809-7DC66327E193}"/>
              </a:ext>
            </a:extLst>
          </p:cNvPr>
          <p:cNvCxnSpPr>
            <a:cxnSpLocks/>
          </p:cNvCxnSpPr>
          <p:nvPr/>
        </p:nvCxnSpPr>
        <p:spPr>
          <a:xfrm>
            <a:off x="2627784" y="3939902"/>
            <a:ext cx="21602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Arrow Connector 215">
            <a:extLst>
              <a:ext uri="{FF2B5EF4-FFF2-40B4-BE49-F238E27FC236}">
                <a16:creationId xmlns:a16="http://schemas.microsoft.com/office/drawing/2014/main" id="{6397F732-BBB7-979A-BC59-810D0853BCF4}"/>
              </a:ext>
            </a:extLst>
          </p:cNvPr>
          <p:cNvCxnSpPr>
            <a:cxnSpLocks/>
          </p:cNvCxnSpPr>
          <p:nvPr/>
        </p:nvCxnSpPr>
        <p:spPr>
          <a:xfrm>
            <a:off x="2627784" y="3723878"/>
            <a:ext cx="21602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Arrow Connector 216">
            <a:extLst>
              <a:ext uri="{FF2B5EF4-FFF2-40B4-BE49-F238E27FC236}">
                <a16:creationId xmlns:a16="http://schemas.microsoft.com/office/drawing/2014/main" id="{C06B850E-9358-6165-D11B-7DF84F563924}"/>
              </a:ext>
            </a:extLst>
          </p:cNvPr>
          <p:cNvCxnSpPr>
            <a:cxnSpLocks/>
          </p:cNvCxnSpPr>
          <p:nvPr/>
        </p:nvCxnSpPr>
        <p:spPr>
          <a:xfrm>
            <a:off x="2627784" y="3507854"/>
            <a:ext cx="21602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Arrow Connector 217">
            <a:extLst>
              <a:ext uri="{FF2B5EF4-FFF2-40B4-BE49-F238E27FC236}">
                <a16:creationId xmlns:a16="http://schemas.microsoft.com/office/drawing/2014/main" id="{01E0B118-16FE-E62A-AADE-167540C3003A}"/>
              </a:ext>
            </a:extLst>
          </p:cNvPr>
          <p:cNvCxnSpPr>
            <a:cxnSpLocks/>
          </p:cNvCxnSpPr>
          <p:nvPr/>
        </p:nvCxnSpPr>
        <p:spPr>
          <a:xfrm>
            <a:off x="2627784" y="3291830"/>
            <a:ext cx="216024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Rectangle 222">
            <a:extLst>
              <a:ext uri="{FF2B5EF4-FFF2-40B4-BE49-F238E27FC236}">
                <a16:creationId xmlns:a16="http://schemas.microsoft.com/office/drawing/2014/main" id="{79BA6B2A-B800-DD94-D9A0-C65320DDF8E7}"/>
              </a:ext>
            </a:extLst>
          </p:cNvPr>
          <p:cNvSpPr/>
          <p:nvPr/>
        </p:nvSpPr>
        <p:spPr>
          <a:xfrm>
            <a:off x="3275856" y="1995686"/>
            <a:ext cx="432048" cy="432048"/>
          </a:xfrm>
          <a:prstGeom prst="rect">
            <a:avLst/>
          </a:prstGeom>
          <a:noFill/>
          <a:ln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cxnSp>
        <p:nvCxnSpPr>
          <p:cNvPr id="224" name="Straight Arrow Connector 223">
            <a:extLst>
              <a:ext uri="{FF2B5EF4-FFF2-40B4-BE49-F238E27FC236}">
                <a16:creationId xmlns:a16="http://schemas.microsoft.com/office/drawing/2014/main" id="{A3A39FFD-087F-7E6C-F914-8C2D81DC0703}"/>
              </a:ext>
            </a:extLst>
          </p:cNvPr>
          <p:cNvCxnSpPr>
            <a:cxnSpLocks/>
          </p:cNvCxnSpPr>
          <p:nvPr/>
        </p:nvCxnSpPr>
        <p:spPr>
          <a:xfrm flipV="1">
            <a:off x="2555776" y="1995686"/>
            <a:ext cx="720080" cy="1008112"/>
          </a:xfrm>
          <a:prstGeom prst="straightConnector1">
            <a:avLst/>
          </a:prstGeom>
          <a:ln w="12700">
            <a:solidFill>
              <a:schemeClr val="tx2"/>
            </a:solidFill>
            <a:prstDash val="sysDot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Arrow Connector 224">
            <a:extLst>
              <a:ext uri="{FF2B5EF4-FFF2-40B4-BE49-F238E27FC236}">
                <a16:creationId xmlns:a16="http://schemas.microsoft.com/office/drawing/2014/main" id="{6D2E35C4-D786-0161-73CC-15775B859504}"/>
              </a:ext>
            </a:extLst>
          </p:cNvPr>
          <p:cNvCxnSpPr>
            <a:cxnSpLocks/>
          </p:cNvCxnSpPr>
          <p:nvPr/>
        </p:nvCxnSpPr>
        <p:spPr>
          <a:xfrm flipH="1" flipV="1">
            <a:off x="3707904" y="1995686"/>
            <a:ext cx="144016" cy="1008112"/>
          </a:xfrm>
          <a:prstGeom prst="straightConnector1">
            <a:avLst/>
          </a:prstGeom>
          <a:ln w="12700">
            <a:solidFill>
              <a:schemeClr val="tx2"/>
            </a:solidFill>
            <a:prstDash val="sysDot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1" name="Picture 200">
            <a:extLst>
              <a:ext uri="{FF2B5EF4-FFF2-40B4-BE49-F238E27FC236}">
                <a16:creationId xmlns:a16="http://schemas.microsoft.com/office/drawing/2014/main" id="{CB5896F6-CF91-D93F-DE00-04E0FC3A1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843669" y="3867894"/>
            <a:ext cx="144155" cy="144016"/>
          </a:xfrm>
          <a:prstGeom prst="rect">
            <a:avLst/>
          </a:prstGeom>
        </p:spPr>
      </p:pic>
      <p:pic>
        <p:nvPicPr>
          <p:cNvPr id="152" name="Picture 151">
            <a:extLst>
              <a:ext uri="{FF2B5EF4-FFF2-40B4-BE49-F238E27FC236}">
                <a16:creationId xmlns:a16="http://schemas.microsoft.com/office/drawing/2014/main" id="{5A5C1EA2-6CA7-5CDA-7EA7-B90C2ACB4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219822"/>
            <a:ext cx="144155" cy="144016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4954B06-CF44-A8EE-9040-A97794454E0E}"/>
              </a:ext>
            </a:extLst>
          </p:cNvPr>
          <p:cNvCxnSpPr>
            <a:cxnSpLocks/>
          </p:cNvCxnSpPr>
          <p:nvPr/>
        </p:nvCxnSpPr>
        <p:spPr>
          <a:xfrm flipV="1">
            <a:off x="1115616" y="2427734"/>
            <a:ext cx="72008" cy="576064"/>
          </a:xfrm>
          <a:prstGeom prst="straightConnector1">
            <a:avLst/>
          </a:prstGeom>
          <a:ln w="12700">
            <a:solidFill>
              <a:schemeClr val="tx2"/>
            </a:solidFill>
            <a:prstDash val="sysDot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257CB4C-B9BC-FB76-4311-1FCD7CA6B4BF}"/>
              </a:ext>
            </a:extLst>
          </p:cNvPr>
          <p:cNvCxnSpPr>
            <a:cxnSpLocks/>
          </p:cNvCxnSpPr>
          <p:nvPr/>
        </p:nvCxnSpPr>
        <p:spPr>
          <a:xfrm flipH="1" flipV="1">
            <a:off x="1619672" y="2427734"/>
            <a:ext cx="216024" cy="576064"/>
          </a:xfrm>
          <a:prstGeom prst="straightConnector1">
            <a:avLst/>
          </a:prstGeom>
          <a:ln w="12700">
            <a:solidFill>
              <a:schemeClr val="tx2"/>
            </a:solidFill>
            <a:prstDash val="sysDot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EAE2DEB-27E7-E7A0-B03F-EA93A29A6FCE}"/>
              </a:ext>
            </a:extLst>
          </p:cNvPr>
          <p:cNvCxnSpPr>
            <a:cxnSpLocks/>
          </p:cNvCxnSpPr>
          <p:nvPr/>
        </p:nvCxnSpPr>
        <p:spPr>
          <a:xfrm flipV="1">
            <a:off x="3059832" y="2427734"/>
            <a:ext cx="216024" cy="576064"/>
          </a:xfrm>
          <a:prstGeom prst="straightConnector1">
            <a:avLst/>
          </a:prstGeom>
          <a:ln w="12700">
            <a:solidFill>
              <a:schemeClr val="tx2"/>
            </a:solidFill>
            <a:prstDash val="sysDot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9808C33-99E3-27D8-DA26-1E2978661369}"/>
              </a:ext>
            </a:extLst>
          </p:cNvPr>
          <p:cNvCxnSpPr>
            <a:cxnSpLocks/>
          </p:cNvCxnSpPr>
          <p:nvPr/>
        </p:nvCxnSpPr>
        <p:spPr>
          <a:xfrm flipH="1" flipV="1">
            <a:off x="3707904" y="2427734"/>
            <a:ext cx="72008" cy="576064"/>
          </a:xfrm>
          <a:prstGeom prst="straightConnector1">
            <a:avLst/>
          </a:prstGeom>
          <a:ln w="12700">
            <a:solidFill>
              <a:schemeClr val="tx2"/>
            </a:solidFill>
            <a:prstDash val="sysDot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25E9FEE-8CD8-FB90-915E-636FD4FE54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B35B3B3F-6E2B-11E0-B4B0-D559C795B1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</p:spTree>
    <p:extLst>
      <p:ext uri="{BB962C8B-B14F-4D97-AF65-F5344CB8AC3E}">
        <p14:creationId xmlns:p14="http://schemas.microsoft.com/office/powerpoint/2010/main" val="177275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D224C-5710-DCA1-1CCE-BC104DA63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>
            <a:extLst>
              <a:ext uri="{FF2B5EF4-FFF2-40B4-BE49-F238E27FC236}">
                <a16:creationId xmlns:a16="http://schemas.microsoft.com/office/drawing/2014/main" id="{3C443753-C411-0466-0838-89B292389A94}"/>
              </a:ext>
            </a:extLst>
          </p:cNvPr>
          <p:cNvSpPr/>
          <p:nvPr/>
        </p:nvSpPr>
        <p:spPr>
          <a:xfrm>
            <a:off x="3059832" y="1923678"/>
            <a:ext cx="288032" cy="18002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92E5A4C-EAF9-F817-579F-1F684B6CD25E}"/>
              </a:ext>
            </a:extLst>
          </p:cNvPr>
          <p:cNvSpPr/>
          <p:nvPr/>
        </p:nvSpPr>
        <p:spPr>
          <a:xfrm>
            <a:off x="1763688" y="1923678"/>
            <a:ext cx="288032" cy="18002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76" name="Text Placeholder 6">
            <a:extLst>
              <a:ext uri="{FF2B5EF4-FFF2-40B4-BE49-F238E27FC236}">
                <a16:creationId xmlns:a16="http://schemas.microsoft.com/office/drawing/2014/main" id="{BB782C48-EB17-A0E5-0A05-CFD7ACD7EC1D}"/>
              </a:ext>
            </a:extLst>
          </p:cNvPr>
          <p:cNvSpPr txBox="1">
            <a:spLocks/>
          </p:cNvSpPr>
          <p:nvPr/>
        </p:nvSpPr>
        <p:spPr>
          <a:xfrm>
            <a:off x="417338" y="1260000"/>
            <a:ext cx="4068000" cy="311898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108000" tIns="72000" rIns="108000" bIns="72000" anchor="t"/>
          <a:lstStyle>
            <a:defPPr>
              <a:defRPr lang="en-US"/>
            </a:defPPr>
            <a:lvl1pPr indent="0" algn="ctr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2000">
                <a:latin typeface="+mj-lt"/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l"/>
            <a:endParaRPr lang="en-US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0E1FC-656E-BE02-934B-02A125FBE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innovation: stabilizing the link layer via throttling (</a:t>
            </a:r>
            <a:r>
              <a:rPr lang="en-US" err="1"/>
              <a:t>cont</a:t>
            </a:r>
            <a:r>
              <a:rPr lang="en-US"/>
              <a:t>’)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1691C4F-4D1C-CC66-5441-CB8C1D0831C3}"/>
              </a:ext>
            </a:extLst>
          </p:cNvPr>
          <p:cNvSpPr/>
          <p:nvPr/>
        </p:nvSpPr>
        <p:spPr>
          <a:xfrm>
            <a:off x="2267744" y="1491630"/>
            <a:ext cx="576064" cy="266429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B1FE163-FA80-4766-E252-17463323F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3795886"/>
            <a:ext cx="288380" cy="28865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7B8E859-917E-3B28-9A77-5EAFF8F08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1563638"/>
            <a:ext cx="288309" cy="288032"/>
          </a:xfrm>
          <a:prstGeom prst="rect">
            <a:avLst/>
          </a:prstGeom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id="{D1CD71C0-9610-1A4D-F358-64D55E1F6AF2}"/>
              </a:ext>
            </a:extLst>
          </p:cNvPr>
          <p:cNvGrpSpPr/>
          <p:nvPr/>
        </p:nvGrpSpPr>
        <p:grpSpPr>
          <a:xfrm>
            <a:off x="1547664" y="1851670"/>
            <a:ext cx="1008112" cy="1872208"/>
            <a:chOff x="1475656" y="1851670"/>
            <a:chExt cx="1008112" cy="1872208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8787F88-0F32-7A04-51F2-F3C41C20B669}"/>
                </a:ext>
              </a:extLst>
            </p:cNvPr>
            <p:cNvSpPr/>
            <p:nvPr/>
          </p:nvSpPr>
          <p:spPr>
            <a:xfrm>
              <a:off x="1475656" y="1851670"/>
              <a:ext cx="1008112" cy="18722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spcAft>
                  <a:spcPts val="0"/>
                </a:spcAft>
                <a:buSzPct val="100000"/>
              </a:pPr>
              <a:endParaRPr lang="en-US" sz="1200">
                <a:solidFill>
                  <a:schemeClr val="bg1"/>
                </a:solidFill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D16B127-FA8D-62E7-41F8-2C318E47E123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1995686"/>
              <a:ext cx="576064" cy="14401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F029504-0352-0E5B-DF62-75B80B0BC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67744" y="2067694"/>
              <a:ext cx="144155" cy="144016"/>
            </a:xfrm>
            <a:prstGeom prst="rect">
              <a:avLst/>
            </a:prstGeom>
          </p:spPr>
        </p:pic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2731644-4F19-41FE-A74B-3E4B99589F68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2211710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D726B18-1999-373B-B030-75C0EBF5878A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2427734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602BEF63-7DCD-F028-B078-33BD2F8F8C4D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2643758"/>
              <a:ext cx="576064" cy="14401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263DD4C-8B54-D0B1-61A7-087ED2096FF0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2859782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991A3BA7-36C2-1EB2-C17E-87F9417B27CA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3075806"/>
              <a:ext cx="576064" cy="14401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B654122F-CBDA-0573-C42B-A5C00C21D7CB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3291830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7653C5A0-7D91-57F2-CE98-DD4B7161F913}"/>
                </a:ext>
              </a:extLst>
            </p:cNvPr>
            <p:cNvCxnSpPr>
              <a:cxnSpLocks/>
            </p:cNvCxnSpPr>
            <p:nvPr/>
          </p:nvCxnSpPr>
          <p:spPr>
            <a:xfrm>
              <a:off x="1691680" y="3507854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D6EC390F-4BD0-1161-E08F-59282C958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67744" y="2715766"/>
              <a:ext cx="144155" cy="144016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F35928C-A15F-68DA-12F9-85DD5E85A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67744" y="3147814"/>
              <a:ext cx="144155" cy="144016"/>
            </a:xfrm>
            <a:prstGeom prst="rect">
              <a:avLst/>
            </a:prstGeom>
          </p:spPr>
        </p:pic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DB2E171-4114-F098-91A4-D05FA1C83496}"/>
              </a:ext>
            </a:extLst>
          </p:cNvPr>
          <p:cNvGrpSpPr/>
          <p:nvPr/>
        </p:nvGrpSpPr>
        <p:grpSpPr>
          <a:xfrm>
            <a:off x="2555776" y="1851670"/>
            <a:ext cx="1008112" cy="1872208"/>
            <a:chOff x="2483768" y="1851670"/>
            <a:chExt cx="1008112" cy="1872208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A38EF03-1439-B7A2-EB29-1480230E7E76}"/>
                </a:ext>
              </a:extLst>
            </p:cNvPr>
            <p:cNvSpPr/>
            <p:nvPr/>
          </p:nvSpPr>
          <p:spPr>
            <a:xfrm>
              <a:off x="2483768" y="1851670"/>
              <a:ext cx="1008112" cy="18722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spcAft>
                  <a:spcPts val="0"/>
                </a:spcAft>
                <a:buSzPct val="100000"/>
              </a:pPr>
              <a:endParaRPr lang="en-US" sz="1200">
                <a:solidFill>
                  <a:schemeClr val="bg1"/>
                </a:solidFill>
              </a:endParaRP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05B6F789-C92D-02C5-6D9C-767FFAE196E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7824" y="1995686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2223AA26-F926-252B-2FF6-733F50739BA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7824" y="2211710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B1FD1B2E-DC99-5830-833C-A2CDBE43F2E6}"/>
                </a:ext>
              </a:extLst>
            </p:cNvPr>
            <p:cNvCxnSpPr>
              <a:cxnSpLocks/>
              <a:endCxn id="61" idx="3"/>
            </p:cNvCxnSpPr>
            <p:nvPr/>
          </p:nvCxnSpPr>
          <p:spPr>
            <a:xfrm flipH="1">
              <a:off x="2699931" y="2427734"/>
              <a:ext cx="575925" cy="14401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8544D98-C8CB-3766-6CCC-11B54BC6E6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7824" y="2643758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A03572D7-2D55-7594-925E-62F2AC1593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7824" y="2859782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C011AAF3-2904-64A4-0915-3C478044BF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7824" y="3075806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2DF15187-FBB3-F0A5-208E-98DF64B5616A}"/>
                </a:ext>
              </a:extLst>
            </p:cNvPr>
            <p:cNvCxnSpPr>
              <a:cxnSpLocks/>
              <a:endCxn id="60" idx="3"/>
            </p:cNvCxnSpPr>
            <p:nvPr/>
          </p:nvCxnSpPr>
          <p:spPr>
            <a:xfrm flipH="1">
              <a:off x="2699931" y="3291830"/>
              <a:ext cx="575925" cy="14401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60D8FAD6-548C-6ABC-6B08-B890140D7C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87824" y="3507854"/>
              <a:ext cx="288032" cy="720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7B043C3A-E6C2-AF50-7C0E-E17FD0045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55776" y="3363838"/>
              <a:ext cx="144155" cy="144016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1F185D1-D1A5-9C71-7ABE-AEBD8AC4C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55776" y="2499742"/>
              <a:ext cx="144155" cy="144016"/>
            </a:xfrm>
            <a:prstGeom prst="rect">
              <a:avLst/>
            </a:prstGeom>
          </p:spPr>
        </p:pic>
      </p:grp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78B8E365-309F-AB82-524C-43B33036D250}"/>
              </a:ext>
            </a:extLst>
          </p:cNvPr>
          <p:cNvCxnSpPr>
            <a:cxnSpLocks/>
            <a:stCxn id="61" idx="1"/>
            <a:endCxn id="26" idx="3"/>
          </p:cNvCxnSpPr>
          <p:nvPr/>
        </p:nvCxnSpPr>
        <p:spPr>
          <a:xfrm flipH="1" flipV="1">
            <a:off x="2483907" y="2139702"/>
            <a:ext cx="143877" cy="432048"/>
          </a:xfrm>
          <a:prstGeom prst="straightConnector1">
            <a:avLst/>
          </a:prstGeom>
          <a:ln w="12700" cmpd="sng">
            <a:solidFill>
              <a:schemeClr val="accent4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D3EB968-FFAE-C833-460B-BD88025DE991}"/>
              </a:ext>
            </a:extLst>
          </p:cNvPr>
          <p:cNvCxnSpPr>
            <a:cxnSpLocks/>
            <a:stCxn id="60" idx="1"/>
            <a:endCxn id="58" idx="3"/>
          </p:cNvCxnSpPr>
          <p:nvPr/>
        </p:nvCxnSpPr>
        <p:spPr>
          <a:xfrm flipH="1" flipV="1">
            <a:off x="2483907" y="2787774"/>
            <a:ext cx="143877" cy="648072"/>
          </a:xfrm>
          <a:prstGeom prst="straightConnector1">
            <a:avLst/>
          </a:prstGeom>
          <a:ln w="12700" cmpd="sng">
            <a:solidFill>
              <a:schemeClr val="accent2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362D30B-12AD-3DD2-6FBC-1A039DBF3310}"/>
              </a:ext>
            </a:extLst>
          </p:cNvPr>
          <p:cNvCxnSpPr>
            <a:cxnSpLocks/>
          </p:cNvCxnSpPr>
          <p:nvPr/>
        </p:nvCxnSpPr>
        <p:spPr>
          <a:xfrm>
            <a:off x="683568" y="1851670"/>
            <a:ext cx="0" cy="1656184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Placeholder 7">
            <a:extLst>
              <a:ext uri="{FF2B5EF4-FFF2-40B4-BE49-F238E27FC236}">
                <a16:creationId xmlns:a16="http://schemas.microsoft.com/office/drawing/2014/main" id="{D6727F2D-D5A0-B637-38BC-74B390821D5C}"/>
              </a:ext>
            </a:extLst>
          </p:cNvPr>
          <p:cNvSpPr txBox="1">
            <a:spLocks/>
          </p:cNvSpPr>
          <p:nvPr/>
        </p:nvSpPr>
        <p:spPr>
          <a:xfrm>
            <a:off x="4658664" y="1260000"/>
            <a:ext cx="4068000" cy="311898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108000" tIns="72000" rIns="36000" bIns="72000" anchor="t"/>
          <a:lstStyle>
            <a:defPPr>
              <a:defRPr lang="en-US"/>
            </a:defPPr>
            <a:lvl1pPr indent="0" algn="ctr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2000">
                <a:latin typeface="+mj-lt"/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l">
              <a:spcAft>
                <a:spcPts val="1800"/>
              </a:spcAft>
            </a:pPr>
            <a:r>
              <a:rPr lang="en-US"/>
              <a:t>The problem: session multiplexing</a:t>
            </a:r>
          </a:p>
          <a:p>
            <a:pPr marL="180000" indent="-180000" algn="l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/>
              <a:t>First-come-first-serve produces a drift</a:t>
            </a:r>
          </a:p>
          <a:p>
            <a:pPr marL="360000" lvl="2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400">
                <a:latin typeface="+mj-lt"/>
              </a:rPr>
              <a:t>Accumulates rapidly throughout the network</a:t>
            </a:r>
          </a:p>
          <a:p>
            <a:pPr marL="360000" lvl="2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1400">
                <a:latin typeface="+mj-lt"/>
              </a:rPr>
              <a:t>End-to-end fidelity is greatly reduced</a:t>
            </a:r>
          </a:p>
          <a:p>
            <a:pPr marL="180000" indent="-180000" algn="l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/>
              <a:t>Solution: stabilize qubit availability</a:t>
            </a:r>
          </a:p>
          <a:p>
            <a:pPr marL="360000" lvl="2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400"/>
              <a:t>Use virtual buffers to control availability</a:t>
            </a:r>
          </a:p>
          <a:p>
            <a:pPr marL="360000" lvl="2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400"/>
              <a:t>Provides deterministic deliveries</a:t>
            </a:r>
          </a:p>
          <a:p>
            <a:pPr marL="360000" lvl="3" indent="0">
              <a:buNone/>
            </a:pPr>
            <a:r>
              <a:rPr lang="en-US" sz="1400"/>
              <a:t>	</a:t>
            </a:r>
            <a:r>
              <a:rPr lang="en-US" sz="1400" u="sng"/>
              <a:t>Allows for session multiplexing!</a:t>
            </a:r>
          </a:p>
          <a:p>
            <a:pPr marL="360000" lvl="2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1400"/>
              <a:t>Link throughput reduced by only ~1-5%</a:t>
            </a:r>
          </a:p>
          <a:p>
            <a:pPr marL="360000" lvl="2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1400"/>
              <a:t>Storage time increased by only ~5-10%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BD77B07-EF57-FF64-C7ED-81CCA615B54E}"/>
              </a:ext>
            </a:extLst>
          </p:cNvPr>
          <p:cNvSpPr txBox="1"/>
          <p:nvPr/>
        </p:nvSpPr>
        <p:spPr>
          <a:xfrm rot="16200000">
            <a:off x="-216532" y="2607754"/>
            <a:ext cx="1656184" cy="14401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Time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830D54C3-0F33-92CD-CD77-CD56F137F26C}"/>
              </a:ext>
            </a:extLst>
          </p:cNvPr>
          <p:cNvCxnSpPr>
            <a:cxnSpLocks/>
          </p:cNvCxnSpPr>
          <p:nvPr/>
        </p:nvCxnSpPr>
        <p:spPr>
          <a:xfrm>
            <a:off x="2051720" y="2571750"/>
            <a:ext cx="288032" cy="72008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8AF147AF-0D16-5E84-E6F3-45B46E226D6D}"/>
              </a:ext>
            </a:extLst>
          </p:cNvPr>
          <p:cNvCxnSpPr>
            <a:cxnSpLocks/>
          </p:cNvCxnSpPr>
          <p:nvPr/>
        </p:nvCxnSpPr>
        <p:spPr>
          <a:xfrm>
            <a:off x="2051720" y="3291830"/>
            <a:ext cx="288032" cy="72008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A78EECD4-39CA-6ACF-B846-51E2683E499A}"/>
              </a:ext>
            </a:extLst>
          </p:cNvPr>
          <p:cNvCxnSpPr>
            <a:cxnSpLocks/>
          </p:cNvCxnSpPr>
          <p:nvPr/>
        </p:nvCxnSpPr>
        <p:spPr>
          <a:xfrm flipH="1">
            <a:off x="2771800" y="3507854"/>
            <a:ext cx="288032" cy="72008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820F7A85-B0ED-4ED1-CD93-FCB494F6197B}"/>
              </a:ext>
            </a:extLst>
          </p:cNvPr>
          <p:cNvCxnSpPr>
            <a:cxnSpLocks/>
          </p:cNvCxnSpPr>
          <p:nvPr/>
        </p:nvCxnSpPr>
        <p:spPr>
          <a:xfrm flipH="1">
            <a:off x="2771800" y="2787774"/>
            <a:ext cx="288032" cy="72008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03414E22-66AD-0124-1D24-CF4079E86FFD}"/>
              </a:ext>
            </a:extLst>
          </p:cNvPr>
          <p:cNvCxnSpPr>
            <a:cxnSpLocks/>
          </p:cNvCxnSpPr>
          <p:nvPr/>
        </p:nvCxnSpPr>
        <p:spPr>
          <a:xfrm flipH="1" flipV="1">
            <a:off x="2339752" y="2643758"/>
            <a:ext cx="432048" cy="216024"/>
          </a:xfrm>
          <a:prstGeom prst="straightConnector1">
            <a:avLst/>
          </a:prstGeom>
          <a:ln w="12700" cmpd="sng">
            <a:solidFill>
              <a:schemeClr val="accent4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29661D1A-6284-FF68-957F-3EF0870E7C31}"/>
              </a:ext>
            </a:extLst>
          </p:cNvPr>
          <p:cNvCxnSpPr>
            <a:cxnSpLocks/>
          </p:cNvCxnSpPr>
          <p:nvPr/>
        </p:nvCxnSpPr>
        <p:spPr>
          <a:xfrm flipH="1" flipV="1">
            <a:off x="2339752" y="3363838"/>
            <a:ext cx="432048" cy="216024"/>
          </a:xfrm>
          <a:prstGeom prst="straightConnector1">
            <a:avLst/>
          </a:prstGeom>
          <a:ln w="12700" cmpd="sng">
            <a:solidFill>
              <a:schemeClr val="accent2"/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>
            <a:extLst>
              <a:ext uri="{FF2B5EF4-FFF2-40B4-BE49-F238E27FC236}">
                <a16:creationId xmlns:a16="http://schemas.microsoft.com/office/drawing/2014/main" id="{AC139C8F-460A-4AD2-EBD9-07DCE327BC66}"/>
              </a:ext>
            </a:extLst>
          </p:cNvPr>
          <p:cNvSpPr txBox="1"/>
          <p:nvPr/>
        </p:nvSpPr>
        <p:spPr>
          <a:xfrm rot="16200000">
            <a:off x="1691680" y="1563638"/>
            <a:ext cx="432048" cy="288032"/>
          </a:xfrm>
          <a:prstGeom prst="rect">
            <a:avLst/>
          </a:prstGeom>
          <a:noFill/>
          <a:ln>
            <a:noFill/>
          </a:ln>
        </p:spPr>
        <p:txBody>
          <a:bodyPr wrap="none" lIns="36000" tIns="0" rIns="0" bIns="0" rtlCol="0" anchor="ctr">
            <a:noAutofit/>
          </a:bodyPr>
          <a:lstStyle/>
          <a:p>
            <a:pPr marL="0" marR="0" indent="0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Virtual</a:t>
            </a:r>
            <a:b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buffer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55FB4E2-3FFC-436F-2735-41304557B6A2}"/>
              </a:ext>
            </a:extLst>
          </p:cNvPr>
          <p:cNvSpPr txBox="1"/>
          <p:nvPr/>
        </p:nvSpPr>
        <p:spPr>
          <a:xfrm rot="16200000">
            <a:off x="2987824" y="1563638"/>
            <a:ext cx="432048" cy="288032"/>
          </a:xfrm>
          <a:prstGeom prst="rect">
            <a:avLst/>
          </a:prstGeom>
          <a:noFill/>
          <a:ln>
            <a:noFill/>
          </a:ln>
        </p:spPr>
        <p:txBody>
          <a:bodyPr wrap="none" lIns="36000" tIns="0" rIns="0" bIns="0" rtlCol="0" anchor="ctr">
            <a:noAutofit/>
          </a:bodyPr>
          <a:lstStyle/>
          <a:p>
            <a:pPr marL="0" marR="0" indent="0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Virtual</a:t>
            </a:r>
            <a:b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</a:b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buffer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55BFDE-6894-7B08-3010-72AB0DF13B8A}"/>
              </a:ext>
            </a:extLst>
          </p:cNvPr>
          <p:cNvSpPr txBox="1"/>
          <p:nvPr/>
        </p:nvSpPr>
        <p:spPr>
          <a:xfrm>
            <a:off x="2051720" y="4486809"/>
            <a:ext cx="5112429" cy="2163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Almost a constant</a:t>
            </a:r>
            <a:r>
              <a:rPr kumimoji="0" lang="en-US" sz="1400" b="1" i="0" u="none" strike="noStrike" kern="120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 delivery rate of qubits ready for consumption by quantum applications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7C86A-DB45-C34D-9427-75D3AD358F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235" y="182385"/>
            <a:ext cx="684162" cy="154506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35955250-C29B-74A8-E43E-E22EFE5E2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</p:spTree>
    <p:extLst>
      <p:ext uri="{BB962C8B-B14F-4D97-AF65-F5344CB8AC3E}">
        <p14:creationId xmlns:p14="http://schemas.microsoft.com/office/powerpoint/2010/main" val="139910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69136E-6 L -0.05504 4.69136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69136E-6 L 0.05521 4.69136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3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9" grpId="0" animBg="1"/>
      <p:bldP spid="22" grpId="0" animBg="1"/>
      <p:bldP spid="126" grpId="0"/>
      <p:bldP spid="127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17D9C-DD87-3991-8EFA-800C89240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D23F70F-08BF-4811-8273-1F0C9635D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Link Layer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C5DA03-D978-792D-097A-7C7A4C2451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Performance evaluations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Placeholder 6">
                <a:extLst>
                  <a:ext uri="{FF2B5EF4-FFF2-40B4-BE49-F238E27FC236}">
                    <a16:creationId xmlns:a16="http://schemas.microsoft.com/office/drawing/2014/main" id="{0F6F27E4-5F44-478E-3375-13B9F042D14E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17531" y="1344844"/>
                <a:ext cx="2994729" cy="2228267"/>
              </a:xfrm>
            </p:spPr>
            <p:txBody>
              <a:bodyPr/>
              <a:lstStyle/>
              <a:p>
                <a:r>
                  <a:rPr lang="en-US" sz="1600" noProof="0" dirty="0"/>
                  <a:t>Quantum link parameter: losses </a:t>
                </a:r>
              </a:p>
              <a:p>
                <a:r>
                  <a:rPr lang="en-US" sz="1600" dirty="0"/>
                  <a:t>Additional parameters: 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600" noProof="0" dirty="0"/>
                  <a:t>Buffer size B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600" noProof="0" dirty="0"/>
                  <a:t>Throttling ratio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𝑄𝐿𝑃</m:t>
                        </m:r>
                      </m:sub>
                    </m:sSub>
                  </m:oMath>
                </a14:m>
                <a:endParaRPr lang="en-US" sz="1600" noProof="0" dirty="0"/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r>
                  <a:rPr lang="en-US" sz="1600" dirty="0"/>
                  <a:t>average rate 𝜇 of successful storage of Bell pairs in quantum memories</a:t>
                </a:r>
              </a:p>
              <a:p>
                <a:pPr marL="171450" indent="-171450">
                  <a:buFont typeface="Arial" panose="020B0604020202020204" pitchFamily="34" charset="0"/>
                  <a:buChar char="•"/>
                </a:pPr>
                <a:endParaRPr lang="en-US" sz="1600" dirty="0"/>
              </a:p>
              <a:p>
                <a:r>
                  <a:rPr lang="en-US" sz="1600" dirty="0"/>
                  <a:t>Performance criteria: Bell pair delivery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i="1" dirty="0">
                            <a:latin typeface="Cambria Math" panose="02040503050406030204" pitchFamily="18" charset="0"/>
                          </a:rPr>
                          <m:t>𝑄𝐿𝑃</m:t>
                        </m:r>
                      </m:sub>
                    </m:sSub>
                    <m:r>
                      <a:rPr lang="en-US" sz="16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/>
                  <a:t>⋅𝜇 and delivery </a:t>
                </a:r>
                <a:br>
                  <a:rPr lang="en-US" sz="1600" dirty="0"/>
                </a:br>
                <a:r>
                  <a:rPr lang="en-US" sz="1600" dirty="0"/>
                  <a:t>failure probability 𝜖</a:t>
                </a:r>
              </a:p>
              <a:p>
                <a:endParaRPr lang="en-US" sz="1600" dirty="0"/>
              </a:p>
              <a:p>
                <a:endParaRPr lang="en-US" sz="1600" noProof="0" dirty="0"/>
              </a:p>
            </p:txBody>
          </p:sp>
        </mc:Choice>
        <mc:Fallback xmlns="">
          <p:sp>
            <p:nvSpPr>
              <p:cNvPr id="7" name="Text Placeholder 6">
                <a:extLst>
                  <a:ext uri="{FF2B5EF4-FFF2-40B4-BE49-F238E27FC236}">
                    <a16:creationId xmlns:a16="http://schemas.microsoft.com/office/drawing/2014/main" id="{0F6F27E4-5F44-478E-3375-13B9F042D1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17531" y="1344844"/>
                <a:ext cx="2994729" cy="2228267"/>
              </a:xfrm>
              <a:blipFill>
                <a:blip r:embed="rId3"/>
                <a:stretch>
                  <a:fillRect l="-4065" t="-3288" r="-1829" b="-479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9BF4DDDC-ECB0-0C18-2F48-E3310B0544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162" y="1344844"/>
            <a:ext cx="5409838" cy="303545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5EA0BA4-E9B7-457A-FE65-AC3934EBF6BA}"/>
              </a:ext>
            </a:extLst>
          </p:cNvPr>
          <p:cNvSpPr/>
          <p:nvPr/>
        </p:nvSpPr>
        <p:spPr>
          <a:xfrm>
            <a:off x="6482732" y="2292194"/>
            <a:ext cx="144000" cy="144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5E1174-88B7-5719-A62C-C392FD56EE38}"/>
              </a:ext>
            </a:extLst>
          </p:cNvPr>
          <p:cNvSpPr txBox="1"/>
          <p:nvPr/>
        </p:nvSpPr>
        <p:spPr>
          <a:xfrm>
            <a:off x="5619351" y="828661"/>
            <a:ext cx="457200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000" b="1" i="1" dirty="0">
                <a:solidFill>
                  <a:schemeClr val="bg1"/>
                </a:solidFill>
              </a:rPr>
              <a:t>Throttling Protocol for Quantum Links“ , </a:t>
            </a:r>
            <a:br>
              <a:rPr lang="en-US" sz="1000" b="1" i="1" dirty="0">
                <a:solidFill>
                  <a:schemeClr val="bg1"/>
                </a:solidFill>
              </a:rPr>
            </a:br>
            <a:r>
              <a:rPr lang="en-US" sz="1000" b="1" i="1" dirty="0">
                <a:solidFill>
                  <a:schemeClr val="bg1"/>
                </a:solidFill>
              </a:rPr>
              <a:t>accepted at ECOC 2026, </a:t>
            </a:r>
            <a:r>
              <a:rPr lang="en-US" sz="1000" b="1" dirty="0">
                <a:solidFill>
                  <a:schemeClr val="bg1"/>
                </a:solidFill>
              </a:rPr>
              <a:t>L. Noirie and R. Varloot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527DE04-9CEC-7C5E-4B25-86F6CE1C95CC}"/>
              </a:ext>
            </a:extLst>
          </p:cNvPr>
          <p:cNvSpPr/>
          <p:nvPr/>
        </p:nvSpPr>
        <p:spPr>
          <a:xfrm>
            <a:off x="6482732" y="1714119"/>
            <a:ext cx="144000" cy="144000"/>
          </a:xfrm>
          <a:prstGeom prst="ellipse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7BC6032-3F43-3EDD-7A19-EB546B6B4CF6}"/>
              </a:ext>
            </a:extLst>
          </p:cNvPr>
          <p:cNvCxnSpPr>
            <a:cxnSpLocks/>
            <a:stCxn id="2" idx="4"/>
            <a:endCxn id="11" idx="7"/>
          </p:cNvCxnSpPr>
          <p:nvPr/>
        </p:nvCxnSpPr>
        <p:spPr>
          <a:xfrm>
            <a:off x="6554732" y="1858119"/>
            <a:ext cx="0" cy="434075"/>
          </a:xfrm>
          <a:prstGeom prst="straightConnector1">
            <a:avLst/>
          </a:prstGeom>
          <a:ln w="63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33E582D-4090-1B5F-D686-0A9C5D5E18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22E1A0B8-6564-1EFE-2B91-87D1576ED8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</p:spTree>
    <p:extLst>
      <p:ext uri="{BB962C8B-B14F-4D97-AF65-F5344CB8AC3E}">
        <p14:creationId xmlns:p14="http://schemas.microsoft.com/office/powerpoint/2010/main" val="4170874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1A44AF-40A8-D92C-763D-297F9CD3E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931" y="548400"/>
            <a:ext cx="8308800" cy="342000"/>
          </a:xfrm>
        </p:spPr>
        <p:txBody>
          <a:bodyPr lIns="0" tIns="0" rIns="0" bIns="0" anchor="t"/>
          <a:lstStyle/>
          <a:p>
            <a:r>
              <a:rPr lang="en-US"/>
              <a:t>Key take-aways</a:t>
            </a:r>
            <a:endParaRPr lang="en-US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F329084A-9513-C636-6B8D-0C04974BCADA}"/>
              </a:ext>
            </a:extLst>
          </p:cNvPr>
          <p:cNvSpPr txBox="1">
            <a:spLocks/>
          </p:cNvSpPr>
          <p:nvPr/>
        </p:nvSpPr>
        <p:spPr>
          <a:xfrm>
            <a:off x="569738" y="1412400"/>
            <a:ext cx="8308800" cy="31189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9410" indent="-359410">
              <a:lnSpc>
                <a:spcPct val="100000"/>
              </a:lnSpc>
              <a:spcBef>
                <a:spcPts val="7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>
                <a:solidFill>
                  <a:schemeClr val="bg1"/>
                </a:solidFill>
              </a:rPr>
              <a:t>Cybersecurity is a primary pillar of the AI </a:t>
            </a:r>
            <a:r>
              <a:rPr lang="en-US" sz="1600" err="1">
                <a:solidFill>
                  <a:schemeClr val="bg1"/>
                </a:solidFill>
              </a:rPr>
              <a:t>supercycle</a:t>
            </a:r>
            <a:br>
              <a:rPr lang="en-US" sz="1600"/>
            </a:br>
            <a:r>
              <a:rPr lang="en-US" sz="1600">
                <a:solidFill>
                  <a:schemeClr val="bg1"/>
                </a:solidFill>
              </a:rPr>
              <a:t>which is the 1st stage of the profound transformation</a:t>
            </a:r>
            <a:br>
              <a:rPr lang="en-US"/>
            </a:br>
            <a:r>
              <a:rPr lang="en-US" sz="1600">
                <a:solidFill>
                  <a:schemeClr val="bg1"/>
                </a:solidFill>
              </a:rPr>
              <a:t>of Quantum Safe Network business</a:t>
            </a:r>
            <a:endParaRPr lang="en-US">
              <a:solidFill>
                <a:schemeClr val="bg1"/>
              </a:solidFill>
            </a:endParaRPr>
          </a:p>
          <a:p>
            <a:pPr marL="359410" indent="-35941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>
                <a:solidFill>
                  <a:schemeClr val="bg1"/>
                </a:solidFill>
              </a:rPr>
              <a:t>Stage 2 corresponds to securing the p-plane,</a:t>
            </a:r>
            <a:br>
              <a:rPr lang="en-US" sz="1600"/>
            </a:br>
            <a:r>
              <a:rPr lang="en-US" sz="1600">
                <a:solidFill>
                  <a:schemeClr val="bg1"/>
                </a:solidFill>
              </a:rPr>
              <a:t>using Out-Of-Band control over classical networks</a:t>
            </a:r>
            <a:endParaRPr lang="en-US">
              <a:solidFill>
                <a:schemeClr val="bg1"/>
              </a:solidFill>
            </a:endParaRPr>
          </a:p>
          <a:p>
            <a:pPr marL="359410" indent="-35941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>
                <a:solidFill>
                  <a:schemeClr val="bg1"/>
                </a:solidFill>
              </a:rPr>
              <a:t>Stage 3 is longer term with the introduction of a </a:t>
            </a:r>
            <a:br>
              <a:rPr lang="en-US" sz="1600"/>
            </a:br>
            <a:r>
              <a:rPr lang="en-US" sz="1600">
                <a:solidFill>
                  <a:schemeClr val="bg1"/>
                </a:solidFill>
              </a:rPr>
              <a:t>Q-plane, inheriting from the two 1st stages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bg1"/>
                </a:solidFill>
              </a:rPr>
              <a:t>Need for specific components/HW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bg1"/>
                </a:solidFill>
              </a:rPr>
              <a:t>But also for architecture design and for a dedicated 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protocol stack</a:t>
            </a:r>
            <a:r>
              <a:rPr lang="en-US" sz="1400">
                <a:solidFill>
                  <a:schemeClr val="bg1"/>
                </a:solidFill>
              </a:rPr>
              <a:t> for E2E entanglement distribution</a:t>
            </a:r>
            <a:endParaRPr lang="en-US" sz="160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A63926-7BFD-8929-EDF2-91267CB414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795C28-EAA4-E1CB-9806-DFE60D152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</p:spTree>
    <p:extLst>
      <p:ext uri="{BB962C8B-B14F-4D97-AF65-F5344CB8AC3E}">
        <p14:creationId xmlns:p14="http://schemas.microsoft.com/office/powerpoint/2010/main" val="341451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82FB6-1CD0-A9FC-3AE7-454110E0A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08CED-F181-8AA9-A5A9-B34F947A9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530" y="1772985"/>
            <a:ext cx="4700035" cy="1244465"/>
          </a:xfrm>
        </p:spPr>
        <p:txBody>
          <a:bodyPr/>
          <a:lstStyle/>
          <a:p>
            <a:r>
              <a:rPr lang="en-US" dirty="0"/>
              <a:t>Toward a Quantum-Safe AI Supercycle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F7274-DA1D-55A1-48C5-463FFB73DC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7529" y="3347771"/>
            <a:ext cx="5237919" cy="590953"/>
          </a:xfrm>
        </p:spPr>
        <p:txBody>
          <a:bodyPr/>
          <a:lstStyle/>
          <a:p>
            <a:r>
              <a:rPr lang="it-IT" sz="1200" dirty="0"/>
              <a:t>Marta Buffa – Business Development Manager, Nokia</a:t>
            </a:r>
            <a:br>
              <a:rPr lang="it-IT" sz="1200" dirty="0"/>
            </a:br>
            <a:r>
              <a:rPr lang="it-IT" sz="1200" dirty="0"/>
              <a:t>Nicolas Le Sauze - Head of Research Department, Nokia Bell </a:t>
            </a:r>
            <a:r>
              <a:rPr lang="it-IT" sz="1200" dirty="0" err="1"/>
              <a:t>Labs</a:t>
            </a:r>
            <a:endParaRPr lang="en-US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996D2F-A913-79D4-1128-E464CDAE40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317" y="739099"/>
            <a:ext cx="1322168" cy="298589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F80E86D6-5B6D-DBE7-CDDB-984C3B8A5FAD}"/>
              </a:ext>
            </a:extLst>
          </p:cNvPr>
          <p:cNvSpPr txBox="1">
            <a:spLocks/>
          </p:cNvSpPr>
          <p:nvPr/>
        </p:nvSpPr>
        <p:spPr>
          <a:xfrm>
            <a:off x="417529" y="3111466"/>
            <a:ext cx="4008474" cy="142289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tx1"/>
                </a:solidFill>
              </a:rPr>
              <a:t>GÉANT SIG-Quantum meeting - CERN</a:t>
            </a:r>
          </a:p>
        </p:txBody>
      </p:sp>
    </p:spTree>
    <p:extLst>
      <p:ext uri="{BB962C8B-B14F-4D97-AF65-F5344CB8AC3E}">
        <p14:creationId xmlns:p14="http://schemas.microsoft.com/office/powerpoint/2010/main" val="1958102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BB65A-4A3A-A50A-6AA8-A0ACED63A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205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FE327-225F-A86A-9352-2FF42EAE3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1" name="Picture 2" descr="World Map transparent PNG image — Transparent Background, 5700x2940 | PNGimg">
            <a:extLst>
              <a:ext uri="{FF2B5EF4-FFF2-40B4-BE49-F238E27FC236}">
                <a16:creationId xmlns:a16="http://schemas.microsoft.com/office/drawing/2014/main" id="{B099C837-1C02-3B35-14FB-270CE30B24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0" y="2476122"/>
            <a:ext cx="2560320" cy="154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3417F7-5E49-23CD-2AF5-7A7FF90FE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Three stages of one evolution</a:t>
            </a:r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7AADFE6-3F31-8410-7059-90AACC7CC8B3}"/>
              </a:ext>
            </a:extLst>
          </p:cNvPr>
          <p:cNvSpPr>
            <a:spLocks/>
          </p:cNvSpPr>
          <p:nvPr/>
        </p:nvSpPr>
        <p:spPr>
          <a:xfrm>
            <a:off x="407919" y="2343563"/>
            <a:ext cx="2560320" cy="1906214"/>
          </a:xfrm>
          <a:prstGeom prst="roundRect">
            <a:avLst>
              <a:gd name="adj" fmla="val 6763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12000"/>
                </a:schemeClr>
              </a:gs>
              <a:gs pos="74000">
                <a:schemeClr val="accent6">
                  <a:lumMod val="75000"/>
                </a:schemeClr>
              </a:gs>
              <a:gs pos="100000">
                <a:srgbClr val="043280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BD1F552-8EFE-7D04-911F-1AB801644179}"/>
              </a:ext>
            </a:extLst>
          </p:cNvPr>
          <p:cNvSpPr>
            <a:spLocks/>
          </p:cNvSpPr>
          <p:nvPr/>
        </p:nvSpPr>
        <p:spPr>
          <a:xfrm>
            <a:off x="3259036" y="2343563"/>
            <a:ext cx="2560320" cy="1906214"/>
          </a:xfrm>
          <a:prstGeom prst="roundRect">
            <a:avLst>
              <a:gd name="adj" fmla="val 6763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12000"/>
                </a:schemeClr>
              </a:gs>
              <a:gs pos="74000">
                <a:schemeClr val="accent6">
                  <a:lumMod val="75000"/>
                </a:schemeClr>
              </a:gs>
              <a:gs pos="100000">
                <a:srgbClr val="043280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397FFB1-FA73-CFE5-9A95-3AD1AED2D0B5}"/>
              </a:ext>
            </a:extLst>
          </p:cNvPr>
          <p:cNvSpPr>
            <a:spLocks/>
          </p:cNvSpPr>
          <p:nvPr/>
        </p:nvSpPr>
        <p:spPr>
          <a:xfrm>
            <a:off x="6027452" y="2350110"/>
            <a:ext cx="2560320" cy="1906213"/>
          </a:xfrm>
          <a:prstGeom prst="roundRect">
            <a:avLst>
              <a:gd name="adj" fmla="val 6763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12000"/>
                </a:schemeClr>
              </a:gs>
              <a:gs pos="74000">
                <a:schemeClr val="accent6">
                  <a:lumMod val="75000"/>
                </a:schemeClr>
              </a:gs>
              <a:gs pos="100000">
                <a:srgbClr val="043280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A75C52A-0F31-DEE6-417B-718066091C35}"/>
              </a:ext>
            </a:extLst>
          </p:cNvPr>
          <p:cNvGrpSpPr>
            <a:grpSpLocks/>
          </p:cNvGrpSpPr>
          <p:nvPr/>
        </p:nvGrpSpPr>
        <p:grpSpPr>
          <a:xfrm>
            <a:off x="807687" y="3169342"/>
            <a:ext cx="160715" cy="159291"/>
            <a:chOff x="2709081" y="4088476"/>
            <a:chExt cx="252943" cy="258761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64D290B-D585-DC8C-EE6A-DC9EB3AE5553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ECE3F4F0-95B8-E9E3-98C0-B2D3F09CC56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32F2DA1-2CDE-CEC8-9ABB-EAE730503184}"/>
              </a:ext>
            </a:extLst>
          </p:cNvPr>
          <p:cNvGrpSpPr>
            <a:grpSpLocks/>
          </p:cNvGrpSpPr>
          <p:nvPr/>
        </p:nvGrpSpPr>
        <p:grpSpPr>
          <a:xfrm>
            <a:off x="1245008" y="2895387"/>
            <a:ext cx="160715" cy="159291"/>
            <a:chOff x="2709081" y="4088476"/>
            <a:chExt cx="252943" cy="25876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F98C66C-93A9-48E8-BF02-3EB35C84D919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1311DB47-FE84-4468-4957-34F686E8739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810A7ED-7D32-BAAF-507A-795A4E25421F}"/>
              </a:ext>
            </a:extLst>
          </p:cNvPr>
          <p:cNvGrpSpPr>
            <a:grpSpLocks/>
          </p:cNvGrpSpPr>
          <p:nvPr/>
        </p:nvGrpSpPr>
        <p:grpSpPr>
          <a:xfrm>
            <a:off x="1255585" y="3482287"/>
            <a:ext cx="160715" cy="159291"/>
            <a:chOff x="2709081" y="4088476"/>
            <a:chExt cx="252943" cy="25876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5748CBF-C958-7B3B-41D5-6919716BC51D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2BB9131F-5257-5DCB-17CC-45FE8B55A00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190E34F-BA2E-E3BE-876D-4ACB023EB46B}"/>
              </a:ext>
            </a:extLst>
          </p:cNvPr>
          <p:cNvGrpSpPr>
            <a:grpSpLocks/>
          </p:cNvGrpSpPr>
          <p:nvPr/>
        </p:nvGrpSpPr>
        <p:grpSpPr>
          <a:xfrm>
            <a:off x="1929172" y="2895387"/>
            <a:ext cx="160715" cy="159291"/>
            <a:chOff x="2709081" y="4088476"/>
            <a:chExt cx="252943" cy="25876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D5A4582-F959-EAAF-33F1-94671F8997D0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7B71B301-C64B-2476-F7A9-77720802E2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35F1D1A-7D4E-74EB-00ED-9A2E3A862CFC}"/>
              </a:ext>
            </a:extLst>
          </p:cNvPr>
          <p:cNvGrpSpPr>
            <a:grpSpLocks/>
          </p:cNvGrpSpPr>
          <p:nvPr/>
        </p:nvGrpSpPr>
        <p:grpSpPr>
          <a:xfrm>
            <a:off x="1945595" y="3460599"/>
            <a:ext cx="160715" cy="159291"/>
            <a:chOff x="2709081" y="4088476"/>
            <a:chExt cx="252943" cy="258761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88FDF15-184B-767C-ED5F-BA92F1CF2A57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AB78089F-9B91-4877-0E09-AB676259039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48520D3-A2CA-59F0-0A3B-24FF50D139DF}"/>
              </a:ext>
            </a:extLst>
          </p:cNvPr>
          <p:cNvGrpSpPr>
            <a:grpSpLocks/>
          </p:cNvGrpSpPr>
          <p:nvPr/>
        </p:nvGrpSpPr>
        <p:grpSpPr>
          <a:xfrm>
            <a:off x="2361840" y="3190260"/>
            <a:ext cx="160715" cy="159291"/>
            <a:chOff x="2709081" y="4088476"/>
            <a:chExt cx="252943" cy="258761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9E68503-09B2-B5E5-AE4B-2A58CE939A0C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3" name="Graphic 52">
              <a:extLst>
                <a:ext uri="{FF2B5EF4-FFF2-40B4-BE49-F238E27FC236}">
                  <a16:creationId xmlns:a16="http://schemas.microsoft.com/office/drawing/2014/main" id="{47FAF16C-65F6-1AFB-CA2F-4A0833802F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39B47E8-E9EC-A848-302E-EB939646B91A}"/>
              </a:ext>
            </a:extLst>
          </p:cNvPr>
          <p:cNvCxnSpPr>
            <a:cxnSpLocks/>
            <a:stCxn id="35" idx="3"/>
            <a:endCxn id="43" idx="1"/>
          </p:cNvCxnSpPr>
          <p:nvPr/>
        </p:nvCxnSpPr>
        <p:spPr>
          <a:xfrm>
            <a:off x="1405723" y="2975033"/>
            <a:ext cx="523449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DE1DBB4-8E84-F083-E4B7-F2C3C0433988}"/>
              </a:ext>
            </a:extLst>
          </p:cNvPr>
          <p:cNvCxnSpPr>
            <a:cxnSpLocks/>
          </p:cNvCxnSpPr>
          <p:nvPr/>
        </p:nvCxnSpPr>
        <p:spPr>
          <a:xfrm>
            <a:off x="1418819" y="3558790"/>
            <a:ext cx="523449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4F59FC3-8847-A4EB-BDBC-5835CEF93CCB}"/>
              </a:ext>
            </a:extLst>
          </p:cNvPr>
          <p:cNvCxnSpPr>
            <a:cxnSpLocks/>
            <a:stCxn id="30" idx="3"/>
            <a:endCxn id="39" idx="1"/>
          </p:cNvCxnSpPr>
          <p:nvPr/>
        </p:nvCxnSpPr>
        <p:spPr>
          <a:xfrm>
            <a:off x="968402" y="3248988"/>
            <a:ext cx="287183" cy="312945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77BAFCA-6F87-1619-8E07-38491473CFC0}"/>
              </a:ext>
            </a:extLst>
          </p:cNvPr>
          <p:cNvCxnSpPr>
            <a:cxnSpLocks/>
            <a:stCxn id="30" idx="3"/>
            <a:endCxn id="35" idx="1"/>
          </p:cNvCxnSpPr>
          <p:nvPr/>
        </p:nvCxnSpPr>
        <p:spPr>
          <a:xfrm flipV="1">
            <a:off x="968402" y="2975033"/>
            <a:ext cx="276606" cy="273955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5F33952-C21E-9726-8258-49A3147BB75E}"/>
              </a:ext>
            </a:extLst>
          </p:cNvPr>
          <p:cNvCxnSpPr>
            <a:cxnSpLocks/>
            <a:stCxn id="52" idx="1"/>
            <a:endCxn id="43" idx="3"/>
          </p:cNvCxnSpPr>
          <p:nvPr/>
        </p:nvCxnSpPr>
        <p:spPr>
          <a:xfrm flipH="1" flipV="1">
            <a:off x="2089887" y="2975033"/>
            <a:ext cx="271953" cy="294873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A61A3F6-989D-8184-C488-3E2109359703}"/>
              </a:ext>
            </a:extLst>
          </p:cNvPr>
          <p:cNvCxnSpPr>
            <a:cxnSpLocks/>
            <a:stCxn id="52" idx="1"/>
            <a:endCxn id="48" idx="3"/>
          </p:cNvCxnSpPr>
          <p:nvPr/>
        </p:nvCxnSpPr>
        <p:spPr>
          <a:xfrm flipH="1">
            <a:off x="2106310" y="3269906"/>
            <a:ext cx="255530" cy="270339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E5F29A7-C097-E3B1-28B1-8B96319B6C31}"/>
              </a:ext>
            </a:extLst>
          </p:cNvPr>
          <p:cNvCxnSpPr>
            <a:cxnSpLocks/>
            <a:stCxn id="48" idx="1"/>
            <a:endCxn id="35" idx="3"/>
          </p:cNvCxnSpPr>
          <p:nvPr/>
        </p:nvCxnSpPr>
        <p:spPr>
          <a:xfrm flipH="1" flipV="1">
            <a:off x="1405723" y="2975033"/>
            <a:ext cx="539872" cy="56521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FEA79D5-DE37-F052-149E-8A597B5EB757}"/>
              </a:ext>
            </a:extLst>
          </p:cNvPr>
          <p:cNvCxnSpPr>
            <a:cxnSpLocks/>
            <a:endCxn id="39" idx="3"/>
          </p:cNvCxnSpPr>
          <p:nvPr/>
        </p:nvCxnSpPr>
        <p:spPr>
          <a:xfrm flipH="1">
            <a:off x="1416300" y="2982271"/>
            <a:ext cx="498164" cy="57966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B4D180A-1C76-F8EC-709D-6628553DA0AC}"/>
              </a:ext>
            </a:extLst>
          </p:cNvPr>
          <p:cNvCxnSpPr>
            <a:cxnSpLocks/>
            <a:stCxn id="35" idx="2"/>
            <a:endCxn id="39" idx="0"/>
          </p:cNvCxnSpPr>
          <p:nvPr/>
        </p:nvCxnSpPr>
        <p:spPr>
          <a:xfrm>
            <a:off x="1325366" y="3054678"/>
            <a:ext cx="10577" cy="427609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1EF9E3A6-D521-3780-9F0B-F136E8C1EB15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2017471" y="3062548"/>
            <a:ext cx="8482" cy="398051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96" name="Group 4095">
            <a:extLst>
              <a:ext uri="{FF2B5EF4-FFF2-40B4-BE49-F238E27FC236}">
                <a16:creationId xmlns:a16="http://schemas.microsoft.com/office/drawing/2014/main" id="{5C70E10B-B25B-8470-BD84-71A8C6816E05}"/>
              </a:ext>
            </a:extLst>
          </p:cNvPr>
          <p:cNvGrpSpPr/>
          <p:nvPr/>
        </p:nvGrpSpPr>
        <p:grpSpPr>
          <a:xfrm>
            <a:off x="424697" y="3035088"/>
            <a:ext cx="302102" cy="369987"/>
            <a:chOff x="3386765" y="2258890"/>
            <a:chExt cx="302102" cy="369987"/>
          </a:xfrm>
        </p:grpSpPr>
        <p:sp>
          <p:nvSpPr>
            <p:cNvPr id="4097" name="Rectangle: Rounded Corners 4096">
              <a:extLst>
                <a:ext uri="{FF2B5EF4-FFF2-40B4-BE49-F238E27FC236}">
                  <a16:creationId xmlns:a16="http://schemas.microsoft.com/office/drawing/2014/main" id="{6AF03F08-5723-5A84-19F1-DDC806C9CC42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099" name="TextBox 4098">
              <a:extLst>
                <a:ext uri="{FF2B5EF4-FFF2-40B4-BE49-F238E27FC236}">
                  <a16:creationId xmlns:a16="http://schemas.microsoft.com/office/drawing/2014/main" id="{6FC2C686-7254-FE4F-E81A-2F08C5B4D191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A</a:t>
              </a:r>
            </a:p>
          </p:txBody>
        </p:sp>
        <p:pic>
          <p:nvPicPr>
            <p:cNvPr id="4100" name="Graphic 4099">
              <a:extLst>
                <a:ext uri="{FF2B5EF4-FFF2-40B4-BE49-F238E27FC236}">
                  <a16:creationId xmlns:a16="http://schemas.microsoft.com/office/drawing/2014/main" id="{44CE90C8-F758-03BF-C01F-5E08E8249A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</p:grpSp>
      <p:grpSp>
        <p:nvGrpSpPr>
          <p:cNvPr id="4101" name="Group 4100">
            <a:extLst>
              <a:ext uri="{FF2B5EF4-FFF2-40B4-BE49-F238E27FC236}">
                <a16:creationId xmlns:a16="http://schemas.microsoft.com/office/drawing/2014/main" id="{7DD4191A-8A55-8C2F-2AEA-AD3295716867}"/>
              </a:ext>
            </a:extLst>
          </p:cNvPr>
          <p:cNvGrpSpPr/>
          <p:nvPr/>
        </p:nvGrpSpPr>
        <p:grpSpPr>
          <a:xfrm>
            <a:off x="2592569" y="3072645"/>
            <a:ext cx="302102" cy="369987"/>
            <a:chOff x="3386765" y="2258890"/>
            <a:chExt cx="302102" cy="369987"/>
          </a:xfrm>
        </p:grpSpPr>
        <p:sp>
          <p:nvSpPr>
            <p:cNvPr id="4102" name="Rectangle: Rounded Corners 4101">
              <a:extLst>
                <a:ext uri="{FF2B5EF4-FFF2-40B4-BE49-F238E27FC236}">
                  <a16:creationId xmlns:a16="http://schemas.microsoft.com/office/drawing/2014/main" id="{06A6A8D3-B680-4926-F3A6-4B105107F033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103" name="TextBox 4102">
              <a:extLst>
                <a:ext uri="{FF2B5EF4-FFF2-40B4-BE49-F238E27FC236}">
                  <a16:creationId xmlns:a16="http://schemas.microsoft.com/office/drawing/2014/main" id="{55C70E8D-690F-9B46-3665-1C084DAFB93C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B</a:t>
              </a:r>
            </a:p>
          </p:txBody>
        </p:sp>
        <p:pic>
          <p:nvPicPr>
            <p:cNvPr id="4104" name="Graphic 4103">
              <a:extLst>
                <a:ext uri="{FF2B5EF4-FFF2-40B4-BE49-F238E27FC236}">
                  <a16:creationId xmlns:a16="http://schemas.microsoft.com/office/drawing/2014/main" id="{C2987E0E-72ED-3C62-0482-0EF84B6F5D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</p:grpSp>
      <p:grpSp>
        <p:nvGrpSpPr>
          <p:cNvPr id="4199" name="Group 4198">
            <a:extLst>
              <a:ext uri="{FF2B5EF4-FFF2-40B4-BE49-F238E27FC236}">
                <a16:creationId xmlns:a16="http://schemas.microsoft.com/office/drawing/2014/main" id="{33F4897E-9AFC-6A3A-2005-DD52501E32A5}"/>
              </a:ext>
            </a:extLst>
          </p:cNvPr>
          <p:cNvGrpSpPr>
            <a:grpSpLocks/>
          </p:cNvGrpSpPr>
          <p:nvPr/>
        </p:nvGrpSpPr>
        <p:grpSpPr>
          <a:xfrm>
            <a:off x="3747195" y="3377183"/>
            <a:ext cx="160715" cy="159291"/>
            <a:chOff x="2709081" y="4088476"/>
            <a:chExt cx="252943" cy="258761"/>
          </a:xfrm>
        </p:grpSpPr>
        <p:sp>
          <p:nvSpPr>
            <p:cNvPr id="4200" name="Rectangle 4199">
              <a:extLst>
                <a:ext uri="{FF2B5EF4-FFF2-40B4-BE49-F238E27FC236}">
                  <a16:creationId xmlns:a16="http://schemas.microsoft.com/office/drawing/2014/main" id="{265DFC9B-B433-DB3B-935C-E0DA0A16176E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01" name="Graphic 4200">
              <a:extLst>
                <a:ext uri="{FF2B5EF4-FFF2-40B4-BE49-F238E27FC236}">
                  <a16:creationId xmlns:a16="http://schemas.microsoft.com/office/drawing/2014/main" id="{582486A8-BC27-F550-250F-4052B822ED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02" name="Group 4201">
            <a:extLst>
              <a:ext uri="{FF2B5EF4-FFF2-40B4-BE49-F238E27FC236}">
                <a16:creationId xmlns:a16="http://schemas.microsoft.com/office/drawing/2014/main" id="{DC0FDD23-7BB1-ADAA-9CEB-25B2DB8E671D}"/>
              </a:ext>
            </a:extLst>
          </p:cNvPr>
          <p:cNvGrpSpPr>
            <a:grpSpLocks/>
          </p:cNvGrpSpPr>
          <p:nvPr/>
        </p:nvGrpSpPr>
        <p:grpSpPr>
          <a:xfrm>
            <a:off x="4178419" y="3194692"/>
            <a:ext cx="160715" cy="159291"/>
            <a:chOff x="2709081" y="4088476"/>
            <a:chExt cx="252943" cy="258761"/>
          </a:xfrm>
        </p:grpSpPr>
        <p:sp>
          <p:nvSpPr>
            <p:cNvPr id="4203" name="Rectangle 4202">
              <a:extLst>
                <a:ext uri="{FF2B5EF4-FFF2-40B4-BE49-F238E27FC236}">
                  <a16:creationId xmlns:a16="http://schemas.microsoft.com/office/drawing/2014/main" id="{A6EC3C0C-5A40-8097-69E5-B37599F11598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04" name="Graphic 4203">
              <a:extLst>
                <a:ext uri="{FF2B5EF4-FFF2-40B4-BE49-F238E27FC236}">
                  <a16:creationId xmlns:a16="http://schemas.microsoft.com/office/drawing/2014/main" id="{CDA1E797-B12A-F11E-3D6F-29BA01E146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05" name="Group 4204">
            <a:extLst>
              <a:ext uri="{FF2B5EF4-FFF2-40B4-BE49-F238E27FC236}">
                <a16:creationId xmlns:a16="http://schemas.microsoft.com/office/drawing/2014/main" id="{6BDD4C9F-8C42-778C-5FC3-4FAC5A1C404B}"/>
              </a:ext>
            </a:extLst>
          </p:cNvPr>
          <p:cNvGrpSpPr>
            <a:grpSpLocks/>
          </p:cNvGrpSpPr>
          <p:nvPr/>
        </p:nvGrpSpPr>
        <p:grpSpPr>
          <a:xfrm>
            <a:off x="4178419" y="3573169"/>
            <a:ext cx="160715" cy="159291"/>
            <a:chOff x="2709081" y="4088476"/>
            <a:chExt cx="252943" cy="258761"/>
          </a:xfrm>
        </p:grpSpPr>
        <p:sp>
          <p:nvSpPr>
            <p:cNvPr id="4206" name="Rectangle 4205">
              <a:extLst>
                <a:ext uri="{FF2B5EF4-FFF2-40B4-BE49-F238E27FC236}">
                  <a16:creationId xmlns:a16="http://schemas.microsoft.com/office/drawing/2014/main" id="{F9E3B3B7-6A52-F8BF-5B51-69377DDBDF2E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07" name="Graphic 4206">
              <a:extLst>
                <a:ext uri="{FF2B5EF4-FFF2-40B4-BE49-F238E27FC236}">
                  <a16:creationId xmlns:a16="http://schemas.microsoft.com/office/drawing/2014/main" id="{7D61419C-CB9B-C7C4-3795-D64FFE4C1CB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08" name="Group 4207">
            <a:extLst>
              <a:ext uri="{FF2B5EF4-FFF2-40B4-BE49-F238E27FC236}">
                <a16:creationId xmlns:a16="http://schemas.microsoft.com/office/drawing/2014/main" id="{DB221D4A-5789-D7EB-6BEA-53D314C3B8E6}"/>
              </a:ext>
            </a:extLst>
          </p:cNvPr>
          <p:cNvGrpSpPr>
            <a:grpSpLocks/>
          </p:cNvGrpSpPr>
          <p:nvPr/>
        </p:nvGrpSpPr>
        <p:grpSpPr>
          <a:xfrm>
            <a:off x="4862583" y="3194692"/>
            <a:ext cx="160715" cy="159291"/>
            <a:chOff x="2709081" y="4088476"/>
            <a:chExt cx="252943" cy="258761"/>
          </a:xfrm>
        </p:grpSpPr>
        <p:sp>
          <p:nvSpPr>
            <p:cNvPr id="4209" name="Rectangle 4208">
              <a:extLst>
                <a:ext uri="{FF2B5EF4-FFF2-40B4-BE49-F238E27FC236}">
                  <a16:creationId xmlns:a16="http://schemas.microsoft.com/office/drawing/2014/main" id="{0C447FA5-A25E-81E5-7BFF-17C274C63D1E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10" name="Graphic 4209">
              <a:extLst>
                <a:ext uri="{FF2B5EF4-FFF2-40B4-BE49-F238E27FC236}">
                  <a16:creationId xmlns:a16="http://schemas.microsoft.com/office/drawing/2014/main" id="{B1F68513-A975-7C5B-3F88-7D758700ABC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11" name="Group 4210">
            <a:extLst>
              <a:ext uri="{FF2B5EF4-FFF2-40B4-BE49-F238E27FC236}">
                <a16:creationId xmlns:a16="http://schemas.microsoft.com/office/drawing/2014/main" id="{7B6B367B-46F3-F386-4A48-5D659533FD73}"/>
              </a:ext>
            </a:extLst>
          </p:cNvPr>
          <p:cNvGrpSpPr>
            <a:grpSpLocks/>
          </p:cNvGrpSpPr>
          <p:nvPr/>
        </p:nvGrpSpPr>
        <p:grpSpPr>
          <a:xfrm>
            <a:off x="4873407" y="3559675"/>
            <a:ext cx="160715" cy="159291"/>
            <a:chOff x="2709081" y="4088476"/>
            <a:chExt cx="252943" cy="258761"/>
          </a:xfrm>
        </p:grpSpPr>
        <p:sp>
          <p:nvSpPr>
            <p:cNvPr id="4212" name="Rectangle 4211">
              <a:extLst>
                <a:ext uri="{FF2B5EF4-FFF2-40B4-BE49-F238E27FC236}">
                  <a16:creationId xmlns:a16="http://schemas.microsoft.com/office/drawing/2014/main" id="{2C4EEFF5-20FD-7C04-A827-756E2B266E8D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13" name="Graphic 4212">
              <a:extLst>
                <a:ext uri="{FF2B5EF4-FFF2-40B4-BE49-F238E27FC236}">
                  <a16:creationId xmlns:a16="http://schemas.microsoft.com/office/drawing/2014/main" id="{CBE8CE35-C178-419B-A511-7A7B1D9B3C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14" name="Group 4213">
            <a:extLst>
              <a:ext uri="{FF2B5EF4-FFF2-40B4-BE49-F238E27FC236}">
                <a16:creationId xmlns:a16="http://schemas.microsoft.com/office/drawing/2014/main" id="{D59CD6F1-0CAE-A990-2832-2DFD90D149EF}"/>
              </a:ext>
            </a:extLst>
          </p:cNvPr>
          <p:cNvGrpSpPr>
            <a:grpSpLocks/>
          </p:cNvGrpSpPr>
          <p:nvPr/>
        </p:nvGrpSpPr>
        <p:grpSpPr>
          <a:xfrm>
            <a:off x="5252931" y="3349551"/>
            <a:ext cx="160715" cy="159291"/>
            <a:chOff x="2709081" y="4088476"/>
            <a:chExt cx="252943" cy="258761"/>
          </a:xfrm>
        </p:grpSpPr>
        <p:sp>
          <p:nvSpPr>
            <p:cNvPr id="4215" name="Rectangle 4214">
              <a:extLst>
                <a:ext uri="{FF2B5EF4-FFF2-40B4-BE49-F238E27FC236}">
                  <a16:creationId xmlns:a16="http://schemas.microsoft.com/office/drawing/2014/main" id="{3273D34C-D873-7721-A96D-7243A7256D9B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16" name="Graphic 4215">
              <a:extLst>
                <a:ext uri="{FF2B5EF4-FFF2-40B4-BE49-F238E27FC236}">
                  <a16:creationId xmlns:a16="http://schemas.microsoft.com/office/drawing/2014/main" id="{C983A6F4-7DB6-56F8-9DE2-A67D765DB1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cxnSp>
        <p:nvCxnSpPr>
          <p:cNvPr id="4217" name="Straight Connector 4216">
            <a:extLst>
              <a:ext uri="{FF2B5EF4-FFF2-40B4-BE49-F238E27FC236}">
                <a16:creationId xmlns:a16="http://schemas.microsoft.com/office/drawing/2014/main" id="{26D7A3F0-21D4-C928-5DEF-EA1A7ECBC7A4}"/>
              </a:ext>
            </a:extLst>
          </p:cNvPr>
          <p:cNvCxnSpPr>
            <a:cxnSpLocks/>
            <a:stCxn id="4203" idx="3"/>
            <a:endCxn id="4209" idx="1"/>
          </p:cNvCxnSpPr>
          <p:nvPr/>
        </p:nvCxnSpPr>
        <p:spPr>
          <a:xfrm>
            <a:off x="4339134" y="3274338"/>
            <a:ext cx="5234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8" name="Straight Connector 4217">
            <a:extLst>
              <a:ext uri="{FF2B5EF4-FFF2-40B4-BE49-F238E27FC236}">
                <a16:creationId xmlns:a16="http://schemas.microsoft.com/office/drawing/2014/main" id="{851B0912-719B-03FC-4242-B775FC2C9C6F}"/>
              </a:ext>
            </a:extLst>
          </p:cNvPr>
          <p:cNvCxnSpPr>
            <a:cxnSpLocks/>
          </p:cNvCxnSpPr>
          <p:nvPr/>
        </p:nvCxnSpPr>
        <p:spPr>
          <a:xfrm>
            <a:off x="4347345" y="3666622"/>
            <a:ext cx="5234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9" name="Straight Connector 4218">
            <a:extLst>
              <a:ext uri="{FF2B5EF4-FFF2-40B4-BE49-F238E27FC236}">
                <a16:creationId xmlns:a16="http://schemas.microsoft.com/office/drawing/2014/main" id="{3E2338A1-3B7B-1F2C-EFEA-A216CB88C066}"/>
              </a:ext>
            </a:extLst>
          </p:cNvPr>
          <p:cNvCxnSpPr>
            <a:cxnSpLocks/>
            <a:stCxn id="4200" idx="3"/>
            <a:endCxn id="4206" idx="1"/>
          </p:cNvCxnSpPr>
          <p:nvPr/>
        </p:nvCxnSpPr>
        <p:spPr>
          <a:xfrm>
            <a:off x="3907910" y="3456829"/>
            <a:ext cx="270509" cy="195986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0" name="Straight Connector 4219">
            <a:extLst>
              <a:ext uri="{FF2B5EF4-FFF2-40B4-BE49-F238E27FC236}">
                <a16:creationId xmlns:a16="http://schemas.microsoft.com/office/drawing/2014/main" id="{6FF86E0C-F02C-CCDD-6161-335E1A1DAE03}"/>
              </a:ext>
            </a:extLst>
          </p:cNvPr>
          <p:cNvCxnSpPr>
            <a:cxnSpLocks/>
            <a:stCxn id="4200" idx="3"/>
            <a:endCxn id="4203" idx="1"/>
          </p:cNvCxnSpPr>
          <p:nvPr/>
        </p:nvCxnSpPr>
        <p:spPr>
          <a:xfrm flipV="1">
            <a:off x="3907910" y="3274338"/>
            <a:ext cx="270509" cy="182491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1" name="Straight Connector 4220">
            <a:extLst>
              <a:ext uri="{FF2B5EF4-FFF2-40B4-BE49-F238E27FC236}">
                <a16:creationId xmlns:a16="http://schemas.microsoft.com/office/drawing/2014/main" id="{B7DC4110-54FC-D074-A586-AD693F63D77D}"/>
              </a:ext>
            </a:extLst>
          </p:cNvPr>
          <p:cNvCxnSpPr>
            <a:cxnSpLocks/>
            <a:stCxn id="4215" idx="1"/>
            <a:endCxn id="4209" idx="3"/>
          </p:cNvCxnSpPr>
          <p:nvPr/>
        </p:nvCxnSpPr>
        <p:spPr>
          <a:xfrm flipH="1" flipV="1">
            <a:off x="5023298" y="3274338"/>
            <a:ext cx="229633" cy="154859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2" name="Straight Connector 4221">
            <a:extLst>
              <a:ext uri="{FF2B5EF4-FFF2-40B4-BE49-F238E27FC236}">
                <a16:creationId xmlns:a16="http://schemas.microsoft.com/office/drawing/2014/main" id="{D14EC12C-F59C-3AA3-E581-DE6C1AF66DC5}"/>
              </a:ext>
            </a:extLst>
          </p:cNvPr>
          <p:cNvCxnSpPr>
            <a:cxnSpLocks/>
            <a:stCxn id="4215" idx="1"/>
            <a:endCxn id="4212" idx="3"/>
          </p:cNvCxnSpPr>
          <p:nvPr/>
        </p:nvCxnSpPr>
        <p:spPr>
          <a:xfrm flipH="1">
            <a:off x="5034122" y="3429197"/>
            <a:ext cx="218809" cy="210124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3" name="Straight Connector 4222">
            <a:extLst>
              <a:ext uri="{FF2B5EF4-FFF2-40B4-BE49-F238E27FC236}">
                <a16:creationId xmlns:a16="http://schemas.microsoft.com/office/drawing/2014/main" id="{AA411EEB-4032-4F3A-7F03-415EB1595585}"/>
              </a:ext>
            </a:extLst>
          </p:cNvPr>
          <p:cNvCxnSpPr>
            <a:cxnSpLocks/>
            <a:stCxn id="4212" idx="1"/>
            <a:endCxn id="4203" idx="3"/>
          </p:cNvCxnSpPr>
          <p:nvPr/>
        </p:nvCxnSpPr>
        <p:spPr>
          <a:xfrm flipH="1" flipV="1">
            <a:off x="4339134" y="3274338"/>
            <a:ext cx="534273" cy="364983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4" name="Straight Connector 4223">
            <a:extLst>
              <a:ext uri="{FF2B5EF4-FFF2-40B4-BE49-F238E27FC236}">
                <a16:creationId xmlns:a16="http://schemas.microsoft.com/office/drawing/2014/main" id="{247A1587-B27D-31B9-6DEA-EE07A8367EB9}"/>
              </a:ext>
            </a:extLst>
          </p:cNvPr>
          <p:cNvCxnSpPr>
            <a:cxnSpLocks/>
            <a:stCxn id="4209" idx="1"/>
            <a:endCxn id="4206" idx="3"/>
          </p:cNvCxnSpPr>
          <p:nvPr/>
        </p:nvCxnSpPr>
        <p:spPr>
          <a:xfrm flipH="1">
            <a:off x="4339134" y="3274338"/>
            <a:ext cx="523449" cy="378477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5" name="Straight Connector 4224">
            <a:extLst>
              <a:ext uri="{FF2B5EF4-FFF2-40B4-BE49-F238E27FC236}">
                <a16:creationId xmlns:a16="http://schemas.microsoft.com/office/drawing/2014/main" id="{904B4059-CCA7-EF6D-423A-2D79E1CD19EA}"/>
              </a:ext>
            </a:extLst>
          </p:cNvPr>
          <p:cNvCxnSpPr>
            <a:cxnSpLocks/>
            <a:stCxn id="4203" idx="2"/>
            <a:endCxn id="4206" idx="0"/>
          </p:cNvCxnSpPr>
          <p:nvPr/>
        </p:nvCxnSpPr>
        <p:spPr>
          <a:xfrm>
            <a:off x="4258777" y="3353983"/>
            <a:ext cx="0" cy="219186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6" name="Straight Connector 4225">
            <a:extLst>
              <a:ext uri="{FF2B5EF4-FFF2-40B4-BE49-F238E27FC236}">
                <a16:creationId xmlns:a16="http://schemas.microsoft.com/office/drawing/2014/main" id="{242A3A99-6266-FE94-2DF5-9D698DE75901}"/>
              </a:ext>
            </a:extLst>
          </p:cNvPr>
          <p:cNvCxnSpPr>
            <a:cxnSpLocks/>
            <a:stCxn id="4209" idx="2"/>
            <a:endCxn id="4212" idx="0"/>
          </p:cNvCxnSpPr>
          <p:nvPr/>
        </p:nvCxnSpPr>
        <p:spPr>
          <a:xfrm>
            <a:off x="4942941" y="3353983"/>
            <a:ext cx="10824" cy="205692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27" name="Group 4226">
            <a:extLst>
              <a:ext uri="{FF2B5EF4-FFF2-40B4-BE49-F238E27FC236}">
                <a16:creationId xmlns:a16="http://schemas.microsoft.com/office/drawing/2014/main" id="{70135A12-2C06-3EDB-0527-A4DEEEDB617D}"/>
              </a:ext>
            </a:extLst>
          </p:cNvPr>
          <p:cNvGrpSpPr/>
          <p:nvPr/>
        </p:nvGrpSpPr>
        <p:grpSpPr>
          <a:xfrm>
            <a:off x="3349382" y="3215464"/>
            <a:ext cx="302102" cy="369987"/>
            <a:chOff x="3386765" y="2258890"/>
            <a:chExt cx="302102" cy="369987"/>
          </a:xfrm>
        </p:grpSpPr>
        <p:sp>
          <p:nvSpPr>
            <p:cNvPr id="4228" name="Rectangle: Rounded Corners 4227">
              <a:extLst>
                <a:ext uri="{FF2B5EF4-FFF2-40B4-BE49-F238E27FC236}">
                  <a16:creationId xmlns:a16="http://schemas.microsoft.com/office/drawing/2014/main" id="{E5E4850A-71BF-DA91-0A88-3D533832228F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29" name="TextBox 4228">
              <a:extLst>
                <a:ext uri="{FF2B5EF4-FFF2-40B4-BE49-F238E27FC236}">
                  <a16:creationId xmlns:a16="http://schemas.microsoft.com/office/drawing/2014/main" id="{610F73B1-2E5B-F6D9-E84F-049ED82074A2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A</a:t>
              </a:r>
            </a:p>
          </p:txBody>
        </p:sp>
        <p:pic>
          <p:nvPicPr>
            <p:cNvPr id="4230" name="Graphic 4229">
              <a:extLst>
                <a:ext uri="{FF2B5EF4-FFF2-40B4-BE49-F238E27FC236}">
                  <a16:creationId xmlns:a16="http://schemas.microsoft.com/office/drawing/2014/main" id="{E7A1D4CF-CF42-A80D-F3A8-324850549D4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</p:grpSp>
      <p:grpSp>
        <p:nvGrpSpPr>
          <p:cNvPr id="4231" name="Group 4230">
            <a:extLst>
              <a:ext uri="{FF2B5EF4-FFF2-40B4-BE49-F238E27FC236}">
                <a16:creationId xmlns:a16="http://schemas.microsoft.com/office/drawing/2014/main" id="{9E45E632-D992-592D-9974-6B2AE2873738}"/>
              </a:ext>
            </a:extLst>
          </p:cNvPr>
          <p:cNvGrpSpPr/>
          <p:nvPr/>
        </p:nvGrpSpPr>
        <p:grpSpPr>
          <a:xfrm>
            <a:off x="4408020" y="3253021"/>
            <a:ext cx="1411336" cy="563699"/>
            <a:chOff x="2277531" y="2258890"/>
            <a:chExt cx="1411336" cy="563699"/>
          </a:xfrm>
        </p:grpSpPr>
        <p:sp>
          <p:nvSpPr>
            <p:cNvPr id="4232" name="Rectangle: Rounded Corners 4231">
              <a:extLst>
                <a:ext uri="{FF2B5EF4-FFF2-40B4-BE49-F238E27FC236}">
                  <a16:creationId xmlns:a16="http://schemas.microsoft.com/office/drawing/2014/main" id="{B7D811EF-93D2-0AEB-B5E5-0DDF70888616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33" name="TextBox 4232">
              <a:extLst>
                <a:ext uri="{FF2B5EF4-FFF2-40B4-BE49-F238E27FC236}">
                  <a16:creationId xmlns:a16="http://schemas.microsoft.com/office/drawing/2014/main" id="{E37011DF-E068-FDAB-4302-0121F3258F15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B</a:t>
              </a:r>
            </a:p>
          </p:txBody>
        </p:sp>
        <p:pic>
          <p:nvPicPr>
            <p:cNvPr id="4234" name="Graphic 4233">
              <a:extLst>
                <a:ext uri="{FF2B5EF4-FFF2-40B4-BE49-F238E27FC236}">
                  <a16:creationId xmlns:a16="http://schemas.microsoft.com/office/drawing/2014/main" id="{1F5C5856-43B8-299B-8C1A-5F9C1D0A27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  <p:sp>
          <p:nvSpPr>
            <p:cNvPr id="4235" name="TextBox 4234">
              <a:extLst>
                <a:ext uri="{FF2B5EF4-FFF2-40B4-BE49-F238E27FC236}">
                  <a16:creationId xmlns:a16="http://schemas.microsoft.com/office/drawing/2014/main" id="{AC55B155-9C13-0E47-DA4E-F6F9A831FA6C}"/>
                </a:ext>
              </a:extLst>
            </p:cNvPr>
            <p:cNvSpPr txBox="1">
              <a:spLocks/>
            </p:cNvSpPr>
            <p:nvPr/>
          </p:nvSpPr>
          <p:spPr>
            <a:xfrm>
              <a:off x="2277531" y="2717949"/>
              <a:ext cx="673587" cy="1046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Data Plane</a:t>
              </a:r>
            </a:p>
          </p:txBody>
        </p:sp>
      </p:grpSp>
      <p:sp>
        <p:nvSpPr>
          <p:cNvPr id="4236" name="Rectangle 4235">
            <a:extLst>
              <a:ext uri="{FF2B5EF4-FFF2-40B4-BE49-F238E27FC236}">
                <a16:creationId xmlns:a16="http://schemas.microsoft.com/office/drawing/2014/main" id="{24B3E057-2813-0F68-DB23-EA36A27EECFD}"/>
              </a:ext>
            </a:extLst>
          </p:cNvPr>
          <p:cNvSpPr/>
          <p:nvPr/>
        </p:nvSpPr>
        <p:spPr>
          <a:xfrm>
            <a:off x="3737012" y="3275183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sp>
        <p:nvSpPr>
          <p:cNvPr id="4237" name="Rectangle 4236">
            <a:extLst>
              <a:ext uri="{FF2B5EF4-FFF2-40B4-BE49-F238E27FC236}">
                <a16:creationId xmlns:a16="http://schemas.microsoft.com/office/drawing/2014/main" id="{0FACF8CE-FB8D-4E29-20DB-E13002D7A20A}"/>
              </a:ext>
            </a:extLst>
          </p:cNvPr>
          <p:cNvSpPr/>
          <p:nvPr/>
        </p:nvSpPr>
        <p:spPr>
          <a:xfrm>
            <a:off x="4154789" y="3082397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sp>
        <p:nvSpPr>
          <p:cNvPr id="4238" name="Rectangle 4237">
            <a:extLst>
              <a:ext uri="{FF2B5EF4-FFF2-40B4-BE49-F238E27FC236}">
                <a16:creationId xmlns:a16="http://schemas.microsoft.com/office/drawing/2014/main" id="{E9ECFB74-0403-9E74-4A59-6F02E56AE125}"/>
              </a:ext>
            </a:extLst>
          </p:cNvPr>
          <p:cNvSpPr/>
          <p:nvPr/>
        </p:nvSpPr>
        <p:spPr>
          <a:xfrm>
            <a:off x="4870794" y="3474132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sp>
        <p:nvSpPr>
          <p:cNvPr id="4239" name="Rectangle 4238">
            <a:extLst>
              <a:ext uri="{FF2B5EF4-FFF2-40B4-BE49-F238E27FC236}">
                <a16:creationId xmlns:a16="http://schemas.microsoft.com/office/drawing/2014/main" id="{74A67FD0-47FB-A320-34A4-E344A8FBDEDF}"/>
              </a:ext>
            </a:extLst>
          </p:cNvPr>
          <p:cNvSpPr/>
          <p:nvPr/>
        </p:nvSpPr>
        <p:spPr>
          <a:xfrm>
            <a:off x="5240146" y="3237130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cxnSp>
        <p:nvCxnSpPr>
          <p:cNvPr id="4240" name="Connector: Elbow 4239">
            <a:extLst>
              <a:ext uri="{FF2B5EF4-FFF2-40B4-BE49-F238E27FC236}">
                <a16:creationId xmlns:a16="http://schemas.microsoft.com/office/drawing/2014/main" id="{7EF7BA6D-CD4C-61D2-7B73-F29A00079A8A}"/>
              </a:ext>
            </a:extLst>
          </p:cNvPr>
          <p:cNvCxnSpPr>
            <a:stCxn id="4236" idx="3"/>
            <a:endCxn id="4237" idx="1"/>
          </p:cNvCxnSpPr>
          <p:nvPr/>
        </p:nvCxnSpPr>
        <p:spPr>
          <a:xfrm flipV="1">
            <a:off x="3920123" y="3123571"/>
            <a:ext cx="234666" cy="192786"/>
          </a:xfrm>
          <a:prstGeom prst="bentConnector3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1" name="Connector: Elbow 4240">
            <a:extLst>
              <a:ext uri="{FF2B5EF4-FFF2-40B4-BE49-F238E27FC236}">
                <a16:creationId xmlns:a16="http://schemas.microsoft.com/office/drawing/2014/main" id="{5E5B506D-78D6-9186-B153-6419B4DB7999}"/>
              </a:ext>
            </a:extLst>
          </p:cNvPr>
          <p:cNvCxnSpPr>
            <a:cxnSpLocks/>
            <a:stCxn id="4238" idx="1"/>
            <a:endCxn id="4237" idx="3"/>
          </p:cNvCxnSpPr>
          <p:nvPr/>
        </p:nvCxnSpPr>
        <p:spPr>
          <a:xfrm rot="10800000">
            <a:off x="4337900" y="3123572"/>
            <a:ext cx="532894" cy="391735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2" name="Connector: Elbow 4241">
            <a:extLst>
              <a:ext uri="{FF2B5EF4-FFF2-40B4-BE49-F238E27FC236}">
                <a16:creationId xmlns:a16="http://schemas.microsoft.com/office/drawing/2014/main" id="{88202651-4799-CC90-747B-6A4F4FC46AAC}"/>
              </a:ext>
            </a:extLst>
          </p:cNvPr>
          <p:cNvCxnSpPr>
            <a:cxnSpLocks/>
            <a:stCxn id="4238" idx="3"/>
            <a:endCxn id="4239" idx="1"/>
          </p:cNvCxnSpPr>
          <p:nvPr/>
        </p:nvCxnSpPr>
        <p:spPr>
          <a:xfrm flipV="1">
            <a:off x="5053905" y="3278304"/>
            <a:ext cx="186241" cy="237002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43" name="Rectangle: Rounded Corners 4242">
            <a:extLst>
              <a:ext uri="{FF2B5EF4-FFF2-40B4-BE49-F238E27FC236}">
                <a16:creationId xmlns:a16="http://schemas.microsoft.com/office/drawing/2014/main" id="{E8FE2C58-20B0-5524-EE63-DD6143B3DC85}"/>
              </a:ext>
            </a:extLst>
          </p:cNvPr>
          <p:cNvSpPr/>
          <p:nvPr/>
        </p:nvSpPr>
        <p:spPr>
          <a:xfrm>
            <a:off x="3641062" y="2483441"/>
            <a:ext cx="2060725" cy="512720"/>
          </a:xfrm>
          <a:prstGeom prst="roundRect">
            <a:avLst/>
          </a:prstGeom>
          <a:solidFill>
            <a:srgbClr val="7F78D7"/>
          </a:solidFill>
          <a:ln w="31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4244" name="TextBox 4243">
            <a:extLst>
              <a:ext uri="{FF2B5EF4-FFF2-40B4-BE49-F238E27FC236}">
                <a16:creationId xmlns:a16="http://schemas.microsoft.com/office/drawing/2014/main" id="{6BB789CB-65AF-399D-DB47-5C9F952AF8A0}"/>
              </a:ext>
            </a:extLst>
          </p:cNvPr>
          <p:cNvSpPr txBox="1"/>
          <p:nvPr/>
        </p:nvSpPr>
        <p:spPr>
          <a:xfrm>
            <a:off x="4268477" y="2508882"/>
            <a:ext cx="1206394" cy="2383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600" b="1" i="0" u="none" strike="noStrike" kern="1200" cap="none" spc="0" normalizeH="0" baseline="0" noProof="0">
                <a:ln>
                  <a:noFill/>
                </a:ln>
                <a:solidFill>
                  <a:srgbClr val="37CC73">
                    <a:lumMod val="20000"/>
                    <a:lumOff val="80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OOB CONTROL PLANE</a:t>
            </a:r>
          </a:p>
        </p:txBody>
      </p:sp>
      <p:grpSp>
        <p:nvGrpSpPr>
          <p:cNvPr id="4245" name="Group 4244">
            <a:extLst>
              <a:ext uri="{FF2B5EF4-FFF2-40B4-BE49-F238E27FC236}">
                <a16:creationId xmlns:a16="http://schemas.microsoft.com/office/drawing/2014/main" id="{3D4C3D7B-29A9-148E-465D-36E54E1C8C79}"/>
              </a:ext>
            </a:extLst>
          </p:cNvPr>
          <p:cNvGrpSpPr/>
          <p:nvPr/>
        </p:nvGrpSpPr>
        <p:grpSpPr>
          <a:xfrm>
            <a:off x="4387487" y="2627299"/>
            <a:ext cx="483307" cy="291744"/>
            <a:chOff x="4296248" y="1769817"/>
            <a:chExt cx="483307" cy="291744"/>
          </a:xfrm>
        </p:grpSpPr>
        <p:sp>
          <p:nvSpPr>
            <p:cNvPr id="4246" name="Rectangle: Rounded Corners 4245">
              <a:extLst>
                <a:ext uri="{FF2B5EF4-FFF2-40B4-BE49-F238E27FC236}">
                  <a16:creationId xmlns:a16="http://schemas.microsoft.com/office/drawing/2014/main" id="{35AEBE7E-6B5E-DAA1-D80E-828F870D327B}"/>
                </a:ext>
              </a:extLst>
            </p:cNvPr>
            <p:cNvSpPr/>
            <p:nvPr/>
          </p:nvSpPr>
          <p:spPr>
            <a:xfrm>
              <a:off x="4414797" y="1960027"/>
              <a:ext cx="189898" cy="4571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47" name="Rectangle: Rounded Corners 4246">
              <a:extLst>
                <a:ext uri="{FF2B5EF4-FFF2-40B4-BE49-F238E27FC236}">
                  <a16:creationId xmlns:a16="http://schemas.microsoft.com/office/drawing/2014/main" id="{472FB103-CD46-569E-D803-C938EE38AE9C}"/>
                </a:ext>
              </a:extLst>
            </p:cNvPr>
            <p:cNvSpPr/>
            <p:nvPr/>
          </p:nvSpPr>
          <p:spPr>
            <a:xfrm>
              <a:off x="4414797" y="1897988"/>
              <a:ext cx="200306" cy="47455"/>
            </a:xfrm>
            <a:prstGeom prst="roundRect">
              <a:avLst/>
            </a:prstGeom>
            <a:noFill/>
            <a:ln w="31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48" name="Oval 4247">
              <a:extLst>
                <a:ext uri="{FF2B5EF4-FFF2-40B4-BE49-F238E27FC236}">
                  <a16:creationId xmlns:a16="http://schemas.microsoft.com/office/drawing/2014/main" id="{74A7E336-C6BE-EBE3-A5D1-BF75DCA9F149}"/>
                </a:ext>
              </a:extLst>
            </p:cNvPr>
            <p:cNvSpPr/>
            <p:nvPr/>
          </p:nvSpPr>
          <p:spPr>
            <a:xfrm>
              <a:off x="4535303" y="1967596"/>
              <a:ext cx="27432" cy="2743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49" name="Oval 4248">
              <a:extLst>
                <a:ext uri="{FF2B5EF4-FFF2-40B4-BE49-F238E27FC236}">
                  <a16:creationId xmlns:a16="http://schemas.microsoft.com/office/drawing/2014/main" id="{C5BA0435-4EF6-D8A5-1DA4-4D4842D82D13}"/>
                </a:ext>
              </a:extLst>
            </p:cNvPr>
            <p:cNvSpPr/>
            <p:nvPr/>
          </p:nvSpPr>
          <p:spPr>
            <a:xfrm>
              <a:off x="4571497" y="1967596"/>
              <a:ext cx="27432" cy="2743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54" name="TextBox 4253">
              <a:extLst>
                <a:ext uri="{FF2B5EF4-FFF2-40B4-BE49-F238E27FC236}">
                  <a16:creationId xmlns:a16="http://schemas.microsoft.com/office/drawing/2014/main" id="{DE82956B-DD31-7983-3060-DAC9551EC9E5}"/>
                </a:ext>
              </a:extLst>
            </p:cNvPr>
            <p:cNvSpPr txBox="1"/>
            <p:nvPr/>
          </p:nvSpPr>
          <p:spPr>
            <a:xfrm>
              <a:off x="4414796" y="1773975"/>
              <a:ext cx="303254" cy="824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001135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C-KMS</a:t>
              </a:r>
            </a:p>
          </p:txBody>
        </p:sp>
        <p:sp>
          <p:nvSpPr>
            <p:cNvPr id="4255" name="Rectangle: Rounded Corners 4254">
              <a:extLst>
                <a:ext uri="{FF2B5EF4-FFF2-40B4-BE49-F238E27FC236}">
                  <a16:creationId xmlns:a16="http://schemas.microsoft.com/office/drawing/2014/main" id="{BDAB294F-DB4D-A528-7876-1F70AA818E7C}"/>
                </a:ext>
              </a:extLst>
            </p:cNvPr>
            <p:cNvSpPr/>
            <p:nvPr/>
          </p:nvSpPr>
          <p:spPr>
            <a:xfrm>
              <a:off x="4296248" y="1769817"/>
              <a:ext cx="483307" cy="291744"/>
            </a:xfrm>
            <a:prstGeom prst="roundRect">
              <a:avLst/>
            </a:prstGeom>
            <a:noFill/>
            <a:ln w="317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58" name="TextBox 4257">
              <a:extLst>
                <a:ext uri="{FF2B5EF4-FFF2-40B4-BE49-F238E27FC236}">
                  <a16:creationId xmlns:a16="http://schemas.microsoft.com/office/drawing/2014/main" id="{F413CF1B-81E4-D05C-1933-0CD768F22C5A}"/>
                </a:ext>
              </a:extLst>
            </p:cNvPr>
            <p:cNvSpPr txBox="1"/>
            <p:nvPr/>
          </p:nvSpPr>
          <p:spPr>
            <a:xfrm>
              <a:off x="4398113" y="1842713"/>
              <a:ext cx="303254" cy="457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srgbClr val="001135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Orchestrator</a:t>
              </a:r>
            </a:p>
          </p:txBody>
        </p:sp>
      </p:grpSp>
      <p:grpSp>
        <p:nvGrpSpPr>
          <p:cNvPr id="4259" name="Group 4258">
            <a:extLst>
              <a:ext uri="{FF2B5EF4-FFF2-40B4-BE49-F238E27FC236}">
                <a16:creationId xmlns:a16="http://schemas.microsoft.com/office/drawing/2014/main" id="{CDB68B95-2614-C208-272E-DB28339DCBFC}"/>
              </a:ext>
            </a:extLst>
          </p:cNvPr>
          <p:cNvGrpSpPr/>
          <p:nvPr/>
        </p:nvGrpSpPr>
        <p:grpSpPr>
          <a:xfrm>
            <a:off x="3687963" y="2620808"/>
            <a:ext cx="483307" cy="291744"/>
            <a:chOff x="3658397" y="1767102"/>
            <a:chExt cx="483307" cy="291744"/>
          </a:xfrm>
        </p:grpSpPr>
        <p:sp>
          <p:nvSpPr>
            <p:cNvPr id="4260" name="TextBox 4259">
              <a:extLst>
                <a:ext uri="{FF2B5EF4-FFF2-40B4-BE49-F238E27FC236}">
                  <a16:creationId xmlns:a16="http://schemas.microsoft.com/office/drawing/2014/main" id="{B5042400-ABCD-C9A0-90F3-97B49C1D82B1}"/>
                </a:ext>
              </a:extLst>
            </p:cNvPr>
            <p:cNvSpPr txBox="1"/>
            <p:nvPr/>
          </p:nvSpPr>
          <p:spPr>
            <a:xfrm>
              <a:off x="3739001" y="1796447"/>
              <a:ext cx="303254" cy="824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001135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Q-KMS</a:t>
              </a:r>
            </a:p>
          </p:txBody>
        </p:sp>
        <p:pic>
          <p:nvPicPr>
            <p:cNvPr id="4262" name="Picture 4261" descr="A blue circle with lines on it&#10;&#10;Description automatically generated">
              <a:extLst>
                <a:ext uri="{FF2B5EF4-FFF2-40B4-BE49-F238E27FC236}">
                  <a16:creationId xmlns:a16="http://schemas.microsoft.com/office/drawing/2014/main" id="{7CFB5399-0673-D9A0-8F42-219C65CC6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255" y="1912185"/>
              <a:ext cx="117827" cy="117827"/>
            </a:xfrm>
            <a:prstGeom prst="rect">
              <a:avLst/>
            </a:prstGeom>
          </p:spPr>
        </p:pic>
        <p:sp>
          <p:nvSpPr>
            <p:cNvPr id="4263" name="Rectangle: Rounded Corners 4262">
              <a:extLst>
                <a:ext uri="{FF2B5EF4-FFF2-40B4-BE49-F238E27FC236}">
                  <a16:creationId xmlns:a16="http://schemas.microsoft.com/office/drawing/2014/main" id="{38F1AD5D-F7A6-C492-0721-93FAA679A0C0}"/>
                </a:ext>
              </a:extLst>
            </p:cNvPr>
            <p:cNvSpPr/>
            <p:nvPr/>
          </p:nvSpPr>
          <p:spPr>
            <a:xfrm>
              <a:off x="3658397" y="1767102"/>
              <a:ext cx="483307" cy="291744"/>
            </a:xfrm>
            <a:prstGeom prst="roundRect">
              <a:avLst/>
            </a:prstGeom>
            <a:noFill/>
            <a:ln w="317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66" name="Graphic 4265" descr="Key with solid fill">
              <a:extLst>
                <a:ext uri="{FF2B5EF4-FFF2-40B4-BE49-F238E27FC236}">
                  <a16:creationId xmlns:a16="http://schemas.microsoft.com/office/drawing/2014/main" id="{25D7975E-756F-03EB-CA6C-ED56E67126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87269" y="1890932"/>
              <a:ext cx="151378" cy="151378"/>
            </a:xfrm>
            <a:prstGeom prst="rect">
              <a:avLst/>
            </a:prstGeom>
          </p:spPr>
        </p:pic>
      </p:grpSp>
      <p:grpSp>
        <p:nvGrpSpPr>
          <p:cNvPr id="4268" name="Group 4267">
            <a:extLst>
              <a:ext uri="{FF2B5EF4-FFF2-40B4-BE49-F238E27FC236}">
                <a16:creationId xmlns:a16="http://schemas.microsoft.com/office/drawing/2014/main" id="{E80993B6-F712-1B0E-23A7-579463FB6C28}"/>
              </a:ext>
            </a:extLst>
          </p:cNvPr>
          <p:cNvGrpSpPr/>
          <p:nvPr/>
        </p:nvGrpSpPr>
        <p:grpSpPr>
          <a:xfrm>
            <a:off x="4713993" y="2627681"/>
            <a:ext cx="843158" cy="291744"/>
            <a:chOff x="3298546" y="1767102"/>
            <a:chExt cx="843158" cy="291744"/>
          </a:xfrm>
        </p:grpSpPr>
        <p:sp>
          <p:nvSpPr>
            <p:cNvPr id="4269" name="TextBox 4268">
              <a:extLst>
                <a:ext uri="{FF2B5EF4-FFF2-40B4-BE49-F238E27FC236}">
                  <a16:creationId xmlns:a16="http://schemas.microsoft.com/office/drawing/2014/main" id="{4159976F-6153-16AD-32A8-A3FA0AE4F9B1}"/>
                </a:ext>
              </a:extLst>
            </p:cNvPr>
            <p:cNvSpPr txBox="1"/>
            <p:nvPr/>
          </p:nvSpPr>
          <p:spPr>
            <a:xfrm>
              <a:off x="3737015" y="1776357"/>
              <a:ext cx="303254" cy="824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>
                  <a:ln>
                    <a:noFill/>
                  </a:ln>
                  <a:solidFill>
                    <a:srgbClr val="001135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Q-KMS</a:t>
              </a:r>
            </a:p>
          </p:txBody>
        </p:sp>
        <p:pic>
          <p:nvPicPr>
            <p:cNvPr id="4270" name="Picture 4269" descr="A blue circle with lines on it&#10;&#10;Description automatically generated">
              <a:extLst>
                <a:ext uri="{FF2B5EF4-FFF2-40B4-BE49-F238E27FC236}">
                  <a16:creationId xmlns:a16="http://schemas.microsoft.com/office/drawing/2014/main" id="{E6F6F03E-3C49-6A18-838E-439AD180E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255" y="1912185"/>
              <a:ext cx="117827" cy="117827"/>
            </a:xfrm>
            <a:prstGeom prst="rect">
              <a:avLst/>
            </a:prstGeom>
          </p:spPr>
        </p:pic>
        <p:sp>
          <p:nvSpPr>
            <p:cNvPr id="4276" name="Rectangle: Rounded Corners 4275">
              <a:extLst>
                <a:ext uri="{FF2B5EF4-FFF2-40B4-BE49-F238E27FC236}">
                  <a16:creationId xmlns:a16="http://schemas.microsoft.com/office/drawing/2014/main" id="{F24BDFDC-D986-A950-4383-7D846538BFEA}"/>
                </a:ext>
              </a:extLst>
            </p:cNvPr>
            <p:cNvSpPr/>
            <p:nvPr/>
          </p:nvSpPr>
          <p:spPr>
            <a:xfrm>
              <a:off x="3658397" y="1767102"/>
              <a:ext cx="483307" cy="291744"/>
            </a:xfrm>
            <a:prstGeom prst="roundRect">
              <a:avLst/>
            </a:prstGeom>
            <a:noFill/>
            <a:ln w="317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78" name="Graphic 4277" descr="Key with solid fill">
              <a:extLst>
                <a:ext uri="{FF2B5EF4-FFF2-40B4-BE49-F238E27FC236}">
                  <a16:creationId xmlns:a16="http://schemas.microsoft.com/office/drawing/2014/main" id="{41A38490-8EBD-A063-3056-9CBDE85E0B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87269" y="1890932"/>
              <a:ext cx="151378" cy="151378"/>
            </a:xfrm>
            <a:prstGeom prst="rect">
              <a:avLst/>
            </a:prstGeom>
          </p:spPr>
        </p:pic>
        <p:pic>
          <p:nvPicPr>
            <p:cNvPr id="4279" name="Graphic 4278" descr="Key with solid fill">
              <a:extLst>
                <a:ext uri="{FF2B5EF4-FFF2-40B4-BE49-F238E27FC236}">
                  <a16:creationId xmlns:a16="http://schemas.microsoft.com/office/drawing/2014/main" id="{850D64B1-AF6A-A7F3-2F67-F58053E3CD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298546" y="1918914"/>
              <a:ext cx="118526" cy="118526"/>
            </a:xfrm>
            <a:prstGeom prst="rect">
              <a:avLst/>
            </a:prstGeom>
          </p:spPr>
        </p:pic>
      </p:grpSp>
      <p:cxnSp>
        <p:nvCxnSpPr>
          <p:cNvPr id="4280" name="Connector: Elbow 4279">
            <a:extLst>
              <a:ext uri="{FF2B5EF4-FFF2-40B4-BE49-F238E27FC236}">
                <a16:creationId xmlns:a16="http://schemas.microsoft.com/office/drawing/2014/main" id="{AF26B86D-DE5D-2EB9-C57F-E15D22A60D66}"/>
              </a:ext>
            </a:extLst>
          </p:cNvPr>
          <p:cNvCxnSpPr>
            <a:cxnSpLocks/>
          </p:cNvCxnSpPr>
          <p:nvPr/>
        </p:nvCxnSpPr>
        <p:spPr>
          <a:xfrm rot="16200000" flipV="1">
            <a:off x="3692928" y="3085968"/>
            <a:ext cx="330351" cy="1088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1" name="Connector: Elbow 4280">
            <a:extLst>
              <a:ext uri="{FF2B5EF4-FFF2-40B4-BE49-F238E27FC236}">
                <a16:creationId xmlns:a16="http://schemas.microsoft.com/office/drawing/2014/main" id="{73F86A8A-87C4-2621-4EE5-89F312A74595}"/>
              </a:ext>
            </a:extLst>
          </p:cNvPr>
          <p:cNvCxnSpPr>
            <a:cxnSpLocks/>
          </p:cNvCxnSpPr>
          <p:nvPr/>
        </p:nvCxnSpPr>
        <p:spPr>
          <a:xfrm rot="16200000" flipV="1">
            <a:off x="5165983" y="3071410"/>
            <a:ext cx="330351" cy="1088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2" name="Straight Arrow Connector 4281">
            <a:extLst>
              <a:ext uri="{FF2B5EF4-FFF2-40B4-BE49-F238E27FC236}">
                <a16:creationId xmlns:a16="http://schemas.microsoft.com/office/drawing/2014/main" id="{85FCDD12-4CD4-A044-230A-A50547F6B0A6}"/>
              </a:ext>
            </a:extLst>
          </p:cNvPr>
          <p:cNvCxnSpPr/>
          <p:nvPr/>
        </p:nvCxnSpPr>
        <p:spPr>
          <a:xfrm flipV="1">
            <a:off x="4178419" y="2739801"/>
            <a:ext cx="219947" cy="7452"/>
          </a:xfrm>
          <a:prstGeom prst="straightConnector1">
            <a:avLst/>
          </a:prstGeom>
          <a:ln w="6350">
            <a:solidFill>
              <a:srgbClr val="7030A0"/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3" name="Straight Arrow Connector 4282">
            <a:extLst>
              <a:ext uri="{FF2B5EF4-FFF2-40B4-BE49-F238E27FC236}">
                <a16:creationId xmlns:a16="http://schemas.microsoft.com/office/drawing/2014/main" id="{269DD1DD-D92A-5F1C-C8ED-407E71B81E68}"/>
              </a:ext>
            </a:extLst>
          </p:cNvPr>
          <p:cNvCxnSpPr/>
          <p:nvPr/>
        </p:nvCxnSpPr>
        <p:spPr>
          <a:xfrm flipV="1">
            <a:off x="4870794" y="2745325"/>
            <a:ext cx="219947" cy="7452"/>
          </a:xfrm>
          <a:prstGeom prst="straightConnector1">
            <a:avLst/>
          </a:prstGeom>
          <a:ln w="6350">
            <a:solidFill>
              <a:srgbClr val="7030A0"/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4" name="Straight Arrow Connector 4283">
            <a:extLst>
              <a:ext uri="{FF2B5EF4-FFF2-40B4-BE49-F238E27FC236}">
                <a16:creationId xmlns:a16="http://schemas.microsoft.com/office/drawing/2014/main" id="{CFF88217-F6DB-B877-B4D9-54F196817EFE}"/>
              </a:ext>
            </a:extLst>
          </p:cNvPr>
          <p:cNvCxnSpPr>
            <a:stCxn id="4255" idx="2"/>
            <a:endCxn id="4209" idx="1"/>
          </p:cNvCxnSpPr>
          <p:nvPr/>
        </p:nvCxnSpPr>
        <p:spPr>
          <a:xfrm>
            <a:off x="4629141" y="2919043"/>
            <a:ext cx="233442" cy="355295"/>
          </a:xfrm>
          <a:prstGeom prst="straightConnector1">
            <a:avLst/>
          </a:prstGeom>
          <a:ln w="6350">
            <a:solidFill>
              <a:schemeClr val="accent3"/>
            </a:solidFill>
            <a:prstDash val="sysDash"/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7" name="Straight Arrow Connector 4286">
            <a:extLst>
              <a:ext uri="{FF2B5EF4-FFF2-40B4-BE49-F238E27FC236}">
                <a16:creationId xmlns:a16="http://schemas.microsoft.com/office/drawing/2014/main" id="{DE8320CD-1464-DE42-821A-5A1A56B07498}"/>
              </a:ext>
            </a:extLst>
          </p:cNvPr>
          <p:cNvCxnSpPr>
            <a:cxnSpLocks/>
            <a:stCxn id="4255" idx="2"/>
          </p:cNvCxnSpPr>
          <p:nvPr/>
        </p:nvCxnSpPr>
        <p:spPr>
          <a:xfrm flipH="1">
            <a:off x="4357683" y="2919043"/>
            <a:ext cx="271458" cy="344592"/>
          </a:xfrm>
          <a:prstGeom prst="straightConnector1">
            <a:avLst/>
          </a:prstGeom>
          <a:ln w="6350">
            <a:solidFill>
              <a:schemeClr val="accent3"/>
            </a:solidFill>
            <a:prstDash val="sysDash"/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>
            <a:extLst>
              <a:ext uri="{FF2B5EF4-FFF2-40B4-BE49-F238E27FC236}">
                <a16:creationId xmlns:a16="http://schemas.microsoft.com/office/drawing/2014/main" id="{DC56C8B7-0469-D859-8E00-5D9B45D82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491" y="2939572"/>
            <a:ext cx="219921" cy="21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8" name="Picture 2">
            <a:extLst>
              <a:ext uri="{FF2B5EF4-FFF2-40B4-BE49-F238E27FC236}">
                <a16:creationId xmlns:a16="http://schemas.microsoft.com/office/drawing/2014/main" id="{D7C3F520-DA06-B72A-865A-43A7DF105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056" y="2979573"/>
            <a:ext cx="219921" cy="21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49" name="Group 5148">
            <a:extLst>
              <a:ext uri="{FF2B5EF4-FFF2-40B4-BE49-F238E27FC236}">
                <a16:creationId xmlns:a16="http://schemas.microsoft.com/office/drawing/2014/main" id="{278A2EE9-E1B6-0CC1-C66E-1DBA41EC8C35}"/>
              </a:ext>
            </a:extLst>
          </p:cNvPr>
          <p:cNvGrpSpPr>
            <a:grpSpLocks/>
          </p:cNvGrpSpPr>
          <p:nvPr/>
        </p:nvGrpSpPr>
        <p:grpSpPr>
          <a:xfrm>
            <a:off x="6475001" y="3434914"/>
            <a:ext cx="160715" cy="159291"/>
            <a:chOff x="2709081" y="4088476"/>
            <a:chExt cx="252943" cy="258761"/>
          </a:xfrm>
        </p:grpSpPr>
        <p:sp>
          <p:nvSpPr>
            <p:cNvPr id="5150" name="Rectangle 5149">
              <a:extLst>
                <a:ext uri="{FF2B5EF4-FFF2-40B4-BE49-F238E27FC236}">
                  <a16:creationId xmlns:a16="http://schemas.microsoft.com/office/drawing/2014/main" id="{589C5CC8-347A-D045-3198-25BFCEA91196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51" name="Graphic 5150">
              <a:extLst>
                <a:ext uri="{FF2B5EF4-FFF2-40B4-BE49-F238E27FC236}">
                  <a16:creationId xmlns:a16="http://schemas.microsoft.com/office/drawing/2014/main" id="{C5F9339E-2498-6097-CBD0-51C48300D0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52" name="Group 5151">
            <a:extLst>
              <a:ext uri="{FF2B5EF4-FFF2-40B4-BE49-F238E27FC236}">
                <a16:creationId xmlns:a16="http://schemas.microsoft.com/office/drawing/2014/main" id="{058E2C14-A956-3289-9111-8885AA760FD0}"/>
              </a:ext>
            </a:extLst>
          </p:cNvPr>
          <p:cNvGrpSpPr>
            <a:grpSpLocks/>
          </p:cNvGrpSpPr>
          <p:nvPr/>
        </p:nvGrpSpPr>
        <p:grpSpPr>
          <a:xfrm>
            <a:off x="6906225" y="3252423"/>
            <a:ext cx="160715" cy="159291"/>
            <a:chOff x="2709081" y="4088476"/>
            <a:chExt cx="252943" cy="258761"/>
          </a:xfrm>
        </p:grpSpPr>
        <p:sp>
          <p:nvSpPr>
            <p:cNvPr id="5153" name="Rectangle 5152">
              <a:extLst>
                <a:ext uri="{FF2B5EF4-FFF2-40B4-BE49-F238E27FC236}">
                  <a16:creationId xmlns:a16="http://schemas.microsoft.com/office/drawing/2014/main" id="{0E03360C-4C82-F9F1-63EA-4F9BBA3B2E35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54" name="Graphic 5153">
              <a:extLst>
                <a:ext uri="{FF2B5EF4-FFF2-40B4-BE49-F238E27FC236}">
                  <a16:creationId xmlns:a16="http://schemas.microsoft.com/office/drawing/2014/main" id="{E9258DA6-30B1-3513-7FA4-5366D25441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55" name="Group 5154">
            <a:extLst>
              <a:ext uri="{FF2B5EF4-FFF2-40B4-BE49-F238E27FC236}">
                <a16:creationId xmlns:a16="http://schemas.microsoft.com/office/drawing/2014/main" id="{98CE375F-9F31-F704-14D9-EEF371DB707F}"/>
              </a:ext>
            </a:extLst>
          </p:cNvPr>
          <p:cNvGrpSpPr>
            <a:grpSpLocks/>
          </p:cNvGrpSpPr>
          <p:nvPr/>
        </p:nvGrpSpPr>
        <p:grpSpPr>
          <a:xfrm>
            <a:off x="6906225" y="3630900"/>
            <a:ext cx="160715" cy="159291"/>
            <a:chOff x="2709081" y="4088476"/>
            <a:chExt cx="252943" cy="258761"/>
          </a:xfrm>
        </p:grpSpPr>
        <p:sp>
          <p:nvSpPr>
            <p:cNvPr id="5156" name="Rectangle 5155">
              <a:extLst>
                <a:ext uri="{FF2B5EF4-FFF2-40B4-BE49-F238E27FC236}">
                  <a16:creationId xmlns:a16="http://schemas.microsoft.com/office/drawing/2014/main" id="{C275B123-3AC5-900E-1174-00E768011DB8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57" name="Graphic 5156">
              <a:extLst>
                <a:ext uri="{FF2B5EF4-FFF2-40B4-BE49-F238E27FC236}">
                  <a16:creationId xmlns:a16="http://schemas.microsoft.com/office/drawing/2014/main" id="{36ACAE9C-F015-39B0-CF7A-226104CD5EF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58" name="Group 5157">
            <a:extLst>
              <a:ext uri="{FF2B5EF4-FFF2-40B4-BE49-F238E27FC236}">
                <a16:creationId xmlns:a16="http://schemas.microsoft.com/office/drawing/2014/main" id="{E3A1F024-77E4-059D-86F9-3E89C90AE944}"/>
              </a:ext>
            </a:extLst>
          </p:cNvPr>
          <p:cNvGrpSpPr>
            <a:grpSpLocks/>
          </p:cNvGrpSpPr>
          <p:nvPr/>
        </p:nvGrpSpPr>
        <p:grpSpPr>
          <a:xfrm>
            <a:off x="7590389" y="3252423"/>
            <a:ext cx="160715" cy="159291"/>
            <a:chOff x="2709081" y="4088476"/>
            <a:chExt cx="252943" cy="258761"/>
          </a:xfrm>
        </p:grpSpPr>
        <p:sp>
          <p:nvSpPr>
            <p:cNvPr id="5159" name="Rectangle 5158">
              <a:extLst>
                <a:ext uri="{FF2B5EF4-FFF2-40B4-BE49-F238E27FC236}">
                  <a16:creationId xmlns:a16="http://schemas.microsoft.com/office/drawing/2014/main" id="{35786EEB-C808-A014-3E05-2ADE948283E8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60" name="Graphic 5159">
              <a:extLst>
                <a:ext uri="{FF2B5EF4-FFF2-40B4-BE49-F238E27FC236}">
                  <a16:creationId xmlns:a16="http://schemas.microsoft.com/office/drawing/2014/main" id="{BEEA11AF-3115-EB03-456D-899AFFCB625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61" name="Group 5160">
            <a:extLst>
              <a:ext uri="{FF2B5EF4-FFF2-40B4-BE49-F238E27FC236}">
                <a16:creationId xmlns:a16="http://schemas.microsoft.com/office/drawing/2014/main" id="{1D98C464-8A69-73C6-E70B-B84EE1AF6E73}"/>
              </a:ext>
            </a:extLst>
          </p:cNvPr>
          <p:cNvGrpSpPr>
            <a:grpSpLocks/>
          </p:cNvGrpSpPr>
          <p:nvPr/>
        </p:nvGrpSpPr>
        <p:grpSpPr>
          <a:xfrm>
            <a:off x="7601213" y="3617406"/>
            <a:ext cx="160715" cy="159291"/>
            <a:chOff x="2709081" y="4088476"/>
            <a:chExt cx="252943" cy="258761"/>
          </a:xfrm>
        </p:grpSpPr>
        <p:sp>
          <p:nvSpPr>
            <p:cNvPr id="5162" name="Rectangle 5161">
              <a:extLst>
                <a:ext uri="{FF2B5EF4-FFF2-40B4-BE49-F238E27FC236}">
                  <a16:creationId xmlns:a16="http://schemas.microsoft.com/office/drawing/2014/main" id="{09BA5558-740A-A833-9BD7-FA6C6CE6586E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63" name="Graphic 5162">
              <a:extLst>
                <a:ext uri="{FF2B5EF4-FFF2-40B4-BE49-F238E27FC236}">
                  <a16:creationId xmlns:a16="http://schemas.microsoft.com/office/drawing/2014/main" id="{4ABFC321-F525-B9F4-6CF4-FDF733894F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64" name="Group 5163">
            <a:extLst>
              <a:ext uri="{FF2B5EF4-FFF2-40B4-BE49-F238E27FC236}">
                <a16:creationId xmlns:a16="http://schemas.microsoft.com/office/drawing/2014/main" id="{C14E3D26-1065-5885-66D3-08E571AAF7FD}"/>
              </a:ext>
            </a:extLst>
          </p:cNvPr>
          <p:cNvGrpSpPr>
            <a:grpSpLocks/>
          </p:cNvGrpSpPr>
          <p:nvPr/>
        </p:nvGrpSpPr>
        <p:grpSpPr>
          <a:xfrm>
            <a:off x="7980737" y="3407282"/>
            <a:ext cx="160715" cy="159291"/>
            <a:chOff x="2709081" y="4088476"/>
            <a:chExt cx="252943" cy="258761"/>
          </a:xfrm>
        </p:grpSpPr>
        <p:sp>
          <p:nvSpPr>
            <p:cNvPr id="5165" name="Rectangle 5164">
              <a:extLst>
                <a:ext uri="{FF2B5EF4-FFF2-40B4-BE49-F238E27FC236}">
                  <a16:creationId xmlns:a16="http://schemas.microsoft.com/office/drawing/2014/main" id="{98D06DC1-F23A-74EF-6997-32EEAE7FE4F2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66" name="Graphic 5165">
              <a:extLst>
                <a:ext uri="{FF2B5EF4-FFF2-40B4-BE49-F238E27FC236}">
                  <a16:creationId xmlns:a16="http://schemas.microsoft.com/office/drawing/2014/main" id="{D69ED2F5-C3F1-F068-8A81-2291E573F34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cxnSp>
        <p:nvCxnSpPr>
          <p:cNvPr id="5167" name="Straight Connector 5166">
            <a:extLst>
              <a:ext uri="{FF2B5EF4-FFF2-40B4-BE49-F238E27FC236}">
                <a16:creationId xmlns:a16="http://schemas.microsoft.com/office/drawing/2014/main" id="{1503011D-F384-8AA7-AF8A-690204CEF18E}"/>
              </a:ext>
            </a:extLst>
          </p:cNvPr>
          <p:cNvCxnSpPr>
            <a:cxnSpLocks/>
            <a:stCxn id="5153" idx="3"/>
            <a:endCxn id="5159" idx="1"/>
          </p:cNvCxnSpPr>
          <p:nvPr/>
        </p:nvCxnSpPr>
        <p:spPr>
          <a:xfrm>
            <a:off x="7066940" y="3332069"/>
            <a:ext cx="5234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8" name="Straight Connector 5167">
            <a:extLst>
              <a:ext uri="{FF2B5EF4-FFF2-40B4-BE49-F238E27FC236}">
                <a16:creationId xmlns:a16="http://schemas.microsoft.com/office/drawing/2014/main" id="{63CB8E07-2598-0613-B60F-33EE69882A13}"/>
              </a:ext>
            </a:extLst>
          </p:cNvPr>
          <p:cNvCxnSpPr>
            <a:cxnSpLocks/>
          </p:cNvCxnSpPr>
          <p:nvPr/>
        </p:nvCxnSpPr>
        <p:spPr>
          <a:xfrm>
            <a:off x="7075151" y="3724353"/>
            <a:ext cx="5234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9" name="Straight Connector 5168">
            <a:extLst>
              <a:ext uri="{FF2B5EF4-FFF2-40B4-BE49-F238E27FC236}">
                <a16:creationId xmlns:a16="http://schemas.microsoft.com/office/drawing/2014/main" id="{ABFDB98E-4E11-36EA-18EC-ECF8FC137C26}"/>
              </a:ext>
            </a:extLst>
          </p:cNvPr>
          <p:cNvCxnSpPr>
            <a:cxnSpLocks/>
            <a:stCxn id="5150" idx="3"/>
            <a:endCxn id="5156" idx="1"/>
          </p:cNvCxnSpPr>
          <p:nvPr/>
        </p:nvCxnSpPr>
        <p:spPr>
          <a:xfrm>
            <a:off x="6635716" y="3514560"/>
            <a:ext cx="270509" cy="195986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2" name="Straight Connector 5171">
            <a:extLst>
              <a:ext uri="{FF2B5EF4-FFF2-40B4-BE49-F238E27FC236}">
                <a16:creationId xmlns:a16="http://schemas.microsoft.com/office/drawing/2014/main" id="{5D590BC6-A163-F466-4868-D69F045578EC}"/>
              </a:ext>
            </a:extLst>
          </p:cNvPr>
          <p:cNvCxnSpPr>
            <a:cxnSpLocks/>
            <a:stCxn id="5150" idx="3"/>
            <a:endCxn id="5153" idx="1"/>
          </p:cNvCxnSpPr>
          <p:nvPr/>
        </p:nvCxnSpPr>
        <p:spPr>
          <a:xfrm flipV="1">
            <a:off x="6635716" y="3332069"/>
            <a:ext cx="270509" cy="182491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3" name="Straight Connector 5172">
            <a:extLst>
              <a:ext uri="{FF2B5EF4-FFF2-40B4-BE49-F238E27FC236}">
                <a16:creationId xmlns:a16="http://schemas.microsoft.com/office/drawing/2014/main" id="{51C716AD-35AA-8EDA-040E-6EE319B7B805}"/>
              </a:ext>
            </a:extLst>
          </p:cNvPr>
          <p:cNvCxnSpPr>
            <a:cxnSpLocks/>
            <a:stCxn id="5165" idx="1"/>
            <a:endCxn id="5159" idx="3"/>
          </p:cNvCxnSpPr>
          <p:nvPr/>
        </p:nvCxnSpPr>
        <p:spPr>
          <a:xfrm flipH="1" flipV="1">
            <a:off x="7751104" y="3332069"/>
            <a:ext cx="229633" cy="154859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7" name="Straight Connector 5176">
            <a:extLst>
              <a:ext uri="{FF2B5EF4-FFF2-40B4-BE49-F238E27FC236}">
                <a16:creationId xmlns:a16="http://schemas.microsoft.com/office/drawing/2014/main" id="{792527B5-5AF3-2910-219A-448BBC55D027}"/>
              </a:ext>
            </a:extLst>
          </p:cNvPr>
          <p:cNvCxnSpPr>
            <a:cxnSpLocks/>
            <a:stCxn id="5165" idx="1"/>
            <a:endCxn id="5162" idx="3"/>
          </p:cNvCxnSpPr>
          <p:nvPr/>
        </p:nvCxnSpPr>
        <p:spPr>
          <a:xfrm flipH="1">
            <a:off x="7761928" y="3486928"/>
            <a:ext cx="218809" cy="210124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8" name="Straight Connector 5177">
            <a:extLst>
              <a:ext uri="{FF2B5EF4-FFF2-40B4-BE49-F238E27FC236}">
                <a16:creationId xmlns:a16="http://schemas.microsoft.com/office/drawing/2014/main" id="{34AE2E1B-EC6F-EB44-690C-80FCB48FA03C}"/>
              </a:ext>
            </a:extLst>
          </p:cNvPr>
          <p:cNvCxnSpPr>
            <a:cxnSpLocks/>
            <a:stCxn id="5162" idx="1"/>
            <a:endCxn id="5153" idx="3"/>
          </p:cNvCxnSpPr>
          <p:nvPr/>
        </p:nvCxnSpPr>
        <p:spPr>
          <a:xfrm flipH="1" flipV="1">
            <a:off x="7066940" y="3332069"/>
            <a:ext cx="534273" cy="364983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9" name="Straight Connector 5178">
            <a:extLst>
              <a:ext uri="{FF2B5EF4-FFF2-40B4-BE49-F238E27FC236}">
                <a16:creationId xmlns:a16="http://schemas.microsoft.com/office/drawing/2014/main" id="{7BA92313-4492-D600-EAA0-6D48A1A979B8}"/>
              </a:ext>
            </a:extLst>
          </p:cNvPr>
          <p:cNvCxnSpPr>
            <a:cxnSpLocks/>
            <a:stCxn id="5159" idx="1"/>
            <a:endCxn id="5156" idx="3"/>
          </p:cNvCxnSpPr>
          <p:nvPr/>
        </p:nvCxnSpPr>
        <p:spPr>
          <a:xfrm flipH="1">
            <a:off x="7066940" y="3332069"/>
            <a:ext cx="523449" cy="378477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80" name="Straight Connector 5179">
            <a:extLst>
              <a:ext uri="{FF2B5EF4-FFF2-40B4-BE49-F238E27FC236}">
                <a16:creationId xmlns:a16="http://schemas.microsoft.com/office/drawing/2014/main" id="{D05D623C-08C8-052B-5DFA-D17E9153EF0E}"/>
              </a:ext>
            </a:extLst>
          </p:cNvPr>
          <p:cNvCxnSpPr>
            <a:cxnSpLocks/>
            <a:stCxn id="5153" idx="2"/>
            <a:endCxn id="5156" idx="0"/>
          </p:cNvCxnSpPr>
          <p:nvPr/>
        </p:nvCxnSpPr>
        <p:spPr>
          <a:xfrm>
            <a:off x="6986583" y="3411714"/>
            <a:ext cx="0" cy="219186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81" name="Straight Connector 5180">
            <a:extLst>
              <a:ext uri="{FF2B5EF4-FFF2-40B4-BE49-F238E27FC236}">
                <a16:creationId xmlns:a16="http://schemas.microsoft.com/office/drawing/2014/main" id="{9179FEB5-9483-0AAF-0433-E977F015298C}"/>
              </a:ext>
            </a:extLst>
          </p:cNvPr>
          <p:cNvCxnSpPr>
            <a:cxnSpLocks/>
            <a:stCxn id="5159" idx="2"/>
            <a:endCxn id="5162" idx="0"/>
          </p:cNvCxnSpPr>
          <p:nvPr/>
        </p:nvCxnSpPr>
        <p:spPr>
          <a:xfrm>
            <a:off x="7670747" y="3411714"/>
            <a:ext cx="10824" cy="205692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89" name="Group 4288">
            <a:extLst>
              <a:ext uri="{FF2B5EF4-FFF2-40B4-BE49-F238E27FC236}">
                <a16:creationId xmlns:a16="http://schemas.microsoft.com/office/drawing/2014/main" id="{05F08373-F8EF-16F0-580F-62E5381F1AD0}"/>
              </a:ext>
            </a:extLst>
          </p:cNvPr>
          <p:cNvGrpSpPr/>
          <p:nvPr/>
        </p:nvGrpSpPr>
        <p:grpSpPr>
          <a:xfrm>
            <a:off x="6077188" y="3273195"/>
            <a:ext cx="302102" cy="369987"/>
            <a:chOff x="3386765" y="2258890"/>
            <a:chExt cx="302102" cy="369987"/>
          </a:xfrm>
        </p:grpSpPr>
        <p:sp>
          <p:nvSpPr>
            <p:cNvPr id="4302" name="Rectangle: Rounded Corners 4301">
              <a:extLst>
                <a:ext uri="{FF2B5EF4-FFF2-40B4-BE49-F238E27FC236}">
                  <a16:creationId xmlns:a16="http://schemas.microsoft.com/office/drawing/2014/main" id="{BE341086-F97A-9A73-8F25-64DFFD0C7A88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304" name="TextBox 4303">
              <a:extLst>
                <a:ext uri="{FF2B5EF4-FFF2-40B4-BE49-F238E27FC236}">
                  <a16:creationId xmlns:a16="http://schemas.microsoft.com/office/drawing/2014/main" id="{E3848533-A57F-5537-11C2-DC1B91A18346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A</a:t>
              </a:r>
            </a:p>
          </p:txBody>
        </p:sp>
        <p:pic>
          <p:nvPicPr>
            <p:cNvPr id="4305" name="Graphic 4304">
              <a:extLst>
                <a:ext uri="{FF2B5EF4-FFF2-40B4-BE49-F238E27FC236}">
                  <a16:creationId xmlns:a16="http://schemas.microsoft.com/office/drawing/2014/main" id="{D5A6D45E-0E7F-A357-F5C6-17E82C7038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</p:grpSp>
      <p:grpSp>
        <p:nvGrpSpPr>
          <p:cNvPr id="4306" name="Group 4305">
            <a:extLst>
              <a:ext uri="{FF2B5EF4-FFF2-40B4-BE49-F238E27FC236}">
                <a16:creationId xmlns:a16="http://schemas.microsoft.com/office/drawing/2014/main" id="{4C90C252-E7D9-0A6B-F920-B0026165C282}"/>
              </a:ext>
            </a:extLst>
          </p:cNvPr>
          <p:cNvGrpSpPr/>
          <p:nvPr/>
        </p:nvGrpSpPr>
        <p:grpSpPr>
          <a:xfrm>
            <a:off x="7135826" y="3310752"/>
            <a:ext cx="1411336" cy="563699"/>
            <a:chOff x="2277531" y="2258890"/>
            <a:chExt cx="1411336" cy="563699"/>
          </a:xfrm>
        </p:grpSpPr>
        <p:sp>
          <p:nvSpPr>
            <p:cNvPr id="4308" name="Rectangle: Rounded Corners 4307">
              <a:extLst>
                <a:ext uri="{FF2B5EF4-FFF2-40B4-BE49-F238E27FC236}">
                  <a16:creationId xmlns:a16="http://schemas.microsoft.com/office/drawing/2014/main" id="{D48AD1C3-E06F-3C07-4368-B8AAD7CAFEE9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311" name="TextBox 4310">
              <a:extLst>
                <a:ext uri="{FF2B5EF4-FFF2-40B4-BE49-F238E27FC236}">
                  <a16:creationId xmlns:a16="http://schemas.microsoft.com/office/drawing/2014/main" id="{55A5BF0C-2A22-4DCB-2064-E0D1EAED842B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B</a:t>
              </a:r>
            </a:p>
          </p:txBody>
        </p:sp>
        <p:pic>
          <p:nvPicPr>
            <p:cNvPr id="4313" name="Graphic 4312">
              <a:extLst>
                <a:ext uri="{FF2B5EF4-FFF2-40B4-BE49-F238E27FC236}">
                  <a16:creationId xmlns:a16="http://schemas.microsoft.com/office/drawing/2014/main" id="{ABE14F47-55CD-379B-A974-835488A9EB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  <p:sp>
          <p:nvSpPr>
            <p:cNvPr id="4314" name="TextBox 4313">
              <a:extLst>
                <a:ext uri="{FF2B5EF4-FFF2-40B4-BE49-F238E27FC236}">
                  <a16:creationId xmlns:a16="http://schemas.microsoft.com/office/drawing/2014/main" id="{2B7F2EE0-4C59-6454-D49A-C037BE7AA29E}"/>
                </a:ext>
              </a:extLst>
            </p:cNvPr>
            <p:cNvSpPr txBox="1">
              <a:spLocks/>
            </p:cNvSpPr>
            <p:nvPr/>
          </p:nvSpPr>
          <p:spPr>
            <a:xfrm>
              <a:off x="2277531" y="2717949"/>
              <a:ext cx="673587" cy="1046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Data Plane</a:t>
              </a:r>
            </a:p>
          </p:txBody>
        </p:sp>
      </p:grpSp>
      <p:sp>
        <p:nvSpPr>
          <p:cNvPr id="4315" name="Rectangle 4314">
            <a:extLst>
              <a:ext uri="{FF2B5EF4-FFF2-40B4-BE49-F238E27FC236}">
                <a16:creationId xmlns:a16="http://schemas.microsoft.com/office/drawing/2014/main" id="{B0871D61-9A0C-D4B3-1607-DE483B2D3B19}"/>
              </a:ext>
            </a:extLst>
          </p:cNvPr>
          <p:cNvSpPr/>
          <p:nvPr/>
        </p:nvSpPr>
        <p:spPr>
          <a:xfrm>
            <a:off x="6464818" y="3332914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sp>
        <p:nvSpPr>
          <p:cNvPr id="4320" name="Rectangle 4319">
            <a:extLst>
              <a:ext uri="{FF2B5EF4-FFF2-40B4-BE49-F238E27FC236}">
                <a16:creationId xmlns:a16="http://schemas.microsoft.com/office/drawing/2014/main" id="{A5D59293-3E57-5880-D51D-FE550D8506A2}"/>
              </a:ext>
            </a:extLst>
          </p:cNvPr>
          <p:cNvSpPr/>
          <p:nvPr/>
        </p:nvSpPr>
        <p:spPr>
          <a:xfrm>
            <a:off x="7967952" y="3294861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cxnSp>
        <p:nvCxnSpPr>
          <p:cNvPr id="4321" name="Connector: Elbow 4320">
            <a:extLst>
              <a:ext uri="{FF2B5EF4-FFF2-40B4-BE49-F238E27FC236}">
                <a16:creationId xmlns:a16="http://schemas.microsoft.com/office/drawing/2014/main" id="{AC5092A0-D4D3-EA25-B95F-2800DFB81378}"/>
              </a:ext>
            </a:extLst>
          </p:cNvPr>
          <p:cNvCxnSpPr>
            <a:cxnSpLocks/>
            <a:stCxn id="4315" idx="3"/>
            <a:endCxn id="23" idx="2"/>
          </p:cNvCxnSpPr>
          <p:nvPr/>
        </p:nvCxnSpPr>
        <p:spPr>
          <a:xfrm flipV="1">
            <a:off x="6647929" y="3125629"/>
            <a:ext cx="114821" cy="248459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8" name="Rectangle: Rounded Corners 5187">
            <a:extLst>
              <a:ext uri="{FF2B5EF4-FFF2-40B4-BE49-F238E27FC236}">
                <a16:creationId xmlns:a16="http://schemas.microsoft.com/office/drawing/2014/main" id="{0A784006-3B64-5ACE-9BD8-FA3D361AB72C}"/>
              </a:ext>
            </a:extLst>
          </p:cNvPr>
          <p:cNvSpPr/>
          <p:nvPr/>
        </p:nvSpPr>
        <p:spPr>
          <a:xfrm>
            <a:off x="6338768" y="2799781"/>
            <a:ext cx="2060725" cy="184967"/>
          </a:xfrm>
          <a:prstGeom prst="roundRect">
            <a:avLst/>
          </a:prstGeom>
          <a:solidFill>
            <a:srgbClr val="7F78D7"/>
          </a:solidFill>
          <a:ln w="31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cxnSp>
        <p:nvCxnSpPr>
          <p:cNvPr id="5189" name="Connector: Elbow 5188">
            <a:extLst>
              <a:ext uri="{FF2B5EF4-FFF2-40B4-BE49-F238E27FC236}">
                <a16:creationId xmlns:a16="http://schemas.microsoft.com/office/drawing/2014/main" id="{C53F99A6-2CB2-E7DD-2BA5-C388F30D37E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462453" y="3185416"/>
            <a:ext cx="248004" cy="2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0" name="Connector: Elbow 5189">
            <a:extLst>
              <a:ext uri="{FF2B5EF4-FFF2-40B4-BE49-F238E27FC236}">
                <a16:creationId xmlns:a16="http://schemas.microsoft.com/office/drawing/2014/main" id="{921D29A3-1760-B138-5BA7-532B48B6EF2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939025" y="3174375"/>
            <a:ext cx="240970" cy="2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1" name="Straight Arrow Connector 5190">
            <a:extLst>
              <a:ext uri="{FF2B5EF4-FFF2-40B4-BE49-F238E27FC236}">
                <a16:creationId xmlns:a16="http://schemas.microsoft.com/office/drawing/2014/main" id="{A11F995C-6FE5-5A94-6354-80C9965DE25D}"/>
              </a:ext>
            </a:extLst>
          </p:cNvPr>
          <p:cNvCxnSpPr>
            <a:cxnSpLocks/>
            <a:stCxn id="5188" idx="2"/>
            <a:endCxn id="5159" idx="1"/>
          </p:cNvCxnSpPr>
          <p:nvPr/>
        </p:nvCxnSpPr>
        <p:spPr>
          <a:xfrm>
            <a:off x="7369131" y="2984748"/>
            <a:ext cx="221258" cy="347321"/>
          </a:xfrm>
          <a:prstGeom prst="straightConnector1">
            <a:avLst/>
          </a:prstGeom>
          <a:ln w="6350">
            <a:solidFill>
              <a:schemeClr val="accent3"/>
            </a:solidFill>
            <a:prstDash val="sysDash"/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2" name="Straight Arrow Connector 5191">
            <a:extLst>
              <a:ext uri="{FF2B5EF4-FFF2-40B4-BE49-F238E27FC236}">
                <a16:creationId xmlns:a16="http://schemas.microsoft.com/office/drawing/2014/main" id="{DC174F05-B937-E3AB-BF16-E448E35B9C75}"/>
              </a:ext>
            </a:extLst>
          </p:cNvPr>
          <p:cNvCxnSpPr>
            <a:cxnSpLocks/>
          </p:cNvCxnSpPr>
          <p:nvPr/>
        </p:nvCxnSpPr>
        <p:spPr>
          <a:xfrm flipH="1">
            <a:off x="7085489" y="2998555"/>
            <a:ext cx="238947" cy="322811"/>
          </a:xfrm>
          <a:prstGeom prst="straightConnector1">
            <a:avLst/>
          </a:prstGeom>
          <a:ln w="6350">
            <a:solidFill>
              <a:schemeClr val="accent3"/>
            </a:solidFill>
            <a:prstDash val="sysDash"/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3" name="TextBox 5192">
            <a:extLst>
              <a:ext uri="{FF2B5EF4-FFF2-40B4-BE49-F238E27FC236}">
                <a16:creationId xmlns:a16="http://schemas.microsoft.com/office/drawing/2014/main" id="{5DFE3348-9FD2-0FFB-F2D1-85E28336A71D}"/>
              </a:ext>
            </a:extLst>
          </p:cNvPr>
          <p:cNvSpPr txBox="1"/>
          <p:nvPr/>
        </p:nvSpPr>
        <p:spPr>
          <a:xfrm>
            <a:off x="6381149" y="2843596"/>
            <a:ext cx="2060725" cy="109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600" b="1" i="0" u="none" strike="noStrike" kern="1200" cap="none" spc="0" normalizeH="0" baseline="0" noProof="0">
                <a:ln>
                  <a:noFill/>
                </a:ln>
                <a:solidFill>
                  <a:srgbClr val="37CC73">
                    <a:lumMod val="20000"/>
                    <a:lumOff val="80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OOB CONTROL PLANE</a:t>
            </a:r>
          </a:p>
        </p:txBody>
      </p:sp>
      <p:sp>
        <p:nvSpPr>
          <p:cNvPr id="5194" name="Rectangle: Rounded Corners 5193">
            <a:extLst>
              <a:ext uri="{FF2B5EF4-FFF2-40B4-BE49-F238E27FC236}">
                <a16:creationId xmlns:a16="http://schemas.microsoft.com/office/drawing/2014/main" id="{4DDB399A-4DCC-3E65-3E49-3FE99812FE6A}"/>
              </a:ext>
            </a:extLst>
          </p:cNvPr>
          <p:cNvSpPr/>
          <p:nvPr/>
        </p:nvSpPr>
        <p:spPr>
          <a:xfrm>
            <a:off x="6336357" y="2506414"/>
            <a:ext cx="2060725" cy="184967"/>
          </a:xfrm>
          <a:prstGeom prst="roundRect">
            <a:avLst/>
          </a:prstGeom>
          <a:solidFill>
            <a:schemeClr val="accent6"/>
          </a:solidFill>
          <a:ln w="31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5195" name="TextBox 5194">
            <a:extLst>
              <a:ext uri="{FF2B5EF4-FFF2-40B4-BE49-F238E27FC236}">
                <a16:creationId xmlns:a16="http://schemas.microsoft.com/office/drawing/2014/main" id="{9913D6D1-9414-D321-973B-1E137D486B73}"/>
              </a:ext>
            </a:extLst>
          </p:cNvPr>
          <p:cNvSpPr txBox="1"/>
          <p:nvPr/>
        </p:nvSpPr>
        <p:spPr>
          <a:xfrm>
            <a:off x="6378738" y="2550229"/>
            <a:ext cx="2060725" cy="109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600" b="1" i="0" u="none" strike="noStrike" kern="1200" cap="none" spc="0" normalizeH="0" baseline="0" noProof="0">
                <a:ln>
                  <a:noFill/>
                </a:ln>
                <a:solidFill>
                  <a:srgbClr val="37CC73">
                    <a:lumMod val="20000"/>
                    <a:lumOff val="80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Entanglement Control </a:t>
            </a:r>
          </a:p>
        </p:txBody>
      </p:sp>
      <p:pic>
        <p:nvPicPr>
          <p:cNvPr id="5196" name="Picture 2">
            <a:extLst>
              <a:ext uri="{FF2B5EF4-FFF2-40B4-BE49-F238E27FC236}">
                <a16:creationId xmlns:a16="http://schemas.microsoft.com/office/drawing/2014/main" id="{5789B6F3-A5B1-F5D9-CFAD-9D1349DE2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055" y="2954635"/>
            <a:ext cx="219921" cy="21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97" name="Picture 2">
            <a:extLst>
              <a:ext uri="{FF2B5EF4-FFF2-40B4-BE49-F238E27FC236}">
                <a16:creationId xmlns:a16="http://schemas.microsoft.com/office/drawing/2014/main" id="{0A611067-7D68-60EB-AB26-883BE394A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0" y="2994636"/>
            <a:ext cx="219921" cy="21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loud Generic gradient outline icon | Freepik">
            <a:extLst>
              <a:ext uri="{FF2B5EF4-FFF2-40B4-BE49-F238E27FC236}">
                <a16:creationId xmlns:a16="http://schemas.microsoft.com/office/drawing/2014/main" id="{0F87B9EA-6CD0-C047-D6F7-B12139088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36" y="3524520"/>
            <a:ext cx="296503" cy="29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0" name="Picture 2" descr="Cloud Generic gradient outline icon | Freepik">
            <a:extLst>
              <a:ext uri="{FF2B5EF4-FFF2-40B4-BE49-F238E27FC236}">
                <a16:creationId xmlns:a16="http://schemas.microsoft.com/office/drawing/2014/main" id="{7B6019C0-BEAC-A77E-295C-709B53F1F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338" y="3514560"/>
            <a:ext cx="296503" cy="29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02" name="Arrow: Striped Right 5201">
            <a:extLst>
              <a:ext uri="{FF2B5EF4-FFF2-40B4-BE49-F238E27FC236}">
                <a16:creationId xmlns:a16="http://schemas.microsoft.com/office/drawing/2014/main" id="{833FB324-5317-BC50-F9C5-8553B61F09C8}"/>
              </a:ext>
            </a:extLst>
          </p:cNvPr>
          <p:cNvSpPr/>
          <p:nvPr/>
        </p:nvSpPr>
        <p:spPr>
          <a:xfrm>
            <a:off x="409598" y="4248301"/>
            <a:ext cx="8221406" cy="277866"/>
          </a:xfrm>
          <a:prstGeom prst="striped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Time</a:t>
            </a:r>
          </a:p>
        </p:txBody>
      </p:sp>
      <p:sp>
        <p:nvSpPr>
          <p:cNvPr id="5203" name="Rectangle: Rounded Corners 5202">
            <a:extLst>
              <a:ext uri="{FF2B5EF4-FFF2-40B4-BE49-F238E27FC236}">
                <a16:creationId xmlns:a16="http://schemas.microsoft.com/office/drawing/2014/main" id="{F4B74A23-CC70-1049-2189-3C2CE2411B59}"/>
              </a:ext>
            </a:extLst>
          </p:cNvPr>
          <p:cNvSpPr/>
          <p:nvPr/>
        </p:nvSpPr>
        <p:spPr>
          <a:xfrm>
            <a:off x="390123" y="1114980"/>
            <a:ext cx="8174919" cy="504264"/>
          </a:xfrm>
          <a:prstGeom prst="roundRect">
            <a:avLst/>
          </a:prstGeom>
          <a:solidFill>
            <a:schemeClr val="accent6">
              <a:alpha val="7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5204" name="Rectangle: Rounded Corners 5203">
            <a:extLst>
              <a:ext uri="{FF2B5EF4-FFF2-40B4-BE49-F238E27FC236}">
                <a16:creationId xmlns:a16="http://schemas.microsoft.com/office/drawing/2014/main" id="{02F7329E-7659-E876-6AF0-F83737DD1FA0}"/>
              </a:ext>
            </a:extLst>
          </p:cNvPr>
          <p:cNvSpPr/>
          <p:nvPr/>
        </p:nvSpPr>
        <p:spPr>
          <a:xfrm>
            <a:off x="390123" y="1766959"/>
            <a:ext cx="8174919" cy="504264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5205" name="Rectangle: Rounded Corners 5204">
            <a:extLst>
              <a:ext uri="{FF2B5EF4-FFF2-40B4-BE49-F238E27FC236}">
                <a16:creationId xmlns:a16="http://schemas.microsoft.com/office/drawing/2014/main" id="{514642C9-B78B-F57F-EE70-3673C6A05360}"/>
              </a:ext>
            </a:extLst>
          </p:cNvPr>
          <p:cNvSpPr/>
          <p:nvPr/>
        </p:nvSpPr>
        <p:spPr>
          <a:xfrm>
            <a:off x="568596" y="973678"/>
            <a:ext cx="1109202" cy="26001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Quantum App</a:t>
            </a:r>
          </a:p>
        </p:txBody>
      </p:sp>
      <p:sp>
        <p:nvSpPr>
          <p:cNvPr id="5206" name="Rectangle: Rounded Corners 5205">
            <a:extLst>
              <a:ext uri="{FF2B5EF4-FFF2-40B4-BE49-F238E27FC236}">
                <a16:creationId xmlns:a16="http://schemas.microsoft.com/office/drawing/2014/main" id="{9F1ACDA4-2734-2EF2-E4C3-78F6E8EC2D8F}"/>
              </a:ext>
            </a:extLst>
          </p:cNvPr>
          <p:cNvSpPr/>
          <p:nvPr/>
        </p:nvSpPr>
        <p:spPr>
          <a:xfrm>
            <a:off x="588489" y="1664238"/>
            <a:ext cx="1869485" cy="230135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Control &amp; Management Plane</a:t>
            </a:r>
          </a:p>
        </p:txBody>
      </p:sp>
      <p:sp>
        <p:nvSpPr>
          <p:cNvPr id="5207" name="TextBox 5206">
            <a:extLst>
              <a:ext uri="{FF2B5EF4-FFF2-40B4-BE49-F238E27FC236}">
                <a16:creationId xmlns:a16="http://schemas.microsoft.com/office/drawing/2014/main" id="{29D04EE7-6789-DBD7-A16C-A64A989B1BE4}"/>
              </a:ext>
            </a:extLst>
          </p:cNvPr>
          <p:cNvSpPr txBox="1"/>
          <p:nvPr/>
        </p:nvSpPr>
        <p:spPr>
          <a:xfrm>
            <a:off x="2563338" y="1969996"/>
            <a:ext cx="461068" cy="20738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OOB</a:t>
            </a:r>
          </a:p>
        </p:txBody>
      </p:sp>
      <p:sp>
        <p:nvSpPr>
          <p:cNvPr id="5208" name="TextBox 5207">
            <a:extLst>
              <a:ext uri="{FF2B5EF4-FFF2-40B4-BE49-F238E27FC236}">
                <a16:creationId xmlns:a16="http://schemas.microsoft.com/office/drawing/2014/main" id="{9CD47C4C-341D-739F-B500-33327F63E853}"/>
              </a:ext>
            </a:extLst>
          </p:cNvPr>
          <p:cNvSpPr txBox="1"/>
          <p:nvPr/>
        </p:nvSpPr>
        <p:spPr>
          <a:xfrm>
            <a:off x="4288392" y="1966887"/>
            <a:ext cx="512457" cy="20738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Q-KMS</a:t>
            </a:r>
          </a:p>
        </p:txBody>
      </p:sp>
      <p:sp>
        <p:nvSpPr>
          <p:cNvPr id="5209" name="TextBox 5208">
            <a:extLst>
              <a:ext uri="{FF2B5EF4-FFF2-40B4-BE49-F238E27FC236}">
                <a16:creationId xmlns:a16="http://schemas.microsoft.com/office/drawing/2014/main" id="{66DAE5D4-3938-4F89-7766-60C4558F47AE}"/>
              </a:ext>
            </a:extLst>
          </p:cNvPr>
          <p:cNvSpPr txBox="1"/>
          <p:nvPr/>
        </p:nvSpPr>
        <p:spPr>
          <a:xfrm>
            <a:off x="6031340" y="1911747"/>
            <a:ext cx="2272072" cy="1755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Entanglement Control(Qubit ID, Stitching, QEC, …)</a:t>
            </a:r>
          </a:p>
        </p:txBody>
      </p:sp>
      <p:sp>
        <p:nvSpPr>
          <p:cNvPr id="5210" name="TextBox 5209">
            <a:extLst>
              <a:ext uri="{FF2B5EF4-FFF2-40B4-BE49-F238E27FC236}">
                <a16:creationId xmlns:a16="http://schemas.microsoft.com/office/drawing/2014/main" id="{7C0BE7AE-6D5A-2C79-0646-F89CA45088AA}"/>
              </a:ext>
            </a:extLst>
          </p:cNvPr>
          <p:cNvSpPr txBox="1"/>
          <p:nvPr/>
        </p:nvSpPr>
        <p:spPr>
          <a:xfrm>
            <a:off x="4251837" y="1270597"/>
            <a:ext cx="378095" cy="20738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sp>
        <p:nvSpPr>
          <p:cNvPr id="5211" name="TextBox 5210">
            <a:extLst>
              <a:ext uri="{FF2B5EF4-FFF2-40B4-BE49-F238E27FC236}">
                <a16:creationId xmlns:a16="http://schemas.microsoft.com/office/drawing/2014/main" id="{17B6F1BE-492D-F20C-FE9C-71DE8E14CF9F}"/>
              </a:ext>
            </a:extLst>
          </p:cNvPr>
          <p:cNvSpPr txBox="1"/>
          <p:nvPr/>
        </p:nvSpPr>
        <p:spPr>
          <a:xfrm>
            <a:off x="5054696" y="1263417"/>
            <a:ext cx="977434" cy="17766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Local QAlgo</a:t>
            </a:r>
          </a:p>
        </p:txBody>
      </p:sp>
      <p:sp>
        <p:nvSpPr>
          <p:cNvPr id="5212" name="TextBox 5211">
            <a:extLst>
              <a:ext uri="{FF2B5EF4-FFF2-40B4-BE49-F238E27FC236}">
                <a16:creationId xmlns:a16="http://schemas.microsoft.com/office/drawing/2014/main" id="{1018D65A-56EC-B273-04E3-109FB8B45EDD}"/>
              </a:ext>
            </a:extLst>
          </p:cNvPr>
          <p:cNvSpPr txBox="1"/>
          <p:nvPr/>
        </p:nvSpPr>
        <p:spPr>
          <a:xfrm>
            <a:off x="6132076" y="1251791"/>
            <a:ext cx="1099233" cy="1830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Dist. QSensors</a:t>
            </a:r>
          </a:p>
        </p:txBody>
      </p:sp>
      <p:sp>
        <p:nvSpPr>
          <p:cNvPr id="5213" name="TextBox 5212">
            <a:extLst>
              <a:ext uri="{FF2B5EF4-FFF2-40B4-BE49-F238E27FC236}">
                <a16:creationId xmlns:a16="http://schemas.microsoft.com/office/drawing/2014/main" id="{25B171F7-0A33-7367-FDE0-411E517701F2}"/>
              </a:ext>
            </a:extLst>
          </p:cNvPr>
          <p:cNvSpPr txBox="1"/>
          <p:nvPr/>
        </p:nvSpPr>
        <p:spPr>
          <a:xfrm>
            <a:off x="7365701" y="1219320"/>
            <a:ext cx="1099233" cy="1830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Dist. Quantum Computing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E23B00-9F6E-6D81-F9FC-3B0A730846EA}"/>
              </a:ext>
            </a:extLst>
          </p:cNvPr>
          <p:cNvSpPr txBox="1">
            <a:spLocks/>
          </p:cNvSpPr>
          <p:nvPr/>
        </p:nvSpPr>
        <p:spPr>
          <a:xfrm>
            <a:off x="385222" y="3898129"/>
            <a:ext cx="2560320" cy="3339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kia Pure Headline Light" panose="020B0304040602060303" pitchFamily="34" charset="0"/>
              </a:rPr>
              <a:t>CLASSICAL NETWORKS </a:t>
            </a:r>
          </a:p>
          <a:p>
            <a:pPr marL="0" marR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9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kia Pure Headline Light" panose="020B0304040602060303" pitchFamily="34" charset="0"/>
              </a:rPr>
              <a:t>TRANSFORMING WITH AI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F9375F-B799-BA56-D753-ABCA4A8AAB1F}"/>
              </a:ext>
            </a:extLst>
          </p:cNvPr>
          <p:cNvSpPr txBox="1">
            <a:spLocks/>
          </p:cNvSpPr>
          <p:nvPr/>
        </p:nvSpPr>
        <p:spPr>
          <a:xfrm>
            <a:off x="3291771" y="3884150"/>
            <a:ext cx="2560320" cy="3339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 defTabSz="180000">
              <a:tabLst>
                <a:tab pos="180000" algn="l"/>
              </a:tabLst>
            </a:pPr>
            <a:r>
              <a:rPr lang="en-US" sz="900">
                <a:solidFill>
                  <a:schemeClr val="bg1"/>
                </a:solidFill>
                <a:latin typeface="Nokia Pure Headline Light" panose="020B0304040602060303" pitchFamily="34" charset="0"/>
              </a:rPr>
              <a:t>QUANTUM SAFE </a:t>
            </a:r>
          </a:p>
          <a:p>
            <a:pPr algn="ctr" defTabSz="180000">
              <a:tabLst>
                <a:tab pos="180000" algn="l"/>
              </a:tabLst>
            </a:pPr>
            <a:r>
              <a:rPr lang="en-US" sz="900">
                <a:solidFill>
                  <a:schemeClr val="bg1"/>
                </a:solidFill>
                <a:latin typeface="Nokia Pure Headline Light" panose="020B0304040602060303" pitchFamily="34" charset="0"/>
              </a:rPr>
              <a:t>CLASSICAL NETWORKS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E398E0-8F47-8DC3-3C16-59BF0F66FAFD}"/>
              </a:ext>
            </a:extLst>
          </p:cNvPr>
          <p:cNvSpPr txBox="1">
            <a:spLocks/>
          </p:cNvSpPr>
          <p:nvPr/>
        </p:nvSpPr>
        <p:spPr>
          <a:xfrm>
            <a:off x="6011469" y="3929602"/>
            <a:ext cx="2560320" cy="3339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 defTabSz="180000">
              <a:tabLst>
                <a:tab pos="180000" algn="l"/>
              </a:tabLst>
            </a:pPr>
            <a:r>
              <a:rPr lang="en-US" sz="900" dirty="0">
                <a:solidFill>
                  <a:schemeClr val="bg1"/>
                </a:solidFill>
                <a:latin typeface="Nokia Pure Headline Light" panose="020B0304040602060303" pitchFamily="34" charset="0"/>
              </a:rPr>
              <a:t>QUANTUM SAFE </a:t>
            </a:r>
          </a:p>
          <a:p>
            <a:pPr algn="ctr" defTabSz="180000">
              <a:tabLst>
                <a:tab pos="180000" algn="l"/>
              </a:tabLst>
            </a:pPr>
            <a:r>
              <a:rPr lang="en-US" sz="900" dirty="0">
                <a:solidFill>
                  <a:schemeClr val="bg1"/>
                </a:solidFill>
                <a:latin typeface="Nokia Pure Headline Light" panose="020B0304040602060303" pitchFamily="34" charset="0"/>
              </a:rPr>
              <a:t>CLASSICAL + QUANTUM NETWORKS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77E9161-8DD8-30F8-1E8E-ED7F7FF76EB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3553F918-C52B-2DA4-CD93-CF2400D107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 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26E2C8C-749B-074B-F922-C8D1B7D28670}"/>
              </a:ext>
            </a:extLst>
          </p:cNvPr>
          <p:cNvSpPr/>
          <p:nvPr/>
        </p:nvSpPr>
        <p:spPr>
          <a:xfrm>
            <a:off x="6762750" y="3102769"/>
            <a:ext cx="45719" cy="457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8753B2C-407A-CAB3-BF93-0FA867D6C010}"/>
              </a:ext>
            </a:extLst>
          </p:cNvPr>
          <p:cNvSpPr/>
          <p:nvPr/>
        </p:nvSpPr>
        <p:spPr>
          <a:xfrm>
            <a:off x="7810638" y="3095075"/>
            <a:ext cx="45719" cy="457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0238DE1-AA84-F3DF-F84A-9A445FF3F2AF}"/>
              </a:ext>
            </a:extLst>
          </p:cNvPr>
          <p:cNvCxnSpPr>
            <a:cxnSpLocks/>
            <a:stCxn id="23" idx="2"/>
            <a:endCxn id="24" idx="6"/>
          </p:cNvCxnSpPr>
          <p:nvPr/>
        </p:nvCxnSpPr>
        <p:spPr>
          <a:xfrm flipV="1">
            <a:off x="6762750" y="3117935"/>
            <a:ext cx="1093607" cy="7694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77CE9451-C3E7-28AD-5BA5-2F06237F7B84}"/>
              </a:ext>
            </a:extLst>
          </p:cNvPr>
          <p:cNvCxnSpPr>
            <a:cxnSpLocks/>
            <a:stCxn id="4320" idx="1"/>
            <a:endCxn id="24" idx="6"/>
          </p:cNvCxnSpPr>
          <p:nvPr/>
        </p:nvCxnSpPr>
        <p:spPr>
          <a:xfrm rot="10800000">
            <a:off x="7856358" y="3117935"/>
            <a:ext cx="111595" cy="218100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372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D1840-B289-C59F-F50F-C3B428156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2F45394D-1F50-AB7C-91BE-32B4B8D3F90A}"/>
              </a:ext>
            </a:extLst>
          </p:cNvPr>
          <p:cNvSpPr/>
          <p:nvPr/>
        </p:nvSpPr>
        <p:spPr>
          <a:xfrm>
            <a:off x="0" y="827726"/>
            <a:ext cx="5494627" cy="1934478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3CB717-8B06-B84E-5D6B-626010D15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757" y="267145"/>
            <a:ext cx="8308800" cy="342000"/>
          </a:xfrm>
        </p:spPr>
        <p:txBody>
          <a:bodyPr/>
          <a:lstStyle/>
          <a:p>
            <a:r>
              <a:rPr lang="en-US" dirty="0">
                <a:solidFill>
                  <a:srgbClr val="A9ECF7"/>
                </a:solidFill>
              </a:rPr>
              <a:t>AI is too big for the European internet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C86946-7730-9945-F17A-6330772AE6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6570" y="0"/>
            <a:ext cx="373743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CD027B7-8638-AD84-3D6C-DEA89AC6D674}"/>
              </a:ext>
            </a:extLst>
          </p:cNvPr>
          <p:cNvSpPr/>
          <p:nvPr/>
        </p:nvSpPr>
        <p:spPr>
          <a:xfrm>
            <a:off x="1442474" y="2939823"/>
            <a:ext cx="2671269" cy="20133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38100" dist="50800" dir="12000000">
              <a:srgbClr val="7F78D7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AI adoption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0D6123C-34EE-779E-11E7-823CB6E16C24}"/>
              </a:ext>
            </a:extLst>
          </p:cNvPr>
          <p:cNvSpPr/>
          <p:nvPr/>
        </p:nvSpPr>
        <p:spPr>
          <a:xfrm>
            <a:off x="1442474" y="3174715"/>
            <a:ext cx="2671269" cy="20133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38100" dist="50800" dir="12000000">
              <a:srgbClr val="7F78D7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Infrastructure gap​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A45DA87-730E-9127-4C8E-3566CA95653A}"/>
              </a:ext>
            </a:extLst>
          </p:cNvPr>
          <p:cNvSpPr/>
          <p:nvPr/>
        </p:nvSpPr>
        <p:spPr>
          <a:xfrm>
            <a:off x="1442473" y="3413272"/>
            <a:ext cx="2671269" cy="20133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38100" dist="50800" dir="12000000">
              <a:srgbClr val="7F78D7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1135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5CCF22B-C4E2-6DAE-3D92-8F672FC545E3}"/>
              </a:ext>
            </a:extLst>
          </p:cNvPr>
          <p:cNvSpPr/>
          <p:nvPr/>
        </p:nvSpPr>
        <p:spPr>
          <a:xfrm>
            <a:off x="1435329" y="2943302"/>
            <a:ext cx="1847498" cy="198955"/>
          </a:xfrm>
          <a:prstGeom prst="roundRect">
            <a:avLst>
              <a:gd name="adj" fmla="val 50000"/>
            </a:avLst>
          </a:prstGeom>
          <a:solidFill>
            <a:srgbClr val="7F78D7"/>
          </a:solidFill>
          <a:ln>
            <a:solidFill>
              <a:srgbClr val="7F78D7"/>
            </a:solidFill>
          </a:ln>
          <a:effectLst>
            <a:innerShdw blurRad="38100" dist="50800" dir="12000000">
              <a:srgbClr val="7F78D7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67%  EU Enterprises Using AI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A5C4497-8AB7-CB21-5711-88F1552087ED}"/>
              </a:ext>
            </a:extLst>
          </p:cNvPr>
          <p:cNvSpPr/>
          <p:nvPr/>
        </p:nvSpPr>
        <p:spPr>
          <a:xfrm>
            <a:off x="1442473" y="3174715"/>
            <a:ext cx="1528716" cy="201336"/>
          </a:xfrm>
          <a:prstGeom prst="roundRect">
            <a:avLst>
              <a:gd name="adj" fmla="val 50000"/>
            </a:avLst>
          </a:prstGeom>
          <a:solidFill>
            <a:srgbClr val="7F78D7"/>
          </a:solidFill>
          <a:ln>
            <a:noFill/>
          </a:ln>
          <a:effectLst>
            <a:innerShdw blurRad="38100" dist="50800" dir="12000000">
              <a:srgbClr val="7F78D7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54% Network issue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BDEAF8B-E0A7-0E0F-E9F3-AD9B2741C517}"/>
              </a:ext>
            </a:extLst>
          </p:cNvPr>
          <p:cNvSpPr/>
          <p:nvPr/>
        </p:nvSpPr>
        <p:spPr>
          <a:xfrm>
            <a:off x="1442473" y="3413272"/>
            <a:ext cx="2275336" cy="201336"/>
          </a:xfrm>
          <a:prstGeom prst="roundRect">
            <a:avLst>
              <a:gd name="adj" fmla="val 50000"/>
            </a:avLst>
          </a:prstGeom>
          <a:solidFill>
            <a:srgbClr val="7F78D7"/>
          </a:solidFill>
          <a:ln>
            <a:noFill/>
          </a:ln>
          <a:effectLst>
            <a:innerShdw blurRad="38100" dist="50800" dir="12000000">
              <a:srgbClr val="7F78D7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81% CSPs cannot meet demand​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4AB427-F677-3FF4-51F7-3AD6B56D241C}"/>
              </a:ext>
            </a:extLst>
          </p:cNvPr>
          <p:cNvSpPr txBox="1"/>
          <p:nvPr/>
        </p:nvSpPr>
        <p:spPr>
          <a:xfrm>
            <a:off x="502904" y="3002217"/>
            <a:ext cx="939568" cy="6123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000" algn="l"/>
              </a:tabLst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Structural capacity bottleneck​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7A63B6-5B52-4587-0A72-4BBAC95AD845}"/>
              </a:ext>
            </a:extLst>
          </p:cNvPr>
          <p:cNvGrpSpPr/>
          <p:nvPr/>
        </p:nvGrpSpPr>
        <p:grpSpPr>
          <a:xfrm>
            <a:off x="1854618" y="3774229"/>
            <a:ext cx="1116571" cy="911817"/>
            <a:chOff x="417531" y="2791518"/>
            <a:chExt cx="1363374" cy="1264743"/>
          </a:xfrm>
        </p:grpSpPr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CEB20C22-24EF-8BAA-B36E-D9D8F1FABB46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17531" y="2791518"/>
            <a:ext cx="1363374" cy="12647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53103B8-D657-F123-355B-0F781118670D}"/>
                </a:ext>
              </a:extLst>
            </p:cNvPr>
            <p:cNvSpPr txBox="1"/>
            <p:nvPr/>
          </p:nvSpPr>
          <p:spPr>
            <a:xfrm>
              <a:off x="729842" y="3026410"/>
              <a:ext cx="774958" cy="7570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63%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AA759AD-CDA9-A77A-8CB5-69ACDD4D7A7F}"/>
              </a:ext>
            </a:extLst>
          </p:cNvPr>
          <p:cNvSpPr txBox="1"/>
          <p:nvPr/>
        </p:nvSpPr>
        <p:spPr>
          <a:xfrm>
            <a:off x="486561" y="3951255"/>
            <a:ext cx="1444825" cy="6123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000" algn="l"/>
              </a:tabLst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Cybersecurity #1 deployment area over the next 2–3 years </a:t>
            </a:r>
          </a:p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000" algn="l"/>
              </a:tabLst>
              <a:defRPr/>
            </a:pP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ahead of automation, customer service, and innovation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1C92F35-02E6-28CB-FAFB-96B47E6F3652}"/>
              </a:ext>
            </a:extLst>
          </p:cNvPr>
          <p:cNvSpPr txBox="1"/>
          <p:nvPr/>
        </p:nvSpPr>
        <p:spPr>
          <a:xfrm>
            <a:off x="4603011" y="3932858"/>
            <a:ext cx="605937" cy="55601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50%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80047C-EF0F-3465-E89D-4F605222B47E}"/>
              </a:ext>
            </a:extLst>
          </p:cNvPr>
          <p:cNvSpPr txBox="1"/>
          <p:nvPr/>
        </p:nvSpPr>
        <p:spPr>
          <a:xfrm>
            <a:off x="3029859" y="3923941"/>
            <a:ext cx="1444825" cy="6123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000" algn="l"/>
              </a:tabLst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Enterprises expect to allocate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16% to 30%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of their IT budgets to AI-driven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security</a:t>
            </a:r>
            <a:endParaRPr kumimoji="0" lang="en-US" sz="600" b="1" i="0" u="none" strike="noStrike" kern="1200" cap="none" spc="0" normalizeH="0" baseline="0" noProof="0" dirty="0">
              <a:ln>
                <a:noFill/>
              </a:ln>
              <a:solidFill>
                <a:srgbClr val="001135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FFEF7972-648F-8B33-50D8-BC14E4FD67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0241"/>
          <a:stretch>
            <a:fillRect/>
          </a:stretch>
        </p:blipFill>
        <p:spPr>
          <a:xfrm>
            <a:off x="237319" y="905499"/>
            <a:ext cx="3807394" cy="1686221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3D69741-129E-6A28-759F-9F7149926D97}"/>
              </a:ext>
            </a:extLst>
          </p:cNvPr>
          <p:cNvSpPr txBox="1"/>
          <p:nvPr/>
        </p:nvSpPr>
        <p:spPr>
          <a:xfrm>
            <a:off x="4223249" y="1471040"/>
            <a:ext cx="1103679" cy="71759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4256D3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Global network traffic is projected to grow 5x to 9x through 2033*</a:t>
            </a:r>
          </a:p>
        </p:txBody>
      </p:sp>
      <p:pic>
        <p:nvPicPr>
          <p:cNvPr id="3" name="Picture 2" descr="Nokia Bell Labs | ITF World 2025">
            <a:extLst>
              <a:ext uri="{FF2B5EF4-FFF2-40B4-BE49-F238E27FC236}">
                <a16:creationId xmlns:a16="http://schemas.microsoft.com/office/drawing/2014/main" id="{FAD733C5-0C12-3EF2-F67B-EA115F6AAB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30"/>
          <a:stretch>
            <a:fillRect/>
          </a:stretch>
        </p:blipFill>
        <p:spPr bwMode="auto">
          <a:xfrm>
            <a:off x="7967951" y="4617446"/>
            <a:ext cx="758379" cy="36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42B5F9EB-49BA-B49E-14E8-2BA02BEEEF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913CA45-D880-7EB6-388F-F1C777DDAC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7AC04F3-FEC7-948B-846C-E5D200F4DC30}"/>
              </a:ext>
            </a:extLst>
          </p:cNvPr>
          <p:cNvSpPr/>
          <p:nvPr/>
        </p:nvSpPr>
        <p:spPr>
          <a:xfrm>
            <a:off x="5406569" y="3468164"/>
            <a:ext cx="3737431" cy="911553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2880" rIns="182880" bIns="1828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SzPct val="100000"/>
            </a:pPr>
            <a:r>
              <a:rPr lang="en-US" sz="1000" dirty="0"/>
              <a:t>Nokia surveyed over 1,000 European business leaders across industries and telecommunication providers to understand how AI is taking root</a:t>
            </a:r>
            <a:endParaRPr lang="en-US" sz="700" dirty="0">
              <a:solidFill>
                <a:schemeClr val="bg1"/>
              </a:solidFill>
            </a:endParaRP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D8EB27A0-AFF4-A1B0-BBCC-3CC89ED1C0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885006"/>
              </p:ext>
            </p:extLst>
          </p:nvPr>
        </p:nvGraphicFramePr>
        <p:xfrm>
          <a:off x="4427180" y="3780182"/>
          <a:ext cx="939568" cy="861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4025923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E8E36-61DF-4E56-BA91-07E57F7FD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46D0B-3E3F-99CB-507C-11CD7C789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Quantum Threats Already Challenging AI Sovereignty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A19020-7BDD-13FE-8ACA-F519D796A3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39EFE15B-27EC-A680-4FC4-5E13B5DD7D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91677BD-60E0-9F5A-DC38-FE24F105B31F}"/>
              </a:ext>
            </a:extLst>
          </p:cNvPr>
          <p:cNvSpPr/>
          <p:nvPr/>
        </p:nvSpPr>
        <p:spPr>
          <a:xfrm>
            <a:off x="0" y="4011066"/>
            <a:ext cx="9144000" cy="342000"/>
          </a:xfrm>
          <a:prstGeom prst="roundRect">
            <a:avLst>
              <a:gd name="adj" fmla="val 0"/>
            </a:avLst>
          </a:prstGeom>
          <a:gradFill>
            <a:gsLst>
              <a:gs pos="53000">
                <a:srgbClr val="122D65"/>
              </a:gs>
              <a:gs pos="0">
                <a:srgbClr val="001D47"/>
              </a:gs>
              <a:gs pos="30000">
                <a:srgbClr val="001D47"/>
              </a:gs>
              <a:gs pos="100000">
                <a:srgbClr val="3372E4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  <a:buSzPct val="100000"/>
            </a:pPr>
            <a:r>
              <a:rPr lang="en-US" sz="1200" dirty="0">
                <a:solidFill>
                  <a:schemeClr val="bg1"/>
                </a:solidFill>
              </a:rPr>
              <a:t>Sovereignty not a strategic ambition, but an OPERATIVE URGENCY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1622A97-53F8-479C-B54B-798E7C996474}"/>
              </a:ext>
            </a:extLst>
          </p:cNvPr>
          <p:cNvSpPr/>
          <p:nvPr/>
        </p:nvSpPr>
        <p:spPr>
          <a:xfrm>
            <a:off x="555650" y="1378171"/>
            <a:ext cx="3412693" cy="342000"/>
          </a:xfrm>
          <a:prstGeom prst="roundRect">
            <a:avLst>
              <a:gd name="adj" fmla="val 27532"/>
            </a:avLst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  <a:buSzPct val="100000"/>
            </a:pPr>
            <a:r>
              <a:rPr lang="en-US" sz="1200" dirty="0">
                <a:solidFill>
                  <a:schemeClr val="bg1"/>
                </a:solidFill>
              </a:rPr>
              <a:t>HNDL: the threat to confidentiality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5584AF7-43B6-D82B-C444-276CF5EFD937}"/>
              </a:ext>
            </a:extLst>
          </p:cNvPr>
          <p:cNvSpPr/>
          <p:nvPr/>
        </p:nvSpPr>
        <p:spPr>
          <a:xfrm>
            <a:off x="4368449" y="1378171"/>
            <a:ext cx="4007148" cy="342000"/>
          </a:xfrm>
          <a:prstGeom prst="roundRect">
            <a:avLst>
              <a:gd name="adj" fmla="val 23039"/>
            </a:avLst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SzPct val="100000"/>
            </a:pPr>
            <a:r>
              <a:rPr lang="en-US" sz="1200" dirty="0">
                <a:solidFill>
                  <a:schemeClr val="bg1"/>
                </a:solidFill>
              </a:rPr>
              <a:t>TNFL: the threat to integrity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7BC3CD-1836-D600-98C1-5A283A5BC92A}"/>
              </a:ext>
            </a:extLst>
          </p:cNvPr>
          <p:cNvCxnSpPr>
            <a:cxnSpLocks/>
          </p:cNvCxnSpPr>
          <p:nvPr/>
        </p:nvCxnSpPr>
        <p:spPr>
          <a:xfrm>
            <a:off x="867641" y="1720171"/>
            <a:ext cx="0" cy="1783961"/>
          </a:xfrm>
          <a:prstGeom prst="line">
            <a:avLst/>
          </a:prstGeom>
          <a:noFill/>
          <a:ln w="22225" cap="flat" cmpd="sng" algn="ctr">
            <a:solidFill>
              <a:srgbClr val="CCCCCC">
                <a:lumMod val="75000"/>
              </a:srgbClr>
            </a:solidFill>
            <a:prstDash val="sysDot"/>
            <a:miter lim="800000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528779-1193-99D0-2A4F-5EE881400823}"/>
              </a:ext>
            </a:extLst>
          </p:cNvPr>
          <p:cNvCxnSpPr>
            <a:cxnSpLocks/>
            <a:endCxn id="30" idx="4"/>
          </p:cNvCxnSpPr>
          <p:nvPr/>
        </p:nvCxnSpPr>
        <p:spPr>
          <a:xfrm flipH="1">
            <a:off x="4876879" y="1720171"/>
            <a:ext cx="9511" cy="1728899"/>
          </a:xfrm>
          <a:prstGeom prst="line">
            <a:avLst/>
          </a:prstGeom>
          <a:noFill/>
          <a:ln w="22225" cap="flat" cmpd="sng" algn="ctr">
            <a:solidFill>
              <a:srgbClr val="CCCCCC">
                <a:lumMod val="75000"/>
              </a:srgbClr>
            </a:solidFill>
            <a:prstDash val="sysDot"/>
            <a:miter lim="800000"/>
          </a:ln>
          <a:effectLst/>
        </p:spPr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D7F310CB-CCB1-ED72-45F0-28DB7E632C35}"/>
              </a:ext>
            </a:extLst>
          </p:cNvPr>
          <p:cNvSpPr/>
          <p:nvPr/>
        </p:nvSpPr>
        <p:spPr>
          <a:xfrm>
            <a:off x="821921" y="2021327"/>
            <a:ext cx="91440" cy="9144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1135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C4FEFA7-09CA-DD8A-B861-C861224C02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04801" y="1993143"/>
            <a:ext cx="2933125" cy="1650724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chemeClr val="tx1"/>
                </a:solidFill>
              </a:rPr>
              <a:t>Harvest Now, Decrypt Later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+mj-lt"/>
              </a:rPr>
              <a:t>future decryption of strategic AI assets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In HNDL, adversaries capture encrypted AI traffic today: model weights, training data, inference outputs and decrypt it once quantum capabilities mature.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FCA9363-E683-F41D-F8C7-BC61F8C40551}"/>
              </a:ext>
            </a:extLst>
          </p:cNvPr>
          <p:cNvSpPr/>
          <p:nvPr/>
        </p:nvSpPr>
        <p:spPr>
          <a:xfrm>
            <a:off x="821921" y="2682018"/>
            <a:ext cx="91440" cy="9144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1135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B98C2774-4B7E-580E-7BCB-D0F74853112A}"/>
              </a:ext>
            </a:extLst>
          </p:cNvPr>
          <p:cNvSpPr txBox="1">
            <a:spLocks/>
          </p:cNvSpPr>
          <p:nvPr/>
        </p:nvSpPr>
        <p:spPr>
          <a:xfrm>
            <a:off x="5063810" y="1993143"/>
            <a:ext cx="2933125" cy="16507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8000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6000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54000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72000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US" b="1" dirty="0">
                <a:solidFill>
                  <a:schemeClr val="tx1"/>
                </a:solidFill>
              </a:rPr>
              <a:t>Trust Now, Forge Later</a:t>
            </a:r>
          </a:p>
          <a:p>
            <a:pPr>
              <a:spcAft>
                <a:spcPts val="0"/>
              </a:spcAft>
            </a:pPr>
            <a:r>
              <a:rPr lang="en-US" dirty="0">
                <a:latin typeface="+mj-lt"/>
              </a:rPr>
              <a:t>future decryption of strategic AI assets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In TNFL, they record authentication exchanges to later impersonate nodes or manipulate network behavior.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7DECA3-9D7D-BB67-2550-A373AD4DAB7D}"/>
              </a:ext>
            </a:extLst>
          </p:cNvPr>
          <p:cNvSpPr/>
          <p:nvPr/>
        </p:nvSpPr>
        <p:spPr>
          <a:xfrm>
            <a:off x="4837941" y="2021327"/>
            <a:ext cx="91440" cy="9144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1135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4172782-1620-8706-E4AB-6FD15772E9D8}"/>
              </a:ext>
            </a:extLst>
          </p:cNvPr>
          <p:cNvSpPr/>
          <p:nvPr/>
        </p:nvSpPr>
        <p:spPr>
          <a:xfrm>
            <a:off x="4837941" y="2682018"/>
            <a:ext cx="91440" cy="9144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1135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25B1A40-BEAE-160E-DA21-768BFD926CE4}"/>
              </a:ext>
            </a:extLst>
          </p:cNvPr>
          <p:cNvSpPr/>
          <p:nvPr/>
        </p:nvSpPr>
        <p:spPr>
          <a:xfrm>
            <a:off x="5020820" y="3302569"/>
            <a:ext cx="1064934" cy="201563"/>
          </a:xfrm>
          <a:prstGeom prst="roundRect">
            <a:avLst>
              <a:gd name="adj" fmla="val 48143"/>
            </a:avLst>
          </a:prstGeom>
          <a:solidFill>
            <a:srgbClr val="99E6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i="0" u="none" strike="noStrike" kern="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Authentication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A65ED51-3A7F-8ACF-43AB-B2EDD8731B74}"/>
              </a:ext>
            </a:extLst>
          </p:cNvPr>
          <p:cNvSpPr/>
          <p:nvPr/>
        </p:nvSpPr>
        <p:spPr>
          <a:xfrm>
            <a:off x="6128743" y="3302569"/>
            <a:ext cx="1064934" cy="201563"/>
          </a:xfrm>
          <a:prstGeom prst="roundRect">
            <a:avLst>
              <a:gd name="adj" fmla="val 48143"/>
            </a:avLst>
          </a:prstGeom>
          <a:solidFill>
            <a:srgbClr val="99E6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i="0" u="none" strike="noStrike" kern="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Integrity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E667B56-7690-10C3-B9C0-9A5EA1F69AF7}"/>
              </a:ext>
            </a:extLst>
          </p:cNvPr>
          <p:cNvSpPr/>
          <p:nvPr/>
        </p:nvSpPr>
        <p:spPr>
          <a:xfrm>
            <a:off x="7243262" y="3302569"/>
            <a:ext cx="1064934" cy="201563"/>
          </a:xfrm>
          <a:prstGeom prst="roundRect">
            <a:avLst>
              <a:gd name="adj" fmla="val 48143"/>
            </a:avLst>
          </a:prstGeom>
          <a:solidFill>
            <a:srgbClr val="99E6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i="0" u="none" strike="noStrike" kern="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Non-repudiation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EDF601A-CC30-9390-590A-B0A3C09CDDE2}"/>
              </a:ext>
            </a:extLst>
          </p:cNvPr>
          <p:cNvSpPr/>
          <p:nvPr/>
        </p:nvSpPr>
        <p:spPr>
          <a:xfrm>
            <a:off x="972333" y="3411676"/>
            <a:ext cx="1064934" cy="201563"/>
          </a:xfrm>
          <a:prstGeom prst="roundRect">
            <a:avLst>
              <a:gd name="adj" fmla="val 48143"/>
            </a:avLst>
          </a:prstGeom>
          <a:solidFill>
            <a:srgbClr val="99E6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i="0" u="none" strike="noStrike" kern="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Confidentiality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28AB97A-64A0-A114-C401-6B5F02AE75E0}"/>
              </a:ext>
            </a:extLst>
          </p:cNvPr>
          <p:cNvSpPr/>
          <p:nvPr/>
        </p:nvSpPr>
        <p:spPr>
          <a:xfrm>
            <a:off x="830507" y="3466737"/>
            <a:ext cx="91440" cy="9144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1135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4D628EB-FB83-6659-BB0E-472D46B49011}"/>
              </a:ext>
            </a:extLst>
          </p:cNvPr>
          <p:cNvSpPr/>
          <p:nvPr/>
        </p:nvSpPr>
        <p:spPr>
          <a:xfrm>
            <a:off x="4831159" y="3357630"/>
            <a:ext cx="91440" cy="9144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1135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947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B6953-C815-B9E4-D50E-D026A3F69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8EB27A0-AFF4-A1B0-BBCC-3CC89ED1C0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9343125"/>
              </p:ext>
            </p:extLst>
          </p:nvPr>
        </p:nvGraphicFramePr>
        <p:xfrm>
          <a:off x="4317132" y="988349"/>
          <a:ext cx="947012" cy="973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11343B5-6595-C326-65CE-5CFFA34C3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A9ECF7"/>
                </a:solidFill>
              </a:rPr>
              <a:t>The sovereignty paradox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03F301-AECC-D397-D2A8-0BAF8F5F39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4627" y="0"/>
            <a:ext cx="3649373" cy="514350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92184EB-7F0A-D804-9DF1-D4DD459C9522}"/>
              </a:ext>
            </a:extLst>
          </p:cNvPr>
          <p:cNvSpPr txBox="1"/>
          <p:nvPr/>
        </p:nvSpPr>
        <p:spPr>
          <a:xfrm>
            <a:off x="417531" y="1150618"/>
            <a:ext cx="1444825" cy="6123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000" algn="l"/>
              </a:tabLst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EU leaders say that control data in Europe is extremely important to trust AI infrastructure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078706B-E94A-5365-84AC-0C6CE350AE15}"/>
              </a:ext>
            </a:extLst>
          </p:cNvPr>
          <p:cNvSpPr txBox="1"/>
          <p:nvPr/>
        </p:nvSpPr>
        <p:spPr>
          <a:xfrm>
            <a:off x="4502130" y="1200300"/>
            <a:ext cx="577016" cy="5498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73%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BBC542-82D8-B7BD-E9BB-485CB5379EF1}"/>
              </a:ext>
            </a:extLst>
          </p:cNvPr>
          <p:cNvSpPr txBox="1"/>
          <p:nvPr/>
        </p:nvSpPr>
        <p:spPr>
          <a:xfrm>
            <a:off x="2960829" y="1123304"/>
            <a:ext cx="1444825" cy="61239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0000" algn="l"/>
              </a:tabLst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EU leaders treating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Sovereignty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 as a core part of their infrastructure strategy</a:t>
            </a:r>
            <a:endParaRPr kumimoji="0" lang="en-US" sz="700" b="1" i="0" u="none" strike="noStrike" kern="1200" cap="none" spc="0" normalizeH="0" baseline="0" noProof="0" dirty="0">
              <a:ln>
                <a:noFill/>
              </a:ln>
              <a:solidFill>
                <a:srgbClr val="001135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3D5FB9C-38AB-05C8-4B3A-1C9EE4C75E15}"/>
              </a:ext>
            </a:extLst>
          </p:cNvPr>
          <p:cNvCxnSpPr>
            <a:cxnSpLocks/>
          </p:cNvCxnSpPr>
          <p:nvPr/>
        </p:nvCxnSpPr>
        <p:spPr>
          <a:xfrm>
            <a:off x="417531" y="2013358"/>
            <a:ext cx="470149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B5C6270-3F3E-378F-F46C-1FD7CBAD1AF1}"/>
              </a:ext>
            </a:extLst>
          </p:cNvPr>
          <p:cNvCxnSpPr>
            <a:cxnSpLocks/>
            <a:endCxn id="29" idx="0"/>
          </p:cNvCxnSpPr>
          <p:nvPr/>
        </p:nvCxnSpPr>
        <p:spPr>
          <a:xfrm flipH="1">
            <a:off x="909470" y="2431629"/>
            <a:ext cx="11959" cy="1308492"/>
          </a:xfrm>
          <a:prstGeom prst="line">
            <a:avLst/>
          </a:prstGeom>
          <a:noFill/>
          <a:ln w="22225" cap="flat" cmpd="sng" algn="ctr">
            <a:solidFill>
              <a:srgbClr val="CCCCCC">
                <a:lumMod val="75000"/>
              </a:srgbClr>
            </a:solidFill>
            <a:prstDash val="sysDot"/>
            <a:miter lim="800000"/>
          </a:ln>
          <a:effectLst/>
        </p:spPr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EF5F6E4-A2A5-A047-B22F-1A5424B6CB64}"/>
              </a:ext>
            </a:extLst>
          </p:cNvPr>
          <p:cNvSpPr/>
          <p:nvPr/>
        </p:nvSpPr>
        <p:spPr>
          <a:xfrm>
            <a:off x="688634" y="2306610"/>
            <a:ext cx="2372064" cy="201563"/>
          </a:xfrm>
          <a:prstGeom prst="roundRect">
            <a:avLst>
              <a:gd name="adj" fmla="val 48143"/>
            </a:avLst>
          </a:prstGeom>
          <a:solidFill>
            <a:srgbClr val="99E6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39% prioritize EU cloud providers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DDA234C-7A0E-5911-0CA5-AD7F7D600C18}"/>
              </a:ext>
            </a:extLst>
          </p:cNvPr>
          <p:cNvSpPr/>
          <p:nvPr/>
        </p:nvSpPr>
        <p:spPr>
          <a:xfrm>
            <a:off x="694612" y="3172426"/>
            <a:ext cx="2360105" cy="379741"/>
          </a:xfrm>
          <a:prstGeom prst="roundRect">
            <a:avLst>
              <a:gd name="adj" fmla="val 48143"/>
            </a:avLst>
          </a:prstGeom>
          <a:solidFill>
            <a:srgbClr val="00113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39% open-source models to reduce dependency on foreign providers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C68D145-57E3-8DB2-363D-CB8B9C4923EB}"/>
              </a:ext>
            </a:extLst>
          </p:cNvPr>
          <p:cNvSpPr/>
          <p:nvPr/>
        </p:nvSpPr>
        <p:spPr>
          <a:xfrm>
            <a:off x="688633" y="2737872"/>
            <a:ext cx="2372065" cy="273181"/>
          </a:xfrm>
          <a:prstGeom prst="roundRect">
            <a:avLst>
              <a:gd name="adj" fmla="val 48143"/>
            </a:avLst>
          </a:prstGeom>
          <a:solidFill>
            <a:srgbClr val="00A9F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40% keep sensitive workloads on-prem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945D5B7-E03C-0DE8-BB13-1E0F78C5599B}"/>
              </a:ext>
            </a:extLst>
          </p:cNvPr>
          <p:cNvSpPr/>
          <p:nvPr/>
        </p:nvSpPr>
        <p:spPr>
          <a:xfrm>
            <a:off x="863750" y="3740121"/>
            <a:ext cx="91440" cy="91440"/>
          </a:xfrm>
          <a:prstGeom prst="ellipse">
            <a:avLst/>
          </a:prstGeom>
          <a:solidFill>
            <a:srgbClr val="00A9F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1135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84CF00B2-6901-2FF2-1AFC-36EB69BFA5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7532" y="2291022"/>
            <a:ext cx="237341" cy="237341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7A6C5375-7D65-1698-92F2-673F4D9C10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7531" y="2737872"/>
            <a:ext cx="237341" cy="237341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F34F7412-23BC-EAEC-105E-6E675C1E73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8433" y="3172426"/>
            <a:ext cx="237341" cy="237341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6079366-5F13-820D-4ACA-F009327440D8}"/>
              </a:ext>
            </a:extLst>
          </p:cNvPr>
          <p:cNvSpPr txBox="1"/>
          <p:nvPr/>
        </p:nvSpPr>
        <p:spPr>
          <a:xfrm>
            <a:off x="3372736" y="2423967"/>
            <a:ext cx="1803871" cy="117417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If scaled broadly:</a:t>
            </a:r>
          </a:p>
          <a:p>
            <a:pPr marL="171450" marR="0" lvl="0" indent="-17145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000" algn="l"/>
              </a:tabLst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private silos destroy economies of scale</a:t>
            </a:r>
          </a:p>
          <a:p>
            <a:pPr marL="171450" marR="0" lvl="0" indent="-17145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fragmentation reduces competitiveness</a:t>
            </a:r>
          </a:p>
          <a:p>
            <a:pPr marL="171450" marR="0" lvl="0" indent="-17145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000" algn="l"/>
              </a:tabLst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1135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offshoring exports both data and innovation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D4C30A-8C6C-3E2F-F00D-243CC2564AE8}"/>
              </a:ext>
            </a:extLst>
          </p:cNvPr>
          <p:cNvSpPr txBox="1"/>
          <p:nvPr/>
        </p:nvSpPr>
        <p:spPr>
          <a:xfrm>
            <a:off x="1000910" y="3742497"/>
            <a:ext cx="2512987" cy="20156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9F9F9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But there is an even deeper gap: who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9F9F9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controls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9F9F9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 the encryption keys?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251417-E127-36D8-E71D-116630334C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2EA9D92-1F79-F4B9-9898-E1D75D005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8EB27A0-AFF4-A1B0-BBCC-3CC89ED1C0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914461"/>
              </p:ext>
            </p:extLst>
          </p:nvPr>
        </p:nvGraphicFramePr>
        <p:xfrm>
          <a:off x="1824036" y="1067881"/>
          <a:ext cx="1116571" cy="911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FEEB0702-6517-89D6-16D8-D49111FEAE47}"/>
              </a:ext>
            </a:extLst>
          </p:cNvPr>
          <p:cNvSpPr txBox="1"/>
          <p:nvPr/>
        </p:nvSpPr>
        <p:spPr>
          <a:xfrm>
            <a:off x="2053647" y="1244828"/>
            <a:ext cx="634672" cy="545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86%</a:t>
            </a:r>
          </a:p>
        </p:txBody>
      </p:sp>
    </p:spTree>
    <p:extLst>
      <p:ext uri="{BB962C8B-B14F-4D97-AF65-F5344CB8AC3E}">
        <p14:creationId xmlns:p14="http://schemas.microsoft.com/office/powerpoint/2010/main" val="381833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0D574-AC36-19A6-EAA2-8B53FC71E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9A0-7911-ECB9-A4B7-3F867EEF6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859" y="396000"/>
            <a:ext cx="7513472" cy="342000"/>
          </a:xfrm>
        </p:spPr>
        <p:txBody>
          <a:bodyPr/>
          <a:lstStyle/>
          <a:p>
            <a:r>
              <a:rPr lang="en-US" dirty="0">
                <a:solidFill>
                  <a:srgbClr val="A9ECF7"/>
                </a:solidFill>
              </a:rPr>
              <a:t>Data Sovereignty in AI era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B6F593-5A6A-40AD-8455-D176D237F9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6CA8CDC-F612-5650-2BC0-8DD2A2B03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D1B027-797D-DAFB-6357-6C4FE40CB9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060239" cy="4733365"/>
          </a:xfrm>
          <a:prstGeom prst="rect">
            <a:avLst/>
          </a:prstGeom>
          <a:gradFill flip="none" rotWithShape="1">
            <a:gsLst>
              <a:gs pos="26000">
                <a:schemeClr val="accent6"/>
              </a:gs>
              <a:gs pos="100000">
                <a:srgbClr val="3372E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CAC2005-FF4F-E7E9-57F5-BCEFEBF4C2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8791" y="1224672"/>
            <a:ext cx="458132" cy="458132"/>
          </a:xfrm>
          <a:prstGeom prst="rect">
            <a:avLst/>
          </a:prstGeom>
        </p:spPr>
      </p:pic>
      <p:pic>
        <p:nvPicPr>
          <p:cNvPr id="16" name="Graphic 15" descr="Europe with solid fill">
            <a:extLst>
              <a:ext uri="{FF2B5EF4-FFF2-40B4-BE49-F238E27FC236}">
                <a16:creationId xmlns:a16="http://schemas.microsoft.com/office/drawing/2014/main" id="{E05F1676-9B70-8B1A-1D42-3226B3F9C8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57" y="1977708"/>
            <a:ext cx="914400" cy="914400"/>
          </a:xfrm>
          <a:prstGeom prst="rect">
            <a:avLst/>
          </a:prstGeom>
        </p:spPr>
      </p:pic>
      <p:pic>
        <p:nvPicPr>
          <p:cNvPr id="18" name="Graphic 17" descr="Connections with solid fill">
            <a:extLst>
              <a:ext uri="{FF2B5EF4-FFF2-40B4-BE49-F238E27FC236}">
                <a16:creationId xmlns:a16="http://schemas.microsoft.com/office/drawing/2014/main" id="{75C6A9A7-B384-0CD3-3573-D93EDDF65B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791" y="3394677"/>
            <a:ext cx="531669" cy="531669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96E4184-09DB-C556-4023-1B322E8EFEE1}"/>
              </a:ext>
            </a:extLst>
          </p:cNvPr>
          <p:cNvGrpSpPr/>
          <p:nvPr/>
        </p:nvGrpSpPr>
        <p:grpSpPr>
          <a:xfrm>
            <a:off x="1120649" y="1136927"/>
            <a:ext cx="5025360" cy="3510361"/>
            <a:chOff x="1652065" y="1143991"/>
            <a:chExt cx="5025360" cy="351036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3A9B3A38-1414-E1DE-46BD-12D60DA5C98E}"/>
                </a:ext>
              </a:extLst>
            </p:cNvPr>
            <p:cNvSpPr/>
            <p:nvPr/>
          </p:nvSpPr>
          <p:spPr>
            <a:xfrm>
              <a:off x="1652066" y="1143991"/>
              <a:ext cx="1736594" cy="753036"/>
            </a:xfrm>
            <a:prstGeom prst="roundRect">
              <a:avLst>
                <a:gd name="adj" fmla="val 4348"/>
              </a:avLst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EU Geopolitical</a:t>
              </a:r>
              <a:r>
                <a:rPr kumimoji="0" lang="en-US" sz="105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Sovereignty as strategic autonomy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FBBFC57-A825-E52C-514F-7BBD80C48BE5}"/>
                </a:ext>
              </a:extLst>
            </p:cNvPr>
            <p:cNvCxnSpPr>
              <a:cxnSpLocks/>
            </p:cNvCxnSpPr>
            <p:nvPr/>
          </p:nvCxnSpPr>
          <p:spPr>
            <a:xfrm>
              <a:off x="1744274" y="1977708"/>
              <a:ext cx="4764102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381F082-74DF-B356-99C0-492B76F7CE5A}"/>
                </a:ext>
              </a:extLst>
            </p:cNvPr>
            <p:cNvSpPr/>
            <p:nvPr/>
          </p:nvSpPr>
          <p:spPr>
            <a:xfrm>
              <a:off x="1652065" y="2028918"/>
              <a:ext cx="2051635" cy="405990"/>
            </a:xfrm>
            <a:prstGeom prst="roundRect">
              <a:avLst>
                <a:gd name="adj" fmla="val 4348"/>
              </a:avLst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EU Regulatory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9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Sovereignty as a market access requirement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625EC85-5A62-4141-B00F-5391B22C0A7E}"/>
                </a:ext>
              </a:extLst>
            </p:cNvPr>
            <p:cNvCxnSpPr>
              <a:cxnSpLocks/>
            </p:cNvCxnSpPr>
            <p:nvPr/>
          </p:nvCxnSpPr>
          <p:spPr>
            <a:xfrm>
              <a:off x="1744274" y="3354062"/>
              <a:ext cx="4764102" cy="0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CD25A61A-3899-C7B4-DF84-7DE658FA53B6}"/>
                </a:ext>
              </a:extLst>
            </p:cNvPr>
            <p:cNvSpPr/>
            <p:nvPr/>
          </p:nvSpPr>
          <p:spPr>
            <a:xfrm>
              <a:off x="1652066" y="3394676"/>
              <a:ext cx="1798066" cy="1208057"/>
            </a:xfrm>
            <a:prstGeom prst="roundRect">
              <a:avLst>
                <a:gd name="adj" fmla="val 4348"/>
              </a:avLst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EU Physical &amp; Architectural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9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Sovereignty as control of data flows and key control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0F509A1-F360-940B-CD33-8041C4D95528}"/>
                </a:ext>
              </a:extLst>
            </p:cNvPr>
            <p:cNvSpPr txBox="1"/>
            <p:nvPr/>
          </p:nvSpPr>
          <p:spPr>
            <a:xfrm>
              <a:off x="3811283" y="2261385"/>
              <a:ext cx="2866142" cy="101661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  <a:latin typeface="Nokia Pure Text Light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900" b="0" dirty="0"/>
                <a:t>Concrete implications: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b="0" dirty="0"/>
                <a:t>operational resilience requirements (DORA)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b="0" dirty="0"/>
                <a:t>supply chain control (NIS2)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b="0" dirty="0"/>
                <a:t>accountability for AI systems (AI Act)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b="0" dirty="0"/>
                <a:t>increasing pressure on quantum-readiness / crypto-agility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DAC5D1-6A07-C78B-2BC4-31997200E3FF}"/>
                </a:ext>
              </a:extLst>
            </p:cNvPr>
            <p:cNvSpPr txBox="1"/>
            <p:nvPr/>
          </p:nvSpPr>
          <p:spPr>
            <a:xfrm>
              <a:off x="3811283" y="1187947"/>
              <a:ext cx="2013220" cy="66512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  <a:latin typeface="Nokia Pure Text Light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lvl="0">
                <a:defRPr/>
              </a:pPr>
              <a:r>
                <a:rPr lang="en-US" sz="900" b="0" dirty="0">
                  <a:solidFill>
                    <a:srgbClr val="FFFFFF"/>
                  </a:solidFill>
                </a:rPr>
                <a:t>Europe is investing €200B+ to reduce dependence on foreign compute.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15B742-D304-74D4-1BC7-8B4A32A8102E}"/>
                </a:ext>
              </a:extLst>
            </p:cNvPr>
            <p:cNvSpPr txBox="1"/>
            <p:nvPr/>
          </p:nvSpPr>
          <p:spPr>
            <a:xfrm>
              <a:off x="3811283" y="3637738"/>
              <a:ext cx="2866142" cy="1016614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effectLst/>
                  <a:uLnTx/>
                  <a:uFillTx/>
                  <a:latin typeface="Nokia Pure Text Light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900" b="0" dirty="0"/>
                <a:t>True sovereignty is 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b="0" dirty="0"/>
                <a:t>where the data resides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b="0" dirty="0"/>
                <a:t>where the servers are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900" b="0" dirty="0"/>
                <a:t>who controls the lifecycle of cryptographic keys across the entire infrastructure</a:t>
              </a:r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425CC52-6C21-ECF6-1064-0C9881C07936}"/>
              </a:ext>
            </a:extLst>
          </p:cNvPr>
          <p:cNvSpPr/>
          <p:nvPr/>
        </p:nvSpPr>
        <p:spPr>
          <a:xfrm>
            <a:off x="6629043" y="1211619"/>
            <a:ext cx="1736594" cy="577080"/>
          </a:xfrm>
          <a:prstGeom prst="roundRect">
            <a:avLst>
              <a:gd name="adj" fmla="val 9056"/>
            </a:avLst>
          </a:prstGeom>
          <a:solidFill>
            <a:srgbClr val="7F78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buSzPct val="100000"/>
            </a:pPr>
            <a:r>
              <a:rPr lang="en-US" sz="1000" dirty="0">
                <a:solidFill>
                  <a:srgbClr val="FFFFFF"/>
                </a:solidFill>
              </a:rPr>
              <a:t>Location sovereignty is necessary but not sufficient. 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AE5FF2F-2173-80AA-77C6-9186C191B023}"/>
              </a:ext>
            </a:extLst>
          </p:cNvPr>
          <p:cNvSpPr/>
          <p:nvPr/>
        </p:nvSpPr>
        <p:spPr>
          <a:xfrm>
            <a:off x="6629043" y="1958923"/>
            <a:ext cx="1736594" cy="2390231"/>
          </a:xfrm>
          <a:prstGeom prst="roundRect">
            <a:avLst>
              <a:gd name="adj" fmla="val 9056"/>
            </a:avLst>
          </a:prstGeom>
          <a:gradFill flip="none" rotWithShape="1">
            <a:gsLst>
              <a:gs pos="26000">
                <a:schemeClr val="accent6"/>
              </a:gs>
              <a:gs pos="82000">
                <a:srgbClr val="3372E4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buSzPct val="100000"/>
              <a:defRPr/>
            </a:pPr>
            <a:r>
              <a:rPr lang="en-US" sz="1000" b="1" dirty="0">
                <a:solidFill>
                  <a:schemeClr val="bg1"/>
                </a:solidFill>
              </a:rPr>
              <a:t>True sovereignty is control over cryptographic orchestration across the entire data lifecycle.</a:t>
            </a:r>
          </a:p>
          <a:p>
            <a:pPr lvl="0" algn="ctr">
              <a:buSzPct val="100000"/>
              <a:defRPr/>
            </a:pPr>
            <a:endParaRPr lang="en-US" sz="1000" dirty="0">
              <a:solidFill>
                <a:schemeClr val="tx1"/>
              </a:solidFill>
            </a:endParaRPr>
          </a:p>
          <a:p>
            <a:pPr lvl="0" algn="ctr">
              <a:buSzPct val="100000"/>
              <a:defRPr/>
            </a:pPr>
            <a:endParaRPr lang="en-US" sz="1000" dirty="0">
              <a:solidFill>
                <a:schemeClr val="tx1"/>
              </a:solidFill>
            </a:endParaRPr>
          </a:p>
        </p:txBody>
      </p:sp>
      <p:pic>
        <p:nvPicPr>
          <p:cNvPr id="3074" name="Picture 2" descr="Data sovereignty: definition, challenges and solutions | OVHcloud UK">
            <a:extLst>
              <a:ext uri="{FF2B5EF4-FFF2-40B4-BE49-F238E27FC236}">
                <a16:creationId xmlns:a16="http://schemas.microsoft.com/office/drawing/2014/main" id="{D3C53883-B86E-FF31-6D9C-A44691421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304" y="2274473"/>
            <a:ext cx="1506072" cy="75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Graphic 37" descr="Lock with solid fill">
            <a:extLst>
              <a:ext uri="{FF2B5EF4-FFF2-40B4-BE49-F238E27FC236}">
                <a16:creationId xmlns:a16="http://schemas.microsoft.com/office/drawing/2014/main" id="{809CD48A-C731-0357-A269-17ECB82C13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444902">
            <a:off x="7271762" y="2442696"/>
            <a:ext cx="325269" cy="325269"/>
          </a:xfrm>
          <a:prstGeom prst="rect">
            <a:avLst/>
          </a:prstGeom>
          <a:scene3d>
            <a:camera prst="isometricLeftDown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929125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CDC967-A888-E2B8-9A83-8054231B2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7646E94-7B6C-5399-43F5-3A0A98A96E5B}"/>
              </a:ext>
            </a:extLst>
          </p:cNvPr>
          <p:cNvSpPr/>
          <p:nvPr/>
        </p:nvSpPr>
        <p:spPr>
          <a:xfrm>
            <a:off x="409204" y="2146795"/>
            <a:ext cx="3262618" cy="480585"/>
          </a:xfrm>
          <a:prstGeom prst="roundRect">
            <a:avLst>
              <a:gd name="adj" fmla="val 10679"/>
            </a:avLst>
          </a:prstGeom>
          <a:solidFill>
            <a:schemeClr val="tx1">
              <a:alpha val="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62400-0E04-69A3-014A-AE8202444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Sovereignty in Nokia Quantum Safe Networks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7FF93AD-7CCA-9B07-D2D1-9872E40BF5EB}"/>
              </a:ext>
            </a:extLst>
          </p:cNvPr>
          <p:cNvGrpSpPr/>
          <p:nvPr/>
        </p:nvGrpSpPr>
        <p:grpSpPr>
          <a:xfrm>
            <a:off x="4743309" y="918427"/>
            <a:ext cx="3859594" cy="2659741"/>
            <a:chOff x="3986099" y="912171"/>
            <a:chExt cx="4740232" cy="351326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322FBC8-07D0-654A-4D89-5065D622596F}"/>
                </a:ext>
              </a:extLst>
            </p:cNvPr>
            <p:cNvSpPr/>
            <p:nvPr/>
          </p:nvSpPr>
          <p:spPr>
            <a:xfrm>
              <a:off x="3986099" y="3025656"/>
              <a:ext cx="4739658" cy="1399781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956ED7-435F-8CE5-BC65-9A7A941BFF78}"/>
                </a:ext>
              </a:extLst>
            </p:cNvPr>
            <p:cNvSpPr/>
            <p:nvPr/>
          </p:nvSpPr>
          <p:spPr>
            <a:xfrm>
              <a:off x="3986673" y="1242711"/>
              <a:ext cx="4739658" cy="1430146"/>
            </a:xfrm>
            <a:prstGeom prst="rect">
              <a:avLst/>
            </a:prstGeom>
            <a:solidFill>
              <a:srgbClr val="4256D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10AB645-1098-D1A7-667E-4C591269DA72}"/>
                </a:ext>
              </a:extLst>
            </p:cNvPr>
            <p:cNvCxnSpPr>
              <a:cxnSpLocks/>
              <a:stCxn id="14" idx="2"/>
              <a:endCxn id="9" idx="0"/>
            </p:cNvCxnSpPr>
            <p:nvPr/>
          </p:nvCxnSpPr>
          <p:spPr>
            <a:xfrm flipH="1">
              <a:off x="4654811" y="2178461"/>
              <a:ext cx="1701691" cy="1336728"/>
            </a:xfrm>
            <a:prstGeom prst="line">
              <a:avLst/>
            </a:prstGeom>
            <a:ln>
              <a:solidFill>
                <a:srgbClr val="0A0908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35BBA14-0081-1287-BD53-9877C9799CAB}"/>
                </a:ext>
              </a:extLst>
            </p:cNvPr>
            <p:cNvCxnSpPr>
              <a:cxnSpLocks/>
              <a:stCxn id="14" idx="2"/>
              <a:endCxn id="10" idx="0"/>
            </p:cNvCxnSpPr>
            <p:nvPr/>
          </p:nvCxnSpPr>
          <p:spPr>
            <a:xfrm>
              <a:off x="6356502" y="2178461"/>
              <a:ext cx="1728312" cy="1336726"/>
            </a:xfrm>
            <a:prstGeom prst="line">
              <a:avLst/>
            </a:prstGeom>
            <a:ln>
              <a:solidFill>
                <a:srgbClr val="0A0908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EC5F1E3-AC6E-DDF7-4740-0CD4B217F318}"/>
                </a:ext>
              </a:extLst>
            </p:cNvPr>
            <p:cNvSpPr/>
            <p:nvPr/>
          </p:nvSpPr>
          <p:spPr>
            <a:xfrm>
              <a:off x="4209245" y="3515189"/>
              <a:ext cx="891132" cy="621531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F9F9F9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Encryptors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BCB3C11-3B8E-685F-1A0B-CADC6694BB44}"/>
                </a:ext>
              </a:extLst>
            </p:cNvPr>
            <p:cNvSpPr/>
            <p:nvPr/>
          </p:nvSpPr>
          <p:spPr>
            <a:xfrm>
              <a:off x="7643479" y="3515187"/>
              <a:ext cx="882669" cy="621533"/>
            </a:xfrm>
            <a:prstGeom prst="rect">
              <a:avLst/>
            </a:prstGeom>
            <a:solidFill>
              <a:srgbClr val="001D47"/>
            </a:solidFill>
            <a:ln>
              <a:solidFill>
                <a:srgbClr val="001D4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CA" sz="800" dirty="0">
                  <a:solidFill>
                    <a:srgbClr val="F9F9F9"/>
                  </a:solidFill>
                </a:rPr>
                <a:t>Encryptors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79227BB-0C85-1756-D2E4-7D0ABC6B344B}"/>
                </a:ext>
              </a:extLst>
            </p:cNvPr>
            <p:cNvSpPr/>
            <p:nvPr/>
          </p:nvSpPr>
          <p:spPr>
            <a:xfrm>
              <a:off x="4057782" y="1313682"/>
              <a:ext cx="1338916" cy="3040788"/>
            </a:xfrm>
            <a:prstGeom prst="rect">
              <a:avLst/>
            </a:prstGeom>
            <a:noFill/>
            <a:ln>
              <a:solidFill>
                <a:srgbClr val="0A09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9F9F9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Trusted NODE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17E89D5-C27B-D494-0E4E-D407398D255C}"/>
                </a:ext>
              </a:extLst>
            </p:cNvPr>
            <p:cNvSpPr/>
            <p:nvPr/>
          </p:nvSpPr>
          <p:spPr>
            <a:xfrm>
              <a:off x="7412444" y="1313680"/>
              <a:ext cx="1239474" cy="3040788"/>
            </a:xfrm>
            <a:prstGeom prst="rect">
              <a:avLst/>
            </a:prstGeom>
            <a:noFill/>
            <a:ln>
              <a:solidFill>
                <a:srgbClr val="0A09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9F9F9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Trusted NODE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C9C1F90-7E2A-27F7-F12E-526DC2DE394C}"/>
                </a:ext>
              </a:extLst>
            </p:cNvPr>
            <p:cNvCxnSpPr>
              <a:cxnSpLocks/>
              <a:stCxn id="9" idx="3"/>
              <a:endCxn id="10" idx="1"/>
            </p:cNvCxnSpPr>
            <p:nvPr/>
          </p:nvCxnSpPr>
          <p:spPr>
            <a:xfrm flipV="1">
              <a:off x="5100377" y="3825953"/>
              <a:ext cx="2543102" cy="1"/>
            </a:xfrm>
            <a:prstGeom prst="line">
              <a:avLst/>
            </a:prstGeom>
            <a:ln>
              <a:solidFill>
                <a:srgbClr val="0A0908"/>
              </a:solidFill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F3C387-CA10-D0E1-88DE-2C3BD13CE743}"/>
                </a:ext>
              </a:extLst>
            </p:cNvPr>
            <p:cNvSpPr/>
            <p:nvPr/>
          </p:nvSpPr>
          <p:spPr>
            <a:xfrm>
              <a:off x="5844050" y="1755460"/>
              <a:ext cx="1024903" cy="423001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C-KMS</a:t>
              </a:r>
              <a:br>
                <a:rPr kumimoji="0" lang="en-CA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</a:br>
              <a:r>
                <a:rPr kumimoji="0" lang="en-CA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Orchestrator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9087D09-9270-6494-A1F0-BA957CC339C9}"/>
                </a:ext>
              </a:extLst>
            </p:cNvPr>
            <p:cNvSpPr/>
            <p:nvPr/>
          </p:nvSpPr>
          <p:spPr>
            <a:xfrm>
              <a:off x="5733396" y="1313681"/>
              <a:ext cx="1338916" cy="1304697"/>
            </a:xfrm>
            <a:prstGeom prst="rect">
              <a:avLst/>
            </a:prstGeom>
            <a:noFill/>
            <a:ln>
              <a:solidFill>
                <a:srgbClr val="0A090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9F9F9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SOC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1DCE3DC-CB5E-FD64-4EDB-59FE1E2146FD}"/>
                </a:ext>
              </a:extLst>
            </p:cNvPr>
            <p:cNvCxnSpPr>
              <a:cxnSpLocks/>
              <a:stCxn id="18" idx="2"/>
              <a:endCxn id="9" idx="0"/>
            </p:cNvCxnSpPr>
            <p:nvPr/>
          </p:nvCxnSpPr>
          <p:spPr>
            <a:xfrm flipH="1">
              <a:off x="4654811" y="2180742"/>
              <a:ext cx="140378" cy="1334447"/>
            </a:xfrm>
            <a:prstGeom prst="line">
              <a:avLst/>
            </a:prstGeom>
            <a:ln>
              <a:solidFill>
                <a:srgbClr val="0A0908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FDF15E3-384B-36DD-4061-D85A457E5509}"/>
                </a:ext>
              </a:extLst>
            </p:cNvPr>
            <p:cNvCxnSpPr>
              <a:cxnSpLocks/>
              <a:stCxn id="19" idx="2"/>
              <a:endCxn id="10" idx="0"/>
            </p:cNvCxnSpPr>
            <p:nvPr/>
          </p:nvCxnSpPr>
          <p:spPr>
            <a:xfrm>
              <a:off x="8000103" y="2180741"/>
              <a:ext cx="84712" cy="1334446"/>
            </a:xfrm>
            <a:prstGeom prst="line">
              <a:avLst/>
            </a:prstGeom>
            <a:ln>
              <a:solidFill>
                <a:srgbClr val="0A0908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8142A9F-2E06-7068-A4F3-C502838336A2}"/>
                </a:ext>
              </a:extLst>
            </p:cNvPr>
            <p:cNvSpPr/>
            <p:nvPr/>
          </p:nvSpPr>
          <p:spPr>
            <a:xfrm>
              <a:off x="4366976" y="1757741"/>
              <a:ext cx="856425" cy="423001"/>
            </a:xfrm>
            <a:prstGeom prst="rect">
              <a:avLst/>
            </a:prstGeom>
            <a:solidFill>
              <a:srgbClr val="7F78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Partner’s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KMS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C3BB05-63BD-1F78-87A3-BF520B1E5F11}"/>
                </a:ext>
              </a:extLst>
            </p:cNvPr>
            <p:cNvSpPr/>
            <p:nvPr/>
          </p:nvSpPr>
          <p:spPr>
            <a:xfrm>
              <a:off x="7571889" y="1757739"/>
              <a:ext cx="856425" cy="423001"/>
            </a:xfrm>
            <a:prstGeom prst="rect">
              <a:avLst/>
            </a:prstGeom>
            <a:solidFill>
              <a:srgbClr val="7F78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Partner’s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KMS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C3395BC-FFB0-8764-DA09-D9727F00F6EB}"/>
                </a:ext>
              </a:extLst>
            </p:cNvPr>
            <p:cNvCxnSpPr>
              <a:cxnSpLocks/>
              <a:stCxn id="14" idx="1"/>
              <a:endCxn id="18" idx="3"/>
            </p:cNvCxnSpPr>
            <p:nvPr/>
          </p:nvCxnSpPr>
          <p:spPr>
            <a:xfrm flipH="1">
              <a:off x="5223401" y="1966960"/>
              <a:ext cx="620649" cy="2281"/>
            </a:xfrm>
            <a:prstGeom prst="line">
              <a:avLst/>
            </a:prstGeom>
            <a:ln>
              <a:solidFill>
                <a:srgbClr val="0A0908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0D7B4D9-8074-A796-1F76-79DC5B441703}"/>
                </a:ext>
              </a:extLst>
            </p:cNvPr>
            <p:cNvCxnSpPr>
              <a:cxnSpLocks/>
              <a:stCxn id="14" idx="3"/>
              <a:endCxn id="19" idx="1"/>
            </p:cNvCxnSpPr>
            <p:nvPr/>
          </p:nvCxnSpPr>
          <p:spPr>
            <a:xfrm>
              <a:off x="6868954" y="1966960"/>
              <a:ext cx="702936" cy="2279"/>
            </a:xfrm>
            <a:prstGeom prst="line">
              <a:avLst/>
            </a:prstGeom>
            <a:ln>
              <a:solidFill>
                <a:srgbClr val="0A0908"/>
              </a:solidFill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A748111F-9C87-0E0A-65C2-CF1FF30FCC17}"/>
                </a:ext>
              </a:extLst>
            </p:cNvPr>
            <p:cNvSpPr/>
            <p:nvPr/>
          </p:nvSpPr>
          <p:spPr>
            <a:xfrm>
              <a:off x="4453024" y="2793466"/>
              <a:ext cx="3881407" cy="130438"/>
            </a:xfrm>
            <a:prstGeom prst="roundRect">
              <a:avLst>
                <a:gd name="adj" fmla="val 50000"/>
              </a:avLst>
            </a:prstGeom>
            <a:solidFill>
              <a:srgbClr val="4256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Standardized QS-API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A2F88A-2225-661F-2CD7-DA9CFC2E8A6A}"/>
                </a:ext>
              </a:extLst>
            </p:cNvPr>
            <p:cNvSpPr txBox="1"/>
            <p:nvPr/>
          </p:nvSpPr>
          <p:spPr>
            <a:xfrm>
              <a:off x="5894162" y="3230936"/>
              <a:ext cx="1045509" cy="1903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9F9F9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Classical Telecom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00270F-F300-E9FD-95E7-6D014D92350E}"/>
                </a:ext>
              </a:extLst>
            </p:cNvPr>
            <p:cNvSpPr txBox="1"/>
            <p:nvPr/>
          </p:nvSpPr>
          <p:spPr>
            <a:xfrm>
              <a:off x="5577928" y="912171"/>
              <a:ext cx="1555999" cy="1668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F9F9F9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Classical QS-OOB Control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2846228-D2E1-E15D-E93E-00CCACFFE1D9}"/>
              </a:ext>
            </a:extLst>
          </p:cNvPr>
          <p:cNvSpPr txBox="1"/>
          <p:nvPr/>
        </p:nvSpPr>
        <p:spPr>
          <a:xfrm>
            <a:off x="417531" y="1237190"/>
            <a:ext cx="2509967" cy="16217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A9ECF7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OUT OF BAND KEY MANAGEMENT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507DF31-DEF1-684D-0B2E-67FA764CE676}"/>
              </a:ext>
            </a:extLst>
          </p:cNvPr>
          <p:cNvSpPr txBox="1"/>
          <p:nvPr/>
        </p:nvSpPr>
        <p:spPr>
          <a:xfrm>
            <a:off x="417530" y="1453116"/>
            <a:ext cx="3611779" cy="30221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OOB key management introduces an independent cryptographic control plane that sits above individual protocols and vendors. </a:t>
            </a:r>
          </a:p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408126F9-32AB-2055-870B-A773B6FB3B07}"/>
              </a:ext>
            </a:extLst>
          </p:cNvPr>
          <p:cNvSpPr/>
          <p:nvPr/>
        </p:nvSpPr>
        <p:spPr>
          <a:xfrm>
            <a:off x="378627" y="1913029"/>
            <a:ext cx="3294739" cy="172076"/>
          </a:xfrm>
          <a:prstGeom prst="roundRect">
            <a:avLst>
              <a:gd name="adj" fmla="val 10679"/>
            </a:avLst>
          </a:prstGeom>
          <a:gradFill flip="none" rotWithShape="1">
            <a:gsLst>
              <a:gs pos="22000">
                <a:srgbClr val="868BE6"/>
              </a:gs>
              <a:gs pos="0">
                <a:srgbClr val="A9ECF7"/>
              </a:gs>
              <a:gs pos="66000">
                <a:schemeClr val="accent6">
                  <a:lumMod val="75000"/>
                </a:schemeClr>
              </a:gs>
              <a:gs pos="100000">
                <a:srgbClr val="04328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Centralized control and governance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109BEB-5AD2-8FC6-D1C3-3E2423E23936}"/>
              </a:ext>
            </a:extLst>
          </p:cNvPr>
          <p:cNvSpPr txBox="1"/>
          <p:nvPr/>
        </p:nvSpPr>
        <p:spPr>
          <a:xfrm>
            <a:off x="447669" y="2141181"/>
            <a:ext cx="3248224" cy="4069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171450" marR="0" lvl="0" indent="-17145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000" algn="l"/>
              </a:tabLst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Keys are generated under controlled jurisdiction</a:t>
            </a:r>
          </a:p>
          <a:p>
            <a:pPr marL="171450" marR="0" lvl="0" indent="-17145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000" algn="l"/>
              </a:tabLst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Distribution is orchestrated by a trusted system</a:t>
            </a:r>
          </a:p>
          <a:p>
            <a:pPr marL="171450" marR="0" lvl="0" indent="-17145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0000" algn="l"/>
              </a:tabLst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Control does not depend on external actors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50C5184-6A85-50BD-A980-1D4B288E17F7}"/>
              </a:ext>
            </a:extLst>
          </p:cNvPr>
          <p:cNvSpPr/>
          <p:nvPr/>
        </p:nvSpPr>
        <p:spPr>
          <a:xfrm>
            <a:off x="377081" y="2632386"/>
            <a:ext cx="3294739" cy="172076"/>
          </a:xfrm>
          <a:prstGeom prst="roundRect">
            <a:avLst>
              <a:gd name="adj" fmla="val 10679"/>
            </a:avLst>
          </a:prstGeom>
          <a:gradFill flip="none" rotWithShape="1">
            <a:gsLst>
              <a:gs pos="22000">
                <a:srgbClr val="868BE6"/>
              </a:gs>
              <a:gs pos="0">
                <a:srgbClr val="A9ECF7"/>
              </a:gs>
              <a:gs pos="66000">
                <a:schemeClr val="accent6">
                  <a:lumMod val="75000"/>
                </a:schemeClr>
              </a:gs>
              <a:gs pos="100000">
                <a:srgbClr val="04328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End-to-end lifecycle control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E06738-5C42-C187-1F51-A143950707EC}"/>
              </a:ext>
            </a:extLst>
          </p:cNvPr>
          <p:cNvSpPr txBox="1"/>
          <p:nvPr/>
        </p:nvSpPr>
        <p:spPr>
          <a:xfrm>
            <a:off x="400338" y="2863408"/>
            <a:ext cx="3248224" cy="40692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spcAft>
                <a:spcPts val="0"/>
              </a:spcAft>
              <a:buSzPct val="100000"/>
              <a:defRPr sz="10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Rotation and revocation are centralized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Full lifecycle managed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18577A2-A85C-A9CF-C73E-CF31EFB0D15C}"/>
              </a:ext>
            </a:extLst>
          </p:cNvPr>
          <p:cNvSpPr/>
          <p:nvPr/>
        </p:nvSpPr>
        <p:spPr>
          <a:xfrm>
            <a:off x="377080" y="3270328"/>
            <a:ext cx="3294739" cy="172076"/>
          </a:xfrm>
          <a:prstGeom prst="roundRect">
            <a:avLst>
              <a:gd name="adj" fmla="val 10679"/>
            </a:avLst>
          </a:prstGeom>
          <a:gradFill flip="none" rotWithShape="1">
            <a:gsLst>
              <a:gs pos="22000">
                <a:srgbClr val="868BE6"/>
              </a:gs>
              <a:gs pos="0">
                <a:srgbClr val="A9ECF7"/>
              </a:gs>
              <a:gs pos="66000">
                <a:schemeClr val="accent6">
                  <a:lumMod val="75000"/>
                </a:schemeClr>
              </a:gs>
              <a:gs pos="100000">
                <a:srgbClr val="04328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Resilience and operational responsiveness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1D72091-9AEF-A34F-0D02-881E8E6B26EE}"/>
              </a:ext>
            </a:extLst>
          </p:cNvPr>
          <p:cNvSpPr txBox="1"/>
          <p:nvPr/>
        </p:nvSpPr>
        <p:spPr>
          <a:xfrm>
            <a:off x="400338" y="3460917"/>
            <a:ext cx="3248224" cy="40692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spcAft>
                <a:spcPts val="0"/>
              </a:spcAft>
              <a:buSzPct val="100000"/>
              <a:defRPr sz="10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Rapid, coordinated response to cryptographic failures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Central control enables fast rekeying and policy updates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7F90374-3370-98F0-57FA-542D9873E11B}"/>
              </a:ext>
            </a:extLst>
          </p:cNvPr>
          <p:cNvSpPr/>
          <p:nvPr/>
        </p:nvSpPr>
        <p:spPr>
          <a:xfrm>
            <a:off x="377080" y="3867936"/>
            <a:ext cx="3294739" cy="172076"/>
          </a:xfrm>
          <a:prstGeom prst="roundRect">
            <a:avLst>
              <a:gd name="adj" fmla="val 10679"/>
            </a:avLst>
          </a:prstGeom>
          <a:gradFill flip="none" rotWithShape="1">
            <a:gsLst>
              <a:gs pos="22000">
                <a:srgbClr val="868BE6"/>
              </a:gs>
              <a:gs pos="0">
                <a:srgbClr val="A9ECF7"/>
              </a:gs>
              <a:gs pos="66000">
                <a:schemeClr val="accent6">
                  <a:lumMod val="75000"/>
                </a:schemeClr>
              </a:gs>
              <a:gs pos="100000">
                <a:srgbClr val="04328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Crypto-agile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CC2DA2-832E-9C51-D9DF-E1014EB3FF1C}"/>
              </a:ext>
            </a:extLst>
          </p:cNvPr>
          <p:cNvSpPr txBox="1"/>
          <p:nvPr/>
        </p:nvSpPr>
        <p:spPr>
          <a:xfrm>
            <a:off x="409204" y="4089909"/>
            <a:ext cx="3248224" cy="406920"/>
          </a:xfrm>
          <a:prstGeom prst="rect">
            <a:avLst/>
          </a:prstGeom>
          <a:solidFill>
            <a:schemeClr val="tx1">
              <a:alpha val="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spcAft>
                <a:spcPts val="0"/>
              </a:spcAft>
              <a:buSzPct val="100000"/>
              <a:defRPr sz="10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Not dependent on any single algorithm or technology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1FB3D5-AD9E-2945-92CA-492FA03D20D9}"/>
              </a:ext>
            </a:extLst>
          </p:cNvPr>
          <p:cNvSpPr txBox="1"/>
          <p:nvPr/>
        </p:nvSpPr>
        <p:spPr>
          <a:xfrm>
            <a:off x="4433494" y="3758596"/>
            <a:ext cx="4169409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C-KMS turns the network into a policy-driven cryptographic system, where data remains protected not because of where it is stored, but because </a:t>
            </a:r>
            <a:r>
              <a:rPr lang="en-US" sz="1050" b="1" dirty="0"/>
              <a:t>keys are controlled, governed, and never leave the operator’s trust domain.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3FE5D94-5E84-B1BA-2D23-E1C1E0FDCB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30" name="Footer Placeholder 3">
            <a:extLst>
              <a:ext uri="{FF2B5EF4-FFF2-40B4-BE49-F238E27FC236}">
                <a16:creationId xmlns:a16="http://schemas.microsoft.com/office/drawing/2014/main" id="{11885969-CC35-5073-3B0B-74E52BA4E3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</p:spTree>
    <p:extLst>
      <p:ext uri="{BB962C8B-B14F-4D97-AF65-F5344CB8AC3E}">
        <p14:creationId xmlns:p14="http://schemas.microsoft.com/office/powerpoint/2010/main" val="2932999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E5026-152B-256B-4E87-84066B2B8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1" name="Picture 2" descr="World Map transparent PNG image — Transparent Background, 5700x2940 | PNGimg">
            <a:extLst>
              <a:ext uri="{FF2B5EF4-FFF2-40B4-BE49-F238E27FC236}">
                <a16:creationId xmlns:a16="http://schemas.microsoft.com/office/drawing/2014/main" id="{BD22ABD7-9F1E-1E4A-75E6-A3C6D79FE1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0" y="2476122"/>
            <a:ext cx="2560320" cy="154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91002E-14A5-9CC8-40BD-515345F2F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Three stages of one evolution</a:t>
            </a:r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229F01-090C-7063-909C-1D91CFF82598}"/>
              </a:ext>
            </a:extLst>
          </p:cNvPr>
          <p:cNvSpPr>
            <a:spLocks/>
          </p:cNvSpPr>
          <p:nvPr/>
        </p:nvSpPr>
        <p:spPr>
          <a:xfrm>
            <a:off x="407919" y="2343563"/>
            <a:ext cx="2560320" cy="1906214"/>
          </a:xfrm>
          <a:prstGeom prst="roundRect">
            <a:avLst>
              <a:gd name="adj" fmla="val 6763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12000"/>
                </a:schemeClr>
              </a:gs>
              <a:gs pos="74000">
                <a:schemeClr val="accent6">
                  <a:lumMod val="75000"/>
                </a:schemeClr>
              </a:gs>
              <a:gs pos="100000">
                <a:srgbClr val="043280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B602CA8-9DED-2DE8-7486-3DEFEB1C19EC}"/>
              </a:ext>
            </a:extLst>
          </p:cNvPr>
          <p:cNvSpPr>
            <a:spLocks/>
          </p:cNvSpPr>
          <p:nvPr/>
        </p:nvSpPr>
        <p:spPr>
          <a:xfrm>
            <a:off x="3259036" y="2343563"/>
            <a:ext cx="2560320" cy="1906214"/>
          </a:xfrm>
          <a:prstGeom prst="roundRect">
            <a:avLst>
              <a:gd name="adj" fmla="val 6763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12000"/>
                </a:schemeClr>
              </a:gs>
              <a:gs pos="74000">
                <a:schemeClr val="accent6">
                  <a:lumMod val="75000"/>
                </a:schemeClr>
              </a:gs>
              <a:gs pos="100000">
                <a:srgbClr val="043280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396DECB-B3C8-DF15-FC98-0BF577A2ACDF}"/>
              </a:ext>
            </a:extLst>
          </p:cNvPr>
          <p:cNvSpPr>
            <a:spLocks/>
          </p:cNvSpPr>
          <p:nvPr/>
        </p:nvSpPr>
        <p:spPr>
          <a:xfrm>
            <a:off x="6027452" y="2350110"/>
            <a:ext cx="2560320" cy="1906213"/>
          </a:xfrm>
          <a:prstGeom prst="roundRect">
            <a:avLst>
              <a:gd name="adj" fmla="val 6763"/>
            </a:avLst>
          </a:prstGeom>
          <a:gradFill>
            <a:gsLst>
              <a:gs pos="0">
                <a:schemeClr val="accent1">
                  <a:lumMod val="5000"/>
                  <a:lumOff val="95000"/>
                  <a:alpha val="12000"/>
                </a:schemeClr>
              </a:gs>
              <a:gs pos="74000">
                <a:schemeClr val="accent6">
                  <a:lumMod val="75000"/>
                </a:schemeClr>
              </a:gs>
              <a:gs pos="100000">
                <a:srgbClr val="043280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70F3649-D990-68FA-A116-DDE96E66405F}"/>
              </a:ext>
            </a:extLst>
          </p:cNvPr>
          <p:cNvGrpSpPr>
            <a:grpSpLocks/>
          </p:cNvGrpSpPr>
          <p:nvPr/>
        </p:nvGrpSpPr>
        <p:grpSpPr>
          <a:xfrm>
            <a:off x="807687" y="3169342"/>
            <a:ext cx="160715" cy="159291"/>
            <a:chOff x="2709081" y="4088476"/>
            <a:chExt cx="252943" cy="258761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26D8F0B-9141-64CD-5BEA-9BA68AC30861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C9BF4E00-C7F8-961C-72B8-498409B8D9E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DBAACF9-3B15-2CCB-BFA2-FD466BA8BE54}"/>
              </a:ext>
            </a:extLst>
          </p:cNvPr>
          <p:cNvGrpSpPr>
            <a:grpSpLocks/>
          </p:cNvGrpSpPr>
          <p:nvPr/>
        </p:nvGrpSpPr>
        <p:grpSpPr>
          <a:xfrm>
            <a:off x="1245008" y="2895387"/>
            <a:ext cx="160715" cy="159291"/>
            <a:chOff x="2709081" y="4088476"/>
            <a:chExt cx="252943" cy="258761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A5B447E-CEA8-F7EB-6CA5-CAC5D0677A50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2DA54E54-3C75-8B1B-85F8-CC0D8BE808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FFD431C-1D12-8A24-4669-42C48AADE8A4}"/>
              </a:ext>
            </a:extLst>
          </p:cNvPr>
          <p:cNvGrpSpPr>
            <a:grpSpLocks/>
          </p:cNvGrpSpPr>
          <p:nvPr/>
        </p:nvGrpSpPr>
        <p:grpSpPr>
          <a:xfrm>
            <a:off x="1255585" y="3482287"/>
            <a:ext cx="160715" cy="159291"/>
            <a:chOff x="2709081" y="4088476"/>
            <a:chExt cx="252943" cy="258761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3EC14F2-54CA-00F9-C881-B12F4D00C3D6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7CF0AC65-EF2D-9128-D8E3-83EA269C83E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DF42E45-5042-A875-CD52-D24C18116360}"/>
              </a:ext>
            </a:extLst>
          </p:cNvPr>
          <p:cNvGrpSpPr>
            <a:grpSpLocks/>
          </p:cNvGrpSpPr>
          <p:nvPr/>
        </p:nvGrpSpPr>
        <p:grpSpPr>
          <a:xfrm>
            <a:off x="1929172" y="2895387"/>
            <a:ext cx="160715" cy="159291"/>
            <a:chOff x="2709081" y="4088476"/>
            <a:chExt cx="252943" cy="25876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C484C24-3DB4-688D-E02E-CED61E8CFB03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3DD0B0D5-97FD-25C9-E96F-DD68292122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87591E-526F-6CAE-AE07-BA1E9936F1D1}"/>
              </a:ext>
            </a:extLst>
          </p:cNvPr>
          <p:cNvGrpSpPr>
            <a:grpSpLocks/>
          </p:cNvGrpSpPr>
          <p:nvPr/>
        </p:nvGrpSpPr>
        <p:grpSpPr>
          <a:xfrm>
            <a:off x="1945595" y="3460599"/>
            <a:ext cx="160715" cy="159291"/>
            <a:chOff x="2709081" y="4088476"/>
            <a:chExt cx="252943" cy="258761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EA46E06-3AA7-21B0-E287-33D0D0E94F91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9" name="Graphic 48">
              <a:extLst>
                <a:ext uri="{FF2B5EF4-FFF2-40B4-BE49-F238E27FC236}">
                  <a16:creationId xmlns:a16="http://schemas.microsoft.com/office/drawing/2014/main" id="{051DBE6B-D814-B2A1-9841-21719E2F94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C2FFAD9-C5AB-0E65-0A74-C4126A15136D}"/>
              </a:ext>
            </a:extLst>
          </p:cNvPr>
          <p:cNvGrpSpPr>
            <a:grpSpLocks/>
          </p:cNvGrpSpPr>
          <p:nvPr/>
        </p:nvGrpSpPr>
        <p:grpSpPr>
          <a:xfrm>
            <a:off x="2361840" y="3190260"/>
            <a:ext cx="160715" cy="159291"/>
            <a:chOff x="2709081" y="4088476"/>
            <a:chExt cx="252943" cy="258761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68AD109-D092-E2AC-D2ED-33FB2C75CBE0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3" name="Graphic 52">
              <a:extLst>
                <a:ext uri="{FF2B5EF4-FFF2-40B4-BE49-F238E27FC236}">
                  <a16:creationId xmlns:a16="http://schemas.microsoft.com/office/drawing/2014/main" id="{F314BCE5-1267-95A5-5140-87A3C3AD732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5308833-2575-5F65-3A03-F4C46BBF6DA3}"/>
              </a:ext>
            </a:extLst>
          </p:cNvPr>
          <p:cNvCxnSpPr>
            <a:cxnSpLocks/>
            <a:stCxn id="35" idx="3"/>
            <a:endCxn id="43" idx="1"/>
          </p:cNvCxnSpPr>
          <p:nvPr/>
        </p:nvCxnSpPr>
        <p:spPr>
          <a:xfrm>
            <a:off x="1405723" y="2975033"/>
            <a:ext cx="523449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642C061-3092-A334-E2D3-8A3DD253B8C1}"/>
              </a:ext>
            </a:extLst>
          </p:cNvPr>
          <p:cNvCxnSpPr>
            <a:cxnSpLocks/>
          </p:cNvCxnSpPr>
          <p:nvPr/>
        </p:nvCxnSpPr>
        <p:spPr>
          <a:xfrm>
            <a:off x="1418819" y="3558790"/>
            <a:ext cx="523449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BC5DABD1-2E78-6955-93CD-E4CA5E779487}"/>
              </a:ext>
            </a:extLst>
          </p:cNvPr>
          <p:cNvCxnSpPr>
            <a:cxnSpLocks/>
            <a:stCxn id="30" idx="3"/>
            <a:endCxn id="39" idx="1"/>
          </p:cNvCxnSpPr>
          <p:nvPr/>
        </p:nvCxnSpPr>
        <p:spPr>
          <a:xfrm>
            <a:off x="968402" y="3248988"/>
            <a:ext cx="287183" cy="312945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F015E8B-A933-6EB8-BB9C-63CDEC64E23D}"/>
              </a:ext>
            </a:extLst>
          </p:cNvPr>
          <p:cNvCxnSpPr>
            <a:cxnSpLocks/>
            <a:stCxn id="30" idx="3"/>
            <a:endCxn id="35" idx="1"/>
          </p:cNvCxnSpPr>
          <p:nvPr/>
        </p:nvCxnSpPr>
        <p:spPr>
          <a:xfrm flipV="1">
            <a:off x="968402" y="2975033"/>
            <a:ext cx="276606" cy="273955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C3A32EE-62A3-81C0-627D-42D5125E1564}"/>
              </a:ext>
            </a:extLst>
          </p:cNvPr>
          <p:cNvCxnSpPr>
            <a:cxnSpLocks/>
            <a:stCxn id="52" idx="1"/>
            <a:endCxn id="43" idx="3"/>
          </p:cNvCxnSpPr>
          <p:nvPr/>
        </p:nvCxnSpPr>
        <p:spPr>
          <a:xfrm flipH="1" flipV="1">
            <a:off x="2089887" y="2975033"/>
            <a:ext cx="271953" cy="294873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E511E917-CB29-3761-E23E-59B857315FCA}"/>
              </a:ext>
            </a:extLst>
          </p:cNvPr>
          <p:cNvCxnSpPr>
            <a:cxnSpLocks/>
            <a:stCxn id="52" idx="1"/>
            <a:endCxn id="48" idx="3"/>
          </p:cNvCxnSpPr>
          <p:nvPr/>
        </p:nvCxnSpPr>
        <p:spPr>
          <a:xfrm flipH="1">
            <a:off x="2106310" y="3269906"/>
            <a:ext cx="255530" cy="270339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586BE3F-28AD-66EE-A571-D9B7121EFCD0}"/>
              </a:ext>
            </a:extLst>
          </p:cNvPr>
          <p:cNvCxnSpPr>
            <a:cxnSpLocks/>
            <a:stCxn id="48" idx="1"/>
            <a:endCxn id="35" idx="3"/>
          </p:cNvCxnSpPr>
          <p:nvPr/>
        </p:nvCxnSpPr>
        <p:spPr>
          <a:xfrm flipH="1" flipV="1">
            <a:off x="1405723" y="2975033"/>
            <a:ext cx="539872" cy="56521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CE0B0EB-1F15-DAFF-3DFE-B7F06C5AB631}"/>
              </a:ext>
            </a:extLst>
          </p:cNvPr>
          <p:cNvCxnSpPr>
            <a:cxnSpLocks/>
            <a:endCxn id="39" idx="3"/>
          </p:cNvCxnSpPr>
          <p:nvPr/>
        </p:nvCxnSpPr>
        <p:spPr>
          <a:xfrm flipH="1">
            <a:off x="1416300" y="2982271"/>
            <a:ext cx="498164" cy="579662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7A0BB0E-2213-3B94-55D5-464A1F9E17AC}"/>
              </a:ext>
            </a:extLst>
          </p:cNvPr>
          <p:cNvCxnSpPr>
            <a:cxnSpLocks/>
            <a:stCxn id="35" idx="2"/>
            <a:endCxn id="39" idx="0"/>
          </p:cNvCxnSpPr>
          <p:nvPr/>
        </p:nvCxnSpPr>
        <p:spPr>
          <a:xfrm>
            <a:off x="1325366" y="3054678"/>
            <a:ext cx="10577" cy="427609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80C6297-7C7B-4FF1-7F2E-A4D3EED02FE3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2017471" y="3062548"/>
            <a:ext cx="8482" cy="398051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96" name="Group 4095">
            <a:extLst>
              <a:ext uri="{FF2B5EF4-FFF2-40B4-BE49-F238E27FC236}">
                <a16:creationId xmlns:a16="http://schemas.microsoft.com/office/drawing/2014/main" id="{021F661B-FB73-D28E-149D-E3C5CFC1888C}"/>
              </a:ext>
            </a:extLst>
          </p:cNvPr>
          <p:cNvGrpSpPr/>
          <p:nvPr/>
        </p:nvGrpSpPr>
        <p:grpSpPr>
          <a:xfrm>
            <a:off x="424697" y="3035088"/>
            <a:ext cx="302102" cy="369987"/>
            <a:chOff x="3386765" y="2258890"/>
            <a:chExt cx="302102" cy="369987"/>
          </a:xfrm>
        </p:grpSpPr>
        <p:sp>
          <p:nvSpPr>
            <p:cNvPr id="4097" name="Rectangle: Rounded Corners 4096">
              <a:extLst>
                <a:ext uri="{FF2B5EF4-FFF2-40B4-BE49-F238E27FC236}">
                  <a16:creationId xmlns:a16="http://schemas.microsoft.com/office/drawing/2014/main" id="{4D04CCBB-1383-971A-573C-8D1F64F354FB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099" name="TextBox 4098">
              <a:extLst>
                <a:ext uri="{FF2B5EF4-FFF2-40B4-BE49-F238E27FC236}">
                  <a16:creationId xmlns:a16="http://schemas.microsoft.com/office/drawing/2014/main" id="{5208C6A1-CD5D-B5C8-3A8E-75A4D2803FF1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A</a:t>
              </a:r>
            </a:p>
          </p:txBody>
        </p:sp>
        <p:pic>
          <p:nvPicPr>
            <p:cNvPr id="4100" name="Graphic 4099">
              <a:extLst>
                <a:ext uri="{FF2B5EF4-FFF2-40B4-BE49-F238E27FC236}">
                  <a16:creationId xmlns:a16="http://schemas.microsoft.com/office/drawing/2014/main" id="{E878B498-255F-996C-CDB7-6F778A0D04C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</p:grpSp>
      <p:grpSp>
        <p:nvGrpSpPr>
          <p:cNvPr id="4101" name="Group 4100">
            <a:extLst>
              <a:ext uri="{FF2B5EF4-FFF2-40B4-BE49-F238E27FC236}">
                <a16:creationId xmlns:a16="http://schemas.microsoft.com/office/drawing/2014/main" id="{404205D6-7693-3FDA-4753-6165E0E643E7}"/>
              </a:ext>
            </a:extLst>
          </p:cNvPr>
          <p:cNvGrpSpPr/>
          <p:nvPr/>
        </p:nvGrpSpPr>
        <p:grpSpPr>
          <a:xfrm>
            <a:off x="2592569" y="3072645"/>
            <a:ext cx="302102" cy="369987"/>
            <a:chOff x="3386765" y="2258890"/>
            <a:chExt cx="302102" cy="369987"/>
          </a:xfrm>
        </p:grpSpPr>
        <p:sp>
          <p:nvSpPr>
            <p:cNvPr id="4102" name="Rectangle: Rounded Corners 4101">
              <a:extLst>
                <a:ext uri="{FF2B5EF4-FFF2-40B4-BE49-F238E27FC236}">
                  <a16:creationId xmlns:a16="http://schemas.microsoft.com/office/drawing/2014/main" id="{9D776E44-4F86-61CA-FE80-A12DBAEDDD2F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103" name="TextBox 4102">
              <a:extLst>
                <a:ext uri="{FF2B5EF4-FFF2-40B4-BE49-F238E27FC236}">
                  <a16:creationId xmlns:a16="http://schemas.microsoft.com/office/drawing/2014/main" id="{413BC521-D636-22FB-AB1D-B8E6786530F1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B</a:t>
              </a:r>
            </a:p>
          </p:txBody>
        </p:sp>
        <p:pic>
          <p:nvPicPr>
            <p:cNvPr id="4104" name="Graphic 4103">
              <a:extLst>
                <a:ext uri="{FF2B5EF4-FFF2-40B4-BE49-F238E27FC236}">
                  <a16:creationId xmlns:a16="http://schemas.microsoft.com/office/drawing/2014/main" id="{CFB52FF3-B0A6-D7C5-888A-5EB07925632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</p:grpSp>
      <p:grpSp>
        <p:nvGrpSpPr>
          <p:cNvPr id="4199" name="Group 4198">
            <a:extLst>
              <a:ext uri="{FF2B5EF4-FFF2-40B4-BE49-F238E27FC236}">
                <a16:creationId xmlns:a16="http://schemas.microsoft.com/office/drawing/2014/main" id="{2C62CB02-8261-92D7-7944-7EC28CFE150F}"/>
              </a:ext>
            </a:extLst>
          </p:cNvPr>
          <p:cNvGrpSpPr>
            <a:grpSpLocks/>
          </p:cNvGrpSpPr>
          <p:nvPr/>
        </p:nvGrpSpPr>
        <p:grpSpPr>
          <a:xfrm>
            <a:off x="3747195" y="3377183"/>
            <a:ext cx="160715" cy="159291"/>
            <a:chOff x="2709081" y="4088476"/>
            <a:chExt cx="252943" cy="258761"/>
          </a:xfrm>
        </p:grpSpPr>
        <p:sp>
          <p:nvSpPr>
            <p:cNvPr id="4200" name="Rectangle 4199">
              <a:extLst>
                <a:ext uri="{FF2B5EF4-FFF2-40B4-BE49-F238E27FC236}">
                  <a16:creationId xmlns:a16="http://schemas.microsoft.com/office/drawing/2014/main" id="{F7FFBD90-2181-7721-696D-4E5E065525B5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01" name="Graphic 4200">
              <a:extLst>
                <a:ext uri="{FF2B5EF4-FFF2-40B4-BE49-F238E27FC236}">
                  <a16:creationId xmlns:a16="http://schemas.microsoft.com/office/drawing/2014/main" id="{E583B930-3FD5-CC10-745A-2A3A0D0A25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02" name="Group 4201">
            <a:extLst>
              <a:ext uri="{FF2B5EF4-FFF2-40B4-BE49-F238E27FC236}">
                <a16:creationId xmlns:a16="http://schemas.microsoft.com/office/drawing/2014/main" id="{A5249532-CB83-8A6F-8123-450F797808A7}"/>
              </a:ext>
            </a:extLst>
          </p:cNvPr>
          <p:cNvGrpSpPr>
            <a:grpSpLocks/>
          </p:cNvGrpSpPr>
          <p:nvPr/>
        </p:nvGrpSpPr>
        <p:grpSpPr>
          <a:xfrm>
            <a:off x="4178419" y="3194692"/>
            <a:ext cx="160715" cy="159291"/>
            <a:chOff x="2709081" y="4088476"/>
            <a:chExt cx="252943" cy="258761"/>
          </a:xfrm>
        </p:grpSpPr>
        <p:sp>
          <p:nvSpPr>
            <p:cNvPr id="4203" name="Rectangle 4202">
              <a:extLst>
                <a:ext uri="{FF2B5EF4-FFF2-40B4-BE49-F238E27FC236}">
                  <a16:creationId xmlns:a16="http://schemas.microsoft.com/office/drawing/2014/main" id="{0086E862-1F9C-AE0C-493B-D18D52681A2C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04" name="Graphic 4203">
              <a:extLst>
                <a:ext uri="{FF2B5EF4-FFF2-40B4-BE49-F238E27FC236}">
                  <a16:creationId xmlns:a16="http://schemas.microsoft.com/office/drawing/2014/main" id="{4A8E4778-4FDF-3999-E7FD-91B1843F024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05" name="Group 4204">
            <a:extLst>
              <a:ext uri="{FF2B5EF4-FFF2-40B4-BE49-F238E27FC236}">
                <a16:creationId xmlns:a16="http://schemas.microsoft.com/office/drawing/2014/main" id="{F76FD7D9-D865-3BA7-DC00-50607B5421FE}"/>
              </a:ext>
            </a:extLst>
          </p:cNvPr>
          <p:cNvGrpSpPr>
            <a:grpSpLocks/>
          </p:cNvGrpSpPr>
          <p:nvPr/>
        </p:nvGrpSpPr>
        <p:grpSpPr>
          <a:xfrm>
            <a:off x="4178419" y="3573169"/>
            <a:ext cx="160715" cy="159291"/>
            <a:chOff x="2709081" y="4088476"/>
            <a:chExt cx="252943" cy="258761"/>
          </a:xfrm>
        </p:grpSpPr>
        <p:sp>
          <p:nvSpPr>
            <p:cNvPr id="4206" name="Rectangle 4205">
              <a:extLst>
                <a:ext uri="{FF2B5EF4-FFF2-40B4-BE49-F238E27FC236}">
                  <a16:creationId xmlns:a16="http://schemas.microsoft.com/office/drawing/2014/main" id="{9A00C98F-1033-C978-452F-23C4DD7E21C5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07" name="Graphic 4206">
              <a:extLst>
                <a:ext uri="{FF2B5EF4-FFF2-40B4-BE49-F238E27FC236}">
                  <a16:creationId xmlns:a16="http://schemas.microsoft.com/office/drawing/2014/main" id="{5507DFEE-4076-D920-DFF2-15F6A8054ED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08" name="Group 4207">
            <a:extLst>
              <a:ext uri="{FF2B5EF4-FFF2-40B4-BE49-F238E27FC236}">
                <a16:creationId xmlns:a16="http://schemas.microsoft.com/office/drawing/2014/main" id="{90C44D80-33E2-EC5B-4789-1F5A39C638BF}"/>
              </a:ext>
            </a:extLst>
          </p:cNvPr>
          <p:cNvGrpSpPr>
            <a:grpSpLocks/>
          </p:cNvGrpSpPr>
          <p:nvPr/>
        </p:nvGrpSpPr>
        <p:grpSpPr>
          <a:xfrm>
            <a:off x="4862583" y="3194692"/>
            <a:ext cx="160715" cy="159291"/>
            <a:chOff x="2709081" y="4088476"/>
            <a:chExt cx="252943" cy="258761"/>
          </a:xfrm>
        </p:grpSpPr>
        <p:sp>
          <p:nvSpPr>
            <p:cNvPr id="4209" name="Rectangle 4208">
              <a:extLst>
                <a:ext uri="{FF2B5EF4-FFF2-40B4-BE49-F238E27FC236}">
                  <a16:creationId xmlns:a16="http://schemas.microsoft.com/office/drawing/2014/main" id="{EB94C98F-FC01-BC47-8D26-CFA487C78521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10" name="Graphic 4209">
              <a:extLst>
                <a:ext uri="{FF2B5EF4-FFF2-40B4-BE49-F238E27FC236}">
                  <a16:creationId xmlns:a16="http://schemas.microsoft.com/office/drawing/2014/main" id="{435CBCED-7907-4679-0595-A2BE1940A1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11" name="Group 4210">
            <a:extLst>
              <a:ext uri="{FF2B5EF4-FFF2-40B4-BE49-F238E27FC236}">
                <a16:creationId xmlns:a16="http://schemas.microsoft.com/office/drawing/2014/main" id="{106534B6-988C-3366-E0A0-D7E9A6EE82EE}"/>
              </a:ext>
            </a:extLst>
          </p:cNvPr>
          <p:cNvGrpSpPr>
            <a:grpSpLocks/>
          </p:cNvGrpSpPr>
          <p:nvPr/>
        </p:nvGrpSpPr>
        <p:grpSpPr>
          <a:xfrm>
            <a:off x="4873407" y="3559675"/>
            <a:ext cx="160715" cy="159291"/>
            <a:chOff x="2709081" y="4088476"/>
            <a:chExt cx="252943" cy="258761"/>
          </a:xfrm>
        </p:grpSpPr>
        <p:sp>
          <p:nvSpPr>
            <p:cNvPr id="4212" name="Rectangle 4211">
              <a:extLst>
                <a:ext uri="{FF2B5EF4-FFF2-40B4-BE49-F238E27FC236}">
                  <a16:creationId xmlns:a16="http://schemas.microsoft.com/office/drawing/2014/main" id="{888C40A4-8C71-5D73-74AF-7524FD332528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13" name="Graphic 4212">
              <a:extLst>
                <a:ext uri="{FF2B5EF4-FFF2-40B4-BE49-F238E27FC236}">
                  <a16:creationId xmlns:a16="http://schemas.microsoft.com/office/drawing/2014/main" id="{B51BEA70-52E0-BB1E-A791-62A3DCA913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4214" name="Group 4213">
            <a:extLst>
              <a:ext uri="{FF2B5EF4-FFF2-40B4-BE49-F238E27FC236}">
                <a16:creationId xmlns:a16="http://schemas.microsoft.com/office/drawing/2014/main" id="{3B896508-172D-99DE-AC0C-674C2B26430B}"/>
              </a:ext>
            </a:extLst>
          </p:cNvPr>
          <p:cNvGrpSpPr>
            <a:grpSpLocks/>
          </p:cNvGrpSpPr>
          <p:nvPr/>
        </p:nvGrpSpPr>
        <p:grpSpPr>
          <a:xfrm>
            <a:off x="5252931" y="3349551"/>
            <a:ext cx="160715" cy="159291"/>
            <a:chOff x="2709081" y="4088476"/>
            <a:chExt cx="252943" cy="258761"/>
          </a:xfrm>
        </p:grpSpPr>
        <p:sp>
          <p:nvSpPr>
            <p:cNvPr id="4215" name="Rectangle 4214">
              <a:extLst>
                <a:ext uri="{FF2B5EF4-FFF2-40B4-BE49-F238E27FC236}">
                  <a16:creationId xmlns:a16="http://schemas.microsoft.com/office/drawing/2014/main" id="{2326F982-4C39-BF68-BE3D-6DC6A9F441EA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16" name="Graphic 4215">
              <a:extLst>
                <a:ext uri="{FF2B5EF4-FFF2-40B4-BE49-F238E27FC236}">
                  <a16:creationId xmlns:a16="http://schemas.microsoft.com/office/drawing/2014/main" id="{C1D2200D-9A41-1012-27F2-1F5C258987B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cxnSp>
        <p:nvCxnSpPr>
          <p:cNvPr id="4217" name="Straight Connector 4216">
            <a:extLst>
              <a:ext uri="{FF2B5EF4-FFF2-40B4-BE49-F238E27FC236}">
                <a16:creationId xmlns:a16="http://schemas.microsoft.com/office/drawing/2014/main" id="{B32B38EB-80B7-FAA2-A3B2-067F3EA28503}"/>
              </a:ext>
            </a:extLst>
          </p:cNvPr>
          <p:cNvCxnSpPr>
            <a:cxnSpLocks/>
            <a:stCxn id="4203" idx="3"/>
            <a:endCxn id="4209" idx="1"/>
          </p:cNvCxnSpPr>
          <p:nvPr/>
        </p:nvCxnSpPr>
        <p:spPr>
          <a:xfrm>
            <a:off x="4339134" y="3274338"/>
            <a:ext cx="5234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8" name="Straight Connector 4217">
            <a:extLst>
              <a:ext uri="{FF2B5EF4-FFF2-40B4-BE49-F238E27FC236}">
                <a16:creationId xmlns:a16="http://schemas.microsoft.com/office/drawing/2014/main" id="{C0626ADC-2B35-515D-973D-F7433E4D5B42}"/>
              </a:ext>
            </a:extLst>
          </p:cNvPr>
          <p:cNvCxnSpPr>
            <a:cxnSpLocks/>
          </p:cNvCxnSpPr>
          <p:nvPr/>
        </p:nvCxnSpPr>
        <p:spPr>
          <a:xfrm>
            <a:off x="4347345" y="3666622"/>
            <a:ext cx="5234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9" name="Straight Connector 4218">
            <a:extLst>
              <a:ext uri="{FF2B5EF4-FFF2-40B4-BE49-F238E27FC236}">
                <a16:creationId xmlns:a16="http://schemas.microsoft.com/office/drawing/2014/main" id="{43E37F7D-7C15-D876-65A6-0F74591BA755}"/>
              </a:ext>
            </a:extLst>
          </p:cNvPr>
          <p:cNvCxnSpPr>
            <a:cxnSpLocks/>
            <a:stCxn id="4200" idx="3"/>
            <a:endCxn id="4206" idx="1"/>
          </p:cNvCxnSpPr>
          <p:nvPr/>
        </p:nvCxnSpPr>
        <p:spPr>
          <a:xfrm>
            <a:off x="3907910" y="3456829"/>
            <a:ext cx="270509" cy="195986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0" name="Straight Connector 4219">
            <a:extLst>
              <a:ext uri="{FF2B5EF4-FFF2-40B4-BE49-F238E27FC236}">
                <a16:creationId xmlns:a16="http://schemas.microsoft.com/office/drawing/2014/main" id="{F591EF2B-E124-9049-DBA8-5FC7E26CEF6E}"/>
              </a:ext>
            </a:extLst>
          </p:cNvPr>
          <p:cNvCxnSpPr>
            <a:cxnSpLocks/>
            <a:stCxn id="4200" idx="3"/>
            <a:endCxn id="4203" idx="1"/>
          </p:cNvCxnSpPr>
          <p:nvPr/>
        </p:nvCxnSpPr>
        <p:spPr>
          <a:xfrm flipV="1">
            <a:off x="3907910" y="3274338"/>
            <a:ext cx="270509" cy="182491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1" name="Straight Connector 4220">
            <a:extLst>
              <a:ext uri="{FF2B5EF4-FFF2-40B4-BE49-F238E27FC236}">
                <a16:creationId xmlns:a16="http://schemas.microsoft.com/office/drawing/2014/main" id="{E73EFF38-B959-E411-3515-822D3931AF0A}"/>
              </a:ext>
            </a:extLst>
          </p:cNvPr>
          <p:cNvCxnSpPr>
            <a:cxnSpLocks/>
            <a:stCxn id="4215" idx="1"/>
            <a:endCxn id="4209" idx="3"/>
          </p:cNvCxnSpPr>
          <p:nvPr/>
        </p:nvCxnSpPr>
        <p:spPr>
          <a:xfrm flipH="1" flipV="1">
            <a:off x="5023298" y="3274338"/>
            <a:ext cx="229633" cy="154859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2" name="Straight Connector 4221">
            <a:extLst>
              <a:ext uri="{FF2B5EF4-FFF2-40B4-BE49-F238E27FC236}">
                <a16:creationId xmlns:a16="http://schemas.microsoft.com/office/drawing/2014/main" id="{5B79B1AE-D5AD-3013-16D2-BDB52A740921}"/>
              </a:ext>
            </a:extLst>
          </p:cNvPr>
          <p:cNvCxnSpPr>
            <a:cxnSpLocks/>
            <a:stCxn id="4215" idx="1"/>
            <a:endCxn id="4212" idx="3"/>
          </p:cNvCxnSpPr>
          <p:nvPr/>
        </p:nvCxnSpPr>
        <p:spPr>
          <a:xfrm flipH="1">
            <a:off x="5034122" y="3429197"/>
            <a:ext cx="218809" cy="210124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3" name="Straight Connector 4222">
            <a:extLst>
              <a:ext uri="{FF2B5EF4-FFF2-40B4-BE49-F238E27FC236}">
                <a16:creationId xmlns:a16="http://schemas.microsoft.com/office/drawing/2014/main" id="{A0CC5580-FD07-FE74-CB5A-B8A8795D8A2B}"/>
              </a:ext>
            </a:extLst>
          </p:cNvPr>
          <p:cNvCxnSpPr>
            <a:cxnSpLocks/>
            <a:stCxn id="4212" idx="1"/>
            <a:endCxn id="4203" idx="3"/>
          </p:cNvCxnSpPr>
          <p:nvPr/>
        </p:nvCxnSpPr>
        <p:spPr>
          <a:xfrm flipH="1" flipV="1">
            <a:off x="4339134" y="3274338"/>
            <a:ext cx="534273" cy="364983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4" name="Straight Connector 4223">
            <a:extLst>
              <a:ext uri="{FF2B5EF4-FFF2-40B4-BE49-F238E27FC236}">
                <a16:creationId xmlns:a16="http://schemas.microsoft.com/office/drawing/2014/main" id="{0FE66C59-22F3-1EFE-0299-890E7911FCE7}"/>
              </a:ext>
            </a:extLst>
          </p:cNvPr>
          <p:cNvCxnSpPr>
            <a:cxnSpLocks/>
            <a:stCxn id="4209" idx="1"/>
            <a:endCxn id="4206" idx="3"/>
          </p:cNvCxnSpPr>
          <p:nvPr/>
        </p:nvCxnSpPr>
        <p:spPr>
          <a:xfrm flipH="1">
            <a:off x="4339134" y="3274338"/>
            <a:ext cx="523449" cy="378477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5" name="Straight Connector 4224">
            <a:extLst>
              <a:ext uri="{FF2B5EF4-FFF2-40B4-BE49-F238E27FC236}">
                <a16:creationId xmlns:a16="http://schemas.microsoft.com/office/drawing/2014/main" id="{C8F67221-D3D6-4848-A3EA-A3647030E097}"/>
              </a:ext>
            </a:extLst>
          </p:cNvPr>
          <p:cNvCxnSpPr>
            <a:cxnSpLocks/>
            <a:stCxn id="4203" idx="2"/>
            <a:endCxn id="4206" idx="0"/>
          </p:cNvCxnSpPr>
          <p:nvPr/>
        </p:nvCxnSpPr>
        <p:spPr>
          <a:xfrm>
            <a:off x="4258777" y="3353983"/>
            <a:ext cx="0" cy="219186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26" name="Straight Connector 4225">
            <a:extLst>
              <a:ext uri="{FF2B5EF4-FFF2-40B4-BE49-F238E27FC236}">
                <a16:creationId xmlns:a16="http://schemas.microsoft.com/office/drawing/2014/main" id="{840A8D15-EA8A-0381-483D-54F1D50090A1}"/>
              </a:ext>
            </a:extLst>
          </p:cNvPr>
          <p:cNvCxnSpPr>
            <a:cxnSpLocks/>
            <a:stCxn id="4209" idx="2"/>
            <a:endCxn id="4212" idx="0"/>
          </p:cNvCxnSpPr>
          <p:nvPr/>
        </p:nvCxnSpPr>
        <p:spPr>
          <a:xfrm>
            <a:off x="4942941" y="3353983"/>
            <a:ext cx="10824" cy="205692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27" name="Group 4226">
            <a:extLst>
              <a:ext uri="{FF2B5EF4-FFF2-40B4-BE49-F238E27FC236}">
                <a16:creationId xmlns:a16="http://schemas.microsoft.com/office/drawing/2014/main" id="{5B0FF8D4-931A-5876-22A9-1C77D9CE89C8}"/>
              </a:ext>
            </a:extLst>
          </p:cNvPr>
          <p:cNvGrpSpPr/>
          <p:nvPr/>
        </p:nvGrpSpPr>
        <p:grpSpPr>
          <a:xfrm>
            <a:off x="3349382" y="3215464"/>
            <a:ext cx="302102" cy="369987"/>
            <a:chOff x="3386765" y="2258890"/>
            <a:chExt cx="302102" cy="369987"/>
          </a:xfrm>
        </p:grpSpPr>
        <p:sp>
          <p:nvSpPr>
            <p:cNvPr id="4228" name="Rectangle: Rounded Corners 4227">
              <a:extLst>
                <a:ext uri="{FF2B5EF4-FFF2-40B4-BE49-F238E27FC236}">
                  <a16:creationId xmlns:a16="http://schemas.microsoft.com/office/drawing/2014/main" id="{FB6CECDC-2B56-9508-E35F-5AE3539AEB1E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29" name="TextBox 4228">
              <a:extLst>
                <a:ext uri="{FF2B5EF4-FFF2-40B4-BE49-F238E27FC236}">
                  <a16:creationId xmlns:a16="http://schemas.microsoft.com/office/drawing/2014/main" id="{3DCC86F8-A222-C30C-8EC0-5F3F3B02C9F0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A</a:t>
              </a:r>
            </a:p>
          </p:txBody>
        </p:sp>
        <p:pic>
          <p:nvPicPr>
            <p:cNvPr id="4230" name="Graphic 4229">
              <a:extLst>
                <a:ext uri="{FF2B5EF4-FFF2-40B4-BE49-F238E27FC236}">
                  <a16:creationId xmlns:a16="http://schemas.microsoft.com/office/drawing/2014/main" id="{DBCF025E-1338-885C-7FF6-6D51B9F42E2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</p:grpSp>
      <p:grpSp>
        <p:nvGrpSpPr>
          <p:cNvPr id="4231" name="Group 4230">
            <a:extLst>
              <a:ext uri="{FF2B5EF4-FFF2-40B4-BE49-F238E27FC236}">
                <a16:creationId xmlns:a16="http://schemas.microsoft.com/office/drawing/2014/main" id="{2617DBA9-2C62-0406-A578-5E6C88CB440E}"/>
              </a:ext>
            </a:extLst>
          </p:cNvPr>
          <p:cNvGrpSpPr/>
          <p:nvPr/>
        </p:nvGrpSpPr>
        <p:grpSpPr>
          <a:xfrm>
            <a:off x="4408020" y="3253021"/>
            <a:ext cx="1411336" cy="563699"/>
            <a:chOff x="2277531" y="2258890"/>
            <a:chExt cx="1411336" cy="563699"/>
          </a:xfrm>
        </p:grpSpPr>
        <p:sp>
          <p:nvSpPr>
            <p:cNvPr id="4232" name="Rectangle: Rounded Corners 4231">
              <a:extLst>
                <a:ext uri="{FF2B5EF4-FFF2-40B4-BE49-F238E27FC236}">
                  <a16:creationId xmlns:a16="http://schemas.microsoft.com/office/drawing/2014/main" id="{44A1182E-C27D-EA22-E999-E9EAE2249094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33" name="TextBox 4232">
              <a:extLst>
                <a:ext uri="{FF2B5EF4-FFF2-40B4-BE49-F238E27FC236}">
                  <a16:creationId xmlns:a16="http://schemas.microsoft.com/office/drawing/2014/main" id="{02A611DE-C9BD-1AED-C452-77D889F549FB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B</a:t>
              </a:r>
            </a:p>
          </p:txBody>
        </p:sp>
        <p:pic>
          <p:nvPicPr>
            <p:cNvPr id="4234" name="Graphic 4233">
              <a:extLst>
                <a:ext uri="{FF2B5EF4-FFF2-40B4-BE49-F238E27FC236}">
                  <a16:creationId xmlns:a16="http://schemas.microsoft.com/office/drawing/2014/main" id="{6A360108-2E25-A579-CDAE-032E8AB56A5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  <p:sp>
          <p:nvSpPr>
            <p:cNvPr id="4235" name="TextBox 4234">
              <a:extLst>
                <a:ext uri="{FF2B5EF4-FFF2-40B4-BE49-F238E27FC236}">
                  <a16:creationId xmlns:a16="http://schemas.microsoft.com/office/drawing/2014/main" id="{9EEBE134-B313-8276-C47C-7179D41B492F}"/>
                </a:ext>
              </a:extLst>
            </p:cNvPr>
            <p:cNvSpPr txBox="1">
              <a:spLocks/>
            </p:cNvSpPr>
            <p:nvPr/>
          </p:nvSpPr>
          <p:spPr>
            <a:xfrm>
              <a:off x="2277531" y="2717949"/>
              <a:ext cx="673587" cy="1046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7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Data Plane</a:t>
              </a:r>
            </a:p>
          </p:txBody>
        </p:sp>
      </p:grpSp>
      <p:sp>
        <p:nvSpPr>
          <p:cNvPr id="4236" name="Rectangle 4235">
            <a:extLst>
              <a:ext uri="{FF2B5EF4-FFF2-40B4-BE49-F238E27FC236}">
                <a16:creationId xmlns:a16="http://schemas.microsoft.com/office/drawing/2014/main" id="{A88C592F-CDCA-D696-D0AB-0B478D554ED6}"/>
              </a:ext>
            </a:extLst>
          </p:cNvPr>
          <p:cNvSpPr/>
          <p:nvPr/>
        </p:nvSpPr>
        <p:spPr>
          <a:xfrm>
            <a:off x="3737012" y="3275183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sp>
        <p:nvSpPr>
          <p:cNvPr id="4237" name="Rectangle 4236">
            <a:extLst>
              <a:ext uri="{FF2B5EF4-FFF2-40B4-BE49-F238E27FC236}">
                <a16:creationId xmlns:a16="http://schemas.microsoft.com/office/drawing/2014/main" id="{514778CB-20F6-D183-5D73-561099C9C814}"/>
              </a:ext>
            </a:extLst>
          </p:cNvPr>
          <p:cNvSpPr/>
          <p:nvPr/>
        </p:nvSpPr>
        <p:spPr>
          <a:xfrm>
            <a:off x="4154789" y="3082397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sp>
        <p:nvSpPr>
          <p:cNvPr id="4238" name="Rectangle 4237">
            <a:extLst>
              <a:ext uri="{FF2B5EF4-FFF2-40B4-BE49-F238E27FC236}">
                <a16:creationId xmlns:a16="http://schemas.microsoft.com/office/drawing/2014/main" id="{1620EBA3-F946-7F02-3B26-80E0A5F0944E}"/>
              </a:ext>
            </a:extLst>
          </p:cNvPr>
          <p:cNvSpPr/>
          <p:nvPr/>
        </p:nvSpPr>
        <p:spPr>
          <a:xfrm>
            <a:off x="4870794" y="3474132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sp>
        <p:nvSpPr>
          <p:cNvPr id="4239" name="Rectangle 4238">
            <a:extLst>
              <a:ext uri="{FF2B5EF4-FFF2-40B4-BE49-F238E27FC236}">
                <a16:creationId xmlns:a16="http://schemas.microsoft.com/office/drawing/2014/main" id="{7F2ED224-42B7-62D5-AD82-6D6F5DFAEA64}"/>
              </a:ext>
            </a:extLst>
          </p:cNvPr>
          <p:cNvSpPr/>
          <p:nvPr/>
        </p:nvSpPr>
        <p:spPr>
          <a:xfrm>
            <a:off x="5240146" y="3237130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cxnSp>
        <p:nvCxnSpPr>
          <p:cNvPr id="4240" name="Connector: Elbow 4239">
            <a:extLst>
              <a:ext uri="{FF2B5EF4-FFF2-40B4-BE49-F238E27FC236}">
                <a16:creationId xmlns:a16="http://schemas.microsoft.com/office/drawing/2014/main" id="{32BD6EE3-0F8A-A4C1-E542-0D366F5835D7}"/>
              </a:ext>
            </a:extLst>
          </p:cNvPr>
          <p:cNvCxnSpPr>
            <a:stCxn id="4236" idx="3"/>
            <a:endCxn id="4237" idx="1"/>
          </p:cNvCxnSpPr>
          <p:nvPr/>
        </p:nvCxnSpPr>
        <p:spPr>
          <a:xfrm flipV="1">
            <a:off x="3920123" y="3123571"/>
            <a:ext cx="234666" cy="192786"/>
          </a:xfrm>
          <a:prstGeom prst="bentConnector3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1" name="Connector: Elbow 4240">
            <a:extLst>
              <a:ext uri="{FF2B5EF4-FFF2-40B4-BE49-F238E27FC236}">
                <a16:creationId xmlns:a16="http://schemas.microsoft.com/office/drawing/2014/main" id="{D3C4B8FA-6618-49BD-FE60-2A7B9E5A24F2}"/>
              </a:ext>
            </a:extLst>
          </p:cNvPr>
          <p:cNvCxnSpPr>
            <a:cxnSpLocks/>
            <a:stCxn id="4238" idx="1"/>
            <a:endCxn id="4237" idx="3"/>
          </p:cNvCxnSpPr>
          <p:nvPr/>
        </p:nvCxnSpPr>
        <p:spPr>
          <a:xfrm rot="10800000">
            <a:off x="4337900" y="3123572"/>
            <a:ext cx="532894" cy="391735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2" name="Connector: Elbow 4241">
            <a:extLst>
              <a:ext uri="{FF2B5EF4-FFF2-40B4-BE49-F238E27FC236}">
                <a16:creationId xmlns:a16="http://schemas.microsoft.com/office/drawing/2014/main" id="{D40F0D53-E7D9-3146-B67D-EB9C501CB13A}"/>
              </a:ext>
            </a:extLst>
          </p:cNvPr>
          <p:cNvCxnSpPr>
            <a:cxnSpLocks/>
            <a:stCxn id="4238" idx="3"/>
            <a:endCxn id="4239" idx="1"/>
          </p:cNvCxnSpPr>
          <p:nvPr/>
        </p:nvCxnSpPr>
        <p:spPr>
          <a:xfrm flipV="1">
            <a:off x="5053905" y="3278304"/>
            <a:ext cx="186241" cy="237002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43" name="Rectangle: Rounded Corners 4242">
            <a:extLst>
              <a:ext uri="{FF2B5EF4-FFF2-40B4-BE49-F238E27FC236}">
                <a16:creationId xmlns:a16="http://schemas.microsoft.com/office/drawing/2014/main" id="{52390559-665A-9B25-E532-4C74653A364F}"/>
              </a:ext>
            </a:extLst>
          </p:cNvPr>
          <p:cNvSpPr/>
          <p:nvPr/>
        </p:nvSpPr>
        <p:spPr>
          <a:xfrm>
            <a:off x="3641062" y="2483441"/>
            <a:ext cx="2060725" cy="512720"/>
          </a:xfrm>
          <a:prstGeom prst="roundRect">
            <a:avLst/>
          </a:prstGeom>
          <a:solidFill>
            <a:srgbClr val="7F78D7"/>
          </a:solidFill>
          <a:ln w="31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4244" name="TextBox 4243">
            <a:extLst>
              <a:ext uri="{FF2B5EF4-FFF2-40B4-BE49-F238E27FC236}">
                <a16:creationId xmlns:a16="http://schemas.microsoft.com/office/drawing/2014/main" id="{3743D73A-906C-E39F-A7F7-66C46F4BCDB0}"/>
              </a:ext>
            </a:extLst>
          </p:cNvPr>
          <p:cNvSpPr txBox="1"/>
          <p:nvPr/>
        </p:nvSpPr>
        <p:spPr>
          <a:xfrm>
            <a:off x="4268477" y="2508882"/>
            <a:ext cx="1206394" cy="2383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600" b="1" i="0" u="none" strike="noStrike" kern="1200" cap="none" spc="0" normalizeH="0" baseline="0" noProof="0">
                <a:ln>
                  <a:noFill/>
                </a:ln>
                <a:solidFill>
                  <a:srgbClr val="37CC73">
                    <a:lumMod val="20000"/>
                    <a:lumOff val="80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OOB CONTROL PLANE</a:t>
            </a:r>
          </a:p>
        </p:txBody>
      </p:sp>
      <p:grpSp>
        <p:nvGrpSpPr>
          <p:cNvPr id="4245" name="Group 4244">
            <a:extLst>
              <a:ext uri="{FF2B5EF4-FFF2-40B4-BE49-F238E27FC236}">
                <a16:creationId xmlns:a16="http://schemas.microsoft.com/office/drawing/2014/main" id="{89F32217-FCE5-446E-B421-B7A97618DEA2}"/>
              </a:ext>
            </a:extLst>
          </p:cNvPr>
          <p:cNvGrpSpPr/>
          <p:nvPr/>
        </p:nvGrpSpPr>
        <p:grpSpPr>
          <a:xfrm>
            <a:off x="4387487" y="2627299"/>
            <a:ext cx="483307" cy="291744"/>
            <a:chOff x="4296248" y="1769817"/>
            <a:chExt cx="483307" cy="291744"/>
          </a:xfrm>
        </p:grpSpPr>
        <p:sp>
          <p:nvSpPr>
            <p:cNvPr id="4246" name="Rectangle: Rounded Corners 4245">
              <a:extLst>
                <a:ext uri="{FF2B5EF4-FFF2-40B4-BE49-F238E27FC236}">
                  <a16:creationId xmlns:a16="http://schemas.microsoft.com/office/drawing/2014/main" id="{04C579D1-6850-D86A-5C36-92D9AF80926E}"/>
                </a:ext>
              </a:extLst>
            </p:cNvPr>
            <p:cNvSpPr/>
            <p:nvPr/>
          </p:nvSpPr>
          <p:spPr>
            <a:xfrm>
              <a:off x="4414797" y="1960027"/>
              <a:ext cx="189898" cy="4571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47" name="Rectangle: Rounded Corners 4246">
              <a:extLst>
                <a:ext uri="{FF2B5EF4-FFF2-40B4-BE49-F238E27FC236}">
                  <a16:creationId xmlns:a16="http://schemas.microsoft.com/office/drawing/2014/main" id="{91AE4843-28CF-0F7B-996F-2B99FE8242CA}"/>
                </a:ext>
              </a:extLst>
            </p:cNvPr>
            <p:cNvSpPr/>
            <p:nvPr/>
          </p:nvSpPr>
          <p:spPr>
            <a:xfrm>
              <a:off x="4414797" y="1897988"/>
              <a:ext cx="200306" cy="47455"/>
            </a:xfrm>
            <a:prstGeom prst="roundRect">
              <a:avLst/>
            </a:prstGeom>
            <a:noFill/>
            <a:ln w="31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48" name="Oval 4247">
              <a:extLst>
                <a:ext uri="{FF2B5EF4-FFF2-40B4-BE49-F238E27FC236}">
                  <a16:creationId xmlns:a16="http://schemas.microsoft.com/office/drawing/2014/main" id="{A052387E-5B36-CAA3-3DAF-EF06C2DE1139}"/>
                </a:ext>
              </a:extLst>
            </p:cNvPr>
            <p:cNvSpPr/>
            <p:nvPr/>
          </p:nvSpPr>
          <p:spPr>
            <a:xfrm>
              <a:off x="4535303" y="1967596"/>
              <a:ext cx="27432" cy="2743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49" name="Oval 4248">
              <a:extLst>
                <a:ext uri="{FF2B5EF4-FFF2-40B4-BE49-F238E27FC236}">
                  <a16:creationId xmlns:a16="http://schemas.microsoft.com/office/drawing/2014/main" id="{1B48EE90-537D-8B69-03F3-1F4911B70A9C}"/>
                </a:ext>
              </a:extLst>
            </p:cNvPr>
            <p:cNvSpPr/>
            <p:nvPr/>
          </p:nvSpPr>
          <p:spPr>
            <a:xfrm>
              <a:off x="4571497" y="1967596"/>
              <a:ext cx="27432" cy="27432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54" name="TextBox 4253">
              <a:extLst>
                <a:ext uri="{FF2B5EF4-FFF2-40B4-BE49-F238E27FC236}">
                  <a16:creationId xmlns:a16="http://schemas.microsoft.com/office/drawing/2014/main" id="{317835D5-C712-90C2-01F9-BA8EF1377381}"/>
                </a:ext>
              </a:extLst>
            </p:cNvPr>
            <p:cNvSpPr txBox="1"/>
            <p:nvPr/>
          </p:nvSpPr>
          <p:spPr>
            <a:xfrm>
              <a:off x="4414796" y="1773975"/>
              <a:ext cx="303254" cy="824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001135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C-KMS</a:t>
              </a:r>
            </a:p>
          </p:txBody>
        </p:sp>
        <p:sp>
          <p:nvSpPr>
            <p:cNvPr id="4255" name="Rectangle: Rounded Corners 4254">
              <a:extLst>
                <a:ext uri="{FF2B5EF4-FFF2-40B4-BE49-F238E27FC236}">
                  <a16:creationId xmlns:a16="http://schemas.microsoft.com/office/drawing/2014/main" id="{EB9D9C72-E8D6-FEAB-214A-678055306E8F}"/>
                </a:ext>
              </a:extLst>
            </p:cNvPr>
            <p:cNvSpPr/>
            <p:nvPr/>
          </p:nvSpPr>
          <p:spPr>
            <a:xfrm>
              <a:off x="4296248" y="1769817"/>
              <a:ext cx="483307" cy="291744"/>
            </a:xfrm>
            <a:prstGeom prst="roundRect">
              <a:avLst/>
            </a:prstGeom>
            <a:noFill/>
            <a:ln w="3175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258" name="TextBox 4257">
              <a:extLst>
                <a:ext uri="{FF2B5EF4-FFF2-40B4-BE49-F238E27FC236}">
                  <a16:creationId xmlns:a16="http://schemas.microsoft.com/office/drawing/2014/main" id="{10FC5657-F55A-700C-48EC-0273F417B0DF}"/>
                </a:ext>
              </a:extLst>
            </p:cNvPr>
            <p:cNvSpPr txBox="1"/>
            <p:nvPr/>
          </p:nvSpPr>
          <p:spPr>
            <a:xfrm>
              <a:off x="4398113" y="1842713"/>
              <a:ext cx="303254" cy="457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srgbClr val="001135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Orchestrator</a:t>
              </a:r>
            </a:p>
          </p:txBody>
        </p:sp>
      </p:grpSp>
      <p:grpSp>
        <p:nvGrpSpPr>
          <p:cNvPr id="4259" name="Group 4258">
            <a:extLst>
              <a:ext uri="{FF2B5EF4-FFF2-40B4-BE49-F238E27FC236}">
                <a16:creationId xmlns:a16="http://schemas.microsoft.com/office/drawing/2014/main" id="{B2C1CBAC-123F-0C0C-6154-A01885E29FFB}"/>
              </a:ext>
            </a:extLst>
          </p:cNvPr>
          <p:cNvGrpSpPr/>
          <p:nvPr/>
        </p:nvGrpSpPr>
        <p:grpSpPr>
          <a:xfrm>
            <a:off x="3687963" y="2620808"/>
            <a:ext cx="483307" cy="291744"/>
            <a:chOff x="3658397" y="1767102"/>
            <a:chExt cx="483307" cy="291744"/>
          </a:xfrm>
        </p:grpSpPr>
        <p:sp>
          <p:nvSpPr>
            <p:cNvPr id="4260" name="TextBox 4259">
              <a:extLst>
                <a:ext uri="{FF2B5EF4-FFF2-40B4-BE49-F238E27FC236}">
                  <a16:creationId xmlns:a16="http://schemas.microsoft.com/office/drawing/2014/main" id="{9450FF3B-B91B-518C-D25D-348B8440B80C}"/>
                </a:ext>
              </a:extLst>
            </p:cNvPr>
            <p:cNvSpPr txBox="1"/>
            <p:nvPr/>
          </p:nvSpPr>
          <p:spPr>
            <a:xfrm>
              <a:off x="3739001" y="1796447"/>
              <a:ext cx="303254" cy="824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001135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Q-KMS</a:t>
              </a:r>
            </a:p>
          </p:txBody>
        </p:sp>
        <p:pic>
          <p:nvPicPr>
            <p:cNvPr id="4262" name="Picture 4261" descr="A blue circle with lines on it&#10;&#10;Description automatically generated">
              <a:extLst>
                <a:ext uri="{FF2B5EF4-FFF2-40B4-BE49-F238E27FC236}">
                  <a16:creationId xmlns:a16="http://schemas.microsoft.com/office/drawing/2014/main" id="{381F9BA0-0673-CCCA-FE6C-080A106FD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255" y="1912185"/>
              <a:ext cx="117827" cy="117827"/>
            </a:xfrm>
            <a:prstGeom prst="rect">
              <a:avLst/>
            </a:prstGeom>
          </p:spPr>
        </p:pic>
        <p:sp>
          <p:nvSpPr>
            <p:cNvPr id="4263" name="Rectangle: Rounded Corners 4262">
              <a:extLst>
                <a:ext uri="{FF2B5EF4-FFF2-40B4-BE49-F238E27FC236}">
                  <a16:creationId xmlns:a16="http://schemas.microsoft.com/office/drawing/2014/main" id="{FCEFD565-DD20-3277-75B3-D74DA38767FF}"/>
                </a:ext>
              </a:extLst>
            </p:cNvPr>
            <p:cNvSpPr/>
            <p:nvPr/>
          </p:nvSpPr>
          <p:spPr>
            <a:xfrm>
              <a:off x="3658397" y="1767102"/>
              <a:ext cx="483307" cy="291744"/>
            </a:xfrm>
            <a:prstGeom prst="roundRect">
              <a:avLst/>
            </a:prstGeom>
            <a:noFill/>
            <a:ln w="317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66" name="Graphic 4265" descr="Key with solid fill">
              <a:extLst>
                <a:ext uri="{FF2B5EF4-FFF2-40B4-BE49-F238E27FC236}">
                  <a16:creationId xmlns:a16="http://schemas.microsoft.com/office/drawing/2014/main" id="{2B098336-A606-BCFF-A37F-3352F6DFA83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87269" y="1890932"/>
              <a:ext cx="151378" cy="151378"/>
            </a:xfrm>
            <a:prstGeom prst="rect">
              <a:avLst/>
            </a:prstGeom>
          </p:spPr>
        </p:pic>
      </p:grpSp>
      <p:grpSp>
        <p:nvGrpSpPr>
          <p:cNvPr id="4268" name="Group 4267">
            <a:extLst>
              <a:ext uri="{FF2B5EF4-FFF2-40B4-BE49-F238E27FC236}">
                <a16:creationId xmlns:a16="http://schemas.microsoft.com/office/drawing/2014/main" id="{295F4C54-6E20-EDCE-25F4-93650A82B2B2}"/>
              </a:ext>
            </a:extLst>
          </p:cNvPr>
          <p:cNvGrpSpPr/>
          <p:nvPr/>
        </p:nvGrpSpPr>
        <p:grpSpPr>
          <a:xfrm>
            <a:off x="4713993" y="2627681"/>
            <a:ext cx="843158" cy="291744"/>
            <a:chOff x="3298546" y="1767102"/>
            <a:chExt cx="843158" cy="291744"/>
          </a:xfrm>
        </p:grpSpPr>
        <p:sp>
          <p:nvSpPr>
            <p:cNvPr id="4269" name="TextBox 4268">
              <a:extLst>
                <a:ext uri="{FF2B5EF4-FFF2-40B4-BE49-F238E27FC236}">
                  <a16:creationId xmlns:a16="http://schemas.microsoft.com/office/drawing/2014/main" id="{10307699-B23B-F866-17B8-9E1F1805F27E}"/>
                </a:ext>
              </a:extLst>
            </p:cNvPr>
            <p:cNvSpPr txBox="1"/>
            <p:nvPr/>
          </p:nvSpPr>
          <p:spPr>
            <a:xfrm>
              <a:off x="3737015" y="1776357"/>
              <a:ext cx="303254" cy="8245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>
                  <a:ln>
                    <a:noFill/>
                  </a:ln>
                  <a:solidFill>
                    <a:srgbClr val="001135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Q-KMS</a:t>
              </a:r>
            </a:p>
          </p:txBody>
        </p:sp>
        <p:pic>
          <p:nvPicPr>
            <p:cNvPr id="4270" name="Picture 4269" descr="A blue circle with lines on it&#10;&#10;Description automatically generated">
              <a:extLst>
                <a:ext uri="{FF2B5EF4-FFF2-40B4-BE49-F238E27FC236}">
                  <a16:creationId xmlns:a16="http://schemas.microsoft.com/office/drawing/2014/main" id="{D3BACCC5-70FF-58AA-CED3-BBB27B7BF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255" y="1912185"/>
              <a:ext cx="117827" cy="117827"/>
            </a:xfrm>
            <a:prstGeom prst="rect">
              <a:avLst/>
            </a:prstGeom>
          </p:spPr>
        </p:pic>
        <p:sp>
          <p:nvSpPr>
            <p:cNvPr id="4276" name="Rectangle: Rounded Corners 4275">
              <a:extLst>
                <a:ext uri="{FF2B5EF4-FFF2-40B4-BE49-F238E27FC236}">
                  <a16:creationId xmlns:a16="http://schemas.microsoft.com/office/drawing/2014/main" id="{A1CACC40-D70F-E099-72E3-7496447BB153}"/>
                </a:ext>
              </a:extLst>
            </p:cNvPr>
            <p:cNvSpPr/>
            <p:nvPr/>
          </p:nvSpPr>
          <p:spPr>
            <a:xfrm>
              <a:off x="3658397" y="1767102"/>
              <a:ext cx="483307" cy="291744"/>
            </a:xfrm>
            <a:prstGeom prst="roundRect">
              <a:avLst/>
            </a:prstGeom>
            <a:noFill/>
            <a:ln w="317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4278" name="Graphic 4277" descr="Key with solid fill">
              <a:extLst>
                <a:ext uri="{FF2B5EF4-FFF2-40B4-BE49-F238E27FC236}">
                  <a16:creationId xmlns:a16="http://schemas.microsoft.com/office/drawing/2014/main" id="{1F21BD87-2FB7-34BE-20AF-F0BA056DD3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87269" y="1890932"/>
              <a:ext cx="151378" cy="151378"/>
            </a:xfrm>
            <a:prstGeom prst="rect">
              <a:avLst/>
            </a:prstGeom>
          </p:spPr>
        </p:pic>
        <p:pic>
          <p:nvPicPr>
            <p:cNvPr id="4279" name="Graphic 4278" descr="Key with solid fill">
              <a:extLst>
                <a:ext uri="{FF2B5EF4-FFF2-40B4-BE49-F238E27FC236}">
                  <a16:creationId xmlns:a16="http://schemas.microsoft.com/office/drawing/2014/main" id="{73E6E88E-C89F-50FD-C915-B494A0BEBEE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298546" y="1918914"/>
              <a:ext cx="118526" cy="118526"/>
            </a:xfrm>
            <a:prstGeom prst="rect">
              <a:avLst/>
            </a:prstGeom>
          </p:spPr>
        </p:pic>
      </p:grpSp>
      <p:cxnSp>
        <p:nvCxnSpPr>
          <p:cNvPr id="4280" name="Connector: Elbow 4279">
            <a:extLst>
              <a:ext uri="{FF2B5EF4-FFF2-40B4-BE49-F238E27FC236}">
                <a16:creationId xmlns:a16="http://schemas.microsoft.com/office/drawing/2014/main" id="{7CE8E312-F0FF-496B-705E-14BA06CA569D}"/>
              </a:ext>
            </a:extLst>
          </p:cNvPr>
          <p:cNvCxnSpPr>
            <a:cxnSpLocks/>
          </p:cNvCxnSpPr>
          <p:nvPr/>
        </p:nvCxnSpPr>
        <p:spPr>
          <a:xfrm rot="16200000" flipV="1">
            <a:off x="3692928" y="3085968"/>
            <a:ext cx="330351" cy="1088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1" name="Connector: Elbow 4280">
            <a:extLst>
              <a:ext uri="{FF2B5EF4-FFF2-40B4-BE49-F238E27FC236}">
                <a16:creationId xmlns:a16="http://schemas.microsoft.com/office/drawing/2014/main" id="{5CD8E3E6-16D3-6AD7-D099-8F9616FD6EE8}"/>
              </a:ext>
            </a:extLst>
          </p:cNvPr>
          <p:cNvCxnSpPr>
            <a:cxnSpLocks/>
          </p:cNvCxnSpPr>
          <p:nvPr/>
        </p:nvCxnSpPr>
        <p:spPr>
          <a:xfrm rot="16200000" flipV="1">
            <a:off x="5165983" y="3071410"/>
            <a:ext cx="330351" cy="1088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2" name="Straight Arrow Connector 4281">
            <a:extLst>
              <a:ext uri="{FF2B5EF4-FFF2-40B4-BE49-F238E27FC236}">
                <a16:creationId xmlns:a16="http://schemas.microsoft.com/office/drawing/2014/main" id="{BFB2A989-FD40-B851-102D-DE29680ED862}"/>
              </a:ext>
            </a:extLst>
          </p:cNvPr>
          <p:cNvCxnSpPr/>
          <p:nvPr/>
        </p:nvCxnSpPr>
        <p:spPr>
          <a:xfrm flipV="1">
            <a:off x="4178419" y="2739801"/>
            <a:ext cx="219947" cy="7452"/>
          </a:xfrm>
          <a:prstGeom prst="straightConnector1">
            <a:avLst/>
          </a:prstGeom>
          <a:ln w="6350">
            <a:solidFill>
              <a:srgbClr val="7030A0"/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3" name="Straight Arrow Connector 4282">
            <a:extLst>
              <a:ext uri="{FF2B5EF4-FFF2-40B4-BE49-F238E27FC236}">
                <a16:creationId xmlns:a16="http://schemas.microsoft.com/office/drawing/2014/main" id="{C0AEAA90-A43D-937F-24B1-0744463FF717}"/>
              </a:ext>
            </a:extLst>
          </p:cNvPr>
          <p:cNvCxnSpPr/>
          <p:nvPr/>
        </p:nvCxnSpPr>
        <p:spPr>
          <a:xfrm flipV="1">
            <a:off x="4870794" y="2745325"/>
            <a:ext cx="219947" cy="7452"/>
          </a:xfrm>
          <a:prstGeom prst="straightConnector1">
            <a:avLst/>
          </a:prstGeom>
          <a:ln w="6350">
            <a:solidFill>
              <a:srgbClr val="7030A0"/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4" name="Straight Arrow Connector 4283">
            <a:extLst>
              <a:ext uri="{FF2B5EF4-FFF2-40B4-BE49-F238E27FC236}">
                <a16:creationId xmlns:a16="http://schemas.microsoft.com/office/drawing/2014/main" id="{453B4113-4D44-B2A3-7FA4-B714B09E3340}"/>
              </a:ext>
            </a:extLst>
          </p:cNvPr>
          <p:cNvCxnSpPr>
            <a:stCxn id="4255" idx="2"/>
            <a:endCxn id="4209" idx="1"/>
          </p:cNvCxnSpPr>
          <p:nvPr/>
        </p:nvCxnSpPr>
        <p:spPr>
          <a:xfrm>
            <a:off x="4629141" y="2919043"/>
            <a:ext cx="233442" cy="355295"/>
          </a:xfrm>
          <a:prstGeom prst="straightConnector1">
            <a:avLst/>
          </a:prstGeom>
          <a:ln w="6350">
            <a:solidFill>
              <a:schemeClr val="accent3"/>
            </a:solidFill>
            <a:prstDash val="sysDash"/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7" name="Straight Arrow Connector 4286">
            <a:extLst>
              <a:ext uri="{FF2B5EF4-FFF2-40B4-BE49-F238E27FC236}">
                <a16:creationId xmlns:a16="http://schemas.microsoft.com/office/drawing/2014/main" id="{FF8EBB51-5A39-4AB5-29D3-328F990D6DE6}"/>
              </a:ext>
            </a:extLst>
          </p:cNvPr>
          <p:cNvCxnSpPr>
            <a:cxnSpLocks/>
            <a:stCxn id="4255" idx="2"/>
          </p:cNvCxnSpPr>
          <p:nvPr/>
        </p:nvCxnSpPr>
        <p:spPr>
          <a:xfrm flipH="1">
            <a:off x="4357683" y="2919043"/>
            <a:ext cx="271458" cy="344592"/>
          </a:xfrm>
          <a:prstGeom prst="straightConnector1">
            <a:avLst/>
          </a:prstGeom>
          <a:ln w="6350">
            <a:solidFill>
              <a:schemeClr val="accent3"/>
            </a:solidFill>
            <a:prstDash val="sysDash"/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>
            <a:extLst>
              <a:ext uri="{FF2B5EF4-FFF2-40B4-BE49-F238E27FC236}">
                <a16:creationId xmlns:a16="http://schemas.microsoft.com/office/drawing/2014/main" id="{0472E1EC-4757-EF49-7F1C-EE77F5488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491" y="2939572"/>
            <a:ext cx="219921" cy="21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8" name="Picture 2">
            <a:extLst>
              <a:ext uri="{FF2B5EF4-FFF2-40B4-BE49-F238E27FC236}">
                <a16:creationId xmlns:a16="http://schemas.microsoft.com/office/drawing/2014/main" id="{FA04BCBF-EDC9-54D7-BFFE-0DC7B62C7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056" y="2979573"/>
            <a:ext cx="219921" cy="21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49" name="Group 5148">
            <a:extLst>
              <a:ext uri="{FF2B5EF4-FFF2-40B4-BE49-F238E27FC236}">
                <a16:creationId xmlns:a16="http://schemas.microsoft.com/office/drawing/2014/main" id="{D2C4034B-1B4C-5D23-836B-94A892E2DC3F}"/>
              </a:ext>
            </a:extLst>
          </p:cNvPr>
          <p:cNvGrpSpPr>
            <a:grpSpLocks/>
          </p:cNvGrpSpPr>
          <p:nvPr/>
        </p:nvGrpSpPr>
        <p:grpSpPr>
          <a:xfrm>
            <a:off x="6475001" y="3434914"/>
            <a:ext cx="160715" cy="159291"/>
            <a:chOff x="2709081" y="4088476"/>
            <a:chExt cx="252943" cy="258761"/>
          </a:xfrm>
        </p:grpSpPr>
        <p:sp>
          <p:nvSpPr>
            <p:cNvPr id="5150" name="Rectangle 5149">
              <a:extLst>
                <a:ext uri="{FF2B5EF4-FFF2-40B4-BE49-F238E27FC236}">
                  <a16:creationId xmlns:a16="http://schemas.microsoft.com/office/drawing/2014/main" id="{62BC80C1-C4AC-CE0E-2E42-E8009D34650E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51" name="Graphic 5150">
              <a:extLst>
                <a:ext uri="{FF2B5EF4-FFF2-40B4-BE49-F238E27FC236}">
                  <a16:creationId xmlns:a16="http://schemas.microsoft.com/office/drawing/2014/main" id="{E28E669A-AB5D-37AD-4316-31B4E685A3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52" name="Group 5151">
            <a:extLst>
              <a:ext uri="{FF2B5EF4-FFF2-40B4-BE49-F238E27FC236}">
                <a16:creationId xmlns:a16="http://schemas.microsoft.com/office/drawing/2014/main" id="{F1479C03-7726-7A2B-B5B3-60B98305D0C9}"/>
              </a:ext>
            </a:extLst>
          </p:cNvPr>
          <p:cNvGrpSpPr>
            <a:grpSpLocks/>
          </p:cNvGrpSpPr>
          <p:nvPr/>
        </p:nvGrpSpPr>
        <p:grpSpPr>
          <a:xfrm>
            <a:off x="6906225" y="3252423"/>
            <a:ext cx="160715" cy="159291"/>
            <a:chOff x="2709081" y="4088476"/>
            <a:chExt cx="252943" cy="258761"/>
          </a:xfrm>
        </p:grpSpPr>
        <p:sp>
          <p:nvSpPr>
            <p:cNvPr id="5153" name="Rectangle 5152">
              <a:extLst>
                <a:ext uri="{FF2B5EF4-FFF2-40B4-BE49-F238E27FC236}">
                  <a16:creationId xmlns:a16="http://schemas.microsoft.com/office/drawing/2014/main" id="{DD939C27-699B-AC99-9A6B-118776284759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54" name="Graphic 5153">
              <a:extLst>
                <a:ext uri="{FF2B5EF4-FFF2-40B4-BE49-F238E27FC236}">
                  <a16:creationId xmlns:a16="http://schemas.microsoft.com/office/drawing/2014/main" id="{6883134C-7ACC-8B7F-4A57-33B35D0EDF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55" name="Group 5154">
            <a:extLst>
              <a:ext uri="{FF2B5EF4-FFF2-40B4-BE49-F238E27FC236}">
                <a16:creationId xmlns:a16="http://schemas.microsoft.com/office/drawing/2014/main" id="{2BDC8E2F-FFFE-1C18-FC94-E7571B0AEF34}"/>
              </a:ext>
            </a:extLst>
          </p:cNvPr>
          <p:cNvGrpSpPr>
            <a:grpSpLocks/>
          </p:cNvGrpSpPr>
          <p:nvPr/>
        </p:nvGrpSpPr>
        <p:grpSpPr>
          <a:xfrm>
            <a:off x="6906225" y="3630900"/>
            <a:ext cx="160715" cy="159291"/>
            <a:chOff x="2709081" y="4088476"/>
            <a:chExt cx="252943" cy="258761"/>
          </a:xfrm>
        </p:grpSpPr>
        <p:sp>
          <p:nvSpPr>
            <p:cNvPr id="5156" name="Rectangle 5155">
              <a:extLst>
                <a:ext uri="{FF2B5EF4-FFF2-40B4-BE49-F238E27FC236}">
                  <a16:creationId xmlns:a16="http://schemas.microsoft.com/office/drawing/2014/main" id="{58137FF0-3713-5032-BB61-72620A631107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57" name="Graphic 5156">
              <a:extLst>
                <a:ext uri="{FF2B5EF4-FFF2-40B4-BE49-F238E27FC236}">
                  <a16:creationId xmlns:a16="http://schemas.microsoft.com/office/drawing/2014/main" id="{7EF7AAB1-DF33-D1F6-8565-84BAECD1449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58" name="Group 5157">
            <a:extLst>
              <a:ext uri="{FF2B5EF4-FFF2-40B4-BE49-F238E27FC236}">
                <a16:creationId xmlns:a16="http://schemas.microsoft.com/office/drawing/2014/main" id="{DDB42A16-CCB5-BB95-1EC5-5F8D155B5892}"/>
              </a:ext>
            </a:extLst>
          </p:cNvPr>
          <p:cNvGrpSpPr>
            <a:grpSpLocks/>
          </p:cNvGrpSpPr>
          <p:nvPr/>
        </p:nvGrpSpPr>
        <p:grpSpPr>
          <a:xfrm>
            <a:off x="7590389" y="3252423"/>
            <a:ext cx="160715" cy="159291"/>
            <a:chOff x="2709081" y="4088476"/>
            <a:chExt cx="252943" cy="258761"/>
          </a:xfrm>
        </p:grpSpPr>
        <p:sp>
          <p:nvSpPr>
            <p:cNvPr id="5159" name="Rectangle 5158">
              <a:extLst>
                <a:ext uri="{FF2B5EF4-FFF2-40B4-BE49-F238E27FC236}">
                  <a16:creationId xmlns:a16="http://schemas.microsoft.com/office/drawing/2014/main" id="{4488B61A-B27B-FBBD-935D-F2F95AC95A20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60" name="Graphic 5159">
              <a:extLst>
                <a:ext uri="{FF2B5EF4-FFF2-40B4-BE49-F238E27FC236}">
                  <a16:creationId xmlns:a16="http://schemas.microsoft.com/office/drawing/2014/main" id="{C1185CD3-0B9F-7BA0-EEC1-CB21F595EE1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61" name="Group 5160">
            <a:extLst>
              <a:ext uri="{FF2B5EF4-FFF2-40B4-BE49-F238E27FC236}">
                <a16:creationId xmlns:a16="http://schemas.microsoft.com/office/drawing/2014/main" id="{DB9EC62C-215B-12E6-5757-320EE6FFCB4B}"/>
              </a:ext>
            </a:extLst>
          </p:cNvPr>
          <p:cNvGrpSpPr>
            <a:grpSpLocks/>
          </p:cNvGrpSpPr>
          <p:nvPr/>
        </p:nvGrpSpPr>
        <p:grpSpPr>
          <a:xfrm>
            <a:off x="7601213" y="3617406"/>
            <a:ext cx="160715" cy="159291"/>
            <a:chOff x="2709081" y="4088476"/>
            <a:chExt cx="252943" cy="258761"/>
          </a:xfrm>
        </p:grpSpPr>
        <p:sp>
          <p:nvSpPr>
            <p:cNvPr id="5162" name="Rectangle 5161">
              <a:extLst>
                <a:ext uri="{FF2B5EF4-FFF2-40B4-BE49-F238E27FC236}">
                  <a16:creationId xmlns:a16="http://schemas.microsoft.com/office/drawing/2014/main" id="{658F6E42-BD54-D164-2445-77C17490F34E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63" name="Graphic 5162">
              <a:extLst>
                <a:ext uri="{FF2B5EF4-FFF2-40B4-BE49-F238E27FC236}">
                  <a16:creationId xmlns:a16="http://schemas.microsoft.com/office/drawing/2014/main" id="{C0330BA0-ADBE-C505-BC5B-773F0D3D7CC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grpSp>
        <p:nvGrpSpPr>
          <p:cNvPr id="5164" name="Group 5163">
            <a:extLst>
              <a:ext uri="{FF2B5EF4-FFF2-40B4-BE49-F238E27FC236}">
                <a16:creationId xmlns:a16="http://schemas.microsoft.com/office/drawing/2014/main" id="{832019F6-C6DF-3670-FA21-320B61983683}"/>
              </a:ext>
            </a:extLst>
          </p:cNvPr>
          <p:cNvGrpSpPr>
            <a:grpSpLocks/>
          </p:cNvGrpSpPr>
          <p:nvPr/>
        </p:nvGrpSpPr>
        <p:grpSpPr>
          <a:xfrm>
            <a:off x="7980737" y="3407282"/>
            <a:ext cx="160715" cy="159291"/>
            <a:chOff x="2709081" y="4088476"/>
            <a:chExt cx="252943" cy="258761"/>
          </a:xfrm>
        </p:grpSpPr>
        <p:sp>
          <p:nvSpPr>
            <p:cNvPr id="5165" name="Rectangle 5164">
              <a:extLst>
                <a:ext uri="{FF2B5EF4-FFF2-40B4-BE49-F238E27FC236}">
                  <a16:creationId xmlns:a16="http://schemas.microsoft.com/office/drawing/2014/main" id="{BDF4CC01-92BC-5D70-059C-68A21DAB5650}"/>
                </a:ext>
              </a:extLst>
            </p:cNvPr>
            <p:cNvSpPr>
              <a:spLocks/>
            </p:cNvSpPr>
            <p:nvPr/>
          </p:nvSpPr>
          <p:spPr>
            <a:xfrm>
              <a:off x="2709081" y="4088476"/>
              <a:ext cx="252943" cy="25876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pic>
          <p:nvPicPr>
            <p:cNvPr id="5166" name="Graphic 5165">
              <a:extLst>
                <a:ext uri="{FF2B5EF4-FFF2-40B4-BE49-F238E27FC236}">
                  <a16:creationId xmlns:a16="http://schemas.microsoft.com/office/drawing/2014/main" id="{E50E236C-09D0-7BFB-E095-8BC92B2877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29692" y="4110398"/>
              <a:ext cx="214918" cy="214918"/>
            </a:xfrm>
            <a:prstGeom prst="rect">
              <a:avLst/>
            </a:prstGeom>
          </p:spPr>
        </p:pic>
      </p:grpSp>
      <p:cxnSp>
        <p:nvCxnSpPr>
          <p:cNvPr id="5167" name="Straight Connector 5166">
            <a:extLst>
              <a:ext uri="{FF2B5EF4-FFF2-40B4-BE49-F238E27FC236}">
                <a16:creationId xmlns:a16="http://schemas.microsoft.com/office/drawing/2014/main" id="{E4D47A4A-F0A8-CE24-AE1D-A2A64319B4F4}"/>
              </a:ext>
            </a:extLst>
          </p:cNvPr>
          <p:cNvCxnSpPr>
            <a:cxnSpLocks/>
            <a:stCxn id="5153" idx="3"/>
            <a:endCxn id="5159" idx="1"/>
          </p:cNvCxnSpPr>
          <p:nvPr/>
        </p:nvCxnSpPr>
        <p:spPr>
          <a:xfrm>
            <a:off x="7066940" y="3332069"/>
            <a:ext cx="5234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8" name="Straight Connector 5167">
            <a:extLst>
              <a:ext uri="{FF2B5EF4-FFF2-40B4-BE49-F238E27FC236}">
                <a16:creationId xmlns:a16="http://schemas.microsoft.com/office/drawing/2014/main" id="{3CB0F62B-E55C-EABE-02B8-2B51D9C44962}"/>
              </a:ext>
            </a:extLst>
          </p:cNvPr>
          <p:cNvCxnSpPr>
            <a:cxnSpLocks/>
          </p:cNvCxnSpPr>
          <p:nvPr/>
        </p:nvCxnSpPr>
        <p:spPr>
          <a:xfrm>
            <a:off x="7075151" y="3724353"/>
            <a:ext cx="5234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9" name="Straight Connector 5168">
            <a:extLst>
              <a:ext uri="{FF2B5EF4-FFF2-40B4-BE49-F238E27FC236}">
                <a16:creationId xmlns:a16="http://schemas.microsoft.com/office/drawing/2014/main" id="{8D03B1D3-820C-6776-79ED-A4077A367678}"/>
              </a:ext>
            </a:extLst>
          </p:cNvPr>
          <p:cNvCxnSpPr>
            <a:cxnSpLocks/>
            <a:stCxn id="5150" idx="3"/>
            <a:endCxn id="5156" idx="1"/>
          </p:cNvCxnSpPr>
          <p:nvPr/>
        </p:nvCxnSpPr>
        <p:spPr>
          <a:xfrm>
            <a:off x="6635716" y="3514560"/>
            <a:ext cx="270509" cy="195986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2" name="Straight Connector 5171">
            <a:extLst>
              <a:ext uri="{FF2B5EF4-FFF2-40B4-BE49-F238E27FC236}">
                <a16:creationId xmlns:a16="http://schemas.microsoft.com/office/drawing/2014/main" id="{983F4A30-14ED-3952-4C8B-ECB40A76193B}"/>
              </a:ext>
            </a:extLst>
          </p:cNvPr>
          <p:cNvCxnSpPr>
            <a:cxnSpLocks/>
            <a:stCxn id="5150" idx="3"/>
            <a:endCxn id="5153" idx="1"/>
          </p:cNvCxnSpPr>
          <p:nvPr/>
        </p:nvCxnSpPr>
        <p:spPr>
          <a:xfrm flipV="1">
            <a:off x="6635716" y="3332069"/>
            <a:ext cx="270509" cy="182491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3" name="Straight Connector 5172">
            <a:extLst>
              <a:ext uri="{FF2B5EF4-FFF2-40B4-BE49-F238E27FC236}">
                <a16:creationId xmlns:a16="http://schemas.microsoft.com/office/drawing/2014/main" id="{83548332-1AFF-8D9A-38E7-6D511BBFC089}"/>
              </a:ext>
            </a:extLst>
          </p:cNvPr>
          <p:cNvCxnSpPr>
            <a:cxnSpLocks/>
            <a:stCxn id="5165" idx="1"/>
            <a:endCxn id="5159" idx="3"/>
          </p:cNvCxnSpPr>
          <p:nvPr/>
        </p:nvCxnSpPr>
        <p:spPr>
          <a:xfrm flipH="1" flipV="1">
            <a:off x="7751104" y="3332069"/>
            <a:ext cx="229633" cy="154859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7" name="Straight Connector 5176">
            <a:extLst>
              <a:ext uri="{FF2B5EF4-FFF2-40B4-BE49-F238E27FC236}">
                <a16:creationId xmlns:a16="http://schemas.microsoft.com/office/drawing/2014/main" id="{E16E6EE5-782C-5E86-9412-2D4A3DA26A56}"/>
              </a:ext>
            </a:extLst>
          </p:cNvPr>
          <p:cNvCxnSpPr>
            <a:cxnSpLocks/>
            <a:stCxn id="5165" idx="1"/>
            <a:endCxn id="5162" idx="3"/>
          </p:cNvCxnSpPr>
          <p:nvPr/>
        </p:nvCxnSpPr>
        <p:spPr>
          <a:xfrm flipH="1">
            <a:off x="7761928" y="3486928"/>
            <a:ext cx="218809" cy="210124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8" name="Straight Connector 5177">
            <a:extLst>
              <a:ext uri="{FF2B5EF4-FFF2-40B4-BE49-F238E27FC236}">
                <a16:creationId xmlns:a16="http://schemas.microsoft.com/office/drawing/2014/main" id="{009A0FCA-3AEB-41EC-7EBD-FC9F27512EBB}"/>
              </a:ext>
            </a:extLst>
          </p:cNvPr>
          <p:cNvCxnSpPr>
            <a:cxnSpLocks/>
            <a:stCxn id="5162" idx="1"/>
            <a:endCxn id="5153" idx="3"/>
          </p:cNvCxnSpPr>
          <p:nvPr/>
        </p:nvCxnSpPr>
        <p:spPr>
          <a:xfrm flipH="1" flipV="1">
            <a:off x="7066940" y="3332069"/>
            <a:ext cx="534273" cy="364983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9" name="Straight Connector 5178">
            <a:extLst>
              <a:ext uri="{FF2B5EF4-FFF2-40B4-BE49-F238E27FC236}">
                <a16:creationId xmlns:a16="http://schemas.microsoft.com/office/drawing/2014/main" id="{8731C403-5F97-EDF2-0E51-5FDDDCA397BD}"/>
              </a:ext>
            </a:extLst>
          </p:cNvPr>
          <p:cNvCxnSpPr>
            <a:cxnSpLocks/>
            <a:stCxn id="5159" idx="1"/>
            <a:endCxn id="5156" idx="3"/>
          </p:cNvCxnSpPr>
          <p:nvPr/>
        </p:nvCxnSpPr>
        <p:spPr>
          <a:xfrm flipH="1">
            <a:off x="7066940" y="3332069"/>
            <a:ext cx="523449" cy="378477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80" name="Straight Connector 5179">
            <a:extLst>
              <a:ext uri="{FF2B5EF4-FFF2-40B4-BE49-F238E27FC236}">
                <a16:creationId xmlns:a16="http://schemas.microsoft.com/office/drawing/2014/main" id="{C7C8EF28-E250-E07A-0593-CD784F91413B}"/>
              </a:ext>
            </a:extLst>
          </p:cNvPr>
          <p:cNvCxnSpPr>
            <a:cxnSpLocks/>
            <a:stCxn id="5153" idx="2"/>
            <a:endCxn id="5156" idx="0"/>
          </p:cNvCxnSpPr>
          <p:nvPr/>
        </p:nvCxnSpPr>
        <p:spPr>
          <a:xfrm>
            <a:off x="6986583" y="3411714"/>
            <a:ext cx="0" cy="219186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81" name="Straight Connector 5180">
            <a:extLst>
              <a:ext uri="{FF2B5EF4-FFF2-40B4-BE49-F238E27FC236}">
                <a16:creationId xmlns:a16="http://schemas.microsoft.com/office/drawing/2014/main" id="{A23C620E-38F5-7261-A026-32CDBFC52D46}"/>
              </a:ext>
            </a:extLst>
          </p:cNvPr>
          <p:cNvCxnSpPr>
            <a:cxnSpLocks/>
            <a:stCxn id="5159" idx="2"/>
            <a:endCxn id="5162" idx="0"/>
          </p:cNvCxnSpPr>
          <p:nvPr/>
        </p:nvCxnSpPr>
        <p:spPr>
          <a:xfrm>
            <a:off x="7670747" y="3411714"/>
            <a:ext cx="10824" cy="205692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89" name="Group 4288">
            <a:extLst>
              <a:ext uri="{FF2B5EF4-FFF2-40B4-BE49-F238E27FC236}">
                <a16:creationId xmlns:a16="http://schemas.microsoft.com/office/drawing/2014/main" id="{B1B83E61-AA0D-5EA8-2A2A-E1E8EB065471}"/>
              </a:ext>
            </a:extLst>
          </p:cNvPr>
          <p:cNvGrpSpPr/>
          <p:nvPr/>
        </p:nvGrpSpPr>
        <p:grpSpPr>
          <a:xfrm>
            <a:off x="6077188" y="3273195"/>
            <a:ext cx="302102" cy="369987"/>
            <a:chOff x="3386765" y="2258890"/>
            <a:chExt cx="302102" cy="369987"/>
          </a:xfrm>
        </p:grpSpPr>
        <p:sp>
          <p:nvSpPr>
            <p:cNvPr id="4302" name="Rectangle: Rounded Corners 4301">
              <a:extLst>
                <a:ext uri="{FF2B5EF4-FFF2-40B4-BE49-F238E27FC236}">
                  <a16:creationId xmlns:a16="http://schemas.microsoft.com/office/drawing/2014/main" id="{0635A3DB-CA86-8F75-4C02-9D809E40EC58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304" name="TextBox 4303">
              <a:extLst>
                <a:ext uri="{FF2B5EF4-FFF2-40B4-BE49-F238E27FC236}">
                  <a16:creationId xmlns:a16="http://schemas.microsoft.com/office/drawing/2014/main" id="{5E6C49BB-04A8-6EEC-5E74-216D34FAE4D0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A</a:t>
              </a:r>
            </a:p>
          </p:txBody>
        </p:sp>
        <p:pic>
          <p:nvPicPr>
            <p:cNvPr id="4305" name="Graphic 4304">
              <a:extLst>
                <a:ext uri="{FF2B5EF4-FFF2-40B4-BE49-F238E27FC236}">
                  <a16:creationId xmlns:a16="http://schemas.microsoft.com/office/drawing/2014/main" id="{AA0B451E-7E31-C48C-8B76-ABF2083A46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</p:grpSp>
      <p:grpSp>
        <p:nvGrpSpPr>
          <p:cNvPr id="4306" name="Group 4305">
            <a:extLst>
              <a:ext uri="{FF2B5EF4-FFF2-40B4-BE49-F238E27FC236}">
                <a16:creationId xmlns:a16="http://schemas.microsoft.com/office/drawing/2014/main" id="{DBE5371F-45EE-FC8C-E905-1EB6EE3A9A08}"/>
              </a:ext>
            </a:extLst>
          </p:cNvPr>
          <p:cNvGrpSpPr/>
          <p:nvPr/>
        </p:nvGrpSpPr>
        <p:grpSpPr>
          <a:xfrm>
            <a:off x="7135826" y="3310752"/>
            <a:ext cx="1411336" cy="563699"/>
            <a:chOff x="2277531" y="2258890"/>
            <a:chExt cx="1411336" cy="563699"/>
          </a:xfrm>
        </p:grpSpPr>
        <p:sp>
          <p:nvSpPr>
            <p:cNvPr id="4308" name="Rectangle: Rounded Corners 4307">
              <a:extLst>
                <a:ext uri="{FF2B5EF4-FFF2-40B4-BE49-F238E27FC236}">
                  <a16:creationId xmlns:a16="http://schemas.microsoft.com/office/drawing/2014/main" id="{A199D150-2EE6-23D3-A9C0-37BEEE83E5C2}"/>
                </a:ext>
              </a:extLst>
            </p:cNvPr>
            <p:cNvSpPr>
              <a:spLocks/>
            </p:cNvSpPr>
            <p:nvPr/>
          </p:nvSpPr>
          <p:spPr>
            <a:xfrm>
              <a:off x="3386765" y="2265322"/>
              <a:ext cx="302102" cy="363555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endParaRPr>
            </a:p>
          </p:txBody>
        </p:sp>
        <p:sp>
          <p:nvSpPr>
            <p:cNvPr id="4311" name="TextBox 4310">
              <a:extLst>
                <a:ext uri="{FF2B5EF4-FFF2-40B4-BE49-F238E27FC236}">
                  <a16:creationId xmlns:a16="http://schemas.microsoft.com/office/drawing/2014/main" id="{85502B17-8B7F-CC30-91B9-0C1A336E9FC0}"/>
                </a:ext>
              </a:extLst>
            </p:cNvPr>
            <p:cNvSpPr txBox="1">
              <a:spLocks/>
            </p:cNvSpPr>
            <p:nvPr/>
          </p:nvSpPr>
          <p:spPr>
            <a:xfrm>
              <a:off x="3464523" y="2258890"/>
              <a:ext cx="188042" cy="1144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Site B</a:t>
              </a:r>
            </a:p>
          </p:txBody>
        </p:sp>
        <p:pic>
          <p:nvPicPr>
            <p:cNvPr id="4313" name="Graphic 4312">
              <a:extLst>
                <a:ext uri="{FF2B5EF4-FFF2-40B4-BE49-F238E27FC236}">
                  <a16:creationId xmlns:a16="http://schemas.microsoft.com/office/drawing/2014/main" id="{9DBD449B-9F9F-1B37-E943-58B64E32D0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42905" y="2377827"/>
              <a:ext cx="188042" cy="188042"/>
            </a:xfrm>
            <a:prstGeom prst="rect">
              <a:avLst/>
            </a:prstGeom>
          </p:spPr>
        </p:pic>
        <p:sp>
          <p:nvSpPr>
            <p:cNvPr id="4314" name="TextBox 4313">
              <a:extLst>
                <a:ext uri="{FF2B5EF4-FFF2-40B4-BE49-F238E27FC236}">
                  <a16:creationId xmlns:a16="http://schemas.microsoft.com/office/drawing/2014/main" id="{A2D86167-12B1-ABBB-336A-27F95328E1A5}"/>
                </a:ext>
              </a:extLst>
            </p:cNvPr>
            <p:cNvSpPr txBox="1">
              <a:spLocks/>
            </p:cNvSpPr>
            <p:nvPr/>
          </p:nvSpPr>
          <p:spPr>
            <a:xfrm>
              <a:off x="2277531" y="2717949"/>
              <a:ext cx="673587" cy="1046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l" defTabSz="1800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+mj-lt"/>
                <a:buNone/>
                <a:tabLst>
                  <a:tab pos="180000" algn="l"/>
                </a:tabLst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okia Pure Text Light"/>
                  <a:ea typeface="+mn-ea"/>
                  <a:cs typeface="+mn-cs"/>
                </a:rPr>
                <a:t>Data Plane</a:t>
              </a:r>
            </a:p>
          </p:txBody>
        </p:sp>
      </p:grpSp>
      <p:sp>
        <p:nvSpPr>
          <p:cNvPr id="4315" name="Rectangle 4314">
            <a:extLst>
              <a:ext uri="{FF2B5EF4-FFF2-40B4-BE49-F238E27FC236}">
                <a16:creationId xmlns:a16="http://schemas.microsoft.com/office/drawing/2014/main" id="{E96B1D50-86BF-2EC1-12E7-18ADD84384AC}"/>
              </a:ext>
            </a:extLst>
          </p:cNvPr>
          <p:cNvSpPr/>
          <p:nvPr/>
        </p:nvSpPr>
        <p:spPr>
          <a:xfrm>
            <a:off x="6464818" y="3332914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sp>
        <p:nvSpPr>
          <p:cNvPr id="4320" name="Rectangle 4319">
            <a:extLst>
              <a:ext uri="{FF2B5EF4-FFF2-40B4-BE49-F238E27FC236}">
                <a16:creationId xmlns:a16="http://schemas.microsoft.com/office/drawing/2014/main" id="{CEDD693D-E2D0-23C0-7EE2-D859C655A6CD}"/>
              </a:ext>
            </a:extLst>
          </p:cNvPr>
          <p:cNvSpPr/>
          <p:nvPr/>
        </p:nvSpPr>
        <p:spPr>
          <a:xfrm>
            <a:off x="7967952" y="3294861"/>
            <a:ext cx="183111" cy="823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cxnSp>
        <p:nvCxnSpPr>
          <p:cNvPr id="4321" name="Connector: Elbow 4320">
            <a:extLst>
              <a:ext uri="{FF2B5EF4-FFF2-40B4-BE49-F238E27FC236}">
                <a16:creationId xmlns:a16="http://schemas.microsoft.com/office/drawing/2014/main" id="{3CE3BD01-44C4-5769-D18C-DC60DCD42DC2}"/>
              </a:ext>
            </a:extLst>
          </p:cNvPr>
          <p:cNvCxnSpPr>
            <a:cxnSpLocks/>
            <a:stCxn id="4315" idx="3"/>
            <a:endCxn id="23" idx="2"/>
          </p:cNvCxnSpPr>
          <p:nvPr/>
        </p:nvCxnSpPr>
        <p:spPr>
          <a:xfrm flipV="1">
            <a:off x="6647929" y="3125629"/>
            <a:ext cx="114821" cy="248459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8" name="Rectangle: Rounded Corners 5187">
            <a:extLst>
              <a:ext uri="{FF2B5EF4-FFF2-40B4-BE49-F238E27FC236}">
                <a16:creationId xmlns:a16="http://schemas.microsoft.com/office/drawing/2014/main" id="{5E482215-1C1F-054A-8291-FAC7DF4743FC}"/>
              </a:ext>
            </a:extLst>
          </p:cNvPr>
          <p:cNvSpPr/>
          <p:nvPr/>
        </p:nvSpPr>
        <p:spPr>
          <a:xfrm>
            <a:off x="6338768" y="2799781"/>
            <a:ext cx="2060725" cy="184967"/>
          </a:xfrm>
          <a:prstGeom prst="roundRect">
            <a:avLst/>
          </a:prstGeom>
          <a:solidFill>
            <a:srgbClr val="7F78D7"/>
          </a:solidFill>
          <a:ln w="31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cxnSp>
        <p:nvCxnSpPr>
          <p:cNvPr id="5189" name="Connector: Elbow 5188">
            <a:extLst>
              <a:ext uri="{FF2B5EF4-FFF2-40B4-BE49-F238E27FC236}">
                <a16:creationId xmlns:a16="http://schemas.microsoft.com/office/drawing/2014/main" id="{03C07835-D8B6-AFA1-8882-02705DE2ECC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462453" y="3185416"/>
            <a:ext cx="248004" cy="2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0" name="Connector: Elbow 5189">
            <a:extLst>
              <a:ext uri="{FF2B5EF4-FFF2-40B4-BE49-F238E27FC236}">
                <a16:creationId xmlns:a16="http://schemas.microsoft.com/office/drawing/2014/main" id="{FECF605F-178A-9B91-3888-9EB67E1D796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939025" y="3174375"/>
            <a:ext cx="240970" cy="2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  <a:prstDash val="sysDash"/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1" name="Straight Arrow Connector 5190">
            <a:extLst>
              <a:ext uri="{FF2B5EF4-FFF2-40B4-BE49-F238E27FC236}">
                <a16:creationId xmlns:a16="http://schemas.microsoft.com/office/drawing/2014/main" id="{738C2711-D92D-04C5-E041-F1FFD54589C6}"/>
              </a:ext>
            </a:extLst>
          </p:cNvPr>
          <p:cNvCxnSpPr>
            <a:cxnSpLocks/>
            <a:stCxn id="5188" idx="2"/>
            <a:endCxn id="5159" idx="1"/>
          </p:cNvCxnSpPr>
          <p:nvPr/>
        </p:nvCxnSpPr>
        <p:spPr>
          <a:xfrm>
            <a:off x="7369131" y="2984748"/>
            <a:ext cx="221258" cy="347321"/>
          </a:xfrm>
          <a:prstGeom prst="straightConnector1">
            <a:avLst/>
          </a:prstGeom>
          <a:ln w="6350">
            <a:solidFill>
              <a:schemeClr val="accent3"/>
            </a:solidFill>
            <a:prstDash val="sysDash"/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2" name="Straight Arrow Connector 5191">
            <a:extLst>
              <a:ext uri="{FF2B5EF4-FFF2-40B4-BE49-F238E27FC236}">
                <a16:creationId xmlns:a16="http://schemas.microsoft.com/office/drawing/2014/main" id="{A9308372-A35E-A63C-909A-FEC6E731BEB8}"/>
              </a:ext>
            </a:extLst>
          </p:cNvPr>
          <p:cNvCxnSpPr>
            <a:cxnSpLocks/>
          </p:cNvCxnSpPr>
          <p:nvPr/>
        </p:nvCxnSpPr>
        <p:spPr>
          <a:xfrm flipH="1">
            <a:off x="7085489" y="2998555"/>
            <a:ext cx="238947" cy="322811"/>
          </a:xfrm>
          <a:prstGeom prst="straightConnector1">
            <a:avLst/>
          </a:prstGeom>
          <a:ln w="6350">
            <a:solidFill>
              <a:schemeClr val="accent3"/>
            </a:solidFill>
            <a:prstDash val="sysDash"/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3" name="TextBox 5192">
            <a:extLst>
              <a:ext uri="{FF2B5EF4-FFF2-40B4-BE49-F238E27FC236}">
                <a16:creationId xmlns:a16="http://schemas.microsoft.com/office/drawing/2014/main" id="{BF476A04-D6A3-BD8A-96FB-B3A529680415}"/>
              </a:ext>
            </a:extLst>
          </p:cNvPr>
          <p:cNvSpPr txBox="1"/>
          <p:nvPr/>
        </p:nvSpPr>
        <p:spPr>
          <a:xfrm>
            <a:off x="6381149" y="2843596"/>
            <a:ext cx="2060725" cy="109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600" b="1" i="0" u="none" strike="noStrike" kern="1200" cap="none" spc="0" normalizeH="0" baseline="0" noProof="0">
                <a:ln>
                  <a:noFill/>
                </a:ln>
                <a:solidFill>
                  <a:srgbClr val="37CC73">
                    <a:lumMod val="20000"/>
                    <a:lumOff val="80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OOB CONTROL PLANE</a:t>
            </a:r>
          </a:p>
        </p:txBody>
      </p:sp>
      <p:sp>
        <p:nvSpPr>
          <p:cNvPr id="5194" name="Rectangle: Rounded Corners 5193">
            <a:extLst>
              <a:ext uri="{FF2B5EF4-FFF2-40B4-BE49-F238E27FC236}">
                <a16:creationId xmlns:a16="http://schemas.microsoft.com/office/drawing/2014/main" id="{41F0AA2E-4EE4-5448-F01C-D9185FC127F1}"/>
              </a:ext>
            </a:extLst>
          </p:cNvPr>
          <p:cNvSpPr/>
          <p:nvPr/>
        </p:nvSpPr>
        <p:spPr>
          <a:xfrm>
            <a:off x="6336357" y="2506414"/>
            <a:ext cx="2060725" cy="184967"/>
          </a:xfrm>
          <a:prstGeom prst="roundRect">
            <a:avLst/>
          </a:prstGeom>
          <a:solidFill>
            <a:schemeClr val="accent6"/>
          </a:solidFill>
          <a:ln w="31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5195" name="TextBox 5194">
            <a:extLst>
              <a:ext uri="{FF2B5EF4-FFF2-40B4-BE49-F238E27FC236}">
                <a16:creationId xmlns:a16="http://schemas.microsoft.com/office/drawing/2014/main" id="{254A0422-DC9C-05B1-14C6-E1A0B3AC2A71}"/>
              </a:ext>
            </a:extLst>
          </p:cNvPr>
          <p:cNvSpPr txBox="1"/>
          <p:nvPr/>
        </p:nvSpPr>
        <p:spPr>
          <a:xfrm>
            <a:off x="6378738" y="2550229"/>
            <a:ext cx="2060725" cy="1090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600" b="1" i="0" u="none" strike="noStrike" kern="1200" cap="none" spc="0" normalizeH="0" baseline="0" noProof="0">
                <a:ln>
                  <a:noFill/>
                </a:ln>
                <a:solidFill>
                  <a:srgbClr val="37CC73">
                    <a:lumMod val="20000"/>
                    <a:lumOff val="80000"/>
                  </a:srgbClr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Entanglement Control </a:t>
            </a:r>
          </a:p>
        </p:txBody>
      </p:sp>
      <p:pic>
        <p:nvPicPr>
          <p:cNvPr id="5196" name="Picture 2">
            <a:extLst>
              <a:ext uri="{FF2B5EF4-FFF2-40B4-BE49-F238E27FC236}">
                <a16:creationId xmlns:a16="http://schemas.microsoft.com/office/drawing/2014/main" id="{0A8DE46F-F80D-F7E8-A9EA-181A535D8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055" y="2954635"/>
            <a:ext cx="219921" cy="21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97" name="Picture 2">
            <a:extLst>
              <a:ext uri="{FF2B5EF4-FFF2-40B4-BE49-F238E27FC236}">
                <a16:creationId xmlns:a16="http://schemas.microsoft.com/office/drawing/2014/main" id="{82AB301F-5810-5D98-D6B8-B6DF14C84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20" y="2994636"/>
            <a:ext cx="219921" cy="21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loud Generic gradient outline icon | Freepik">
            <a:extLst>
              <a:ext uri="{FF2B5EF4-FFF2-40B4-BE49-F238E27FC236}">
                <a16:creationId xmlns:a16="http://schemas.microsoft.com/office/drawing/2014/main" id="{8AC47BF7-866B-8F86-AFEC-D39BBA832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36" y="3524520"/>
            <a:ext cx="296503" cy="29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00" name="Picture 2" descr="Cloud Generic gradient outline icon | Freepik">
            <a:extLst>
              <a:ext uri="{FF2B5EF4-FFF2-40B4-BE49-F238E27FC236}">
                <a16:creationId xmlns:a16="http://schemas.microsoft.com/office/drawing/2014/main" id="{F47F9252-6AE4-52E2-37A6-C41741609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338" y="3514560"/>
            <a:ext cx="296503" cy="29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02" name="Arrow: Striped Right 5201">
            <a:extLst>
              <a:ext uri="{FF2B5EF4-FFF2-40B4-BE49-F238E27FC236}">
                <a16:creationId xmlns:a16="http://schemas.microsoft.com/office/drawing/2014/main" id="{20D0938F-757B-2A51-933C-A3CC4D8A6324}"/>
              </a:ext>
            </a:extLst>
          </p:cNvPr>
          <p:cNvSpPr/>
          <p:nvPr/>
        </p:nvSpPr>
        <p:spPr>
          <a:xfrm>
            <a:off x="409598" y="4248301"/>
            <a:ext cx="8221406" cy="277866"/>
          </a:xfrm>
          <a:prstGeom prst="striped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Time</a:t>
            </a:r>
          </a:p>
        </p:txBody>
      </p:sp>
      <p:sp>
        <p:nvSpPr>
          <p:cNvPr id="5203" name="Rectangle: Rounded Corners 5202">
            <a:extLst>
              <a:ext uri="{FF2B5EF4-FFF2-40B4-BE49-F238E27FC236}">
                <a16:creationId xmlns:a16="http://schemas.microsoft.com/office/drawing/2014/main" id="{584445F9-39B4-BDED-196F-F9D0353F3912}"/>
              </a:ext>
            </a:extLst>
          </p:cNvPr>
          <p:cNvSpPr/>
          <p:nvPr/>
        </p:nvSpPr>
        <p:spPr>
          <a:xfrm>
            <a:off x="390123" y="1114980"/>
            <a:ext cx="8174919" cy="504264"/>
          </a:xfrm>
          <a:prstGeom prst="roundRect">
            <a:avLst/>
          </a:prstGeom>
          <a:solidFill>
            <a:schemeClr val="accent6">
              <a:alpha val="7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5204" name="Rectangle: Rounded Corners 5203">
            <a:extLst>
              <a:ext uri="{FF2B5EF4-FFF2-40B4-BE49-F238E27FC236}">
                <a16:creationId xmlns:a16="http://schemas.microsoft.com/office/drawing/2014/main" id="{EF3A758D-518A-F90A-A04E-6CEB6042D57A}"/>
              </a:ext>
            </a:extLst>
          </p:cNvPr>
          <p:cNvSpPr/>
          <p:nvPr/>
        </p:nvSpPr>
        <p:spPr>
          <a:xfrm>
            <a:off x="390123" y="1766959"/>
            <a:ext cx="8174919" cy="504264"/>
          </a:xfrm>
          <a:prstGeom prst="roundRect">
            <a:avLst/>
          </a:prstGeom>
          <a:solidFill>
            <a:schemeClr val="tx1">
              <a:alpha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Nokia Pure Text Light"/>
              <a:ea typeface="+mn-ea"/>
              <a:cs typeface="+mn-cs"/>
            </a:endParaRPr>
          </a:p>
        </p:txBody>
      </p:sp>
      <p:sp>
        <p:nvSpPr>
          <p:cNvPr id="5205" name="Rectangle: Rounded Corners 5204">
            <a:extLst>
              <a:ext uri="{FF2B5EF4-FFF2-40B4-BE49-F238E27FC236}">
                <a16:creationId xmlns:a16="http://schemas.microsoft.com/office/drawing/2014/main" id="{0DE16FF6-03E5-A1A8-B048-D6E9661C6F06}"/>
              </a:ext>
            </a:extLst>
          </p:cNvPr>
          <p:cNvSpPr/>
          <p:nvPr/>
        </p:nvSpPr>
        <p:spPr>
          <a:xfrm>
            <a:off x="568596" y="973678"/>
            <a:ext cx="1109202" cy="260017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Quantum App</a:t>
            </a:r>
          </a:p>
        </p:txBody>
      </p:sp>
      <p:sp>
        <p:nvSpPr>
          <p:cNvPr id="5206" name="Rectangle: Rounded Corners 5205">
            <a:extLst>
              <a:ext uri="{FF2B5EF4-FFF2-40B4-BE49-F238E27FC236}">
                <a16:creationId xmlns:a16="http://schemas.microsoft.com/office/drawing/2014/main" id="{8F58F8E5-93E5-40AE-FBDC-F44FE71C6148}"/>
              </a:ext>
            </a:extLst>
          </p:cNvPr>
          <p:cNvSpPr/>
          <p:nvPr/>
        </p:nvSpPr>
        <p:spPr>
          <a:xfrm>
            <a:off x="588489" y="1664238"/>
            <a:ext cx="1869485" cy="230135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Control &amp; Management Plane</a:t>
            </a:r>
          </a:p>
        </p:txBody>
      </p:sp>
      <p:sp>
        <p:nvSpPr>
          <p:cNvPr id="5207" name="TextBox 5206">
            <a:extLst>
              <a:ext uri="{FF2B5EF4-FFF2-40B4-BE49-F238E27FC236}">
                <a16:creationId xmlns:a16="http://schemas.microsoft.com/office/drawing/2014/main" id="{A4EBCDBA-8213-5B75-A35D-358D3EAB3FA1}"/>
              </a:ext>
            </a:extLst>
          </p:cNvPr>
          <p:cNvSpPr txBox="1"/>
          <p:nvPr/>
        </p:nvSpPr>
        <p:spPr>
          <a:xfrm>
            <a:off x="2563338" y="1969996"/>
            <a:ext cx="461068" cy="20738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OOB</a:t>
            </a:r>
          </a:p>
        </p:txBody>
      </p:sp>
      <p:sp>
        <p:nvSpPr>
          <p:cNvPr id="5208" name="TextBox 5207">
            <a:extLst>
              <a:ext uri="{FF2B5EF4-FFF2-40B4-BE49-F238E27FC236}">
                <a16:creationId xmlns:a16="http://schemas.microsoft.com/office/drawing/2014/main" id="{9A366F4D-125F-50A5-4DF2-A7293D85A84F}"/>
              </a:ext>
            </a:extLst>
          </p:cNvPr>
          <p:cNvSpPr txBox="1"/>
          <p:nvPr/>
        </p:nvSpPr>
        <p:spPr>
          <a:xfrm>
            <a:off x="4288392" y="1966887"/>
            <a:ext cx="512457" cy="20738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Q-KMS</a:t>
            </a:r>
          </a:p>
        </p:txBody>
      </p:sp>
      <p:sp>
        <p:nvSpPr>
          <p:cNvPr id="5209" name="TextBox 5208">
            <a:extLst>
              <a:ext uri="{FF2B5EF4-FFF2-40B4-BE49-F238E27FC236}">
                <a16:creationId xmlns:a16="http://schemas.microsoft.com/office/drawing/2014/main" id="{4FF9E834-88E0-7251-F697-A8B1FA21920E}"/>
              </a:ext>
            </a:extLst>
          </p:cNvPr>
          <p:cNvSpPr txBox="1"/>
          <p:nvPr/>
        </p:nvSpPr>
        <p:spPr>
          <a:xfrm>
            <a:off x="6031340" y="1911747"/>
            <a:ext cx="2272072" cy="17558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Entanglement Control(Qubit ID, Stitching, QEC, …)</a:t>
            </a:r>
          </a:p>
        </p:txBody>
      </p:sp>
      <p:sp>
        <p:nvSpPr>
          <p:cNvPr id="5210" name="TextBox 5209">
            <a:extLst>
              <a:ext uri="{FF2B5EF4-FFF2-40B4-BE49-F238E27FC236}">
                <a16:creationId xmlns:a16="http://schemas.microsoft.com/office/drawing/2014/main" id="{F2F0825D-C4B9-139A-85F5-7227DE307535}"/>
              </a:ext>
            </a:extLst>
          </p:cNvPr>
          <p:cNvSpPr txBox="1"/>
          <p:nvPr/>
        </p:nvSpPr>
        <p:spPr>
          <a:xfrm>
            <a:off x="4251837" y="1270597"/>
            <a:ext cx="378095" cy="20738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QKD</a:t>
            </a:r>
          </a:p>
        </p:txBody>
      </p:sp>
      <p:sp>
        <p:nvSpPr>
          <p:cNvPr id="5211" name="TextBox 5210">
            <a:extLst>
              <a:ext uri="{FF2B5EF4-FFF2-40B4-BE49-F238E27FC236}">
                <a16:creationId xmlns:a16="http://schemas.microsoft.com/office/drawing/2014/main" id="{FE8DE92F-A981-5689-2A38-202E80D62C6D}"/>
              </a:ext>
            </a:extLst>
          </p:cNvPr>
          <p:cNvSpPr txBox="1"/>
          <p:nvPr/>
        </p:nvSpPr>
        <p:spPr>
          <a:xfrm>
            <a:off x="5054696" y="1263417"/>
            <a:ext cx="977434" cy="17766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Local QAlgo</a:t>
            </a:r>
          </a:p>
        </p:txBody>
      </p:sp>
      <p:sp>
        <p:nvSpPr>
          <p:cNvPr id="5212" name="TextBox 5211">
            <a:extLst>
              <a:ext uri="{FF2B5EF4-FFF2-40B4-BE49-F238E27FC236}">
                <a16:creationId xmlns:a16="http://schemas.microsoft.com/office/drawing/2014/main" id="{8078DEC9-32E4-EE4A-48BC-573C3B13897C}"/>
              </a:ext>
            </a:extLst>
          </p:cNvPr>
          <p:cNvSpPr txBox="1"/>
          <p:nvPr/>
        </p:nvSpPr>
        <p:spPr>
          <a:xfrm>
            <a:off x="6132076" y="1251791"/>
            <a:ext cx="1099233" cy="1830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Dist. QSensors</a:t>
            </a:r>
          </a:p>
        </p:txBody>
      </p:sp>
      <p:sp>
        <p:nvSpPr>
          <p:cNvPr id="5213" name="TextBox 5212">
            <a:extLst>
              <a:ext uri="{FF2B5EF4-FFF2-40B4-BE49-F238E27FC236}">
                <a16:creationId xmlns:a16="http://schemas.microsoft.com/office/drawing/2014/main" id="{999F013F-9F57-0D05-ABFB-682DAFEADF51}"/>
              </a:ext>
            </a:extLst>
          </p:cNvPr>
          <p:cNvSpPr txBox="1"/>
          <p:nvPr/>
        </p:nvSpPr>
        <p:spPr>
          <a:xfrm>
            <a:off x="7365701" y="1219320"/>
            <a:ext cx="1099233" cy="1830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>
                <a:tab pos="180000" algn="l"/>
              </a:tabLst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Dist. Quantum Computing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4061BC-F096-6EB9-CDA2-B2D2CAC75245}"/>
              </a:ext>
            </a:extLst>
          </p:cNvPr>
          <p:cNvSpPr txBox="1">
            <a:spLocks/>
          </p:cNvSpPr>
          <p:nvPr/>
        </p:nvSpPr>
        <p:spPr>
          <a:xfrm>
            <a:off x="385222" y="3898129"/>
            <a:ext cx="2560320" cy="3339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marR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9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kia Pure Headline Light" panose="020B0304040602060303" pitchFamily="34" charset="0"/>
              </a:rPr>
              <a:t>CLASSICAL NETWORKS </a:t>
            </a:r>
          </a:p>
          <a:p>
            <a:pPr marL="0" marR="0" indent="0" algn="ctr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9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kia Pure Headline Light" panose="020B0304040602060303" pitchFamily="34" charset="0"/>
              </a:rPr>
              <a:t>TRANSFORMING WITH AI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C26FD3-8B83-7550-9E5B-972D846DC7A5}"/>
              </a:ext>
            </a:extLst>
          </p:cNvPr>
          <p:cNvSpPr txBox="1">
            <a:spLocks/>
          </p:cNvSpPr>
          <p:nvPr/>
        </p:nvSpPr>
        <p:spPr>
          <a:xfrm>
            <a:off x="3291771" y="3884150"/>
            <a:ext cx="2560320" cy="3339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 defTabSz="180000">
              <a:tabLst>
                <a:tab pos="180000" algn="l"/>
              </a:tabLst>
            </a:pPr>
            <a:r>
              <a:rPr lang="en-US" sz="900">
                <a:solidFill>
                  <a:schemeClr val="bg1"/>
                </a:solidFill>
                <a:latin typeface="Nokia Pure Headline Light" panose="020B0304040602060303" pitchFamily="34" charset="0"/>
              </a:rPr>
              <a:t>QUANTUM SAFE </a:t>
            </a:r>
          </a:p>
          <a:p>
            <a:pPr algn="ctr" defTabSz="180000">
              <a:tabLst>
                <a:tab pos="180000" algn="l"/>
              </a:tabLst>
            </a:pPr>
            <a:r>
              <a:rPr lang="en-US" sz="900">
                <a:solidFill>
                  <a:schemeClr val="bg1"/>
                </a:solidFill>
                <a:latin typeface="Nokia Pure Headline Light" panose="020B0304040602060303" pitchFamily="34" charset="0"/>
              </a:rPr>
              <a:t>CLASSICAL NETWORKS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53449B-A838-8B2E-3153-0B499216C473}"/>
              </a:ext>
            </a:extLst>
          </p:cNvPr>
          <p:cNvSpPr txBox="1">
            <a:spLocks/>
          </p:cNvSpPr>
          <p:nvPr/>
        </p:nvSpPr>
        <p:spPr>
          <a:xfrm>
            <a:off x="6011469" y="3929602"/>
            <a:ext cx="2560320" cy="3339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algn="ctr" defTabSz="180000">
              <a:tabLst>
                <a:tab pos="180000" algn="l"/>
              </a:tabLst>
            </a:pPr>
            <a:r>
              <a:rPr lang="en-US" sz="900" dirty="0">
                <a:solidFill>
                  <a:schemeClr val="bg1"/>
                </a:solidFill>
                <a:latin typeface="Nokia Pure Headline Light" panose="020B0304040602060303" pitchFamily="34" charset="0"/>
              </a:rPr>
              <a:t>QUANTUM SAFE </a:t>
            </a:r>
          </a:p>
          <a:p>
            <a:pPr algn="ctr" defTabSz="180000">
              <a:tabLst>
                <a:tab pos="180000" algn="l"/>
              </a:tabLst>
            </a:pPr>
            <a:r>
              <a:rPr lang="en-US" sz="900" dirty="0">
                <a:solidFill>
                  <a:schemeClr val="bg1"/>
                </a:solidFill>
                <a:latin typeface="Nokia Pure Headline Light" panose="020B0304040602060303" pitchFamily="34" charset="0"/>
              </a:rPr>
              <a:t>CLASSICAL + QUANTUM NETWORKS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7B47249-B38D-97CB-306C-6C6EF4872E46}"/>
              </a:ext>
            </a:extLst>
          </p:cNvPr>
          <p:cNvSpPr/>
          <p:nvPr/>
        </p:nvSpPr>
        <p:spPr>
          <a:xfrm>
            <a:off x="5947370" y="980022"/>
            <a:ext cx="2903297" cy="3425702"/>
          </a:xfrm>
          <a:prstGeom prst="roundRect">
            <a:avLst/>
          </a:pr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56DADE-7205-7161-EDAD-A7FA65454483}"/>
              </a:ext>
            </a:extLst>
          </p:cNvPr>
          <p:cNvSpPr txBox="1"/>
          <p:nvPr/>
        </p:nvSpPr>
        <p:spPr>
          <a:xfrm>
            <a:off x="6361189" y="654867"/>
            <a:ext cx="1482275" cy="327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marL="0" marR="0" indent="0" algn="l" defTabSz="18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180000" algn="l"/>
              </a:tabLst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Nokia Pure Text Light"/>
                <a:ea typeface="+mn-ea"/>
                <a:cs typeface="+mn-cs"/>
              </a:rPr>
              <a:t>Longer term focus in Nokia BL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C238F7C-71CA-B1DE-DE12-742880BE756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57AFA969-94CC-F678-90B5-EC220CA123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43420EB-BED1-3600-AE5A-75587B5DF52D}"/>
              </a:ext>
            </a:extLst>
          </p:cNvPr>
          <p:cNvSpPr/>
          <p:nvPr/>
        </p:nvSpPr>
        <p:spPr>
          <a:xfrm>
            <a:off x="6762750" y="3102769"/>
            <a:ext cx="45719" cy="457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9663D00-A449-4E59-EF6F-A6A5A7F0827C}"/>
              </a:ext>
            </a:extLst>
          </p:cNvPr>
          <p:cNvSpPr/>
          <p:nvPr/>
        </p:nvSpPr>
        <p:spPr>
          <a:xfrm>
            <a:off x="7810638" y="3095075"/>
            <a:ext cx="45719" cy="4571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0A98E33-618B-799E-04A2-EA6E07F35353}"/>
              </a:ext>
            </a:extLst>
          </p:cNvPr>
          <p:cNvCxnSpPr>
            <a:cxnSpLocks/>
            <a:stCxn id="23" idx="2"/>
            <a:endCxn id="24" idx="6"/>
          </p:cNvCxnSpPr>
          <p:nvPr/>
        </p:nvCxnSpPr>
        <p:spPr>
          <a:xfrm flipV="1">
            <a:off x="6762750" y="3117935"/>
            <a:ext cx="1093607" cy="7694"/>
          </a:xfrm>
          <a:prstGeom prst="line">
            <a:avLst/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1E8F250B-0777-090D-B2C6-2DB89A6C09BD}"/>
              </a:ext>
            </a:extLst>
          </p:cNvPr>
          <p:cNvCxnSpPr>
            <a:cxnSpLocks/>
            <a:stCxn id="4320" idx="1"/>
            <a:endCxn id="24" idx="6"/>
          </p:cNvCxnSpPr>
          <p:nvPr/>
        </p:nvCxnSpPr>
        <p:spPr>
          <a:xfrm rot="10800000">
            <a:off x="7856358" y="3117935"/>
            <a:ext cx="111595" cy="218100"/>
          </a:xfrm>
          <a:prstGeom prst="bentConnector3">
            <a:avLst>
              <a:gd name="adj1" fmla="val 50000"/>
            </a:avLst>
          </a:prstGeom>
          <a:ln w="635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46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257F7-05E4-FC9A-18F1-53A58C72B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Debunking some common misconceptions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61CBA56A-60A3-A8B1-0058-366C2F152EA5}"/>
              </a:ext>
            </a:extLst>
          </p:cNvPr>
          <p:cNvSpPr txBox="1">
            <a:spLocks/>
          </p:cNvSpPr>
          <p:nvPr/>
        </p:nvSpPr>
        <p:spPr>
          <a:xfrm>
            <a:off x="417338" y="1260000"/>
            <a:ext cx="4068000" cy="328914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108000" tIns="72000" rIns="108000" bIns="72000" anchor="t"/>
          <a:lstStyle>
            <a:defPPr>
              <a:defRPr lang="en-US"/>
            </a:defPPr>
            <a:lvl1pPr indent="0" algn="ctr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2000">
                <a:latin typeface="+mj-lt"/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l">
              <a:spcAft>
                <a:spcPts val="1800"/>
              </a:spcAft>
            </a:pPr>
            <a:r>
              <a:rPr lang="en-US" dirty="0"/>
              <a:t>Quantum networks are only useful for quantum key distribution</a:t>
            </a:r>
          </a:p>
          <a:p>
            <a:pPr algn="l">
              <a:spcAft>
                <a:spcPts val="1200"/>
              </a:spcAft>
            </a:pPr>
            <a:r>
              <a:rPr lang="en-US" sz="1600" dirty="0"/>
              <a:t>Quantum networks can be used for:</a:t>
            </a:r>
          </a:p>
          <a:p>
            <a:pPr marL="180000" indent="-180000" algn="l">
              <a:buFont typeface="Wingdings" panose="05000000000000000000" pitchFamily="2" charset="2"/>
              <a:buChar char="Ø"/>
            </a:pPr>
            <a:r>
              <a:rPr lang="en-US" sz="1600" dirty="0"/>
              <a:t>E2E Quantum key distribution</a:t>
            </a:r>
          </a:p>
          <a:p>
            <a:pPr marL="180000" indent="-180000" algn="l">
              <a:buFont typeface="Wingdings" panose="05000000000000000000" pitchFamily="2" charset="2"/>
              <a:buChar char="Ø"/>
            </a:pPr>
            <a:r>
              <a:rPr lang="en-US" sz="1600" dirty="0"/>
              <a:t>Secure distributing quantum computing</a:t>
            </a:r>
          </a:p>
          <a:p>
            <a:pPr marL="360000" lvl="2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1400" dirty="0">
                <a:latin typeface="+mj-lt"/>
              </a:rPr>
              <a:t>Scalability and global QDC orchestration</a:t>
            </a:r>
          </a:p>
          <a:p>
            <a:pPr marL="359410" lvl="2" indent="-179705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1400" dirty="0">
                <a:latin typeface="+mj-lt"/>
              </a:rPr>
              <a:t>Distributed Q-Sensors interconnect</a:t>
            </a:r>
          </a:p>
          <a:p>
            <a:pPr marL="360000" lvl="2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1400" dirty="0">
                <a:latin typeface="+mj-lt"/>
              </a:rPr>
              <a:t>Blind computing</a:t>
            </a:r>
          </a:p>
          <a:p>
            <a:pPr marL="180000" indent="-180000" algn="l">
              <a:buFont typeface="Wingdings" panose="05000000000000000000" pitchFamily="2" charset="2"/>
              <a:buChar char="Ø"/>
            </a:pPr>
            <a:r>
              <a:rPr lang="en-US" sz="1600" dirty="0"/>
              <a:t>Etc.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25D55C25-9780-1B42-79CE-32294C78C317}"/>
              </a:ext>
            </a:extLst>
          </p:cNvPr>
          <p:cNvSpPr txBox="1">
            <a:spLocks/>
          </p:cNvSpPr>
          <p:nvPr/>
        </p:nvSpPr>
        <p:spPr>
          <a:xfrm>
            <a:off x="4658664" y="1260000"/>
            <a:ext cx="4068000" cy="328914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lIns="108000" tIns="72000" rIns="36000" bIns="72000" anchor="t"/>
          <a:lstStyle>
            <a:defPPr>
              <a:defRPr lang="en-US"/>
            </a:defPPr>
            <a:lvl1pPr indent="0" algn="ctr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None/>
              <a:defRPr sz="2000">
                <a:latin typeface="+mj-lt"/>
              </a:defRPr>
            </a:lvl1pPr>
            <a:lvl2pPr marL="36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2pPr>
            <a:lvl3pPr marL="54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3pPr>
            <a:lvl4pPr marL="72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4pPr>
            <a:lvl5pPr marL="900000" indent="-180000" defTabSz="6858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1200"/>
            </a:lvl5pPr>
            <a:lvl6pPr marL="1080000" indent="-180000" defTabSz="685800">
              <a:lnSpc>
                <a:spcPct val="100000"/>
              </a:lnSpc>
              <a:spcBef>
                <a:spcPts val="0"/>
              </a:spcBef>
              <a:buSzPct val="7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</a:defRPr>
            </a:lvl6pPr>
            <a:lvl7pPr marL="108000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algn="l">
              <a:spcAft>
                <a:spcPts val="1800"/>
              </a:spcAft>
            </a:pPr>
            <a:r>
              <a:rPr lang="en-US" dirty="0"/>
              <a:t>Quantum networks are</a:t>
            </a:r>
            <a:br>
              <a:rPr lang="en-US" dirty="0"/>
            </a:br>
            <a:r>
              <a:rPr lang="en-US" dirty="0"/>
              <a:t>better / faster / more reliable</a:t>
            </a:r>
          </a:p>
          <a:p>
            <a:pPr algn="l">
              <a:spcAft>
                <a:spcPts val="1200"/>
              </a:spcAft>
            </a:pPr>
            <a:r>
              <a:rPr lang="en-US" sz="1600" dirty="0"/>
              <a:t>Quantum networks do not move data</a:t>
            </a:r>
            <a:br>
              <a:rPr lang="en-US" sz="1600" dirty="0"/>
            </a:br>
            <a:r>
              <a:rPr lang="en-US" sz="1600" dirty="0"/>
              <a:t>around, they distribute </a:t>
            </a:r>
            <a:r>
              <a:rPr lang="en-US" sz="1600" u="sng" dirty="0"/>
              <a:t>entanglement</a:t>
            </a:r>
            <a:r>
              <a:rPr lang="en-US" sz="1600" dirty="0"/>
              <a:t>:</a:t>
            </a:r>
          </a:p>
          <a:p>
            <a:pPr marL="180000" indent="-180000" algn="l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/>
              <a:t>New network service/network primitives</a:t>
            </a:r>
          </a:p>
          <a:p>
            <a:pPr marL="360000" lvl="2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1400" dirty="0">
                <a:latin typeface="+mj-lt"/>
              </a:rPr>
              <a:t>Fully distributed process</a:t>
            </a:r>
          </a:p>
          <a:p>
            <a:pPr marL="180000" indent="-180000" algn="l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1600" dirty="0"/>
              <a:t>Application agnostic</a:t>
            </a:r>
          </a:p>
          <a:p>
            <a:pPr marL="360000" lvl="2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en-US" sz="1400" dirty="0">
                <a:latin typeface="+mj-lt"/>
              </a:rPr>
              <a:t>Only latency, throughput &amp; fidelity matter</a:t>
            </a:r>
          </a:p>
          <a:p>
            <a:pPr marL="179705" lvl="1" indent="-179705">
              <a:buFont typeface="Wingdings" panose="05000000000000000000" pitchFamily="2" charset="2"/>
              <a:buChar char="Ø"/>
            </a:pPr>
            <a:r>
              <a:rPr lang="en-US" sz="1600" dirty="0">
                <a:latin typeface="+mj-lt"/>
              </a:rPr>
              <a:t>Quantum</a:t>
            </a:r>
            <a:r>
              <a:rPr lang="en-US" sz="1600" spc="-100" dirty="0">
                <a:latin typeface="+mj-lt"/>
              </a:rPr>
              <a:t> </a:t>
            </a:r>
            <a:r>
              <a:rPr lang="en-US" sz="1600" dirty="0">
                <a:latin typeface="+mj-lt"/>
              </a:rPr>
              <a:t>networks</a:t>
            </a:r>
            <a:r>
              <a:rPr lang="en-US" sz="1600" spc="-100" dirty="0">
                <a:latin typeface="+mj-lt"/>
              </a:rPr>
              <a:t> </a:t>
            </a:r>
            <a:r>
              <a:rPr lang="en-US" sz="1600">
                <a:latin typeface="+mj-lt"/>
              </a:rPr>
              <a:t>extend</a:t>
            </a:r>
            <a:r>
              <a:rPr lang="en-US" sz="1600" spc="-100" dirty="0">
                <a:latin typeface="+mj-lt"/>
              </a:rPr>
              <a:t> </a:t>
            </a:r>
            <a:r>
              <a:rPr lang="en-US" sz="1600" dirty="0">
                <a:latin typeface="+mj-lt"/>
              </a:rPr>
              <a:t>classical</a:t>
            </a:r>
            <a:r>
              <a:rPr lang="en-US" sz="1600" spc="-100" dirty="0">
                <a:latin typeface="+mj-lt"/>
              </a:rPr>
              <a:t> </a:t>
            </a:r>
            <a:r>
              <a:rPr lang="en-US" sz="1600" dirty="0">
                <a:latin typeface="+mj-lt"/>
              </a:rPr>
              <a:t>networks, do not replace them</a:t>
            </a:r>
          </a:p>
        </p:txBody>
      </p:sp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1B1A08E2-C0DA-81D6-8570-A7851FD97021}"/>
              </a:ext>
            </a:extLst>
          </p:cNvPr>
          <p:cNvSpPr/>
          <p:nvPr/>
        </p:nvSpPr>
        <p:spPr>
          <a:xfrm>
            <a:off x="417336" y="1260000"/>
            <a:ext cx="4068001" cy="779471"/>
          </a:xfrm>
          <a:prstGeom prst="mathMultiply">
            <a:avLst>
              <a:gd name="adj1" fmla="val 1201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AF2F70A1-7ECF-F624-48B6-496E2EF91A89}"/>
              </a:ext>
            </a:extLst>
          </p:cNvPr>
          <p:cNvSpPr/>
          <p:nvPr/>
        </p:nvSpPr>
        <p:spPr>
          <a:xfrm>
            <a:off x="4658663" y="1259999"/>
            <a:ext cx="4068001" cy="779471"/>
          </a:xfrm>
          <a:prstGeom prst="mathMultiply">
            <a:avLst>
              <a:gd name="adj1" fmla="val 1201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spcAft>
                <a:spcPts val="0"/>
              </a:spcAft>
              <a:buSzPct val="100000"/>
            </a:pPr>
            <a:endParaRPr lang="en-US" sz="120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2AB804-8FBA-35B5-A7FC-DB529A231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29" y="182385"/>
            <a:ext cx="976668" cy="220564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080AC84-B63C-48FF-3F79-90339D2ABD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04800" y="4860000"/>
            <a:ext cx="2083644" cy="119254"/>
          </a:xfrm>
        </p:spPr>
        <p:txBody>
          <a:bodyPr/>
          <a:lstStyle/>
          <a:p>
            <a:r>
              <a:rPr lang="en-US" dirty="0"/>
              <a:t>GÉANT SIG-Quantum meeting</a:t>
            </a:r>
          </a:p>
        </p:txBody>
      </p:sp>
    </p:spTree>
    <p:extLst>
      <p:ext uri="{BB962C8B-B14F-4D97-AF65-F5344CB8AC3E}">
        <p14:creationId xmlns:p14="http://schemas.microsoft.com/office/powerpoint/2010/main" val="290544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5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1. White">
  <a:themeElements>
    <a:clrScheme name="Nokia 2.0">
      <a:dk1>
        <a:srgbClr val="001135"/>
      </a:dk1>
      <a:lt1>
        <a:srgbClr val="FFFFFF"/>
      </a:lt1>
      <a:dk2>
        <a:srgbClr val="666666"/>
      </a:dk2>
      <a:lt2>
        <a:srgbClr val="EBEBEB"/>
      </a:lt2>
      <a:accent1>
        <a:srgbClr val="005AFF"/>
      </a:accent1>
      <a:accent2>
        <a:srgbClr val="23ABB6"/>
      </a:accent2>
      <a:accent3>
        <a:srgbClr val="37CC73"/>
      </a:accent3>
      <a:accent4>
        <a:srgbClr val="F47F31"/>
      </a:accent4>
      <a:accent5>
        <a:srgbClr val="E03DCD"/>
      </a:accent5>
      <a:accent6>
        <a:srgbClr val="7D33F2"/>
      </a:accent6>
      <a:hlink>
        <a:srgbClr val="001135"/>
      </a:hlink>
      <a:folHlink>
        <a:srgbClr val="005AFF"/>
      </a:folHlink>
    </a:clrScheme>
    <a:fontScheme name="Nokia fonts 2023">
      <a:majorFont>
        <a:latin typeface="Nokia Pure Headline Light"/>
        <a:ea typeface=""/>
        <a:cs typeface=""/>
      </a:majorFont>
      <a:minorFont>
        <a:latin typeface="Nokia Pure Text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spcAft>
            <a:spcPts val="0"/>
          </a:spcAft>
          <a:buSzPct val="100000"/>
          <a:defRPr sz="1200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wrap="square" lIns="0" tIns="0" rIns="0" bIns="0" rtlCol="0">
        <a:noAutofit/>
      </a:bodyPr>
      <a:lstStyle>
        <a:defPPr marL="0" marR="0" indent="0" algn="l" defTabSz="1800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 typeface="+mj-lt"/>
          <a:buNone/>
          <a:tabLst>
            <a:tab pos="180000" algn="l"/>
          </a:tabLst>
          <a:defRPr kumimoji="0" sz="12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Nokia Pure Text Ligh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65499B71-5946-7844-912C-2B5172772883}" vid="{0C0ED74A-5C06-7D4B-8697-D2BC8C572A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okia 2023">
      <a:majorFont>
        <a:latin typeface="Nokia Pure Headline Light"/>
        <a:ea typeface=""/>
        <a:cs typeface=""/>
      </a:majorFont>
      <a:minorFont>
        <a:latin typeface="Nokia Pure T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okia 2023">
      <a:majorFont>
        <a:latin typeface="Nokia Pure Headline Light"/>
        <a:ea typeface=""/>
        <a:cs typeface=""/>
      </a:majorFont>
      <a:minorFont>
        <a:latin typeface="Nokia Pure T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0986648-B81F-4812-95D1-96EF5D77A08A}">
  <we:reference id="a924e282-73bb-4f9a-8f23-96756fe97090" version="1.3.1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D741E15435F7479D701C661EC6D789" ma:contentTypeVersion="8" ma:contentTypeDescription="Create a new document." ma:contentTypeScope="" ma:versionID="df2a8fdfd77cb469a026f8dcd5057073">
  <xsd:schema xmlns:xsd="http://www.w3.org/2001/XMLSchema" xmlns:xs="http://www.w3.org/2001/XMLSchema" xmlns:p="http://schemas.microsoft.com/office/2006/metadata/properties" xmlns:ns2="1311618a-1126-4e1a-b9ec-3a9277b0bbd1" xmlns:ns3="1be3419c-0a0d-45c5-8244-1dbe95842157" targetNamespace="http://schemas.microsoft.com/office/2006/metadata/properties" ma:root="true" ma:fieldsID="2dd26e5736fe49362dd745239b7ce2dd" ns2:_="" ns3:_="">
    <xsd:import namespace="1311618a-1126-4e1a-b9ec-3a9277b0bbd1"/>
    <xsd:import namespace="1be3419c-0a0d-45c5-8244-1dbe9584215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11618a-1126-4e1a-b9ec-3a9277b0bbd1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e3419c-0a0d-45c5-8244-1dbe958421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1311618a-1126-4e1a-b9ec-3a9277b0bbd1">TQIRPA3I4OQ2-801008780-6</_dlc_DocId>
    <_dlc_DocIdUrl xmlns="1311618a-1126-4e1a-b9ec-3a9277b0bbd1">
      <Url>https://nokia.sharepoint.com/sites/NIEuropeQSN-Meetingstracker-Conferences-Events/_layouts/15/DocIdRedir.aspx?ID=TQIRPA3I4OQ2-801008780-6</Url>
      <Description>TQIRPA3I4OQ2-801008780-6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F6B410-4132-4BA2-94FB-111CCD6D0DF8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099E8E2-CD36-49BB-A2FF-5C5A206C26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11618a-1126-4e1a-b9ec-3a9277b0bbd1"/>
    <ds:schemaRef ds:uri="1be3419c-0a0d-45c5-8244-1dbe958421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D86CFE-7C47-4D7D-8A95-315CB3F3FF04}">
  <ds:schemaRefs>
    <ds:schemaRef ds:uri="1be3419c-0a0d-45c5-8244-1dbe95842157"/>
    <ds:schemaRef ds:uri="http://purl.org/dc/dcmitype/"/>
    <ds:schemaRef ds:uri="1311618a-1126-4e1a-b9ec-3a9277b0bbd1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EE39E5C6-F63A-4CF5-A0C2-F0B91836FE2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d471751-9675-428d-917b-70f44f9630b0}" enabled="0" method="" siteId="{5d471751-9675-428d-917b-70f44f9630b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9195</TotalTime>
  <Words>1532</Words>
  <Application>Microsoft Office PowerPoint</Application>
  <PresentationFormat>On-screen Show (16:9)</PresentationFormat>
  <Paragraphs>333</Paragraphs>
  <Slides>18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Cambria Math</vt:lpstr>
      <vt:lpstr>Nokia Pure Headline Light</vt:lpstr>
      <vt:lpstr>Nokia Pure Text</vt:lpstr>
      <vt:lpstr>Nokia Pure Text Light</vt:lpstr>
      <vt:lpstr>Segoe UI</vt:lpstr>
      <vt:lpstr>Wingdings</vt:lpstr>
      <vt:lpstr>1. White</vt:lpstr>
      <vt:lpstr>Toward a Quantum-Safe AI Supercycle</vt:lpstr>
      <vt:lpstr>Three stages of one evolution</vt:lpstr>
      <vt:lpstr>AI is too big for the European internet</vt:lpstr>
      <vt:lpstr>Quantum Threats Already Challenging AI Sovereignty</vt:lpstr>
      <vt:lpstr>The sovereignty paradox</vt:lpstr>
      <vt:lpstr>Data Sovereignty in AI era </vt:lpstr>
      <vt:lpstr>Data Sovereignty in Nokia Quantum Safe Networks</vt:lpstr>
      <vt:lpstr>Three stages of one evolution</vt:lpstr>
      <vt:lpstr>Debunking some common misconceptions</vt:lpstr>
      <vt:lpstr>Distributing entanglement</vt:lpstr>
      <vt:lpstr>Protocols for quantum networks</vt:lpstr>
      <vt:lpstr>Examples Innovation (1) </vt:lpstr>
      <vt:lpstr>Example innovation: stabilizing the link layer via throttling (2)</vt:lpstr>
      <vt:lpstr>Example innovation: stabilizing the link layer via throttling (cont’)</vt:lpstr>
      <vt:lpstr>Quantum Link Layer</vt:lpstr>
      <vt:lpstr>Key take-aways</vt:lpstr>
      <vt:lpstr>Toward a Quantum-Safe AI Supercycle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Remi Varloot (Nokia)</dc:creator>
  <cp:lastModifiedBy>Marta Buffa (Nokia)</cp:lastModifiedBy>
  <cp:revision>10</cp:revision>
  <dcterms:created xsi:type="dcterms:W3CDTF">2026-02-17T08:07:27Z</dcterms:created>
  <dcterms:modified xsi:type="dcterms:W3CDTF">2026-06-30T21:03:59Z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0x0101004BD741E15435F7479D701C661EC6D789</vt:lpwstr>
  </property>
  <property fmtid="{D5CDD505-2E9C-101B-9397-08002B2CF9AE}" pid="3" name="_dlc_DocIdItemGuid">
    <vt:lpwstr>17393842-cbd8-40dd-ad44-b53b94db409f</vt:lpwstr>
  </property>
</Properties>
</file>