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6"/>
  </p:notesMasterIdLst>
  <p:handoutMasterIdLst>
    <p:handoutMasterId r:id="rId17"/>
  </p:handoutMasterIdLst>
  <p:sldIdLst>
    <p:sldId id="258" r:id="rId2"/>
    <p:sldId id="267" r:id="rId3"/>
    <p:sldId id="286" r:id="rId4"/>
    <p:sldId id="287" r:id="rId5"/>
    <p:sldId id="270" r:id="rId6"/>
    <p:sldId id="483" r:id="rId7"/>
    <p:sldId id="476" r:id="rId8"/>
    <p:sldId id="485" r:id="rId9"/>
    <p:sldId id="480" r:id="rId10"/>
    <p:sldId id="487" r:id="rId11"/>
    <p:sldId id="482" r:id="rId12"/>
    <p:sldId id="484" r:id="rId13"/>
    <p:sldId id="488" r:id="rId14"/>
    <p:sldId id="48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CDA4948-B520-D348-AC09-20CE2333640C}">
          <p14:sldIdLst>
            <p14:sldId id="258"/>
          </p14:sldIdLst>
        </p14:section>
        <p14:section name="Telemetry Next Gen" id="{7D925C2B-9396-5040-BD6C-498CE26738FC}">
          <p14:sldIdLst>
            <p14:sldId id="267"/>
          </p14:sldIdLst>
        </p14:section>
        <p14:section name="AmLight Use Case" id="{B7300F51-5E6C-864A-89F5-C2C270B7AC8E}">
          <p14:sldIdLst>
            <p14:sldId id="286"/>
            <p14:sldId id="287"/>
            <p14:sldId id="270"/>
            <p14:sldId id="483"/>
            <p14:sldId id="476"/>
            <p14:sldId id="485"/>
            <p14:sldId id="480"/>
            <p14:sldId id="487"/>
            <p14:sldId id="482"/>
            <p14:sldId id="484"/>
            <p14:sldId id="488"/>
            <p14:sldId id="4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9F5"/>
    <a:srgbClr val="F209F5"/>
    <a:srgbClr val="223667"/>
    <a:srgbClr val="0F0F2D"/>
    <a:srgbClr val="FFFFFF"/>
    <a:srgbClr val="FCD40B"/>
    <a:srgbClr val="FFF0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2"/>
    <p:restoredTop sz="94806" autoAdjust="0"/>
  </p:normalViewPr>
  <p:slideViewPr>
    <p:cSldViewPr snapToGrid="0" snapToObjects="1">
      <p:cViewPr varScale="1">
        <p:scale>
          <a:sx n="113" d="100"/>
          <a:sy n="113" d="100"/>
        </p:scale>
        <p:origin x="192" y="1176"/>
      </p:cViewPr>
      <p:guideLst>
        <p:guide orient="horz" pos="2160"/>
        <p:guide pos="38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066EA-8D62-4E4C-AED5-0B311A0ECC55}" type="datetime1">
              <a:rPr lang="en-US" smtClean="0"/>
              <a:t>11/5/20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9BB06-7422-6344-9074-E5F2E07C2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1E31C-2F71-B549-942F-C2E40D599999}" type="datetime1">
              <a:rPr lang="en-US" smtClean="0"/>
              <a:t>11/5/20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118EE-2ED3-234E-A3AB-C263FD0292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54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0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4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61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94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118EE-2ED3-234E-A3AB-C263FD0292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4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04A8E-3C8E-3644-A06E-8B0DA85667A3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9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D0766-D409-8F42-8F36-51FDCF225713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125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10B-CFF4-0D46-90DE-66460DF83EB5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590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5142A-B67D-6C42-8AF9-E55CB4E58637}" type="datetime1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1" y="6172203"/>
            <a:ext cx="44704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&lt;#&gt; |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599" y="1817799"/>
            <a:ext cx="5376672" cy="34747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1817800"/>
            <a:ext cx="538886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2719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3569" y="4783865"/>
            <a:ext cx="11384428" cy="1746474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76148" y="4899393"/>
            <a:ext cx="10325128" cy="791443"/>
          </a:xfrm>
          <a:effectLst/>
        </p:spPr>
        <p:txBody>
          <a:bodyPr anchor="b"/>
          <a:lstStyle>
            <a:lvl1pPr algn="l">
              <a:defRPr sz="40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776150" y="5706878"/>
            <a:ext cx="8404692" cy="503447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6148914" y="1068256"/>
            <a:ext cx="6043087" cy="64689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 descr="amlight_exp_black.png"/>
          <p:cNvPicPr>
            <a:picLocks noChangeAspect="1"/>
          </p:cNvPicPr>
          <p:nvPr userDrawn="1"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13" y="122716"/>
            <a:ext cx="4524599" cy="9455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8211-C07E-714D-A7DF-AD4A555FB8FA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57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F6B-B4D2-D644-A3D6-2AF64928E745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F648F1-AC3A-6E43-9612-0A98A557CA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5F0CA8-64C5-7A4A-BCF5-754E3BADDBAE}"/>
              </a:ext>
            </a:extLst>
          </p:cNvPr>
          <p:cNvSpPr/>
          <p:nvPr userDrawn="1"/>
        </p:nvSpPr>
        <p:spPr>
          <a:xfrm>
            <a:off x="-13569" y="4783865"/>
            <a:ext cx="11384428" cy="1746474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D4A7CA-DC9E-DD42-99D6-B37B8FE516CF}"/>
              </a:ext>
            </a:extLst>
          </p:cNvPr>
          <p:cNvSpPr/>
          <p:nvPr userDrawn="1"/>
        </p:nvSpPr>
        <p:spPr>
          <a:xfrm>
            <a:off x="6148914" y="1068256"/>
            <a:ext cx="6043087" cy="64689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" name="Picture 9" descr="amlight_exp_black.png">
            <a:extLst>
              <a:ext uri="{FF2B5EF4-FFF2-40B4-BE49-F238E27FC236}">
                <a16:creationId xmlns:a16="http://schemas.microsoft.com/office/drawing/2014/main" id="{111463DD-49BB-364E-983A-F751984D85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13" y="122716"/>
            <a:ext cx="4524599" cy="94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7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5FF2A-2BA9-D34D-AB22-C6542F15C2E2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2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4494-BB92-9F4D-9A65-E924D8C13551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66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6A77-9B2D-2A43-BAE6-CA1D43F1556A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29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37B4-1ED7-144B-AE2F-C1B45F6B4356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13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760A-FBE2-B243-A7FB-9C26C714BF13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5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E303-EC20-8F42-B285-C652CDF011E5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8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1536A-3549-AE43-AC0D-F9BFFDB9E39D}" type="datetime1">
              <a:rPr lang="en-US" smtClean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&lt;#&gt; |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DED20-E75D-544F-B7D4-F9DC9C76F07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14A48D-71A7-F441-A10E-033FF4A7A4DB}"/>
              </a:ext>
            </a:extLst>
          </p:cNvPr>
          <p:cNvGrpSpPr/>
          <p:nvPr userDrawn="1"/>
        </p:nvGrpSpPr>
        <p:grpSpPr>
          <a:xfrm>
            <a:off x="1" y="6172203"/>
            <a:ext cx="9675603" cy="511459"/>
            <a:chOff x="0" y="6172200"/>
            <a:chExt cx="7256702" cy="511459"/>
          </a:xfrm>
        </p:grpSpPr>
        <p:pic>
          <p:nvPicPr>
            <p:cNvPr id="8" name="Picture 7" descr="footer.png">
              <a:extLst>
                <a:ext uri="{FF2B5EF4-FFF2-40B4-BE49-F238E27FC236}">
                  <a16:creationId xmlns:a16="http://schemas.microsoft.com/office/drawing/2014/main" id="{CE4206F3-B1C7-2947-8B20-C7B5BFFC5D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891" y="6172201"/>
              <a:ext cx="4619811" cy="511458"/>
            </a:xfrm>
            <a:prstGeom prst="rect">
              <a:avLst/>
            </a:prstGeom>
          </p:spPr>
        </p:pic>
        <p:pic>
          <p:nvPicPr>
            <p:cNvPr id="9" name="Picture 8" descr="footer.png">
              <a:extLst>
                <a:ext uri="{FF2B5EF4-FFF2-40B4-BE49-F238E27FC236}">
                  <a16:creationId xmlns:a16="http://schemas.microsoft.com/office/drawing/2014/main" id="{041F4CFC-CEF2-1341-97CA-F58B048F419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36831" b="-1"/>
            <a:stretch>
              <a:fillRect/>
            </a:stretch>
          </p:blipFill>
          <p:spPr>
            <a:xfrm flipH="1">
              <a:off x="0" y="6172200"/>
              <a:ext cx="2644588" cy="511458"/>
            </a:xfrm>
            <a:prstGeom prst="rect">
              <a:avLst/>
            </a:prstGeom>
          </p:spPr>
        </p:pic>
      </p:grpSp>
      <p:pic>
        <p:nvPicPr>
          <p:cNvPr id="10" name="Picture 9" descr="header01.jpg">
            <a:extLst>
              <a:ext uri="{FF2B5EF4-FFF2-40B4-BE49-F238E27FC236}">
                <a16:creationId xmlns:a16="http://schemas.microsoft.com/office/drawing/2014/main" id="{8954BF57-A665-374B-827C-171BBD398D3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5024" cy="118195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E74359-601A-4041-A086-DB0828D5E09D}"/>
              </a:ext>
            </a:extLst>
          </p:cNvPr>
          <p:cNvCxnSpPr/>
          <p:nvPr userDrawn="1"/>
        </p:nvCxnSpPr>
        <p:spPr>
          <a:xfrm flipV="1">
            <a:off x="0" y="1204278"/>
            <a:ext cx="12205024" cy="15436"/>
          </a:xfrm>
          <a:prstGeom prst="line">
            <a:avLst/>
          </a:prstGeom>
          <a:ln w="76200" cmpd="sng">
            <a:solidFill>
              <a:srgbClr val="FCD40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mLightEXP-logo.eps">
            <a:extLst>
              <a:ext uri="{FF2B5EF4-FFF2-40B4-BE49-F238E27FC236}">
                <a16:creationId xmlns:a16="http://schemas.microsoft.com/office/drawing/2014/main" id="{9148001C-ECF9-4249-8A27-6A533FAA30F7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710" y="6220818"/>
            <a:ext cx="2377444" cy="46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0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.net/science-engagement/ci-engineering-lunch-and-learn-series/" TargetMode="External"/><Relationship Id="rId2" Type="http://schemas.openxmlformats.org/officeDocument/2006/relationships/hyperlink" Target="https://www.youtube.com/watch?v=RRg9uFz9GkA&amp;feature=youtu.be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4.org/assets/INT-current-spec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iovisor.org/technology/xdp" TargetMode="External"/><Relationship Id="rId5" Type="http://schemas.openxmlformats.org/officeDocument/2006/relationships/hyperlink" Target="http://www.noviflow.com/" TargetMode="External"/><Relationship Id="rId4" Type="http://schemas.openxmlformats.org/officeDocument/2006/relationships/hyperlink" Target="http://www.amlight.net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73" y="5002924"/>
            <a:ext cx="8827913" cy="1353426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[In-band] Network Telemetry at </a:t>
            </a:r>
            <a:r>
              <a:rPr lang="en-US" sz="4000" b="1" dirty="0" err="1">
                <a:solidFill>
                  <a:schemeClr val="bg1"/>
                </a:solidFill>
              </a:rPr>
              <a:t>AmLight</a:t>
            </a:r>
            <a:endParaRPr lang="en-US" sz="4800" b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1486" y="5423337"/>
            <a:ext cx="5358227" cy="1115575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45720" indent="0" algn="r">
              <a:buNone/>
            </a:pPr>
            <a:r>
              <a:rPr lang="en-US" sz="2000" b="1" dirty="0">
                <a:solidFill>
                  <a:schemeClr val="bg1"/>
                </a:solidFill>
              </a:rPr>
              <a:t>Jeronimo Bezerra - </a:t>
            </a:r>
            <a:r>
              <a:rPr lang="en-US" sz="1800" dirty="0">
                <a:solidFill>
                  <a:schemeClr val="bg1"/>
                </a:solidFill>
              </a:rPr>
              <a:t>IT Associate Director/FIU</a:t>
            </a:r>
          </a:p>
          <a:p>
            <a:pPr marL="45720" indent="0" algn="r">
              <a:buNone/>
            </a:pPr>
            <a:r>
              <a:rPr lang="en-US" sz="1800" b="1" dirty="0">
                <a:solidFill>
                  <a:schemeClr val="bg1"/>
                </a:solidFill>
              </a:rPr>
              <a:t>Arturo Quintana - </a:t>
            </a:r>
            <a:r>
              <a:rPr lang="en-US" sz="1800" dirty="0">
                <a:solidFill>
                  <a:schemeClr val="bg1"/>
                </a:solidFill>
              </a:rPr>
              <a:t>Sr. Software Developer/FIU</a:t>
            </a:r>
          </a:p>
          <a:p>
            <a:pPr marL="45720" indent="0">
              <a:buNone/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4294967295"/>
          </p:nvPr>
        </p:nvSpPr>
        <p:spPr>
          <a:xfrm>
            <a:off x="4960883" y="1132381"/>
            <a:ext cx="7231117" cy="630620"/>
          </a:xfrm>
        </p:spPr>
        <p:txBody>
          <a:bodyPr>
            <a:normAutofit fontScale="55000" lnSpcReduction="20000"/>
          </a:bodyPr>
          <a:lstStyle/>
          <a:p>
            <a:pPr marL="45720" indent="0" algn="r">
              <a:buNone/>
            </a:pPr>
            <a:r>
              <a:rPr lang="en-US" sz="3200" b="1" dirty="0">
                <a:solidFill>
                  <a:schemeClr val="bg1"/>
                </a:solidFill>
              </a:rPr>
              <a:t>Telemetry and Big Data Workshop</a:t>
            </a:r>
          </a:p>
          <a:p>
            <a:pPr marL="45720" indent="0" algn="r">
              <a:buNone/>
            </a:pPr>
            <a:r>
              <a:rPr lang="en-US" sz="3200" b="1" dirty="0">
                <a:solidFill>
                  <a:schemeClr val="bg1"/>
                </a:solidFill>
              </a:rPr>
              <a:t>Nov 11</a:t>
            </a:r>
            <a:r>
              <a:rPr lang="en-US" sz="3200" b="1" baseline="30000" dirty="0">
                <a:solidFill>
                  <a:schemeClr val="bg1"/>
                </a:solidFill>
              </a:rPr>
              <a:t>th</a:t>
            </a:r>
            <a:r>
              <a:rPr lang="en-US" sz="3200" b="1" dirty="0">
                <a:solidFill>
                  <a:schemeClr val="bg1"/>
                </a:solidFill>
              </a:rPr>
              <a:t>, 2020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FBE8B-2EEC-554D-9C10-B9D147F2E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18AFE2-C514-C946-834A-9FE32C5F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FB4D9D-FFA9-C94F-A9E8-4F7867F8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42" y="91188"/>
            <a:ext cx="10515600" cy="938960"/>
          </a:xfrm>
        </p:spPr>
        <p:txBody>
          <a:bodyPr>
            <a:normAutofit fontScale="90000"/>
          </a:bodyPr>
          <a:lstStyle/>
          <a:p>
            <a:r>
              <a:rPr lang="pt-BR" dirty="0" err="1">
                <a:solidFill>
                  <a:schemeClr val="bg1"/>
                </a:solidFill>
              </a:rPr>
              <a:t>Challenge</a:t>
            </a:r>
            <a:r>
              <a:rPr lang="pt-BR" dirty="0">
                <a:solidFill>
                  <a:schemeClr val="bg1"/>
                </a:solidFill>
              </a:rPr>
              <a:t> 2: </a:t>
            </a:r>
            <a:r>
              <a:rPr lang="pt-BR" dirty="0" err="1">
                <a:solidFill>
                  <a:schemeClr val="bg1"/>
                </a:solidFill>
              </a:rPr>
              <a:t>Storing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telemetry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reports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of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interest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97D9-E798-FC44-B1F9-8373538D98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4742" y="1350302"/>
            <a:ext cx="11617144" cy="4501977"/>
          </a:xfrm>
        </p:spPr>
        <p:txBody>
          <a:bodyPr>
            <a:normAutofit fontScale="92500" lnSpcReduction="10000"/>
          </a:bodyPr>
          <a:lstStyle/>
          <a:p>
            <a:r>
              <a:rPr lang="pt-BR" sz="2400" dirty="0" err="1"/>
              <a:t>Not</a:t>
            </a:r>
            <a:r>
              <a:rPr lang="pt-BR" sz="2400" dirty="0"/>
              <a:t> </a:t>
            </a:r>
            <a:r>
              <a:rPr lang="pt-BR" sz="2400" dirty="0" err="1"/>
              <a:t>feasible</a:t>
            </a:r>
            <a:r>
              <a:rPr lang="pt-BR" sz="2400" dirty="0"/>
              <a:t> </a:t>
            </a:r>
            <a:r>
              <a:rPr lang="pt-BR" sz="2400" dirty="0" err="1"/>
              <a:t>to</a:t>
            </a:r>
            <a:r>
              <a:rPr lang="pt-BR" sz="2400" dirty="0"/>
              <a:t> </a:t>
            </a:r>
            <a:r>
              <a:rPr lang="pt-BR" sz="2400" dirty="0" err="1"/>
              <a:t>save</a:t>
            </a:r>
            <a:r>
              <a:rPr lang="pt-BR" sz="2400" dirty="0"/>
              <a:t> </a:t>
            </a:r>
            <a:r>
              <a:rPr lang="pt-BR" sz="2400" dirty="0" err="1"/>
              <a:t>all</a:t>
            </a:r>
            <a:r>
              <a:rPr lang="pt-BR" sz="2400" dirty="0"/>
              <a:t> </a:t>
            </a:r>
            <a:r>
              <a:rPr lang="pt-BR" sz="2400" dirty="0" err="1"/>
              <a:t>telemetry</a:t>
            </a:r>
            <a:r>
              <a:rPr lang="pt-BR" sz="2400" dirty="0"/>
              <a:t> </a:t>
            </a:r>
            <a:r>
              <a:rPr lang="pt-BR" sz="2400" dirty="0" err="1"/>
              <a:t>reports</a:t>
            </a:r>
            <a:r>
              <a:rPr lang="pt-BR" sz="2400" dirty="0"/>
              <a:t> (</a:t>
            </a:r>
            <a:r>
              <a:rPr lang="pt-BR" sz="2400" dirty="0" err="1"/>
              <a:t>yet</a:t>
            </a:r>
            <a:r>
              <a:rPr lang="pt-BR" sz="2400" dirty="0"/>
              <a:t>)</a:t>
            </a:r>
          </a:p>
          <a:p>
            <a:endParaRPr lang="pt-BR" sz="2400" dirty="0"/>
          </a:p>
          <a:p>
            <a:r>
              <a:rPr lang="pt-BR" sz="2400" dirty="0" err="1">
                <a:solidFill>
                  <a:srgbClr val="FF0000"/>
                </a:solidFill>
              </a:rPr>
              <a:t>Solution</a:t>
            </a:r>
            <a:r>
              <a:rPr lang="pt-BR" sz="2400" dirty="0">
                <a:solidFill>
                  <a:srgbClr val="FF0000"/>
                </a:solidFill>
              </a:rPr>
              <a:t>: XDP </a:t>
            </a:r>
            <a:r>
              <a:rPr lang="pt-BR" sz="2400" dirty="0" err="1">
                <a:solidFill>
                  <a:srgbClr val="FF0000"/>
                </a:solidFill>
              </a:rPr>
              <a:t>code</a:t>
            </a:r>
            <a:r>
              <a:rPr lang="pt-BR" sz="2400" dirty="0">
                <a:solidFill>
                  <a:srgbClr val="FF0000"/>
                </a:solidFill>
              </a:rPr>
              <a:t> </a:t>
            </a:r>
            <a:r>
              <a:rPr lang="pt-BR" sz="2400" dirty="0" err="1">
                <a:solidFill>
                  <a:srgbClr val="FF0000"/>
                </a:solidFill>
              </a:rPr>
              <a:t>only</a:t>
            </a:r>
            <a:r>
              <a:rPr lang="pt-BR" sz="2400" dirty="0">
                <a:solidFill>
                  <a:srgbClr val="FF0000"/>
                </a:solidFill>
              </a:rPr>
              <a:t> “</a:t>
            </a:r>
            <a:r>
              <a:rPr lang="pt-BR" sz="2400" dirty="0" err="1">
                <a:solidFill>
                  <a:srgbClr val="FF0000"/>
                </a:solidFill>
              </a:rPr>
              <a:t>stores</a:t>
            </a:r>
            <a:r>
              <a:rPr lang="pt-BR" sz="2400" dirty="0">
                <a:solidFill>
                  <a:srgbClr val="FF0000"/>
                </a:solidFill>
              </a:rPr>
              <a:t>” </a:t>
            </a:r>
            <a:r>
              <a:rPr lang="pt-BR" sz="2400" dirty="0" err="1">
                <a:solidFill>
                  <a:srgbClr val="FF0000"/>
                </a:solidFill>
              </a:rPr>
              <a:t>counters</a:t>
            </a:r>
            <a:r>
              <a:rPr lang="pt-BR" sz="2400" dirty="0">
                <a:solidFill>
                  <a:srgbClr val="FF0000"/>
                </a:solidFill>
              </a:rPr>
              <a:t> </a:t>
            </a:r>
            <a:r>
              <a:rPr lang="pt-BR" sz="2400" dirty="0" err="1">
                <a:solidFill>
                  <a:srgbClr val="FF0000"/>
                </a:solidFill>
              </a:rPr>
              <a:t>that</a:t>
            </a:r>
            <a:r>
              <a:rPr lang="pt-BR" sz="2400" dirty="0">
                <a:solidFill>
                  <a:srgbClr val="FF0000"/>
                </a:solidFill>
              </a:rPr>
              <a:t> </a:t>
            </a:r>
            <a:r>
              <a:rPr lang="pt-BR" sz="2400" dirty="0" err="1">
                <a:solidFill>
                  <a:srgbClr val="FF0000"/>
                </a:solidFill>
              </a:rPr>
              <a:t>report</a:t>
            </a:r>
            <a:r>
              <a:rPr lang="pt-BR" sz="2400" dirty="0">
                <a:solidFill>
                  <a:srgbClr val="FF0000"/>
                </a:solidFill>
              </a:rPr>
              <a:t> a </a:t>
            </a:r>
            <a:r>
              <a:rPr lang="pt-BR" sz="2400" dirty="0" err="1">
                <a:solidFill>
                  <a:srgbClr val="FF0000"/>
                </a:solidFill>
              </a:rPr>
              <a:t>change</a:t>
            </a:r>
            <a:r>
              <a:rPr lang="pt-BR" sz="2400" dirty="0">
                <a:solidFill>
                  <a:srgbClr val="FF0000"/>
                </a:solidFill>
              </a:rPr>
              <a:t> in </a:t>
            </a:r>
            <a:r>
              <a:rPr lang="pt-BR" sz="2400" dirty="0" err="1">
                <a:solidFill>
                  <a:srgbClr val="FF0000"/>
                </a:solidFill>
              </a:rPr>
              <a:t>the</a:t>
            </a:r>
            <a:r>
              <a:rPr lang="pt-BR" sz="2400" dirty="0">
                <a:solidFill>
                  <a:srgbClr val="FF0000"/>
                </a:solidFill>
              </a:rPr>
              <a:t> </a:t>
            </a:r>
            <a:r>
              <a:rPr lang="pt-BR" sz="2400" dirty="0" err="1">
                <a:solidFill>
                  <a:srgbClr val="FF0000"/>
                </a:solidFill>
              </a:rPr>
              <a:t>traffic</a:t>
            </a:r>
            <a:r>
              <a:rPr lang="pt-BR" sz="2400" dirty="0">
                <a:solidFill>
                  <a:srgbClr val="FF0000"/>
                </a:solidFill>
              </a:rPr>
              <a:t> </a:t>
            </a:r>
            <a:r>
              <a:rPr lang="pt-BR" sz="2400" dirty="0" err="1">
                <a:solidFill>
                  <a:srgbClr val="FF0000"/>
                </a:solidFill>
              </a:rPr>
              <a:t>behaviour</a:t>
            </a:r>
            <a:r>
              <a:rPr lang="pt-BR" sz="2400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pt-BR" sz="2000" dirty="0"/>
              <a:t>A </a:t>
            </a:r>
            <a:r>
              <a:rPr lang="pt-BR" sz="2000" dirty="0" err="1"/>
              <a:t>queue</a:t>
            </a:r>
            <a:r>
              <a:rPr lang="pt-BR" sz="2000" dirty="0"/>
              <a:t> </a:t>
            </a:r>
            <a:r>
              <a:rPr lang="pt-BR" sz="2000" dirty="0" err="1"/>
              <a:t>that</a:t>
            </a:r>
            <a:r>
              <a:rPr lang="pt-BR" sz="2000" dirty="0"/>
              <a:t> </a:t>
            </a:r>
            <a:r>
              <a:rPr lang="pt-BR" sz="2000" dirty="0" err="1"/>
              <a:t>increased</a:t>
            </a:r>
            <a:r>
              <a:rPr lang="pt-BR" sz="2000" dirty="0"/>
              <a:t>/</a:t>
            </a:r>
            <a:r>
              <a:rPr lang="pt-BR" sz="2000" dirty="0" err="1"/>
              <a:t>decreased</a:t>
            </a:r>
            <a:r>
              <a:rPr lang="pt-BR" sz="2000" dirty="0"/>
              <a:t> more </a:t>
            </a:r>
            <a:r>
              <a:rPr lang="pt-BR" sz="2000" dirty="0" err="1"/>
              <a:t>than</a:t>
            </a:r>
            <a:r>
              <a:rPr lang="pt-BR" sz="2000" dirty="0"/>
              <a:t> 20KBytes</a:t>
            </a:r>
          </a:p>
          <a:p>
            <a:pPr lvl="1"/>
            <a:r>
              <a:rPr lang="pt-BR" sz="2000" dirty="0"/>
              <a:t>A </a:t>
            </a:r>
            <a:r>
              <a:rPr lang="pt-BR" sz="2000" dirty="0" err="1"/>
              <a:t>flow</a:t>
            </a:r>
            <a:r>
              <a:rPr lang="pt-BR" sz="2000" dirty="0"/>
              <a:t> path </a:t>
            </a:r>
            <a:r>
              <a:rPr lang="pt-BR" sz="2000" dirty="0" err="1"/>
              <a:t>that</a:t>
            </a:r>
            <a:r>
              <a:rPr lang="pt-BR" sz="2000" dirty="0"/>
              <a:t> </a:t>
            </a:r>
            <a:r>
              <a:rPr lang="pt-BR" sz="2000" dirty="0" err="1"/>
              <a:t>changed</a:t>
            </a:r>
            <a:endParaRPr lang="pt-BR" sz="2000" dirty="0"/>
          </a:p>
          <a:p>
            <a:pPr lvl="1"/>
            <a:r>
              <a:rPr lang="pt-BR" sz="2000" dirty="0"/>
              <a:t>A hop </a:t>
            </a:r>
            <a:r>
              <a:rPr lang="pt-BR" sz="2000" dirty="0" err="1"/>
              <a:t>delay</a:t>
            </a:r>
            <a:r>
              <a:rPr lang="pt-BR" sz="2000" dirty="0"/>
              <a:t> </a:t>
            </a:r>
            <a:r>
              <a:rPr lang="pt-BR" sz="2000" dirty="0" err="1"/>
              <a:t>or</a:t>
            </a:r>
            <a:r>
              <a:rPr lang="pt-BR" sz="2000" dirty="0"/>
              <a:t> total </a:t>
            </a:r>
            <a:r>
              <a:rPr lang="pt-BR" sz="2000" dirty="0" err="1"/>
              <a:t>delay</a:t>
            </a:r>
            <a:r>
              <a:rPr lang="pt-BR" sz="2000" dirty="0"/>
              <a:t> </a:t>
            </a:r>
            <a:r>
              <a:rPr lang="pt-BR" sz="2000" dirty="0" err="1"/>
              <a:t>that</a:t>
            </a:r>
            <a:r>
              <a:rPr lang="pt-BR" sz="2000" dirty="0"/>
              <a:t> </a:t>
            </a:r>
            <a:r>
              <a:rPr lang="pt-BR" sz="2000" dirty="0" err="1"/>
              <a:t>increased</a:t>
            </a:r>
            <a:r>
              <a:rPr lang="pt-BR" sz="2000" dirty="0"/>
              <a:t> </a:t>
            </a:r>
            <a:r>
              <a:rPr lang="pt-BR" sz="2000" dirty="0" err="1"/>
              <a:t>above</a:t>
            </a:r>
            <a:r>
              <a:rPr lang="pt-BR" sz="2000" dirty="0"/>
              <a:t> 2 </a:t>
            </a:r>
            <a:r>
              <a:rPr lang="pt-BR" sz="2000" dirty="0" err="1"/>
              <a:t>microseconds</a:t>
            </a:r>
            <a:endParaRPr lang="pt-BR" sz="2000" dirty="0"/>
          </a:p>
          <a:p>
            <a:pPr lvl="1"/>
            <a:r>
              <a:rPr lang="pt-BR" sz="2000" dirty="0" err="1"/>
              <a:t>An</a:t>
            </a:r>
            <a:r>
              <a:rPr lang="pt-BR" sz="2000" dirty="0"/>
              <a:t> </a:t>
            </a:r>
            <a:r>
              <a:rPr lang="pt-BR" sz="2000" dirty="0" err="1"/>
              <a:t>egress</a:t>
            </a:r>
            <a:r>
              <a:rPr lang="pt-BR" sz="2000" dirty="0"/>
              <a:t> interface </a:t>
            </a:r>
            <a:r>
              <a:rPr lang="pt-BR" sz="2000" dirty="0" err="1"/>
              <a:t>that</a:t>
            </a:r>
            <a:r>
              <a:rPr lang="pt-BR" sz="2000" dirty="0"/>
              <a:t> </a:t>
            </a:r>
            <a:r>
              <a:rPr lang="pt-BR" sz="2000" dirty="0" err="1"/>
              <a:t>is</a:t>
            </a:r>
            <a:r>
              <a:rPr lang="pt-BR" sz="2000" dirty="0"/>
              <a:t> </a:t>
            </a:r>
            <a:r>
              <a:rPr lang="pt-BR" sz="2000" dirty="0" err="1"/>
              <a:t>using</a:t>
            </a:r>
            <a:r>
              <a:rPr lang="pt-BR" sz="2000" dirty="0"/>
              <a:t> more </a:t>
            </a:r>
            <a:r>
              <a:rPr lang="pt-BR" sz="2000" dirty="0" err="1"/>
              <a:t>than</a:t>
            </a:r>
            <a:r>
              <a:rPr lang="pt-BR" sz="2000" dirty="0"/>
              <a:t> 80Gbps</a:t>
            </a:r>
          </a:p>
          <a:p>
            <a:pPr lvl="1"/>
            <a:endParaRPr lang="pt-BR" sz="2000" dirty="0"/>
          </a:p>
          <a:p>
            <a:r>
              <a:rPr lang="pt-BR" sz="2400" dirty="0" err="1"/>
              <a:t>This</a:t>
            </a:r>
            <a:r>
              <a:rPr lang="pt-BR" sz="2400" dirty="0"/>
              <a:t> data </a:t>
            </a:r>
            <a:r>
              <a:rPr lang="pt-BR" sz="2400" dirty="0" err="1"/>
              <a:t>is</a:t>
            </a:r>
            <a:r>
              <a:rPr lang="pt-BR" sz="2400" dirty="0"/>
              <a:t> </a:t>
            </a:r>
            <a:r>
              <a:rPr lang="pt-BR" sz="2400" dirty="0" err="1"/>
              <a:t>stored</a:t>
            </a:r>
            <a:r>
              <a:rPr lang="pt-BR" sz="2400" dirty="0"/>
              <a:t> </a:t>
            </a:r>
            <a:r>
              <a:rPr lang="pt-BR" sz="2400" dirty="0" err="1"/>
              <a:t>using</a:t>
            </a:r>
            <a:r>
              <a:rPr lang="pt-BR" sz="2400" dirty="0"/>
              <a:t> </a:t>
            </a:r>
            <a:r>
              <a:rPr lang="pt-BR" sz="2400" dirty="0" err="1"/>
              <a:t>InfluxDB</a:t>
            </a:r>
            <a:endParaRPr lang="pt-BR" sz="2400" dirty="0"/>
          </a:p>
          <a:p>
            <a:endParaRPr lang="pt-BR" sz="2400" dirty="0"/>
          </a:p>
          <a:p>
            <a:r>
              <a:rPr lang="pt-BR" sz="2400" dirty="0" err="1"/>
              <a:t>Result</a:t>
            </a:r>
            <a:r>
              <a:rPr lang="pt-BR" sz="2400" dirty="0"/>
              <a:t>: </a:t>
            </a:r>
          </a:p>
          <a:p>
            <a:pPr lvl="1"/>
            <a:r>
              <a:rPr lang="pt-BR" sz="2000" dirty="0"/>
              <a:t>Close </a:t>
            </a:r>
            <a:r>
              <a:rPr lang="pt-BR" sz="2000" dirty="0" err="1"/>
              <a:t>to</a:t>
            </a:r>
            <a:r>
              <a:rPr lang="pt-BR" sz="2000" dirty="0"/>
              <a:t> real time </a:t>
            </a:r>
            <a:r>
              <a:rPr lang="pt-BR" sz="2000" dirty="0" err="1"/>
              <a:t>processing</a:t>
            </a:r>
            <a:r>
              <a:rPr lang="pt-BR" sz="2000" dirty="0"/>
              <a:t>. </a:t>
            </a:r>
          </a:p>
          <a:p>
            <a:pPr lvl="1"/>
            <a:r>
              <a:rPr lang="pt-BR" sz="2000" dirty="0" err="1"/>
              <a:t>Not</a:t>
            </a:r>
            <a:r>
              <a:rPr lang="pt-BR" sz="2000" dirty="0"/>
              <a:t> </a:t>
            </a:r>
            <a:r>
              <a:rPr lang="pt-BR" sz="2000" dirty="0" err="1"/>
              <a:t>so</a:t>
            </a:r>
            <a:r>
              <a:rPr lang="pt-BR" sz="2000" dirty="0"/>
              <a:t> granular </a:t>
            </a:r>
            <a:r>
              <a:rPr lang="pt-BR" sz="2000" dirty="0" err="1"/>
              <a:t>measurements</a:t>
            </a:r>
            <a:endParaRPr lang="pt-BR" sz="2000" dirty="0"/>
          </a:p>
          <a:p>
            <a:pPr marL="457200" lvl="1" indent="0">
              <a:buNone/>
            </a:pPr>
            <a:endParaRPr lang="pt-BR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60F6A-47A4-5A44-96DD-B19151AFFB9E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1B3F73-DBDD-FC42-BC1F-158FE95C4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497" y="3869464"/>
            <a:ext cx="6166389" cy="24038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AB7F7F-BC91-1F42-98E1-8A29C335A277}"/>
              </a:ext>
            </a:extLst>
          </p:cNvPr>
          <p:cNvSpPr/>
          <p:nvPr/>
        </p:nvSpPr>
        <p:spPr>
          <a:xfrm>
            <a:off x="11532186" y="5482947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271046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8BFECC3-D323-9545-A2A4-1051A43AF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67" y="324513"/>
            <a:ext cx="11650133" cy="713048"/>
          </a:xfrm>
        </p:spPr>
        <p:txBody>
          <a:bodyPr>
            <a:noAutofit/>
          </a:bodyPr>
          <a:lstStyle/>
          <a:p>
            <a:r>
              <a:rPr lang="pt-BR" sz="3200" dirty="0" err="1">
                <a:solidFill>
                  <a:schemeClr val="bg1"/>
                </a:solidFill>
              </a:rPr>
              <a:t>Challenge</a:t>
            </a:r>
            <a:r>
              <a:rPr lang="pt-BR" sz="3200" dirty="0">
                <a:solidFill>
                  <a:schemeClr val="bg1"/>
                </a:solidFill>
              </a:rPr>
              <a:t> 3: </a:t>
            </a:r>
            <a:r>
              <a:rPr lang="pt-BR" sz="3200" dirty="0" err="1">
                <a:solidFill>
                  <a:schemeClr val="bg1"/>
                </a:solidFill>
              </a:rPr>
              <a:t>Storing</a:t>
            </a:r>
            <a:r>
              <a:rPr lang="pt-BR" sz="3200" dirty="0">
                <a:solidFill>
                  <a:schemeClr val="bg1"/>
                </a:solidFill>
              </a:rPr>
              <a:t> </a:t>
            </a:r>
            <a:r>
              <a:rPr lang="pt-BR" sz="3200" dirty="0" err="1">
                <a:solidFill>
                  <a:schemeClr val="bg1"/>
                </a:solidFill>
              </a:rPr>
              <a:t>all</a:t>
            </a:r>
            <a:r>
              <a:rPr lang="pt-BR" sz="3200" dirty="0">
                <a:solidFill>
                  <a:schemeClr val="bg1"/>
                </a:solidFill>
              </a:rPr>
              <a:t> </a:t>
            </a:r>
            <a:r>
              <a:rPr lang="pt-BR" sz="3200" dirty="0" err="1">
                <a:solidFill>
                  <a:schemeClr val="bg1"/>
                </a:solidFill>
              </a:rPr>
              <a:t>telemetry</a:t>
            </a:r>
            <a:r>
              <a:rPr lang="pt-BR" sz="3200" dirty="0">
                <a:solidFill>
                  <a:schemeClr val="bg1"/>
                </a:solidFill>
              </a:rPr>
              <a:t> </a:t>
            </a:r>
            <a:r>
              <a:rPr lang="pt-BR" sz="3200" dirty="0" err="1">
                <a:solidFill>
                  <a:schemeClr val="bg1"/>
                </a:solidFill>
              </a:rPr>
              <a:t>reports</a:t>
            </a:r>
            <a:r>
              <a:rPr lang="pt-BR" sz="3200" dirty="0">
                <a:solidFill>
                  <a:schemeClr val="bg1"/>
                </a:solidFill>
              </a:rPr>
              <a:t> for future </a:t>
            </a:r>
            <a:r>
              <a:rPr lang="pt-BR" sz="3200" dirty="0" err="1">
                <a:solidFill>
                  <a:schemeClr val="bg1"/>
                </a:solidFill>
              </a:rPr>
              <a:t>research</a:t>
            </a:r>
            <a:r>
              <a:rPr lang="pt-BR" sz="3200" dirty="0">
                <a:solidFill>
                  <a:schemeClr val="bg1"/>
                </a:solidFill>
              </a:rPr>
              <a:t> (ML/AI)</a:t>
            </a:r>
            <a:endParaRPr lang="pt-BR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2F138BE-2A17-0146-A886-638204A03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67" y="1521285"/>
            <a:ext cx="11650133" cy="4456433"/>
          </a:xfrm>
        </p:spPr>
        <p:txBody>
          <a:bodyPr>
            <a:normAutofit fontScale="77500" lnSpcReduction="20000"/>
          </a:bodyPr>
          <a:lstStyle/>
          <a:p>
            <a:r>
              <a:rPr lang="pt-BR" dirty="0" err="1"/>
              <a:t>Goal</a:t>
            </a:r>
            <a:r>
              <a:rPr lang="pt-BR" dirty="0"/>
              <a:t>: </a:t>
            </a:r>
            <a:r>
              <a:rPr lang="pt-BR" i="1" dirty="0" err="1"/>
              <a:t>Store</a:t>
            </a:r>
            <a:r>
              <a:rPr lang="pt-BR" i="1" dirty="0"/>
              <a:t> as </a:t>
            </a:r>
            <a:r>
              <a:rPr lang="pt-BR" i="1" dirty="0" err="1"/>
              <a:t>many</a:t>
            </a:r>
            <a:r>
              <a:rPr lang="pt-BR" i="1" dirty="0"/>
              <a:t> </a:t>
            </a:r>
            <a:r>
              <a:rPr lang="pt-BR" i="1" dirty="0" err="1"/>
              <a:t>telemetry</a:t>
            </a:r>
            <a:r>
              <a:rPr lang="pt-BR" i="1" dirty="0"/>
              <a:t> </a:t>
            </a:r>
            <a:r>
              <a:rPr lang="pt-BR" i="1" dirty="0" err="1"/>
              <a:t>reports</a:t>
            </a:r>
            <a:r>
              <a:rPr lang="pt-BR" i="1" dirty="0"/>
              <a:t> as </a:t>
            </a:r>
            <a:r>
              <a:rPr lang="pt-BR" i="1" dirty="0" err="1"/>
              <a:t>possible</a:t>
            </a:r>
            <a:r>
              <a:rPr lang="pt-BR" i="1" dirty="0"/>
              <a:t> for future </a:t>
            </a:r>
            <a:r>
              <a:rPr lang="pt-BR" i="1" dirty="0" err="1"/>
              <a:t>research</a:t>
            </a:r>
            <a:r>
              <a:rPr lang="pt-BR" i="1" dirty="0"/>
              <a:t> </a:t>
            </a:r>
            <a:r>
              <a:rPr lang="pt-BR" i="1" dirty="0" err="1"/>
              <a:t>to</a:t>
            </a:r>
            <a:r>
              <a:rPr lang="pt-BR" i="1" dirty="0"/>
              <a:t> </a:t>
            </a:r>
            <a:r>
              <a:rPr lang="pt-BR" i="1" dirty="0" err="1"/>
              <a:t>enable</a:t>
            </a:r>
            <a:r>
              <a:rPr lang="pt-BR" i="1" dirty="0"/>
              <a:t> ML/AI </a:t>
            </a:r>
            <a:r>
              <a:rPr lang="pt-BR" i="1" dirty="0" err="1"/>
              <a:t>researchers</a:t>
            </a:r>
            <a:r>
              <a:rPr lang="pt-BR" i="1" dirty="0"/>
              <a:t> </a:t>
            </a:r>
            <a:r>
              <a:rPr lang="pt-BR" i="1" dirty="0" err="1"/>
              <a:t>to</a:t>
            </a:r>
            <a:r>
              <a:rPr lang="pt-BR" i="1" dirty="0"/>
              <a:t> </a:t>
            </a:r>
            <a:r>
              <a:rPr lang="pt-BR" i="1" dirty="0" err="1"/>
              <a:t>have</a:t>
            </a:r>
            <a:r>
              <a:rPr lang="pt-BR" i="1" dirty="0"/>
              <a:t> </a:t>
            </a:r>
            <a:r>
              <a:rPr lang="pt-BR" i="1" dirty="0" err="1"/>
              <a:t>grounding</a:t>
            </a:r>
            <a:r>
              <a:rPr lang="pt-BR" i="1" dirty="0"/>
              <a:t> </a:t>
            </a:r>
            <a:r>
              <a:rPr lang="pt-BR" i="1" dirty="0" err="1"/>
              <a:t>truth</a:t>
            </a:r>
            <a:r>
              <a:rPr lang="pt-BR" i="1" dirty="0"/>
              <a:t> for </a:t>
            </a:r>
            <a:r>
              <a:rPr lang="pt-BR" i="1" dirty="0" err="1"/>
              <a:t>learning</a:t>
            </a:r>
            <a:r>
              <a:rPr lang="pt-BR" i="1" dirty="0"/>
              <a:t> </a:t>
            </a:r>
            <a:r>
              <a:rPr lang="pt-BR" i="1" dirty="0" err="1"/>
              <a:t>algorithms</a:t>
            </a:r>
            <a:endParaRPr lang="pt-BR" i="1" dirty="0"/>
          </a:p>
          <a:p>
            <a:endParaRPr lang="pt-BR" i="1" dirty="0"/>
          </a:p>
          <a:p>
            <a:r>
              <a:rPr lang="pt-BR" dirty="0" err="1"/>
              <a:t>Each</a:t>
            </a:r>
            <a:r>
              <a:rPr lang="pt-BR" dirty="0"/>
              <a:t> Vera Rubin 5-second 13.6GB data </a:t>
            </a:r>
            <a:r>
              <a:rPr lang="pt-BR" dirty="0" err="1"/>
              <a:t>transfer</a:t>
            </a:r>
            <a:r>
              <a:rPr lang="pt-BR" dirty="0"/>
              <a:t> </a:t>
            </a:r>
            <a:r>
              <a:rPr lang="pt-BR" dirty="0" err="1"/>
              <a:t>will</a:t>
            </a:r>
            <a:r>
              <a:rPr lang="pt-BR" dirty="0"/>
              <a:t> </a:t>
            </a:r>
            <a:r>
              <a:rPr lang="pt-BR" dirty="0" err="1"/>
              <a:t>generate</a:t>
            </a:r>
            <a:r>
              <a:rPr lang="pt-BR" dirty="0"/>
              <a:t> ~337MB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telemetry</a:t>
            </a:r>
            <a:r>
              <a:rPr lang="pt-BR" dirty="0"/>
              <a:t> data. </a:t>
            </a:r>
          </a:p>
          <a:p>
            <a:pPr lvl="1"/>
            <a:r>
              <a:rPr lang="pt-BR" dirty="0"/>
              <a:t>1,334 </a:t>
            </a:r>
            <a:r>
              <a:rPr lang="pt-BR" dirty="0" err="1"/>
              <a:t>observations</a:t>
            </a:r>
            <a:r>
              <a:rPr lang="pt-BR" dirty="0"/>
              <a:t>/</a:t>
            </a:r>
            <a:r>
              <a:rPr lang="pt-BR" dirty="0" err="1"/>
              <a:t>night</a:t>
            </a:r>
            <a:r>
              <a:rPr lang="pt-BR" dirty="0"/>
              <a:t>: 450GB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telemetry</a:t>
            </a:r>
            <a:r>
              <a:rPr lang="pt-BR" dirty="0"/>
              <a:t> data/</a:t>
            </a:r>
            <a:r>
              <a:rPr lang="pt-BR" dirty="0" err="1"/>
              <a:t>night</a:t>
            </a:r>
            <a:endParaRPr lang="pt-BR" dirty="0"/>
          </a:p>
          <a:p>
            <a:endParaRPr lang="pt-BR" i="1" dirty="0"/>
          </a:p>
          <a:p>
            <a:r>
              <a:rPr lang="pt-BR" dirty="0" err="1"/>
              <a:t>Challenges</a:t>
            </a:r>
            <a:r>
              <a:rPr lang="pt-BR" dirty="0"/>
              <a:t>:</a:t>
            </a:r>
          </a:p>
          <a:p>
            <a:pPr lvl="1"/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save</a:t>
            </a:r>
            <a:r>
              <a:rPr lang="pt-BR" dirty="0"/>
              <a:t> </a:t>
            </a:r>
            <a:r>
              <a:rPr lang="pt-BR" dirty="0" err="1"/>
              <a:t>Gbps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telemetry</a:t>
            </a:r>
            <a:r>
              <a:rPr lang="pt-BR" dirty="0"/>
              <a:t> </a:t>
            </a:r>
            <a:r>
              <a:rPr lang="pt-BR" dirty="0" err="1"/>
              <a:t>reports</a:t>
            </a:r>
            <a:r>
              <a:rPr lang="pt-BR" dirty="0"/>
              <a:t> </a:t>
            </a:r>
            <a:r>
              <a:rPr lang="pt-BR" dirty="0" err="1"/>
              <a:t>without</a:t>
            </a:r>
            <a:r>
              <a:rPr lang="pt-BR" dirty="0"/>
              <a:t> </a:t>
            </a:r>
            <a:r>
              <a:rPr lang="pt-BR" dirty="0" err="1"/>
              <a:t>increasing</a:t>
            </a:r>
            <a:r>
              <a:rPr lang="pt-BR" dirty="0"/>
              <a:t> OPEX (rack </a:t>
            </a:r>
            <a:r>
              <a:rPr lang="pt-BR" dirty="0" err="1"/>
              <a:t>space</a:t>
            </a:r>
            <a:r>
              <a:rPr lang="pt-BR" dirty="0"/>
              <a:t>, </a:t>
            </a:r>
            <a:r>
              <a:rPr lang="pt-BR" dirty="0" err="1"/>
              <a:t>power</a:t>
            </a:r>
            <a:r>
              <a:rPr lang="pt-BR" dirty="0"/>
              <a:t> </a:t>
            </a:r>
            <a:r>
              <a:rPr lang="pt-BR" dirty="0" err="1"/>
              <a:t>consumption</a:t>
            </a:r>
            <a:r>
              <a:rPr lang="pt-BR" dirty="0"/>
              <a:t>, etc.)</a:t>
            </a:r>
          </a:p>
          <a:p>
            <a:pPr lvl="1"/>
            <a:r>
              <a:rPr lang="pt-BR" dirty="0" err="1"/>
              <a:t>How</a:t>
            </a:r>
            <a:r>
              <a:rPr lang="pt-BR" dirty="0"/>
              <a:t>/</a:t>
            </a:r>
            <a:r>
              <a:rPr lang="pt-BR" dirty="0" err="1"/>
              <a:t>Where</a:t>
            </a:r>
            <a:r>
              <a:rPr lang="pt-BR" dirty="0"/>
              <a:t>/</a:t>
            </a:r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long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store</a:t>
            </a:r>
            <a:r>
              <a:rPr lang="pt-BR" dirty="0"/>
              <a:t> </a:t>
            </a:r>
            <a:r>
              <a:rPr lang="pt-BR" dirty="0" err="1"/>
              <a:t>such</a:t>
            </a:r>
            <a:r>
              <a:rPr lang="pt-BR" dirty="0"/>
              <a:t> data?</a:t>
            </a:r>
          </a:p>
          <a:p>
            <a:pPr lvl="1"/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make</a:t>
            </a:r>
            <a:r>
              <a:rPr lang="pt-BR" dirty="0"/>
              <a:t> it </a:t>
            </a:r>
            <a:r>
              <a:rPr lang="pt-BR" dirty="0" err="1"/>
              <a:t>available</a:t>
            </a:r>
            <a:r>
              <a:rPr lang="pt-BR" dirty="0"/>
              <a:t> </a:t>
            </a:r>
            <a:r>
              <a:rPr lang="pt-BR" dirty="0" err="1"/>
              <a:t>preserving</a:t>
            </a:r>
            <a:r>
              <a:rPr lang="pt-BR" dirty="0"/>
              <a:t> </a:t>
            </a:r>
            <a:r>
              <a:rPr lang="pt-BR" dirty="0" err="1"/>
              <a:t>privacy</a:t>
            </a:r>
            <a:r>
              <a:rPr lang="pt-BR" dirty="0"/>
              <a:t> </a:t>
            </a:r>
            <a:r>
              <a:rPr lang="pt-BR" dirty="0" err="1"/>
              <a:t>but</a:t>
            </a:r>
            <a:r>
              <a:rPr lang="pt-BR" dirty="0"/>
              <a:t> </a:t>
            </a:r>
            <a:r>
              <a:rPr lang="pt-BR" dirty="0" err="1"/>
              <a:t>without</a:t>
            </a:r>
            <a:r>
              <a:rPr lang="pt-BR" dirty="0"/>
              <a:t> </a:t>
            </a:r>
            <a:r>
              <a:rPr lang="pt-BR" dirty="0" err="1"/>
              <a:t>compromising</a:t>
            </a:r>
            <a:r>
              <a:rPr lang="pt-BR" dirty="0"/>
              <a:t> </a:t>
            </a:r>
            <a:r>
              <a:rPr lang="pt-BR" dirty="0" err="1"/>
              <a:t>research</a:t>
            </a:r>
            <a:r>
              <a:rPr lang="pt-BR" dirty="0"/>
              <a:t>?</a:t>
            </a:r>
          </a:p>
          <a:p>
            <a:pPr lvl="1"/>
            <a:r>
              <a:rPr lang="pt-BR" dirty="0" err="1"/>
              <a:t>What</a:t>
            </a:r>
            <a:r>
              <a:rPr lang="pt-BR" dirty="0"/>
              <a:t> data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really</a:t>
            </a:r>
            <a:r>
              <a:rPr lang="pt-BR" dirty="0"/>
              <a:t> </a:t>
            </a:r>
            <a:r>
              <a:rPr lang="pt-BR" dirty="0" err="1"/>
              <a:t>necessary</a:t>
            </a:r>
            <a:r>
              <a:rPr lang="pt-BR" dirty="0"/>
              <a:t>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telemetry</a:t>
            </a:r>
            <a:r>
              <a:rPr lang="pt-BR" dirty="0"/>
              <a:t> </a:t>
            </a:r>
            <a:r>
              <a:rPr lang="pt-BR" dirty="0" err="1"/>
              <a:t>report</a:t>
            </a:r>
            <a:r>
              <a:rPr lang="pt-BR" dirty="0"/>
              <a:t>?</a:t>
            </a:r>
          </a:p>
          <a:p>
            <a:pPr lvl="1"/>
            <a:r>
              <a:rPr lang="pt-BR" dirty="0" err="1"/>
              <a:t>What</a:t>
            </a:r>
            <a:r>
              <a:rPr lang="pt-BR" dirty="0"/>
              <a:t> </a:t>
            </a:r>
            <a:r>
              <a:rPr lang="pt-BR" dirty="0" err="1"/>
              <a:t>has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combined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</a:t>
            </a:r>
            <a:r>
              <a:rPr lang="pt-BR" dirty="0" err="1"/>
              <a:t>reports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give</a:t>
            </a:r>
            <a:r>
              <a:rPr lang="pt-BR" dirty="0"/>
              <a:t> </a:t>
            </a:r>
            <a:r>
              <a:rPr lang="pt-BR" dirty="0" err="1"/>
              <a:t>context</a:t>
            </a:r>
            <a:r>
              <a:rPr lang="pt-BR" dirty="0"/>
              <a:t>? </a:t>
            </a:r>
            <a:r>
              <a:rPr lang="pt-BR" dirty="0" err="1"/>
              <a:t>Topology</a:t>
            </a:r>
            <a:r>
              <a:rPr lang="pt-BR" dirty="0"/>
              <a:t>?</a:t>
            </a:r>
          </a:p>
          <a:p>
            <a:pPr marL="457200" lvl="1" indent="0">
              <a:buNone/>
            </a:pPr>
            <a:endParaRPr lang="pt-BR" dirty="0"/>
          </a:p>
          <a:p>
            <a:r>
              <a:rPr lang="pt-BR" dirty="0" err="1"/>
              <a:t>Challenge</a:t>
            </a:r>
            <a:r>
              <a:rPr lang="pt-BR" dirty="0"/>
              <a:t> 3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wide</a:t>
            </a:r>
            <a:r>
              <a:rPr lang="pt-BR" dirty="0"/>
              <a:t>-open. </a:t>
            </a:r>
            <a:r>
              <a:rPr lang="pt-BR" dirty="0" err="1"/>
              <a:t>AmLight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a </a:t>
            </a:r>
            <a:r>
              <a:rPr lang="pt-BR" dirty="0" err="1"/>
              <a:t>small</a:t>
            </a:r>
            <a:r>
              <a:rPr lang="pt-BR" dirty="0"/>
              <a:t> </a:t>
            </a:r>
            <a:r>
              <a:rPr lang="pt-BR" dirty="0" err="1"/>
              <a:t>team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we</a:t>
            </a:r>
            <a:r>
              <a:rPr lang="pt-BR" dirty="0"/>
              <a:t> are </a:t>
            </a:r>
            <a:r>
              <a:rPr lang="pt-BR" dirty="0" err="1"/>
              <a:t>looking</a:t>
            </a:r>
            <a:r>
              <a:rPr lang="pt-BR" dirty="0"/>
              <a:t> for </a:t>
            </a:r>
            <a:r>
              <a:rPr lang="pt-BR" dirty="0" err="1"/>
              <a:t>collaborations</a:t>
            </a:r>
            <a:r>
              <a:rPr lang="pt-BR" dirty="0"/>
              <a:t>. 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7D241-5325-9A40-97F2-BADC9728F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11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A9A07E-CF56-DA42-9A61-78E7184995A2}"/>
              </a:ext>
            </a:extLst>
          </p:cNvPr>
          <p:cNvSpPr/>
          <p:nvPr/>
        </p:nvSpPr>
        <p:spPr>
          <a:xfrm>
            <a:off x="1787372" y="6292165"/>
            <a:ext cx="74720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6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6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6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3149121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18AFE2-C514-C946-834A-9FE32C5F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FB4D9D-FFA9-C94F-A9E8-4F7867F8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42" y="91188"/>
            <a:ext cx="10515600" cy="938960"/>
          </a:xfrm>
        </p:spPr>
        <p:txBody>
          <a:bodyPr/>
          <a:lstStyle/>
          <a:p>
            <a:r>
              <a:rPr lang="pt-BR" dirty="0" err="1">
                <a:solidFill>
                  <a:schemeClr val="bg1"/>
                </a:solidFill>
              </a:rPr>
              <a:t>Thank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you</a:t>
            </a:r>
            <a:r>
              <a:rPr lang="pt-BR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97D9-E798-FC44-B1F9-8373538D98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4444" y="1534219"/>
            <a:ext cx="11416498" cy="450197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CI Lunch and Learn 2019: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hlinkClick r:id="rId2"/>
              </a:rPr>
              <a:t>https://www.youtube.com/watch?v=RRg9uFz9GkA&amp;feature=youtu.be</a:t>
            </a:r>
            <a:endParaRPr lang="en-US" sz="2000" dirty="0"/>
          </a:p>
          <a:p>
            <a:pPr lvl="1">
              <a:spcAft>
                <a:spcPts val="600"/>
              </a:spcAft>
            </a:pPr>
            <a:endParaRPr lang="en-US" sz="2000" dirty="0"/>
          </a:p>
          <a:p>
            <a:pPr>
              <a:spcAft>
                <a:spcPts val="600"/>
              </a:spcAft>
            </a:pPr>
            <a:r>
              <a:rPr lang="en-US" dirty="0"/>
              <a:t>CI Lunch and Learn 2021: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Jan 22</a:t>
            </a:r>
            <a:r>
              <a:rPr lang="en-US" baseline="30000" dirty="0"/>
              <a:t>nd</a:t>
            </a:r>
            <a:r>
              <a:rPr lang="en-US" dirty="0"/>
              <a:t>, 2021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CI Engineering Lunch &amp; Learn Series</a:t>
            </a:r>
          </a:p>
          <a:p>
            <a:pPr lvl="2">
              <a:spcAft>
                <a:spcPts val="600"/>
              </a:spcAft>
            </a:pPr>
            <a:r>
              <a:rPr lang="en-US" dirty="0">
                <a:hlinkClick r:id="rId3"/>
              </a:rPr>
              <a:t>https://www.es.net/science-engagement/ci-engineering-lunch-and-learn-series/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Demonstration, Interfaces, code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Challenges and opportunities for collaborations</a:t>
            </a:r>
          </a:p>
          <a:p>
            <a:pPr lvl="2">
              <a:spcAft>
                <a:spcPts val="600"/>
              </a:spcAft>
            </a:pPr>
            <a:endParaRPr lang="en-US" dirty="0"/>
          </a:p>
          <a:p>
            <a:pPr lvl="2">
              <a:spcAft>
                <a:spcPts val="600"/>
              </a:spcAft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60F6A-47A4-5A44-96DD-B19151AFFB9E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1370244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18AFE2-C514-C946-834A-9FE32C5F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FB4D9D-FFA9-C94F-A9E8-4F7867F8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42" y="91188"/>
            <a:ext cx="10515600" cy="938960"/>
          </a:xfrm>
        </p:spPr>
        <p:txBody>
          <a:bodyPr/>
          <a:lstStyle/>
          <a:p>
            <a:r>
              <a:rPr lang="pt-BR" dirty="0" err="1">
                <a:solidFill>
                  <a:schemeClr val="bg1"/>
                </a:solidFill>
              </a:rPr>
              <a:t>References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97D9-E798-FC44-B1F9-8373538D98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4444" y="1534219"/>
            <a:ext cx="11416498" cy="4501977"/>
          </a:xfrm>
        </p:spPr>
        <p:txBody>
          <a:bodyPr>
            <a:normAutofit lnSpcReduction="10000"/>
          </a:bodyPr>
          <a:lstStyle/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INT Specification: </a:t>
            </a:r>
            <a:r>
              <a:rPr lang="en-US" dirty="0">
                <a:hlinkClick r:id="rId3"/>
              </a:rPr>
              <a:t>https://p4.org/assets/INT-current-spec.pdf</a:t>
            </a:r>
            <a:r>
              <a:rPr lang="en-US" dirty="0"/>
              <a:t> 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AmLight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http://www.amlight.net</a:t>
            </a:r>
            <a:r>
              <a:rPr lang="en-US" dirty="0"/>
              <a:t> 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Bezerra</a:t>
            </a:r>
            <a:r>
              <a:rPr lang="en-US" dirty="0"/>
              <a:t>, J., </a:t>
            </a:r>
            <a:r>
              <a:rPr lang="en-US" dirty="0" err="1"/>
              <a:t>Arcanjo</a:t>
            </a:r>
            <a:r>
              <a:rPr lang="en-US" dirty="0"/>
              <a:t>, V., Ibarra, J., Kantor, J., Lambert, R., </a:t>
            </a:r>
            <a:r>
              <a:rPr lang="en-US" dirty="0" err="1"/>
              <a:t>Kollross</a:t>
            </a:r>
            <a:r>
              <a:rPr lang="en-US" dirty="0"/>
              <a:t>, M., </a:t>
            </a:r>
            <a:r>
              <a:rPr lang="en-US" dirty="0" err="1"/>
              <a:t>Astudillo</a:t>
            </a:r>
            <a:r>
              <a:rPr lang="en-US" dirty="0"/>
              <a:t>, A., </a:t>
            </a:r>
            <a:r>
              <a:rPr lang="en-US" dirty="0" err="1"/>
              <a:t>Sobhani,S</a:t>
            </a:r>
            <a:r>
              <a:rPr lang="en-US" dirty="0"/>
              <a:t>., </a:t>
            </a:r>
            <a:r>
              <a:rPr lang="en-US" dirty="0" err="1"/>
              <a:t>Jaque</a:t>
            </a:r>
            <a:r>
              <a:rPr lang="en-US" dirty="0"/>
              <a:t>, S., </a:t>
            </a:r>
            <a:r>
              <a:rPr lang="en-US" dirty="0" err="1"/>
              <a:t>Petravick</a:t>
            </a:r>
            <a:r>
              <a:rPr lang="en-US" dirty="0"/>
              <a:t>, D., Morgan, H., Lopez, L., "International Networking in support of Extremely Large Astronomical Data-centric Operations". Presented at Astronomical Data Analysis Software and Systems (ADASS XXVII) conference, Santiago, Chile, October 22-26, 2017. http://</a:t>
            </a:r>
            <a:r>
              <a:rPr lang="en-US" dirty="0" err="1"/>
              <a:t>www.adass.org</a:t>
            </a:r>
            <a:r>
              <a:rPr lang="en-US" dirty="0"/>
              <a:t>/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NoviFlow</a:t>
            </a:r>
            <a:r>
              <a:rPr lang="en-US" dirty="0"/>
              <a:t> : </a:t>
            </a:r>
            <a:r>
              <a:rPr lang="en-US" dirty="0">
                <a:hlinkClick r:id="rId5"/>
              </a:rPr>
              <a:t>http://www.noviflow.com</a:t>
            </a:r>
            <a:endParaRPr lang="en-US" dirty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XDP: </a:t>
            </a:r>
            <a:r>
              <a:rPr lang="en-US" dirty="0">
                <a:hlinkClick r:id="rId6"/>
              </a:rPr>
              <a:t>https://www.iovisor.org/technology/xdp</a:t>
            </a:r>
            <a:endParaRPr lang="en-US" dirty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N. V. Tu, J. Hyun, G. Y. Kim, J. </a:t>
            </a:r>
            <a:r>
              <a:rPr lang="en-US" dirty="0" err="1"/>
              <a:t>Yoo</a:t>
            </a:r>
            <a:r>
              <a:rPr lang="en-US" dirty="0"/>
              <a:t> and J. W. Hong, "</a:t>
            </a:r>
            <a:r>
              <a:rPr lang="en-US" dirty="0" err="1"/>
              <a:t>INTCollector</a:t>
            </a:r>
            <a:r>
              <a:rPr lang="en-US" dirty="0"/>
              <a:t>: A High-performance Collector for In-band Network Telemetry," </a:t>
            </a:r>
            <a:r>
              <a:rPr lang="en-US" i="1" dirty="0"/>
              <a:t>2018 14th International Conference on Network and Service Management (CNSM)</a:t>
            </a:r>
            <a:r>
              <a:rPr lang="en-US" dirty="0"/>
              <a:t>, Rome, 2018, pp. 10-18.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60F6A-47A4-5A44-96DD-B19151AFFB9E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3682357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A1E8BF-8F5C-1D40-9C28-56550BF06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146" y="3053918"/>
            <a:ext cx="7975105" cy="293277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A8750-6677-CB4F-BB87-E10C9488D4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11015" y="1260629"/>
            <a:ext cx="11756084" cy="4643021"/>
          </a:xfrm>
        </p:spPr>
        <p:txBody>
          <a:bodyPr>
            <a:normAutofit/>
          </a:bodyPr>
          <a:lstStyle/>
          <a:p>
            <a:r>
              <a:rPr lang="pt-BR" sz="2400" dirty="0"/>
              <a:t>At </a:t>
            </a:r>
            <a:r>
              <a:rPr lang="pt-BR" sz="2400" dirty="0" err="1"/>
              <a:t>each</a:t>
            </a:r>
            <a:r>
              <a:rPr lang="pt-BR" sz="2400" dirty="0"/>
              <a:t> pop, </a:t>
            </a:r>
            <a:r>
              <a:rPr lang="pt-BR" sz="2400" dirty="0" err="1"/>
              <a:t>NoviFlow</a:t>
            </a:r>
            <a:r>
              <a:rPr lang="pt-BR" sz="2400" dirty="0"/>
              <a:t>/</a:t>
            </a:r>
            <a:r>
              <a:rPr lang="pt-BR" sz="2400" dirty="0" err="1"/>
              <a:t>Tofino</a:t>
            </a:r>
            <a:r>
              <a:rPr lang="pt-BR" sz="2400" dirty="0"/>
              <a:t> switches [4] are </a:t>
            </a:r>
            <a:r>
              <a:rPr lang="pt-BR" sz="2400" dirty="0" err="1"/>
              <a:t>being</a:t>
            </a:r>
            <a:r>
              <a:rPr lang="pt-BR" sz="2400" dirty="0"/>
              <a:t> </a:t>
            </a:r>
            <a:r>
              <a:rPr lang="pt-BR" sz="2400" dirty="0" err="1"/>
              <a:t>deployed</a:t>
            </a:r>
            <a:endParaRPr lang="pt-BR" sz="2400" dirty="0"/>
          </a:p>
          <a:p>
            <a:r>
              <a:rPr lang="pt-BR" sz="2400" dirty="0" err="1"/>
              <a:t>Each</a:t>
            </a:r>
            <a:r>
              <a:rPr lang="pt-BR" sz="2400" dirty="0"/>
              <a:t> pop </a:t>
            </a:r>
            <a:r>
              <a:rPr lang="pt-BR" sz="2400" dirty="0" err="1"/>
              <a:t>has</a:t>
            </a:r>
            <a:r>
              <a:rPr lang="pt-BR" sz="2400" dirty="0"/>
              <a:t> </a:t>
            </a:r>
            <a:r>
              <a:rPr lang="pt-BR" sz="2400" dirty="0" err="1"/>
              <a:t>an</a:t>
            </a:r>
            <a:r>
              <a:rPr lang="pt-BR" sz="2400" dirty="0"/>
              <a:t> </a:t>
            </a:r>
            <a:r>
              <a:rPr lang="pt-BR" sz="2400" dirty="0" err="1"/>
              <a:t>INTCollector</a:t>
            </a:r>
            <a:r>
              <a:rPr lang="pt-BR" sz="2400" dirty="0"/>
              <a:t> </a:t>
            </a:r>
            <a:r>
              <a:rPr lang="pt-BR" sz="2400" dirty="0" err="1"/>
              <a:t>parsing</a:t>
            </a:r>
            <a:r>
              <a:rPr lang="pt-BR" sz="2400" dirty="0"/>
              <a:t> </a:t>
            </a:r>
            <a:r>
              <a:rPr lang="pt-BR" sz="2400" dirty="0" err="1"/>
              <a:t>Gbps</a:t>
            </a:r>
            <a:r>
              <a:rPr lang="pt-BR" sz="2400" dirty="0"/>
              <a:t> </a:t>
            </a:r>
            <a:r>
              <a:rPr lang="pt-BR" sz="2400" dirty="0" err="1"/>
              <a:t>of</a:t>
            </a:r>
            <a:r>
              <a:rPr lang="pt-BR" sz="2400" dirty="0"/>
              <a:t> </a:t>
            </a:r>
            <a:r>
              <a:rPr lang="pt-BR" sz="2400" dirty="0" err="1"/>
              <a:t>telemetry</a:t>
            </a:r>
            <a:r>
              <a:rPr lang="pt-BR" sz="2400" dirty="0"/>
              <a:t> </a:t>
            </a:r>
            <a:r>
              <a:rPr lang="pt-BR" sz="2400" dirty="0" err="1"/>
              <a:t>and</a:t>
            </a:r>
            <a:r>
              <a:rPr lang="pt-BR" sz="2400" dirty="0"/>
              <a:t> </a:t>
            </a:r>
            <a:r>
              <a:rPr lang="pt-BR" sz="2400" dirty="0" err="1"/>
              <a:t>uploading</a:t>
            </a:r>
            <a:r>
              <a:rPr lang="pt-BR" sz="2400" dirty="0"/>
              <a:t> Kbps </a:t>
            </a:r>
            <a:r>
              <a:rPr lang="pt-BR" sz="2400" dirty="0" err="1"/>
              <a:t>of</a:t>
            </a:r>
            <a:r>
              <a:rPr lang="pt-BR" sz="2400" dirty="0"/>
              <a:t> network </a:t>
            </a:r>
            <a:r>
              <a:rPr lang="pt-BR" sz="2400" dirty="0" err="1"/>
              <a:t>state</a:t>
            </a:r>
            <a:r>
              <a:rPr lang="pt-BR" sz="2400" dirty="0"/>
              <a:t> </a:t>
            </a:r>
            <a:r>
              <a:rPr lang="pt-BR" sz="2400" dirty="0" err="1"/>
              <a:t>of</a:t>
            </a:r>
            <a:r>
              <a:rPr lang="pt-BR" sz="2400" dirty="0"/>
              <a:t> </a:t>
            </a:r>
            <a:r>
              <a:rPr lang="pt-BR" sz="2400" dirty="0" err="1"/>
              <a:t>the</a:t>
            </a:r>
            <a:r>
              <a:rPr lang="pt-BR" sz="2400" dirty="0"/>
              <a:t> SDN </a:t>
            </a:r>
            <a:r>
              <a:rPr lang="pt-BR" sz="2400" dirty="0" err="1"/>
              <a:t>Looking</a:t>
            </a:r>
            <a:r>
              <a:rPr lang="pt-BR" sz="2400" dirty="0"/>
              <a:t> Glass</a:t>
            </a:r>
          </a:p>
          <a:p>
            <a:r>
              <a:rPr lang="pt-BR" sz="2400" dirty="0"/>
              <a:t>A new </a:t>
            </a:r>
            <a:r>
              <a:rPr lang="pt-BR" sz="2400" dirty="0" err="1"/>
              <a:t>Control</a:t>
            </a:r>
            <a:r>
              <a:rPr lang="pt-BR" sz="2400" dirty="0"/>
              <a:t> Plane </a:t>
            </a:r>
            <a:r>
              <a:rPr lang="pt-BR" sz="2400" dirty="0" err="1"/>
              <a:t>was</a:t>
            </a:r>
            <a:r>
              <a:rPr lang="pt-BR" sz="2400" dirty="0"/>
              <a:t> </a:t>
            </a:r>
            <a:r>
              <a:rPr lang="pt-BR" sz="2400" dirty="0" err="1"/>
              <a:t>created</a:t>
            </a:r>
            <a:r>
              <a:rPr lang="pt-BR" sz="2400" dirty="0"/>
              <a:t> </a:t>
            </a:r>
            <a:r>
              <a:rPr lang="pt-BR" sz="2400" dirty="0" err="1"/>
              <a:t>to</a:t>
            </a:r>
            <a:r>
              <a:rPr lang="pt-BR" sz="2400" dirty="0"/>
              <a:t> </a:t>
            </a:r>
            <a:r>
              <a:rPr lang="pt-BR" sz="2400" dirty="0" err="1"/>
              <a:t>replace</a:t>
            </a:r>
            <a:r>
              <a:rPr lang="pt-BR" sz="2400" dirty="0"/>
              <a:t> </a:t>
            </a:r>
            <a:r>
              <a:rPr lang="pt-BR" sz="2400" dirty="0" err="1"/>
              <a:t>the</a:t>
            </a:r>
            <a:r>
              <a:rPr lang="pt-BR" sz="2400" dirty="0"/>
              <a:t> </a:t>
            </a:r>
            <a:r>
              <a:rPr lang="pt-BR" sz="2400" dirty="0" err="1"/>
              <a:t>legacy</a:t>
            </a:r>
            <a:r>
              <a:rPr lang="pt-BR" sz="2400" dirty="0"/>
              <a:t> </a:t>
            </a:r>
            <a:r>
              <a:rPr lang="pt-BR" sz="2400" dirty="0" err="1"/>
              <a:t>environment</a:t>
            </a:r>
            <a:r>
              <a:rPr lang="pt-BR" sz="2400" dirty="0"/>
              <a:t> </a:t>
            </a:r>
            <a:r>
              <a:rPr lang="pt-BR" sz="2400" dirty="0" err="1"/>
              <a:t>using</a:t>
            </a:r>
            <a:r>
              <a:rPr lang="pt-BR" sz="2400" dirty="0"/>
              <a:t> </a:t>
            </a:r>
            <a:r>
              <a:rPr lang="pt-BR" sz="2400" dirty="0" err="1"/>
              <a:t>OpenFlow</a:t>
            </a:r>
            <a:r>
              <a:rPr lang="pt-BR" sz="2400" dirty="0"/>
              <a:t> 1.3, </a:t>
            </a:r>
            <a:r>
              <a:rPr lang="pt-BR" sz="2400" dirty="0" err="1"/>
              <a:t>gRPC</a:t>
            </a:r>
            <a:r>
              <a:rPr lang="pt-BR" sz="2400" dirty="0"/>
              <a:t>, </a:t>
            </a:r>
            <a:r>
              <a:rPr lang="pt-BR" sz="2400" dirty="0" err="1"/>
              <a:t>and</a:t>
            </a:r>
            <a:r>
              <a:rPr lang="pt-BR" sz="2400" dirty="0"/>
              <a:t> P4.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z="1400"/>
              <a:t>14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201953"/>
            <a:ext cx="10456987" cy="89709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Ongoing Deployment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0AB43FD-7424-D941-B1B4-81422B315E2F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14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55E3E-41E8-AD48-BEEA-431DF4D07242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282139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z="1400"/>
              <a:t>2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228603"/>
            <a:ext cx="10433541" cy="790431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In-band Network Telemetry (INT) [1]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461" y="1353631"/>
            <a:ext cx="11664461" cy="499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spcAft>
                <a:spcPts val="300"/>
              </a:spcAft>
              <a:buClr>
                <a:schemeClr val="tx1"/>
              </a:buClr>
              <a:buSzPct val="130000"/>
              <a:buFont typeface="Arial" panose="020B0604020202020204" pitchFamily="34" charset="0"/>
              <a:buChar char="•"/>
            </a:pPr>
            <a:r>
              <a:rPr lang="en-US" sz="2800" dirty="0"/>
              <a:t>INT adds metadata to each packet with information that could be used later for troubleshooting activities.</a:t>
            </a:r>
          </a:p>
          <a:p>
            <a:pPr lvl="1"/>
            <a:endParaRPr lang="en-US" sz="2000" dirty="0"/>
          </a:p>
          <a:p>
            <a:pPr lvl="1"/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As metadata is exported </a:t>
            </a:r>
            <a:r>
              <a:rPr lang="en-US" sz="2800" dirty="0">
                <a:solidFill>
                  <a:srgbClr val="FF0000"/>
                </a:solidFill>
              </a:rPr>
              <a:t>directly from the Data Plane</a:t>
            </a:r>
            <a:r>
              <a:rPr lang="en-US" sz="2800" dirty="0"/>
              <a:t>, Control Plane is not affected:</a:t>
            </a:r>
          </a:p>
          <a:p>
            <a:pPr lvl="1"/>
            <a:r>
              <a:rPr lang="en-US" sz="2000" dirty="0"/>
              <a:t> Translating: </a:t>
            </a:r>
            <a:r>
              <a:rPr lang="en-US" sz="2000" i="1" dirty="0"/>
              <a:t>you can track/monitor/evaluate </a:t>
            </a:r>
            <a:r>
              <a:rPr lang="en-US" sz="2000" i="1" dirty="0">
                <a:solidFill>
                  <a:srgbClr val="FF0000"/>
                </a:solidFill>
              </a:rPr>
              <a:t>EVERY</a:t>
            </a:r>
            <a:r>
              <a:rPr lang="en-US" sz="2000" i="1" dirty="0"/>
              <a:t> single packet at line rate.</a:t>
            </a:r>
          </a:p>
          <a:p>
            <a:pPr lvl="1"/>
            <a:endParaRPr lang="en-US" sz="2000" i="1" dirty="0"/>
          </a:p>
          <a:p>
            <a:pPr marL="102870" indent="-182880" defTabSz="914400">
              <a:spcBef>
                <a:spcPct val="20000"/>
              </a:spcBef>
              <a:spcAft>
                <a:spcPts val="300"/>
              </a:spcAft>
              <a:buClr>
                <a:srgbClr val="FCD40B"/>
              </a:buClr>
              <a:buSzPct val="130000"/>
              <a:buFont typeface="Wingdings" panose="05000000000000000000" charset="2"/>
              <a:buChar char="§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INT metadata being used at </a:t>
            </a:r>
            <a:r>
              <a:rPr lang="en-US" sz="2800" dirty="0" err="1"/>
              <a:t>AmLight</a:t>
            </a:r>
            <a:r>
              <a:rPr lang="en-US" sz="2800" dirty="0"/>
              <a:t>:</a:t>
            </a:r>
          </a:p>
          <a:p>
            <a:pPr lvl="1"/>
            <a:r>
              <a:rPr lang="en-US" sz="2000" dirty="0"/>
              <a:t>ingress port id, egress port id, ingress timestamp, egress timestamp, queue id, queue occupancy</a:t>
            </a:r>
          </a:p>
          <a:p>
            <a:pPr lvl="1"/>
            <a:endParaRPr lang="en-US" sz="2000" i="1" dirty="0"/>
          </a:p>
          <a:p>
            <a:pPr marL="102870" indent="-182880" defTabSz="914400">
              <a:spcBef>
                <a:spcPct val="20000"/>
              </a:spcBef>
              <a:spcAft>
                <a:spcPts val="300"/>
              </a:spcAft>
              <a:buClr>
                <a:srgbClr val="FCD40B"/>
              </a:buClr>
              <a:buSzPct val="130000"/>
              <a:buFont typeface="Wingdings" panose="05000000000000000000" charset="2"/>
              <a:buChar char="§"/>
            </a:pPr>
            <a:endParaRPr lang="en-US" sz="2400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0612DCF-BF37-BA4D-893E-79AB643E56A4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2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1380B-BEFF-4C45-8122-0FABD1D6A79B}"/>
              </a:ext>
            </a:extLst>
          </p:cNvPr>
          <p:cNvSpPr/>
          <p:nvPr/>
        </p:nvSpPr>
        <p:spPr>
          <a:xfrm>
            <a:off x="2106967" y="627429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4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4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4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z="1400"/>
              <a:t>3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0948" y="164270"/>
            <a:ext cx="9006839" cy="89709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Introduction to AmLight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17231" y="1406769"/>
            <a:ext cx="6093069" cy="4778416"/>
          </a:xfrm>
        </p:spPr>
        <p:txBody>
          <a:bodyPr>
            <a:normAutofit/>
          </a:bodyPr>
          <a:lstStyle/>
          <a:p>
            <a:pPr marL="241300" indent="-342900">
              <a:lnSpc>
                <a:spcPct val="115000"/>
              </a:lnSpc>
            </a:pPr>
            <a:r>
              <a:rPr lang="en-US" sz="2000" dirty="0"/>
              <a:t>AmLight Express and Protect (AmLight-ExP) (NSF International Research Network Connections (IRNC) Award #1451018) [2]</a:t>
            </a:r>
          </a:p>
          <a:p>
            <a:pPr marL="241300" indent="-342900">
              <a:lnSpc>
                <a:spcPct val="115000"/>
              </a:lnSpc>
            </a:pPr>
            <a:r>
              <a:rPr lang="en-US" sz="2000" dirty="0"/>
              <a:t>680Gbps of upstream capacity between the U.S. and Latin America and 100Gbps to Africa</a:t>
            </a:r>
          </a:p>
          <a:p>
            <a:pPr marL="241300" indent="-342900">
              <a:lnSpc>
                <a:spcPct val="115000"/>
              </a:lnSpc>
            </a:pPr>
            <a:r>
              <a:rPr lang="en-US" sz="2000" dirty="0"/>
              <a:t>Production SDN Infrastructure since 2014</a:t>
            </a:r>
          </a:p>
          <a:p>
            <a:pPr marL="241300" indent="-342900">
              <a:lnSpc>
                <a:spcPct val="115000"/>
              </a:lnSpc>
            </a:pPr>
            <a:r>
              <a:rPr lang="en-US" sz="2000" dirty="0"/>
              <a:t>NAPs: Florida(2), Brazil(2), Chile, Puerto Rico, Panama, and South Africa</a:t>
            </a:r>
          </a:p>
          <a:p>
            <a:pPr marL="241300" indent="-342900">
              <a:lnSpc>
                <a:spcPct val="115000"/>
              </a:lnSpc>
            </a:pPr>
            <a:r>
              <a:rPr lang="en-US" sz="2000" dirty="0"/>
              <a:t>Main motivation for deploying INT: The Vera Rubin Observatory’s SLA</a:t>
            </a:r>
          </a:p>
          <a:p>
            <a:endParaRPr lang="en-US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4ACBEDD-2E07-0244-B2DA-5254F676E057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3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C3935B-C49C-1D41-9992-570F419FF113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7AFF-14C9-7143-9863-F8131AA42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26339"/>
            <a:ext cx="5860588" cy="43392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z="1400"/>
              <a:t>4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9" y="201953"/>
            <a:ext cx="10410094" cy="897091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Telemetry at AmLight: Vera Rubin Use Case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75493" y="1384243"/>
            <a:ext cx="11641014" cy="4889068"/>
          </a:xfrm>
        </p:spPr>
        <p:txBody>
          <a:bodyPr>
            <a:normAutofit/>
          </a:bodyPr>
          <a:lstStyle/>
          <a:p>
            <a:pPr marL="342900" indent="-342900"/>
            <a:r>
              <a:rPr lang="en-US" dirty="0"/>
              <a:t>Supporting the Vera Rubin’s requirements:</a:t>
            </a:r>
          </a:p>
          <a:p>
            <a:pPr marL="320040" lvl="1" indent="0">
              <a:buNone/>
            </a:pPr>
            <a:endParaRPr lang="en-US" dirty="0"/>
          </a:p>
          <a:p>
            <a:pPr marL="662940" lvl="1" indent="-342900"/>
            <a:r>
              <a:rPr lang="en-US" dirty="0">
                <a:solidFill>
                  <a:srgbClr val="FF0000"/>
                </a:solidFill>
              </a:rPr>
              <a:t>Every 27 seconds</a:t>
            </a:r>
            <a:r>
              <a:rPr lang="en-US" dirty="0"/>
              <a:t> throughout the night, the telescope at the Base (Chile) site will take a 6.4GB picture of the sky, process it, generate transient alerts (6.3GB) from this picture, and send the 12.7GB data-set to the Archive site in the U.S.</a:t>
            </a:r>
          </a:p>
          <a:p>
            <a:pPr marL="937260" lvl="2" indent="-342900"/>
            <a:r>
              <a:rPr lang="en-US" sz="2400" dirty="0"/>
              <a:t>From the 27-seconds window, </a:t>
            </a:r>
            <a:r>
              <a:rPr lang="en-US" sz="2400" dirty="0">
                <a:solidFill>
                  <a:srgbClr val="FF0000"/>
                </a:solidFill>
              </a:rPr>
              <a:t>only 5 seconds </a:t>
            </a:r>
            <a:r>
              <a:rPr lang="en-US" sz="2400" dirty="0"/>
              <a:t>are available for data transmission [3]</a:t>
            </a:r>
          </a:p>
          <a:p>
            <a:pPr marL="937260" lvl="2" indent="-342900"/>
            <a:endParaRPr lang="en-US" sz="2400" dirty="0">
              <a:solidFill>
                <a:srgbClr val="FF0000"/>
              </a:solidFill>
            </a:endParaRPr>
          </a:p>
          <a:p>
            <a:pPr marL="662940" lvl="1" indent="-342900"/>
            <a:r>
              <a:rPr lang="en-US" dirty="0"/>
              <a:t>Multi traffic types with different priorities (</a:t>
            </a:r>
            <a:r>
              <a:rPr lang="en-US" dirty="0" err="1"/>
              <a:t>db</a:t>
            </a:r>
            <a:r>
              <a:rPr lang="en-US" dirty="0"/>
              <a:t> sync, control, general internet traffic)</a:t>
            </a:r>
          </a:p>
          <a:p>
            <a:pPr marL="662940" lvl="1" indent="-342900"/>
            <a:endParaRPr lang="en-US" dirty="0"/>
          </a:p>
          <a:p>
            <a:pPr marL="662940" lvl="1" indent="-342900"/>
            <a:r>
              <a:rPr lang="en-US" u="sng" dirty="0">
                <a:solidFill>
                  <a:srgbClr val="FF0000"/>
                </a:solidFill>
              </a:rPr>
              <a:t>Full network visibility is required to mitigate issues in real time.</a:t>
            </a:r>
          </a:p>
          <a:p>
            <a:pPr marL="45720" indent="0">
              <a:buNone/>
            </a:pPr>
            <a:endParaRPr lang="en-US" dirty="0"/>
          </a:p>
          <a:p>
            <a:endParaRPr lang="en-US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CA159ED-FD02-854F-BE0F-B71BEF0D0FD0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4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BC6DB1-AB32-914E-885C-417C8821FB21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z="1400"/>
              <a:t>5</a:t>
            </a:fld>
            <a:endParaRPr lang="en-US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201953"/>
            <a:ext cx="10456987" cy="897091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AmLight-INT Project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5509" y="1391771"/>
            <a:ext cx="6151860" cy="4625788"/>
          </a:xfrm>
        </p:spPr>
        <p:txBody>
          <a:bodyPr>
            <a:normAutofit/>
          </a:bodyPr>
          <a:lstStyle/>
          <a:p>
            <a:r>
              <a:rPr lang="en-US" dirty="0"/>
              <a:t>NSF Award# OAC-1848746</a:t>
            </a:r>
          </a:p>
          <a:p>
            <a:r>
              <a:rPr lang="en-US" dirty="0"/>
              <a:t>Goals:</a:t>
            </a:r>
          </a:p>
          <a:p>
            <a:pPr lvl="1"/>
            <a:r>
              <a:rPr lang="en-US" dirty="0"/>
              <a:t>Deploy P4/INT-capable switches </a:t>
            </a:r>
          </a:p>
          <a:p>
            <a:pPr lvl="1"/>
            <a:r>
              <a:rPr lang="en-US" dirty="0"/>
              <a:t>Deploy INT Collectors (100G hosts) to collect metadata </a:t>
            </a:r>
          </a:p>
          <a:p>
            <a:pPr lvl="1"/>
            <a:r>
              <a:rPr lang="en-US" dirty="0"/>
              <a:t>Develop a new methodology to collect and export INT data in real time to feed SDN controllers and users with monitoring information</a:t>
            </a:r>
          </a:p>
          <a:p>
            <a:pPr lvl="1"/>
            <a:r>
              <a:rPr lang="en-US" dirty="0"/>
              <a:t>Create a Network Telemetry Design Pattern to be used by other R&amp;E networks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369" y="201953"/>
            <a:ext cx="5566410" cy="5775521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0AB43FD-7424-D941-B1B4-81422B315E2F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5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55E3E-41E8-AD48-BEEA-431DF4D07242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FE328-899D-3544-91B0-C1DA90D7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9F8C9C-AE2B-874E-98F8-9820D820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28" y="227374"/>
            <a:ext cx="8809819" cy="89709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can we do with INT at </a:t>
            </a:r>
            <a:r>
              <a:rPr lang="en-US" dirty="0" err="1">
                <a:solidFill>
                  <a:schemeClr val="bg1"/>
                </a:solidFill>
              </a:rPr>
              <a:t>AmLight</a:t>
            </a:r>
            <a:r>
              <a:rPr lang="en-US" dirty="0">
                <a:solidFill>
                  <a:schemeClr val="bg1"/>
                </a:solidFill>
              </a:rPr>
              <a:t>?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79E6E-F7DB-E841-95C0-B904312C18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428" y="1268477"/>
            <a:ext cx="11963692" cy="47528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Selectively enable network telemetry for specific flows:</a:t>
            </a:r>
          </a:p>
          <a:p>
            <a:pPr lvl="1"/>
            <a:r>
              <a:rPr lang="en-US" dirty="0"/>
              <a:t>Saves resources</a:t>
            </a:r>
          </a:p>
          <a:p>
            <a:r>
              <a:rPr lang="en-US" dirty="0"/>
              <a:t>Track path taken in real-time, including egress queues </a:t>
            </a:r>
          </a:p>
          <a:p>
            <a:pPr lvl="1"/>
            <a:r>
              <a:rPr lang="en-US" dirty="0"/>
              <a:t>“Proof-of-transit”: make sure packets are following the forwarding policies</a:t>
            </a:r>
          </a:p>
          <a:p>
            <a:r>
              <a:rPr lang="en-US" dirty="0"/>
              <a:t>Track path </a:t>
            </a:r>
            <a:r>
              <a:rPr lang="en-US" u="sng" dirty="0"/>
              <a:t>changes</a:t>
            </a:r>
            <a:r>
              <a:rPr lang="en-US" dirty="0"/>
              <a:t> (including LAG port members):</a:t>
            </a:r>
          </a:p>
          <a:p>
            <a:pPr lvl="1"/>
            <a:r>
              <a:rPr lang="en-US" dirty="0"/>
              <a:t>Ideal to track link flaps and issues with LAG ports</a:t>
            </a:r>
          </a:p>
          <a:p>
            <a:r>
              <a:rPr lang="en-US" dirty="0"/>
              <a:t>Monitor the delay introduced by each network hop in the path</a:t>
            </a:r>
          </a:p>
          <a:p>
            <a:pPr lvl="1"/>
            <a:r>
              <a:rPr lang="en-US" dirty="0"/>
              <a:t>Ideal to track per interface and queue high utilization (mitigating micro-bursts)</a:t>
            </a:r>
          </a:p>
          <a:p>
            <a:r>
              <a:rPr lang="en-US" dirty="0"/>
              <a:t>Monitor all interfaces’ queue’s being used</a:t>
            </a:r>
          </a:p>
          <a:p>
            <a:pPr lvl="1"/>
            <a:r>
              <a:rPr lang="en-US" dirty="0"/>
              <a:t>Ideal to evaluate the QoS policy in place</a:t>
            </a:r>
          </a:p>
          <a:p>
            <a:r>
              <a:rPr lang="en-US" dirty="0"/>
              <a:t>Correlate user performance observed with network conditions</a:t>
            </a:r>
          </a:p>
          <a:p>
            <a:pPr lvl="1"/>
            <a:r>
              <a:rPr lang="en-US" dirty="0"/>
              <a:t>With user’s TCP/IP headers and INT, we can pinpoint why the performance bottleneck is as 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199CCB-1A4D-3244-96AB-3E60BB8EA7C2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6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29783C-2C57-DD46-A344-5D7AED8456FE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38892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FE328-899D-3544-91B0-C1DA90D7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9F8C9C-AE2B-874E-98F8-9820D820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59" y="104280"/>
            <a:ext cx="8809819" cy="897091"/>
          </a:xfrm>
        </p:spPr>
        <p:txBody>
          <a:bodyPr/>
          <a:lstStyle/>
          <a:p>
            <a:r>
              <a:rPr lang="en-US" sz="3600" dirty="0" err="1">
                <a:solidFill>
                  <a:schemeClr val="bg1"/>
                </a:solidFill>
              </a:rPr>
              <a:t>QueueTop</a:t>
            </a:r>
            <a:r>
              <a:rPr lang="en-US" sz="3600" dirty="0">
                <a:solidFill>
                  <a:schemeClr val="bg1"/>
                </a:solidFill>
              </a:rPr>
              <a:t> – Queue Occupancy Monitor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9AF02-6F2F-0948-AAC1-AFE4733913B5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7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D5CE4-C6F9-B940-B20B-570405B66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505" y="1572691"/>
            <a:ext cx="7386145" cy="1752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D597E1-13ED-6244-BE07-5C71FB98D651}"/>
              </a:ext>
            </a:extLst>
          </p:cNvPr>
          <p:cNvSpPr txBox="1"/>
          <p:nvPr/>
        </p:nvSpPr>
        <p:spPr>
          <a:xfrm>
            <a:off x="250709" y="1572691"/>
            <a:ext cx="3626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/>
              <a:t>Monitors</a:t>
            </a:r>
            <a:r>
              <a:rPr lang="pt-BR" dirty="0"/>
              <a:t> </a:t>
            </a:r>
            <a:r>
              <a:rPr lang="pt-BR" dirty="0" err="1"/>
              <a:t>all</a:t>
            </a:r>
            <a:r>
              <a:rPr lang="pt-BR" dirty="0"/>
              <a:t> switches’ interfaces’ </a:t>
            </a:r>
            <a:r>
              <a:rPr lang="pt-BR" dirty="0" err="1"/>
              <a:t>queues</a:t>
            </a:r>
            <a:r>
              <a:rPr lang="pt-BR" dirty="0"/>
              <a:t> in real time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FF0051-275A-754C-A539-2DF7764B915D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B1C372-5BCB-3449-9F5F-A6C4C7F90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7734" y="3613563"/>
            <a:ext cx="8730116" cy="23611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93994C3-EABA-804E-90D1-2256A0B46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997" y="2300754"/>
            <a:ext cx="2372168" cy="93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7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FE328-899D-3544-91B0-C1DA90D7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9F8C9C-AE2B-874E-98F8-9820D820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59" y="104280"/>
            <a:ext cx="8809819" cy="897091"/>
          </a:xfrm>
        </p:spPr>
        <p:txBody>
          <a:bodyPr/>
          <a:lstStyle/>
          <a:p>
            <a:r>
              <a:rPr lang="en-US" sz="3600" dirty="0" err="1">
                <a:solidFill>
                  <a:schemeClr val="bg1"/>
                </a:solidFill>
              </a:rPr>
              <a:t>QueueTop</a:t>
            </a:r>
            <a:r>
              <a:rPr lang="en-US" sz="3600" dirty="0">
                <a:solidFill>
                  <a:schemeClr val="bg1"/>
                </a:solidFill>
              </a:rPr>
              <a:t> + </a:t>
            </a:r>
            <a:r>
              <a:rPr lang="en-US" sz="3600" dirty="0" err="1">
                <a:solidFill>
                  <a:schemeClr val="bg1"/>
                </a:solidFill>
              </a:rPr>
              <a:t>InfluxDB</a:t>
            </a:r>
            <a:r>
              <a:rPr lang="en-US" sz="3600" dirty="0">
                <a:solidFill>
                  <a:schemeClr val="bg1"/>
                </a:solidFill>
              </a:rPr>
              <a:t> + Grafana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9AF02-6F2F-0948-AAC1-AFE4733913B5}"/>
              </a:ext>
            </a:extLst>
          </p:cNvPr>
          <p:cNvSpPr txBox="1">
            <a:spLocks/>
          </p:cNvSpPr>
          <p:nvPr/>
        </p:nvSpPr>
        <p:spPr>
          <a:xfrm>
            <a:off x="6598920" y="6273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1DED20-E75D-544F-B7D4-F9DC9C76F073}" type="slidenum">
              <a:rPr lang="en-US" sz="1400" smtClean="0">
                <a:solidFill>
                  <a:schemeClr val="bg1"/>
                </a:solidFill>
              </a:rPr>
              <a:pPr/>
              <a:t>8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FF0051-275A-754C-A539-2DF7764B915D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  <p:pic>
        <p:nvPicPr>
          <p:cNvPr id="5" name="Picture 4" descr="A picture containing sitting, small, monitor, table&#10;&#10;Description automatically generated">
            <a:extLst>
              <a:ext uri="{FF2B5EF4-FFF2-40B4-BE49-F238E27FC236}">
                <a16:creationId xmlns:a16="http://schemas.microsoft.com/office/drawing/2014/main" id="{BBEA6945-11E0-7849-8A75-6D52893CD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56" y="1168270"/>
            <a:ext cx="9541057" cy="493814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A123E-8FDE-2348-9614-7C8A4F76F2C3}"/>
              </a:ext>
            </a:extLst>
          </p:cNvPr>
          <p:cNvCxnSpPr>
            <a:cxnSpLocks/>
          </p:cNvCxnSpPr>
          <p:nvPr/>
        </p:nvCxnSpPr>
        <p:spPr>
          <a:xfrm>
            <a:off x="2448842" y="1281158"/>
            <a:ext cx="0" cy="46116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8EF6A6-3068-CB47-A5FF-84EB2991C1AA}"/>
              </a:ext>
            </a:extLst>
          </p:cNvPr>
          <p:cNvCxnSpPr>
            <a:cxnSpLocks/>
          </p:cNvCxnSpPr>
          <p:nvPr/>
        </p:nvCxnSpPr>
        <p:spPr>
          <a:xfrm>
            <a:off x="7207109" y="1331520"/>
            <a:ext cx="0" cy="46116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FC97736-D6CA-A542-A709-6EC7B8E91A40}"/>
              </a:ext>
            </a:extLst>
          </p:cNvPr>
          <p:cNvSpPr txBox="1"/>
          <p:nvPr/>
        </p:nvSpPr>
        <p:spPr>
          <a:xfrm>
            <a:off x="1869925" y="5523467"/>
            <a:ext cx="53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TCP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EB9377-8BB5-194D-858B-F79E00E828E2}"/>
              </a:ext>
            </a:extLst>
          </p:cNvPr>
          <p:cNvSpPr txBox="1"/>
          <p:nvPr/>
        </p:nvSpPr>
        <p:spPr>
          <a:xfrm>
            <a:off x="2493575" y="552346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UDP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25721E-E885-2547-9109-54847C361083}"/>
              </a:ext>
            </a:extLst>
          </p:cNvPr>
          <p:cNvSpPr txBox="1"/>
          <p:nvPr/>
        </p:nvSpPr>
        <p:spPr>
          <a:xfrm>
            <a:off x="6672924" y="5580210"/>
            <a:ext cx="53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TCP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2A3511-7A02-CA45-968D-F2FF6F6FF90B}"/>
              </a:ext>
            </a:extLst>
          </p:cNvPr>
          <p:cNvSpPr txBox="1"/>
          <p:nvPr/>
        </p:nvSpPr>
        <p:spPr>
          <a:xfrm>
            <a:off x="7234404" y="5593934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UDP</a:t>
            </a:r>
          </a:p>
        </p:txBody>
      </p:sp>
    </p:spTree>
    <p:extLst>
      <p:ext uri="{BB962C8B-B14F-4D97-AF65-F5344CB8AC3E}">
        <p14:creationId xmlns:p14="http://schemas.microsoft.com/office/powerpoint/2010/main" val="373711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18AFE2-C514-C946-834A-9FE32C5F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DED20-E75D-544F-B7D4-F9DC9C76F073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FB4D9D-FFA9-C94F-A9E8-4F7867F8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42" y="91188"/>
            <a:ext cx="10515600" cy="938960"/>
          </a:xfrm>
        </p:spPr>
        <p:txBody>
          <a:bodyPr/>
          <a:lstStyle/>
          <a:p>
            <a:r>
              <a:rPr lang="pt-BR" dirty="0" err="1">
                <a:solidFill>
                  <a:schemeClr val="bg1"/>
                </a:solidFill>
              </a:rPr>
              <a:t>Challenge</a:t>
            </a:r>
            <a:r>
              <a:rPr lang="pt-BR" dirty="0">
                <a:solidFill>
                  <a:schemeClr val="bg1"/>
                </a:solidFill>
              </a:rPr>
              <a:t> 1: </a:t>
            </a:r>
            <a:r>
              <a:rPr lang="pt-BR" dirty="0" err="1">
                <a:solidFill>
                  <a:schemeClr val="bg1"/>
                </a:solidFill>
              </a:rPr>
              <a:t>Receiving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telemetry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reports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97D9-E798-FC44-B1F9-8373538D98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4444" y="1534219"/>
            <a:ext cx="11617144" cy="4501977"/>
          </a:xfrm>
        </p:spPr>
        <p:txBody>
          <a:bodyPr>
            <a:normAutofit fontScale="85000" lnSpcReduction="20000"/>
          </a:bodyPr>
          <a:lstStyle/>
          <a:p>
            <a:r>
              <a:rPr lang="pt-BR" dirty="0"/>
              <a:t>100Gbps </a:t>
            </a:r>
            <a:r>
              <a:rPr lang="pt-BR" dirty="0" err="1"/>
              <a:t>with</a:t>
            </a:r>
            <a:r>
              <a:rPr lang="pt-BR" dirty="0"/>
              <a:t> 9000-Bytes </a:t>
            </a:r>
            <a:r>
              <a:rPr lang="pt-BR" dirty="0" err="1"/>
              <a:t>packets</a:t>
            </a:r>
            <a:r>
              <a:rPr lang="pt-BR" dirty="0"/>
              <a:t> </a:t>
            </a:r>
            <a:r>
              <a:rPr lang="pt-BR" dirty="0">
                <a:sym typeface="Wingdings" pitchFamily="2" charset="2"/>
              </a:rPr>
              <a:t> </a:t>
            </a:r>
            <a:r>
              <a:rPr lang="pt-BR" dirty="0"/>
              <a:t>~1.5M </a:t>
            </a:r>
            <a:r>
              <a:rPr lang="pt-BR" dirty="0" err="1"/>
              <a:t>packets</a:t>
            </a:r>
            <a:r>
              <a:rPr lang="pt-BR" dirty="0"/>
              <a:t> per </a:t>
            </a:r>
            <a:r>
              <a:rPr lang="pt-BR" dirty="0" err="1"/>
              <a:t>second</a:t>
            </a:r>
            <a:endParaRPr lang="pt-BR" dirty="0"/>
          </a:p>
          <a:p>
            <a:endParaRPr lang="pt-BR" dirty="0"/>
          </a:p>
          <a:p>
            <a:r>
              <a:rPr lang="pt-BR" dirty="0"/>
              <a:t>At </a:t>
            </a:r>
            <a:r>
              <a:rPr lang="pt-BR" dirty="0" err="1"/>
              <a:t>AmLight</a:t>
            </a:r>
            <a:r>
              <a:rPr lang="pt-BR" dirty="0"/>
              <a:t> 6-10 switches </a:t>
            </a:r>
            <a:r>
              <a:rPr lang="pt-BR" dirty="0" err="1"/>
              <a:t>connect</a:t>
            </a:r>
            <a:r>
              <a:rPr lang="pt-BR" dirty="0"/>
              <a:t> Chile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U.S.</a:t>
            </a:r>
          </a:p>
          <a:p>
            <a:endParaRPr lang="pt-BR" dirty="0"/>
          </a:p>
          <a:p>
            <a:r>
              <a:rPr lang="pt-BR" dirty="0" err="1"/>
              <a:t>Telemetry</a:t>
            </a:r>
            <a:r>
              <a:rPr lang="pt-BR" dirty="0"/>
              <a:t> </a:t>
            </a:r>
            <a:r>
              <a:rPr lang="pt-BR" dirty="0" err="1"/>
              <a:t>reports</a:t>
            </a:r>
            <a:r>
              <a:rPr lang="pt-BR" dirty="0"/>
              <a:t> </a:t>
            </a:r>
            <a:r>
              <a:rPr lang="pt-BR" dirty="0" err="1"/>
              <a:t>have</a:t>
            </a:r>
            <a:r>
              <a:rPr lang="pt-BR" dirty="0"/>
              <a:t> 208-220bytes</a:t>
            </a:r>
          </a:p>
          <a:p>
            <a:endParaRPr lang="pt-BR" dirty="0"/>
          </a:p>
          <a:p>
            <a:r>
              <a:rPr lang="pt-BR" dirty="0" err="1"/>
              <a:t>Each</a:t>
            </a:r>
            <a:r>
              <a:rPr lang="pt-BR" dirty="0"/>
              <a:t> </a:t>
            </a:r>
            <a:r>
              <a:rPr lang="pt-BR" dirty="0" err="1"/>
              <a:t>user</a:t>
            </a:r>
            <a:r>
              <a:rPr lang="pt-BR" dirty="0"/>
              <a:t> </a:t>
            </a:r>
            <a:r>
              <a:rPr lang="pt-BR" dirty="0" err="1"/>
              <a:t>packet</a:t>
            </a:r>
            <a:r>
              <a:rPr lang="pt-BR" dirty="0"/>
              <a:t> </a:t>
            </a:r>
            <a:r>
              <a:rPr lang="pt-BR" dirty="0" err="1"/>
              <a:t>creates</a:t>
            </a:r>
            <a:r>
              <a:rPr lang="pt-BR" dirty="0"/>
              <a:t> a </a:t>
            </a:r>
            <a:r>
              <a:rPr lang="pt-BR" dirty="0" err="1"/>
              <a:t>telemetry</a:t>
            </a:r>
            <a:r>
              <a:rPr lang="pt-BR" dirty="0"/>
              <a:t> </a:t>
            </a:r>
            <a:r>
              <a:rPr lang="pt-BR" dirty="0" err="1"/>
              <a:t>report</a:t>
            </a:r>
            <a:endParaRPr lang="pt-BR" dirty="0"/>
          </a:p>
          <a:p>
            <a:endParaRPr lang="pt-BR" dirty="0"/>
          </a:p>
          <a:p>
            <a:r>
              <a:rPr lang="pt-BR" dirty="0"/>
              <a:t>4.5Gbps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telemetry</a:t>
            </a:r>
            <a:r>
              <a:rPr lang="pt-BR" dirty="0"/>
              <a:t> </a:t>
            </a:r>
            <a:r>
              <a:rPr lang="pt-BR" dirty="0" err="1"/>
              <a:t>report</a:t>
            </a:r>
            <a:r>
              <a:rPr lang="pt-BR" dirty="0"/>
              <a:t> for </a:t>
            </a:r>
            <a:r>
              <a:rPr lang="pt-BR" dirty="0" err="1"/>
              <a:t>each</a:t>
            </a:r>
            <a:r>
              <a:rPr lang="pt-BR" dirty="0"/>
              <a:t> 100Gbps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traffic</a:t>
            </a:r>
            <a:endParaRPr lang="pt-BR" dirty="0"/>
          </a:p>
          <a:p>
            <a:pPr lvl="1"/>
            <a:r>
              <a:rPr lang="pt-BR" dirty="0"/>
              <a:t>Single </a:t>
            </a:r>
            <a:r>
              <a:rPr lang="pt-BR" dirty="0" err="1"/>
              <a:t>flow</a:t>
            </a:r>
            <a:r>
              <a:rPr lang="pt-BR" dirty="0"/>
              <a:t>/No </a:t>
            </a:r>
            <a:r>
              <a:rPr lang="pt-BR" dirty="0" err="1"/>
              <a:t>hashing</a:t>
            </a:r>
            <a:endParaRPr lang="pt-BR" dirty="0"/>
          </a:p>
          <a:p>
            <a:pPr lvl="1"/>
            <a:endParaRPr lang="pt-BR" dirty="0"/>
          </a:p>
          <a:p>
            <a:r>
              <a:rPr lang="pt-BR" sz="3800" dirty="0">
                <a:solidFill>
                  <a:srgbClr val="FF0000"/>
                </a:solidFill>
              </a:rPr>
              <a:t> </a:t>
            </a:r>
            <a:r>
              <a:rPr lang="pt-BR" sz="3800" dirty="0" err="1">
                <a:solidFill>
                  <a:srgbClr val="FF0000"/>
                </a:solidFill>
              </a:rPr>
              <a:t>Solution</a:t>
            </a:r>
            <a:r>
              <a:rPr lang="pt-BR" sz="3800" dirty="0">
                <a:solidFill>
                  <a:srgbClr val="FF0000"/>
                </a:solidFill>
              </a:rPr>
              <a:t> in </a:t>
            </a:r>
            <a:r>
              <a:rPr lang="pt-BR" sz="3800" dirty="0" err="1">
                <a:solidFill>
                  <a:srgbClr val="FF0000"/>
                </a:solidFill>
              </a:rPr>
              <a:t>place</a:t>
            </a:r>
            <a:r>
              <a:rPr lang="pt-BR" sz="3800" dirty="0">
                <a:solidFill>
                  <a:srgbClr val="FF0000"/>
                </a:solidFill>
              </a:rPr>
              <a:t>: </a:t>
            </a:r>
            <a:r>
              <a:rPr lang="pt-BR" sz="3800" dirty="0" err="1">
                <a:solidFill>
                  <a:srgbClr val="FF0000"/>
                </a:solidFill>
              </a:rPr>
              <a:t>eBPF</a:t>
            </a:r>
            <a:r>
              <a:rPr lang="pt-BR" sz="3800" dirty="0">
                <a:solidFill>
                  <a:srgbClr val="FF0000"/>
                </a:solidFill>
              </a:rPr>
              <a:t>/XDP (</a:t>
            </a:r>
            <a:r>
              <a:rPr lang="pt-BR" sz="3800" dirty="0" err="1">
                <a:solidFill>
                  <a:srgbClr val="FF0000"/>
                </a:solidFill>
              </a:rPr>
              <a:t>eXpress</a:t>
            </a:r>
            <a:r>
              <a:rPr lang="pt-BR" sz="3800" dirty="0">
                <a:solidFill>
                  <a:srgbClr val="FF0000"/>
                </a:solidFill>
              </a:rPr>
              <a:t> Data Path) [4]</a:t>
            </a:r>
          </a:p>
          <a:p>
            <a:pPr lvl="1"/>
            <a:endParaRPr lang="pt-BR" dirty="0"/>
          </a:p>
          <a:p>
            <a:pPr marL="457200" lvl="1" indent="0">
              <a:buNone/>
            </a:pPr>
            <a:endParaRPr lang="pt-B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60F6A-47A4-5A44-96DD-B19151AFFB9E}"/>
              </a:ext>
            </a:extLst>
          </p:cNvPr>
          <p:cNvSpPr/>
          <p:nvPr/>
        </p:nvSpPr>
        <p:spPr>
          <a:xfrm>
            <a:off x="2404110" y="6273311"/>
            <a:ext cx="55664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cs typeface="Trebuchet MS"/>
              </a:rPr>
              <a:t>Network Telemetry @ </a:t>
            </a:r>
            <a:r>
              <a:rPr lang="en-US" sz="1200" i="1" dirty="0" err="1">
                <a:solidFill>
                  <a:schemeClr val="bg1"/>
                </a:solidFill>
                <a:cs typeface="Trebuchet MS"/>
              </a:rPr>
              <a:t>AmLight</a:t>
            </a:r>
            <a:r>
              <a:rPr lang="en-US" sz="1200" i="1" dirty="0">
                <a:solidFill>
                  <a:schemeClr val="bg1"/>
                </a:solidFill>
                <a:cs typeface="Trebuchet MS"/>
              </a:rPr>
              <a:t> || 2020 </a:t>
            </a:r>
            <a:r>
              <a:rPr lang="en-US" sz="1200" dirty="0">
                <a:solidFill>
                  <a:schemeClr val="bg1"/>
                </a:solidFill>
              </a:rPr>
              <a:t>Telemetry and Big Data Workshop</a:t>
            </a:r>
          </a:p>
        </p:txBody>
      </p:sp>
    </p:spTree>
    <p:extLst>
      <p:ext uri="{BB962C8B-B14F-4D97-AF65-F5344CB8AC3E}">
        <p14:creationId xmlns:p14="http://schemas.microsoft.com/office/powerpoint/2010/main" val="2433447815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9130</TotalTime>
  <Words>1317</Words>
  <Application>Microsoft Macintosh PowerPoint</Application>
  <PresentationFormat>Widescreen</PresentationFormat>
  <Paragraphs>167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Trebuchet MS</vt:lpstr>
      <vt:lpstr>Wingdings</vt:lpstr>
      <vt:lpstr>Slipstream</vt:lpstr>
      <vt:lpstr>[In-band] Network Telemetry at AmLight</vt:lpstr>
      <vt:lpstr>In-band Network Telemetry (INT) [1]</vt:lpstr>
      <vt:lpstr>Introduction to AmLight</vt:lpstr>
      <vt:lpstr>Telemetry at AmLight: Vera Rubin Use Case</vt:lpstr>
      <vt:lpstr>AmLight-INT Project</vt:lpstr>
      <vt:lpstr>What can we do with INT at AmLight? </vt:lpstr>
      <vt:lpstr>QueueTop – Queue Occupancy Monitor</vt:lpstr>
      <vt:lpstr>QueueTop + InfluxDB + Grafana</vt:lpstr>
      <vt:lpstr>Challenge 1: Receiving telemetry reports</vt:lpstr>
      <vt:lpstr>Challenge 2: Storing telemetry reports of interest</vt:lpstr>
      <vt:lpstr>Challenge 3: Storing all telemetry reports for future research (ML/AI)</vt:lpstr>
      <vt:lpstr>Thank you!</vt:lpstr>
      <vt:lpstr>References</vt:lpstr>
      <vt:lpstr>Ongoing Deployment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victoalia4</dc:creator>
  <cp:lastModifiedBy>Jeronimo Bezerra</cp:lastModifiedBy>
  <cp:revision>478</cp:revision>
  <cp:lastPrinted>2018-10-01T14:43:51Z</cp:lastPrinted>
  <dcterms:created xsi:type="dcterms:W3CDTF">2018-10-01T14:43:51Z</dcterms:created>
  <dcterms:modified xsi:type="dcterms:W3CDTF">2020-11-09T21:32:04Z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1046-10.1.0.5707</vt:lpwstr>
  </property>
</Properties>
</file>