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2" r:id="rId3"/>
    <p:sldId id="284" r:id="rId4"/>
    <p:sldId id="308" r:id="rId5"/>
    <p:sldId id="307" r:id="rId6"/>
    <p:sldId id="315" r:id="rId7"/>
    <p:sldId id="316" r:id="rId8"/>
    <p:sldId id="317" r:id="rId9"/>
    <p:sldId id="318" r:id="rId10"/>
    <p:sldId id="294" r:id="rId11"/>
    <p:sldId id="295" r:id="rId12"/>
    <p:sldId id="312" r:id="rId13"/>
    <p:sldId id="327" r:id="rId14"/>
    <p:sldId id="326" r:id="rId15"/>
    <p:sldId id="313" r:id="rId16"/>
    <p:sldId id="302" r:id="rId17"/>
    <p:sldId id="303" r:id="rId18"/>
    <p:sldId id="323" r:id="rId19"/>
  </p:sldIdLst>
  <p:sldSz cx="9144000" cy="6858000" type="screen4x3"/>
  <p:notesSz cx="6797675" cy="987425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74419" autoAdjust="0"/>
  </p:normalViewPr>
  <p:slideViewPr>
    <p:cSldViewPr>
      <p:cViewPr varScale="1">
        <p:scale>
          <a:sx n="82" d="100"/>
          <a:sy n="82" d="100"/>
        </p:scale>
        <p:origin x="237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9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192D7-6611-497F-B55E-A1A542C14E20}" type="datetimeFigureOut">
              <a:rPr lang="en-US" smtClean="0"/>
              <a:t>09-Nov-20</a:t>
            </a:fld>
            <a:endParaRPr lang="en-US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1" y="9378825"/>
            <a:ext cx="2945659" cy="495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850444" y="9378825"/>
            <a:ext cx="2945659" cy="495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299BA-E6C0-41C1-9D25-787916E05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5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B0076-C8F0-477E-BE06-1B4D8891E4B6}" type="datetimeFigureOut">
              <a:rPr lang="en-US" smtClean="0"/>
              <a:t>09-Nov-20</a:t>
            </a:fld>
            <a:endParaRPr lang="en-US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33488"/>
            <a:ext cx="4445000" cy="3335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5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5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C1167-9D2E-4399-8B42-BC6FA353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67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81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969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01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90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35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43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597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667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434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14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75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58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86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95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0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25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7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176338" y="1233488"/>
            <a:ext cx="4445000" cy="3335337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C1167-9D2E-4399-8B42-BC6FA353F0F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93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1916834"/>
            <a:ext cx="9144000" cy="1944215"/>
          </a:xfr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vert="horz" lIns="936000" tIns="45720" rIns="2016000" bIns="45720" rtlCol="0" anchor="ctr">
            <a:normAutofit/>
          </a:bodyPr>
          <a:lstStyle>
            <a:lvl1pPr algn="l">
              <a:defRPr lang="en-US" sz="3600"/>
            </a:lvl1pPr>
          </a:lstStyle>
          <a:p>
            <a:pPr lvl="0"/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99C3-7F9E-4E80-800E-2D4114B089E3}" type="datetime1">
              <a:rPr lang="el-GR" smtClean="0"/>
              <a:t>9/11/2020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10892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D0D73-B8E1-4F37-917B-F42DFECB81C2}" type="datetime1">
              <a:rPr lang="el-GR" smtClean="0"/>
              <a:t>9/11/2020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2845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483A-24FF-4DC4-8FAC-6ED905B34E65}" type="datetime1">
              <a:rPr lang="el-GR" smtClean="0"/>
              <a:t>9/11/2020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639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blipFill dpi="0" rotWithShape="1">
            <a:blip r:embed="rId2"/>
            <a:srcRect/>
            <a:stretch>
              <a:fillRect t="80000" b="6000"/>
            </a:stretch>
          </a:blipFill>
          <a:ln>
            <a:noFill/>
          </a:ln>
        </p:spPr>
        <p:txBody>
          <a:bodyPr vert="horz" lIns="720000" tIns="45720" rIns="91440" bIns="45720" rtlCol="0" anchor="ctr">
            <a:normAutofit/>
          </a:bodyPr>
          <a:lstStyle>
            <a:lvl1pPr>
              <a:defRPr lang="en-US" sz="3200" b="1" dirty="0"/>
            </a:lvl1pPr>
          </a:lstStyle>
          <a:p>
            <a:pPr lvl="0"/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>
            <a:lvl1pPr marL="342900" indent="-342900">
              <a:buClr>
                <a:srgbClr val="2D63A3"/>
              </a:buClr>
              <a:buSzPct val="110000"/>
              <a:buFont typeface="Wingdings" pitchFamily="2" charset="2"/>
              <a:buChar char="§"/>
              <a:defRPr sz="2800"/>
            </a:lvl1pPr>
            <a:lvl2pPr marL="742950" indent="-285750">
              <a:buClr>
                <a:srgbClr val="00B2FF"/>
              </a:buClr>
              <a:buSzPct val="50000"/>
              <a:buFont typeface="Wingdings" pitchFamily="2" charset="2"/>
              <a:buChar char="q"/>
              <a:defRPr sz="2400"/>
            </a:lvl2pPr>
            <a:lvl3pPr marL="1143000" indent="-228600">
              <a:buClr>
                <a:srgbClr val="2D63A3"/>
              </a:buClr>
              <a:buSzPct val="60000"/>
              <a:buFont typeface="Calibri" pitchFamily="34" charset="0"/>
              <a:buChar char="□"/>
              <a:defRPr sz="2000"/>
            </a:lvl3pPr>
            <a:lvl4pPr>
              <a:buClr>
                <a:srgbClr val="00B2FF"/>
              </a:buClr>
              <a:defRPr sz="1600"/>
            </a:lvl4pPr>
            <a:lvl5pPr>
              <a:buClr>
                <a:srgbClr val="2D63A3"/>
              </a:buClr>
              <a:defRPr sz="1400"/>
            </a:lvl5pPr>
          </a:lstStyle>
          <a:p>
            <a:pPr lvl="0"/>
            <a:r>
              <a:rPr lang="el-GR" dirty="0" smtClean="0"/>
              <a:t>Στυλ υποδείγματος κειμένου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n-US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DF97B-7E90-492F-B04E-4FAC0939CA15}" type="datetime1">
              <a:rPr lang="el-GR" smtClean="0"/>
              <a:t>9/11/2020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45959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C019-C1BC-4DF1-942C-A56D7AC4D58B}" type="datetime1">
              <a:rPr lang="el-GR" smtClean="0"/>
              <a:t>9/11/2020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43268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blipFill dpi="0" rotWithShape="1">
            <a:blip r:embed="rId3"/>
            <a:srcRect/>
            <a:stretch>
              <a:fillRect t="80000" b="6000"/>
            </a:stretch>
          </a:blipFill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l-GR" sz="2800" dirty="0" smtClean="0"/>
            </a:lvl1pPr>
            <a:lvl2pPr>
              <a:defRPr lang="el-GR" sz="2400" dirty="0" smtClean="0"/>
            </a:lvl2pPr>
            <a:lvl3pPr>
              <a:defRPr lang="el-GR" sz="2000" dirty="0" smtClean="0"/>
            </a:lvl3pPr>
            <a:lvl4pPr>
              <a:defRPr lang="el-GR" sz="1800" dirty="0" smtClean="0"/>
            </a:lvl4pPr>
            <a:lvl5pPr>
              <a:defRPr lang="en-US" sz="1800" dirty="0"/>
            </a:lvl5pPr>
          </a:lstStyle>
          <a:p>
            <a:pPr lvl="0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Στυλ υποδείγματος κειμένου</a:t>
            </a:r>
          </a:p>
          <a:p>
            <a:pPr lvl="1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Δεύτερου επιπέδου</a:t>
            </a:r>
          </a:p>
          <a:p>
            <a:pPr lvl="2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Τρίτου επιπέδου</a:t>
            </a:r>
          </a:p>
          <a:p>
            <a:pPr lvl="3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Τέταρτου επιπέδου</a:t>
            </a:r>
          </a:p>
          <a:p>
            <a:pPr lvl="4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l-GR" sz="2800" dirty="0" smtClean="0"/>
            </a:lvl1pPr>
            <a:lvl2pPr>
              <a:defRPr lang="el-GR" sz="2400" dirty="0" smtClean="0"/>
            </a:lvl2pPr>
            <a:lvl3pPr>
              <a:defRPr lang="el-GR" sz="2000" dirty="0" smtClean="0"/>
            </a:lvl3pPr>
            <a:lvl4pPr>
              <a:defRPr lang="el-GR" sz="1800" dirty="0" smtClean="0"/>
            </a:lvl4pPr>
            <a:lvl5pPr>
              <a:defRPr lang="en-US" sz="1800" dirty="0"/>
            </a:lvl5pPr>
          </a:lstStyle>
          <a:p>
            <a:pPr lvl="0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Στυλ υποδείγματος κειμένου</a:t>
            </a:r>
          </a:p>
          <a:p>
            <a:pPr lvl="1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Δεύτερου επιπέδου</a:t>
            </a:r>
          </a:p>
          <a:p>
            <a:pPr lvl="2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Τρίτου επιπέδου</a:t>
            </a:r>
          </a:p>
          <a:p>
            <a:pPr lvl="3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Τέταρτου επιπέδου</a:t>
            </a:r>
          </a:p>
          <a:p>
            <a:pPr lvl="4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6814-14A6-4F6D-9150-9DD28E48313D}" type="datetime1">
              <a:rPr lang="el-GR" smtClean="0"/>
              <a:t>9/11/2020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8209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blipFill dpi="0" rotWithShape="1">
            <a:blip r:embed="rId2"/>
            <a:srcRect/>
            <a:stretch>
              <a:fillRect t="10000" r="96000" b="10000"/>
            </a:stretch>
          </a:blipFill>
        </p:spPr>
        <p:txBody>
          <a:bodyPr lIns="21600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l-GR" sz="2800" smtClean="0"/>
            </a:lvl1pPr>
            <a:lvl2pPr>
              <a:defRPr lang="el-GR" sz="2400" smtClean="0"/>
            </a:lvl2pPr>
            <a:lvl3pPr>
              <a:defRPr lang="el-GR" sz="2000" smtClean="0"/>
            </a:lvl3pPr>
            <a:lvl4pPr>
              <a:defRPr lang="el-GR" sz="1800" smtClean="0"/>
            </a:lvl4pPr>
            <a:lvl5pPr>
              <a:defRPr lang="en-US" sz="1800"/>
            </a:lvl5pPr>
          </a:lstStyle>
          <a:p>
            <a:pPr lvl="0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Στυλ υποδείγματος κειμένου</a:t>
            </a:r>
          </a:p>
          <a:p>
            <a:pPr lvl="1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Δεύτερου επιπέδου</a:t>
            </a:r>
          </a:p>
          <a:p>
            <a:pPr lvl="2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Τρίτου επιπέδου</a:t>
            </a:r>
          </a:p>
          <a:p>
            <a:pPr lvl="3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Τέταρτου επιπέδου</a:t>
            </a:r>
          </a:p>
          <a:p>
            <a:pPr lvl="4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blipFill>
            <a:blip r:embed="rId3"/>
            <a:stretch>
              <a:fillRect t="10000" r="96000" b="10000"/>
            </a:stretch>
          </a:blipFill>
        </p:spPr>
        <p:txBody>
          <a:bodyPr lIns="21600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l-GR" sz="2800" smtClean="0"/>
            </a:lvl1pPr>
            <a:lvl2pPr>
              <a:defRPr lang="el-GR" sz="2400" smtClean="0"/>
            </a:lvl2pPr>
            <a:lvl3pPr>
              <a:defRPr lang="el-GR" sz="2000" smtClean="0"/>
            </a:lvl3pPr>
            <a:lvl4pPr>
              <a:defRPr lang="el-GR" sz="1800" smtClean="0"/>
            </a:lvl4pPr>
            <a:lvl5pPr>
              <a:defRPr lang="en-US" sz="1800"/>
            </a:lvl5pPr>
          </a:lstStyle>
          <a:p>
            <a:pPr lvl="0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Στυλ υποδείγματος κειμένου</a:t>
            </a:r>
          </a:p>
          <a:p>
            <a:pPr lvl="1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Δεύτερου επιπέδου</a:t>
            </a:r>
          </a:p>
          <a:p>
            <a:pPr lvl="2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Τρίτου επιπέδου</a:t>
            </a:r>
          </a:p>
          <a:p>
            <a:pPr lvl="3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Τέταρτου επιπέδου</a:t>
            </a:r>
          </a:p>
          <a:p>
            <a:pPr lvl="4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4029E-A054-4FE9-BA9B-94F7471A357E}" type="datetime1">
              <a:rPr lang="el-GR" smtClean="0"/>
              <a:t>9/11/2020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5834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DF542-BEDF-4FC6-B0D2-C7A9D9B749E3}" type="datetime1">
              <a:rPr lang="el-GR" smtClean="0"/>
              <a:t>9/11/2020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0208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787F-734A-4860-AAE4-D90497B3061A}" type="datetime1">
              <a:rPr lang="el-GR" smtClean="0"/>
              <a:t>9/11/2020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6006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457201" y="273050"/>
            <a:ext cx="3008313" cy="1162050"/>
          </a:xfrm>
        </p:spPr>
        <p:txBody>
          <a:bodyPr lIns="252000" anchor="b"/>
          <a:lstStyle>
            <a:lvl1pPr algn="l">
              <a:defRPr sz="2000" b="1"/>
            </a:lvl1pPr>
          </a:lstStyle>
          <a:p>
            <a:r>
              <a:rPr lang="el-GR" dirty="0" smtClean="0"/>
              <a:t>Στυλ κύριου τίτλου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83525-9E23-4B54-849F-40BD7435A253}" type="datetime1">
              <a:rPr lang="el-GR" smtClean="0"/>
              <a:t>9/11/2020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7509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63688" y="413990"/>
            <a:ext cx="5486400" cy="566738"/>
          </a:xfrm>
        </p:spPr>
        <p:txBody>
          <a:bodyPr lIns="504000" bIns="108000"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63688" y="198884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63688" y="98072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596-8B38-43DA-ABD5-F45989E904B2}" type="datetime1">
              <a:rPr lang="el-GR" smtClean="0"/>
              <a:t>9/11/2020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2024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blipFill dpi="0" rotWithShape="1">
            <a:blip r:embed="rId13"/>
            <a:srcRect/>
            <a:stretch>
              <a:fillRect t="80000" b="6000"/>
            </a:stretch>
          </a:blipFill>
          <a:ln>
            <a:noFill/>
          </a:ln>
        </p:spPr>
        <p:txBody>
          <a:bodyPr vert="horz" lIns="720000" tIns="45720" rIns="91440" bIns="45720" rtlCol="0" anchor="ctr">
            <a:normAutofit/>
          </a:bodyPr>
          <a:lstStyle/>
          <a:p>
            <a:pPr lvl="0"/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>
              <a:buClr>
                <a:srgbClr val="2D63A3"/>
              </a:buClr>
              <a:buSzPct val="110000"/>
              <a:buFont typeface="Wingdings" pitchFamily="2" charset="2"/>
              <a:buChar char="§"/>
            </a:pPr>
            <a:r>
              <a:rPr lang="el-GR" dirty="0" smtClean="0"/>
              <a:t>Στυλ υποδείγματος κειμένου</a:t>
            </a:r>
          </a:p>
          <a:p>
            <a:pPr lvl="1">
              <a:buClr>
                <a:srgbClr val="00B2FF"/>
              </a:buClr>
              <a:buSzPct val="50000"/>
              <a:buFont typeface="Wingdings" pitchFamily="2" charset="2"/>
              <a:buChar char="q"/>
            </a:pPr>
            <a:r>
              <a:rPr lang="el-GR" dirty="0" smtClean="0"/>
              <a:t>Δεύτερου επιπέδου</a:t>
            </a:r>
          </a:p>
          <a:p>
            <a:pPr lvl="2">
              <a:buClr>
                <a:srgbClr val="2D63A3"/>
              </a:buClr>
              <a:buSzPct val="60000"/>
              <a:buFont typeface="Calibri" pitchFamily="34" charset="0"/>
              <a:buChar char="□"/>
            </a:pPr>
            <a:r>
              <a:rPr lang="el-GR" dirty="0" smtClean="0"/>
              <a:t>Τρίτου επιπέδου</a:t>
            </a:r>
          </a:p>
          <a:p>
            <a:pPr lvl="3">
              <a:buClr>
                <a:srgbClr val="00B2FF"/>
              </a:buClr>
            </a:pPr>
            <a:r>
              <a:rPr lang="el-GR" dirty="0" smtClean="0"/>
              <a:t>Τέταρτου επιπέδου</a:t>
            </a:r>
          </a:p>
          <a:p>
            <a:pPr lvl="4">
              <a:buClr>
                <a:srgbClr val="2D63A3"/>
              </a:buClr>
            </a:pPr>
            <a:r>
              <a:rPr lang="el-GR" dirty="0" smtClean="0"/>
              <a:t>Πέμπτου επιπέδου</a:t>
            </a:r>
            <a:endParaRPr lang="en-US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4D6E8-AAA1-41FE-96A1-9FC7D1AF3551}" type="datetime1">
              <a:rPr lang="el-GR" smtClean="0"/>
              <a:t>9/11/2020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CC9C5-2D3E-4855-8ED3-C0017F983376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09320"/>
            <a:ext cx="2268538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975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2FF"/>
        </a:buClr>
        <a:buFont typeface="Arial" pitchFamily="34" charset="0"/>
        <a:buChar char="•"/>
        <a:defRPr lang="el-GR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l-GR" sz="2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l-GR" sz="2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l-GR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awi.wide.ad.jp/mawi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png"/><Relationship Id="rId5" Type="http://schemas.openxmlformats.org/officeDocument/2006/relationships/image" Target="../media/image10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orizon.netscout.com/?atlas=summar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err="1"/>
              <a:t>DDoS</a:t>
            </a:r>
            <a:r>
              <a:rPr lang="en-GB" dirty="0"/>
              <a:t> Detection </a:t>
            </a:r>
            <a:r>
              <a:rPr lang="en-GB" dirty="0" smtClean="0"/>
              <a:t>on </a:t>
            </a:r>
            <a:br>
              <a:rPr lang="en-GB" dirty="0" smtClean="0"/>
            </a:br>
            <a:r>
              <a:rPr lang="en-GB" dirty="0" smtClean="0"/>
              <a:t>P4 </a:t>
            </a:r>
            <a:r>
              <a:rPr lang="en-GB" dirty="0" err="1"/>
              <a:t>SmartNICs</a:t>
            </a:r>
            <a:endParaRPr lang="el-GR" sz="37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35496" y="4077072"/>
            <a:ext cx="9073008" cy="2016224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u="sng" dirty="0" err="1"/>
              <a:t>Marinos</a:t>
            </a:r>
            <a:r>
              <a:rPr lang="en-US" sz="8000" b="1" u="sng" dirty="0"/>
              <a:t> </a:t>
            </a:r>
            <a:r>
              <a:rPr lang="en-US" sz="8000" b="1" u="sng" dirty="0" err="1"/>
              <a:t>Dimolianis</a:t>
            </a:r>
            <a:r>
              <a:rPr lang="en-US" sz="8000" dirty="0"/>
              <a:t>, Adam </a:t>
            </a:r>
            <a:r>
              <a:rPr lang="en-US" sz="8000" dirty="0" err="1" smtClean="0"/>
              <a:t>Pavlidis</a:t>
            </a:r>
            <a:r>
              <a:rPr lang="en-US" sz="8000" dirty="0" smtClean="0"/>
              <a:t>, </a:t>
            </a:r>
            <a:r>
              <a:rPr lang="en-US" sz="8000" dirty="0"/>
              <a:t>Vasilis </a:t>
            </a:r>
            <a:r>
              <a:rPr lang="en-US" sz="8000" dirty="0" err="1"/>
              <a:t>Maglaris</a:t>
            </a:r>
            <a:endParaRPr lang="en-US" sz="8000" dirty="0"/>
          </a:p>
          <a:p>
            <a:r>
              <a:rPr lang="en-US" sz="6400" dirty="0"/>
              <a:t>Network Management &amp; Optimal Design Laboratory (NETMODE)</a:t>
            </a:r>
          </a:p>
          <a:p>
            <a:r>
              <a:rPr lang="en-US" sz="6400" dirty="0"/>
              <a:t>School of Electrical &amp; Computer Engineering</a:t>
            </a:r>
          </a:p>
          <a:p>
            <a:r>
              <a:rPr lang="en-US" sz="6400" dirty="0"/>
              <a:t>National Technical University of Athens</a:t>
            </a:r>
          </a:p>
          <a:p>
            <a:endParaRPr lang="en-US" sz="6400" dirty="0"/>
          </a:p>
          <a:p>
            <a:r>
              <a:rPr lang="en-US" sz="6400" dirty="0"/>
              <a:t>1st </a:t>
            </a:r>
            <a:r>
              <a:rPr lang="en-GB" sz="6400" dirty="0"/>
              <a:t>GEANT Telemetry and Big Data </a:t>
            </a:r>
            <a:r>
              <a:rPr lang="en-GB" sz="6400" dirty="0" smtClean="0"/>
              <a:t>Workshop</a:t>
            </a:r>
          </a:p>
          <a:p>
            <a:r>
              <a:rPr lang="en-US" sz="6400" dirty="0" smtClean="0"/>
              <a:t>November 10th, 2020</a:t>
            </a:r>
            <a:endParaRPr lang="en-US" sz="6400" dirty="0"/>
          </a:p>
        </p:txBody>
      </p:sp>
    </p:spTree>
    <p:extLst>
      <p:ext uri="{BB962C8B-B14F-4D97-AF65-F5344CB8AC3E}">
        <p14:creationId xmlns:p14="http://schemas.microsoft.com/office/powerpoint/2010/main" val="178039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Proof of Concept Testbed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627784" y="435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Αντικείμενο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047505"/>
              </p:ext>
            </p:extLst>
          </p:nvPr>
        </p:nvGraphicFramePr>
        <p:xfrm>
          <a:off x="-291446" y="1417638"/>
          <a:ext cx="5544616" cy="4835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" name="Visio" r:id="rId4" imgW="4886209" imgH="4286419" progId="Visio.Drawing.15">
                  <p:embed/>
                </p:oleObj>
              </mc:Choice>
              <mc:Fallback>
                <p:oleObj name="Visio" r:id="rId4" imgW="4886209" imgH="428641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91446" y="1417638"/>
                        <a:ext cx="5544616" cy="48352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Θέση περιεχομένου 2"/>
          <p:cNvSpPr>
            <a:spLocks noGrp="1"/>
          </p:cNvSpPr>
          <p:nvPr>
            <p:ph idx="1"/>
          </p:nvPr>
        </p:nvSpPr>
        <p:spPr>
          <a:xfrm>
            <a:off x="4932040" y="1417638"/>
            <a:ext cx="4211959" cy="4835204"/>
          </a:xfrm>
          <a:noFill/>
        </p:spPr>
        <p:txBody>
          <a:bodyPr>
            <a:normAutofit/>
          </a:bodyPr>
          <a:lstStyle/>
          <a:p>
            <a:r>
              <a:rPr lang="en-US" dirty="0"/>
              <a:t>P4-enabled </a:t>
            </a:r>
            <a:r>
              <a:rPr lang="en-US" dirty="0" err="1"/>
              <a:t>Netronome</a:t>
            </a:r>
            <a:r>
              <a:rPr lang="en-US" dirty="0"/>
              <a:t> </a:t>
            </a:r>
            <a:r>
              <a:rPr lang="en-US" dirty="0" err="1"/>
              <a:t>SmartNIC</a:t>
            </a:r>
            <a:endParaRPr lang="en-US" dirty="0"/>
          </a:p>
          <a:p>
            <a:r>
              <a:rPr lang="en-US" dirty="0" err="1"/>
              <a:t>Netronome</a:t>
            </a:r>
            <a:r>
              <a:rPr lang="en-US" dirty="0"/>
              <a:t> </a:t>
            </a:r>
            <a:r>
              <a:rPr lang="en-US" dirty="0" smtClean="0"/>
              <a:t>SDK</a:t>
            </a:r>
          </a:p>
          <a:p>
            <a:r>
              <a:rPr lang="en-US" dirty="0" smtClean="0"/>
              <a:t>High-performance packet </a:t>
            </a:r>
            <a:r>
              <a:rPr lang="en-US" dirty="0"/>
              <a:t>(PF_RING </a:t>
            </a:r>
            <a:r>
              <a:rPr lang="en-US" dirty="0" smtClean="0"/>
              <a:t>ZC framework)</a:t>
            </a:r>
          </a:p>
          <a:p>
            <a:pPr lvl="1"/>
            <a:r>
              <a:rPr lang="en-US" dirty="0" smtClean="0"/>
              <a:t>Sender</a:t>
            </a:r>
          </a:p>
          <a:p>
            <a:pPr lvl="1"/>
            <a:r>
              <a:rPr lang="en-US" dirty="0" smtClean="0"/>
              <a:t>Receiver</a:t>
            </a:r>
          </a:p>
          <a:p>
            <a:r>
              <a:rPr lang="en-US" dirty="0" smtClean="0"/>
              <a:t>Experimentation</a:t>
            </a:r>
          </a:p>
          <a:p>
            <a:pPr lvl="1"/>
            <a:r>
              <a:rPr lang="en-US" dirty="0" smtClean="0"/>
              <a:t>Accuracy</a:t>
            </a:r>
          </a:p>
          <a:p>
            <a:pPr lvl="1"/>
            <a:r>
              <a:rPr lang="en-US" dirty="0" smtClean="0"/>
              <a:t>Performance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45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DDoS Detection Accuracy </a:t>
            </a:r>
            <a:r>
              <a:rPr lang="en-US" dirty="0" smtClean="0"/>
              <a:t>(1/2)</a:t>
            </a:r>
            <a:endParaRPr lang="en-US" dirty="0"/>
          </a:p>
        </p:txBody>
      </p:sp>
      <p:sp>
        <p:nvSpPr>
          <p:cNvPr id="6" name="Θέση περιεχομένου 5"/>
          <p:cNvSpPr>
            <a:spLocks noGrp="1"/>
          </p:cNvSpPr>
          <p:nvPr>
            <p:ph idx="1"/>
          </p:nvPr>
        </p:nvSpPr>
        <p:spPr>
          <a:xfrm>
            <a:off x="457200" y="1600202"/>
            <a:ext cx="8075240" cy="4525963"/>
          </a:xfrm>
        </p:spPr>
        <p:txBody>
          <a:bodyPr/>
          <a:lstStyle/>
          <a:p>
            <a:pPr marL="0" indent="-400050"/>
            <a:r>
              <a:rPr lang="en-US" dirty="0" smtClean="0"/>
              <a:t>Malicious Traffic</a:t>
            </a:r>
          </a:p>
          <a:p>
            <a:pPr marL="400050" lvl="1" indent="-400050"/>
            <a:endParaRPr lang="en-US" dirty="0"/>
          </a:p>
        </p:txBody>
      </p:sp>
      <p:sp>
        <p:nvSpPr>
          <p:cNvPr id="8" name="Θέση περιεχομένου 5"/>
          <p:cNvSpPr txBox="1">
            <a:spLocks/>
          </p:cNvSpPr>
          <p:nvPr/>
        </p:nvSpPr>
        <p:spPr>
          <a:xfrm>
            <a:off x="457200" y="1471663"/>
            <a:ext cx="8075240" cy="45259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400050"/>
            <a:r>
              <a:rPr lang="en-US" dirty="0" smtClean="0"/>
              <a:t>Malicious </a:t>
            </a:r>
            <a:r>
              <a:rPr lang="en-US" dirty="0"/>
              <a:t>Traffic – </a:t>
            </a:r>
            <a:r>
              <a:rPr lang="en-US" dirty="0" smtClean="0"/>
              <a:t>Booters</a:t>
            </a:r>
            <a:r>
              <a:rPr lang="en-US" baseline="30000" dirty="0" smtClean="0"/>
              <a:t>1 </a:t>
            </a:r>
            <a:r>
              <a:rPr lang="en-US" dirty="0" smtClean="0"/>
              <a:t>(Booter4 dataset – B4)</a:t>
            </a:r>
            <a:endParaRPr lang="el-GR" dirty="0"/>
          </a:p>
          <a:p>
            <a:pPr marL="0" indent="-400050"/>
            <a:r>
              <a:rPr lang="en-US" dirty="0"/>
              <a:t>Benign Traffic – WIDE </a:t>
            </a:r>
            <a:r>
              <a:rPr lang="en-US" dirty="0" smtClean="0"/>
              <a:t>Backbone</a:t>
            </a:r>
            <a:r>
              <a:rPr lang="en-US" baseline="30000" dirty="0" smtClean="0"/>
              <a:t>2</a:t>
            </a:r>
            <a:endParaRPr lang="en-US" dirty="0"/>
          </a:p>
          <a:p>
            <a:pPr marL="739775" lvl="1" indent="-341313"/>
            <a:r>
              <a:rPr lang="en-US" dirty="0"/>
              <a:t>255 Protected </a:t>
            </a:r>
            <a:r>
              <a:rPr lang="en-US" dirty="0" smtClean="0"/>
              <a:t>Networks</a:t>
            </a:r>
          </a:p>
          <a:p>
            <a:pPr marL="739775" lvl="1" indent="-341313"/>
            <a:r>
              <a:rPr lang="en-US" dirty="0" smtClean="0"/>
              <a:t>1 Victim</a:t>
            </a:r>
            <a:endParaRPr lang="en-US" dirty="0"/>
          </a:p>
          <a:p>
            <a:pPr marL="0" indent="-400050"/>
            <a:r>
              <a:rPr lang="en-US" dirty="0"/>
              <a:t>Experimentation process (1s </a:t>
            </a:r>
            <a:r>
              <a:rPr lang="en-US" dirty="0" smtClean="0"/>
              <a:t>epochs</a:t>
            </a:r>
            <a:r>
              <a:rPr lang="en-US" dirty="0"/>
              <a:t>)</a:t>
            </a:r>
          </a:p>
          <a:p>
            <a:pPr marL="804863" lvl="1" indent="-457200"/>
            <a:r>
              <a:rPr lang="en-US" dirty="0" smtClean="0"/>
              <a:t>[0-60s] benign traffic (alarms ignored between [0-30s])</a:t>
            </a:r>
          </a:p>
          <a:p>
            <a:pPr marL="804863" lvl="1" indent="-457200"/>
            <a:r>
              <a:rPr lang="en-US" dirty="0" smtClean="0"/>
              <a:t>[60-90s] attack</a:t>
            </a:r>
          </a:p>
        </p:txBody>
      </p:sp>
      <p:sp>
        <p:nvSpPr>
          <p:cNvPr id="10" name="Ορθογώνιο 9"/>
          <p:cNvSpPr/>
          <p:nvPr/>
        </p:nvSpPr>
        <p:spPr>
          <a:xfrm>
            <a:off x="4788024" y="5864909"/>
            <a:ext cx="4608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GB" sz="1200" dirty="0" smtClean="0"/>
              <a:t>J.J</a:t>
            </a:r>
            <a:r>
              <a:rPr lang="en-GB" sz="1200" dirty="0"/>
              <a:t>. </a:t>
            </a:r>
            <a:r>
              <a:rPr lang="en-GB" sz="1200" dirty="0" err="1"/>
              <a:t>Santanna</a:t>
            </a:r>
            <a:r>
              <a:rPr lang="en-GB" sz="1200" dirty="0"/>
              <a:t> et al. "</a:t>
            </a:r>
            <a:r>
              <a:rPr lang="en-GB" sz="1200" dirty="0" err="1" smtClean="0"/>
              <a:t>Booters</a:t>
            </a:r>
            <a:r>
              <a:rPr lang="en-GB" sz="1200" dirty="0" smtClean="0"/>
              <a:t>—An </a:t>
            </a:r>
            <a:r>
              <a:rPr lang="en-GB" sz="1200" dirty="0"/>
              <a:t>Analysis of </a:t>
            </a:r>
            <a:r>
              <a:rPr lang="en-GB" sz="1200" dirty="0" err="1"/>
              <a:t>DDoS</a:t>
            </a:r>
            <a:r>
              <a:rPr lang="en-GB" sz="1200" dirty="0"/>
              <a:t>-as-a-Service Attacks", Integrated Network Management (IM), 2015 IFIP/IEEE International Symposium, July </a:t>
            </a:r>
            <a:r>
              <a:rPr lang="en-GB" sz="1200" dirty="0" smtClean="0"/>
              <a:t>2015</a:t>
            </a:r>
          </a:p>
          <a:p>
            <a:pPr marL="228600" indent="-228600">
              <a:buAutoNum type="arabicPeriod"/>
            </a:pPr>
            <a:r>
              <a:rPr lang="en-US" sz="1200" dirty="0" smtClean="0"/>
              <a:t>Packet </a:t>
            </a:r>
            <a:r>
              <a:rPr lang="en-US" sz="1200" dirty="0"/>
              <a:t>traces from WIDE </a:t>
            </a:r>
            <a:r>
              <a:rPr lang="en-US" sz="1200" dirty="0" smtClean="0"/>
              <a:t>backbone, </a:t>
            </a:r>
            <a:r>
              <a:rPr lang="en-US" sz="1200" dirty="0"/>
              <a:t>available at: </a:t>
            </a:r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mawi.wide.ad.jp/mawi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04449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DDoS Detection Accuracy </a:t>
            </a:r>
            <a:r>
              <a:rPr lang="en-US" dirty="0" smtClean="0"/>
              <a:t>(2/2)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Θέση περιεχομένου 5"/>
              <p:cNvSpPr txBox="1">
                <a:spLocks/>
              </p:cNvSpPr>
              <p:nvPr/>
            </p:nvSpPr>
            <p:spPr>
              <a:xfrm>
                <a:off x="457200" y="1397615"/>
                <a:ext cx="8075240" cy="5703793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Clr>
                    <a:srgbClr val="2D63A3"/>
                  </a:buClr>
                  <a:buSzPct val="110000"/>
                  <a:buFont typeface="Wingdings" pitchFamily="2" charset="2"/>
                  <a:buChar char="§"/>
                  <a:defRPr lang="el-GR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B2FF"/>
                  </a:buClr>
                  <a:buSzPct val="50000"/>
                  <a:buFont typeface="Wingdings" pitchFamily="2" charset="2"/>
                  <a:buChar char="q"/>
                  <a:defRPr lang="el-GR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2D63A3"/>
                  </a:buClr>
                  <a:buSzPct val="60000"/>
                  <a:buFont typeface="Calibri" pitchFamily="34" charset="0"/>
                  <a:buChar char="□"/>
                  <a:defRPr lang="el-GR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rgbClr val="00B2FF"/>
                  </a:buClr>
                  <a:buFont typeface="Arial" pitchFamily="34" charset="0"/>
                  <a:buChar char="–"/>
                  <a:defRPr lang="el-GR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rgbClr val="2D63A3"/>
                  </a:buClr>
                  <a:buFont typeface="Arial" pitchFamily="34" charset="0"/>
                  <a:buChar char="»"/>
                  <a:defRPr lang="en-US"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-400050"/>
                <a:r>
                  <a:rPr lang="en-US" dirty="0" smtClean="0"/>
                  <a:t>Attack Scenarios</a:t>
                </a:r>
              </a:p>
              <a:p>
                <a:pPr marL="0" lvl="1" indent="-400050"/>
                <a:r>
                  <a:rPr lang="en-US" dirty="0" err="1" smtClean="0"/>
                  <a:t>Underscaled</a:t>
                </a:r>
                <a:r>
                  <a:rPr lang="en-US" dirty="0" smtClean="0"/>
                  <a:t> </a:t>
                </a:r>
                <a:r>
                  <a:rPr lang="en-US" dirty="0"/>
                  <a:t>(10% of B4)</a:t>
                </a:r>
              </a:p>
              <a:p>
                <a:pPr marL="0" lvl="1" indent="-400050"/>
                <a:r>
                  <a:rPr lang="en-US" dirty="0"/>
                  <a:t>Normal (B4)</a:t>
                </a:r>
              </a:p>
              <a:p>
                <a:pPr marL="0" lvl="1" indent="-400050"/>
                <a:r>
                  <a:rPr lang="en-US" dirty="0" err="1"/>
                  <a:t>Overscaled</a:t>
                </a:r>
                <a:r>
                  <a:rPr lang="en-US" dirty="0"/>
                  <a:t> </a:t>
                </a:r>
                <a:r>
                  <a:rPr lang="en-US" dirty="0" smtClean="0"/>
                  <a:t>(5 x </a:t>
                </a:r>
                <a:r>
                  <a:rPr lang="en-US" dirty="0"/>
                  <a:t>B4</a:t>
                </a:r>
                <a:r>
                  <a:rPr lang="en-US" dirty="0" smtClean="0"/>
                  <a:t>)</a:t>
                </a:r>
              </a:p>
              <a:p>
                <a:pPr marL="0" indent="-400050">
                  <a:buNone/>
                </a:pPr>
                <a:endParaRPr lang="en-US" dirty="0"/>
              </a:p>
              <a:p>
                <a:pPr marL="0" indent="-400050"/>
                <a:r>
                  <a:rPr lang="en-US" dirty="0" smtClean="0"/>
                  <a:t>Accuracy </a:t>
                </a:r>
                <a:r>
                  <a:rPr lang="en-US" sz="2400" dirty="0" smtClean="0"/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400" i="1"/>
                          <m:t>TP</m:t>
                        </m:r>
                        <m:r>
                          <m:rPr>
                            <m:nor/>
                          </m:rPr>
                          <a:rPr lang="el-GR" sz="2400" i="1"/>
                          <m:t>+</m:t>
                        </m:r>
                        <m:r>
                          <m:rPr>
                            <m:nor/>
                          </m:rPr>
                          <a:rPr lang="el-GR" sz="2400" i="1"/>
                          <m:t>TN</m:t>
                        </m:r>
                        <m:r>
                          <m:rPr>
                            <m:nor/>
                          </m:rPr>
                          <a:rPr lang="el-GR" sz="2400" i="1"/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i="1"/>
                          <m:t>TP</m:t>
                        </m:r>
                        <m:r>
                          <m:rPr>
                            <m:nor/>
                          </m:rPr>
                          <a:rPr lang="el-GR" sz="2400" i="1"/>
                          <m:t>+</m:t>
                        </m:r>
                        <m:r>
                          <m:rPr>
                            <m:nor/>
                          </m:rPr>
                          <a:rPr lang="el-GR" sz="2400" i="1"/>
                          <m:t>TN</m:t>
                        </m:r>
                        <m:r>
                          <m:rPr>
                            <m:nor/>
                          </m:rPr>
                          <a:rPr lang="el-GR" sz="2400" i="1"/>
                          <m:t>+</m:t>
                        </m:r>
                        <m:r>
                          <m:rPr>
                            <m:nor/>
                          </m:rPr>
                          <a:rPr lang="el-GR" sz="2400" i="1"/>
                          <m:t>FP</m:t>
                        </m:r>
                        <m:r>
                          <m:rPr>
                            <m:nor/>
                          </m:rPr>
                          <a:rPr lang="el-GR" sz="2400" i="1"/>
                          <m:t>+</m:t>
                        </m:r>
                        <m:r>
                          <m:rPr>
                            <m:nor/>
                          </m:rPr>
                          <a:rPr lang="el-GR" sz="2400" i="1"/>
                          <m:t>FN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-400050"/>
                <a:endParaRPr lang="en-US" dirty="0" smtClean="0"/>
              </a:p>
              <a:p>
                <a:pPr marL="0" indent="-400050"/>
                <a:endParaRPr lang="en-US" dirty="0" smtClean="0"/>
              </a:p>
            </p:txBody>
          </p:sp>
        </mc:Choice>
        <mc:Fallback xmlns="">
          <p:sp>
            <p:nvSpPr>
              <p:cNvPr id="8" name="Θέση περιεχομένου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397615"/>
                <a:ext cx="8075240" cy="5703793"/>
              </a:xfrm>
              <a:prstGeom prst="rect">
                <a:avLst/>
              </a:prstGeom>
              <a:blipFill>
                <a:blip r:embed="rId3"/>
                <a:stretch>
                  <a:fillRect l="-1585" t="-14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Θέση περιεχομένου 5"/>
          <p:cNvSpPr txBox="1">
            <a:spLocks/>
          </p:cNvSpPr>
          <p:nvPr/>
        </p:nvSpPr>
        <p:spPr>
          <a:xfrm>
            <a:off x="5384852" y="5085184"/>
            <a:ext cx="3528392" cy="45259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40005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687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DDoS Detection Accuracy </a:t>
            </a:r>
            <a:r>
              <a:rPr lang="en-US" dirty="0" smtClean="0"/>
              <a:t>(2/2)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Θέση περιεχομένου 5"/>
              <p:cNvSpPr txBox="1">
                <a:spLocks/>
              </p:cNvSpPr>
              <p:nvPr/>
            </p:nvSpPr>
            <p:spPr>
              <a:xfrm>
                <a:off x="457200" y="1397615"/>
                <a:ext cx="8075240" cy="5703793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Clr>
                    <a:srgbClr val="2D63A3"/>
                  </a:buClr>
                  <a:buSzPct val="110000"/>
                  <a:buFont typeface="Wingdings" pitchFamily="2" charset="2"/>
                  <a:buChar char="§"/>
                  <a:defRPr lang="el-GR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B2FF"/>
                  </a:buClr>
                  <a:buSzPct val="50000"/>
                  <a:buFont typeface="Wingdings" pitchFamily="2" charset="2"/>
                  <a:buChar char="q"/>
                  <a:defRPr lang="el-GR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2D63A3"/>
                  </a:buClr>
                  <a:buSzPct val="60000"/>
                  <a:buFont typeface="Calibri" pitchFamily="34" charset="0"/>
                  <a:buChar char="□"/>
                  <a:defRPr lang="el-GR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rgbClr val="00B2FF"/>
                  </a:buClr>
                  <a:buFont typeface="Arial" pitchFamily="34" charset="0"/>
                  <a:buChar char="–"/>
                  <a:defRPr lang="el-GR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rgbClr val="2D63A3"/>
                  </a:buClr>
                  <a:buFont typeface="Arial" pitchFamily="34" charset="0"/>
                  <a:buChar char="»"/>
                  <a:defRPr lang="en-US"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-400050"/>
                <a:r>
                  <a:rPr lang="en-US" dirty="0" smtClean="0"/>
                  <a:t>Attack Scenarios</a:t>
                </a:r>
              </a:p>
              <a:p>
                <a:pPr marL="0" lvl="1" indent="-400050"/>
                <a:r>
                  <a:rPr lang="en-US" dirty="0" err="1" smtClean="0"/>
                  <a:t>Underscaled</a:t>
                </a:r>
                <a:r>
                  <a:rPr lang="en-US" dirty="0" smtClean="0"/>
                  <a:t> </a:t>
                </a:r>
                <a:r>
                  <a:rPr lang="en-US" dirty="0"/>
                  <a:t>(10% of B4)</a:t>
                </a:r>
              </a:p>
              <a:p>
                <a:pPr marL="0" lvl="1" indent="-400050"/>
                <a:r>
                  <a:rPr lang="en-US" dirty="0"/>
                  <a:t>Normal (B4)</a:t>
                </a:r>
              </a:p>
              <a:p>
                <a:pPr marL="0" lvl="1" indent="-400050"/>
                <a:r>
                  <a:rPr lang="en-US" dirty="0" err="1"/>
                  <a:t>Overscaled</a:t>
                </a:r>
                <a:r>
                  <a:rPr lang="en-US" dirty="0"/>
                  <a:t> </a:t>
                </a:r>
                <a:r>
                  <a:rPr lang="en-US" dirty="0" smtClean="0"/>
                  <a:t>(5 x </a:t>
                </a:r>
                <a:r>
                  <a:rPr lang="en-US" dirty="0"/>
                  <a:t>B4</a:t>
                </a:r>
                <a:r>
                  <a:rPr lang="en-US" dirty="0" smtClean="0"/>
                  <a:t>)</a:t>
                </a:r>
              </a:p>
              <a:p>
                <a:pPr marL="0" indent="-400050">
                  <a:buNone/>
                </a:pPr>
                <a:endParaRPr lang="en-US" dirty="0"/>
              </a:p>
              <a:p>
                <a:pPr marL="0" indent="-400050"/>
                <a:r>
                  <a:rPr lang="en-US" dirty="0" smtClean="0"/>
                  <a:t>Accuracy </a:t>
                </a:r>
                <a:r>
                  <a:rPr lang="en-US" sz="2400" dirty="0" smtClean="0"/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400" i="1"/>
                          <m:t>TP</m:t>
                        </m:r>
                        <m:r>
                          <m:rPr>
                            <m:nor/>
                          </m:rPr>
                          <a:rPr lang="el-GR" sz="2400" i="1"/>
                          <m:t>+</m:t>
                        </m:r>
                        <m:r>
                          <m:rPr>
                            <m:nor/>
                          </m:rPr>
                          <a:rPr lang="el-GR" sz="2400" i="1"/>
                          <m:t>TN</m:t>
                        </m:r>
                        <m:r>
                          <m:rPr>
                            <m:nor/>
                          </m:rPr>
                          <a:rPr lang="el-GR" sz="2400" i="1"/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i="1"/>
                          <m:t>TP</m:t>
                        </m:r>
                        <m:r>
                          <m:rPr>
                            <m:nor/>
                          </m:rPr>
                          <a:rPr lang="el-GR" sz="2400" i="1"/>
                          <m:t>+</m:t>
                        </m:r>
                        <m:r>
                          <m:rPr>
                            <m:nor/>
                          </m:rPr>
                          <a:rPr lang="el-GR" sz="2400" i="1"/>
                          <m:t>TN</m:t>
                        </m:r>
                        <m:r>
                          <m:rPr>
                            <m:nor/>
                          </m:rPr>
                          <a:rPr lang="el-GR" sz="2400" i="1"/>
                          <m:t>+</m:t>
                        </m:r>
                        <m:r>
                          <m:rPr>
                            <m:nor/>
                          </m:rPr>
                          <a:rPr lang="el-GR" sz="2400" i="1"/>
                          <m:t>FP</m:t>
                        </m:r>
                        <m:r>
                          <m:rPr>
                            <m:nor/>
                          </m:rPr>
                          <a:rPr lang="el-GR" sz="2400" i="1"/>
                          <m:t>+</m:t>
                        </m:r>
                        <m:r>
                          <m:rPr>
                            <m:nor/>
                          </m:rPr>
                          <a:rPr lang="el-GR" sz="2400" i="1"/>
                          <m:t>FN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lvl="0" indent="-400050"/>
                <a:r>
                  <a:rPr lang="en-US" dirty="0" smtClean="0"/>
                  <a:t>Detection Mechanisms</a:t>
                </a:r>
              </a:p>
              <a:p>
                <a:pPr marL="0" lvl="1" indent="-400050"/>
                <a:r>
                  <a:rPr lang="en-US" dirty="0" smtClean="0"/>
                  <a:t>Two-feature </a:t>
                </a:r>
                <a:r>
                  <a:rPr lang="en-US" dirty="0"/>
                  <a:t>case (</a:t>
                </a:r>
                <a:r>
                  <a:rPr lang="en-US" dirty="0" smtClean="0"/>
                  <a:t>F2)</a:t>
                </a:r>
              </a:p>
              <a:p>
                <a:pPr marL="0" lvl="1" indent="-400050"/>
                <a:r>
                  <a:rPr lang="en-US" dirty="0" smtClean="0"/>
                  <a:t>Three-feature </a:t>
                </a:r>
                <a:r>
                  <a:rPr lang="en-US" dirty="0"/>
                  <a:t>case (F3</a:t>
                </a:r>
                <a:r>
                  <a:rPr lang="en-US" dirty="0" smtClean="0"/>
                  <a:t>)</a:t>
                </a:r>
              </a:p>
              <a:p>
                <a:pPr marL="0" indent="-400050"/>
                <a:endParaRPr lang="en-US" dirty="0" smtClean="0"/>
              </a:p>
              <a:p>
                <a:pPr marL="0" indent="-400050"/>
                <a:endParaRPr lang="en-US" dirty="0" smtClean="0"/>
              </a:p>
            </p:txBody>
          </p:sp>
        </mc:Choice>
        <mc:Fallback xmlns="">
          <p:sp>
            <p:nvSpPr>
              <p:cNvPr id="8" name="Θέση περιεχομένου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397615"/>
                <a:ext cx="8075240" cy="5703793"/>
              </a:xfrm>
              <a:prstGeom prst="rect">
                <a:avLst/>
              </a:prstGeom>
              <a:blipFill>
                <a:blip r:embed="rId3"/>
                <a:stretch>
                  <a:fillRect l="-1585" t="-14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Θέση περιεχομένου 5"/>
          <p:cNvSpPr txBox="1">
            <a:spLocks/>
          </p:cNvSpPr>
          <p:nvPr/>
        </p:nvSpPr>
        <p:spPr>
          <a:xfrm>
            <a:off x="5384852" y="5085184"/>
            <a:ext cx="3528392" cy="45259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1)Total </a:t>
            </a:r>
            <a:r>
              <a:rPr lang="en-US" sz="2000" dirty="0"/>
              <a:t>Number of Unique Flows</a:t>
            </a:r>
          </a:p>
          <a:p>
            <a:pPr marL="0" indent="0">
              <a:buNone/>
            </a:pPr>
            <a:r>
              <a:rPr lang="en-US" sz="2000" dirty="0" smtClean="0"/>
              <a:t>2) Subnet </a:t>
            </a:r>
            <a:r>
              <a:rPr lang="en-US" sz="2000" dirty="0"/>
              <a:t>Significance</a:t>
            </a:r>
          </a:p>
          <a:p>
            <a:pPr marL="0" indent="0">
              <a:buNone/>
            </a:pPr>
            <a:r>
              <a:rPr lang="en-US" sz="2000" dirty="0" smtClean="0"/>
              <a:t>3) Packet </a:t>
            </a:r>
            <a:r>
              <a:rPr lang="en-US" sz="2000" dirty="0"/>
              <a:t>Symmetry </a:t>
            </a:r>
            <a:endParaRPr lang="en-US" sz="2000" dirty="0" smtClean="0"/>
          </a:p>
          <a:p>
            <a:pPr marL="0" indent="-400050"/>
            <a:endParaRPr lang="en-US" dirty="0" smtClean="0"/>
          </a:p>
        </p:txBody>
      </p:sp>
      <p:cxnSp>
        <p:nvCxnSpPr>
          <p:cNvPr id="4" name="Ευθύγραμμο βέλος σύνδεσης 3"/>
          <p:cNvCxnSpPr/>
          <p:nvPr/>
        </p:nvCxnSpPr>
        <p:spPr>
          <a:xfrm>
            <a:off x="3628256" y="5199826"/>
            <a:ext cx="1818184" cy="75402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Ευθύγραμμο βέλος σύνδεσης 13"/>
          <p:cNvCxnSpPr/>
          <p:nvPr/>
        </p:nvCxnSpPr>
        <p:spPr>
          <a:xfrm>
            <a:off x="3628256" y="5199826"/>
            <a:ext cx="1818184" cy="401534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Ευθύγραμμο βέλος σύνδεσης 16"/>
          <p:cNvCxnSpPr/>
          <p:nvPr/>
        </p:nvCxnSpPr>
        <p:spPr>
          <a:xfrm>
            <a:off x="3849452" y="5604097"/>
            <a:ext cx="1586644" cy="111905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Ευθύγραμμο βέλος σύνδεσης 17"/>
          <p:cNvCxnSpPr/>
          <p:nvPr/>
        </p:nvCxnSpPr>
        <p:spPr>
          <a:xfrm>
            <a:off x="3849452" y="5604097"/>
            <a:ext cx="1596988" cy="417191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Ευθύγραμμο βέλος σύνδεσης 20"/>
          <p:cNvCxnSpPr/>
          <p:nvPr/>
        </p:nvCxnSpPr>
        <p:spPr>
          <a:xfrm flipV="1">
            <a:off x="3849452" y="5373216"/>
            <a:ext cx="1596988" cy="230881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Εικόνα 1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600" y="1397615"/>
            <a:ext cx="5180245" cy="32729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352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7859216" cy="1143000"/>
          </a:xfrm>
        </p:spPr>
        <p:txBody>
          <a:bodyPr/>
          <a:lstStyle/>
          <a:p>
            <a:r>
              <a:rPr lang="en-US" dirty="0"/>
              <a:t>Packet Processing </a:t>
            </a:r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6" name="Θέση περιεχομένου 5"/>
          <p:cNvSpPr>
            <a:spLocks noGrp="1"/>
          </p:cNvSpPr>
          <p:nvPr>
            <p:ph idx="1"/>
          </p:nvPr>
        </p:nvSpPr>
        <p:spPr>
          <a:xfrm>
            <a:off x="457200" y="1600202"/>
            <a:ext cx="8075240" cy="4525963"/>
          </a:xfrm>
        </p:spPr>
        <p:txBody>
          <a:bodyPr/>
          <a:lstStyle/>
          <a:p>
            <a:pPr marL="0" indent="-400050"/>
            <a:r>
              <a:rPr lang="en-US" dirty="0" smtClean="0"/>
              <a:t>Malicious Traffic</a:t>
            </a:r>
          </a:p>
          <a:p>
            <a:pPr marL="400050" lvl="1" indent="-400050"/>
            <a:endParaRPr lang="en-US" dirty="0"/>
          </a:p>
        </p:txBody>
      </p:sp>
      <p:sp>
        <p:nvSpPr>
          <p:cNvPr id="8" name="Θέση περιεχομένου 5"/>
          <p:cNvSpPr txBox="1">
            <a:spLocks/>
          </p:cNvSpPr>
          <p:nvPr/>
        </p:nvSpPr>
        <p:spPr>
          <a:xfrm>
            <a:off x="425425" y="1577059"/>
            <a:ext cx="7890991" cy="45259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Stress Testing using:</a:t>
            </a:r>
          </a:p>
          <a:p>
            <a:pPr lvl="1"/>
            <a:r>
              <a:rPr lang="en-US" dirty="0" smtClean="0"/>
              <a:t>Plain Forwarding (SW)</a:t>
            </a:r>
          </a:p>
          <a:p>
            <a:pPr lvl="1"/>
            <a:r>
              <a:rPr lang="en-US" dirty="0" smtClean="0"/>
              <a:t>Singe-Feature (F1)</a:t>
            </a:r>
          </a:p>
          <a:p>
            <a:pPr lvl="1"/>
            <a:r>
              <a:rPr lang="en-US" dirty="0" smtClean="0"/>
              <a:t>Two-feature (F2)</a:t>
            </a:r>
          </a:p>
          <a:p>
            <a:pPr lvl="1"/>
            <a:r>
              <a:rPr lang="en-US" dirty="0" smtClean="0"/>
              <a:t>Three-feature (F3)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9" name="Εικόνα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536" y="1463974"/>
            <a:ext cx="3797907" cy="27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64570"/>
            <a:ext cx="3833373" cy="278837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Θέση περιεχομένου 5"/>
          <p:cNvSpPr txBox="1">
            <a:spLocks/>
          </p:cNvSpPr>
          <p:nvPr/>
        </p:nvSpPr>
        <p:spPr>
          <a:xfrm>
            <a:off x="4735536" y="4372202"/>
            <a:ext cx="4649180" cy="466375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P4 Registers</a:t>
            </a:r>
            <a:endParaRPr lang="en-US" sz="2000" dirty="0"/>
          </a:p>
          <a:p>
            <a:pPr marL="444500" lvl="1" indent="-266700"/>
            <a:r>
              <a:rPr lang="en-US" sz="2000" dirty="0" smtClean="0"/>
              <a:t>Accessible in Data Plane</a:t>
            </a:r>
            <a:endParaRPr lang="en-US" sz="2000" dirty="0"/>
          </a:p>
          <a:p>
            <a:pPr marL="444500" lvl="1" indent="-266700"/>
            <a:r>
              <a:rPr lang="en-US" sz="2000" dirty="0"/>
              <a:t>Problems in High </a:t>
            </a:r>
            <a:r>
              <a:rPr lang="en-US" sz="2000" dirty="0" smtClean="0"/>
              <a:t>Rates</a:t>
            </a:r>
            <a:endParaRPr lang="en-US" sz="2000" dirty="0"/>
          </a:p>
          <a:p>
            <a:r>
              <a:rPr lang="en-US" sz="2000" dirty="0"/>
              <a:t>P4 </a:t>
            </a:r>
            <a:r>
              <a:rPr lang="en-US" sz="2000" dirty="0" smtClean="0"/>
              <a:t>Counters </a:t>
            </a:r>
            <a:r>
              <a:rPr lang="en-US" sz="2000" dirty="0"/>
              <a:t>not accessible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from </a:t>
            </a:r>
            <a:r>
              <a:rPr lang="en-US" sz="2000" dirty="0"/>
              <a:t>data </a:t>
            </a:r>
            <a:r>
              <a:rPr lang="en-US" sz="2000" dirty="0" smtClean="0"/>
              <a:t>plane</a:t>
            </a:r>
          </a:p>
        </p:txBody>
      </p:sp>
    </p:spTree>
    <p:extLst>
      <p:ext uri="{BB962C8B-B14F-4D97-AF65-F5344CB8AC3E}">
        <p14:creationId xmlns:p14="http://schemas.microsoft.com/office/powerpoint/2010/main" val="62686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Conclusions &amp; Future Directions</a:t>
            </a:r>
            <a:endParaRPr lang="en-US" sz="36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853134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/>
              <a:t>Conclusions</a:t>
            </a:r>
          </a:p>
          <a:p>
            <a:r>
              <a:rPr lang="en-GB" sz="2400" dirty="0" err="1" smtClean="0"/>
              <a:t>DDoS</a:t>
            </a:r>
            <a:r>
              <a:rPr lang="en-GB" sz="2400" dirty="0" smtClean="0"/>
              <a:t> Detection Pipeline in P4</a:t>
            </a:r>
          </a:p>
          <a:p>
            <a:pPr lvl="1"/>
            <a:r>
              <a:rPr lang="en-GB" sz="2000" dirty="0" smtClean="0"/>
              <a:t>Rapid Attack detection, Victim Network Identification</a:t>
            </a:r>
          </a:p>
          <a:p>
            <a:pPr lvl="1"/>
            <a:r>
              <a:rPr lang="en-GB" sz="2000" dirty="0" smtClean="0"/>
              <a:t>Evaluate Accuracy within realistic attack conditions</a:t>
            </a:r>
          </a:p>
          <a:p>
            <a:pPr lvl="1"/>
            <a:r>
              <a:rPr lang="en-GB" sz="2000" dirty="0" smtClean="0"/>
              <a:t>Performance Experiments  for high packet rates</a:t>
            </a:r>
          </a:p>
          <a:p>
            <a:pPr marL="0" indent="0">
              <a:buNone/>
            </a:pPr>
            <a:r>
              <a:rPr lang="en-GB" sz="2400" b="1" dirty="0" smtClean="0"/>
              <a:t>Future Work</a:t>
            </a:r>
            <a:endParaRPr lang="en-US" sz="2400" b="1" dirty="0" smtClean="0"/>
          </a:p>
          <a:p>
            <a:r>
              <a:rPr lang="en-US" sz="2400" dirty="0" smtClean="0"/>
              <a:t>Sampling impact on detection accuracy and performance</a:t>
            </a:r>
          </a:p>
          <a:p>
            <a:r>
              <a:rPr lang="en-US" sz="2400" dirty="0" smtClean="0"/>
              <a:t>Attack vector identification</a:t>
            </a:r>
          </a:p>
        </p:txBody>
      </p:sp>
    </p:spTree>
    <p:extLst>
      <p:ext uri="{BB962C8B-B14F-4D97-AF65-F5344CB8AC3E}">
        <p14:creationId xmlns:p14="http://schemas.microsoft.com/office/powerpoint/2010/main" val="76489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>
            <a:spLocks noGrp="1"/>
          </p:cNvSpPr>
          <p:nvPr>
            <p:ph type="title"/>
          </p:nvPr>
        </p:nvSpPr>
        <p:spPr>
          <a:xfrm>
            <a:off x="1792288" y="4581128"/>
            <a:ext cx="5486400" cy="786210"/>
          </a:xfrm>
        </p:spPr>
        <p:txBody>
          <a:bodyPr>
            <a:normAutofit/>
          </a:bodyPr>
          <a:lstStyle/>
          <a:p>
            <a:r>
              <a:rPr lang="en-US" sz="2700" dirty="0"/>
              <a:t>Thank you!</a:t>
            </a:r>
            <a:endParaRPr lang="en-US" dirty="0"/>
          </a:p>
        </p:txBody>
      </p:sp>
      <p:sp>
        <p:nvSpPr>
          <p:cNvPr id="8" name="Θέση κειμένου 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lIns="486000" tIns="45720" rIns="91440" bIns="45720" rtlCol="0" anchor="b">
            <a:normAutofit/>
          </a:bodyPr>
          <a:lstStyle/>
          <a:p>
            <a:r>
              <a:rPr lang="en-US" dirty="0" err="1" smtClean="0"/>
              <a:t>Marinos</a:t>
            </a:r>
            <a:r>
              <a:rPr lang="en-US" dirty="0" smtClean="0"/>
              <a:t> </a:t>
            </a:r>
            <a:r>
              <a:rPr lang="en-US" dirty="0" err="1" smtClean="0"/>
              <a:t>Dimolianis</a:t>
            </a:r>
            <a:endParaRPr lang="en-US" dirty="0"/>
          </a:p>
          <a:p>
            <a:r>
              <a:rPr lang="en-US" dirty="0" smtClean="0"/>
              <a:t>mdimolianis@netmode.ntua.gr</a:t>
            </a:r>
            <a:endParaRPr lang="en-US" dirty="0"/>
          </a:p>
        </p:txBody>
      </p:sp>
      <p:pic>
        <p:nvPicPr>
          <p:cNvPr id="9" name="Picture 2" descr="C:\Users\coyiotis\Dropbox\of-andem_paper\Presentation\img\questi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8" y="1556792"/>
            <a:ext cx="2001391" cy="259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34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Backup - Slides</a:t>
            </a:r>
            <a:endParaRPr lang="en-US" sz="36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660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P4 </a:t>
            </a:r>
            <a:r>
              <a:rPr lang="en-GB" dirty="0" err="1" smtClean="0"/>
              <a:t>DDoS</a:t>
            </a:r>
            <a:r>
              <a:rPr lang="en-GB" dirty="0" smtClean="0"/>
              <a:t> Detection Pipeline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Αντικείμενο 6"/>
          <p:cNvGraphicFramePr>
            <a:graphicFrameLocks noChangeAspect="1"/>
          </p:cNvGraphicFramePr>
          <p:nvPr>
            <p:extLst/>
          </p:nvPr>
        </p:nvGraphicFramePr>
        <p:xfrm>
          <a:off x="19050" y="1412875"/>
          <a:ext cx="9207500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" name="Visio" r:id="rId4" imgW="24526875" imgH="5486272" progId="Visio.Drawing.15">
                  <p:embed/>
                </p:oleObj>
              </mc:Choice>
              <mc:Fallback>
                <p:oleObj name="Visio" r:id="rId4" imgW="24526875" imgH="5486272" progId="Visio.Drawing.15">
                  <p:embed/>
                  <p:pic>
                    <p:nvPicPr>
                      <p:cNvPr id="7" name="Αντικείμενο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412875"/>
                        <a:ext cx="9207500" cy="2054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18272" y="3573016"/>
            <a:ext cx="8229600" cy="45259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lvl="1"/>
            <a:endParaRPr lang="en-US" sz="1800" dirty="0" smtClean="0"/>
          </a:p>
        </p:txBody>
      </p:sp>
      <p:sp>
        <p:nvSpPr>
          <p:cNvPr id="8" name="Θέση περιεχομένου 4"/>
          <p:cNvSpPr txBox="1">
            <a:spLocks/>
          </p:cNvSpPr>
          <p:nvPr/>
        </p:nvSpPr>
        <p:spPr>
          <a:xfrm>
            <a:off x="457200" y="3883782"/>
            <a:ext cx="8579296" cy="249754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P4 Limitations - </a:t>
            </a:r>
            <a:r>
              <a:rPr lang="en-US" sz="2400" dirty="0"/>
              <a:t>No </a:t>
            </a:r>
            <a:r>
              <a:rPr lang="en-US" sz="2400" dirty="0" smtClean="0"/>
              <a:t>support for</a:t>
            </a:r>
          </a:p>
          <a:p>
            <a:pPr lvl="1"/>
            <a:r>
              <a:rPr lang="en-US" sz="2000" dirty="0"/>
              <a:t>F</a:t>
            </a:r>
            <a:r>
              <a:rPr lang="en-US" sz="2000" dirty="0" smtClean="0"/>
              <a:t>loating </a:t>
            </a:r>
            <a:r>
              <a:rPr lang="en-US" sz="2000" dirty="0"/>
              <a:t>P</a:t>
            </a:r>
            <a:r>
              <a:rPr lang="en-US" sz="2000" dirty="0" smtClean="0"/>
              <a:t>oint </a:t>
            </a:r>
            <a:r>
              <a:rPr lang="en-US" sz="2000" dirty="0"/>
              <a:t>A</a:t>
            </a:r>
            <a:r>
              <a:rPr lang="en-US" sz="2000" dirty="0" smtClean="0"/>
              <a:t>rithmetic</a:t>
            </a:r>
          </a:p>
          <a:p>
            <a:pPr lvl="1"/>
            <a:r>
              <a:rPr lang="en-US" sz="2000" dirty="0" smtClean="0"/>
              <a:t>Divisions</a:t>
            </a:r>
          </a:p>
          <a:p>
            <a:r>
              <a:rPr lang="en-US" sz="2400" dirty="0" smtClean="0"/>
              <a:t>Workarounds</a:t>
            </a:r>
          </a:p>
          <a:p>
            <a:pPr lvl="1"/>
            <a:r>
              <a:rPr lang="en-US" sz="2000" dirty="0" smtClean="0"/>
              <a:t>Floating Point approached via upscaling and division (bitwise shifting)</a:t>
            </a:r>
          </a:p>
          <a:p>
            <a:pPr lvl="1"/>
            <a:r>
              <a:rPr lang="en-US" sz="2000" dirty="0" smtClean="0"/>
              <a:t>Fractions in </a:t>
            </a:r>
            <a:r>
              <a:rPr lang="en-US" sz="2000" dirty="0"/>
              <a:t>i</a:t>
            </a:r>
            <a:r>
              <a:rPr lang="en-US" sz="2000" dirty="0" smtClean="0"/>
              <a:t>nequalities – Comparison between</a:t>
            </a:r>
            <a:r>
              <a:rPr lang="el-GR" sz="2000" dirty="0" smtClean="0"/>
              <a:t> </a:t>
            </a:r>
            <a:r>
              <a:rPr lang="en-US" sz="2000" dirty="0" smtClean="0"/>
              <a:t>numerator and denominator</a:t>
            </a: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2" y="6200214"/>
            <a:ext cx="1790700" cy="457200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9565" y="6079627"/>
            <a:ext cx="1219200" cy="771525"/>
          </a:xfrm>
          <a:prstGeom prst="rect">
            <a:avLst/>
          </a:prstGeom>
        </p:spPr>
      </p:pic>
      <p:sp>
        <p:nvSpPr>
          <p:cNvPr id="9" name="Δεξί βέλος 8"/>
          <p:cNvSpPr/>
          <p:nvPr/>
        </p:nvSpPr>
        <p:spPr>
          <a:xfrm>
            <a:off x="4961546" y="6431664"/>
            <a:ext cx="373004" cy="110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46848" y="4106357"/>
            <a:ext cx="416242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6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Denial of Service (</a:t>
            </a:r>
            <a:r>
              <a:rPr lang="en-US" dirty="0" err="1" smtClean="0"/>
              <a:t>DDoS</a:t>
            </a:r>
            <a:r>
              <a:rPr lang="en-US" dirty="0" smtClean="0"/>
              <a:t>) Attacks </a:t>
            </a:r>
            <a:endParaRPr lang="en-US" dirty="0"/>
          </a:p>
        </p:txBody>
      </p:sp>
      <p:sp>
        <p:nvSpPr>
          <p:cNvPr id="7" name="Θέση περιεχομένου 6"/>
          <p:cNvSpPr>
            <a:spLocks noGrp="1"/>
          </p:cNvSpPr>
          <p:nvPr>
            <p:ph idx="1"/>
          </p:nvPr>
        </p:nvSpPr>
        <p:spPr>
          <a:xfrm>
            <a:off x="422437" y="1556794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err="1" smtClean="0"/>
              <a:t>DDoS</a:t>
            </a:r>
            <a:r>
              <a:rPr lang="en-US" dirty="0" smtClean="0"/>
              <a:t> Statistics</a:t>
            </a:r>
            <a:r>
              <a:rPr lang="en-US" baseline="30000" dirty="0" smtClean="0"/>
              <a:t>1</a:t>
            </a:r>
          </a:p>
          <a:p>
            <a:endParaRPr lang="en-US" baseline="30000" dirty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Ορθογώνιο 7"/>
          <p:cNvSpPr/>
          <p:nvPr/>
        </p:nvSpPr>
        <p:spPr>
          <a:xfrm>
            <a:off x="2627784" y="6197347"/>
            <a:ext cx="46085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sz="1200" dirty="0" smtClean="0">
                <a:hlinkClick r:id="rId3"/>
              </a:rPr>
              <a:t>https://horizon.netscout.com/?atlas=summary</a:t>
            </a:r>
            <a:r>
              <a:rPr lang="en-US" sz="1200" dirty="0" smtClean="0"/>
              <a:t> (January 2020)</a:t>
            </a:r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2033032"/>
            <a:ext cx="5080421" cy="2112720"/>
          </a:xfrm>
          <a:prstGeom prst="rect">
            <a:avLst/>
          </a:prstGeom>
        </p:spPr>
      </p:pic>
      <p:pic>
        <p:nvPicPr>
          <p:cNvPr id="10" name="Εικόνα 9"/>
          <p:cNvPicPr>
            <a:picLocks noChangeAspect="1"/>
          </p:cNvPicPr>
          <p:nvPr/>
        </p:nvPicPr>
        <p:blipFill rotWithShape="1">
          <a:blip r:embed="rId5"/>
          <a:srcRect l="3583" r="15324"/>
          <a:stretch/>
        </p:blipFill>
        <p:spPr>
          <a:xfrm>
            <a:off x="2367951" y="4059418"/>
            <a:ext cx="4004249" cy="208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1520" y="2904726"/>
            <a:ext cx="2131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Attack Duration</a:t>
            </a:r>
            <a:endParaRPr lang="el-GR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79562" y="4872585"/>
            <a:ext cx="1601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Attack Rate</a:t>
            </a:r>
            <a:endParaRPr lang="el-GR" sz="2400" dirty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2355" y="4326576"/>
            <a:ext cx="695428" cy="157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7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DDoS</a:t>
            </a:r>
            <a:r>
              <a:rPr lang="en-US" dirty="0" smtClean="0"/>
              <a:t> Attack Detection Mechanisms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sFlow</a:t>
            </a:r>
            <a:r>
              <a:rPr lang="en-US" dirty="0" smtClean="0"/>
              <a:t>, </a:t>
            </a:r>
            <a:r>
              <a:rPr lang="en-US" dirty="0" err="1" smtClean="0"/>
              <a:t>NetFlow</a:t>
            </a:r>
            <a:r>
              <a:rPr lang="en-US" dirty="0" smtClean="0"/>
              <a:t>, </a:t>
            </a:r>
            <a:r>
              <a:rPr lang="en-US" dirty="0" err="1" smtClean="0"/>
              <a:t>OpenFlow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Communication overhead between Network Device and External Collector</a:t>
            </a:r>
          </a:p>
          <a:p>
            <a:r>
              <a:rPr lang="en-US" dirty="0" smtClean="0"/>
              <a:t>In-Network</a:t>
            </a:r>
          </a:p>
          <a:p>
            <a:pPr lvl="1"/>
            <a:r>
              <a:rPr lang="en-US" dirty="0"/>
              <a:t>Rapid attack detection in the data </a:t>
            </a:r>
            <a:r>
              <a:rPr lang="en-US" dirty="0" smtClean="0"/>
              <a:t>plane (P4)</a:t>
            </a:r>
          </a:p>
          <a:p>
            <a:pPr lvl="1"/>
            <a:r>
              <a:rPr lang="en-US" dirty="0" smtClean="0"/>
              <a:t>Push-based approach</a:t>
            </a:r>
          </a:p>
          <a:p>
            <a:pPr lvl="1"/>
            <a:r>
              <a:rPr lang="en-US" dirty="0" smtClean="0"/>
              <a:t>Notification to external mitigation systems </a:t>
            </a:r>
          </a:p>
        </p:txBody>
      </p:sp>
    </p:spTree>
    <p:extLst>
      <p:ext uri="{BB962C8B-B14F-4D97-AF65-F5344CB8AC3E}">
        <p14:creationId xmlns:p14="http://schemas.microsoft.com/office/powerpoint/2010/main" val="101889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Traffic Features &amp; </a:t>
            </a:r>
            <a:r>
              <a:rPr lang="en-GB" dirty="0" smtClean="0"/>
              <a:t>Processing</a:t>
            </a:r>
            <a:endParaRPr lang="en-US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Traffic Features</a:t>
            </a:r>
            <a:endParaRPr lang="en-US" dirty="0"/>
          </a:p>
          <a:p>
            <a:r>
              <a:rPr lang="en-US" sz="2400" dirty="0"/>
              <a:t>Total Number of Unique </a:t>
            </a:r>
            <a:r>
              <a:rPr lang="en-US" sz="2400" dirty="0" smtClean="0"/>
              <a:t>Flows</a:t>
            </a:r>
          </a:p>
          <a:p>
            <a:r>
              <a:rPr lang="en-US" sz="2400" dirty="0"/>
              <a:t>Subnet </a:t>
            </a:r>
            <a:r>
              <a:rPr lang="en-US" sz="2400" dirty="0" smtClean="0"/>
              <a:t>significance i.e. Flows per destination network</a:t>
            </a:r>
          </a:p>
          <a:p>
            <a:r>
              <a:rPr lang="en-US" sz="2400" dirty="0" smtClean="0"/>
              <a:t>Packet Symmetry for TCP/UDP per destination network</a:t>
            </a:r>
            <a:endParaRPr lang="en-US" sz="2400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Threshold-based </a:t>
            </a:r>
            <a:r>
              <a:rPr lang="en-US" b="1" dirty="0" err="1" smtClean="0"/>
              <a:t>DDoS</a:t>
            </a:r>
            <a:r>
              <a:rPr lang="en-US" b="1" dirty="0" smtClean="0"/>
              <a:t> detection in the data plane</a:t>
            </a:r>
          </a:p>
        </p:txBody>
      </p:sp>
      <p:sp>
        <p:nvSpPr>
          <p:cNvPr id="3" name="Κάτω βέλος 2"/>
          <p:cNvSpPr/>
          <p:nvPr/>
        </p:nvSpPr>
        <p:spPr>
          <a:xfrm>
            <a:off x="3995936" y="3717032"/>
            <a:ext cx="929389" cy="11416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4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P4 </a:t>
            </a:r>
            <a:r>
              <a:rPr lang="en-GB" dirty="0" err="1" smtClean="0"/>
              <a:t>DDoS</a:t>
            </a:r>
            <a:r>
              <a:rPr lang="en-GB" dirty="0" smtClean="0"/>
              <a:t> Detection Pipeline</a:t>
            </a:r>
            <a:r>
              <a:rPr lang="el-GR" dirty="0" smtClean="0"/>
              <a:t> (1/5)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Αντικείμενο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875106"/>
              </p:ext>
            </p:extLst>
          </p:nvPr>
        </p:nvGraphicFramePr>
        <p:xfrm>
          <a:off x="19050" y="1412875"/>
          <a:ext cx="9207500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" name="Visio" r:id="rId4" imgW="24526875" imgH="5486272" progId="Visio.Drawing.15">
                  <p:embed/>
                </p:oleObj>
              </mc:Choice>
              <mc:Fallback>
                <p:oleObj name="Visio" r:id="rId4" imgW="24526875" imgH="548627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412875"/>
                        <a:ext cx="9207500" cy="2054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18272" y="3573016"/>
            <a:ext cx="8229600" cy="45259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lvl="1"/>
            <a:endParaRPr lang="en-US" sz="1800" dirty="0" smtClean="0"/>
          </a:p>
        </p:txBody>
      </p:sp>
      <p:sp>
        <p:nvSpPr>
          <p:cNvPr id="8" name="Θέση περιεχομένου 4"/>
          <p:cNvSpPr txBox="1">
            <a:spLocks/>
          </p:cNvSpPr>
          <p:nvPr/>
        </p:nvSpPr>
        <p:spPr>
          <a:xfrm>
            <a:off x="457200" y="3883782"/>
            <a:ext cx="8939336" cy="249754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Stage 1</a:t>
            </a:r>
            <a:endParaRPr lang="en-US" sz="2400" dirty="0"/>
          </a:p>
          <a:p>
            <a:pPr lvl="1"/>
            <a:r>
              <a:rPr lang="en-US" sz="2000" dirty="0" smtClean="0"/>
              <a:t>TCP/UDP parsing </a:t>
            </a:r>
          </a:p>
          <a:p>
            <a:r>
              <a:rPr lang="en-US" sz="2400" dirty="0" smtClean="0"/>
              <a:t>Stage 2</a:t>
            </a:r>
          </a:p>
          <a:p>
            <a:pPr lvl="1"/>
            <a:r>
              <a:rPr lang="en-US" sz="2000" dirty="0" smtClean="0"/>
              <a:t>Traffic isolation originating from/destined to Protected Networks (match-action)</a:t>
            </a:r>
          </a:p>
          <a:p>
            <a:pPr lvl="1"/>
            <a:r>
              <a:rPr lang="en-US" sz="2000" dirty="0" smtClean="0"/>
              <a:t>Unique identifier matching packets to protected networks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085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P4 </a:t>
            </a:r>
            <a:r>
              <a:rPr lang="en-GB" dirty="0" err="1" smtClean="0"/>
              <a:t>DDoS</a:t>
            </a:r>
            <a:r>
              <a:rPr lang="en-GB" dirty="0" smtClean="0"/>
              <a:t> Detection Pipeline</a:t>
            </a:r>
            <a:r>
              <a:rPr lang="el-GR" dirty="0" smtClean="0"/>
              <a:t> (2/5)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Αντικείμενο 6"/>
          <p:cNvGraphicFramePr>
            <a:graphicFrameLocks noChangeAspect="1"/>
          </p:cNvGraphicFramePr>
          <p:nvPr>
            <p:extLst/>
          </p:nvPr>
        </p:nvGraphicFramePr>
        <p:xfrm>
          <a:off x="19050" y="1412875"/>
          <a:ext cx="9207500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9" name="Visio" r:id="rId4" imgW="24526875" imgH="5486272" progId="Visio.Drawing.15">
                  <p:embed/>
                </p:oleObj>
              </mc:Choice>
              <mc:Fallback>
                <p:oleObj name="Visio" r:id="rId4" imgW="24526875" imgH="5486272" progId="Visio.Drawing.15">
                  <p:embed/>
                  <p:pic>
                    <p:nvPicPr>
                      <p:cNvPr id="7" name="Αντικείμενο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412875"/>
                        <a:ext cx="9207500" cy="2054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18272" y="3573016"/>
            <a:ext cx="8229600" cy="45259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lvl="1"/>
            <a:endParaRPr lang="en-US" sz="1800" dirty="0" smtClean="0"/>
          </a:p>
        </p:txBody>
      </p:sp>
      <p:sp>
        <p:nvSpPr>
          <p:cNvPr id="8" name="Θέση περιεχομένου 4"/>
          <p:cNvSpPr txBox="1">
            <a:spLocks/>
          </p:cNvSpPr>
          <p:nvPr/>
        </p:nvSpPr>
        <p:spPr>
          <a:xfrm>
            <a:off x="457200" y="3883782"/>
            <a:ext cx="8229600" cy="22095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Stage 3a</a:t>
            </a:r>
            <a:endParaRPr lang="en-US" sz="2400" dirty="0"/>
          </a:p>
          <a:p>
            <a:pPr lvl="1"/>
            <a:r>
              <a:rPr lang="en-US" sz="2000" dirty="0" smtClean="0"/>
              <a:t>Packet association with time-based epochs (ingress timestamp)</a:t>
            </a:r>
          </a:p>
          <a:p>
            <a:r>
              <a:rPr lang="en-US" sz="2400" dirty="0" smtClean="0"/>
              <a:t>Stage 3b</a:t>
            </a:r>
          </a:p>
          <a:p>
            <a:pPr lvl="1"/>
            <a:r>
              <a:rPr lang="en-US" sz="2000" dirty="0" smtClean="0"/>
              <a:t>New Epoch Initialization (Conditionally) </a:t>
            </a:r>
          </a:p>
          <a:p>
            <a:pPr lvl="1"/>
            <a:r>
              <a:rPr lang="en-US" sz="2000" dirty="0" smtClean="0"/>
              <a:t>Counters, Epoch Index update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83186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P4 </a:t>
            </a:r>
            <a:r>
              <a:rPr lang="en-GB" dirty="0" err="1" smtClean="0"/>
              <a:t>DDoS</a:t>
            </a:r>
            <a:r>
              <a:rPr lang="en-GB" dirty="0" smtClean="0"/>
              <a:t> Detection Pipeline</a:t>
            </a:r>
            <a:r>
              <a:rPr lang="el-GR" dirty="0" smtClean="0"/>
              <a:t> (3/5)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Αντικείμενο 6"/>
          <p:cNvGraphicFramePr>
            <a:graphicFrameLocks noChangeAspect="1"/>
          </p:cNvGraphicFramePr>
          <p:nvPr>
            <p:extLst/>
          </p:nvPr>
        </p:nvGraphicFramePr>
        <p:xfrm>
          <a:off x="19050" y="1412875"/>
          <a:ext cx="9207500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2" name="Visio" r:id="rId4" imgW="24526875" imgH="5486272" progId="Visio.Drawing.15">
                  <p:embed/>
                </p:oleObj>
              </mc:Choice>
              <mc:Fallback>
                <p:oleObj name="Visio" r:id="rId4" imgW="24526875" imgH="5486272" progId="Visio.Drawing.15">
                  <p:embed/>
                  <p:pic>
                    <p:nvPicPr>
                      <p:cNvPr id="7" name="Αντικείμενο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412875"/>
                        <a:ext cx="9207500" cy="2054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18272" y="3573016"/>
            <a:ext cx="8229600" cy="45259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lvl="1"/>
            <a:endParaRPr lang="en-US" sz="1800" dirty="0" smtClean="0"/>
          </a:p>
        </p:txBody>
      </p:sp>
      <p:sp>
        <p:nvSpPr>
          <p:cNvPr id="8" name="Θέση περιεχομένου 4"/>
          <p:cNvSpPr txBox="1">
            <a:spLocks/>
          </p:cNvSpPr>
          <p:nvPr/>
        </p:nvSpPr>
        <p:spPr>
          <a:xfrm>
            <a:off x="457200" y="3883782"/>
            <a:ext cx="8229600" cy="264156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Stage 4</a:t>
            </a:r>
          </a:p>
          <a:p>
            <a:pPr lvl="1"/>
            <a:r>
              <a:rPr lang="en-US" sz="2000" dirty="0" smtClean="0"/>
              <a:t>Identification of New Flows (</a:t>
            </a:r>
            <a:r>
              <a:rPr lang="en-US" sz="2000" dirty="0" err="1"/>
              <a:t>srcIP</a:t>
            </a:r>
            <a:r>
              <a:rPr lang="en-US" sz="2000" dirty="0"/>
              <a:t>, </a:t>
            </a:r>
            <a:r>
              <a:rPr lang="en-US" sz="2000" dirty="0" err="1"/>
              <a:t>dstIP</a:t>
            </a:r>
            <a:r>
              <a:rPr lang="en-US" sz="2000" dirty="0"/>
              <a:t>, </a:t>
            </a:r>
            <a:r>
              <a:rPr lang="en-US" sz="2000" dirty="0" err="1"/>
              <a:t>srcPort</a:t>
            </a:r>
            <a:r>
              <a:rPr lang="en-US" sz="2000" dirty="0"/>
              <a:t>, </a:t>
            </a:r>
            <a:r>
              <a:rPr lang="en-US" sz="2000" dirty="0" err="1"/>
              <a:t>dstPort</a:t>
            </a:r>
            <a:r>
              <a:rPr lang="en-US" sz="2000" dirty="0"/>
              <a:t>, Protocol</a:t>
            </a:r>
            <a:r>
              <a:rPr lang="en-US" sz="2000" dirty="0" smtClean="0"/>
              <a:t>) within an epoch</a:t>
            </a:r>
          </a:p>
          <a:p>
            <a:pPr lvl="1"/>
            <a:r>
              <a:rPr lang="en-US" sz="2000" dirty="0" smtClean="0"/>
              <a:t>Total Flow Counter &amp; Flow Counter per protected network update</a:t>
            </a:r>
          </a:p>
          <a:p>
            <a:pPr lvl="1"/>
            <a:r>
              <a:rPr lang="en-US" sz="2000" dirty="0"/>
              <a:t>Total number of Unique Flows  Condition</a:t>
            </a:r>
          </a:p>
          <a:p>
            <a:pPr lvl="1"/>
            <a:r>
              <a:rPr lang="en-US" sz="2000" dirty="0"/>
              <a:t>Subnet Significance Condition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7933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P4 </a:t>
            </a:r>
            <a:r>
              <a:rPr lang="en-GB" dirty="0" err="1" smtClean="0"/>
              <a:t>DDoS</a:t>
            </a:r>
            <a:r>
              <a:rPr lang="en-GB" dirty="0" smtClean="0"/>
              <a:t> Detection Pipeline</a:t>
            </a:r>
            <a:r>
              <a:rPr lang="el-GR" dirty="0" smtClean="0"/>
              <a:t> (4/5)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Αντικείμενο 6"/>
          <p:cNvGraphicFramePr>
            <a:graphicFrameLocks noChangeAspect="1"/>
          </p:cNvGraphicFramePr>
          <p:nvPr>
            <p:extLst/>
          </p:nvPr>
        </p:nvGraphicFramePr>
        <p:xfrm>
          <a:off x="19050" y="1412875"/>
          <a:ext cx="9207500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90" name="Visio" r:id="rId4" imgW="24526875" imgH="5486272" progId="Visio.Drawing.15">
                  <p:embed/>
                </p:oleObj>
              </mc:Choice>
              <mc:Fallback>
                <p:oleObj name="Visio" r:id="rId4" imgW="24526875" imgH="5486272" progId="Visio.Drawing.15">
                  <p:embed/>
                  <p:pic>
                    <p:nvPicPr>
                      <p:cNvPr id="7" name="Αντικείμενο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412875"/>
                        <a:ext cx="9207500" cy="2054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18272" y="3573016"/>
            <a:ext cx="8229600" cy="45259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lvl="1"/>
            <a:endParaRPr lang="en-US" sz="1800" dirty="0" smtClean="0"/>
          </a:p>
        </p:txBody>
      </p:sp>
      <p:sp>
        <p:nvSpPr>
          <p:cNvPr id="8" name="Θέση περιεχομένου 4"/>
          <p:cNvSpPr txBox="1">
            <a:spLocks/>
          </p:cNvSpPr>
          <p:nvPr/>
        </p:nvSpPr>
        <p:spPr>
          <a:xfrm>
            <a:off x="457200" y="3883782"/>
            <a:ext cx="8229600" cy="22095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Stage 5</a:t>
            </a:r>
          </a:p>
          <a:p>
            <a:pPr lvl="1"/>
            <a:r>
              <a:rPr lang="en-US" sz="2000" dirty="0" smtClean="0"/>
              <a:t>TCP Packet Symmetry Ratio for protected subnet</a:t>
            </a:r>
          </a:p>
          <a:p>
            <a:pPr lvl="1"/>
            <a:r>
              <a:rPr lang="en-US" sz="2000" dirty="0" smtClean="0"/>
              <a:t>UDP Packet Symmetry Ratio for protected subnet</a:t>
            </a:r>
          </a:p>
          <a:p>
            <a:pPr lvl="1"/>
            <a:r>
              <a:rPr lang="en-US" sz="2000" dirty="0"/>
              <a:t>Packet Symmetry </a:t>
            </a:r>
            <a:r>
              <a:rPr lang="en-US" sz="2000" dirty="0" smtClean="0"/>
              <a:t>Condition Evaluation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1539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P4 </a:t>
            </a:r>
            <a:r>
              <a:rPr lang="en-GB" dirty="0" err="1"/>
              <a:t>DDoS</a:t>
            </a:r>
            <a:r>
              <a:rPr lang="en-GB" dirty="0"/>
              <a:t> Detection Pipeline</a:t>
            </a:r>
            <a:r>
              <a:rPr lang="el-GR" dirty="0"/>
              <a:t> </a:t>
            </a:r>
            <a:r>
              <a:rPr lang="el-GR" dirty="0" smtClean="0"/>
              <a:t>(5/5</a:t>
            </a:r>
            <a:r>
              <a:rPr lang="el-GR" dirty="0"/>
              <a:t>)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Αντικείμενο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745855"/>
              </p:ext>
            </p:extLst>
          </p:nvPr>
        </p:nvGraphicFramePr>
        <p:xfrm>
          <a:off x="19050" y="1412875"/>
          <a:ext cx="9207500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1" name="Visio" r:id="rId4" imgW="24526875" imgH="5486272" progId="Visio.Drawing.15">
                  <p:embed/>
                </p:oleObj>
              </mc:Choice>
              <mc:Fallback>
                <p:oleObj name="Visio" r:id="rId4" imgW="24526875" imgH="5486272" progId="Visio.Drawing.15">
                  <p:embed/>
                  <p:pic>
                    <p:nvPicPr>
                      <p:cNvPr id="7" name="Αντικείμενο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1412875"/>
                        <a:ext cx="9207500" cy="2054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18272" y="3573016"/>
            <a:ext cx="8229600" cy="45259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lvl="1"/>
            <a:endParaRPr lang="en-US" sz="1800" dirty="0" smtClean="0"/>
          </a:p>
        </p:txBody>
      </p:sp>
      <p:sp>
        <p:nvSpPr>
          <p:cNvPr id="8" name="Θέση περιεχομένου 4"/>
          <p:cNvSpPr txBox="1">
            <a:spLocks/>
          </p:cNvSpPr>
          <p:nvPr/>
        </p:nvSpPr>
        <p:spPr>
          <a:xfrm>
            <a:off x="457200" y="3883782"/>
            <a:ext cx="8229600" cy="22095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110000"/>
              <a:buFont typeface="Wingdings" pitchFamily="2" charset="2"/>
              <a:buChar char="§"/>
              <a:defRPr lang="el-GR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SzPct val="50000"/>
              <a:buFont typeface="Wingdings" pitchFamily="2" charset="2"/>
              <a:buChar char="q"/>
              <a:defRPr lang="el-GR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SzPct val="60000"/>
              <a:buFont typeface="Calibri" pitchFamily="34" charset="0"/>
              <a:buChar char="□"/>
              <a:defRPr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2FF"/>
              </a:buClr>
              <a:buFont typeface="Arial" pitchFamily="34" charset="0"/>
              <a:buChar char="–"/>
              <a:defRPr lang="el-GR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2D63A3"/>
              </a:buClr>
              <a:buFont typeface="Arial" pitchFamily="34" charset="0"/>
              <a:buChar char="»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Stage 6</a:t>
            </a:r>
          </a:p>
          <a:p>
            <a:pPr lvl="1"/>
            <a:r>
              <a:rPr lang="en-US" sz="2000" dirty="0" smtClean="0"/>
              <a:t>Metadata headers check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r>
              <a:rPr lang="en-US" sz="2000" dirty="0" smtClean="0"/>
              <a:t>P4 digest to external mitigation mechanisms</a:t>
            </a:r>
          </a:p>
          <a:p>
            <a:pPr lvl="1"/>
            <a:endParaRPr lang="en-US" sz="2000" dirty="0" smtClean="0"/>
          </a:p>
        </p:txBody>
      </p:sp>
      <p:sp>
        <p:nvSpPr>
          <p:cNvPr id="9" name="Ορθογώνιο 8"/>
          <p:cNvSpPr/>
          <p:nvPr/>
        </p:nvSpPr>
        <p:spPr>
          <a:xfrm>
            <a:off x="4211959" y="4519216"/>
            <a:ext cx="1487691" cy="442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Packet</a:t>
            </a:r>
            <a:endParaRPr lang="el-GR" b="1" dirty="0">
              <a:solidFill>
                <a:schemeClr val="tx1"/>
              </a:solidFill>
            </a:endParaRPr>
          </a:p>
        </p:txBody>
      </p:sp>
      <p:sp>
        <p:nvSpPr>
          <p:cNvPr id="10" name="Ορθογώνιο 9"/>
          <p:cNvSpPr/>
          <p:nvPr/>
        </p:nvSpPr>
        <p:spPr>
          <a:xfrm>
            <a:off x="5212830" y="4077072"/>
            <a:ext cx="486820" cy="4421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f_p</a:t>
            </a:r>
            <a:endParaRPr lang="el-GR" sz="1200" dirty="0">
              <a:solidFill>
                <a:schemeClr val="tx1"/>
              </a:solidFill>
            </a:endParaRPr>
          </a:p>
        </p:txBody>
      </p:sp>
      <p:sp>
        <p:nvSpPr>
          <p:cNvPr id="11" name="Ορθογώνιο 10"/>
          <p:cNvSpPr/>
          <p:nvPr/>
        </p:nvSpPr>
        <p:spPr>
          <a:xfrm>
            <a:off x="4211960" y="4077394"/>
            <a:ext cx="486820" cy="4421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f_d</a:t>
            </a:r>
            <a:endParaRPr lang="el-GR" sz="1200" dirty="0">
              <a:solidFill>
                <a:schemeClr val="tx1"/>
              </a:solidFill>
            </a:endParaRPr>
          </a:p>
        </p:txBody>
      </p:sp>
      <p:sp>
        <p:nvSpPr>
          <p:cNvPr id="12" name="Ορθογώνιο 11"/>
          <p:cNvSpPr/>
          <p:nvPr/>
        </p:nvSpPr>
        <p:spPr>
          <a:xfrm>
            <a:off x="4712699" y="4077073"/>
            <a:ext cx="486820" cy="4421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f_cn</a:t>
            </a:r>
            <a:endParaRPr lang="el-GR" sz="1200" dirty="0">
              <a:solidFill>
                <a:schemeClr val="tx1"/>
              </a:solidFill>
            </a:endParaRPr>
          </a:p>
        </p:txBody>
      </p:sp>
      <p:sp>
        <p:nvSpPr>
          <p:cNvPr id="13" name="Ορθογώνιο 12"/>
          <p:cNvSpPr/>
          <p:nvPr/>
        </p:nvSpPr>
        <p:spPr>
          <a:xfrm>
            <a:off x="2020579" y="5438972"/>
            <a:ext cx="1004046" cy="442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Digest</a:t>
            </a:r>
            <a:endParaRPr lang="el-GR" b="1" dirty="0">
              <a:solidFill>
                <a:schemeClr val="tx1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5397600"/>
            <a:ext cx="544923" cy="540886"/>
          </a:xfrm>
          <a:prstGeom prst="rect">
            <a:avLst/>
          </a:prstGeom>
        </p:spPr>
      </p:pic>
      <p:sp>
        <p:nvSpPr>
          <p:cNvPr id="14" name="Ορθογώνιο 13"/>
          <p:cNvSpPr/>
          <p:nvPr/>
        </p:nvSpPr>
        <p:spPr>
          <a:xfrm>
            <a:off x="3034271" y="5438972"/>
            <a:ext cx="1659745" cy="442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Destination IP 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5" name="Ορθογώνιο 14"/>
          <p:cNvSpPr/>
          <p:nvPr/>
        </p:nvSpPr>
        <p:spPr>
          <a:xfrm>
            <a:off x="4698411" y="5438972"/>
            <a:ext cx="723397" cy="442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D_ID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6" name="Ορθογώνιο 15"/>
          <p:cNvSpPr/>
          <p:nvPr/>
        </p:nvSpPr>
        <p:spPr>
          <a:xfrm>
            <a:off x="5429378" y="5438972"/>
            <a:ext cx="723397" cy="442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roto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7" name="Ορθογώνιο 16"/>
          <p:cNvSpPr/>
          <p:nvPr/>
        </p:nvSpPr>
        <p:spPr>
          <a:xfrm>
            <a:off x="6153995" y="5438971"/>
            <a:ext cx="765694" cy="442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32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6096</TotalTime>
  <Words>619</Words>
  <Application>Microsoft Office PowerPoint</Application>
  <PresentationFormat>Προβολή στην οθόνη (4:3)</PresentationFormat>
  <Paragraphs>162</Paragraphs>
  <Slides>18</Slides>
  <Notes>18</Notes>
  <HiddenSlides>3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design-template</vt:lpstr>
      <vt:lpstr>Visio</vt:lpstr>
      <vt:lpstr>DDoS Detection on  P4 SmartNICs</vt:lpstr>
      <vt:lpstr>Distributed Denial of Service (DDoS) Attacks </vt:lpstr>
      <vt:lpstr>DDoS Attack Detection Mechanisms</vt:lpstr>
      <vt:lpstr>Traffic Features &amp; Processing</vt:lpstr>
      <vt:lpstr>P4 DDoS Detection Pipeline (1/5)</vt:lpstr>
      <vt:lpstr>P4 DDoS Detection Pipeline (2/5)</vt:lpstr>
      <vt:lpstr>P4 DDoS Detection Pipeline (3/5)</vt:lpstr>
      <vt:lpstr>P4 DDoS Detection Pipeline (4/5)</vt:lpstr>
      <vt:lpstr>P4 DDoS Detection Pipeline (5/5)</vt:lpstr>
      <vt:lpstr>Proof of Concept Testbed</vt:lpstr>
      <vt:lpstr>DDoS Detection Accuracy (1/2)</vt:lpstr>
      <vt:lpstr>DDoS Detection Accuracy (2/2)</vt:lpstr>
      <vt:lpstr>DDoS Detection Accuracy (2/2)</vt:lpstr>
      <vt:lpstr>Packet Processing Performance</vt:lpstr>
      <vt:lpstr>Conclusions &amp; Future Directions</vt:lpstr>
      <vt:lpstr>Thank you!</vt:lpstr>
      <vt:lpstr>Backup - Slides</vt:lpstr>
      <vt:lpstr>P4 DDoS Detection Pipeline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mdimolianis</dc:creator>
  <cp:lastModifiedBy>Marinos Dimolianis</cp:lastModifiedBy>
  <cp:revision>853</cp:revision>
  <cp:lastPrinted>2020-02-20T16:52:38Z</cp:lastPrinted>
  <dcterms:created xsi:type="dcterms:W3CDTF">2015-04-06T10:16:16Z</dcterms:created>
  <dcterms:modified xsi:type="dcterms:W3CDTF">2020-11-09T14:59:54Z</dcterms:modified>
</cp:coreProperties>
</file>