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15"/>
  </p:notesMasterIdLst>
  <p:handoutMasterIdLst>
    <p:handoutMasterId r:id="rId16"/>
  </p:handoutMasterIdLst>
  <p:sldIdLst>
    <p:sldId id="713" r:id="rId2"/>
    <p:sldId id="751" r:id="rId3"/>
    <p:sldId id="752" r:id="rId4"/>
    <p:sldId id="753" r:id="rId5"/>
    <p:sldId id="761" r:id="rId6"/>
    <p:sldId id="754" r:id="rId7"/>
    <p:sldId id="755" r:id="rId8"/>
    <p:sldId id="756" r:id="rId9"/>
    <p:sldId id="757" r:id="rId10"/>
    <p:sldId id="758" r:id="rId11"/>
    <p:sldId id="760" r:id="rId12"/>
    <p:sldId id="759" r:id="rId13"/>
    <p:sldId id="75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Pouyoul" initials="EP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06" autoAdjust="0"/>
    <p:restoredTop sz="96443"/>
  </p:normalViewPr>
  <p:slideViewPr>
    <p:cSldViewPr snapToGrid="0" snapToObjects="1">
      <p:cViewPr varScale="1">
        <p:scale>
          <a:sx n="104" d="100"/>
          <a:sy n="104" d="100"/>
        </p:scale>
        <p:origin x="141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BDED7-29A8-754E-B807-3E8B384602AB}" type="datetimeFigureOut">
              <a:rPr lang="en-US" smtClean="0"/>
              <a:pPr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452A4-E2D2-B541-BB96-F19D83437F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123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92602-A50A-6F43-BA63-B95DD6C879D0}" type="datetimeFigureOut">
              <a:rPr lang="en-US" smtClean="0"/>
              <a:pPr/>
              <a:t>11/9/20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9BEA5-48FC-3B4C-BD98-0FE1A609C1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790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832225"/>
            <a:ext cx="7772400" cy="1362075"/>
          </a:xfrm>
        </p:spPr>
        <p:txBody>
          <a:bodyPr anchor="t"/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024063"/>
            <a:ext cx="7772400" cy="1500187"/>
          </a:xfrm>
        </p:spPr>
        <p:txBody>
          <a:bodyPr tIns="45720" bIns="182880" anchor="b"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Snet_Logo_Footer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44" y="6116410"/>
            <a:ext cx="1210056" cy="3627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37160" cy="684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7762875" cy="1470025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69267"/>
            <a:ext cx="3597275" cy="1325033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NB: The information in these slides are strictly for exploratory purposes and should not in any way imply ESnet’s commitment to this architecture.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DOE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467" y="5832094"/>
            <a:ext cx="1572768" cy="524256"/>
          </a:xfrm>
          <a:prstGeom prst="rect">
            <a:avLst/>
          </a:prstGeom>
        </p:spPr>
      </p:pic>
      <p:pic>
        <p:nvPicPr>
          <p:cNvPr id="8" name="Picture 7" descr="Lab_Log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5667502"/>
            <a:ext cx="908304" cy="688848"/>
          </a:xfrm>
          <a:prstGeom prst="rect">
            <a:avLst/>
          </a:prstGeom>
        </p:spPr>
      </p:pic>
      <p:pic>
        <p:nvPicPr>
          <p:cNvPr id="9" name="Picture 8" descr="ESnet_Logo_Header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33" y="651933"/>
            <a:ext cx="3288792" cy="96012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116513" y="3868738"/>
            <a:ext cx="3570287" cy="1325562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/>
            </a:lvl1pPr>
            <a:lvl2pPr marL="230188" indent="0">
              <a:buNone/>
              <a:defRPr sz="1400"/>
            </a:lvl2pPr>
            <a:lvl3pPr marL="458787" indent="0">
              <a:buNone/>
              <a:defRPr sz="1400"/>
            </a:lvl3pPr>
            <a:lvl4pPr marL="684212" indent="0">
              <a:buNone/>
              <a:defRPr sz="1400"/>
            </a:lvl4pPr>
            <a:lvl5pPr marL="912812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748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NB: The </a:t>
            </a:r>
            <a:r>
              <a:rPr lang="en-US" dirty="0" err="1"/>
              <a:t>inf</a:t>
            </a:r>
            <a:r>
              <a:rPr lang="en-US" dirty="0"/>
              <a:t>   </a:t>
            </a:r>
            <a:r>
              <a:rPr lang="en-US" dirty="0" err="1"/>
              <a:t>ormation</a:t>
            </a:r>
            <a:r>
              <a:rPr lang="en-US" dirty="0"/>
              <a:t> in these slides are strictly for exploratory purposes and should not in any way imply </a:t>
            </a:r>
            <a:r>
              <a:rPr lang="en-US" dirty="0" err="1"/>
              <a:t>ESnet’s</a:t>
            </a:r>
            <a:r>
              <a:rPr lang="en-US" dirty="0"/>
              <a:t> commitment to this architecture.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19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481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481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buClr>
                <a:schemeClr val="tx1"/>
              </a:buClr>
              <a:defRPr sz="1800"/>
            </a:lvl2pPr>
            <a:lvl3pPr marL="685800" indent="-228600">
              <a:buClr>
                <a:schemeClr val="tx1"/>
              </a:buClr>
              <a:defRPr sz="1600"/>
            </a:lvl3pPr>
            <a:lvl4pPr marL="914400" indent="-228600">
              <a:buClr>
                <a:schemeClr val="tx1"/>
              </a:buClr>
              <a:defRPr sz="1200"/>
            </a:lvl4pPr>
            <a:lvl5pPr marL="1143000" indent="-228600">
              <a:buClr>
                <a:schemeClr val="tx1"/>
              </a:buCl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NB: The information in these slides are strictly for exploratory purposes and should not in any way imply ESnet’s commitment to this architecture.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24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3488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3488"/>
          </a:xfrm>
        </p:spPr>
        <p:txBody>
          <a:bodyPr/>
          <a:lstStyle>
            <a:lvl1pPr>
              <a:defRPr sz="2000"/>
            </a:lvl1pPr>
            <a:lvl2pPr marL="457200" indent="-228600">
              <a:defRPr sz="1800"/>
            </a:lvl2pPr>
            <a:lvl3pPr marL="685800" indent="-228600">
              <a:defRPr sz="1600"/>
            </a:lvl3pPr>
            <a:lvl4pPr marL="914400" indent="-228600">
              <a:defRPr sz="1200"/>
            </a:lvl4pPr>
            <a:lvl5pPr marL="1143000" indent="-228600"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7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5027" y="6617730"/>
            <a:ext cx="7011773" cy="230750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363739"/>
                </a:solidFill>
              </a:defRPr>
            </a:lvl1pPr>
          </a:lstStyle>
          <a:p>
            <a:r>
              <a:rPr lang="en-US"/>
              <a:t>NB: The information in these slides are strictly for exploratory purposes and should not in any way imply ESnet’s commitment to this architecture.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9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NB: The information in these slides are strictly for exploratory purposes and should not in any way imply ESnet’s commitment to this architecture.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4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o log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0" y="-219075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106636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106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357070"/>
            <a:ext cx="5334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106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14464" y="6351660"/>
            <a:ext cx="381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rgbClr val="10663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 b="0" i="0" u="none" strike="noStrike" cap="none">
              <a:solidFill>
                <a:srgbClr val="10663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90434" y="6302417"/>
            <a:ext cx="2877578" cy="5254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283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44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617730"/>
            <a:ext cx="311665" cy="230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fld id="{487710A0-C33E-CC45-8305-B897475A1CD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Snet_Logo_Footer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44" y="6116410"/>
            <a:ext cx="1210056" cy="3627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137160" cy="684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5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1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88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22860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SzPct val="85000"/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8975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2" indent="-285750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Lucida Grande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30188" algn="l" defTabSz="457200" rtl="0" eaLnBrk="1" latinLnBrk="0" hangingPunct="1">
        <a:spcBef>
          <a:spcPct val="20000"/>
        </a:spcBef>
        <a:buClr>
          <a:schemeClr val="tx1">
            <a:lumMod val="50000"/>
          </a:schemeClr>
        </a:buClr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lbl.gov/daphn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lbl.gov/daphne/hom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CDE206-CD81-A04E-AB06-8C66656AC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30425"/>
            <a:ext cx="7389341" cy="1470025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Towards </a:t>
            </a:r>
            <a:r>
              <a:rPr lang="en-US" b="1" dirty="0" err="1">
                <a:solidFill>
                  <a:srgbClr val="000000"/>
                </a:solidFill>
              </a:rPr>
              <a:t>sFlow</a:t>
            </a:r>
            <a:r>
              <a:rPr lang="en-US" b="1" dirty="0">
                <a:solidFill>
                  <a:srgbClr val="000000"/>
                </a:solidFill>
              </a:rPr>
              <a:t> Monitoring Dashboards for AI-controlled NRENs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C51AE24-7AB2-B247-8B0D-8AB310A58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474" y="4696641"/>
            <a:ext cx="8365526" cy="1397216"/>
          </a:xfrm>
        </p:spPr>
        <p:txBody>
          <a:bodyPr/>
          <a:lstStyle/>
          <a:p>
            <a:r>
              <a:rPr lang="en-US" sz="2800" b="1" dirty="0">
                <a:solidFill>
                  <a:srgbClr val="000000"/>
                </a:solidFill>
              </a:rPr>
              <a:t>Mariam Kiran*</a:t>
            </a:r>
          </a:p>
          <a:p>
            <a:r>
              <a:rPr lang="en-US" b="1" dirty="0">
                <a:solidFill>
                  <a:srgbClr val="000000"/>
                </a:solidFill>
              </a:rPr>
              <a:t>(and) Kenneth Miller*, Eric </a:t>
            </a:r>
            <a:r>
              <a:rPr lang="en-US" b="1" dirty="0" err="1">
                <a:solidFill>
                  <a:srgbClr val="000000"/>
                </a:solidFill>
              </a:rPr>
              <a:t>Pouyoul</a:t>
            </a:r>
            <a:r>
              <a:rPr lang="en-US" b="1" dirty="0">
                <a:solidFill>
                  <a:srgbClr val="000000"/>
                </a:solidFill>
              </a:rPr>
              <a:t>*, Ezra Kissel*, Paul Ruth^, </a:t>
            </a:r>
            <a:r>
              <a:rPr lang="en-US" b="1" dirty="0" err="1">
                <a:solidFill>
                  <a:srgbClr val="000000"/>
                </a:solidFill>
              </a:rPr>
              <a:t>Mert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Cevik</a:t>
            </a:r>
            <a:r>
              <a:rPr lang="en-US" b="1" dirty="0">
                <a:solidFill>
                  <a:srgbClr val="000000"/>
                </a:solidFill>
              </a:rPr>
              <a:t>^</a:t>
            </a:r>
          </a:p>
          <a:p>
            <a:endParaRPr lang="en-US" sz="24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  <a:p>
            <a:r>
              <a:rPr lang="en-US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*Energy Sciences Network (ESnet), LBNL</a:t>
            </a:r>
          </a:p>
          <a:p>
            <a:r>
              <a:rPr lang="en-US" i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^RENCI, Chameleon Cloud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BDBC25-B87E-B843-80D1-8403AD19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87F36EA-9B39-154E-BB46-23E0E56582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71800" y="3600450"/>
            <a:ext cx="3570287" cy="1325562"/>
          </a:xfrm>
        </p:spPr>
        <p:txBody>
          <a:bodyPr/>
          <a:lstStyle/>
          <a:p>
            <a:r>
              <a:rPr lang="en-US" sz="20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Telemetry and Big Data Workshop (GEANT)</a:t>
            </a:r>
          </a:p>
          <a:p>
            <a:r>
              <a:rPr lang="en-US" sz="20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mkiran@es.net</a:t>
            </a:r>
          </a:p>
          <a:p>
            <a:endParaRPr lang="en-US" sz="2000" b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48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4E184-DFDF-CF4B-8A76-BD0322EDD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Need for </a:t>
            </a:r>
            <a:r>
              <a:rPr lang="en-US" dirty="0" err="1">
                <a:solidFill>
                  <a:srgbClr val="000000"/>
                </a:solidFill>
              </a:rPr>
              <a:t>sFlow</a:t>
            </a:r>
            <a:r>
              <a:rPr lang="en-US" dirty="0">
                <a:solidFill>
                  <a:srgbClr val="000000"/>
                </a:solidFill>
              </a:rPr>
              <a:t> (Better Monitoring)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FDC67-1A8C-584A-B144-79686B3B9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4484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AI needs clean data to learn decision making</a:t>
            </a:r>
          </a:p>
          <a:p>
            <a:r>
              <a:rPr lang="en-US" dirty="0">
                <a:solidFill>
                  <a:srgbClr val="000000"/>
                </a:solidFill>
              </a:rPr>
              <a:t>Use port mirroring to collect better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469C8-0347-CB45-9FA3-FF0A0573C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Google Shape;467;p53">
            <a:extLst>
              <a:ext uri="{FF2B5EF4-FFF2-40B4-BE49-F238E27FC236}">
                <a16:creationId xmlns:a16="http://schemas.microsoft.com/office/drawing/2014/main" id="{D9982178-1B81-F141-AB0E-9A33CD97740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4103" y="3063986"/>
            <a:ext cx="402091" cy="3899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Google Shape;474;p53">
            <a:extLst>
              <a:ext uri="{FF2B5EF4-FFF2-40B4-BE49-F238E27FC236}">
                <a16:creationId xmlns:a16="http://schemas.microsoft.com/office/drawing/2014/main" id="{DE0EBE2C-2806-5546-87E3-733261043F80}"/>
              </a:ext>
            </a:extLst>
          </p:cNvPr>
          <p:cNvCxnSpPr>
            <a:endCxn id="8" idx="1"/>
          </p:cNvCxnSpPr>
          <p:nvPr/>
        </p:nvCxnSpPr>
        <p:spPr>
          <a:xfrm rot="10800000" flipH="1">
            <a:off x="2033300" y="3259065"/>
            <a:ext cx="480900" cy="1473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pic>
        <p:nvPicPr>
          <p:cNvPr id="10" name="Google Shape;462;p53">
            <a:extLst>
              <a:ext uri="{FF2B5EF4-FFF2-40B4-BE49-F238E27FC236}">
                <a16:creationId xmlns:a16="http://schemas.microsoft.com/office/drawing/2014/main" id="{A69817CD-863E-A24D-AF1F-37176C77FD1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94429" y="3258939"/>
            <a:ext cx="563407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67;p53">
            <a:extLst>
              <a:ext uri="{FF2B5EF4-FFF2-40B4-BE49-F238E27FC236}">
                <a16:creationId xmlns:a16="http://schemas.microsoft.com/office/drawing/2014/main" id="{340E6B05-AA9B-D445-9E77-2C3BF1F83E0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14103" y="3648972"/>
            <a:ext cx="402091" cy="3899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FD7211C2-9607-624B-968F-DF0D1FF234F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157836" y="3547871"/>
            <a:ext cx="356267" cy="296055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36DC151-833F-7540-A7DD-0FC505578F47}"/>
              </a:ext>
            </a:extLst>
          </p:cNvPr>
          <p:cNvSpPr txBox="1"/>
          <p:nvPr/>
        </p:nvSpPr>
        <p:spPr>
          <a:xfrm>
            <a:off x="457200" y="3595398"/>
            <a:ext cx="2458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000000"/>
                </a:solidFill>
              </a:rPr>
              <a:t>Mirror traffic to Security Onion node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E8CB6D0-7A0E-0D4B-9531-FCC4B08B7C40}"/>
              </a:ext>
            </a:extLst>
          </p:cNvPr>
          <p:cNvSpPr/>
          <p:nvPr/>
        </p:nvSpPr>
        <p:spPr>
          <a:xfrm>
            <a:off x="3571103" y="5016843"/>
            <a:ext cx="2298356" cy="8279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Network layer *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7DFD4B4-F308-DF44-97EF-1F7B8256D5C7}"/>
              </a:ext>
            </a:extLst>
          </p:cNvPr>
          <p:cNvSpPr/>
          <p:nvPr/>
        </p:nvSpPr>
        <p:spPr>
          <a:xfrm>
            <a:off x="3571103" y="4038879"/>
            <a:ext cx="2298356" cy="82790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Host layer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656C728-CA88-7E4A-BCDA-705641F28195}"/>
              </a:ext>
            </a:extLst>
          </p:cNvPr>
          <p:cNvSpPr/>
          <p:nvPr/>
        </p:nvSpPr>
        <p:spPr>
          <a:xfrm>
            <a:off x="7225613" y="4452830"/>
            <a:ext cx="1210962" cy="9691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sFlow</a:t>
            </a:r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(Grafana)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99057E-11AC-EE46-B61F-B3D1F1EE17F1}"/>
              </a:ext>
            </a:extLst>
          </p:cNvPr>
          <p:cNvSpPr txBox="1"/>
          <p:nvPr/>
        </p:nvSpPr>
        <p:spPr>
          <a:xfrm>
            <a:off x="6002294" y="4593070"/>
            <a:ext cx="1223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880"/>
              </a:spcBef>
              <a:buClr>
                <a:srgbClr val="2DB2CF"/>
              </a:buClr>
            </a:pPr>
            <a:r>
              <a:rPr lang="en-US" sz="2000" dirty="0" err="1">
                <a:solidFill>
                  <a:srgbClr val="000000"/>
                </a:solidFill>
              </a:rPr>
              <a:t>sFlow</a:t>
            </a:r>
            <a:r>
              <a:rPr lang="en-US" sz="2000" dirty="0">
                <a:solidFill>
                  <a:srgbClr val="000000"/>
                </a:solidFill>
              </a:rPr>
              <a:t> telemetry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989E460-93A2-6E49-B9FF-FC3F9F54772D}"/>
              </a:ext>
            </a:extLst>
          </p:cNvPr>
          <p:cNvCxnSpPr>
            <a:cxnSpLocks/>
          </p:cNvCxnSpPr>
          <p:nvPr/>
        </p:nvCxnSpPr>
        <p:spPr>
          <a:xfrm>
            <a:off x="6005383" y="4947013"/>
            <a:ext cx="12233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Brace 22">
            <a:extLst>
              <a:ext uri="{FF2B5EF4-FFF2-40B4-BE49-F238E27FC236}">
                <a16:creationId xmlns:a16="http://schemas.microsoft.com/office/drawing/2014/main" id="{39593DDB-0D1C-A44A-B092-803A3FF95D9E}"/>
              </a:ext>
            </a:extLst>
          </p:cNvPr>
          <p:cNvSpPr/>
          <p:nvPr/>
        </p:nvSpPr>
        <p:spPr>
          <a:xfrm>
            <a:off x="5869459" y="3949341"/>
            <a:ext cx="271849" cy="19953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C2B975-242D-184A-9E4F-D3772AB5172B}"/>
              </a:ext>
            </a:extLst>
          </p:cNvPr>
          <p:cNvSpPr txBox="1"/>
          <p:nvPr/>
        </p:nvSpPr>
        <p:spPr>
          <a:xfrm>
            <a:off x="3534033" y="5948811"/>
            <a:ext cx="3015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i="1" dirty="0">
                <a:solidFill>
                  <a:srgbClr val="000000"/>
                </a:solidFill>
              </a:rPr>
              <a:t>*Turn on </a:t>
            </a:r>
            <a:r>
              <a:rPr lang="en-US" sz="2000" i="1" dirty="0" err="1">
                <a:solidFill>
                  <a:srgbClr val="000000"/>
                </a:solidFill>
              </a:rPr>
              <a:t>sFlow</a:t>
            </a:r>
            <a:r>
              <a:rPr lang="en-US" sz="2000" i="1" dirty="0">
                <a:solidFill>
                  <a:srgbClr val="000000"/>
                </a:solidFill>
              </a:rPr>
              <a:t>-enabled</a:t>
            </a:r>
          </a:p>
        </p:txBody>
      </p:sp>
    </p:spTree>
    <p:extLst>
      <p:ext uri="{BB962C8B-B14F-4D97-AF65-F5344CB8AC3E}">
        <p14:creationId xmlns:p14="http://schemas.microsoft.com/office/powerpoint/2010/main" val="2907932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BC742-19C3-5B4C-B8FD-0403E5AE1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sFlow</a:t>
            </a:r>
            <a:r>
              <a:rPr lang="en-US" dirty="0">
                <a:solidFill>
                  <a:srgbClr val="000000"/>
                </a:solidFill>
              </a:rPr>
              <a:t> for Network devices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8A33B96-1D02-C045-A2B3-205286EBE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032" y="1796791"/>
            <a:ext cx="8229600" cy="345753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CE674-C78A-B948-85BB-1D80BB54E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28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F7AFB-62FF-5740-B9F0-BD2B8BD66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BC8A9-E5B8-4F46-9695-30BD82939E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AI-controller needs setup of </a:t>
            </a:r>
            <a:r>
              <a:rPr lang="en-US" dirty="0" err="1">
                <a:solidFill>
                  <a:srgbClr val="000000"/>
                </a:solidFill>
              </a:rPr>
              <a:t>sFlow</a:t>
            </a:r>
            <a:r>
              <a:rPr lang="en-US" dirty="0">
                <a:solidFill>
                  <a:srgbClr val="000000"/>
                </a:solidFill>
              </a:rPr>
              <a:t> agents on Testbed devices </a:t>
            </a:r>
          </a:p>
          <a:p>
            <a:r>
              <a:rPr lang="en-US" dirty="0" err="1">
                <a:solidFill>
                  <a:srgbClr val="000000"/>
                </a:solidFill>
              </a:rPr>
              <a:t>NetGraf</a:t>
            </a:r>
            <a:r>
              <a:rPr lang="en-US" dirty="0">
                <a:solidFill>
                  <a:srgbClr val="000000"/>
                </a:solidFill>
              </a:rPr>
              <a:t> toolkit is available for community to experiment with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Aimed for researchers needing quick monitoring in real-time</a:t>
            </a:r>
          </a:p>
          <a:p>
            <a:r>
              <a:rPr lang="en-US" dirty="0">
                <a:solidFill>
                  <a:srgbClr val="000000"/>
                </a:solidFill>
              </a:rPr>
              <a:t>Meanwhile developing more monitoring tools needed for AI, such as DTN-DTN tests and experimentation of other monitoring tools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Feel free to reach out for collaboration and discussions!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CDE7D-7960-4746-B183-3E3E954E0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BABEDC-A0C3-934F-BAD8-261008816091}"/>
              </a:ext>
            </a:extLst>
          </p:cNvPr>
          <p:cNvSpPr txBox="1"/>
          <p:nvPr/>
        </p:nvSpPr>
        <p:spPr>
          <a:xfrm>
            <a:off x="768865" y="5982840"/>
            <a:ext cx="7028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880"/>
              </a:spcBef>
              <a:buClr>
                <a:srgbClr val="2DB2CF"/>
              </a:buClr>
            </a:pPr>
            <a:r>
              <a:rPr lang="en-US" sz="1600" i="1" dirty="0">
                <a:solidFill>
                  <a:srgbClr val="000000"/>
                </a:solidFill>
              </a:rPr>
              <a:t>D. Kaur, B. Mohammad, M. Kiran, </a:t>
            </a:r>
            <a:r>
              <a:rPr lang="en-US" sz="1600" i="1">
                <a:solidFill>
                  <a:srgbClr val="000000"/>
                </a:solidFill>
              </a:rPr>
              <a:t>NetGraf</a:t>
            </a:r>
            <a:r>
              <a:rPr lang="en-US" sz="1600" i="1" dirty="0">
                <a:solidFill>
                  <a:srgbClr val="000000"/>
                </a:solidFill>
              </a:rPr>
              <a:t> : A collaborative Network Monitoring Stack for Network Experimental Testbeds, Supercomputing 2020</a:t>
            </a:r>
            <a:endParaRPr lang="en-US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31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4545-A052-4E4C-9632-42C9F3D6F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Thankyou for listening!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A5650-F731-DF4B-8C5F-E334FCA0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More information: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Deep Learning and Artificial Intelligence for High-Performance Networks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(DAPHNE Lab) (</a:t>
            </a:r>
            <a:r>
              <a:rPr lang="en-US" dirty="0">
                <a:solidFill>
                  <a:srgbClr val="0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https://sites.google.com/lbl.gov/daphne</a:t>
            </a:r>
            <a:r>
              <a:rPr lang="en-US" dirty="0">
                <a:solidFill>
                  <a:srgbClr val="000000"/>
                </a:solidFill>
              </a:rPr>
              <a:t>)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9DE53-2697-274E-970C-003DA5FBD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5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DC9EDD-3998-6246-8DED-395691DC5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032" y="520615"/>
            <a:ext cx="8308546" cy="1362075"/>
          </a:xfrm>
          <a:noFill/>
        </p:spPr>
        <p:txBody>
          <a:bodyPr/>
          <a:lstStyle/>
          <a:p>
            <a:pPr algn="ctr"/>
            <a:r>
              <a:rPr lang="en-US" sz="3600" b="1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Deep Learning and Artificial Intelligence for High-Performance Networks</a:t>
            </a:r>
            <a:br>
              <a:rPr lang="en-US" sz="36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r>
              <a:rPr lang="en-US" sz="3600" dirty="0">
                <a:solidFill>
                  <a:schemeClr val="accent2">
                    <a:lumMod val="90000"/>
                    <a:lumOff val="10000"/>
                  </a:schemeClr>
                </a:solidFill>
              </a:rPr>
              <a:t>(DAPHNE Lab)</a:t>
            </a:r>
            <a:br>
              <a:rPr lang="en-US" sz="36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br>
              <a:rPr lang="en-US" sz="36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br>
              <a:rPr lang="en-US" sz="3600" dirty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endParaRPr lang="en-US" sz="3600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E3B08-060C-FB4B-8EBA-77318BBA6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624AC-A28F-EE4F-B8D9-CE52B5E5D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077" y="4324865"/>
            <a:ext cx="2793696" cy="22928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584170-ACCA-1045-AAC5-B38D9F510605}"/>
              </a:ext>
            </a:extLst>
          </p:cNvPr>
          <p:cNvSpPr txBox="1"/>
          <p:nvPr/>
        </p:nvSpPr>
        <p:spPr>
          <a:xfrm>
            <a:off x="768865" y="2681416"/>
            <a:ext cx="8016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>
              <a:spcBef>
                <a:spcPts val="880"/>
              </a:spcBef>
              <a:buClr>
                <a:srgbClr val="2DB2CF"/>
              </a:buClr>
            </a:pPr>
            <a:r>
              <a:rPr lang="en-US" sz="2400" i="1" dirty="0">
                <a:solidFill>
                  <a:srgbClr val="000000"/>
                </a:solidFill>
              </a:rPr>
              <a:t>Exploring machine learning, deep learning and AI techniques when applied to operational networking and distributed computing problems</a:t>
            </a:r>
            <a:endParaRPr lang="en-US" sz="2800" i="1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945183-DE16-514F-9460-66CABFE1E7D9}"/>
              </a:ext>
            </a:extLst>
          </p:cNvPr>
          <p:cNvSpPr txBox="1"/>
          <p:nvPr/>
        </p:nvSpPr>
        <p:spPr>
          <a:xfrm>
            <a:off x="2917567" y="3881745"/>
            <a:ext cx="3719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1600" dirty="0">
                <a:hlinkClick r:id="rId3"/>
              </a:rPr>
              <a:t>https://sites.google.com/lbl.gov/daphne</a:t>
            </a:r>
            <a:r>
              <a:rPr lang="en-US" sz="1600" dirty="0"/>
              <a:t>/</a:t>
            </a:r>
            <a:endParaRPr lang="en-US" sz="1600" dirty="0">
              <a:solidFill>
                <a:srgbClr val="5858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4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4DDD1-DA98-1A47-AC97-38F766FF8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20" y="1860370"/>
            <a:ext cx="4646710" cy="2044385"/>
          </a:xfrm>
          <a:prstGeom prst="rect">
            <a:avLst/>
          </a:prstGeom>
        </p:spPr>
      </p:pic>
      <p:sp>
        <p:nvSpPr>
          <p:cNvPr id="19" name="Rectangular Callout 18">
            <a:extLst>
              <a:ext uri="{FF2B5EF4-FFF2-40B4-BE49-F238E27FC236}">
                <a16:creationId xmlns:a16="http://schemas.microsoft.com/office/drawing/2014/main" id="{A049AA5C-B3D2-D74F-A360-2F0C21EC5C0D}"/>
              </a:ext>
            </a:extLst>
          </p:cNvPr>
          <p:cNvSpPr/>
          <p:nvPr/>
        </p:nvSpPr>
        <p:spPr>
          <a:xfrm>
            <a:off x="2363253" y="3871413"/>
            <a:ext cx="1924244" cy="2257538"/>
          </a:xfrm>
          <a:prstGeom prst="wedgeRectCallout">
            <a:avLst>
              <a:gd name="adj1" fmla="val -79080"/>
              <a:gd name="adj2" fmla="val -50454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Individual site behavior</a:t>
            </a:r>
          </a:p>
        </p:txBody>
      </p:sp>
      <p:sp>
        <p:nvSpPr>
          <p:cNvPr id="21" name="Rectangular Callout 20">
            <a:extLst>
              <a:ext uri="{FF2B5EF4-FFF2-40B4-BE49-F238E27FC236}">
                <a16:creationId xmlns:a16="http://schemas.microsoft.com/office/drawing/2014/main" id="{6FBD401D-9DE4-1E41-8996-22A52429FE4A}"/>
              </a:ext>
            </a:extLst>
          </p:cNvPr>
          <p:cNvSpPr/>
          <p:nvPr/>
        </p:nvSpPr>
        <p:spPr>
          <a:xfrm>
            <a:off x="5524772" y="3627386"/>
            <a:ext cx="3190089" cy="1662160"/>
          </a:xfrm>
          <a:prstGeom prst="wedgeRectCallout">
            <a:avLst>
              <a:gd name="adj1" fmla="val -101028"/>
              <a:gd name="adj2" fmla="val -71705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922A94B-BE02-CD4A-9DDA-05CB78594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Many Data Sources across the Network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D509D-4107-EE44-ABAB-E6F6DB694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347A58-A367-5046-921F-843C88746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911" y="3916591"/>
            <a:ext cx="1889154" cy="15836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D1AA4A-3402-7E4D-91B7-7793983EE4CF}"/>
              </a:ext>
            </a:extLst>
          </p:cNvPr>
          <p:cNvSpPr txBox="1"/>
          <p:nvPr/>
        </p:nvSpPr>
        <p:spPr>
          <a:xfrm>
            <a:off x="5643383" y="5013420"/>
            <a:ext cx="2952866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>
              <a:spcBef>
                <a:spcPts val="880"/>
              </a:spcBef>
              <a:buClr>
                <a:srgbClr val="2DB2CF"/>
              </a:buClr>
            </a:pPr>
            <a:r>
              <a:rPr lang="en-US" sz="2000" i="1" dirty="0">
                <a:solidFill>
                  <a:srgbClr val="000000"/>
                </a:solidFill>
              </a:rPr>
              <a:t>Traffic surges across sites</a:t>
            </a:r>
          </a:p>
          <a:p>
            <a:pPr marL="228600" indent="-228600" algn="ctr">
              <a:spcBef>
                <a:spcPts val="880"/>
              </a:spcBef>
              <a:buClr>
                <a:srgbClr val="2DB2CF"/>
              </a:buClr>
            </a:pPr>
            <a:endParaRPr lang="en-US" sz="2000" i="1" dirty="0">
              <a:solidFill>
                <a:srgbClr val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A045FA-C66B-A546-A11F-CE46F9743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100" y="3664078"/>
            <a:ext cx="3077700" cy="1354419"/>
          </a:xfrm>
          <a:prstGeom prst="rect">
            <a:avLst/>
          </a:prstGeom>
        </p:spPr>
      </p:pic>
      <p:sp>
        <p:nvSpPr>
          <p:cNvPr id="14" name="Can 13">
            <a:extLst>
              <a:ext uri="{FF2B5EF4-FFF2-40B4-BE49-F238E27FC236}">
                <a16:creationId xmlns:a16="http://schemas.microsoft.com/office/drawing/2014/main" id="{7054AF95-C6BD-7D49-8786-D5FCC6350E00}"/>
              </a:ext>
            </a:extLst>
          </p:cNvPr>
          <p:cNvSpPr/>
          <p:nvPr/>
        </p:nvSpPr>
        <p:spPr>
          <a:xfrm>
            <a:off x="1409804" y="5530833"/>
            <a:ext cx="1114824" cy="591862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netflow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25B2AB4B-7146-084F-9B88-BE0D606EA44B}"/>
              </a:ext>
            </a:extLst>
          </p:cNvPr>
          <p:cNvSpPr/>
          <p:nvPr/>
        </p:nvSpPr>
        <p:spPr>
          <a:xfrm>
            <a:off x="7287857" y="3288680"/>
            <a:ext cx="1114824" cy="513346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SNMP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C8A0B963-A17C-2748-9DF7-4670CD48CE4A}"/>
              </a:ext>
            </a:extLst>
          </p:cNvPr>
          <p:cNvSpPr/>
          <p:nvPr/>
        </p:nvSpPr>
        <p:spPr>
          <a:xfrm>
            <a:off x="4907469" y="1898466"/>
            <a:ext cx="1114824" cy="663203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PerfSonar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Can 16">
            <a:extLst>
              <a:ext uri="{FF2B5EF4-FFF2-40B4-BE49-F238E27FC236}">
                <a16:creationId xmlns:a16="http://schemas.microsoft.com/office/drawing/2014/main" id="{9E1EB0F8-3232-6D4D-8B24-C6F77A587CC0}"/>
              </a:ext>
            </a:extLst>
          </p:cNvPr>
          <p:cNvSpPr/>
          <p:nvPr/>
        </p:nvSpPr>
        <p:spPr>
          <a:xfrm>
            <a:off x="6190804" y="1713649"/>
            <a:ext cx="1114824" cy="873040"/>
          </a:xfrm>
          <a:prstGeom prst="can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Bro, </a:t>
            </a:r>
            <a:r>
              <a:rPr lang="en-US" dirty="0" err="1">
                <a:solidFill>
                  <a:srgbClr val="000000"/>
                </a:solidFill>
              </a:rPr>
              <a:t>tcp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etc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27A6F4-5421-0C48-B3AE-BAC43B4F2BD2}"/>
              </a:ext>
            </a:extLst>
          </p:cNvPr>
          <p:cNvSpPr txBox="1"/>
          <p:nvPr/>
        </p:nvSpPr>
        <p:spPr>
          <a:xfrm>
            <a:off x="365012" y="2186579"/>
            <a:ext cx="1602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i="1" dirty="0" err="1">
                <a:solidFill>
                  <a:srgbClr val="000000"/>
                </a:solidFill>
              </a:rPr>
              <a:t>my.es.net</a:t>
            </a:r>
            <a:endParaRPr lang="en-US" sz="2000" i="1" dirty="0">
              <a:solidFill>
                <a:srgbClr val="000000"/>
              </a:solidFill>
            </a:endParaRPr>
          </a:p>
        </p:txBody>
      </p:sp>
      <p:sp>
        <p:nvSpPr>
          <p:cNvPr id="22" name="Can 21">
            <a:extLst>
              <a:ext uri="{FF2B5EF4-FFF2-40B4-BE49-F238E27FC236}">
                <a16:creationId xmlns:a16="http://schemas.microsoft.com/office/drawing/2014/main" id="{39EFEB0B-FD37-8E43-AC40-1AD21796A022}"/>
              </a:ext>
            </a:extLst>
          </p:cNvPr>
          <p:cNvSpPr/>
          <p:nvPr/>
        </p:nvSpPr>
        <p:spPr>
          <a:xfrm>
            <a:off x="7460905" y="1862374"/>
            <a:ext cx="1114824" cy="663203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tstat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Can 22">
            <a:extLst>
              <a:ext uri="{FF2B5EF4-FFF2-40B4-BE49-F238E27FC236}">
                <a16:creationId xmlns:a16="http://schemas.microsoft.com/office/drawing/2014/main" id="{448E4859-9758-1844-80FA-D0ECE132CCB0}"/>
              </a:ext>
            </a:extLst>
          </p:cNvPr>
          <p:cNvSpPr/>
          <p:nvPr/>
        </p:nvSpPr>
        <p:spPr>
          <a:xfrm>
            <a:off x="8662173" y="1854977"/>
            <a:ext cx="395330" cy="663203"/>
          </a:xfrm>
          <a:prstGeom prst="ca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88315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7B587-6E40-C64A-BE48-0AC834466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Goal: Adding AI to our Controllers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2000" dirty="0">
                <a:solidFill>
                  <a:srgbClr val="000000"/>
                </a:solidFill>
              </a:rPr>
              <a:t>(Deep Reinforcement learning)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2D7271-4415-EF44-A129-C2A19803A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CC4B8D1-E947-144E-9D93-6A80FCA10E1E}"/>
              </a:ext>
            </a:extLst>
          </p:cNvPr>
          <p:cNvSpPr/>
          <p:nvPr/>
        </p:nvSpPr>
        <p:spPr>
          <a:xfrm>
            <a:off x="7341837" y="141866"/>
            <a:ext cx="936482" cy="318904"/>
          </a:xfrm>
          <a:prstGeom prst="roundRect">
            <a:avLst/>
          </a:prstGeom>
          <a:gradFill flip="none" rotWithShape="1"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Agent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59461F4-2D61-4045-9DA1-6B95A6A7F59C}"/>
              </a:ext>
            </a:extLst>
          </p:cNvPr>
          <p:cNvSpPr/>
          <p:nvPr/>
        </p:nvSpPr>
        <p:spPr>
          <a:xfrm>
            <a:off x="6882714" y="1339030"/>
            <a:ext cx="1843432" cy="3862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Environment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9E822892-9B30-5247-8CB5-B1BE5BE0DE09}"/>
              </a:ext>
            </a:extLst>
          </p:cNvPr>
          <p:cNvCxnSpPr>
            <a:cxnSpLocks/>
            <a:stCxn id="5" idx="3"/>
            <a:endCxn id="6" idx="3"/>
          </p:cNvCxnSpPr>
          <p:nvPr/>
        </p:nvCxnSpPr>
        <p:spPr>
          <a:xfrm>
            <a:off x="8278319" y="301318"/>
            <a:ext cx="447827" cy="1230834"/>
          </a:xfrm>
          <a:prstGeom prst="curvedConnector3">
            <a:avLst>
              <a:gd name="adj1" fmla="val 15104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1E9A0D4E-085C-704B-B80C-8A1A50F17F4B}"/>
              </a:ext>
            </a:extLst>
          </p:cNvPr>
          <p:cNvCxnSpPr>
            <a:cxnSpLocks/>
            <a:stCxn id="6" idx="1"/>
            <a:endCxn id="5" idx="1"/>
          </p:cNvCxnSpPr>
          <p:nvPr/>
        </p:nvCxnSpPr>
        <p:spPr>
          <a:xfrm rot="10800000" flipH="1">
            <a:off x="6882713" y="301318"/>
            <a:ext cx="459123" cy="1230834"/>
          </a:xfrm>
          <a:prstGeom prst="curvedConnector3">
            <a:avLst>
              <a:gd name="adj1" fmla="val -4979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21AFF4D9-064D-C544-9653-87939D58CD4A}"/>
              </a:ext>
            </a:extLst>
          </p:cNvPr>
          <p:cNvCxnSpPr>
            <a:cxnSpLocks/>
            <a:stCxn id="6" idx="0"/>
          </p:cNvCxnSpPr>
          <p:nvPr/>
        </p:nvCxnSpPr>
        <p:spPr>
          <a:xfrm rot="16200000" flipV="1">
            <a:off x="7229462" y="764061"/>
            <a:ext cx="851580" cy="29835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C7A6040-0BB2-8544-855A-F8A8E80BD115}"/>
              </a:ext>
            </a:extLst>
          </p:cNvPr>
          <p:cNvSpPr txBox="1"/>
          <p:nvPr/>
        </p:nvSpPr>
        <p:spPr>
          <a:xfrm>
            <a:off x="5988980" y="789924"/>
            <a:ext cx="1313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58585B"/>
                </a:solidFill>
              </a:rPr>
              <a:t>State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11077A-575E-584A-A11D-839604D2FF34}"/>
              </a:ext>
            </a:extLst>
          </p:cNvPr>
          <p:cNvSpPr txBox="1"/>
          <p:nvPr/>
        </p:nvSpPr>
        <p:spPr>
          <a:xfrm>
            <a:off x="8206381" y="996009"/>
            <a:ext cx="1313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58585B"/>
                </a:solidFill>
              </a:rPr>
              <a:t>Action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560C70-810F-7B4C-B549-CAC32C59561E}"/>
              </a:ext>
            </a:extLst>
          </p:cNvPr>
          <p:cNvSpPr txBox="1"/>
          <p:nvPr/>
        </p:nvSpPr>
        <p:spPr>
          <a:xfrm>
            <a:off x="7510280" y="622248"/>
            <a:ext cx="1313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58585B"/>
                </a:solidFill>
              </a:rPr>
              <a:t>Reward</a:t>
            </a:r>
          </a:p>
        </p:txBody>
      </p:sp>
      <p:pic>
        <p:nvPicPr>
          <p:cNvPr id="16" name="Google Shape;459;p53">
            <a:extLst>
              <a:ext uri="{FF2B5EF4-FFF2-40B4-BE49-F238E27FC236}">
                <a16:creationId xmlns:a16="http://schemas.microsoft.com/office/drawing/2014/main" id="{16F6DA7D-6C9B-EB4D-90F7-F3514A123FE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59485" y="2540815"/>
            <a:ext cx="2132692" cy="1003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62;p53">
            <a:extLst>
              <a:ext uri="{FF2B5EF4-FFF2-40B4-BE49-F238E27FC236}">
                <a16:creationId xmlns:a16="http://schemas.microsoft.com/office/drawing/2014/main" id="{E1B78D0F-444D-4C49-B4BA-476C92FB17C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3021" y="5118792"/>
            <a:ext cx="563407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463;p53">
            <a:extLst>
              <a:ext uri="{FF2B5EF4-FFF2-40B4-BE49-F238E27FC236}">
                <a16:creationId xmlns:a16="http://schemas.microsoft.com/office/drawing/2014/main" id="{82670877-98C8-4440-9ECF-B1353174D95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1329" y="5071264"/>
            <a:ext cx="563407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464;p53">
            <a:extLst>
              <a:ext uri="{FF2B5EF4-FFF2-40B4-BE49-F238E27FC236}">
                <a16:creationId xmlns:a16="http://schemas.microsoft.com/office/drawing/2014/main" id="{D16D41A8-A1DA-9E47-B1BC-FECE1D1484F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16340" y="4487746"/>
            <a:ext cx="563408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465;p53">
            <a:extLst>
              <a:ext uri="{FF2B5EF4-FFF2-40B4-BE49-F238E27FC236}">
                <a16:creationId xmlns:a16="http://schemas.microsoft.com/office/drawing/2014/main" id="{FC4F645D-BC0B-CA4C-B09C-8813EED030D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3872" y="5878359"/>
            <a:ext cx="563407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466;p53">
            <a:extLst>
              <a:ext uri="{FF2B5EF4-FFF2-40B4-BE49-F238E27FC236}">
                <a16:creationId xmlns:a16="http://schemas.microsoft.com/office/drawing/2014/main" id="{00AF8317-80B1-6E4C-863F-A4B72F7B850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77078" y="5128742"/>
            <a:ext cx="402091" cy="38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467;p53">
            <a:extLst>
              <a:ext uri="{FF2B5EF4-FFF2-40B4-BE49-F238E27FC236}">
                <a16:creationId xmlns:a16="http://schemas.microsoft.com/office/drawing/2014/main" id="{939C1C96-9879-4241-AF33-4AB8AB47426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45539" y="4876310"/>
            <a:ext cx="402091" cy="38990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468;p53">
            <a:extLst>
              <a:ext uri="{FF2B5EF4-FFF2-40B4-BE49-F238E27FC236}">
                <a16:creationId xmlns:a16="http://schemas.microsoft.com/office/drawing/2014/main" id="{3FA69C9D-FBD9-8D46-942E-1CA9100BE8FF}"/>
              </a:ext>
            </a:extLst>
          </p:cNvPr>
          <p:cNvSpPr/>
          <p:nvPr/>
        </p:nvSpPr>
        <p:spPr>
          <a:xfrm>
            <a:off x="3394231" y="5147834"/>
            <a:ext cx="2813100" cy="13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469;p53">
            <a:extLst>
              <a:ext uri="{FF2B5EF4-FFF2-40B4-BE49-F238E27FC236}">
                <a16:creationId xmlns:a16="http://schemas.microsoft.com/office/drawing/2014/main" id="{D11AF03E-79DA-1944-B600-8BF7CEFCB9A2}"/>
              </a:ext>
            </a:extLst>
          </p:cNvPr>
          <p:cNvSpPr/>
          <p:nvPr/>
        </p:nvSpPr>
        <p:spPr>
          <a:xfrm rot="-996536">
            <a:off x="3266937" y="4796295"/>
            <a:ext cx="1476711" cy="149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470;p53">
            <a:extLst>
              <a:ext uri="{FF2B5EF4-FFF2-40B4-BE49-F238E27FC236}">
                <a16:creationId xmlns:a16="http://schemas.microsoft.com/office/drawing/2014/main" id="{6A42758C-E157-2744-99A0-7C3C17A0A6A9}"/>
              </a:ext>
            </a:extLst>
          </p:cNvPr>
          <p:cNvSpPr/>
          <p:nvPr/>
        </p:nvSpPr>
        <p:spPr>
          <a:xfrm rot="1496299">
            <a:off x="3210439" y="5634456"/>
            <a:ext cx="1427276" cy="15641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472;p53">
            <a:extLst>
              <a:ext uri="{FF2B5EF4-FFF2-40B4-BE49-F238E27FC236}">
                <a16:creationId xmlns:a16="http://schemas.microsoft.com/office/drawing/2014/main" id="{3BEDECEC-B53D-954D-99E0-DE224C395049}"/>
              </a:ext>
            </a:extLst>
          </p:cNvPr>
          <p:cNvSpPr/>
          <p:nvPr/>
        </p:nvSpPr>
        <p:spPr>
          <a:xfrm rot="-1611833">
            <a:off x="5025903" y="5596870"/>
            <a:ext cx="1414779" cy="15825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" name="Google Shape;473;p53">
            <a:extLst>
              <a:ext uri="{FF2B5EF4-FFF2-40B4-BE49-F238E27FC236}">
                <a16:creationId xmlns:a16="http://schemas.microsoft.com/office/drawing/2014/main" id="{BD4C1A3C-F4FD-C448-9DDA-DB0FD92BA6E1}"/>
              </a:ext>
            </a:extLst>
          </p:cNvPr>
          <p:cNvCxnSpPr>
            <a:stCxn id="21" idx="3"/>
          </p:cNvCxnSpPr>
          <p:nvPr/>
        </p:nvCxnSpPr>
        <p:spPr>
          <a:xfrm rot="10800000" flipH="1">
            <a:off x="1979169" y="5218695"/>
            <a:ext cx="769800" cy="1050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28" name="Google Shape;474;p53">
            <a:extLst>
              <a:ext uri="{FF2B5EF4-FFF2-40B4-BE49-F238E27FC236}">
                <a16:creationId xmlns:a16="http://schemas.microsoft.com/office/drawing/2014/main" id="{066FC819-1B89-8A44-B081-5141F6A583EE}"/>
              </a:ext>
            </a:extLst>
          </p:cNvPr>
          <p:cNvCxnSpPr>
            <a:stCxn id="18" idx="3"/>
            <a:endCxn id="22" idx="1"/>
          </p:cNvCxnSpPr>
          <p:nvPr/>
        </p:nvCxnSpPr>
        <p:spPr>
          <a:xfrm rot="10800000" flipH="1">
            <a:off x="6664736" y="5071389"/>
            <a:ext cx="480900" cy="1473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29" name="Google Shape;475;p53">
            <a:extLst>
              <a:ext uri="{FF2B5EF4-FFF2-40B4-BE49-F238E27FC236}">
                <a16:creationId xmlns:a16="http://schemas.microsoft.com/office/drawing/2014/main" id="{8C8F3285-2262-0640-8367-9D5593201662}"/>
              </a:ext>
            </a:extLst>
          </p:cNvPr>
          <p:cNvSpPr txBox="1"/>
          <p:nvPr/>
        </p:nvSpPr>
        <p:spPr>
          <a:xfrm>
            <a:off x="2408549" y="5344941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Chicago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cs typeface="Calibri"/>
                <a:sym typeface="Calibri"/>
              </a:rPr>
              <a:t>UC</a:t>
            </a:r>
            <a:endParaRPr dirty="0"/>
          </a:p>
        </p:txBody>
      </p:sp>
      <p:sp>
        <p:nvSpPr>
          <p:cNvPr id="30" name="Google Shape;476;p53">
            <a:extLst>
              <a:ext uri="{FF2B5EF4-FFF2-40B4-BE49-F238E27FC236}">
                <a16:creationId xmlns:a16="http://schemas.microsoft.com/office/drawing/2014/main" id="{8EA76390-363B-9D4B-91C3-EDE2CC8BA52B}"/>
              </a:ext>
            </a:extLst>
          </p:cNvPr>
          <p:cNvSpPr txBox="1"/>
          <p:nvPr/>
        </p:nvSpPr>
        <p:spPr>
          <a:xfrm>
            <a:off x="6573011" y="5279854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Texas</a:t>
            </a:r>
            <a:endParaRPr/>
          </a:p>
        </p:txBody>
      </p:sp>
      <p:sp>
        <p:nvSpPr>
          <p:cNvPr id="31" name="Google Shape;477;p53">
            <a:extLst>
              <a:ext uri="{FF2B5EF4-FFF2-40B4-BE49-F238E27FC236}">
                <a16:creationId xmlns:a16="http://schemas.microsoft.com/office/drawing/2014/main" id="{717CE9F9-3EC9-A14A-B531-84F819FF9932}"/>
              </a:ext>
            </a:extLst>
          </p:cNvPr>
          <p:cNvSpPr txBox="1"/>
          <p:nvPr/>
        </p:nvSpPr>
        <p:spPr>
          <a:xfrm>
            <a:off x="4103912" y="4756553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Chicago NU</a:t>
            </a:r>
            <a:endParaRPr dirty="0"/>
          </a:p>
        </p:txBody>
      </p:sp>
      <p:sp>
        <p:nvSpPr>
          <p:cNvPr id="32" name="Google Shape;478;p53">
            <a:extLst>
              <a:ext uri="{FF2B5EF4-FFF2-40B4-BE49-F238E27FC236}">
                <a16:creationId xmlns:a16="http://schemas.microsoft.com/office/drawing/2014/main" id="{8F1CC669-9C03-FB4D-AA63-362A4D9264D6}"/>
              </a:ext>
            </a:extLst>
          </p:cNvPr>
          <p:cNvSpPr txBox="1"/>
          <p:nvPr/>
        </p:nvSpPr>
        <p:spPr>
          <a:xfrm>
            <a:off x="4483590" y="6121088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Washington</a:t>
            </a:r>
            <a:endParaRPr dirty="0"/>
          </a:p>
        </p:txBody>
      </p:sp>
      <p:sp>
        <p:nvSpPr>
          <p:cNvPr id="33" name="Google Shape;481;p53">
            <a:extLst>
              <a:ext uri="{FF2B5EF4-FFF2-40B4-BE49-F238E27FC236}">
                <a16:creationId xmlns:a16="http://schemas.microsoft.com/office/drawing/2014/main" id="{9D6D1BA3-0FBB-8E40-B623-C5A9396BC883}"/>
              </a:ext>
            </a:extLst>
          </p:cNvPr>
          <p:cNvSpPr/>
          <p:nvPr/>
        </p:nvSpPr>
        <p:spPr>
          <a:xfrm rot="9399080" flipH="1">
            <a:off x="2547445" y="3443415"/>
            <a:ext cx="804062" cy="1530768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gradFill>
            <a:gsLst>
              <a:gs pos="0">
                <a:srgbClr val="38CDF5"/>
              </a:gs>
              <a:gs pos="100000">
                <a:srgbClr val="84FEFF"/>
              </a:gs>
            </a:gsLst>
            <a:lin ang="16200038" scaled="0"/>
          </a:gradFill>
          <a:ln w="9525" cap="flat" cmpd="sng">
            <a:solidFill>
              <a:srgbClr val="48BEDD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471;p53">
            <a:extLst>
              <a:ext uri="{FF2B5EF4-FFF2-40B4-BE49-F238E27FC236}">
                <a16:creationId xmlns:a16="http://schemas.microsoft.com/office/drawing/2014/main" id="{1DBEA2A7-28B1-FD4F-B27B-5F6D3AC2B513}"/>
              </a:ext>
            </a:extLst>
          </p:cNvPr>
          <p:cNvSpPr/>
          <p:nvPr/>
        </p:nvSpPr>
        <p:spPr>
          <a:xfrm rot="1264590">
            <a:off x="5222167" y="4749835"/>
            <a:ext cx="1171256" cy="160101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BD2B5235-AD49-E14B-8AF7-80CAC7D81C72}"/>
              </a:ext>
            </a:extLst>
          </p:cNvPr>
          <p:cNvSpPr/>
          <p:nvPr/>
        </p:nvSpPr>
        <p:spPr>
          <a:xfrm>
            <a:off x="3992177" y="2893295"/>
            <a:ext cx="741975" cy="407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466A254C-820D-E346-951E-5DAC82523AC4}"/>
              </a:ext>
            </a:extLst>
          </p:cNvPr>
          <p:cNvSpPr/>
          <p:nvPr/>
        </p:nvSpPr>
        <p:spPr>
          <a:xfrm rot="5400000">
            <a:off x="4976157" y="3913613"/>
            <a:ext cx="726102" cy="407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F8A2F05-8675-A545-A8AF-4CBEBF12F2DF}"/>
              </a:ext>
            </a:extLst>
          </p:cNvPr>
          <p:cNvSpPr txBox="1"/>
          <p:nvPr/>
        </p:nvSpPr>
        <p:spPr>
          <a:xfrm>
            <a:off x="689912" y="3328056"/>
            <a:ext cx="1378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000000"/>
                </a:solidFill>
              </a:rPr>
              <a:t>Custom dashboard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399FD98-B254-9944-9920-7B1716E9E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605" y="2550369"/>
            <a:ext cx="1309724" cy="117126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AC7B8EA-F2ED-C946-BC60-5B1D551BC1F3}"/>
              </a:ext>
            </a:extLst>
          </p:cNvPr>
          <p:cNvSpPr txBox="1"/>
          <p:nvPr/>
        </p:nvSpPr>
        <p:spPr>
          <a:xfrm>
            <a:off x="5988980" y="2902216"/>
            <a:ext cx="2625549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880"/>
              </a:spcBef>
              <a:buClr>
                <a:srgbClr val="2DB2CF"/>
              </a:buClr>
            </a:pPr>
            <a:r>
              <a:rPr lang="en-US" sz="2000" dirty="0">
                <a:solidFill>
                  <a:srgbClr val="000000"/>
                </a:solidFill>
              </a:rPr>
              <a:t>Fully connected 3-layer neural network architecture</a:t>
            </a:r>
          </a:p>
          <a:p>
            <a:pPr marL="228600" indent="-228600" algn="ctr">
              <a:spcBef>
                <a:spcPts val="880"/>
              </a:spcBef>
              <a:buClr>
                <a:srgbClr val="2DB2CF"/>
              </a:buClr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98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4FB6974-CB48-E84C-8546-FADAA203D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0973" y="2040495"/>
            <a:ext cx="5631935" cy="302577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But before we work with AI, we need to get our data right!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32171-E25F-BD41-9FF5-C3EADC24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28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087FF-1AD2-6345-92B2-6CDDCCB66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Understanding what Network Data means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E8A60-9DAD-2245-87A1-6EE0402F1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5B1910D-4E40-5F4A-9C08-523E09328D56}"/>
              </a:ext>
            </a:extLst>
          </p:cNvPr>
          <p:cNvSpPr/>
          <p:nvPr/>
        </p:nvSpPr>
        <p:spPr>
          <a:xfrm>
            <a:off x="505691" y="3325091"/>
            <a:ext cx="858982" cy="5403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SNV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AD84BE-7BCA-D747-890C-288ACEF843F2}"/>
              </a:ext>
            </a:extLst>
          </p:cNvPr>
          <p:cNvSpPr/>
          <p:nvPr/>
        </p:nvSpPr>
        <p:spPr>
          <a:xfrm>
            <a:off x="1731818" y="2951018"/>
            <a:ext cx="1316182" cy="471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SUNN-</a:t>
            </a:r>
            <a:r>
              <a:rPr lang="en-US" dirty="0" err="1"/>
              <a:t>crs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A51E0C-B9B3-EC4C-A05D-778BF05C3569}"/>
              </a:ext>
            </a:extLst>
          </p:cNvPr>
          <p:cNvSpPr/>
          <p:nvPr/>
        </p:nvSpPr>
        <p:spPr>
          <a:xfrm>
            <a:off x="1697182" y="2168452"/>
            <a:ext cx="1350818" cy="4710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Ps-</a:t>
            </a:r>
            <a:r>
              <a:rPr lang="en-US" dirty="0" err="1">
                <a:solidFill>
                  <a:srgbClr val="000000"/>
                </a:solidFill>
              </a:rPr>
              <a:t>sunn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75762C-053B-6744-8794-32896E3C7422}"/>
              </a:ext>
            </a:extLst>
          </p:cNvPr>
          <p:cNvSpPr/>
          <p:nvPr/>
        </p:nvSpPr>
        <p:spPr>
          <a:xfrm>
            <a:off x="1697182" y="4446875"/>
            <a:ext cx="1350818" cy="471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LBL-</a:t>
            </a:r>
            <a:r>
              <a:rPr lang="en-US" dirty="0" err="1"/>
              <a:t>crs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AEF85B-FD49-CC4F-AE95-84C7D9A268D9}"/>
              </a:ext>
            </a:extLst>
          </p:cNvPr>
          <p:cNvSpPr/>
          <p:nvPr/>
        </p:nvSpPr>
        <p:spPr>
          <a:xfrm>
            <a:off x="7287491" y="2289121"/>
            <a:ext cx="1316182" cy="471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NERSC-</a:t>
            </a:r>
            <a:r>
              <a:rPr lang="en-US" dirty="0" err="1"/>
              <a:t>crs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20F74C-2B28-6E47-A7A4-469F2AEFD799}"/>
              </a:ext>
            </a:extLst>
          </p:cNvPr>
          <p:cNvSpPr/>
          <p:nvPr/>
        </p:nvSpPr>
        <p:spPr>
          <a:xfrm>
            <a:off x="7252855" y="1506555"/>
            <a:ext cx="1350818" cy="4710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Ps-</a:t>
            </a:r>
            <a:r>
              <a:rPr lang="en-US" dirty="0" err="1">
                <a:solidFill>
                  <a:srgbClr val="000000"/>
                </a:solidFill>
              </a:rPr>
              <a:t>nersc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EC29285-6B48-794A-9549-2B3F57096178}"/>
              </a:ext>
            </a:extLst>
          </p:cNvPr>
          <p:cNvSpPr/>
          <p:nvPr/>
        </p:nvSpPr>
        <p:spPr>
          <a:xfrm>
            <a:off x="7373266" y="3387491"/>
            <a:ext cx="1189723" cy="5403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NERSC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47A944-E139-6349-8B19-1C4A4DD6DDD3}"/>
              </a:ext>
            </a:extLst>
          </p:cNvPr>
          <p:cNvCxnSpPr>
            <a:stCxn id="5" idx="7"/>
            <a:endCxn id="6" idx="1"/>
          </p:cNvCxnSpPr>
          <p:nvPr/>
        </p:nvCxnSpPr>
        <p:spPr>
          <a:xfrm flipV="1">
            <a:off x="1238878" y="3186546"/>
            <a:ext cx="492940" cy="2176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8F94FC-D953-8B4A-BBD7-C223801E1251}"/>
              </a:ext>
            </a:extLst>
          </p:cNvPr>
          <p:cNvCxnSpPr>
            <a:stCxn id="6" idx="0"/>
            <a:endCxn id="7" idx="2"/>
          </p:cNvCxnSpPr>
          <p:nvPr/>
        </p:nvCxnSpPr>
        <p:spPr>
          <a:xfrm flipH="1" flipV="1">
            <a:off x="2372591" y="2639507"/>
            <a:ext cx="17318" cy="311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AE287D-5F77-A048-A423-0F3F22F8E292}"/>
              </a:ext>
            </a:extLst>
          </p:cNvPr>
          <p:cNvCxnSpPr>
            <a:stCxn id="6" idx="2"/>
            <a:endCxn id="8" idx="0"/>
          </p:cNvCxnSpPr>
          <p:nvPr/>
        </p:nvCxnSpPr>
        <p:spPr>
          <a:xfrm flipH="1">
            <a:off x="2372591" y="3422073"/>
            <a:ext cx="17318" cy="1024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D044339-7954-9041-AD6F-BD666195CD8F}"/>
              </a:ext>
            </a:extLst>
          </p:cNvPr>
          <p:cNvCxnSpPr>
            <a:stCxn id="6" idx="3"/>
          </p:cNvCxnSpPr>
          <p:nvPr/>
        </p:nvCxnSpPr>
        <p:spPr>
          <a:xfrm flipV="1">
            <a:off x="3048000" y="2951018"/>
            <a:ext cx="1717964" cy="235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377FD5-F3AC-B94F-A90D-9A5F2CA7037E}"/>
              </a:ext>
            </a:extLst>
          </p:cNvPr>
          <p:cNvCxnSpPr/>
          <p:nvPr/>
        </p:nvCxnSpPr>
        <p:spPr>
          <a:xfrm flipH="1">
            <a:off x="4738255" y="2524648"/>
            <a:ext cx="180109" cy="770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1F83B9-ACA6-7345-A051-F5F222A18839}"/>
              </a:ext>
            </a:extLst>
          </p:cNvPr>
          <p:cNvCxnSpPr/>
          <p:nvPr/>
        </p:nvCxnSpPr>
        <p:spPr>
          <a:xfrm flipH="1">
            <a:off x="4918364" y="2496939"/>
            <a:ext cx="180109" cy="770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04A52E-BDBA-3F4B-8174-3632DAEB4E8A}"/>
              </a:ext>
            </a:extLst>
          </p:cNvPr>
          <p:cNvCxnSpPr>
            <a:endCxn id="9" idx="1"/>
          </p:cNvCxnSpPr>
          <p:nvPr/>
        </p:nvCxnSpPr>
        <p:spPr>
          <a:xfrm flipV="1">
            <a:off x="5077691" y="2524649"/>
            <a:ext cx="2209800" cy="385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A20B92-C068-6549-91D6-35C464A457D9}"/>
              </a:ext>
            </a:extLst>
          </p:cNvPr>
          <p:cNvCxnSpPr>
            <a:stCxn id="9" idx="0"/>
            <a:endCxn id="10" idx="2"/>
          </p:cNvCxnSpPr>
          <p:nvPr/>
        </p:nvCxnSpPr>
        <p:spPr>
          <a:xfrm flipH="1" flipV="1">
            <a:off x="7928264" y="1977610"/>
            <a:ext cx="17318" cy="311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332D7E-82E6-124B-8BFC-16DC7A057CA8}"/>
              </a:ext>
            </a:extLst>
          </p:cNvPr>
          <p:cNvCxnSpPr>
            <a:cxnSpLocks/>
            <a:stCxn id="34" idx="4"/>
            <a:endCxn id="11" idx="0"/>
          </p:cNvCxnSpPr>
          <p:nvPr/>
        </p:nvCxnSpPr>
        <p:spPr>
          <a:xfrm>
            <a:off x="7943895" y="2805049"/>
            <a:ext cx="24233" cy="582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F53EE91-6BBB-A04F-B40F-EB0D493891D1}"/>
              </a:ext>
            </a:extLst>
          </p:cNvPr>
          <p:cNvCxnSpPr>
            <a:stCxn id="8" idx="3"/>
          </p:cNvCxnSpPr>
          <p:nvPr/>
        </p:nvCxnSpPr>
        <p:spPr>
          <a:xfrm flipV="1">
            <a:off x="3048000" y="2760176"/>
            <a:ext cx="4398818" cy="19222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68A87C7-053B-424B-9F22-2DA792977CA1}"/>
              </a:ext>
            </a:extLst>
          </p:cNvPr>
          <p:cNvCxnSpPr/>
          <p:nvPr/>
        </p:nvCxnSpPr>
        <p:spPr>
          <a:xfrm flipV="1">
            <a:off x="3179619" y="1810793"/>
            <a:ext cx="3906981" cy="6584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CA972B49-A037-4E40-80A5-22EDB133A63B}"/>
              </a:ext>
            </a:extLst>
          </p:cNvPr>
          <p:cNvSpPr/>
          <p:nvPr/>
        </p:nvSpPr>
        <p:spPr>
          <a:xfrm>
            <a:off x="1485348" y="5167265"/>
            <a:ext cx="858982" cy="5403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LBL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22101A-1D4A-014A-B2D9-172BAF4CF2B3}"/>
              </a:ext>
            </a:extLst>
          </p:cNvPr>
          <p:cNvCxnSpPr>
            <a:stCxn id="23" idx="0"/>
          </p:cNvCxnSpPr>
          <p:nvPr/>
        </p:nvCxnSpPr>
        <p:spPr>
          <a:xfrm flipV="1">
            <a:off x="1914839" y="4917930"/>
            <a:ext cx="240532" cy="249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5C94C46-2D25-014E-8903-9ED7CF2A26C7}"/>
              </a:ext>
            </a:extLst>
          </p:cNvPr>
          <p:cNvSpPr/>
          <p:nvPr/>
        </p:nvSpPr>
        <p:spPr>
          <a:xfrm>
            <a:off x="1238878" y="3325091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A55E818-6C8F-C249-8278-A48B6DA18C16}"/>
              </a:ext>
            </a:extLst>
          </p:cNvPr>
          <p:cNvSpPr/>
          <p:nvPr/>
        </p:nvSpPr>
        <p:spPr>
          <a:xfrm>
            <a:off x="1680527" y="3141583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0E99E55-B821-5E43-BB14-428F0ACEA393}"/>
              </a:ext>
            </a:extLst>
          </p:cNvPr>
          <p:cNvSpPr/>
          <p:nvPr/>
        </p:nvSpPr>
        <p:spPr>
          <a:xfrm>
            <a:off x="2333670" y="3412174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B6C75F5-533E-C549-B0FA-92F7CBF26153}"/>
              </a:ext>
            </a:extLst>
          </p:cNvPr>
          <p:cNvSpPr/>
          <p:nvPr/>
        </p:nvSpPr>
        <p:spPr>
          <a:xfrm>
            <a:off x="2315008" y="4363906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C3DEF7E-8D4C-E44C-B479-357DDD6C4608}"/>
              </a:ext>
            </a:extLst>
          </p:cNvPr>
          <p:cNvSpPr/>
          <p:nvPr/>
        </p:nvSpPr>
        <p:spPr>
          <a:xfrm>
            <a:off x="2315011" y="2889658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4AA46DA-CF16-8D48-B27E-097A8668C677}"/>
              </a:ext>
            </a:extLst>
          </p:cNvPr>
          <p:cNvSpPr/>
          <p:nvPr/>
        </p:nvSpPr>
        <p:spPr>
          <a:xfrm>
            <a:off x="2305680" y="2619070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498DAF-2040-9E4F-AC51-CD0D62760537}"/>
              </a:ext>
            </a:extLst>
          </p:cNvPr>
          <p:cNvSpPr/>
          <p:nvPr/>
        </p:nvSpPr>
        <p:spPr>
          <a:xfrm>
            <a:off x="7203812" y="2476157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9F9ABBD-D7A7-D34D-8E01-08EF72580C26}"/>
              </a:ext>
            </a:extLst>
          </p:cNvPr>
          <p:cNvSpPr/>
          <p:nvPr/>
        </p:nvSpPr>
        <p:spPr>
          <a:xfrm>
            <a:off x="7920756" y="2215088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AE74321-7BCC-0544-AC89-A567F8EACD8D}"/>
              </a:ext>
            </a:extLst>
          </p:cNvPr>
          <p:cNvSpPr/>
          <p:nvPr/>
        </p:nvSpPr>
        <p:spPr>
          <a:xfrm>
            <a:off x="7356212" y="2708065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292EDDB-3AA9-6B4F-BB48-217BC53B247F}"/>
              </a:ext>
            </a:extLst>
          </p:cNvPr>
          <p:cNvSpPr/>
          <p:nvPr/>
        </p:nvSpPr>
        <p:spPr>
          <a:xfrm>
            <a:off x="7880997" y="2708067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0D4C9DA-B1E3-1245-8D46-05454E20507B}"/>
              </a:ext>
            </a:extLst>
          </p:cNvPr>
          <p:cNvSpPr/>
          <p:nvPr/>
        </p:nvSpPr>
        <p:spPr>
          <a:xfrm>
            <a:off x="7873048" y="1960648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B7E080C-6801-A84F-B186-35F17C6A2BB1}"/>
              </a:ext>
            </a:extLst>
          </p:cNvPr>
          <p:cNvSpPr/>
          <p:nvPr/>
        </p:nvSpPr>
        <p:spPr>
          <a:xfrm>
            <a:off x="2968340" y="4619669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36416A2-0839-5540-BCFD-96C1B47B8474}"/>
              </a:ext>
            </a:extLst>
          </p:cNvPr>
          <p:cNvSpPr/>
          <p:nvPr/>
        </p:nvSpPr>
        <p:spPr>
          <a:xfrm>
            <a:off x="5769689" y="6231429"/>
            <a:ext cx="1611524" cy="4710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Perfsonar</a:t>
            </a:r>
            <a:r>
              <a:rPr lang="en-US" dirty="0">
                <a:solidFill>
                  <a:srgbClr val="000000"/>
                </a:solidFill>
              </a:rPr>
              <a:t> host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6600F3-945C-994F-9645-F00D731539A2}"/>
              </a:ext>
            </a:extLst>
          </p:cNvPr>
          <p:cNvSpPr/>
          <p:nvPr/>
        </p:nvSpPr>
        <p:spPr>
          <a:xfrm>
            <a:off x="5792311" y="5645680"/>
            <a:ext cx="1611524" cy="471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router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254877-8F89-6346-AD6E-20E7BE2843C8}"/>
              </a:ext>
            </a:extLst>
          </p:cNvPr>
          <p:cNvSpPr txBox="1"/>
          <p:nvPr/>
        </p:nvSpPr>
        <p:spPr>
          <a:xfrm rot="20989613">
            <a:off x="3904374" y="1754667"/>
            <a:ext cx="264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Throughput, loss, latency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62C423-10D8-FE41-BA05-171165E12092}"/>
              </a:ext>
            </a:extLst>
          </p:cNvPr>
          <p:cNvSpPr txBox="1"/>
          <p:nvPr/>
        </p:nvSpPr>
        <p:spPr>
          <a:xfrm>
            <a:off x="6476479" y="4677997"/>
            <a:ext cx="2224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Snmp</a:t>
            </a:r>
            <a:r>
              <a:rPr lang="en-US" dirty="0">
                <a:solidFill>
                  <a:srgbClr val="000000"/>
                </a:solidFill>
              </a:rPr>
              <a:t> data is per link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CDB2575-3484-3548-ADBA-86EF4E4F95D2}"/>
              </a:ext>
            </a:extLst>
          </p:cNvPr>
          <p:cNvSpPr txBox="1"/>
          <p:nvPr/>
        </p:nvSpPr>
        <p:spPr>
          <a:xfrm>
            <a:off x="6453671" y="4978987"/>
            <a:ext cx="2690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Netflow</a:t>
            </a:r>
            <a:r>
              <a:rPr lang="en-US" dirty="0">
                <a:solidFill>
                  <a:srgbClr val="000000"/>
                </a:solidFill>
              </a:rPr>
              <a:t> data end to end</a:t>
            </a:r>
          </a:p>
          <a:p>
            <a:r>
              <a:rPr lang="en-US" dirty="0" err="1">
                <a:solidFill>
                  <a:srgbClr val="000000"/>
                </a:solidFill>
              </a:rPr>
              <a:t>Perfsonar</a:t>
            </a:r>
            <a:r>
              <a:rPr lang="en-US" dirty="0">
                <a:solidFill>
                  <a:srgbClr val="000000"/>
                </a:solidFill>
              </a:rPr>
              <a:t> data end to end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3AF0BA5-E1DF-3741-8580-E631207DAFFC}"/>
              </a:ext>
            </a:extLst>
          </p:cNvPr>
          <p:cNvCxnSpPr/>
          <p:nvPr/>
        </p:nvCxnSpPr>
        <p:spPr>
          <a:xfrm flipH="1">
            <a:off x="2531766" y="2556931"/>
            <a:ext cx="34939" cy="474716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61189C9-16AD-F148-85AF-1F297785273F}"/>
              </a:ext>
            </a:extLst>
          </p:cNvPr>
          <p:cNvCxnSpPr/>
          <p:nvPr/>
        </p:nvCxnSpPr>
        <p:spPr>
          <a:xfrm>
            <a:off x="2593559" y="3369300"/>
            <a:ext cx="12792" cy="1091588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031F0C-25DD-194E-9846-29A98EC6AD32}"/>
              </a:ext>
            </a:extLst>
          </p:cNvPr>
          <p:cNvCxnSpPr/>
          <p:nvPr/>
        </p:nvCxnSpPr>
        <p:spPr>
          <a:xfrm flipH="1">
            <a:off x="8147628" y="1908077"/>
            <a:ext cx="34939" cy="474716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EFEDDC2-5B29-3F4D-9F0A-54D0F928684D}"/>
              </a:ext>
            </a:extLst>
          </p:cNvPr>
          <p:cNvCxnSpPr/>
          <p:nvPr/>
        </p:nvCxnSpPr>
        <p:spPr>
          <a:xfrm flipH="1">
            <a:off x="3042443" y="2377345"/>
            <a:ext cx="4241673" cy="734051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7EF84D-4F57-2542-A535-49FFEB24E0DA}"/>
              </a:ext>
            </a:extLst>
          </p:cNvPr>
          <p:cNvCxnSpPr/>
          <p:nvPr/>
        </p:nvCxnSpPr>
        <p:spPr>
          <a:xfrm flipH="1">
            <a:off x="3048000" y="2882306"/>
            <a:ext cx="4478479" cy="2021382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04C8465-9FCB-5E45-839B-19AFDE381E59}"/>
              </a:ext>
            </a:extLst>
          </p:cNvPr>
          <p:cNvCxnSpPr/>
          <p:nvPr/>
        </p:nvCxnSpPr>
        <p:spPr>
          <a:xfrm flipH="1">
            <a:off x="8122780" y="2757157"/>
            <a:ext cx="17470" cy="647063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E105404-818C-A948-BB37-225088D2FC9F}"/>
              </a:ext>
            </a:extLst>
          </p:cNvPr>
          <p:cNvCxnSpPr/>
          <p:nvPr/>
        </p:nvCxnSpPr>
        <p:spPr>
          <a:xfrm flipH="1" flipV="1">
            <a:off x="5684794" y="4778493"/>
            <a:ext cx="645999" cy="34827"/>
          </a:xfrm>
          <a:prstGeom prst="straightConnector1">
            <a:avLst/>
          </a:prstGeom>
          <a:ln w="571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E159DF4-1124-CD49-AFB0-A63EC00A9056}"/>
              </a:ext>
            </a:extLst>
          </p:cNvPr>
          <p:cNvCxnSpPr/>
          <p:nvPr/>
        </p:nvCxnSpPr>
        <p:spPr>
          <a:xfrm>
            <a:off x="5657216" y="5437885"/>
            <a:ext cx="756250" cy="2731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A22F9DD5-DAC8-8549-840B-BFC7A79441C4}"/>
              </a:ext>
            </a:extLst>
          </p:cNvPr>
          <p:cNvSpPr/>
          <p:nvPr/>
        </p:nvSpPr>
        <p:spPr>
          <a:xfrm>
            <a:off x="2985807" y="3139264"/>
            <a:ext cx="125795" cy="9698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8D89478-5A8A-CF46-9C92-B584662CE0B2}"/>
              </a:ext>
            </a:extLst>
          </p:cNvPr>
          <p:cNvSpPr txBox="1"/>
          <p:nvPr/>
        </p:nvSpPr>
        <p:spPr>
          <a:xfrm>
            <a:off x="6467627" y="4378559"/>
            <a:ext cx="172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Key:</a:t>
            </a:r>
          </a:p>
        </p:txBody>
      </p:sp>
      <p:cxnSp>
        <p:nvCxnSpPr>
          <p:cNvPr id="57" name="Curved Connector 56">
            <a:extLst>
              <a:ext uri="{FF2B5EF4-FFF2-40B4-BE49-F238E27FC236}">
                <a16:creationId xmlns:a16="http://schemas.microsoft.com/office/drawing/2014/main" id="{35D407FC-76EA-9649-8F74-B8123AFA0918}"/>
              </a:ext>
            </a:extLst>
          </p:cNvPr>
          <p:cNvCxnSpPr/>
          <p:nvPr/>
        </p:nvCxnSpPr>
        <p:spPr>
          <a:xfrm flipV="1">
            <a:off x="2755557" y="2708065"/>
            <a:ext cx="4331043" cy="1655841"/>
          </a:xfrm>
          <a:prstGeom prst="curvedConnector3">
            <a:avLst>
              <a:gd name="adj1" fmla="val 14051"/>
            </a:avLst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>
            <a:extLst>
              <a:ext uri="{FF2B5EF4-FFF2-40B4-BE49-F238E27FC236}">
                <a16:creationId xmlns:a16="http://schemas.microsoft.com/office/drawing/2014/main" id="{DCB119F9-4863-3044-9EC6-FEDE6089E634}"/>
              </a:ext>
            </a:extLst>
          </p:cNvPr>
          <p:cNvCxnSpPr>
            <a:cxnSpLocks/>
          </p:cNvCxnSpPr>
          <p:nvPr/>
        </p:nvCxnSpPr>
        <p:spPr>
          <a:xfrm flipV="1">
            <a:off x="5603352" y="5134785"/>
            <a:ext cx="832393" cy="166840"/>
          </a:xfrm>
          <a:prstGeom prst="curvedConnector3">
            <a:avLst>
              <a:gd name="adj1" fmla="val 50000"/>
            </a:avLst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67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CD8E2-B5E8-5541-BC99-7DFA2BDDE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Setting up experiments on on Chameleon Cloud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64D71-0EEF-2F48-81E9-F31BFC186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Google Shape;462;p53">
            <a:extLst>
              <a:ext uri="{FF2B5EF4-FFF2-40B4-BE49-F238E27FC236}">
                <a16:creationId xmlns:a16="http://schemas.microsoft.com/office/drawing/2014/main" id="{3ACE9C14-8E37-144A-979D-40158D0766BC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71173" y="2017249"/>
            <a:ext cx="563407" cy="29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66;p53">
            <a:extLst>
              <a:ext uri="{FF2B5EF4-FFF2-40B4-BE49-F238E27FC236}">
                <a16:creationId xmlns:a16="http://schemas.microsoft.com/office/drawing/2014/main" id="{14557019-EB9E-6941-9D36-23A161D474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5230" y="2027199"/>
            <a:ext cx="402091" cy="38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467;p53">
            <a:extLst>
              <a:ext uri="{FF2B5EF4-FFF2-40B4-BE49-F238E27FC236}">
                <a16:creationId xmlns:a16="http://schemas.microsoft.com/office/drawing/2014/main" id="{0E4E4C7F-8E70-EE4A-A8DA-935DB278AD9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3691" y="1774767"/>
            <a:ext cx="402091" cy="3899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68;p53">
            <a:extLst>
              <a:ext uri="{FF2B5EF4-FFF2-40B4-BE49-F238E27FC236}">
                <a16:creationId xmlns:a16="http://schemas.microsoft.com/office/drawing/2014/main" id="{6AF07CC5-4357-B740-A18B-C9C9D66BFD89}"/>
              </a:ext>
            </a:extLst>
          </p:cNvPr>
          <p:cNvSpPr/>
          <p:nvPr/>
        </p:nvSpPr>
        <p:spPr>
          <a:xfrm>
            <a:off x="3122383" y="2046291"/>
            <a:ext cx="2813100" cy="13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" name="Google Shape;473;p53">
            <a:extLst>
              <a:ext uri="{FF2B5EF4-FFF2-40B4-BE49-F238E27FC236}">
                <a16:creationId xmlns:a16="http://schemas.microsoft.com/office/drawing/2014/main" id="{3F76A3FE-E56A-2940-8C57-634A724C1B44}"/>
              </a:ext>
            </a:extLst>
          </p:cNvPr>
          <p:cNvCxnSpPr>
            <a:stCxn id="6" idx="3"/>
          </p:cNvCxnSpPr>
          <p:nvPr/>
        </p:nvCxnSpPr>
        <p:spPr>
          <a:xfrm rot="10800000" flipH="1">
            <a:off x="1707321" y="2117152"/>
            <a:ext cx="769800" cy="1050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10" name="Google Shape;474;p53">
            <a:extLst>
              <a:ext uri="{FF2B5EF4-FFF2-40B4-BE49-F238E27FC236}">
                <a16:creationId xmlns:a16="http://schemas.microsoft.com/office/drawing/2014/main" id="{C47C4412-F1CA-1542-A822-79FD96677A66}"/>
              </a:ext>
            </a:extLst>
          </p:cNvPr>
          <p:cNvCxnSpPr>
            <a:endCxn id="7" idx="1"/>
          </p:cNvCxnSpPr>
          <p:nvPr/>
        </p:nvCxnSpPr>
        <p:spPr>
          <a:xfrm rot="10800000" flipH="1">
            <a:off x="6392888" y="1969846"/>
            <a:ext cx="480900" cy="1473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11" name="Google Shape;476;p53">
            <a:extLst>
              <a:ext uri="{FF2B5EF4-FFF2-40B4-BE49-F238E27FC236}">
                <a16:creationId xmlns:a16="http://schemas.microsoft.com/office/drawing/2014/main" id="{E618DFEF-B161-3740-934E-68C0BD041FA6}"/>
              </a:ext>
            </a:extLst>
          </p:cNvPr>
          <p:cNvSpPr txBox="1"/>
          <p:nvPr/>
        </p:nvSpPr>
        <p:spPr>
          <a:xfrm>
            <a:off x="6301163" y="2178311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Texas</a:t>
            </a:r>
            <a:endParaRPr/>
          </a:p>
        </p:txBody>
      </p:sp>
      <p:pic>
        <p:nvPicPr>
          <p:cNvPr id="12" name="Google Shape;462;p53">
            <a:extLst>
              <a:ext uri="{FF2B5EF4-FFF2-40B4-BE49-F238E27FC236}">
                <a16:creationId xmlns:a16="http://schemas.microsoft.com/office/drawing/2014/main" id="{F6A42535-8279-AA4B-9F65-5A1697C135F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4017" y="1969720"/>
            <a:ext cx="563407" cy="29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475;p53">
            <a:extLst>
              <a:ext uri="{FF2B5EF4-FFF2-40B4-BE49-F238E27FC236}">
                <a16:creationId xmlns:a16="http://schemas.microsoft.com/office/drawing/2014/main" id="{86758A56-2C69-244B-B215-0B6B9D0ED906}"/>
              </a:ext>
            </a:extLst>
          </p:cNvPr>
          <p:cNvSpPr txBox="1"/>
          <p:nvPr/>
        </p:nvSpPr>
        <p:spPr>
          <a:xfrm>
            <a:off x="2186968" y="2258674"/>
            <a:ext cx="14430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ea typeface="Calibri"/>
                <a:cs typeface="Calibri"/>
                <a:sym typeface="Calibri"/>
              </a:rPr>
              <a:t>Chicago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rgbClr val="58585B"/>
                </a:solidFill>
                <a:latin typeface="Calibri"/>
                <a:cs typeface="Calibri"/>
                <a:sym typeface="Calibri"/>
              </a:rPr>
              <a:t>UC</a:t>
            </a:r>
            <a:endParaRPr dirty="0"/>
          </a:p>
        </p:txBody>
      </p:sp>
      <p:pic>
        <p:nvPicPr>
          <p:cNvPr id="20" name="Google Shape;466;p53">
            <a:extLst>
              <a:ext uri="{FF2B5EF4-FFF2-40B4-BE49-F238E27FC236}">
                <a16:creationId xmlns:a16="http://schemas.microsoft.com/office/drawing/2014/main" id="{97DA6ED5-A5AF-2E44-A257-FE4EE434320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2707" y="2530748"/>
            <a:ext cx="402091" cy="38990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Google Shape;473;p53">
            <a:extLst>
              <a:ext uri="{FF2B5EF4-FFF2-40B4-BE49-F238E27FC236}">
                <a16:creationId xmlns:a16="http://schemas.microsoft.com/office/drawing/2014/main" id="{0AEA78BC-9072-774F-9C8B-608284C9390E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1924798" y="2269552"/>
            <a:ext cx="704723" cy="45615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0692071-B809-0B43-96E2-EE3E8F86E7E7}"/>
              </a:ext>
            </a:extLst>
          </p:cNvPr>
          <p:cNvSpPr/>
          <p:nvPr/>
        </p:nvSpPr>
        <p:spPr>
          <a:xfrm>
            <a:off x="1161078" y="3356660"/>
            <a:ext cx="6392063" cy="70433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Network Layer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FA41E53-989F-3A4E-B5BA-7F034813D8B4}"/>
              </a:ext>
            </a:extLst>
          </p:cNvPr>
          <p:cNvSpPr/>
          <p:nvPr/>
        </p:nvSpPr>
        <p:spPr>
          <a:xfrm>
            <a:off x="1177880" y="4287446"/>
            <a:ext cx="6392063" cy="70433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Data Collection and Aggregation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3521B79-273B-664F-B214-17EFF40AFDAE}"/>
              </a:ext>
            </a:extLst>
          </p:cNvPr>
          <p:cNvSpPr/>
          <p:nvPr/>
        </p:nvSpPr>
        <p:spPr>
          <a:xfrm>
            <a:off x="1128452" y="5142026"/>
            <a:ext cx="6392063" cy="70433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Visualization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E8CA936-7806-0840-859A-8AF01CB64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104" y="6052724"/>
            <a:ext cx="2288678" cy="805276"/>
          </a:xfrm>
          <a:prstGeom prst="rect">
            <a:avLst/>
          </a:prstGeom>
        </p:spPr>
      </p:pic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6BA92D02-3EDC-CE4A-83E2-FACBCB9B6479}"/>
              </a:ext>
            </a:extLst>
          </p:cNvPr>
          <p:cNvCxnSpPr>
            <a:stCxn id="23" idx="1"/>
            <a:endCxn id="24" idx="1"/>
          </p:cNvCxnSpPr>
          <p:nvPr/>
        </p:nvCxnSpPr>
        <p:spPr>
          <a:xfrm rot="10800000" flipH="1" flipV="1">
            <a:off x="1161078" y="3708828"/>
            <a:ext cx="16802" cy="930786"/>
          </a:xfrm>
          <a:prstGeom prst="bentConnector3">
            <a:avLst>
              <a:gd name="adj1" fmla="val -136055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EAAFC6F9-A536-C148-9CEA-11B7D800AC5F}"/>
              </a:ext>
            </a:extLst>
          </p:cNvPr>
          <p:cNvCxnSpPr>
            <a:stCxn id="24" idx="3"/>
            <a:endCxn id="25" idx="3"/>
          </p:cNvCxnSpPr>
          <p:nvPr/>
        </p:nvCxnSpPr>
        <p:spPr>
          <a:xfrm flipH="1">
            <a:off x="7520515" y="4639614"/>
            <a:ext cx="49428" cy="854580"/>
          </a:xfrm>
          <a:prstGeom prst="bentConnector3">
            <a:avLst>
              <a:gd name="adj1" fmla="val -46249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522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EA84E-3DA5-D44D-99AB-E171DCF3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NetGraf</a:t>
            </a:r>
            <a:r>
              <a:rPr lang="en-US" dirty="0">
                <a:solidFill>
                  <a:srgbClr val="000000"/>
                </a:solidFill>
              </a:rPr>
              <a:t> Toolkit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0A2D2-A4A1-A041-9800-AEB4EEE24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FB65B3F-E32F-474B-B987-C74303DDF14E}"/>
              </a:ext>
            </a:extLst>
          </p:cNvPr>
          <p:cNvSpPr/>
          <p:nvPr/>
        </p:nvSpPr>
        <p:spPr>
          <a:xfrm>
            <a:off x="180908" y="1580103"/>
            <a:ext cx="3328412" cy="70706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Network Layer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599002A-132F-D948-A510-1D3017302DE0}"/>
              </a:ext>
            </a:extLst>
          </p:cNvPr>
          <p:cNvSpPr/>
          <p:nvPr/>
        </p:nvSpPr>
        <p:spPr>
          <a:xfrm>
            <a:off x="180909" y="2441291"/>
            <a:ext cx="3328412" cy="1241023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Data Collection and Aggregation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>
                <a:solidFill>
                  <a:srgbClr val="000000"/>
                </a:solidFill>
              </a:rPr>
              <a:t>(Prometheus, </a:t>
            </a:r>
            <a:r>
              <a:rPr lang="en-US" dirty="0" err="1">
                <a:solidFill>
                  <a:srgbClr val="000000"/>
                </a:solidFill>
              </a:rPr>
              <a:t>Ntopng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Netdata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Perfsonar</a:t>
            </a:r>
            <a:r>
              <a:rPr lang="en-US" dirty="0">
                <a:solidFill>
                  <a:srgbClr val="000000"/>
                </a:solidFill>
              </a:rPr>
              <a:t>, Zabbix)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AAEA399-6775-7D4E-989D-0E11FF5A3B09}"/>
              </a:ext>
            </a:extLst>
          </p:cNvPr>
          <p:cNvSpPr/>
          <p:nvPr/>
        </p:nvSpPr>
        <p:spPr>
          <a:xfrm>
            <a:off x="180909" y="4003191"/>
            <a:ext cx="3328412" cy="103836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Visualization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  <a:p>
            <a:pPr algn="ctr"/>
            <a:r>
              <a:rPr lang="en-US" dirty="0" err="1">
                <a:solidFill>
                  <a:srgbClr val="000000"/>
                </a:solidFill>
              </a:rPr>
              <a:t>InfluxDB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PosgresSQL</a:t>
            </a:r>
            <a:r>
              <a:rPr lang="en-US" dirty="0">
                <a:solidFill>
                  <a:srgbClr val="000000"/>
                </a:solidFill>
              </a:rPr>
              <a:t>, Grafana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62C0DE-F393-A240-AFF4-A007F33C0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988" y="1933635"/>
            <a:ext cx="4960903" cy="2717240"/>
          </a:xfrm>
          <a:prstGeom prst="rect">
            <a:avLst/>
          </a:prstGeom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9CBF61A4-D043-7E45-884F-ABF04A5D3FCA}"/>
              </a:ext>
            </a:extLst>
          </p:cNvPr>
          <p:cNvSpPr/>
          <p:nvPr/>
        </p:nvSpPr>
        <p:spPr>
          <a:xfrm>
            <a:off x="3509320" y="1198605"/>
            <a:ext cx="506626" cy="4151871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31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6DD0-BFDD-9B4E-8D13-59E2FD05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All-in-One Dashboard (shown in Grafana)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E3FB4-EBEA-CB43-AFE1-978DCA7BF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5574F-4FA6-8C4F-9982-9FB47D059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671EC9-6F38-4A48-89D4-353115D08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488065" cy="44666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4CE1DF-063E-9B49-8588-145B94FD41F8}"/>
              </a:ext>
            </a:extLst>
          </p:cNvPr>
          <p:cNvSpPr txBox="1"/>
          <p:nvPr/>
        </p:nvSpPr>
        <p:spPr>
          <a:xfrm>
            <a:off x="889687" y="6127248"/>
            <a:ext cx="5770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880"/>
              </a:spcBef>
              <a:buClr>
                <a:srgbClr val="2DB2CF"/>
              </a:buClr>
            </a:pPr>
            <a:r>
              <a:rPr lang="en-US" sz="2000" i="1" dirty="0">
                <a:solidFill>
                  <a:srgbClr val="000000"/>
                </a:solidFill>
              </a:rPr>
              <a:t>This is Good but too much ‘noise’!</a:t>
            </a:r>
          </a:p>
        </p:txBody>
      </p:sp>
    </p:spTree>
    <p:extLst>
      <p:ext uri="{BB962C8B-B14F-4D97-AF65-F5344CB8AC3E}">
        <p14:creationId xmlns:p14="http://schemas.microsoft.com/office/powerpoint/2010/main" val="372381052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Snet theme colors 080714">
      <a:dk1>
        <a:srgbClr val="6D6E71"/>
      </a:dk1>
      <a:lt1>
        <a:sysClr val="window" lastClr="FFFFFF"/>
      </a:lt1>
      <a:dk2>
        <a:srgbClr val="6D6E71"/>
      </a:dk2>
      <a:lt2>
        <a:srgbClr val="C9CACC"/>
      </a:lt2>
      <a:accent1>
        <a:srgbClr val="4EC1E0"/>
      </a:accent1>
      <a:accent2>
        <a:srgbClr val="003A5D"/>
      </a:accent2>
      <a:accent3>
        <a:srgbClr val="FF4E00"/>
      </a:accent3>
      <a:accent4>
        <a:srgbClr val="C9CACC"/>
      </a:accent4>
      <a:accent5>
        <a:srgbClr val="58585B"/>
      </a:accent5>
      <a:accent6>
        <a:srgbClr val="D2E9EE"/>
      </a:accent6>
      <a:hlink>
        <a:srgbClr val="266782"/>
      </a:hlink>
      <a:folHlink>
        <a:srgbClr val="504F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228600" indent="-228600">
          <a:spcBef>
            <a:spcPts val="880"/>
          </a:spcBef>
          <a:buClr>
            <a:srgbClr val="2DB2CF"/>
          </a:buClr>
          <a:defRPr sz="2000" dirty="0" smtClean="0">
            <a:solidFill>
              <a:srgbClr val="58585B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102474</TotalTime>
  <Words>453</Words>
  <Application>Microsoft Macintosh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Lucida Grande</vt:lpstr>
      <vt:lpstr>1_Office Theme</vt:lpstr>
      <vt:lpstr>Towards sFlow Monitoring Dashboards for AI-controlled NRENs</vt:lpstr>
      <vt:lpstr>Deep Learning and Artificial Intelligence for High-Performance Networks (DAPHNE Lab)   </vt:lpstr>
      <vt:lpstr>Many Data Sources across the Network</vt:lpstr>
      <vt:lpstr>Goal: Adding AI to our Controllers (Deep Reinforcement learning)</vt:lpstr>
      <vt:lpstr>But before we work with AI, we need to get our data right!</vt:lpstr>
      <vt:lpstr>Understanding what Network Data means</vt:lpstr>
      <vt:lpstr>Setting up experiments on on Chameleon Cloud</vt:lpstr>
      <vt:lpstr>NetGraf Toolkit</vt:lpstr>
      <vt:lpstr>All-in-One Dashboard (shown in Grafana) </vt:lpstr>
      <vt:lpstr>Need for sFlow (Better Monitoring)</vt:lpstr>
      <vt:lpstr>sFlow for Network devices</vt:lpstr>
      <vt:lpstr>Next Steps</vt:lpstr>
      <vt:lpstr>Thankyou for listening!</vt:lpstr>
    </vt:vector>
  </TitlesOfParts>
  <Company>LBNL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Chin Guok</dc:creator>
  <cp:lastModifiedBy>Mariam Kiran</cp:lastModifiedBy>
  <cp:revision>939</cp:revision>
  <cp:lastPrinted>2020-08-18T16:59:29Z</cp:lastPrinted>
  <dcterms:created xsi:type="dcterms:W3CDTF">2017-05-18T16:18:15Z</dcterms:created>
  <dcterms:modified xsi:type="dcterms:W3CDTF">2020-11-10T03:27:36Z</dcterms:modified>
</cp:coreProperties>
</file>