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83" r:id="rId4"/>
    <p:sldId id="282" r:id="rId5"/>
    <p:sldId id="285" r:id="rId6"/>
    <p:sldId id="276" r:id="rId7"/>
    <p:sldId id="277" r:id="rId8"/>
    <p:sldId id="278" r:id="rId9"/>
    <p:sldId id="279" r:id="rId10"/>
    <p:sldId id="286" r:id="rId11"/>
    <p:sldId id="280" r:id="rId12"/>
    <p:sldId id="287" r:id="rId13"/>
    <p:sldId id="284" r:id="rId14"/>
    <p:sldId id="288" r:id="rId15"/>
    <p:sldId id="289" r:id="rId16"/>
    <p:sldId id="290"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na" initials="s" lastIdx="1" clrIdx="0">
    <p:extLst>
      <p:ext uri="{19B8F6BF-5375-455C-9EA6-DF929625EA0E}">
        <p15:presenceInfo xmlns:p15="http://schemas.microsoft.com/office/powerpoint/2012/main" userId="susan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78" d="100"/>
          <a:sy n="78" d="100"/>
        </p:scale>
        <p:origin x="186"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B90A45-5EE4-4B3B-977C-B745CFDA374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D4EA57E-5504-456E-B36D-CBFF7A2B39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0CAE5D3-6FC6-4368-8B84-296B30516B65}"/>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DCC46405-54DA-4EA9-AF9A-7C6CF66F1D1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B378866-17BB-46E3-899D-80C1A3F2C6AB}"/>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3250636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0004ED-E86B-4CC7-8258-16B948D520A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10E030F-BE93-485C-901F-AEA67E3F274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3708B2A-D4E3-400A-AB3A-C042DFCECB3E}"/>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C9ACF83A-6668-48A7-87FA-EFE6488CBC0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8E3564F-DA0C-4E34-9D43-1F73B284EFE4}"/>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3671671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1752487-8A77-46E9-A0C7-2DEC837C49A6}"/>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E43AA0-056A-443E-B175-092ED276C74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14A8279-02C1-4566-8750-822E4179A044}"/>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FC2ED7FA-F972-4146-9E66-D57065F43EF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A7EF589-5AE8-4515-A3DC-235FA16AD1F6}"/>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3451018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4EF7C0-9364-4F45-B5C6-AFC7F82BE56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C58D48D-43A4-4BE9-A01F-82782A4BD90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A711F2B-495C-4356-B4D7-77AE79334958}"/>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1FC78116-D0C1-4B99-85FF-A13DC5C5D43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A12EF1-AE88-4E4F-B21D-8D36BD634539}"/>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3280566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B97418-7026-460F-B654-0E4BF76CD74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B4CC915-BB47-431A-B10D-ED0C1F21C7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D4BBBD6-1F2F-438C-ACF2-AACAB0826C50}"/>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F572D3E5-FF1B-4170-A7BC-4D30F6B952D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3C9A7FF-164F-4869-AC57-FA72A4682B01}"/>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4227517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0A31AD-4334-4FAF-BE74-5F355B60E2E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6C0C738-2E1A-4447-8261-A535B29F562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F9BEB46-7257-4D3E-83B0-5D05F9C989EA}"/>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4E9D2A5-FEB3-4F4E-B82A-B69D7A9E8CB9}"/>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6" name="Segnaposto piè di pagina 5">
            <a:extLst>
              <a:ext uri="{FF2B5EF4-FFF2-40B4-BE49-F238E27FC236}">
                <a16:creationId xmlns:a16="http://schemas.microsoft.com/office/drawing/2014/main" id="{10D37DA4-D0F5-4DBB-A77B-C06D4D964CA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388CEEA-C386-49EA-A292-B62BEF340B4B}"/>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546265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8E59B2-6A69-4F72-9CB7-9E87840E2BE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C19FF91-7537-4DF6-BB0A-2FBFB946D5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D52B2EE-5304-4C6D-850B-A73CB2DECC1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48107F6-9CAB-400E-85E2-D9C61664DA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2B5DF49-281F-4DCC-8A81-D6F979516CD4}"/>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0A28A3B1-6787-4ECE-8D26-17340FC9D1C3}"/>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8" name="Segnaposto piè di pagina 7">
            <a:extLst>
              <a:ext uri="{FF2B5EF4-FFF2-40B4-BE49-F238E27FC236}">
                <a16:creationId xmlns:a16="http://schemas.microsoft.com/office/drawing/2014/main" id="{8AD6488B-A259-4BA4-8CE9-0A00FA686A1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1188DA3-D938-479A-87CE-66EF627EDF61}"/>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335805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6B5452-769A-4611-AF0F-1456543DCD4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A80DBF3-BA79-4C5D-B063-B4CF89716483}"/>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4" name="Segnaposto piè di pagina 3">
            <a:extLst>
              <a:ext uri="{FF2B5EF4-FFF2-40B4-BE49-F238E27FC236}">
                <a16:creationId xmlns:a16="http://schemas.microsoft.com/office/drawing/2014/main" id="{F35A3D2B-3921-4390-A78D-859E6BD882D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7929B6E2-40DC-4D24-966A-D3EA393F7105}"/>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1412053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CE3B8335-DA92-4D54-BEE7-6DD47E566798}"/>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3" name="Segnaposto piè di pagina 2">
            <a:extLst>
              <a:ext uri="{FF2B5EF4-FFF2-40B4-BE49-F238E27FC236}">
                <a16:creationId xmlns:a16="http://schemas.microsoft.com/office/drawing/2014/main" id="{73418FA3-CA56-49A3-986B-FF3BD94ECE9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7DF901B-B4D8-44BC-8361-569F55FDF7D7}"/>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2787191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771679-3FB2-4D1B-B09A-533FD082BF0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E0BDFAC-016C-42AD-8C96-7206181423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7109F8B-BD85-4B1F-87FC-846A8F3D53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A1CF84A-AF51-4473-9ACD-0691AA8ACF01}"/>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6" name="Segnaposto piè di pagina 5">
            <a:extLst>
              <a:ext uri="{FF2B5EF4-FFF2-40B4-BE49-F238E27FC236}">
                <a16:creationId xmlns:a16="http://schemas.microsoft.com/office/drawing/2014/main" id="{946C737A-FDB7-45A5-AA83-3573A4FBF10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D6C3BA8-6B29-4BB9-8D9D-0FC2FB4C895C}"/>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403395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213C31-FB92-417C-964E-EE45EC91F5A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89A9E88-F1FD-4E47-B7D5-214B840C7B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a:extLst>
              <a:ext uri="{FF2B5EF4-FFF2-40B4-BE49-F238E27FC236}">
                <a16:creationId xmlns:a16="http://schemas.microsoft.com/office/drawing/2014/main" id="{F74CF926-B7CA-43A1-89AF-BF2516287D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99C614A-6882-4A3B-ABF2-7AC9965A57BB}"/>
              </a:ext>
            </a:extLst>
          </p:cNvPr>
          <p:cNvSpPr>
            <a:spLocks noGrp="1"/>
          </p:cNvSpPr>
          <p:nvPr>
            <p:ph type="dt" sz="half" idx="10"/>
          </p:nvPr>
        </p:nvSpPr>
        <p:spPr/>
        <p:txBody>
          <a:bodyPr/>
          <a:lstStyle/>
          <a:p>
            <a:fld id="{3E2F63A1-9D2D-42B8-95AB-AC7671737792}" type="datetimeFigureOut">
              <a:rPr lang="it-IT" smtClean="0"/>
              <a:t>02/11/2020</a:t>
            </a:fld>
            <a:endParaRPr lang="it-IT"/>
          </a:p>
        </p:txBody>
      </p:sp>
      <p:sp>
        <p:nvSpPr>
          <p:cNvPr id="6" name="Segnaposto piè di pagina 5">
            <a:extLst>
              <a:ext uri="{FF2B5EF4-FFF2-40B4-BE49-F238E27FC236}">
                <a16:creationId xmlns:a16="http://schemas.microsoft.com/office/drawing/2014/main" id="{6A67D54E-E6B9-49D5-9AA7-C8F1C51713B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7D35B49-D3CD-4897-BAE1-27EB018EB207}"/>
              </a:ext>
            </a:extLst>
          </p:cNvPr>
          <p:cNvSpPr>
            <a:spLocks noGrp="1"/>
          </p:cNvSpPr>
          <p:nvPr>
            <p:ph type="sldNum" sz="quarter" idx="12"/>
          </p:nvPr>
        </p:nvSpPr>
        <p:spPr/>
        <p:txBody>
          <a:bodyPr/>
          <a:lstStyle/>
          <a:p>
            <a:fld id="{42A1617F-813A-4E48-AF9E-59AA3B9E21E8}" type="slidenum">
              <a:rPr lang="it-IT" smtClean="0"/>
              <a:t>‹N›</a:t>
            </a:fld>
            <a:endParaRPr lang="it-IT"/>
          </a:p>
        </p:txBody>
      </p:sp>
    </p:spTree>
    <p:extLst>
      <p:ext uri="{BB962C8B-B14F-4D97-AF65-F5344CB8AC3E}">
        <p14:creationId xmlns:p14="http://schemas.microsoft.com/office/powerpoint/2010/main" val="222178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AFE0C3F-E4C1-4283-9BC5-CB2096E47E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5FB9019-0BFE-4093-9264-B69C384606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EB04100-FB55-47DD-9900-9769E4F84E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F63A1-9D2D-42B8-95AB-AC7671737792}" type="datetimeFigureOut">
              <a:rPr lang="it-IT" smtClean="0"/>
              <a:t>02/11/2020</a:t>
            </a:fld>
            <a:endParaRPr lang="it-IT"/>
          </a:p>
        </p:txBody>
      </p:sp>
      <p:sp>
        <p:nvSpPr>
          <p:cNvPr id="5" name="Segnaposto piè di pagina 4">
            <a:extLst>
              <a:ext uri="{FF2B5EF4-FFF2-40B4-BE49-F238E27FC236}">
                <a16:creationId xmlns:a16="http://schemas.microsoft.com/office/drawing/2014/main" id="{545CC2B0-7AC5-4D1D-9FAD-D81AB285CA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2BDB12C-4441-46C1-A78B-C79CE310BC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A1617F-813A-4E48-AF9E-59AA3B9E21E8}" type="slidenum">
              <a:rPr lang="it-IT" smtClean="0"/>
              <a:t>‹N›</a:t>
            </a:fld>
            <a:endParaRPr lang="it-IT"/>
          </a:p>
        </p:txBody>
      </p:sp>
    </p:spTree>
    <p:extLst>
      <p:ext uri="{BB962C8B-B14F-4D97-AF65-F5344CB8AC3E}">
        <p14:creationId xmlns:p14="http://schemas.microsoft.com/office/powerpoint/2010/main" val="2603806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wiki.geant.org/display/EV/RDM-Servic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www.4science.it/" TargetMode="External"/><Relationship Id="rId4" Type="http://schemas.openxmlformats.org/officeDocument/2006/relationships/hyperlink" Target="mailto:susanna.mornati@4science.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g"/><Relationship Id="rId7" Type="http://schemas.openxmlformats.org/officeDocument/2006/relationships/image" Target="../media/image6.jp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E3694A93-6893-4318-A9B4-27264718E9E0}"/>
              </a:ext>
            </a:extLst>
          </p:cNvPr>
          <p:cNvSpPr>
            <a:spLocks noGrp="1"/>
          </p:cNvSpPr>
          <p:nvPr>
            <p:ph type="ctrTitle"/>
          </p:nvPr>
        </p:nvSpPr>
        <p:spPr>
          <a:xfrm>
            <a:off x="4338670" y="506284"/>
            <a:ext cx="6484840" cy="2387600"/>
          </a:xfrm>
        </p:spPr>
        <p:txBody>
          <a:bodyPr/>
          <a:lstStyle/>
          <a:p>
            <a:pPr algn="r"/>
            <a:r>
              <a:rPr lang="it-IT" sz="6000" b="1" dirty="0"/>
              <a:t>National models </a:t>
            </a:r>
            <a:br>
              <a:rPr lang="it-IT" sz="6000" b="1" dirty="0"/>
            </a:br>
            <a:r>
              <a:rPr lang="it-IT" sz="6000" b="1" dirty="0"/>
              <a:t>for service delivery</a:t>
            </a:r>
            <a:endParaRPr lang="it-IT" dirty="0"/>
          </a:p>
        </p:txBody>
      </p:sp>
      <p:sp>
        <p:nvSpPr>
          <p:cNvPr id="3" name="Sottotitolo 2">
            <a:extLst>
              <a:ext uri="{FF2B5EF4-FFF2-40B4-BE49-F238E27FC236}">
                <a16:creationId xmlns:a16="http://schemas.microsoft.com/office/drawing/2014/main" id="{44455FBD-812F-46DF-9F01-F3A2A034B160}"/>
              </a:ext>
            </a:extLst>
          </p:cNvPr>
          <p:cNvSpPr>
            <a:spLocks noGrp="1"/>
          </p:cNvSpPr>
          <p:nvPr>
            <p:ph type="subTitle" idx="1"/>
          </p:nvPr>
        </p:nvSpPr>
        <p:spPr>
          <a:xfrm>
            <a:off x="4653867" y="3338150"/>
            <a:ext cx="6169643" cy="1655762"/>
          </a:xfrm>
        </p:spPr>
        <p:txBody>
          <a:bodyPr>
            <a:normAutofit fontScale="92500" lnSpcReduction="10000"/>
          </a:bodyPr>
          <a:lstStyle/>
          <a:p>
            <a:pPr algn="r"/>
            <a:r>
              <a:rPr lang="it-IT" sz="3400" dirty="0"/>
              <a:t>Susanna Mornati, 4Science</a:t>
            </a:r>
          </a:p>
          <a:p>
            <a:pPr algn="r"/>
            <a:r>
              <a:rPr lang="it-IT" dirty="0"/>
              <a:t>RDM Services</a:t>
            </a:r>
          </a:p>
          <a:p>
            <a:pPr algn="r"/>
            <a:r>
              <a:rPr lang="it-IT" dirty="0"/>
              <a:t> </a:t>
            </a:r>
            <a:r>
              <a:rPr lang="it-IT" dirty="0">
                <a:hlinkClick r:id="rId4"/>
              </a:rPr>
              <a:t>https://wiki.geant.org/display/EV/RDM-Services</a:t>
            </a:r>
            <a:r>
              <a:rPr lang="it-IT" dirty="0"/>
              <a:t> </a:t>
            </a:r>
          </a:p>
          <a:p>
            <a:pPr algn="r"/>
            <a:r>
              <a:rPr lang="it-IT" dirty="0"/>
              <a:t>Online Conference, 2-6 </a:t>
            </a:r>
            <a:r>
              <a:rPr lang="it-IT" dirty="0" err="1"/>
              <a:t>October</a:t>
            </a:r>
            <a:r>
              <a:rPr lang="it-IT" dirty="0"/>
              <a:t> 2020</a:t>
            </a:r>
          </a:p>
          <a:p>
            <a:endParaRPr lang="it-IT" dirty="0"/>
          </a:p>
        </p:txBody>
      </p:sp>
    </p:spTree>
    <p:extLst>
      <p:ext uri="{BB962C8B-B14F-4D97-AF65-F5344CB8AC3E}">
        <p14:creationId xmlns:p14="http://schemas.microsoft.com/office/powerpoint/2010/main" val="3903164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3" name="Segnaposto contenuto 2">
            <a:extLst>
              <a:ext uri="{FF2B5EF4-FFF2-40B4-BE49-F238E27FC236}">
                <a16:creationId xmlns:a16="http://schemas.microsoft.com/office/drawing/2014/main" id="{E7C7B275-8B54-4FDC-8702-4FD2BD4DDA10}"/>
              </a:ext>
            </a:extLst>
          </p:cNvPr>
          <p:cNvSpPr>
            <a:spLocks noGrp="1"/>
          </p:cNvSpPr>
          <p:nvPr>
            <p:ph idx="1"/>
          </p:nvPr>
        </p:nvSpPr>
        <p:spPr/>
        <p:txBody>
          <a:bodyPr/>
          <a:lstStyle/>
          <a:p>
            <a:endParaRPr lang="it-IT" dirty="0"/>
          </a:p>
          <a:p>
            <a:endParaRPr lang="it-IT" dirty="0"/>
          </a:p>
          <a:p>
            <a:pPr marL="0" indent="0" algn="ctr">
              <a:buNone/>
            </a:pPr>
            <a:r>
              <a:rPr lang="it-IT" sz="4800" dirty="0" err="1"/>
              <a:t>Centralized</a:t>
            </a:r>
            <a:r>
              <a:rPr lang="it-IT" sz="4800" dirty="0"/>
              <a:t> model (Peru)</a:t>
            </a:r>
          </a:p>
        </p:txBody>
      </p:sp>
    </p:spTree>
    <p:extLst>
      <p:ext uri="{BB962C8B-B14F-4D97-AF65-F5344CB8AC3E}">
        <p14:creationId xmlns:p14="http://schemas.microsoft.com/office/powerpoint/2010/main" val="2206360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a:solidFill>
                  <a:srgbClr val="0C346B"/>
                </a:solidFill>
              </a:rPr>
              <a:t>The CRIS national project in Peru</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a:bodyPr>
          <a:lstStyle/>
          <a:p>
            <a:r>
              <a:rPr lang="en-US" dirty="0"/>
              <a:t>In 2017, the Government of the Republic of Peru approved a project for the improvement and expansion of the National System of Science, Technology and Technological Innovation (SINACYT)</a:t>
            </a:r>
          </a:p>
          <a:p>
            <a:r>
              <a:rPr lang="en-US" dirty="0"/>
              <a:t>To improve SINACYT's performance (which, among other benefits, implies better management, better prioritization and allocation of resources for Science, Technology and Innovation, more applied research) will: </a:t>
            </a:r>
          </a:p>
          <a:p>
            <a:pPr lvl="1"/>
            <a:r>
              <a:rPr lang="en-US" dirty="0"/>
              <a:t>contribute to Peru's economic diversification and competitiveness</a:t>
            </a:r>
          </a:p>
          <a:p>
            <a:pPr lvl="1"/>
            <a:r>
              <a:rPr lang="en-US" dirty="0"/>
              <a:t>help reduce the vulnerability of the productive apparatus of Peru </a:t>
            </a:r>
          </a:p>
          <a:p>
            <a:pPr lvl="1"/>
            <a:r>
              <a:rPr lang="en-US" dirty="0"/>
              <a:t>help achieve sustainable development in time based on knowledge</a:t>
            </a:r>
            <a:endParaRPr lang="it-IT" dirty="0"/>
          </a:p>
        </p:txBody>
      </p:sp>
    </p:spTree>
    <p:extLst>
      <p:ext uri="{BB962C8B-B14F-4D97-AF65-F5344CB8AC3E}">
        <p14:creationId xmlns:p14="http://schemas.microsoft.com/office/powerpoint/2010/main" val="4226923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a:solidFill>
                  <a:srgbClr val="0C346B"/>
                </a:solidFill>
              </a:rPr>
              <a:t>#PeruCRIS technical goals</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a:xfrm>
            <a:off x="838200" y="1319436"/>
            <a:ext cx="10515600" cy="5253198"/>
          </a:xfrm>
        </p:spPr>
        <p:txBody>
          <a:bodyPr>
            <a:normAutofit fontScale="70000" lnSpcReduction="20000"/>
          </a:bodyPr>
          <a:lstStyle/>
          <a:p>
            <a:pPr marL="0" indent="0">
              <a:buNone/>
            </a:pPr>
            <a:r>
              <a:rPr lang="en-US" dirty="0"/>
              <a:t>The #PeruCRIS projects aims to harmonize and connect research information across a variety of separate databases: </a:t>
            </a:r>
          </a:p>
          <a:p>
            <a:r>
              <a:rPr lang="en-US" dirty="0"/>
              <a:t>National Directory of Researchers and Innovators (DINA), storing information declared by individuals about their own activities, capacities and experiences in STI </a:t>
            </a:r>
          </a:p>
          <a:p>
            <a:r>
              <a:rPr lang="en-US" dirty="0"/>
              <a:t>National Directory of Institutions in Science, Technology and Innovation (DANI), storing information on public and private legal entities that are related to STI, such as universities, institutes and companies</a:t>
            </a:r>
          </a:p>
          <a:p>
            <a:r>
              <a:rPr lang="en-US" dirty="0"/>
              <a:t>National Directory of Institutions in Science, Technology and Innovation (EVA), a database that registers scientists, technologists, businessmen and/or professionals with a recognized background in areas related to knowledge and development of STI activities, who have the status of evaluators </a:t>
            </a:r>
          </a:p>
          <a:p>
            <a:r>
              <a:rPr lang="en-US" dirty="0"/>
              <a:t>National Digital Repository of Science, Technology and Innovation of Open Access (ALICIA) the centralized site where digital information resulting from scientific, technological and innovation production is maintained (books, publications, articles from specialized journals, technical-scientific works, computer programs, processed data and monitoring statistics, academic theses and similar). </a:t>
            </a:r>
          </a:p>
          <a:p>
            <a:r>
              <a:rPr lang="en-US" dirty="0"/>
              <a:t>Project Bank is an application that allows the visualization of relevant information on research projects</a:t>
            </a:r>
          </a:p>
          <a:p>
            <a:r>
              <a:rPr lang="en-US" dirty="0"/>
              <a:t>REGINA is a registry of individuals who possess established capacities in accordance with a qualification, to carry out scientific research and/or technological development</a:t>
            </a:r>
            <a:endParaRPr lang="it-IT" dirty="0"/>
          </a:p>
        </p:txBody>
      </p:sp>
    </p:spTree>
    <p:extLst>
      <p:ext uri="{BB962C8B-B14F-4D97-AF65-F5344CB8AC3E}">
        <p14:creationId xmlns:p14="http://schemas.microsoft.com/office/powerpoint/2010/main" val="2293791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err="1">
                <a:solidFill>
                  <a:srgbClr val="0C346B"/>
                </a:solidFill>
              </a:rPr>
              <a:t>Main</a:t>
            </a:r>
            <a:r>
              <a:rPr lang="it-IT" sz="4400" dirty="0">
                <a:solidFill>
                  <a:srgbClr val="0C346B"/>
                </a:solidFill>
              </a:rPr>
              <a:t> features of the </a:t>
            </a:r>
            <a:r>
              <a:rPr lang="it-IT" sz="4400" dirty="0" err="1">
                <a:solidFill>
                  <a:srgbClr val="0C346B"/>
                </a:solidFill>
              </a:rPr>
              <a:t>centralized</a:t>
            </a:r>
            <a:r>
              <a:rPr lang="it-IT" sz="4400" dirty="0">
                <a:solidFill>
                  <a:srgbClr val="0C346B"/>
                </a:solidFill>
              </a:rPr>
              <a:t> </a:t>
            </a:r>
            <a:r>
              <a:rPr lang="it-IT" sz="4400" dirty="0" err="1">
                <a:solidFill>
                  <a:srgbClr val="0C346B"/>
                </a:solidFill>
              </a:rPr>
              <a:t>platform</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fontScale="92500" lnSpcReduction="20000"/>
          </a:bodyPr>
          <a:lstStyle/>
          <a:p>
            <a:r>
              <a:rPr lang="en-US" dirty="0"/>
              <a:t>The #PeruCRIS Platform will be composed of five directories: human talent, scientific production, projects, institutions and infrastructure</a:t>
            </a:r>
          </a:p>
          <a:p>
            <a:r>
              <a:rPr lang="en-US" dirty="0"/>
              <a:t>It will provide timely and reliable information services on the actors, activities and capabilities in the field of R &amp; D &amp; I with national coverage</a:t>
            </a:r>
          </a:p>
          <a:p>
            <a:r>
              <a:rPr lang="en-US" dirty="0"/>
              <a:t>It will feature a CV of Human Resources, a federated authentication API, a national observatory of Science, Technology, and Innovation (STI), access to sources of scientific information and funding opportunities</a:t>
            </a:r>
          </a:p>
          <a:p>
            <a:r>
              <a:rPr lang="en-US" dirty="0"/>
              <a:t>It will provide the tools for the monitoring and evaluation of the national system for STI (</a:t>
            </a:r>
            <a:r>
              <a:rPr lang="en-US" dirty="0" err="1"/>
              <a:t>Sinacyt</a:t>
            </a:r>
            <a:r>
              <a:rPr lang="en-US" dirty="0"/>
              <a:t>)</a:t>
            </a:r>
          </a:p>
          <a:p>
            <a:r>
              <a:rPr lang="en-US" dirty="0"/>
              <a:t>It will be based on DSpace-CRIS and will adopt international standards and recommendations, such as CERIF for interoperability of research information</a:t>
            </a:r>
            <a:endParaRPr lang="it-IT" dirty="0"/>
          </a:p>
        </p:txBody>
      </p:sp>
    </p:spTree>
    <p:extLst>
      <p:ext uri="{BB962C8B-B14F-4D97-AF65-F5344CB8AC3E}">
        <p14:creationId xmlns:p14="http://schemas.microsoft.com/office/powerpoint/2010/main" val="3453949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err="1">
                <a:solidFill>
                  <a:srgbClr val="0C346B"/>
                </a:solidFill>
              </a:rPr>
              <a:t>Expected</a:t>
            </a:r>
            <a:r>
              <a:rPr lang="it-IT" sz="4400" dirty="0">
                <a:solidFill>
                  <a:srgbClr val="0C346B"/>
                </a:solidFill>
              </a:rPr>
              <a:t> benefits</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a:bodyPr>
          <a:lstStyle/>
          <a:p>
            <a:r>
              <a:rPr lang="en-US" dirty="0"/>
              <a:t>Harmonization and connection of varied information sources</a:t>
            </a:r>
          </a:p>
          <a:p>
            <a:r>
              <a:rPr lang="en-US" dirty="0"/>
              <a:t>Enhanced control on research information and its quality</a:t>
            </a:r>
          </a:p>
          <a:p>
            <a:r>
              <a:rPr lang="en-US" dirty="0"/>
              <a:t>Better knowledge of research assets and performance at the institutional and national level to inform prioritization and allocation of resources for research</a:t>
            </a:r>
          </a:p>
          <a:p>
            <a:r>
              <a:rPr lang="en-US" dirty="0"/>
              <a:t>Economic diversification and competitiveness of the country</a:t>
            </a:r>
          </a:p>
          <a:p>
            <a:r>
              <a:rPr lang="en-US" dirty="0"/>
              <a:t>Sustainable development based on knowledge </a:t>
            </a:r>
          </a:p>
          <a:p>
            <a:endParaRPr lang="it-IT" dirty="0"/>
          </a:p>
        </p:txBody>
      </p:sp>
    </p:spTree>
    <p:extLst>
      <p:ext uri="{BB962C8B-B14F-4D97-AF65-F5344CB8AC3E}">
        <p14:creationId xmlns:p14="http://schemas.microsoft.com/office/powerpoint/2010/main" val="3075015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err="1">
                <a:solidFill>
                  <a:srgbClr val="0C346B"/>
                </a:solidFill>
              </a:rPr>
              <a:t>Conclusions</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a:xfrm>
            <a:off x="838200" y="1457409"/>
            <a:ext cx="10515600" cy="4710187"/>
          </a:xfrm>
        </p:spPr>
        <p:txBody>
          <a:bodyPr>
            <a:normAutofit/>
          </a:bodyPr>
          <a:lstStyle/>
          <a:p>
            <a:pPr marL="0" indent="0">
              <a:buNone/>
            </a:pPr>
            <a:r>
              <a:rPr lang="it-IT" dirty="0"/>
              <a:t>Two </a:t>
            </a:r>
            <a:r>
              <a:rPr lang="it-IT" dirty="0" err="1"/>
              <a:t>different</a:t>
            </a:r>
            <a:r>
              <a:rPr lang="it-IT" dirty="0"/>
              <a:t> models: </a:t>
            </a:r>
          </a:p>
          <a:p>
            <a:r>
              <a:rPr lang="it-IT" dirty="0"/>
              <a:t>Bottom-up </a:t>
            </a:r>
            <a:r>
              <a:rPr lang="it-IT" dirty="0" err="1"/>
              <a:t>collaboration</a:t>
            </a:r>
            <a:r>
              <a:rPr lang="it-IT" dirty="0"/>
              <a:t> in the </a:t>
            </a:r>
            <a:r>
              <a:rPr lang="it-IT" dirty="0" err="1"/>
              <a:t>distributed</a:t>
            </a:r>
            <a:r>
              <a:rPr lang="it-IT" dirty="0"/>
              <a:t> model</a:t>
            </a:r>
          </a:p>
          <a:p>
            <a:r>
              <a:rPr lang="it-IT" dirty="0"/>
              <a:t>Top-down </a:t>
            </a:r>
            <a:r>
              <a:rPr lang="it-IT" dirty="0" err="1"/>
              <a:t>organization</a:t>
            </a:r>
            <a:r>
              <a:rPr lang="it-IT" dirty="0"/>
              <a:t> in the </a:t>
            </a:r>
            <a:r>
              <a:rPr lang="it-IT" dirty="0" err="1"/>
              <a:t>centralized</a:t>
            </a:r>
            <a:r>
              <a:rPr lang="it-IT" dirty="0"/>
              <a:t> model</a:t>
            </a:r>
          </a:p>
          <a:p>
            <a:pPr marL="0" indent="0">
              <a:buNone/>
            </a:pPr>
            <a:r>
              <a:rPr lang="it-IT" dirty="0" err="1"/>
              <a:t>Same</a:t>
            </a:r>
            <a:r>
              <a:rPr lang="it-IT" dirty="0"/>
              <a:t> goals:</a:t>
            </a:r>
          </a:p>
          <a:p>
            <a:r>
              <a:rPr lang="it-IT" dirty="0"/>
              <a:t>Better information -&gt; data -&gt; control and </a:t>
            </a:r>
            <a:r>
              <a:rPr lang="it-IT" dirty="0" err="1"/>
              <a:t>resource</a:t>
            </a:r>
            <a:r>
              <a:rPr lang="it-IT" dirty="0"/>
              <a:t> </a:t>
            </a:r>
            <a:r>
              <a:rPr lang="it-IT" dirty="0" err="1"/>
              <a:t>allocation</a:t>
            </a:r>
            <a:endParaRPr lang="it-IT" dirty="0"/>
          </a:p>
          <a:p>
            <a:r>
              <a:rPr lang="it-IT" dirty="0" err="1"/>
              <a:t>Enhanced</a:t>
            </a:r>
            <a:r>
              <a:rPr lang="it-IT" dirty="0"/>
              <a:t> </a:t>
            </a:r>
            <a:r>
              <a:rPr lang="it-IT" dirty="0" err="1"/>
              <a:t>opportunities</a:t>
            </a:r>
            <a:r>
              <a:rPr lang="it-IT" dirty="0"/>
              <a:t> (open access, open science, </a:t>
            </a:r>
            <a:r>
              <a:rPr lang="it-IT" dirty="0" err="1"/>
              <a:t>development</a:t>
            </a:r>
            <a:r>
              <a:rPr lang="it-IT" dirty="0"/>
              <a:t>)</a:t>
            </a:r>
          </a:p>
          <a:p>
            <a:pPr marL="0" indent="0">
              <a:buNone/>
            </a:pPr>
            <a:r>
              <a:rPr lang="it-IT" dirty="0" err="1"/>
              <a:t>Same</a:t>
            </a:r>
            <a:r>
              <a:rPr lang="it-IT" dirty="0"/>
              <a:t> </a:t>
            </a:r>
            <a:r>
              <a:rPr lang="it-IT" dirty="0" err="1"/>
              <a:t>outcomes</a:t>
            </a:r>
            <a:r>
              <a:rPr lang="it-IT" dirty="0"/>
              <a:t>: </a:t>
            </a:r>
          </a:p>
          <a:p>
            <a:r>
              <a:rPr lang="it-IT" dirty="0" err="1"/>
              <a:t>Visibility</a:t>
            </a:r>
            <a:r>
              <a:rPr lang="it-IT" dirty="0"/>
              <a:t> (open CRIS/RIMS </a:t>
            </a:r>
            <a:r>
              <a:rPr lang="it-IT" dirty="0" err="1"/>
              <a:t>portals</a:t>
            </a:r>
            <a:r>
              <a:rPr lang="it-IT" dirty="0"/>
              <a:t>)</a:t>
            </a:r>
          </a:p>
          <a:p>
            <a:r>
              <a:rPr lang="it-IT" dirty="0" err="1"/>
              <a:t>Sustainability</a:t>
            </a:r>
            <a:r>
              <a:rPr lang="it-IT" dirty="0"/>
              <a:t> (collaborative/</a:t>
            </a:r>
            <a:r>
              <a:rPr lang="it-IT" dirty="0" err="1"/>
              <a:t>centralized</a:t>
            </a:r>
            <a:r>
              <a:rPr lang="it-IT" dirty="0"/>
              <a:t> </a:t>
            </a:r>
            <a:r>
              <a:rPr lang="it-IT" dirty="0" err="1"/>
              <a:t>initiatives</a:t>
            </a:r>
            <a:r>
              <a:rPr lang="it-IT" dirty="0"/>
              <a:t> </a:t>
            </a:r>
            <a:r>
              <a:rPr lang="it-IT" dirty="0" err="1"/>
              <a:t>based</a:t>
            </a:r>
            <a:r>
              <a:rPr lang="it-IT" dirty="0"/>
              <a:t> on free </a:t>
            </a:r>
            <a:r>
              <a:rPr lang="it-IT" dirty="0" err="1"/>
              <a:t>sw</a:t>
            </a:r>
            <a:r>
              <a:rPr lang="it-IT" dirty="0"/>
              <a:t>)</a:t>
            </a:r>
          </a:p>
          <a:p>
            <a:endParaRPr lang="it-IT" dirty="0"/>
          </a:p>
          <a:p>
            <a:endParaRPr lang="it-IT" dirty="0"/>
          </a:p>
        </p:txBody>
      </p:sp>
    </p:spTree>
    <p:extLst>
      <p:ext uri="{BB962C8B-B14F-4D97-AF65-F5344CB8AC3E}">
        <p14:creationId xmlns:p14="http://schemas.microsoft.com/office/powerpoint/2010/main" val="653755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err="1">
                <a:solidFill>
                  <a:srgbClr val="0C346B"/>
                </a:solidFill>
              </a:rPr>
              <a:t>Many</a:t>
            </a:r>
            <a:r>
              <a:rPr lang="it-IT" sz="4400" dirty="0">
                <a:solidFill>
                  <a:srgbClr val="0C346B"/>
                </a:solidFill>
              </a:rPr>
              <a:t> thanks for </a:t>
            </a:r>
            <a:r>
              <a:rPr lang="it-IT" sz="4400" dirty="0" err="1">
                <a:solidFill>
                  <a:srgbClr val="0C346B"/>
                </a:solidFill>
              </a:rPr>
              <a:t>your</a:t>
            </a:r>
            <a:r>
              <a:rPr lang="it-IT" sz="4400" dirty="0">
                <a:solidFill>
                  <a:srgbClr val="0C346B"/>
                </a:solidFill>
              </a:rPr>
              <a:t> </a:t>
            </a:r>
            <a:r>
              <a:rPr lang="it-IT" sz="4400" dirty="0" err="1">
                <a:solidFill>
                  <a:srgbClr val="0C346B"/>
                </a:solidFill>
              </a:rPr>
              <a:t>attention</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a:bodyPr>
          <a:lstStyle/>
          <a:p>
            <a:pPr marL="0" indent="0">
              <a:buNone/>
            </a:pPr>
            <a:endParaRPr lang="it-IT" dirty="0"/>
          </a:p>
          <a:p>
            <a:pPr marL="0" indent="0">
              <a:buNone/>
            </a:pPr>
            <a:endParaRPr lang="it-IT" sz="3600" dirty="0"/>
          </a:p>
          <a:p>
            <a:pPr marL="0" indent="0">
              <a:buNone/>
            </a:pPr>
            <a:r>
              <a:rPr lang="it-IT" sz="3600" dirty="0"/>
              <a:t>Susanna Mornati</a:t>
            </a:r>
          </a:p>
          <a:p>
            <a:pPr marL="0" indent="0">
              <a:buNone/>
            </a:pPr>
            <a:r>
              <a:rPr lang="it-IT" sz="3600" dirty="0">
                <a:hlinkClick r:id="rId4"/>
              </a:rPr>
              <a:t>susanna.mornati@4science.it</a:t>
            </a:r>
            <a:r>
              <a:rPr lang="it-IT" sz="3600" dirty="0"/>
              <a:t> </a:t>
            </a:r>
          </a:p>
          <a:p>
            <a:pPr marL="0" indent="0" algn="r">
              <a:buNone/>
            </a:pPr>
            <a:r>
              <a:rPr lang="it-IT" sz="3600" dirty="0"/>
              <a:t>4Science</a:t>
            </a:r>
          </a:p>
          <a:p>
            <a:pPr marL="0" indent="0" algn="r">
              <a:buNone/>
            </a:pPr>
            <a:r>
              <a:rPr lang="it-IT" sz="3600" dirty="0">
                <a:hlinkClick r:id="rId5"/>
              </a:rPr>
              <a:t>www.4science.it</a:t>
            </a:r>
            <a:endParaRPr lang="it-IT" sz="3600" dirty="0"/>
          </a:p>
        </p:txBody>
      </p:sp>
    </p:spTree>
    <p:extLst>
      <p:ext uri="{BB962C8B-B14F-4D97-AF65-F5344CB8AC3E}">
        <p14:creationId xmlns:p14="http://schemas.microsoft.com/office/powerpoint/2010/main" val="4107638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495908BD-B546-435F-80FA-603E43AA95C8}"/>
              </a:ext>
            </a:extLst>
          </p:cNvPr>
          <p:cNvSpPr>
            <a:spLocks noGrp="1"/>
          </p:cNvSpPr>
          <p:nvPr>
            <p:ph type="title"/>
          </p:nvPr>
        </p:nvSpPr>
        <p:spPr/>
        <p:txBody>
          <a:bodyPr/>
          <a:lstStyle/>
          <a:p>
            <a:r>
              <a:rPr lang="it-IT" dirty="0">
                <a:solidFill>
                  <a:srgbClr val="0C346B"/>
                </a:solidFill>
              </a:rPr>
              <a:t>About me</a:t>
            </a:r>
            <a:endParaRPr lang="it-IT" dirty="0"/>
          </a:p>
        </p:txBody>
      </p:sp>
      <p:sp>
        <p:nvSpPr>
          <p:cNvPr id="3" name="Segnaposto contenuto 2">
            <a:extLst>
              <a:ext uri="{FF2B5EF4-FFF2-40B4-BE49-F238E27FC236}">
                <a16:creationId xmlns:a16="http://schemas.microsoft.com/office/drawing/2014/main" id="{E7C7B275-8B54-4FDC-8702-4FD2BD4DDA10}"/>
              </a:ext>
            </a:extLst>
          </p:cNvPr>
          <p:cNvSpPr>
            <a:spLocks noGrp="1"/>
          </p:cNvSpPr>
          <p:nvPr>
            <p:ph idx="1"/>
          </p:nvPr>
        </p:nvSpPr>
        <p:spPr>
          <a:xfrm>
            <a:off x="782968" y="1767136"/>
            <a:ext cx="10515600" cy="4436988"/>
          </a:xfrm>
        </p:spPr>
        <p:txBody>
          <a:bodyPr>
            <a:normAutofit/>
          </a:bodyPr>
          <a:lstStyle/>
          <a:p>
            <a:r>
              <a:rPr lang="en-US" dirty="0"/>
              <a:t>Librarian, Director of Physics Library, Vice Director of Libraries at two universities in Northern Italy, 1988-2003</a:t>
            </a:r>
          </a:p>
          <a:p>
            <a:r>
              <a:rPr lang="en-US" dirty="0"/>
              <a:t>Associate at CERN Scientific Information Service, Switzerland, 1994-1996</a:t>
            </a:r>
          </a:p>
          <a:p>
            <a:r>
              <a:rPr lang="en-US" dirty="0"/>
              <a:t>Head of business units for Institutional Repositories and CRIS/RIMS at two inter-university consortia for ICT in Northern Italy, 2003-2016</a:t>
            </a:r>
          </a:p>
          <a:p>
            <a:r>
              <a:rPr lang="en-US" dirty="0"/>
              <a:t>Chief Operating Officer at 4Science, Italy, 2016-current. </a:t>
            </a:r>
          </a:p>
          <a:p>
            <a:endParaRPr lang="en-US" dirty="0"/>
          </a:p>
          <a:p>
            <a:pPr marL="0" indent="0">
              <a:buNone/>
            </a:pPr>
            <a:endParaRPr lang="it-IT" dirty="0"/>
          </a:p>
        </p:txBody>
      </p:sp>
    </p:spTree>
    <p:extLst>
      <p:ext uri="{BB962C8B-B14F-4D97-AF65-F5344CB8AC3E}">
        <p14:creationId xmlns:p14="http://schemas.microsoft.com/office/powerpoint/2010/main" val="3142937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495908BD-B546-435F-80FA-603E43AA95C8}"/>
              </a:ext>
            </a:extLst>
          </p:cNvPr>
          <p:cNvSpPr>
            <a:spLocks noGrp="1"/>
          </p:cNvSpPr>
          <p:nvPr>
            <p:ph type="title"/>
          </p:nvPr>
        </p:nvSpPr>
        <p:spPr/>
        <p:txBody>
          <a:bodyPr/>
          <a:lstStyle/>
          <a:p>
            <a:r>
              <a:rPr lang="it-IT" dirty="0">
                <a:solidFill>
                  <a:srgbClr val="0C346B"/>
                </a:solidFill>
              </a:rPr>
              <a:t>About </a:t>
            </a:r>
            <a:r>
              <a:rPr lang="it-IT" dirty="0" err="1">
                <a:solidFill>
                  <a:srgbClr val="0C346B"/>
                </a:solidFill>
              </a:rPr>
              <a:t>my</a:t>
            </a:r>
            <a:r>
              <a:rPr lang="it-IT" dirty="0">
                <a:solidFill>
                  <a:srgbClr val="0C346B"/>
                </a:solidFill>
              </a:rPr>
              <a:t> </a:t>
            </a:r>
            <a:r>
              <a:rPr lang="it-IT" dirty="0" err="1">
                <a:solidFill>
                  <a:srgbClr val="0C346B"/>
                </a:solidFill>
              </a:rPr>
              <a:t>organization</a:t>
            </a:r>
            <a:endParaRPr lang="it-IT" dirty="0"/>
          </a:p>
        </p:txBody>
      </p:sp>
      <p:sp>
        <p:nvSpPr>
          <p:cNvPr id="3" name="Segnaposto contenuto 2">
            <a:extLst>
              <a:ext uri="{FF2B5EF4-FFF2-40B4-BE49-F238E27FC236}">
                <a16:creationId xmlns:a16="http://schemas.microsoft.com/office/drawing/2014/main" id="{E7C7B275-8B54-4FDC-8702-4FD2BD4DDA10}"/>
              </a:ext>
            </a:extLst>
          </p:cNvPr>
          <p:cNvSpPr>
            <a:spLocks noGrp="1"/>
          </p:cNvSpPr>
          <p:nvPr>
            <p:ph idx="1"/>
          </p:nvPr>
        </p:nvSpPr>
        <p:spPr>
          <a:xfrm>
            <a:off x="838200" y="1423765"/>
            <a:ext cx="10515600" cy="4436988"/>
          </a:xfrm>
        </p:spPr>
        <p:txBody>
          <a:bodyPr>
            <a:normAutofit/>
          </a:bodyPr>
          <a:lstStyle/>
          <a:p>
            <a:pPr marL="0" indent="0">
              <a:buNone/>
            </a:pPr>
            <a:r>
              <a:rPr lang="en-US" dirty="0"/>
              <a:t>4Science is a company providing services for open-source IRs and CRIS/RIMS based on DSpace(-CRIS), participating in open-source communities, promoting interoperability and contributing to open standards, open protocols, open technologies. </a:t>
            </a:r>
          </a:p>
          <a:p>
            <a:endParaRPr lang="en-US" dirty="0"/>
          </a:p>
          <a:p>
            <a:pPr marL="0" indent="0">
              <a:buNone/>
            </a:pPr>
            <a:endParaRPr lang="it-IT" dirty="0"/>
          </a:p>
        </p:txBody>
      </p:sp>
      <p:pic>
        <p:nvPicPr>
          <p:cNvPr id="6" name="Immagine 5">
            <a:extLst>
              <a:ext uri="{FF2B5EF4-FFF2-40B4-BE49-F238E27FC236}">
                <a16:creationId xmlns:a16="http://schemas.microsoft.com/office/drawing/2014/main" id="{9DA89CE7-A23E-4BC5-975B-68035F8C1C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0"/>
            <a:ext cx="4115823" cy="1306738"/>
          </a:xfrm>
          <a:prstGeom prst="rect">
            <a:avLst/>
          </a:prstGeom>
        </p:spPr>
      </p:pic>
      <p:pic>
        <p:nvPicPr>
          <p:cNvPr id="23" name="Immagine 22">
            <a:extLst>
              <a:ext uri="{FF2B5EF4-FFF2-40B4-BE49-F238E27FC236}">
                <a16:creationId xmlns:a16="http://schemas.microsoft.com/office/drawing/2014/main" id="{A05C4A0D-9CF7-4A5B-A7F0-B132C97D33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338" y="3243438"/>
            <a:ext cx="1356847" cy="1127521"/>
          </a:xfrm>
          <a:prstGeom prst="rect">
            <a:avLst/>
          </a:prstGeom>
        </p:spPr>
      </p:pic>
      <p:pic>
        <p:nvPicPr>
          <p:cNvPr id="25" name="Immagine 24">
            <a:extLst>
              <a:ext uri="{FF2B5EF4-FFF2-40B4-BE49-F238E27FC236}">
                <a16:creationId xmlns:a16="http://schemas.microsoft.com/office/drawing/2014/main" id="{9007292A-79D0-4317-9B58-701406C9E1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8045" y="3017129"/>
            <a:ext cx="2150775" cy="1484035"/>
          </a:xfrm>
          <a:prstGeom prst="rect">
            <a:avLst/>
          </a:prstGeom>
        </p:spPr>
      </p:pic>
      <p:pic>
        <p:nvPicPr>
          <p:cNvPr id="8" name="Immagine 7">
            <a:extLst>
              <a:ext uri="{FF2B5EF4-FFF2-40B4-BE49-F238E27FC236}">
                <a16:creationId xmlns:a16="http://schemas.microsoft.com/office/drawing/2014/main" id="{D2D99E2A-891F-454B-BD55-CC1227D975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5790" y="3685819"/>
            <a:ext cx="1295350" cy="1003124"/>
          </a:xfrm>
          <a:prstGeom prst="rect">
            <a:avLst/>
          </a:prstGeom>
        </p:spPr>
      </p:pic>
      <p:pic>
        <p:nvPicPr>
          <p:cNvPr id="10" name="Immagine 9">
            <a:extLst>
              <a:ext uri="{FF2B5EF4-FFF2-40B4-BE49-F238E27FC236}">
                <a16:creationId xmlns:a16="http://schemas.microsoft.com/office/drawing/2014/main" id="{32652D07-BC75-4D8B-AE37-D12661EF86E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93613" y="3124072"/>
            <a:ext cx="2505075" cy="1714500"/>
          </a:xfrm>
          <a:prstGeom prst="rect">
            <a:avLst/>
          </a:prstGeom>
        </p:spPr>
      </p:pic>
      <p:pic>
        <p:nvPicPr>
          <p:cNvPr id="12" name="Immagine 11">
            <a:extLst>
              <a:ext uri="{FF2B5EF4-FFF2-40B4-BE49-F238E27FC236}">
                <a16:creationId xmlns:a16="http://schemas.microsoft.com/office/drawing/2014/main" id="{50EFE551-171E-4BB1-9E9D-1B3324A1E9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1665" y="3078498"/>
            <a:ext cx="2019428" cy="2019428"/>
          </a:xfrm>
          <a:prstGeom prst="rect">
            <a:avLst/>
          </a:prstGeom>
        </p:spPr>
      </p:pic>
      <p:pic>
        <p:nvPicPr>
          <p:cNvPr id="14" name="Immagine 13">
            <a:extLst>
              <a:ext uri="{FF2B5EF4-FFF2-40B4-BE49-F238E27FC236}">
                <a16:creationId xmlns:a16="http://schemas.microsoft.com/office/drawing/2014/main" id="{D6D5EEAD-D97B-47B2-81F5-4CF068041DB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84529" y="2657533"/>
            <a:ext cx="1905000" cy="1905000"/>
          </a:xfrm>
          <a:prstGeom prst="rect">
            <a:avLst/>
          </a:prstGeom>
        </p:spPr>
      </p:pic>
      <p:pic>
        <p:nvPicPr>
          <p:cNvPr id="16" name="Immagine 15">
            <a:extLst>
              <a:ext uri="{FF2B5EF4-FFF2-40B4-BE49-F238E27FC236}">
                <a16:creationId xmlns:a16="http://schemas.microsoft.com/office/drawing/2014/main" id="{9CA984ED-3175-4EC9-A0F3-A801175B03B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0073" y="4795671"/>
            <a:ext cx="1848720" cy="1514826"/>
          </a:xfrm>
          <a:prstGeom prst="rect">
            <a:avLst/>
          </a:prstGeom>
        </p:spPr>
      </p:pic>
      <p:pic>
        <p:nvPicPr>
          <p:cNvPr id="18" name="Immagine 17">
            <a:extLst>
              <a:ext uri="{FF2B5EF4-FFF2-40B4-BE49-F238E27FC236}">
                <a16:creationId xmlns:a16="http://schemas.microsoft.com/office/drawing/2014/main" id="{E2DEC3C4-D0BB-4BF1-90B8-7D26742725F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974293" y="4544211"/>
            <a:ext cx="1736362" cy="1736362"/>
          </a:xfrm>
          <a:prstGeom prst="rect">
            <a:avLst/>
          </a:prstGeom>
        </p:spPr>
      </p:pic>
      <p:pic>
        <p:nvPicPr>
          <p:cNvPr id="20" name="Immagine 19">
            <a:extLst>
              <a:ext uri="{FF2B5EF4-FFF2-40B4-BE49-F238E27FC236}">
                <a16:creationId xmlns:a16="http://schemas.microsoft.com/office/drawing/2014/main" id="{9C99CA92-5986-4352-BA4D-5C5B0ADF1B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07330" y="5191524"/>
            <a:ext cx="4102923" cy="895648"/>
          </a:xfrm>
          <a:prstGeom prst="rect">
            <a:avLst/>
          </a:prstGeom>
        </p:spPr>
      </p:pic>
      <p:pic>
        <p:nvPicPr>
          <p:cNvPr id="22" name="Immagine 21">
            <a:extLst>
              <a:ext uri="{FF2B5EF4-FFF2-40B4-BE49-F238E27FC236}">
                <a16:creationId xmlns:a16="http://schemas.microsoft.com/office/drawing/2014/main" id="{97EB125C-E9A0-4C10-8B13-7A4237078C40}"/>
              </a:ext>
            </a:extLst>
          </p:cNvPr>
          <p:cNvPicPr>
            <a:picLocks noChangeAspect="1"/>
          </p:cNvPicPr>
          <p:nvPr/>
        </p:nvPicPr>
        <p:blipFill>
          <a:blip r:embed="rId13"/>
          <a:stretch>
            <a:fillRect/>
          </a:stretch>
        </p:blipFill>
        <p:spPr>
          <a:xfrm>
            <a:off x="2565648" y="5511689"/>
            <a:ext cx="3059662" cy="932182"/>
          </a:xfrm>
          <a:prstGeom prst="rect">
            <a:avLst/>
          </a:prstGeom>
        </p:spPr>
      </p:pic>
    </p:spTree>
    <p:extLst>
      <p:ext uri="{BB962C8B-B14F-4D97-AF65-F5344CB8AC3E}">
        <p14:creationId xmlns:p14="http://schemas.microsoft.com/office/powerpoint/2010/main" val="4275490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495908BD-B546-435F-80FA-603E43AA95C8}"/>
              </a:ext>
            </a:extLst>
          </p:cNvPr>
          <p:cNvSpPr>
            <a:spLocks noGrp="1"/>
          </p:cNvSpPr>
          <p:nvPr>
            <p:ph type="title"/>
          </p:nvPr>
        </p:nvSpPr>
        <p:spPr/>
        <p:txBody>
          <a:bodyPr/>
          <a:lstStyle/>
          <a:p>
            <a:r>
              <a:rPr lang="it-IT" dirty="0">
                <a:solidFill>
                  <a:srgbClr val="0C346B"/>
                </a:solidFill>
              </a:rPr>
              <a:t>National Models for Service Delivery</a:t>
            </a:r>
            <a:endParaRPr lang="it-IT" dirty="0"/>
          </a:p>
        </p:txBody>
      </p:sp>
      <p:sp>
        <p:nvSpPr>
          <p:cNvPr id="3" name="Segnaposto contenuto 2">
            <a:extLst>
              <a:ext uri="{FF2B5EF4-FFF2-40B4-BE49-F238E27FC236}">
                <a16:creationId xmlns:a16="http://schemas.microsoft.com/office/drawing/2014/main" id="{E7C7B275-8B54-4FDC-8702-4FD2BD4DDA10}"/>
              </a:ext>
            </a:extLst>
          </p:cNvPr>
          <p:cNvSpPr>
            <a:spLocks noGrp="1"/>
          </p:cNvSpPr>
          <p:nvPr>
            <p:ph idx="1"/>
          </p:nvPr>
        </p:nvSpPr>
        <p:spPr/>
        <p:txBody>
          <a:bodyPr/>
          <a:lstStyle/>
          <a:p>
            <a:pPr marL="0" indent="0">
              <a:buNone/>
            </a:pPr>
            <a:r>
              <a:rPr lang="en-US" dirty="0"/>
              <a:t>This presentation will reflect on two experiences of coordinating adoption of a CRIS platform at the national level. </a:t>
            </a:r>
          </a:p>
          <a:p>
            <a:pPr marL="0" indent="0">
              <a:buNone/>
            </a:pPr>
            <a:r>
              <a:rPr lang="en-US" dirty="0"/>
              <a:t>In 2014-2015 I was the project director of an initiative that involved sixty-six Italian institutions, which adopted the same </a:t>
            </a:r>
            <a:r>
              <a:rPr lang="en-US" b="1" dirty="0"/>
              <a:t>distributed</a:t>
            </a:r>
            <a:r>
              <a:rPr lang="en-US" dirty="0"/>
              <a:t> platform, a version of DSpace-CRIS called IRIS, customized for the Italian research evaluation exercise, and the </a:t>
            </a:r>
            <a:r>
              <a:rPr lang="en-US" dirty="0" err="1"/>
              <a:t>IRIdE</a:t>
            </a:r>
            <a:r>
              <a:rPr lang="en-US" dirty="0"/>
              <a:t> project for ORCID.</a:t>
            </a:r>
          </a:p>
          <a:p>
            <a:pPr marL="0" indent="0">
              <a:buNone/>
            </a:pPr>
            <a:r>
              <a:rPr lang="en-US" dirty="0"/>
              <a:t>Since its start in June 2020, I am the project director of the #PeruCRIS knowledge platform, based on DSpace-CRIS, adopted by the Peruvian National Council for Science, Technology, and Innovation to implement a </a:t>
            </a:r>
            <a:r>
              <a:rPr lang="en-US" b="1" dirty="0"/>
              <a:t>centralized</a:t>
            </a:r>
            <a:r>
              <a:rPr lang="en-US" dirty="0"/>
              <a:t> national CRIS platform. </a:t>
            </a:r>
            <a:endParaRPr lang="it-IT" dirty="0"/>
          </a:p>
        </p:txBody>
      </p:sp>
    </p:spTree>
    <p:extLst>
      <p:ext uri="{BB962C8B-B14F-4D97-AF65-F5344CB8AC3E}">
        <p14:creationId xmlns:p14="http://schemas.microsoft.com/office/powerpoint/2010/main" val="1673515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3" name="Segnaposto contenuto 2">
            <a:extLst>
              <a:ext uri="{FF2B5EF4-FFF2-40B4-BE49-F238E27FC236}">
                <a16:creationId xmlns:a16="http://schemas.microsoft.com/office/drawing/2014/main" id="{E7C7B275-8B54-4FDC-8702-4FD2BD4DDA10}"/>
              </a:ext>
            </a:extLst>
          </p:cNvPr>
          <p:cNvSpPr>
            <a:spLocks noGrp="1"/>
          </p:cNvSpPr>
          <p:nvPr>
            <p:ph idx="1"/>
          </p:nvPr>
        </p:nvSpPr>
        <p:spPr/>
        <p:txBody>
          <a:bodyPr/>
          <a:lstStyle/>
          <a:p>
            <a:endParaRPr lang="it-IT" dirty="0"/>
          </a:p>
          <a:p>
            <a:endParaRPr lang="it-IT" dirty="0"/>
          </a:p>
          <a:p>
            <a:pPr marL="0" indent="0" algn="ctr">
              <a:buNone/>
            </a:pPr>
            <a:r>
              <a:rPr lang="it-IT" sz="4800" dirty="0"/>
              <a:t>Distributed model (</a:t>
            </a:r>
            <a:r>
              <a:rPr lang="it-IT" sz="4800" dirty="0" err="1"/>
              <a:t>Italy</a:t>
            </a:r>
            <a:r>
              <a:rPr lang="it-IT" sz="4800" dirty="0"/>
              <a:t>)</a:t>
            </a:r>
          </a:p>
        </p:txBody>
      </p:sp>
    </p:spTree>
    <p:extLst>
      <p:ext uri="{BB962C8B-B14F-4D97-AF65-F5344CB8AC3E}">
        <p14:creationId xmlns:p14="http://schemas.microsoft.com/office/powerpoint/2010/main" val="2014728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dirty="0">
                <a:solidFill>
                  <a:srgbClr val="0C346B"/>
                </a:solidFill>
              </a:rPr>
              <a:t>CRIS adoption in </a:t>
            </a:r>
            <a:r>
              <a:rPr lang="it-IT" dirty="0" err="1">
                <a:solidFill>
                  <a:srgbClr val="0C346B"/>
                </a:solidFill>
              </a:rPr>
              <a:t>Italy</a:t>
            </a:r>
            <a:r>
              <a:rPr lang="it-IT" dirty="0">
                <a:solidFill>
                  <a:srgbClr val="0C346B"/>
                </a:solidFill>
              </a:rPr>
              <a:t>: the challenge</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lnSpcReduction="10000"/>
          </a:bodyPr>
          <a:lstStyle/>
          <a:p>
            <a:pPr eaLnBrk="1" hangingPunct="1"/>
            <a:r>
              <a:rPr lang="it-IT" dirty="0">
                <a:solidFill>
                  <a:srgbClr val="595959"/>
                </a:solidFill>
              </a:rPr>
              <a:t>2006: </a:t>
            </a:r>
            <a:r>
              <a:rPr lang="it-IT" dirty="0" err="1">
                <a:solidFill>
                  <a:srgbClr val="595959"/>
                </a:solidFill>
              </a:rPr>
              <a:t>two</a:t>
            </a:r>
            <a:r>
              <a:rPr lang="it-IT" dirty="0">
                <a:solidFill>
                  <a:srgbClr val="595959"/>
                </a:solidFill>
              </a:rPr>
              <a:t> systems </a:t>
            </a:r>
            <a:r>
              <a:rPr lang="it-IT" dirty="0" err="1">
                <a:solidFill>
                  <a:srgbClr val="595959"/>
                </a:solidFill>
              </a:rPr>
              <a:t>feeding</a:t>
            </a:r>
            <a:r>
              <a:rPr lang="it-IT" dirty="0">
                <a:solidFill>
                  <a:srgbClr val="595959"/>
                </a:solidFill>
              </a:rPr>
              <a:t> the national database: UGOV </a:t>
            </a:r>
            <a:r>
              <a:rPr lang="it-IT" dirty="0" err="1">
                <a:solidFill>
                  <a:srgbClr val="595959"/>
                </a:solidFill>
              </a:rPr>
              <a:t>Research</a:t>
            </a:r>
            <a:r>
              <a:rPr lang="it-IT" dirty="0">
                <a:solidFill>
                  <a:srgbClr val="595959"/>
                </a:solidFill>
              </a:rPr>
              <a:t>(44) and </a:t>
            </a:r>
            <a:r>
              <a:rPr lang="it-IT" dirty="0" err="1">
                <a:solidFill>
                  <a:srgbClr val="595959"/>
                </a:solidFill>
              </a:rPr>
              <a:t>SURplus</a:t>
            </a:r>
            <a:r>
              <a:rPr lang="it-IT" dirty="0">
                <a:solidFill>
                  <a:srgbClr val="595959"/>
                </a:solidFill>
              </a:rPr>
              <a:t> (11) (</a:t>
            </a:r>
            <a:r>
              <a:rPr lang="it-IT" dirty="0" err="1">
                <a:solidFill>
                  <a:srgbClr val="595959"/>
                </a:solidFill>
              </a:rPr>
              <a:t>total</a:t>
            </a:r>
            <a:r>
              <a:rPr lang="it-IT" dirty="0">
                <a:solidFill>
                  <a:srgbClr val="595959"/>
                </a:solidFill>
              </a:rPr>
              <a:t> 55 </a:t>
            </a:r>
            <a:r>
              <a:rPr lang="it-IT" dirty="0" err="1">
                <a:solidFill>
                  <a:srgbClr val="595959"/>
                </a:solidFill>
              </a:rPr>
              <a:t>installations</a:t>
            </a:r>
            <a:r>
              <a:rPr lang="it-IT" dirty="0">
                <a:solidFill>
                  <a:srgbClr val="595959"/>
                </a:solidFill>
              </a:rPr>
              <a:t>)</a:t>
            </a:r>
          </a:p>
          <a:p>
            <a:pPr lvl="1" eaLnBrk="1" hangingPunct="1"/>
            <a:r>
              <a:rPr lang="it-IT" dirty="0">
                <a:solidFill>
                  <a:srgbClr val="595959"/>
                </a:solidFill>
              </a:rPr>
              <a:t>Critical </a:t>
            </a:r>
            <a:r>
              <a:rPr lang="it-IT" dirty="0" err="1">
                <a:solidFill>
                  <a:srgbClr val="595959"/>
                </a:solidFill>
              </a:rPr>
              <a:t>issues</a:t>
            </a:r>
            <a:r>
              <a:rPr lang="it-IT" dirty="0">
                <a:solidFill>
                  <a:srgbClr val="595959"/>
                </a:solidFill>
              </a:rPr>
              <a:t>: </a:t>
            </a:r>
            <a:r>
              <a:rPr lang="it-IT" dirty="0" err="1">
                <a:solidFill>
                  <a:srgbClr val="595959"/>
                </a:solidFill>
              </a:rPr>
              <a:t>closed</a:t>
            </a:r>
            <a:r>
              <a:rPr lang="it-IT" dirty="0">
                <a:solidFill>
                  <a:srgbClr val="595959"/>
                </a:solidFill>
              </a:rPr>
              <a:t> data, no </a:t>
            </a:r>
            <a:r>
              <a:rPr lang="it-IT" dirty="0" err="1">
                <a:solidFill>
                  <a:srgbClr val="595959"/>
                </a:solidFill>
              </a:rPr>
              <a:t>visibility</a:t>
            </a:r>
            <a:r>
              <a:rPr lang="it-IT" dirty="0">
                <a:solidFill>
                  <a:srgbClr val="595959"/>
                </a:solidFill>
              </a:rPr>
              <a:t> (UGOV)</a:t>
            </a:r>
          </a:p>
          <a:p>
            <a:pPr lvl="1" eaLnBrk="1" hangingPunct="1"/>
            <a:r>
              <a:rPr lang="it-IT" dirty="0" err="1">
                <a:solidFill>
                  <a:srgbClr val="595959"/>
                </a:solidFill>
              </a:rPr>
              <a:t>Poor</a:t>
            </a:r>
            <a:r>
              <a:rPr lang="it-IT" dirty="0">
                <a:solidFill>
                  <a:srgbClr val="595959"/>
                </a:solidFill>
              </a:rPr>
              <a:t> metadata and </a:t>
            </a:r>
            <a:r>
              <a:rPr lang="it-IT" dirty="0" err="1">
                <a:solidFill>
                  <a:srgbClr val="595959"/>
                </a:solidFill>
              </a:rPr>
              <a:t>duplicated</a:t>
            </a:r>
            <a:r>
              <a:rPr lang="it-IT" dirty="0">
                <a:solidFill>
                  <a:srgbClr val="595959"/>
                </a:solidFill>
              </a:rPr>
              <a:t> </a:t>
            </a:r>
            <a:r>
              <a:rPr lang="it-IT" dirty="0" err="1">
                <a:solidFill>
                  <a:srgbClr val="595959"/>
                </a:solidFill>
              </a:rPr>
              <a:t>records</a:t>
            </a:r>
            <a:endParaRPr lang="it-IT" dirty="0">
              <a:solidFill>
                <a:srgbClr val="595959"/>
              </a:solidFill>
            </a:endParaRPr>
          </a:p>
          <a:p>
            <a:pPr lvl="1" eaLnBrk="1" hangingPunct="1"/>
            <a:r>
              <a:rPr lang="it-IT" dirty="0">
                <a:solidFill>
                  <a:srgbClr val="595959"/>
                </a:solidFill>
              </a:rPr>
              <a:t>No </a:t>
            </a:r>
            <a:r>
              <a:rPr lang="it-IT" dirty="0" err="1">
                <a:solidFill>
                  <a:srgbClr val="595959"/>
                </a:solidFill>
              </a:rPr>
              <a:t>validation</a:t>
            </a:r>
            <a:r>
              <a:rPr lang="it-IT" dirty="0">
                <a:solidFill>
                  <a:srgbClr val="595959"/>
                </a:solidFill>
              </a:rPr>
              <a:t> </a:t>
            </a:r>
            <a:r>
              <a:rPr lang="it-IT" dirty="0" err="1">
                <a:solidFill>
                  <a:srgbClr val="595959"/>
                </a:solidFill>
              </a:rPr>
              <a:t>processes</a:t>
            </a:r>
            <a:r>
              <a:rPr lang="it-IT" dirty="0">
                <a:solidFill>
                  <a:srgbClr val="595959"/>
                </a:solidFill>
              </a:rPr>
              <a:t> (</a:t>
            </a:r>
            <a:r>
              <a:rPr lang="it-IT" dirty="0" err="1">
                <a:solidFill>
                  <a:srgbClr val="595959"/>
                </a:solidFill>
              </a:rPr>
              <a:t>poor</a:t>
            </a:r>
            <a:r>
              <a:rPr lang="it-IT" dirty="0">
                <a:solidFill>
                  <a:srgbClr val="595959"/>
                </a:solidFill>
              </a:rPr>
              <a:t> </a:t>
            </a:r>
            <a:r>
              <a:rPr lang="it-IT" dirty="0" err="1">
                <a:solidFill>
                  <a:srgbClr val="595959"/>
                </a:solidFill>
              </a:rPr>
              <a:t>quality</a:t>
            </a:r>
            <a:r>
              <a:rPr lang="it-IT" dirty="0">
                <a:solidFill>
                  <a:srgbClr val="595959"/>
                </a:solidFill>
              </a:rPr>
              <a:t> of data)</a:t>
            </a:r>
          </a:p>
          <a:p>
            <a:r>
              <a:rPr lang="it-IT" dirty="0">
                <a:solidFill>
                  <a:srgbClr val="595959"/>
                </a:solidFill>
              </a:rPr>
              <a:t>Spring 2014: the </a:t>
            </a:r>
            <a:r>
              <a:rPr lang="it-IT" dirty="0" err="1">
                <a:solidFill>
                  <a:srgbClr val="595959"/>
                </a:solidFill>
              </a:rPr>
              <a:t>universities</a:t>
            </a:r>
            <a:r>
              <a:rPr lang="it-IT" dirty="0">
                <a:solidFill>
                  <a:srgbClr val="595959"/>
                </a:solidFill>
              </a:rPr>
              <a:t> </a:t>
            </a:r>
            <a:r>
              <a:rPr lang="it-IT" dirty="0" err="1">
                <a:solidFill>
                  <a:srgbClr val="595959"/>
                </a:solidFill>
              </a:rPr>
              <a:t>ask</a:t>
            </a:r>
            <a:r>
              <a:rPr lang="it-IT" dirty="0">
                <a:solidFill>
                  <a:srgbClr val="595959"/>
                </a:solidFill>
              </a:rPr>
              <a:t> </a:t>
            </a:r>
            <a:r>
              <a:rPr lang="it-IT" dirty="0" err="1">
                <a:solidFill>
                  <a:srgbClr val="595959"/>
                </a:solidFill>
              </a:rPr>
              <a:t>their</a:t>
            </a:r>
            <a:r>
              <a:rPr lang="it-IT" dirty="0">
                <a:solidFill>
                  <a:srgbClr val="595959"/>
                </a:solidFill>
              </a:rPr>
              <a:t> Consortium to </a:t>
            </a:r>
            <a:r>
              <a:rPr lang="it-IT" dirty="0" err="1">
                <a:solidFill>
                  <a:srgbClr val="595959"/>
                </a:solidFill>
              </a:rPr>
              <a:t>find</a:t>
            </a:r>
            <a:r>
              <a:rPr lang="it-IT" dirty="0">
                <a:solidFill>
                  <a:srgbClr val="595959"/>
                </a:solidFill>
              </a:rPr>
              <a:t> a </a:t>
            </a:r>
            <a:r>
              <a:rPr lang="it-IT" dirty="0" err="1">
                <a:solidFill>
                  <a:srgbClr val="595959"/>
                </a:solidFill>
              </a:rPr>
              <a:t>solution</a:t>
            </a:r>
            <a:endParaRPr lang="it-IT" dirty="0">
              <a:solidFill>
                <a:srgbClr val="595959"/>
              </a:solidFill>
            </a:endParaRPr>
          </a:p>
          <a:p>
            <a:pPr eaLnBrk="1" hangingPunct="1"/>
            <a:r>
              <a:rPr lang="it-IT" dirty="0" err="1">
                <a:solidFill>
                  <a:srgbClr val="595959"/>
                </a:solidFill>
              </a:rPr>
              <a:t>Autumn</a:t>
            </a:r>
            <a:r>
              <a:rPr lang="it-IT" dirty="0">
                <a:solidFill>
                  <a:srgbClr val="595959"/>
                </a:solidFill>
              </a:rPr>
              <a:t> 2014 – </a:t>
            </a:r>
            <a:r>
              <a:rPr lang="it-IT" dirty="0" err="1">
                <a:solidFill>
                  <a:srgbClr val="595959"/>
                </a:solidFill>
              </a:rPr>
              <a:t>Summer</a:t>
            </a:r>
            <a:r>
              <a:rPr lang="it-IT" dirty="0">
                <a:solidFill>
                  <a:srgbClr val="595959"/>
                </a:solidFill>
              </a:rPr>
              <a:t> 2015: </a:t>
            </a:r>
            <a:r>
              <a:rPr lang="it-IT" dirty="0" err="1">
                <a:solidFill>
                  <a:srgbClr val="595959"/>
                </a:solidFill>
              </a:rPr>
              <a:t>all</a:t>
            </a:r>
            <a:r>
              <a:rPr lang="it-IT" dirty="0">
                <a:solidFill>
                  <a:srgbClr val="595959"/>
                </a:solidFill>
              </a:rPr>
              <a:t> </a:t>
            </a:r>
            <a:r>
              <a:rPr lang="it-IT" dirty="0" err="1">
                <a:solidFill>
                  <a:srgbClr val="595959"/>
                </a:solidFill>
              </a:rPr>
              <a:t>installations</a:t>
            </a:r>
            <a:r>
              <a:rPr lang="it-IT" dirty="0">
                <a:solidFill>
                  <a:srgbClr val="595959"/>
                </a:solidFill>
              </a:rPr>
              <a:t> </a:t>
            </a:r>
            <a:r>
              <a:rPr lang="it-IT" dirty="0" err="1">
                <a:solidFill>
                  <a:srgbClr val="595959"/>
                </a:solidFill>
              </a:rPr>
              <a:t>migrated</a:t>
            </a:r>
            <a:r>
              <a:rPr lang="it-IT" dirty="0">
                <a:solidFill>
                  <a:srgbClr val="595959"/>
                </a:solidFill>
              </a:rPr>
              <a:t> to IRIS, the new CRIS </a:t>
            </a:r>
            <a:r>
              <a:rPr lang="it-IT" dirty="0" err="1">
                <a:solidFill>
                  <a:srgbClr val="595959"/>
                </a:solidFill>
              </a:rPr>
              <a:t>based</a:t>
            </a:r>
            <a:r>
              <a:rPr lang="it-IT" dirty="0">
                <a:solidFill>
                  <a:srgbClr val="595959"/>
                </a:solidFill>
              </a:rPr>
              <a:t> on DSpace-CRIS, plus 11 new (</a:t>
            </a:r>
            <a:r>
              <a:rPr lang="it-IT" dirty="0" err="1">
                <a:solidFill>
                  <a:srgbClr val="595959"/>
                </a:solidFill>
              </a:rPr>
              <a:t>total</a:t>
            </a:r>
            <a:r>
              <a:rPr lang="it-IT" dirty="0">
                <a:solidFill>
                  <a:srgbClr val="595959"/>
                </a:solidFill>
              </a:rPr>
              <a:t> 66)</a:t>
            </a:r>
          </a:p>
          <a:p>
            <a:pPr lvl="1" eaLnBrk="1" hangingPunct="1"/>
            <a:r>
              <a:rPr lang="it-IT" dirty="0" err="1">
                <a:solidFill>
                  <a:srgbClr val="595959"/>
                </a:solidFill>
              </a:rPr>
              <a:t>Advantages</a:t>
            </a:r>
            <a:r>
              <a:rPr lang="it-IT" dirty="0">
                <a:solidFill>
                  <a:srgbClr val="595959"/>
                </a:solidFill>
              </a:rPr>
              <a:t>: open repositories and </a:t>
            </a:r>
            <a:r>
              <a:rPr lang="it-IT" dirty="0" err="1">
                <a:solidFill>
                  <a:srgbClr val="595959"/>
                </a:solidFill>
              </a:rPr>
              <a:t>other</a:t>
            </a:r>
            <a:r>
              <a:rPr lang="it-IT" dirty="0">
                <a:solidFill>
                  <a:srgbClr val="595959"/>
                </a:solidFill>
              </a:rPr>
              <a:t> </a:t>
            </a:r>
            <a:r>
              <a:rPr lang="it-IT" dirty="0" err="1">
                <a:solidFill>
                  <a:srgbClr val="595959"/>
                </a:solidFill>
              </a:rPr>
              <a:t>opportunities</a:t>
            </a:r>
            <a:r>
              <a:rPr lang="it-IT" dirty="0">
                <a:solidFill>
                  <a:srgbClr val="595959"/>
                </a:solidFill>
              </a:rPr>
              <a:t> (</a:t>
            </a:r>
            <a:r>
              <a:rPr lang="it-IT" dirty="0" err="1">
                <a:solidFill>
                  <a:srgbClr val="595959"/>
                </a:solidFill>
              </a:rPr>
              <a:t>researchers</a:t>
            </a:r>
            <a:r>
              <a:rPr lang="it-IT" dirty="0">
                <a:solidFill>
                  <a:srgbClr val="595959"/>
                </a:solidFill>
              </a:rPr>
              <a:t>’ </a:t>
            </a:r>
            <a:r>
              <a:rPr lang="it-IT" dirty="0" err="1">
                <a:solidFill>
                  <a:srgbClr val="595959"/>
                </a:solidFill>
              </a:rPr>
              <a:t>profiles</a:t>
            </a:r>
            <a:r>
              <a:rPr lang="it-IT" dirty="0">
                <a:solidFill>
                  <a:srgbClr val="595959"/>
                </a:solidFill>
              </a:rPr>
              <a:t>)</a:t>
            </a:r>
          </a:p>
          <a:p>
            <a:pPr lvl="1" eaLnBrk="1" hangingPunct="1"/>
            <a:r>
              <a:rPr lang="it-IT" dirty="0" err="1">
                <a:solidFill>
                  <a:srgbClr val="595959"/>
                </a:solidFill>
              </a:rPr>
              <a:t>Richer</a:t>
            </a:r>
            <a:r>
              <a:rPr lang="it-IT" dirty="0">
                <a:solidFill>
                  <a:srgbClr val="595959"/>
                </a:solidFill>
              </a:rPr>
              <a:t> metadata and </a:t>
            </a:r>
            <a:r>
              <a:rPr lang="it-IT" dirty="0" err="1">
                <a:solidFill>
                  <a:srgbClr val="595959"/>
                </a:solidFill>
              </a:rPr>
              <a:t>shared</a:t>
            </a:r>
            <a:r>
              <a:rPr lang="it-IT" dirty="0">
                <a:solidFill>
                  <a:srgbClr val="595959"/>
                </a:solidFill>
              </a:rPr>
              <a:t> </a:t>
            </a:r>
            <a:r>
              <a:rPr lang="it-IT" dirty="0" err="1">
                <a:solidFill>
                  <a:srgbClr val="595959"/>
                </a:solidFill>
              </a:rPr>
              <a:t>records</a:t>
            </a:r>
            <a:r>
              <a:rPr lang="it-IT" dirty="0">
                <a:solidFill>
                  <a:srgbClr val="595959"/>
                </a:solidFill>
              </a:rPr>
              <a:t> </a:t>
            </a:r>
          </a:p>
          <a:p>
            <a:pPr lvl="1" eaLnBrk="1" hangingPunct="1"/>
            <a:r>
              <a:rPr lang="it-IT" dirty="0" err="1">
                <a:solidFill>
                  <a:srgbClr val="595959"/>
                </a:solidFill>
              </a:rPr>
              <a:t>Validation</a:t>
            </a:r>
            <a:r>
              <a:rPr lang="it-IT" dirty="0">
                <a:solidFill>
                  <a:srgbClr val="595959"/>
                </a:solidFill>
              </a:rPr>
              <a:t> </a:t>
            </a:r>
            <a:r>
              <a:rPr lang="it-IT" dirty="0" err="1">
                <a:solidFill>
                  <a:srgbClr val="595959"/>
                </a:solidFill>
              </a:rPr>
              <a:t>processes</a:t>
            </a:r>
            <a:r>
              <a:rPr lang="it-IT" dirty="0">
                <a:solidFill>
                  <a:srgbClr val="595959"/>
                </a:solidFill>
              </a:rPr>
              <a:t> and </a:t>
            </a:r>
            <a:r>
              <a:rPr lang="it-IT" dirty="0" err="1">
                <a:solidFill>
                  <a:srgbClr val="595959"/>
                </a:solidFill>
              </a:rPr>
              <a:t>better</a:t>
            </a:r>
            <a:r>
              <a:rPr lang="it-IT" dirty="0">
                <a:solidFill>
                  <a:srgbClr val="595959"/>
                </a:solidFill>
              </a:rPr>
              <a:t> </a:t>
            </a:r>
            <a:r>
              <a:rPr lang="it-IT" dirty="0" err="1">
                <a:solidFill>
                  <a:srgbClr val="595959"/>
                </a:solidFill>
              </a:rPr>
              <a:t>quality</a:t>
            </a:r>
            <a:r>
              <a:rPr lang="it-IT" dirty="0">
                <a:solidFill>
                  <a:srgbClr val="595959"/>
                </a:solidFill>
              </a:rPr>
              <a:t> of </a:t>
            </a:r>
            <a:r>
              <a:rPr lang="it-IT" dirty="0" err="1">
                <a:solidFill>
                  <a:srgbClr val="595959"/>
                </a:solidFill>
              </a:rPr>
              <a:t>research</a:t>
            </a:r>
            <a:r>
              <a:rPr lang="it-IT" dirty="0">
                <a:solidFill>
                  <a:srgbClr val="595959"/>
                </a:solidFill>
              </a:rPr>
              <a:t> information</a:t>
            </a:r>
          </a:p>
          <a:p>
            <a:endParaRPr lang="it-IT" dirty="0"/>
          </a:p>
        </p:txBody>
      </p:sp>
    </p:spTree>
    <p:extLst>
      <p:ext uri="{BB962C8B-B14F-4D97-AF65-F5344CB8AC3E}">
        <p14:creationId xmlns:p14="http://schemas.microsoft.com/office/powerpoint/2010/main" val="3893503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a:solidFill>
                  <a:srgbClr val="0C346B"/>
                </a:solidFill>
              </a:rPr>
              <a:t>Benefits of country-wide adoption of </a:t>
            </a:r>
            <a:br>
              <a:rPr lang="it-IT" sz="4400" dirty="0">
                <a:solidFill>
                  <a:srgbClr val="0C346B"/>
                </a:solidFill>
              </a:rPr>
            </a:br>
            <a:r>
              <a:rPr lang="it-IT" sz="4400" dirty="0">
                <a:solidFill>
                  <a:srgbClr val="0C346B"/>
                </a:solidFill>
              </a:rPr>
              <a:t>DSpace-CRIS</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a:bodyPr>
          <a:lstStyle/>
          <a:p>
            <a:pPr eaLnBrk="1" hangingPunct="1"/>
            <a:r>
              <a:rPr lang="it-IT" dirty="0">
                <a:solidFill>
                  <a:srgbClr val="595959"/>
                </a:solidFill>
              </a:rPr>
              <a:t>DSpace-CRIS </a:t>
            </a:r>
            <a:r>
              <a:rPr lang="it-IT" dirty="0" err="1">
                <a:solidFill>
                  <a:srgbClr val="595959"/>
                </a:solidFill>
              </a:rPr>
              <a:t>is</a:t>
            </a:r>
            <a:r>
              <a:rPr lang="it-IT" dirty="0">
                <a:solidFill>
                  <a:srgbClr val="595959"/>
                </a:solidFill>
              </a:rPr>
              <a:t> open source (</a:t>
            </a:r>
            <a:r>
              <a:rPr lang="it-IT" dirty="0" err="1">
                <a:solidFill>
                  <a:srgbClr val="595959"/>
                </a:solidFill>
              </a:rPr>
              <a:t>independency</a:t>
            </a:r>
            <a:r>
              <a:rPr lang="it-IT" dirty="0">
                <a:solidFill>
                  <a:srgbClr val="595959"/>
                </a:solidFill>
              </a:rPr>
              <a:t> from providers)</a:t>
            </a:r>
          </a:p>
          <a:p>
            <a:pPr eaLnBrk="1" hangingPunct="1"/>
            <a:r>
              <a:rPr lang="it-IT" dirty="0">
                <a:solidFill>
                  <a:srgbClr val="595959"/>
                </a:solidFill>
              </a:rPr>
              <a:t>CERIF compliance (CERIF-XML import and export) </a:t>
            </a:r>
          </a:p>
          <a:p>
            <a:pPr eaLnBrk="1" hangingPunct="1"/>
            <a:r>
              <a:rPr lang="it-IT" dirty="0" err="1">
                <a:solidFill>
                  <a:srgbClr val="595959"/>
                </a:solidFill>
              </a:rPr>
              <a:t>Increased</a:t>
            </a:r>
            <a:r>
              <a:rPr lang="it-IT" dirty="0">
                <a:solidFill>
                  <a:srgbClr val="595959"/>
                </a:solidFill>
              </a:rPr>
              <a:t> </a:t>
            </a:r>
            <a:r>
              <a:rPr lang="it-IT" dirty="0" err="1">
                <a:solidFill>
                  <a:srgbClr val="595959"/>
                </a:solidFill>
              </a:rPr>
              <a:t>visibility</a:t>
            </a:r>
            <a:r>
              <a:rPr lang="it-IT" dirty="0">
                <a:solidFill>
                  <a:srgbClr val="595959"/>
                </a:solidFill>
              </a:rPr>
              <a:t> of national </a:t>
            </a:r>
            <a:r>
              <a:rPr lang="it-IT" dirty="0" err="1">
                <a:solidFill>
                  <a:srgbClr val="595959"/>
                </a:solidFill>
              </a:rPr>
              <a:t>research</a:t>
            </a:r>
            <a:r>
              <a:rPr lang="it-IT" dirty="0">
                <a:solidFill>
                  <a:srgbClr val="595959"/>
                </a:solidFill>
              </a:rPr>
              <a:t> production (national </a:t>
            </a:r>
            <a:r>
              <a:rPr lang="it-IT" dirty="0" err="1">
                <a:solidFill>
                  <a:srgbClr val="595959"/>
                </a:solidFill>
              </a:rPr>
              <a:t>harvester</a:t>
            </a:r>
            <a:r>
              <a:rPr lang="it-IT" dirty="0">
                <a:solidFill>
                  <a:srgbClr val="595959"/>
                </a:solidFill>
              </a:rPr>
              <a:t> PLEIADI)</a:t>
            </a:r>
          </a:p>
          <a:p>
            <a:pPr eaLnBrk="1" hangingPunct="1"/>
            <a:r>
              <a:rPr lang="it-IT" dirty="0" err="1">
                <a:solidFill>
                  <a:srgbClr val="595959"/>
                </a:solidFill>
              </a:rPr>
              <a:t>Consistent</a:t>
            </a:r>
            <a:r>
              <a:rPr lang="it-IT" dirty="0">
                <a:solidFill>
                  <a:srgbClr val="595959"/>
                </a:solidFill>
              </a:rPr>
              <a:t> data </a:t>
            </a:r>
            <a:r>
              <a:rPr lang="it-IT" dirty="0" err="1">
                <a:solidFill>
                  <a:srgbClr val="595959"/>
                </a:solidFill>
              </a:rPr>
              <a:t>uploaded</a:t>
            </a:r>
            <a:r>
              <a:rPr lang="it-IT" dirty="0">
                <a:solidFill>
                  <a:srgbClr val="595959"/>
                </a:solidFill>
              </a:rPr>
              <a:t> to the national database</a:t>
            </a:r>
          </a:p>
          <a:p>
            <a:pPr eaLnBrk="1" hangingPunct="1"/>
            <a:r>
              <a:rPr lang="it-IT" dirty="0">
                <a:solidFill>
                  <a:srgbClr val="595959"/>
                </a:solidFill>
              </a:rPr>
              <a:t>3,5 </a:t>
            </a:r>
            <a:r>
              <a:rPr lang="it-IT" dirty="0" err="1">
                <a:solidFill>
                  <a:srgbClr val="595959"/>
                </a:solidFill>
              </a:rPr>
              <a:t>million</a:t>
            </a:r>
            <a:r>
              <a:rPr lang="it-IT" dirty="0">
                <a:solidFill>
                  <a:srgbClr val="595959"/>
                </a:solidFill>
              </a:rPr>
              <a:t> </a:t>
            </a:r>
            <a:r>
              <a:rPr lang="it-IT" dirty="0" err="1">
                <a:solidFill>
                  <a:srgbClr val="595959"/>
                </a:solidFill>
              </a:rPr>
              <a:t>publications</a:t>
            </a:r>
            <a:r>
              <a:rPr lang="it-IT" dirty="0">
                <a:solidFill>
                  <a:srgbClr val="595959"/>
                </a:solidFill>
              </a:rPr>
              <a:t> </a:t>
            </a:r>
            <a:r>
              <a:rPr lang="it-IT" dirty="0" err="1">
                <a:solidFill>
                  <a:srgbClr val="595959"/>
                </a:solidFill>
              </a:rPr>
              <a:t>available</a:t>
            </a:r>
            <a:r>
              <a:rPr lang="it-IT" dirty="0">
                <a:solidFill>
                  <a:srgbClr val="595959"/>
                </a:solidFill>
              </a:rPr>
              <a:t> on the Internet (&gt;10% with open-access full-text)</a:t>
            </a:r>
          </a:p>
          <a:p>
            <a:pPr eaLnBrk="1" hangingPunct="1"/>
            <a:r>
              <a:rPr lang="it-IT" dirty="0">
                <a:solidFill>
                  <a:srgbClr val="595959"/>
                </a:solidFill>
              </a:rPr>
              <a:t>More </a:t>
            </a:r>
            <a:r>
              <a:rPr lang="it-IT" dirty="0" err="1">
                <a:solidFill>
                  <a:srgbClr val="595959"/>
                </a:solidFill>
              </a:rPr>
              <a:t>transparency</a:t>
            </a:r>
            <a:r>
              <a:rPr lang="it-IT" dirty="0">
                <a:solidFill>
                  <a:srgbClr val="595959"/>
                </a:solidFill>
              </a:rPr>
              <a:t> for national </a:t>
            </a:r>
            <a:r>
              <a:rPr lang="it-IT" dirty="0" err="1">
                <a:solidFill>
                  <a:srgbClr val="595959"/>
                </a:solidFill>
              </a:rPr>
              <a:t>research</a:t>
            </a:r>
            <a:r>
              <a:rPr lang="it-IT" dirty="0">
                <a:solidFill>
                  <a:srgbClr val="595959"/>
                </a:solidFill>
              </a:rPr>
              <a:t> </a:t>
            </a:r>
            <a:r>
              <a:rPr lang="it-IT" dirty="0" err="1">
                <a:solidFill>
                  <a:srgbClr val="595959"/>
                </a:solidFill>
              </a:rPr>
              <a:t>evaluation</a:t>
            </a:r>
            <a:r>
              <a:rPr lang="it-IT" dirty="0">
                <a:solidFill>
                  <a:srgbClr val="595959"/>
                </a:solidFill>
              </a:rPr>
              <a:t> </a:t>
            </a:r>
            <a:r>
              <a:rPr lang="it-IT" dirty="0" err="1">
                <a:solidFill>
                  <a:srgbClr val="595959"/>
                </a:solidFill>
              </a:rPr>
              <a:t>procedures</a:t>
            </a:r>
            <a:endParaRPr lang="it-IT" dirty="0">
              <a:solidFill>
                <a:srgbClr val="595959"/>
              </a:solidFill>
            </a:endParaRPr>
          </a:p>
        </p:txBody>
      </p:sp>
    </p:spTree>
    <p:extLst>
      <p:ext uri="{BB962C8B-B14F-4D97-AF65-F5344CB8AC3E}">
        <p14:creationId xmlns:p14="http://schemas.microsoft.com/office/powerpoint/2010/main" val="2808748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a:solidFill>
                  <a:srgbClr val="0C346B"/>
                </a:solidFill>
              </a:rPr>
              <a:t>The «</a:t>
            </a:r>
            <a:r>
              <a:rPr lang="it-IT" sz="4400" dirty="0" err="1">
                <a:solidFill>
                  <a:srgbClr val="0C346B"/>
                </a:solidFill>
              </a:rPr>
              <a:t>persistent-identifier</a:t>
            </a:r>
            <a:r>
              <a:rPr lang="it-IT" sz="4400" dirty="0">
                <a:solidFill>
                  <a:srgbClr val="0C346B"/>
                </a:solidFill>
              </a:rPr>
              <a:t>» </a:t>
            </a:r>
            <a:r>
              <a:rPr lang="it-IT" sz="4400" dirty="0" err="1">
                <a:solidFill>
                  <a:srgbClr val="0C346B"/>
                </a:solidFill>
              </a:rPr>
              <a:t>approach</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a:xfrm>
            <a:off x="838200" y="1690688"/>
            <a:ext cx="10515600" cy="4486275"/>
          </a:xfrm>
        </p:spPr>
        <p:txBody>
          <a:bodyPr>
            <a:normAutofit fontScale="92500" lnSpcReduction="10000"/>
          </a:bodyPr>
          <a:lstStyle/>
          <a:p>
            <a:pPr eaLnBrk="1" hangingPunct="1"/>
            <a:r>
              <a:rPr lang="it-IT" dirty="0">
                <a:solidFill>
                  <a:srgbClr val="595959"/>
                </a:solidFill>
              </a:rPr>
              <a:t>April 2015: the </a:t>
            </a:r>
            <a:r>
              <a:rPr lang="it-IT" dirty="0" err="1">
                <a:solidFill>
                  <a:srgbClr val="595959"/>
                </a:solidFill>
              </a:rPr>
              <a:t>Italian</a:t>
            </a:r>
            <a:r>
              <a:rPr lang="it-IT" dirty="0">
                <a:solidFill>
                  <a:srgbClr val="595959"/>
                </a:solidFill>
              </a:rPr>
              <a:t> National Evaluation Agency for University and </a:t>
            </a:r>
            <a:r>
              <a:rPr lang="it-IT" dirty="0" err="1">
                <a:solidFill>
                  <a:srgbClr val="595959"/>
                </a:solidFill>
              </a:rPr>
              <a:t>Research</a:t>
            </a:r>
            <a:r>
              <a:rPr lang="it-IT" dirty="0">
                <a:solidFill>
                  <a:srgbClr val="595959"/>
                </a:solidFill>
              </a:rPr>
              <a:t> </a:t>
            </a:r>
            <a:r>
              <a:rPr lang="it-IT" dirty="0" err="1">
                <a:solidFill>
                  <a:srgbClr val="595959"/>
                </a:solidFill>
              </a:rPr>
              <a:t>announced</a:t>
            </a:r>
            <a:r>
              <a:rPr lang="it-IT" dirty="0">
                <a:solidFill>
                  <a:srgbClr val="595959"/>
                </a:solidFill>
              </a:rPr>
              <a:t> ORCID to be </a:t>
            </a:r>
            <a:r>
              <a:rPr lang="it-IT" dirty="0" err="1">
                <a:solidFill>
                  <a:srgbClr val="595959"/>
                </a:solidFill>
              </a:rPr>
              <a:t>mandatory</a:t>
            </a:r>
            <a:endParaRPr lang="it-IT" dirty="0">
              <a:solidFill>
                <a:srgbClr val="595959"/>
              </a:solidFill>
            </a:endParaRPr>
          </a:p>
          <a:p>
            <a:pPr eaLnBrk="1" hangingPunct="1"/>
            <a:r>
              <a:rPr lang="it-IT" dirty="0" err="1">
                <a:solidFill>
                  <a:srgbClr val="595959"/>
                </a:solidFill>
              </a:rPr>
              <a:t>June</a:t>
            </a:r>
            <a:r>
              <a:rPr lang="it-IT" dirty="0">
                <a:solidFill>
                  <a:srgbClr val="595959"/>
                </a:solidFill>
              </a:rPr>
              <a:t> 2015: national agreement </a:t>
            </a:r>
            <a:r>
              <a:rPr lang="it-IT" dirty="0" err="1">
                <a:solidFill>
                  <a:srgbClr val="595959"/>
                </a:solidFill>
              </a:rPr>
              <a:t>signed</a:t>
            </a:r>
            <a:r>
              <a:rPr lang="it-IT" dirty="0">
                <a:solidFill>
                  <a:srgbClr val="595959"/>
                </a:solidFill>
              </a:rPr>
              <a:t> with ORCID</a:t>
            </a:r>
          </a:p>
          <a:p>
            <a:pPr eaLnBrk="1" hangingPunct="1"/>
            <a:r>
              <a:rPr lang="it-IT" dirty="0" err="1">
                <a:solidFill>
                  <a:srgbClr val="595959"/>
                </a:solidFill>
              </a:rPr>
              <a:t>September</a:t>
            </a:r>
            <a:r>
              <a:rPr lang="it-IT" dirty="0">
                <a:solidFill>
                  <a:srgbClr val="595959"/>
                </a:solidFill>
              </a:rPr>
              <a:t> 2015: </a:t>
            </a:r>
            <a:r>
              <a:rPr lang="it-IT" dirty="0" err="1">
                <a:solidFill>
                  <a:srgbClr val="595959"/>
                </a:solidFill>
              </a:rPr>
              <a:t>central</a:t>
            </a:r>
            <a:r>
              <a:rPr lang="it-IT" dirty="0">
                <a:solidFill>
                  <a:srgbClr val="595959"/>
                </a:solidFill>
              </a:rPr>
              <a:t> </a:t>
            </a:r>
            <a:r>
              <a:rPr lang="it-IT" dirty="0" err="1">
                <a:solidFill>
                  <a:srgbClr val="595959"/>
                </a:solidFill>
              </a:rPr>
              <a:t>Italian</a:t>
            </a:r>
            <a:r>
              <a:rPr lang="it-IT" dirty="0">
                <a:solidFill>
                  <a:srgbClr val="595959"/>
                </a:solidFill>
              </a:rPr>
              <a:t> </a:t>
            </a:r>
            <a:r>
              <a:rPr lang="it-IT" dirty="0" err="1">
                <a:solidFill>
                  <a:srgbClr val="595959"/>
                </a:solidFill>
              </a:rPr>
              <a:t>register</a:t>
            </a:r>
            <a:r>
              <a:rPr lang="it-IT" dirty="0">
                <a:solidFill>
                  <a:srgbClr val="595959"/>
                </a:solidFill>
              </a:rPr>
              <a:t> (ORCID hub) </a:t>
            </a:r>
            <a:r>
              <a:rPr lang="it-IT" dirty="0" err="1">
                <a:solidFill>
                  <a:srgbClr val="595959"/>
                </a:solidFill>
              </a:rPr>
              <a:t>launched</a:t>
            </a:r>
            <a:r>
              <a:rPr lang="it-IT" dirty="0">
                <a:solidFill>
                  <a:srgbClr val="595959"/>
                </a:solidFill>
              </a:rPr>
              <a:t> (</a:t>
            </a:r>
            <a:r>
              <a:rPr lang="it-IT" dirty="0" err="1">
                <a:solidFill>
                  <a:srgbClr val="595959"/>
                </a:solidFill>
              </a:rPr>
              <a:t>IRIdE</a:t>
            </a:r>
            <a:r>
              <a:rPr lang="it-IT" dirty="0">
                <a:solidFill>
                  <a:srgbClr val="595959"/>
                </a:solidFill>
              </a:rPr>
              <a:t> project</a:t>
            </a:r>
          </a:p>
          <a:p>
            <a:pPr eaLnBrk="1" hangingPunct="1"/>
            <a:r>
              <a:rPr lang="it-IT" dirty="0">
                <a:solidFill>
                  <a:srgbClr val="595959"/>
                </a:solidFill>
              </a:rPr>
              <a:t>November 2015: over 60,000 </a:t>
            </a:r>
            <a:r>
              <a:rPr lang="it-IT" dirty="0" err="1">
                <a:solidFill>
                  <a:srgbClr val="595959"/>
                </a:solidFill>
              </a:rPr>
              <a:t>Italian</a:t>
            </a:r>
            <a:r>
              <a:rPr lang="it-IT" dirty="0">
                <a:solidFill>
                  <a:srgbClr val="595959"/>
                </a:solidFill>
              </a:rPr>
              <a:t> </a:t>
            </a:r>
            <a:r>
              <a:rPr lang="it-IT" dirty="0" err="1">
                <a:solidFill>
                  <a:srgbClr val="595959"/>
                </a:solidFill>
              </a:rPr>
              <a:t>researchers</a:t>
            </a:r>
            <a:r>
              <a:rPr lang="it-IT" dirty="0">
                <a:solidFill>
                  <a:srgbClr val="595959"/>
                </a:solidFill>
              </a:rPr>
              <a:t> </a:t>
            </a:r>
            <a:r>
              <a:rPr lang="it-IT" dirty="0" err="1">
                <a:solidFill>
                  <a:srgbClr val="595959"/>
                </a:solidFill>
              </a:rPr>
              <a:t>have</a:t>
            </a:r>
            <a:r>
              <a:rPr lang="it-IT" dirty="0">
                <a:solidFill>
                  <a:srgbClr val="595959"/>
                </a:solidFill>
              </a:rPr>
              <a:t> an ORCID (&gt; 90%)</a:t>
            </a:r>
          </a:p>
          <a:p>
            <a:pPr eaLnBrk="1" hangingPunct="1"/>
            <a:r>
              <a:rPr lang="it-IT" dirty="0">
                <a:solidFill>
                  <a:srgbClr val="595959"/>
                </a:solidFill>
              </a:rPr>
              <a:t>DSpace-CRIS </a:t>
            </a:r>
            <a:r>
              <a:rPr lang="it-IT" dirty="0" err="1">
                <a:solidFill>
                  <a:srgbClr val="595959"/>
                </a:solidFill>
              </a:rPr>
              <a:t>is</a:t>
            </a:r>
            <a:r>
              <a:rPr lang="it-IT" dirty="0">
                <a:solidFill>
                  <a:srgbClr val="595959"/>
                </a:solidFill>
              </a:rPr>
              <a:t> </a:t>
            </a:r>
            <a:r>
              <a:rPr lang="it-IT" dirty="0" err="1">
                <a:solidFill>
                  <a:srgbClr val="595959"/>
                </a:solidFill>
              </a:rPr>
              <a:t>populated</a:t>
            </a:r>
            <a:r>
              <a:rPr lang="it-IT" dirty="0">
                <a:solidFill>
                  <a:srgbClr val="595959"/>
                </a:solidFill>
              </a:rPr>
              <a:t> with </a:t>
            </a:r>
            <a:r>
              <a:rPr lang="it-IT" dirty="0" err="1">
                <a:solidFill>
                  <a:srgbClr val="595959"/>
                </a:solidFill>
              </a:rPr>
              <a:t>ORCIDs</a:t>
            </a:r>
            <a:r>
              <a:rPr lang="it-IT" dirty="0">
                <a:solidFill>
                  <a:srgbClr val="595959"/>
                </a:solidFill>
              </a:rPr>
              <a:t> </a:t>
            </a:r>
            <a:r>
              <a:rPr lang="it-IT" dirty="0" err="1">
                <a:solidFill>
                  <a:srgbClr val="595959"/>
                </a:solidFill>
              </a:rPr>
              <a:t>but</a:t>
            </a:r>
            <a:r>
              <a:rPr lang="it-IT" dirty="0">
                <a:solidFill>
                  <a:srgbClr val="595959"/>
                </a:solidFill>
              </a:rPr>
              <a:t> </a:t>
            </a:r>
            <a:r>
              <a:rPr lang="it-IT" dirty="0" err="1">
                <a:solidFill>
                  <a:srgbClr val="595959"/>
                </a:solidFill>
              </a:rPr>
              <a:t>also</a:t>
            </a:r>
            <a:r>
              <a:rPr lang="it-IT" dirty="0">
                <a:solidFill>
                  <a:srgbClr val="595959"/>
                </a:solidFill>
              </a:rPr>
              <a:t> with </a:t>
            </a:r>
            <a:r>
              <a:rPr lang="it-IT" dirty="0" err="1">
                <a:solidFill>
                  <a:srgbClr val="595959"/>
                </a:solidFill>
              </a:rPr>
              <a:t>DOIs</a:t>
            </a:r>
            <a:r>
              <a:rPr lang="it-IT" dirty="0">
                <a:solidFill>
                  <a:srgbClr val="595959"/>
                </a:solidFill>
              </a:rPr>
              <a:t>, Scopus </a:t>
            </a:r>
            <a:r>
              <a:rPr lang="it-IT" dirty="0" err="1">
                <a:solidFill>
                  <a:srgbClr val="595959"/>
                </a:solidFill>
              </a:rPr>
              <a:t>IDs</a:t>
            </a:r>
            <a:r>
              <a:rPr lang="it-IT" dirty="0">
                <a:solidFill>
                  <a:srgbClr val="595959"/>
                </a:solidFill>
              </a:rPr>
              <a:t>, </a:t>
            </a:r>
            <a:r>
              <a:rPr lang="it-IT" dirty="0" err="1">
                <a:solidFill>
                  <a:srgbClr val="595959"/>
                </a:solidFill>
              </a:rPr>
              <a:t>WoS</a:t>
            </a:r>
            <a:r>
              <a:rPr lang="it-IT" dirty="0">
                <a:solidFill>
                  <a:srgbClr val="595959"/>
                </a:solidFill>
              </a:rPr>
              <a:t> </a:t>
            </a:r>
            <a:r>
              <a:rPr lang="it-IT" dirty="0" err="1">
                <a:solidFill>
                  <a:srgbClr val="595959"/>
                </a:solidFill>
              </a:rPr>
              <a:t>IDs</a:t>
            </a:r>
            <a:r>
              <a:rPr lang="it-IT" dirty="0">
                <a:solidFill>
                  <a:srgbClr val="595959"/>
                </a:solidFill>
              </a:rPr>
              <a:t>, </a:t>
            </a:r>
            <a:r>
              <a:rPr lang="it-IT" dirty="0" err="1">
                <a:solidFill>
                  <a:srgbClr val="595959"/>
                </a:solidFill>
              </a:rPr>
              <a:t>PubMed</a:t>
            </a:r>
            <a:r>
              <a:rPr lang="it-IT" dirty="0">
                <a:solidFill>
                  <a:srgbClr val="595959"/>
                </a:solidFill>
              </a:rPr>
              <a:t> </a:t>
            </a:r>
            <a:r>
              <a:rPr lang="it-IT" dirty="0" err="1">
                <a:solidFill>
                  <a:srgbClr val="595959"/>
                </a:solidFill>
              </a:rPr>
              <a:t>IDs</a:t>
            </a:r>
            <a:r>
              <a:rPr lang="it-IT" dirty="0">
                <a:solidFill>
                  <a:srgbClr val="595959"/>
                </a:solidFill>
              </a:rPr>
              <a:t>, </a:t>
            </a:r>
            <a:r>
              <a:rPr lang="it-IT" dirty="0" err="1">
                <a:solidFill>
                  <a:srgbClr val="595959"/>
                </a:solidFill>
              </a:rPr>
              <a:t>interoperable</a:t>
            </a:r>
            <a:r>
              <a:rPr lang="it-IT" dirty="0">
                <a:solidFill>
                  <a:srgbClr val="595959"/>
                </a:solidFill>
              </a:rPr>
              <a:t> with </a:t>
            </a:r>
            <a:r>
              <a:rPr lang="it-IT" dirty="0" err="1">
                <a:solidFill>
                  <a:srgbClr val="595959"/>
                </a:solidFill>
              </a:rPr>
              <a:t>Datacite</a:t>
            </a:r>
            <a:r>
              <a:rPr lang="it-IT" dirty="0">
                <a:solidFill>
                  <a:srgbClr val="595959"/>
                </a:solidFill>
              </a:rPr>
              <a:t>, </a:t>
            </a:r>
            <a:r>
              <a:rPr lang="it-IT" dirty="0" err="1">
                <a:solidFill>
                  <a:srgbClr val="595959"/>
                </a:solidFill>
              </a:rPr>
              <a:t>born</a:t>
            </a:r>
            <a:r>
              <a:rPr lang="it-IT" dirty="0">
                <a:solidFill>
                  <a:srgbClr val="595959"/>
                </a:solidFill>
              </a:rPr>
              <a:t> to be </a:t>
            </a:r>
            <a:r>
              <a:rPr lang="it-IT" dirty="0" err="1">
                <a:solidFill>
                  <a:srgbClr val="595959"/>
                </a:solidFill>
              </a:rPr>
              <a:t>interoperable</a:t>
            </a:r>
            <a:r>
              <a:rPr lang="it-IT" dirty="0">
                <a:solidFill>
                  <a:srgbClr val="595959"/>
                </a:solidFill>
              </a:rPr>
              <a:t> with </a:t>
            </a:r>
            <a:r>
              <a:rPr lang="it-IT" dirty="0" err="1">
                <a:solidFill>
                  <a:srgbClr val="595959"/>
                </a:solidFill>
              </a:rPr>
              <a:t>any</a:t>
            </a:r>
            <a:r>
              <a:rPr lang="it-IT" dirty="0">
                <a:solidFill>
                  <a:srgbClr val="595959"/>
                </a:solidFill>
              </a:rPr>
              <a:t> </a:t>
            </a:r>
            <a:r>
              <a:rPr lang="it-IT" dirty="0" err="1">
                <a:solidFill>
                  <a:srgbClr val="595959"/>
                </a:solidFill>
              </a:rPr>
              <a:t>external</a:t>
            </a:r>
            <a:r>
              <a:rPr lang="it-IT" dirty="0">
                <a:solidFill>
                  <a:srgbClr val="595959"/>
                </a:solidFill>
              </a:rPr>
              <a:t> data source or target</a:t>
            </a:r>
          </a:p>
          <a:p>
            <a:pPr eaLnBrk="1" hangingPunct="1"/>
            <a:r>
              <a:rPr lang="it-IT" dirty="0">
                <a:solidFill>
                  <a:srgbClr val="595959"/>
                </a:solidFill>
              </a:rPr>
              <a:t>The CRUI (</a:t>
            </a:r>
            <a:r>
              <a:rPr lang="it-IT" dirty="0" err="1">
                <a:solidFill>
                  <a:srgbClr val="595959"/>
                </a:solidFill>
              </a:rPr>
              <a:t>Council</a:t>
            </a:r>
            <a:r>
              <a:rPr lang="it-IT" dirty="0">
                <a:solidFill>
                  <a:srgbClr val="595959"/>
                </a:solidFill>
              </a:rPr>
              <a:t> of </a:t>
            </a:r>
            <a:r>
              <a:rPr lang="it-IT" dirty="0" err="1">
                <a:solidFill>
                  <a:srgbClr val="595959"/>
                </a:solidFill>
              </a:rPr>
              <a:t>Rectors</a:t>
            </a:r>
            <a:r>
              <a:rPr lang="it-IT" dirty="0">
                <a:solidFill>
                  <a:srgbClr val="595959"/>
                </a:solidFill>
              </a:rPr>
              <a:t>) </a:t>
            </a:r>
            <a:r>
              <a:rPr lang="it-IT" dirty="0" err="1">
                <a:solidFill>
                  <a:srgbClr val="595959"/>
                </a:solidFill>
              </a:rPr>
              <a:t>signs</a:t>
            </a:r>
            <a:r>
              <a:rPr lang="it-IT" dirty="0">
                <a:solidFill>
                  <a:srgbClr val="595959"/>
                </a:solidFill>
              </a:rPr>
              <a:t> a national </a:t>
            </a:r>
            <a:r>
              <a:rPr lang="it-IT" dirty="0" err="1">
                <a:solidFill>
                  <a:srgbClr val="595959"/>
                </a:solidFill>
              </a:rPr>
              <a:t>contract</a:t>
            </a:r>
            <a:r>
              <a:rPr lang="it-IT" dirty="0">
                <a:solidFill>
                  <a:srgbClr val="595959"/>
                </a:solidFill>
              </a:rPr>
              <a:t> with </a:t>
            </a:r>
            <a:r>
              <a:rPr lang="it-IT" dirty="0" err="1">
                <a:solidFill>
                  <a:srgbClr val="595959"/>
                </a:solidFill>
              </a:rPr>
              <a:t>Datacite</a:t>
            </a:r>
            <a:r>
              <a:rPr lang="it-IT" dirty="0">
                <a:solidFill>
                  <a:srgbClr val="595959"/>
                </a:solidFill>
              </a:rPr>
              <a:t> for </a:t>
            </a:r>
            <a:r>
              <a:rPr lang="it-IT" dirty="0" err="1">
                <a:solidFill>
                  <a:srgbClr val="595959"/>
                </a:solidFill>
              </a:rPr>
              <a:t>DOIs</a:t>
            </a:r>
            <a:r>
              <a:rPr lang="it-IT" dirty="0">
                <a:solidFill>
                  <a:srgbClr val="595959"/>
                </a:solidFill>
              </a:rPr>
              <a:t>. </a:t>
            </a:r>
          </a:p>
        </p:txBody>
      </p:sp>
    </p:spTree>
    <p:extLst>
      <p:ext uri="{BB962C8B-B14F-4D97-AF65-F5344CB8AC3E}">
        <p14:creationId xmlns:p14="http://schemas.microsoft.com/office/powerpoint/2010/main" val="1518132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A3F8001-CED0-4C34-9217-E2F6C46F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magine 6">
            <a:extLst>
              <a:ext uri="{FF2B5EF4-FFF2-40B4-BE49-F238E27FC236}">
                <a16:creationId xmlns:a16="http://schemas.microsoft.com/office/drawing/2014/main" id="{F47D29F6-35EE-40D5-B886-D9F8901F54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3510" y="6280573"/>
            <a:ext cx="1182157" cy="375325"/>
          </a:xfrm>
          <a:prstGeom prst="rect">
            <a:avLst/>
          </a:prstGeom>
        </p:spPr>
      </p:pic>
      <p:sp>
        <p:nvSpPr>
          <p:cNvPr id="2" name="Titolo 1">
            <a:extLst>
              <a:ext uri="{FF2B5EF4-FFF2-40B4-BE49-F238E27FC236}">
                <a16:creationId xmlns:a16="http://schemas.microsoft.com/office/drawing/2014/main" id="{952D897F-DB6B-475E-BA5B-C0D639B965C9}"/>
              </a:ext>
            </a:extLst>
          </p:cNvPr>
          <p:cNvSpPr>
            <a:spLocks noGrp="1"/>
          </p:cNvSpPr>
          <p:nvPr>
            <p:ph type="title"/>
          </p:nvPr>
        </p:nvSpPr>
        <p:spPr/>
        <p:txBody>
          <a:bodyPr/>
          <a:lstStyle/>
          <a:p>
            <a:r>
              <a:rPr lang="it-IT" sz="4400" dirty="0" err="1">
                <a:solidFill>
                  <a:srgbClr val="0C346B"/>
                </a:solidFill>
              </a:rPr>
              <a:t>Lessons</a:t>
            </a:r>
            <a:r>
              <a:rPr lang="it-IT" sz="4400" dirty="0">
                <a:solidFill>
                  <a:srgbClr val="0C346B"/>
                </a:solidFill>
              </a:rPr>
              <a:t> </a:t>
            </a:r>
            <a:r>
              <a:rPr lang="it-IT" sz="4400" dirty="0" err="1">
                <a:solidFill>
                  <a:srgbClr val="0C346B"/>
                </a:solidFill>
              </a:rPr>
              <a:t>Learnt</a:t>
            </a:r>
            <a:endParaRPr lang="it-IT" dirty="0"/>
          </a:p>
        </p:txBody>
      </p:sp>
      <p:sp>
        <p:nvSpPr>
          <p:cNvPr id="3" name="Segnaposto contenuto 2">
            <a:extLst>
              <a:ext uri="{FF2B5EF4-FFF2-40B4-BE49-F238E27FC236}">
                <a16:creationId xmlns:a16="http://schemas.microsoft.com/office/drawing/2014/main" id="{57B86CC1-9AC6-4552-ADAB-1562613A0182}"/>
              </a:ext>
            </a:extLst>
          </p:cNvPr>
          <p:cNvSpPr>
            <a:spLocks noGrp="1"/>
          </p:cNvSpPr>
          <p:nvPr>
            <p:ph idx="1"/>
          </p:nvPr>
        </p:nvSpPr>
        <p:spPr/>
        <p:txBody>
          <a:bodyPr>
            <a:normAutofit/>
          </a:bodyPr>
          <a:lstStyle/>
          <a:p>
            <a:r>
              <a:rPr lang="it-IT" dirty="0"/>
              <a:t>The adoption of the </a:t>
            </a:r>
            <a:r>
              <a:rPr lang="it-IT" dirty="0" err="1"/>
              <a:t>same</a:t>
            </a:r>
            <a:r>
              <a:rPr lang="it-IT" dirty="0"/>
              <a:t> CRIS </a:t>
            </a:r>
            <a:r>
              <a:rPr lang="it-IT" dirty="0" err="1"/>
              <a:t>platform</a:t>
            </a:r>
            <a:r>
              <a:rPr lang="it-IT" dirty="0"/>
              <a:t> </a:t>
            </a:r>
            <a:r>
              <a:rPr lang="it-IT" dirty="0" err="1"/>
              <a:t>is</a:t>
            </a:r>
            <a:r>
              <a:rPr lang="it-IT" dirty="0"/>
              <a:t> a first step </a:t>
            </a:r>
            <a:r>
              <a:rPr lang="it-IT" dirty="0" err="1"/>
              <a:t>towards</a:t>
            </a:r>
            <a:r>
              <a:rPr lang="it-IT" dirty="0"/>
              <a:t> </a:t>
            </a:r>
            <a:r>
              <a:rPr lang="it-IT" dirty="0" err="1"/>
              <a:t>stronger</a:t>
            </a:r>
            <a:r>
              <a:rPr lang="it-IT" dirty="0"/>
              <a:t> </a:t>
            </a:r>
            <a:r>
              <a:rPr lang="it-IT" dirty="0" err="1"/>
              <a:t>harmonization</a:t>
            </a:r>
            <a:r>
              <a:rPr lang="it-IT" dirty="0"/>
              <a:t> and </a:t>
            </a:r>
            <a:r>
              <a:rPr lang="it-IT" dirty="0" err="1"/>
              <a:t>sustainability</a:t>
            </a:r>
            <a:endParaRPr lang="it-IT" dirty="0"/>
          </a:p>
          <a:p>
            <a:r>
              <a:rPr lang="it-IT" dirty="0"/>
              <a:t>The </a:t>
            </a:r>
            <a:r>
              <a:rPr lang="it-IT" dirty="0" err="1"/>
              <a:t>built</a:t>
            </a:r>
            <a:r>
              <a:rPr lang="it-IT" dirty="0"/>
              <a:t>-in open repository supports Open Access to </a:t>
            </a:r>
            <a:r>
              <a:rPr lang="it-IT" dirty="0" err="1"/>
              <a:t>publications</a:t>
            </a:r>
            <a:r>
              <a:rPr lang="it-IT" dirty="0"/>
              <a:t> and datasets</a:t>
            </a:r>
          </a:p>
          <a:p>
            <a:r>
              <a:rPr lang="it-IT" dirty="0"/>
              <a:t>Support for </a:t>
            </a:r>
            <a:r>
              <a:rPr lang="it-IT" dirty="0" err="1"/>
              <a:t>PIDs</a:t>
            </a:r>
            <a:r>
              <a:rPr lang="it-IT" dirty="0"/>
              <a:t> </a:t>
            </a:r>
            <a:r>
              <a:rPr lang="it-IT" dirty="0" err="1"/>
              <a:t>enhances</a:t>
            </a:r>
            <a:r>
              <a:rPr lang="it-IT" dirty="0"/>
              <a:t> data </a:t>
            </a:r>
            <a:r>
              <a:rPr lang="it-IT" dirty="0" err="1"/>
              <a:t>quality</a:t>
            </a:r>
            <a:r>
              <a:rPr lang="it-IT" dirty="0"/>
              <a:t> </a:t>
            </a:r>
            <a:r>
              <a:rPr lang="it-IT" dirty="0" err="1"/>
              <a:t>through</a:t>
            </a:r>
            <a:r>
              <a:rPr lang="it-IT" dirty="0"/>
              <a:t> </a:t>
            </a:r>
            <a:r>
              <a:rPr lang="it-IT" dirty="0" err="1"/>
              <a:t>disambiguation</a:t>
            </a:r>
            <a:r>
              <a:rPr lang="it-IT" dirty="0"/>
              <a:t> and </a:t>
            </a:r>
            <a:r>
              <a:rPr lang="it-IT" dirty="0" err="1"/>
              <a:t>contributes</a:t>
            </a:r>
            <a:r>
              <a:rPr lang="it-IT" dirty="0"/>
              <a:t> to a new </a:t>
            </a:r>
            <a:r>
              <a:rPr lang="it-IT" dirty="0" err="1"/>
              <a:t>architecture</a:t>
            </a:r>
            <a:r>
              <a:rPr lang="it-IT" dirty="0"/>
              <a:t> of </a:t>
            </a:r>
            <a:r>
              <a:rPr lang="it-IT" dirty="0" err="1"/>
              <a:t>research</a:t>
            </a:r>
            <a:r>
              <a:rPr lang="it-IT" dirty="0"/>
              <a:t> information </a:t>
            </a:r>
            <a:r>
              <a:rPr lang="it-IT" dirty="0" err="1"/>
              <a:t>infrastructure</a:t>
            </a:r>
            <a:endParaRPr lang="it-IT" dirty="0"/>
          </a:p>
          <a:p>
            <a:r>
              <a:rPr lang="it-IT" dirty="0"/>
              <a:t>The </a:t>
            </a:r>
            <a:r>
              <a:rPr lang="it-IT" dirty="0" err="1"/>
              <a:t>huge</a:t>
            </a:r>
            <a:r>
              <a:rPr lang="it-IT" dirty="0"/>
              <a:t> </a:t>
            </a:r>
            <a:r>
              <a:rPr lang="it-IT" dirty="0" err="1"/>
              <a:t>amount</a:t>
            </a:r>
            <a:r>
              <a:rPr lang="it-IT" dirty="0"/>
              <a:t> of </a:t>
            </a:r>
            <a:r>
              <a:rPr lang="it-IT" dirty="0" err="1"/>
              <a:t>available</a:t>
            </a:r>
            <a:r>
              <a:rPr lang="it-IT" dirty="0"/>
              <a:t> data makes </a:t>
            </a:r>
            <a:r>
              <a:rPr lang="it-IT" dirty="0" err="1"/>
              <a:t>it</a:t>
            </a:r>
            <a:r>
              <a:rPr lang="it-IT" dirty="0"/>
              <a:t> possibile to </a:t>
            </a:r>
            <a:r>
              <a:rPr lang="it-IT" dirty="0" err="1"/>
              <a:t>conduct</a:t>
            </a:r>
            <a:r>
              <a:rPr lang="it-IT" dirty="0"/>
              <a:t> </a:t>
            </a:r>
            <a:r>
              <a:rPr lang="it-IT" dirty="0" err="1"/>
              <a:t>significant</a:t>
            </a:r>
            <a:r>
              <a:rPr lang="it-IT" dirty="0"/>
              <a:t> </a:t>
            </a:r>
            <a:r>
              <a:rPr lang="it-IT" dirty="0" err="1"/>
              <a:t>research</a:t>
            </a:r>
            <a:r>
              <a:rPr lang="it-IT" dirty="0"/>
              <a:t> and </a:t>
            </a:r>
            <a:r>
              <a:rPr lang="it-IT" dirty="0" err="1"/>
              <a:t>analysis</a:t>
            </a:r>
            <a:endParaRPr lang="it-IT" dirty="0"/>
          </a:p>
        </p:txBody>
      </p:sp>
    </p:spTree>
    <p:extLst>
      <p:ext uri="{BB962C8B-B14F-4D97-AF65-F5344CB8AC3E}">
        <p14:creationId xmlns:p14="http://schemas.microsoft.com/office/powerpoint/2010/main" val="193013052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llo_slide" id="{680D716E-655A-4BB1-B91E-3655FCECF619}" vid="{7E99251C-F7A1-4FC0-B535-2FC208CFFC7D}"/>
    </a:ext>
  </a:extLst>
</a:theme>
</file>

<file path=docProps/app.xml><?xml version="1.0" encoding="utf-8"?>
<Properties xmlns="http://schemas.openxmlformats.org/officeDocument/2006/extended-properties" xmlns:vt="http://schemas.openxmlformats.org/officeDocument/2006/docPropsVTypes">
  <Template>modello_slide</Template>
  <TotalTime>112</TotalTime>
  <Words>1199</Words>
  <Application>Microsoft Office PowerPoint</Application>
  <PresentationFormat>Widescreen</PresentationFormat>
  <Paragraphs>94</Paragraphs>
  <Slides>16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16</vt:i4>
      </vt:variant>
    </vt:vector>
  </HeadingPairs>
  <TitlesOfParts>
    <vt:vector size="20" baseType="lpstr">
      <vt:lpstr>Arial</vt:lpstr>
      <vt:lpstr>Calibri</vt:lpstr>
      <vt:lpstr>Calibri Light</vt:lpstr>
      <vt:lpstr>Tema di Office</vt:lpstr>
      <vt:lpstr>National models  for service delivery</vt:lpstr>
      <vt:lpstr>About me</vt:lpstr>
      <vt:lpstr>About my organization</vt:lpstr>
      <vt:lpstr>National Models for Service Delivery</vt:lpstr>
      <vt:lpstr>Presentazione standard di PowerPoint</vt:lpstr>
      <vt:lpstr>CRIS adoption in Italy: the challenge</vt:lpstr>
      <vt:lpstr>Benefits of country-wide adoption of  DSpace-CRIS</vt:lpstr>
      <vt:lpstr>The «persistent-identifier» approach</vt:lpstr>
      <vt:lpstr>Lessons Learnt</vt:lpstr>
      <vt:lpstr>Presentazione standard di PowerPoint</vt:lpstr>
      <vt:lpstr>The CRIS national project in Peru</vt:lpstr>
      <vt:lpstr>#PeruCRIS technical goals</vt:lpstr>
      <vt:lpstr>Main features of the centralized platform</vt:lpstr>
      <vt:lpstr>Expected benefits</vt:lpstr>
      <vt:lpstr>Conclusions</vt:lpstr>
      <vt:lpstr>Many 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susanna</dc:creator>
  <cp:lastModifiedBy>susanna</cp:lastModifiedBy>
  <cp:revision>19</cp:revision>
  <dcterms:created xsi:type="dcterms:W3CDTF">2020-11-02T16:51:23Z</dcterms:created>
  <dcterms:modified xsi:type="dcterms:W3CDTF">2020-11-02T19:42:57Z</dcterms:modified>
</cp:coreProperties>
</file>