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816" r:id="rId1"/>
  </p:sldMasterIdLst>
  <p:notesMasterIdLst>
    <p:notesMasterId r:id="rId9"/>
  </p:notesMasterIdLst>
  <p:handoutMasterIdLst>
    <p:handoutMasterId r:id="rId10"/>
  </p:handoutMasterIdLst>
  <p:sldIdLst>
    <p:sldId id="256" r:id="rId2"/>
    <p:sldId id="554" r:id="rId3"/>
    <p:sldId id="567" r:id="rId4"/>
    <p:sldId id="568" r:id="rId5"/>
    <p:sldId id="569" r:id="rId6"/>
    <p:sldId id="570" r:id="rId7"/>
    <p:sldId id="571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635BA"/>
    <a:srgbClr val="9E0000"/>
    <a:srgbClr val="DED410"/>
    <a:srgbClr val="052B97"/>
    <a:srgbClr val="06069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9714" autoAdjust="0"/>
  </p:normalViewPr>
  <p:slideViewPr>
    <p:cSldViewPr>
      <p:cViewPr>
        <p:scale>
          <a:sx n="70" d="100"/>
          <a:sy n="70" d="100"/>
        </p:scale>
        <p:origin x="-1602" y="-30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90" d="100"/>
        <a:sy n="90" d="100"/>
      </p:scale>
      <p:origin x="0" y="0"/>
    </p:cViewPr>
  </p:sorterViewPr>
  <p:notesViewPr>
    <p:cSldViewPr>
      <p:cViewPr varScale="1">
        <p:scale>
          <a:sx n="48" d="100"/>
          <a:sy n="48" d="100"/>
        </p:scale>
        <p:origin x="-301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GB" smtClean="0"/>
              <a:t>DeliverRDM - DMPonline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en-US" smtClean="0"/>
              <a:t>2020-11-03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GB" smtClean="0"/>
              <a:t>(c) Kevin Ashley. Licensed with Creative Commons Attribution Licence, CC-BY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AC38903-C672-4B39-96E4-F2F94FD26B4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5183043"/>
      </p:ext>
    </p:extLst>
  </p:cSld>
  <p:clrMap bg1="lt1" tx1="dk1" bg2="lt2" tx2="dk2" accent1="accent1" accent2="accent2" accent3="accent3" accent4="accent4" accent5="accent5" accent6="accent6" hlink="hlink" folHlink="folHlink"/>
  <p:hf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GB" smtClean="0"/>
              <a:t>DeliverRDM - DMPonline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en-US" smtClean="0"/>
              <a:t>2020-11-03</a:t>
            </a:r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GB" smtClean="0"/>
              <a:t>(c) Kevin Ashley. Licensed with Creative Commons Attribution Licence, CC-BY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D228C0B-2348-4FD8-BF51-EC56E7D6ED2C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10925011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636912"/>
            <a:ext cx="7772400" cy="2163687"/>
          </a:xfrm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sz="4000" cap="none" spc="-80" baseline="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800600"/>
            <a:ext cx="6858000" cy="914400"/>
          </a:xfrm>
        </p:spPr>
        <p:txBody>
          <a:bodyPr/>
          <a:lstStyle>
            <a:lvl1pPr marL="0" indent="0" algn="l">
              <a:buNone/>
              <a:defRPr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2020-11-03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DeliverRDM - DMPonline (c) Kevin Ashley; CC-BY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F67BDBC9-2DB0-46F3-A943-B0F145512E68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2020-11-03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DeliverRDM - DMPonline (c) Kevin Ashley; CC-BY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7BDBC9-2DB0-46F3-A943-B0F145512E6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2020-11-03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DeliverRDM - DMPonline (c) Kevin Ashley; CC-BY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7BDBC9-2DB0-46F3-A943-B0F145512E6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363272" cy="68399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124744"/>
            <a:ext cx="8496944" cy="50405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347864" y="6569967"/>
            <a:ext cx="1944216" cy="288033"/>
          </a:xfrm>
        </p:spPr>
        <p:txBody>
          <a:bodyPr/>
          <a:lstStyle/>
          <a:p>
            <a:r>
              <a:rPr lang="en-US" smtClean="0"/>
              <a:t>2020-11-03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164" y="6597352"/>
            <a:ext cx="3314700" cy="260648"/>
          </a:xfrm>
        </p:spPr>
        <p:txBody>
          <a:bodyPr/>
          <a:lstStyle/>
          <a:p>
            <a:r>
              <a:rPr lang="en-GB" smtClean="0"/>
              <a:t>DeliverRDM - DMPonline (c) Kevin Ashley; CC-BY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88424" y="6358613"/>
            <a:ext cx="475298" cy="505430"/>
          </a:xfrm>
        </p:spPr>
        <p:txBody>
          <a:bodyPr/>
          <a:lstStyle/>
          <a:p>
            <a:fld id="{F67BDBC9-2DB0-46F3-A943-B0F145512E68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47800"/>
            <a:ext cx="7772400" cy="4321175"/>
          </a:xfrm>
        </p:spPr>
        <p:txBody>
          <a:bodyPr anchor="ctr">
            <a:noAutofit/>
          </a:bodyPr>
          <a:lstStyle>
            <a:lvl1pPr algn="l">
              <a:lnSpc>
                <a:spcPct val="100000"/>
              </a:lnSpc>
              <a:defRPr sz="8800" b="0" cap="all" spc="-80" baseline="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28601"/>
            <a:ext cx="7772400" cy="1066800"/>
          </a:xfrm>
        </p:spPr>
        <p:txBody>
          <a:bodyPr anchor="b"/>
          <a:lstStyle>
            <a:lvl1pPr marL="0" indent="0">
              <a:buNone/>
              <a:defRPr sz="2000"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2020-11-03</a:t>
            </a:r>
            <a:endParaRPr lang="en-GB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67BDBC9-2DB0-46F3-A943-B0F145512E68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GB" smtClean="0"/>
              <a:t>DeliverRDM - DMPonline (c) Kevin Ashley; CC-BY</a:t>
            </a:r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8363272" cy="756002"/>
          </a:xfrm>
        </p:spPr>
        <p:txBody>
          <a:bodyPr>
            <a:normAutofit/>
          </a:bodyPr>
          <a:lstStyle>
            <a:lvl1pPr>
              <a:defRPr sz="4000" cap="none" baseline="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7544" y="1196752"/>
            <a:ext cx="3816424" cy="490401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27984" y="1196752"/>
            <a:ext cx="3954016" cy="490401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2020-11-03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DeliverRDM - DMPonline (c) Kevin Ashley; CC-BY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7BDBC9-2DB0-46F3-A943-B0F145512E6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27632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sz="1800" b="0" cap="all" spc="10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27632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3208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lang="en-US" sz="1800" b="0" kern="1200" cap="all" spc="100" baseline="0" dirty="0" smtClean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3208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2020-11-03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DeliverRDM - DMPonline (c) Kevin Ashley; CC-BY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7BDBC9-2DB0-46F3-A943-B0F145512E6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2020-11-03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DeliverRDM - DMPonline (c) Kevin Ashley; CC-BY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7BDBC9-2DB0-46F3-A943-B0F145512E6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2020-11-03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DeliverRDM - DMPonline (c) Kevin Ashley; CC-BY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7BDBC9-2DB0-46F3-A943-B0F145512E6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600200"/>
            <a:ext cx="5111750" cy="44805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600200"/>
            <a:ext cx="3008313" cy="448056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2020-11-03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DeliverRDM - DMPonline (c) Kevin Ashley; CC-BY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7BDBC9-2DB0-46F3-A943-B0F145512E68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-1" y="0"/>
            <a:ext cx="9000877" cy="4846320"/>
          </a:xfrm>
          <a:solidFill>
            <a:schemeClr val="bg1">
              <a:lumMod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5715000"/>
            <a:ext cx="8153400" cy="457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2020-11-03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DeliverRDM - DMPonline (c) Kevin Ashley; CC-BY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F67BDBC9-2DB0-46F3-A943-B0F145512E68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4953000"/>
            <a:ext cx="8153400" cy="762000"/>
          </a:xfrm>
        </p:spPr>
        <p:txBody>
          <a:bodyPr anchor="t">
            <a:normAutofit/>
          </a:bodyPr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96734"/>
            <a:ext cx="8363272" cy="683994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24744"/>
            <a:ext cx="8075240" cy="50014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779912" y="6586038"/>
            <a:ext cx="1512168" cy="271962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2020-11-03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0" y="6569760"/>
            <a:ext cx="3429000" cy="28384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GB" smtClean="0"/>
              <a:t>DeliverRDM - DMPonline (c) Kevin Ashley; CC-BY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20674" y="6525616"/>
            <a:ext cx="614986" cy="2894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1"/>
                </a:solidFill>
              </a:defRPr>
            </a:lvl1pPr>
          </a:lstStyle>
          <a:p>
            <a:fld id="{F67BDBC9-2DB0-46F3-A943-B0F145512E68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8" name="Google Shape;72;p51"/>
          <p:cNvPicPr preferRelativeResize="0"/>
          <p:nvPr userDrawn="1"/>
        </p:nvPicPr>
        <p:blipFill rotWithShape="1">
          <a:blip r:embed="rId13">
            <a:alphaModFix/>
          </a:blip>
          <a:srcRect/>
          <a:stretch/>
        </p:blipFill>
        <p:spPr>
          <a:xfrm>
            <a:off x="7568771" y="0"/>
            <a:ext cx="1533747" cy="375414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38831" y="6165303"/>
            <a:ext cx="1763687" cy="4207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000" b="1" kern="1200" cap="none" spc="-60" baseline="0">
          <a:solidFill>
            <a:srgbClr val="7030A0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spcAft>
          <a:spcPts val="600"/>
        </a:spcAft>
        <a:buFont typeface="Arial" pitchFamily="34" charset="0"/>
        <a:buNone/>
        <a:defRPr sz="2800" b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2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1691" y="5365799"/>
            <a:ext cx="9124950" cy="15682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12582" y="1053384"/>
            <a:ext cx="8494863" cy="1682394"/>
          </a:xfrm>
        </p:spPr>
        <p:txBody>
          <a:bodyPr/>
          <a:lstStyle/>
          <a:p>
            <a:r>
              <a:rPr lang="en-GB" dirty="0" err="1" smtClean="0">
                <a:solidFill>
                  <a:srgbClr val="7030A0"/>
                </a:solidFill>
              </a:rPr>
              <a:t>DMPonline</a:t>
            </a:r>
            <a:r>
              <a:rPr lang="en-GB" dirty="0" smtClean="0">
                <a:solidFill>
                  <a:srgbClr val="7030A0"/>
                </a:solidFill>
              </a:rPr>
              <a:t> – responding to procurement</a:t>
            </a:r>
            <a:br>
              <a:rPr lang="en-GB" dirty="0" smtClean="0">
                <a:solidFill>
                  <a:srgbClr val="7030A0"/>
                </a:solidFill>
              </a:rPr>
            </a:br>
            <a:r>
              <a:rPr lang="en-GB" sz="2800" dirty="0" smtClean="0">
                <a:solidFill>
                  <a:srgbClr val="7030A0"/>
                </a:solidFill>
              </a:rPr>
              <a:t>A Whirlwind Tour</a:t>
            </a:r>
            <a:endParaRPr lang="en-GB" sz="2800" dirty="0">
              <a:solidFill>
                <a:srgbClr val="7030A0"/>
              </a:solidFill>
            </a:endParaRPr>
          </a:p>
        </p:txBody>
      </p:sp>
      <p:pic>
        <p:nvPicPr>
          <p:cNvPr id="4" name="Picture 3" descr="DCC_logo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096" y="158919"/>
            <a:ext cx="2238674" cy="4663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/>
        </p:nvSpPr>
        <p:spPr>
          <a:xfrm>
            <a:off x="5724128" y="2520334"/>
            <a:ext cx="324036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/>
              <a:t>Kevin Ashley </a:t>
            </a:r>
          </a:p>
          <a:p>
            <a:r>
              <a:rPr lang="en-GB" b="1" dirty="0" smtClean="0"/>
              <a:t>Director, Digital </a:t>
            </a:r>
            <a:r>
              <a:rPr lang="en-GB" b="1" dirty="0"/>
              <a:t>Curation Centre</a:t>
            </a:r>
          </a:p>
          <a:p>
            <a:r>
              <a:rPr lang="en-GB" b="1" dirty="0"/>
              <a:t>www.dcc.ac.uk</a:t>
            </a:r>
          </a:p>
          <a:p>
            <a:r>
              <a:rPr lang="en-GB" b="1" dirty="0"/>
              <a:t>@</a:t>
            </a:r>
            <a:r>
              <a:rPr lang="en-GB" b="1" dirty="0" err="1"/>
              <a:t>kevingashley</a:t>
            </a:r>
            <a:endParaRPr lang="en-GB" b="1" dirty="0"/>
          </a:p>
          <a:p>
            <a:r>
              <a:rPr lang="en-GB" b="1" dirty="0"/>
              <a:t>Kevin.ashley@ed.ac.uk</a:t>
            </a:r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096" y="5517232"/>
            <a:ext cx="1119337" cy="3917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124530" y="2520334"/>
            <a:ext cx="43204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b="1" dirty="0" smtClean="0">
                <a:solidFill>
                  <a:srgbClr val="0070C0"/>
                </a:solidFill>
              </a:rPr>
              <a:t>#</a:t>
            </a:r>
            <a:r>
              <a:rPr lang="en-GB" sz="3200" b="1" dirty="0" err="1" smtClean="0">
                <a:solidFill>
                  <a:srgbClr val="0070C0"/>
                </a:solidFill>
              </a:rPr>
              <a:t>DeliverRDM</a:t>
            </a:r>
            <a:endParaRPr lang="en-GB" sz="3200" b="1" dirty="0">
              <a:solidFill>
                <a:srgbClr val="0070C0"/>
              </a:solidFill>
            </a:endParaRPr>
          </a:p>
        </p:txBody>
      </p:sp>
      <p:pic>
        <p:nvPicPr>
          <p:cNvPr id="8" name="Google Shape;71;p51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5137936" y="175344"/>
            <a:ext cx="3955323" cy="938433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TextBox 6"/>
          <p:cNvSpPr txBox="1"/>
          <p:nvPr/>
        </p:nvSpPr>
        <p:spPr>
          <a:xfrm>
            <a:off x="607586" y="4573394"/>
            <a:ext cx="396044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DMPonline</a:t>
            </a:r>
            <a:r>
              <a:rPr lang="en-GB" sz="16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, DCC, and the associated logos are registered trademarks of the University of Edinburgh</a:t>
            </a:r>
            <a:endParaRPr lang="en-GB" sz="16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546108" y="3981142"/>
            <a:ext cx="5512586" cy="52322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With thanks to Magdalena </a:t>
            </a:r>
            <a:r>
              <a:rPr lang="en-GB" sz="1400" dirty="0" err="1" smtClean="0"/>
              <a:t>Drafiova</a:t>
            </a:r>
            <a:r>
              <a:rPr lang="en-GB" sz="1400" dirty="0" smtClean="0"/>
              <a:t>, </a:t>
            </a:r>
            <a:r>
              <a:rPr lang="en-GB" sz="1400" dirty="0" err="1" smtClean="0"/>
              <a:t>DMPonline</a:t>
            </a:r>
            <a:r>
              <a:rPr lang="en-GB" sz="1400" dirty="0" smtClean="0"/>
              <a:t> customer development manager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32850545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Some context &amp; history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484784"/>
            <a:ext cx="8496944" cy="4752528"/>
          </a:xfrm>
        </p:spPr>
        <p:txBody>
          <a:bodyPr>
            <a:normAutofit lnSpcReduction="10000"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 err="1" smtClean="0"/>
              <a:t>DMPonline</a:t>
            </a:r>
            <a:r>
              <a:rPr lang="en-GB" dirty="0" smtClean="0"/>
              <a:t> is a web-based service that helps researchers and those they work with to create and maintain data management plans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 smtClean="0"/>
              <a:t>Launched in 2010 by the DCC – which was then a national body funded by JISC (now </a:t>
            </a:r>
            <a:r>
              <a:rPr lang="en-GB" dirty="0" err="1" smtClean="0"/>
              <a:t>Jisc</a:t>
            </a:r>
            <a:r>
              <a:rPr lang="en-GB" dirty="0" smtClean="0"/>
              <a:t>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 smtClean="0"/>
              <a:t>Initially just for researchers, and aimed at the UK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 smtClean="0"/>
              <a:t>We saw international potential – and added US funder requirements from the outset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 smtClean="0"/>
              <a:t>Free to use – and international interest exceeded our expectations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2020-11-03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DeliverRDM - DMPonline (c) Kevin Ashley; CC-BY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7BDBC9-2DB0-46F3-A943-B0F145512E68}" type="slidenum">
              <a:rPr lang="en-GB" smtClean="0"/>
              <a:pPr/>
              <a:t>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080532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 first 5 years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 smtClean="0"/>
              <a:t>We made major revisions, including services &amp; interfaces for organisational administrators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 smtClean="0"/>
              <a:t>We made the code open-source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 smtClean="0"/>
              <a:t>We thought hard about how to attract international funding to support an international service</a:t>
            </a:r>
          </a:p>
          <a:p>
            <a:pPr marL="914400" lvl="1" indent="-457200">
              <a:buFont typeface="Wingdings" panose="05000000000000000000" pitchFamily="2" charset="2"/>
              <a:buChar char="Ø"/>
            </a:pPr>
            <a:r>
              <a:rPr lang="en-GB" dirty="0" smtClean="0"/>
              <a:t>Initial assumption was that we would look to national funding bodies (we were wrong)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 smtClean="0"/>
              <a:t>We could also see our national funding was under threat</a:t>
            </a:r>
          </a:p>
          <a:p>
            <a:pPr marL="914400" lvl="1" indent="-457200">
              <a:buFont typeface="Wingdings" panose="05000000000000000000" pitchFamily="2" charset="2"/>
              <a:buChar char="Ø"/>
            </a:pPr>
            <a:r>
              <a:rPr lang="en-GB" dirty="0" smtClean="0"/>
              <a:t>We pursued other grants to support feature development</a:t>
            </a:r>
          </a:p>
          <a:p>
            <a:pPr marL="914400" lvl="1" indent="-457200">
              <a:buFont typeface="Wingdings" panose="05000000000000000000" pitchFamily="2" charset="2"/>
              <a:buChar char="Ø"/>
            </a:pPr>
            <a:r>
              <a:rPr lang="en-GB" dirty="0" smtClean="0"/>
              <a:t>We got our host university to invest its own money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 smtClean="0"/>
              <a:t>By the end of 2015 we had our first paying overseas customers</a:t>
            </a:r>
          </a:p>
          <a:p>
            <a:pPr marL="914400" lvl="1" indent="-457200">
              <a:buFont typeface="Wingdings" panose="05000000000000000000" pitchFamily="2" charset="2"/>
              <a:buChar char="Ø"/>
            </a:pPr>
            <a:r>
              <a:rPr lang="en-GB" dirty="0" smtClean="0"/>
              <a:t>We needed contracts, service agreements, and lots of legal and administrative support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 smtClean="0"/>
              <a:t>We also knew our predictions about losing national funding were right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2020-11-03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DeliverRDM - DMPonline (c) Kevin Ashley; CC-BY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7BDBC9-2DB0-46F3-A943-B0F145512E68}" type="slidenum">
              <a:rPr lang="en-GB" smtClean="0"/>
              <a:pPr/>
              <a:t>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55911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Fast forward – the present day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70000" lnSpcReduction="20000"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 err="1" smtClean="0"/>
              <a:t>DMPonline</a:t>
            </a:r>
            <a:r>
              <a:rPr lang="en-GB" dirty="0" smtClean="0"/>
              <a:t> is used by 203 organisations in 83 countries – over 17,000 registered users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/>
              <a:t>The service (</a:t>
            </a:r>
            <a:r>
              <a:rPr lang="en-GB" dirty="0" err="1"/>
              <a:t>DMPonline</a:t>
            </a:r>
            <a:r>
              <a:rPr lang="en-GB" dirty="0"/>
              <a:t>) is paid for by research organisations and funding bodies – over 50 so </a:t>
            </a:r>
            <a:r>
              <a:rPr lang="en-GB" dirty="0" smtClean="0"/>
              <a:t>far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 smtClean="0"/>
              <a:t>The code (</a:t>
            </a:r>
            <a:r>
              <a:rPr lang="en-GB" dirty="0" err="1" smtClean="0"/>
              <a:t>DMPRoadmap</a:t>
            </a:r>
            <a:r>
              <a:rPr lang="en-GB" dirty="0" smtClean="0"/>
              <a:t>) is still open-source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 smtClean="0"/>
              <a:t>It’s still free to use for researchers, whether or not their organisation or funder subscribes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 smtClean="0"/>
              <a:t>The development and service team is bigger than it ever was when we had national grant funding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2020-11-03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DeliverRDM - DMPonline (c) Kevin Ashley; CC-BY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7BDBC9-2DB0-46F3-A943-B0F145512E68}" type="slidenum">
              <a:rPr lang="en-GB" smtClean="0"/>
              <a:pPr/>
              <a:t>4</a:t>
            </a:fld>
            <a:endParaRPr lang="en-GB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538" y="2674878"/>
            <a:ext cx="3954462" cy="19479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8" descr="A picture containing map, refrigerator&#10;&#10;Description automatically generated">
            <a:extLst>
              <a:ext uri="{FF2B5EF4-FFF2-40B4-BE49-F238E27FC236}">
                <a16:creationId xmlns="" xmlns:a16="http://schemas.microsoft.com/office/drawing/2014/main" id="{8F85457D-CDDF-E34B-9055-A36FCC62335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47708" y="1124744"/>
            <a:ext cx="4896291" cy="2754164"/>
          </a:xfrm>
          <a:prstGeom prst="rect">
            <a:avLst/>
          </a:prstGeom>
        </p:spPr>
      </p:pic>
      <p:sp>
        <p:nvSpPr>
          <p:cNvPr id="12" name="Google Shape;80;p2"/>
          <p:cNvSpPr txBox="1"/>
          <p:nvPr/>
        </p:nvSpPr>
        <p:spPr>
          <a:xfrm>
            <a:off x="5796136" y="3140968"/>
            <a:ext cx="2389066" cy="2615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100" b="1" i="0" u="none" strike="noStrike" cap="none" dirty="0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rPr>
              <a:t>Annual subscription: </a:t>
            </a:r>
            <a:r>
              <a:rPr lang="en-GB" sz="1100" b="1" i="0" u="none" strike="noStrike" cap="none" dirty="0">
                <a:solidFill>
                  <a:srgbClr val="00B2A9"/>
                </a:solidFill>
                <a:latin typeface="Calibri"/>
                <a:ea typeface="Calibri"/>
                <a:cs typeface="Calibri"/>
                <a:sym typeface="Calibri"/>
              </a:rPr>
              <a:t>26 </a:t>
            </a:r>
            <a:endParaRPr sz="1100" b="1" i="0" u="none" strike="noStrike" cap="none" dirty="0">
              <a:solidFill>
                <a:srgbClr val="00B2A9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" name="Google Shape;81;p2"/>
          <p:cNvSpPr txBox="1"/>
          <p:nvPr/>
        </p:nvSpPr>
        <p:spPr>
          <a:xfrm>
            <a:off x="5796136" y="3417243"/>
            <a:ext cx="2389066" cy="2615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100" b="1" i="0" u="none" strike="noStrike" cap="none" dirty="0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rPr>
              <a:t>3 years subscription: </a:t>
            </a:r>
            <a:r>
              <a:rPr lang="en-GB" sz="1100" b="1" i="0" u="none" strike="noStrike" cap="none" dirty="0">
                <a:solidFill>
                  <a:srgbClr val="00B2A9"/>
                </a:solidFill>
                <a:latin typeface="Calibri"/>
                <a:ea typeface="Calibri"/>
                <a:cs typeface="Calibri"/>
                <a:sym typeface="Calibri"/>
              </a:rPr>
              <a:t>23</a:t>
            </a:r>
            <a:r>
              <a:rPr lang="en-GB" sz="1100" b="1" i="0" u="none" strike="noStrike" cap="none" dirty="0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 sz="1100" dirty="0"/>
          </a:p>
        </p:txBody>
      </p:sp>
      <p:pic>
        <p:nvPicPr>
          <p:cNvPr id="14" name="Google Shape;92;p16" descr="/var/www/render_temp/2194267/1460493296/slide2.png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578401" y="3878908"/>
            <a:ext cx="4386087" cy="277785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6535730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dirty="0" smtClean="0"/>
              <a:t>I thought you were going to talk about procurement?</a:t>
            </a:r>
            <a:endParaRPr lang="en-GB" sz="3200" dirty="0"/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 smtClean="0"/>
              <a:t>Most of our sales don’t go through formal procurement – the price per institution is low enough to escape the requirement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 smtClean="0"/>
              <a:t>Contracts, pricing regimes, SLAs, sales &amp; much more are still essential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 smtClean="0"/>
              <a:t>Procurements are needed for larger agreements – with funders, national bodies, consortia</a:t>
            </a:r>
          </a:p>
          <a:p>
            <a:pPr marL="914400" lvl="1" indent="-457200">
              <a:buFont typeface="Wingdings" panose="05000000000000000000" pitchFamily="2" charset="2"/>
              <a:buChar char="v"/>
            </a:pPr>
            <a:r>
              <a:rPr lang="en-GB" dirty="0" smtClean="0"/>
              <a:t>We’re in two right now – I can’t say who with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mtClean="0"/>
              <a:t>Procurement </a:t>
            </a:r>
            <a:r>
              <a:rPr lang="en-GB" smtClean="0"/>
              <a:t>places </a:t>
            </a:r>
            <a:r>
              <a:rPr lang="en-GB" dirty="0" smtClean="0"/>
              <a:t>significant time pressures on all involved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 smtClean="0"/>
              <a:t>Unlike our other agreements, every one is a special case</a:t>
            </a:r>
          </a:p>
          <a:p>
            <a:pPr marL="914400" lvl="1" indent="-457200">
              <a:buFont typeface="Wingdings" panose="05000000000000000000" pitchFamily="2" charset="2"/>
              <a:buChar char="Ø"/>
            </a:pPr>
            <a:r>
              <a:rPr lang="en-GB" dirty="0" smtClean="0"/>
              <a:t>This adds significant costs to the initial service provision</a:t>
            </a:r>
          </a:p>
          <a:p>
            <a:pPr marL="914400" lvl="1" indent="-457200">
              <a:buFont typeface="Wingdings" panose="05000000000000000000" pitchFamily="2" charset="2"/>
              <a:buChar char="Ø"/>
            </a:pPr>
            <a:r>
              <a:rPr lang="en-GB" dirty="0" smtClean="0"/>
              <a:t>Larger organisations have teams who do nothing else but seek out and respond to procurements</a:t>
            </a:r>
          </a:p>
          <a:p>
            <a:pPr marL="914400" lvl="1" indent="-457200">
              <a:buFont typeface="Wingdings" panose="05000000000000000000" pitchFamily="2" charset="2"/>
              <a:buChar char="Ø"/>
            </a:pPr>
            <a:r>
              <a:rPr lang="en-GB" dirty="0" smtClean="0"/>
              <a:t>Luckily (?) we also have procurement experience in other areas of our work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2020-11-03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DeliverRDM - DMPonline (c) Kevin Ashley; CC-BY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7BDBC9-2DB0-46F3-A943-B0F145512E68}" type="slidenum">
              <a:rPr lang="en-GB" smtClean="0"/>
              <a:pPr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02226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Common pain points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 smtClean="0"/>
              <a:t>Standard procurement procedures often require lots of up-front evidence you may not expect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 smtClean="0"/>
              <a:t>They often use templates aimed at a different type of supplier (e.g. sole trader) or product (e.g. on-site services)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 smtClean="0"/>
              <a:t>They can require pricing models far from the ones you have developed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 smtClean="0"/>
              <a:t>Communication is constrained – and not always effective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 smtClean="0"/>
              <a:t>Some provide very clear questions to respond to – others don’t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 smtClean="0"/>
              <a:t>Without good, responsive legal backup (which we have) you can make expensive mistakes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2020-11-03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DeliverRDM - DMPonline (c) Kevin Ashley; CC-BY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7BDBC9-2DB0-46F3-A943-B0F145512E68}" type="slidenum">
              <a:rPr lang="en-GB" smtClean="0"/>
              <a:pPr/>
              <a:t>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4882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But we mustn’t grumble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 smtClean="0"/>
              <a:t>Can’t always promote some of the more esoteric aspects of the service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 smtClean="0"/>
              <a:t>The procurement is just the beginning – supporting the customer in the following years is the real goal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2020-11-03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DeliverRDM - DMPonline (c) Kevin Ashley; CC-BY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7BDBC9-2DB0-46F3-A943-B0F145512E68}" type="slidenum">
              <a:rPr lang="en-GB" smtClean="0"/>
              <a:pPr/>
              <a:t>7</a:t>
            </a:fld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100" y="3212976"/>
            <a:ext cx="3864868" cy="289865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8040" y="3212976"/>
            <a:ext cx="4247964" cy="28319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9943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ssential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sential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250000"/>
              </a:schemeClr>
            </a:gs>
            <a:gs pos="35000">
              <a:schemeClr val="phClr">
                <a:tint val="47000"/>
                <a:satMod val="275000"/>
              </a:schemeClr>
            </a:gs>
            <a:gs pos="100000">
              <a:schemeClr val="phClr">
                <a:tint val="25000"/>
                <a:satMod val="300000"/>
              </a:schemeClr>
            </a:gs>
          </a:gsLst>
          <a:lin ang="16200000" scaled="1"/>
        </a:gradFill>
        <a:solidFill>
          <a:schemeClr val="phClr">
            <a:satMod val="11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4127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9999" dist="23000" algn="b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19050" algn="bl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l"/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6000"/>
              </a:schemeClr>
              <a:schemeClr val="phClr">
                <a:shade val="94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84000"/>
                <a:satMod val="110000"/>
              </a:schemeClr>
            </a:gs>
            <a:gs pos="44000">
              <a:schemeClr val="phClr">
                <a:tint val="93000"/>
                <a:satMod val="115000"/>
              </a:schemeClr>
            </a:gs>
            <a:gs pos="100000">
              <a:schemeClr val="phClr">
                <a:tint val="100000"/>
                <a:shade val="59000"/>
                <a:satMod val="120000"/>
              </a:schemeClr>
            </a:gs>
          </a:gsLst>
          <a:path path="circle">
            <a:fillToRect l="40000" t="60000" r="60000" b="4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Essential</Template>
  <TotalTime>3938</TotalTime>
  <Words>646</Words>
  <Application>Microsoft Office PowerPoint</Application>
  <PresentationFormat>On-screen Show (4:3)</PresentationFormat>
  <Paragraphs>72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Essential</vt:lpstr>
      <vt:lpstr>DMPonline – responding to procurement A Whirlwind Tour</vt:lpstr>
      <vt:lpstr>Some context &amp; history</vt:lpstr>
      <vt:lpstr>The first 5 years</vt:lpstr>
      <vt:lpstr>Fast forward – the present day</vt:lpstr>
      <vt:lpstr>I thought you were going to talk about procurement?</vt:lpstr>
      <vt:lpstr>Common pain points</vt:lpstr>
      <vt:lpstr>But we mustn’t grumble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DEIC DMP workshop</dc:title>
  <dc:creator>Sarah Jones</dc:creator>
  <cp:lastModifiedBy>cziwkga</cp:lastModifiedBy>
  <cp:revision>188</cp:revision>
  <dcterms:created xsi:type="dcterms:W3CDTF">2015-02-21T22:34:51Z</dcterms:created>
  <dcterms:modified xsi:type="dcterms:W3CDTF">2020-11-03T19:19:57Z</dcterms:modified>
</cp:coreProperties>
</file>