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0" r:id="rId1"/>
  </p:sldMasterIdLst>
  <p:notesMasterIdLst>
    <p:notesMasterId r:id="rId8"/>
  </p:notesMasterIdLst>
  <p:handoutMasterIdLst>
    <p:handoutMasterId r:id="rId9"/>
  </p:handoutMasterIdLst>
  <p:sldIdLst>
    <p:sldId id="383" r:id="rId2"/>
    <p:sldId id="267" r:id="rId3"/>
    <p:sldId id="403" r:id="rId4"/>
    <p:sldId id="387" r:id="rId5"/>
    <p:sldId id="396" r:id="rId6"/>
    <p:sldId id="264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1" id="{E00D7543-60B1-794E-AA86-EEFC1934CE4F}">
          <p14:sldIdLst>
            <p14:sldId id="383"/>
            <p14:sldId id="267"/>
            <p14:sldId id="403"/>
            <p14:sldId id="387"/>
            <p14:sldId id="396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870000"/>
    <a:srgbClr val="DF6421"/>
    <a:srgbClr val="808080"/>
    <a:srgbClr val="F59900"/>
    <a:srgbClr val="F5FD00"/>
    <a:srgbClr val="272727"/>
    <a:srgbClr val="00247D"/>
    <a:srgbClr val="0B3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0013" autoAdjust="0"/>
  </p:normalViewPr>
  <p:slideViewPr>
    <p:cSldViewPr snapToGrid="0" snapToObjects="1">
      <p:cViewPr varScale="1">
        <p:scale>
          <a:sx n="157" d="100"/>
          <a:sy n="157" d="100"/>
        </p:scale>
        <p:origin x="960" y="160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-2912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6933-0AD2-1847-A999-011E3820F712}" type="datetime1">
              <a:rPr lang="de-CH" smtClean="0">
                <a:latin typeface="Helvetica Neue"/>
              </a:rPr>
              <a:t>04.11.20</a:t>
            </a:fld>
            <a:endParaRPr lang="en-US" dirty="0">
              <a:latin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ED7779-828D-344B-845F-D4C089DEE11E}" type="slidenum">
              <a:rPr lang="en-US" smtClean="0">
                <a:latin typeface="Helvetica Neue"/>
              </a:rPr>
              <a:t>‹#›</a:t>
            </a:fld>
            <a:endParaRPr lang="en-US" dirty="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92578599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Neue"/>
              </a:defRPr>
            </a:lvl1pPr>
          </a:lstStyle>
          <a:p>
            <a:fld id="{D38C42EC-26CF-584C-B31A-61AF55B48916}" type="datetime1">
              <a:rPr lang="de-CH" smtClean="0"/>
              <a:t>04.11.20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Neue"/>
              </a:defRPr>
            </a:lvl1pPr>
          </a:lstStyle>
          <a:p>
            <a:fld id="{67536575-D5E2-0543-994D-FC477E23B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3965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Helvetica Neue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04.11.20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778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71638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/>
              <a:buChar char="•"/>
            </a:pPr>
            <a:endParaRPr lang="de-CH" sz="1200" kern="1200" dirty="0">
              <a:solidFill>
                <a:schemeClr val="tx1"/>
              </a:solidFill>
              <a:effectLst/>
              <a:latin typeface="Helvetica Neue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04.11.20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253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1" kern="1200" baseline="0" dirty="0">
                <a:solidFill>
                  <a:schemeClr val="tx1"/>
                </a:solidFill>
                <a:effectLst/>
                <a:latin typeface="Helvetica Neue"/>
                <a:ea typeface="+mn-ea"/>
                <a:cs typeface="+mn-cs"/>
              </a:rPr>
              <a:t>Organisation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38C42EC-26CF-584C-B31A-61AF55B48916}" type="datetime1">
              <a:rPr lang="de-CH" smtClean="0"/>
              <a:t>04.11.20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536575-D5E2-0543-994D-FC477E23BF1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tart-Slide-Bild-F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402787"/>
            <a:ext cx="9144000" cy="1890000"/>
          </a:xfrm>
          <a:prstGeom prst="rect">
            <a:avLst/>
          </a:prstGeom>
        </p:spPr>
        <p:txBody>
          <a:bodyPr vert="horz"/>
          <a:lstStyle/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4639210" y="3317646"/>
            <a:ext cx="4674131" cy="216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Aft>
                <a:spcPts val="0"/>
              </a:spcAft>
              <a:buNone/>
              <a:defRPr sz="18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CH" dirty="0"/>
              <a:t>Vorname Name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4639210" y="3575544"/>
            <a:ext cx="4674131" cy="216000"/>
          </a:xfrm>
          <a:prstGeom prst="rect">
            <a:avLst/>
          </a:prstGeom>
        </p:spPr>
        <p:txBody>
          <a:bodyPr lIns="0" tIns="0" rIns="0">
            <a:noAutofit/>
          </a:bodyPr>
          <a:lstStyle>
            <a:lvl1pPr marL="0" indent="0">
              <a:spcAft>
                <a:spcPts val="0"/>
              </a:spcAft>
              <a:buNone/>
              <a:defRPr sz="18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CH" dirty="0" err="1"/>
              <a:t>vorname.nachname@switch.ch</a:t>
            </a:r>
            <a:endParaRPr lang="de-CH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4639210" y="3911568"/>
            <a:ext cx="4674131" cy="216000"/>
          </a:xfrm>
          <a:prstGeom prst="rect">
            <a:avLst/>
          </a:prstGeom>
        </p:spPr>
        <p:txBody>
          <a:bodyPr lIns="0" tIns="0" rIns="0">
            <a:noAutofit/>
          </a:bodyPr>
          <a:lstStyle>
            <a:lvl1pPr marL="0" indent="0">
              <a:spcAft>
                <a:spcPts val="0"/>
              </a:spcAft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de-CH" dirty="0"/>
              <a:t>Ort &amp; Datum der Präsentation</a:t>
            </a:r>
          </a:p>
        </p:txBody>
      </p:sp>
      <p:pic>
        <p:nvPicPr>
          <p:cNvPr id="14" name="Picture 13" descr="RGB_SWITCH_Logo_skalierbar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938" y="2573867"/>
            <a:ext cx="2579929" cy="597612"/>
          </a:xfrm>
          <a:prstGeom prst="rect">
            <a:avLst/>
          </a:prstGeom>
        </p:spPr>
      </p:pic>
      <p:pic>
        <p:nvPicPr>
          <p:cNvPr id="22" name="Picture Placeholder 4" descr="Foto-Startseite-16zu9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" b="399"/>
          <a:stretch>
            <a:fillRect/>
          </a:stretch>
        </p:blipFill>
        <p:spPr>
          <a:xfrm>
            <a:off x="0" y="402787"/>
            <a:ext cx="9144000" cy="1890000"/>
          </a:xfrm>
          <a:prstGeom prst="rect">
            <a:avLst/>
          </a:prstGeom>
        </p:spPr>
      </p:pic>
      <p:sp>
        <p:nvSpPr>
          <p:cNvPr id="17" name="Title Placeholder 1"/>
          <p:cNvSpPr txBox="1">
            <a:spLocks/>
          </p:cNvSpPr>
          <p:nvPr userDrawn="1"/>
        </p:nvSpPr>
        <p:spPr>
          <a:xfrm>
            <a:off x="470558" y="4861606"/>
            <a:ext cx="1149350" cy="207623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>
            <a:lvl1pPr marL="0" indent="265113"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indent="0" algn="l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© </a:t>
            </a:r>
            <a:r>
              <a:rPr lang="de-CH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SWITCH | </a:t>
            </a:r>
            <a:fld id="{7D94E19C-65DB-B947-944C-35C6800AC389}" type="slidenum">
              <a:rPr lang="en-GB" sz="9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marL="0" indent="0" algn="l"/>
              <a:t>‹#›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81" y="4861606"/>
            <a:ext cx="156482" cy="1905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6EE62F53-93A4-9048-813B-8BFB56C8AD9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47195" y="408495"/>
            <a:ext cx="9191195" cy="1890712"/>
          </a:xfrm>
          <a:prstGeom prst="rect">
            <a:avLst/>
          </a:prstGeom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130629" y="770459"/>
            <a:ext cx="85561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96496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norm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30629" y="71915"/>
            <a:ext cx="85561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/>
              <a:t>Click to edit Master title style</a:t>
            </a:r>
            <a:endParaRPr lang="en-GB" noProof="0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130629" y="1039374"/>
            <a:ext cx="8556171" cy="34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62452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u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GB_SWITCH_Logo_skalierbar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6338" y="113230"/>
            <a:ext cx="800802" cy="18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019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468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 und normaler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31789" y="850107"/>
            <a:ext cx="8469312" cy="3920729"/>
          </a:xfrm>
        </p:spPr>
        <p:txBody>
          <a:bodyPr/>
          <a:lstStyle>
            <a:lvl1pPr marL="0" indent="0">
              <a:buNone/>
              <a:defRPr/>
            </a:lvl1pPr>
            <a:lvl2pPr marL="134540" indent="0">
              <a:buNone/>
              <a:defRPr/>
            </a:lvl2pPr>
            <a:lvl3pPr marL="269081" indent="0">
              <a:buNone/>
              <a:defRPr/>
            </a:lvl3pPr>
            <a:lvl4pPr marL="403622" indent="0">
              <a:buNone/>
              <a:defRPr/>
            </a:lvl4pPr>
            <a:lvl5pPr marL="538163" indent="0">
              <a:buNone/>
              <a:defRPr/>
            </a:lvl5pPr>
          </a:lstStyle>
          <a:p>
            <a:pPr lvl="0"/>
            <a:r>
              <a:rPr lang="de-CH" dirty="0"/>
              <a:t>Lauftext (24p)</a:t>
            </a:r>
            <a:endParaRPr lang="en-US" dirty="0"/>
          </a:p>
        </p:txBody>
      </p:sp>
      <p:sp>
        <p:nvSpPr>
          <p:cNvPr id="7" name="Title Placeholder 4"/>
          <p:cNvSpPr>
            <a:spLocks noGrp="1"/>
          </p:cNvSpPr>
          <p:nvPr>
            <p:ph type="title"/>
          </p:nvPr>
        </p:nvSpPr>
        <p:spPr>
          <a:xfrm>
            <a:off x="350609" y="222648"/>
            <a:ext cx="5919563" cy="513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774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301" y="78971"/>
            <a:ext cx="8556171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noProof="0"/>
              <a:t>Mastertitelformat bearbeiten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301" y="1046430"/>
            <a:ext cx="8556171" cy="34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sp>
        <p:nvSpPr>
          <p:cNvPr id="10" name="Title Placeholder 1"/>
          <p:cNvSpPr txBox="1">
            <a:spLocks/>
          </p:cNvSpPr>
          <p:nvPr/>
        </p:nvSpPr>
        <p:spPr>
          <a:xfrm>
            <a:off x="470558" y="4861606"/>
            <a:ext cx="1149350" cy="207623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>
            <a:lvl1pPr marL="0" indent="265113"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indent="0" algn="l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© </a:t>
            </a:r>
            <a:r>
              <a:rPr lang="de-CH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2020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SWITCH | </a:t>
            </a:r>
            <a:fld id="{7D94E19C-65DB-B947-944C-35C6800AC389}" type="slidenum">
              <a:rPr lang="en-GB" sz="9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pPr marL="0" indent="0" algn="l"/>
              <a:t>‹#›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81" y="4861606"/>
            <a:ext cx="156482" cy="190500"/>
          </a:xfrm>
          <a:prstGeom prst="rect">
            <a:avLst/>
          </a:prstGeom>
        </p:spPr>
      </p:pic>
      <p:pic>
        <p:nvPicPr>
          <p:cNvPr id="15" name="Picture 14" descr="RGB_SWITCH_Logo_skalierbar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058" y="148510"/>
            <a:ext cx="800802" cy="18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08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</p:sldLayoutIdLst>
  <p:hf hdr="0" ftr="0"/>
  <p:txStyles>
    <p:titleStyle>
      <a:lvl1pPr marL="0" indent="0" algn="l" defTabSz="457200" rtl="0" eaLnBrk="1" latinLnBrk="0" hangingPunct="1">
        <a:spcBef>
          <a:spcPct val="0"/>
        </a:spcBef>
        <a:buNone/>
        <a:defRPr sz="3200" b="0" i="0" kern="1200" baseline="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179388" indent="-179388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358775" indent="-179388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538163" indent="-179388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717550" indent="-179388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895350" indent="-1778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urt.baumann@switch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ube.switch.ch/download/video/27269dc5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Kurt Baumann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kurt.baumann@switch.ch</a:t>
            </a:r>
            <a:r>
              <a:rPr lang="en-US" dirty="0"/>
              <a:t>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GEANT RDM Service Workshop</a:t>
            </a:r>
          </a:p>
        </p:txBody>
      </p:sp>
      <p:sp>
        <p:nvSpPr>
          <p:cNvPr id="11" name="Title Placeholder 1"/>
          <p:cNvSpPr txBox="1">
            <a:spLocks/>
          </p:cNvSpPr>
          <p:nvPr/>
        </p:nvSpPr>
        <p:spPr>
          <a:xfrm>
            <a:off x="626637" y="696617"/>
            <a:ext cx="7379458" cy="439737"/>
          </a:xfrm>
          <a:prstGeom prst="rect">
            <a:avLst/>
          </a:prstGeom>
        </p:spPr>
        <p:txBody>
          <a:bodyPr vert="horz" lIns="91440" tIns="0" rIns="91440" bIns="45720" rtlCol="0" anchor="t" anchorCtr="0">
            <a:no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600" b="0" i="0" kern="1200" baseline="0">
                <a:solidFill>
                  <a:srgbClr val="00247D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2800" b="1" dirty="0"/>
              <a:t>Project Connectome: federating repositories and partnering across universities</a:t>
            </a:r>
            <a:endParaRPr lang="en-GB" sz="2800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955B431-BD57-424A-BE9B-D78B7B39521C}"/>
              </a:ext>
            </a:extLst>
          </p:cNvPr>
          <p:cNvSpPr txBox="1">
            <a:spLocks/>
          </p:cNvSpPr>
          <p:nvPr/>
        </p:nvSpPr>
        <p:spPr>
          <a:xfrm>
            <a:off x="4639209" y="4222737"/>
            <a:ext cx="4674131" cy="216000"/>
          </a:xfrm>
          <a:prstGeom prst="rect">
            <a:avLst/>
          </a:prstGeom>
        </p:spPr>
        <p:txBody>
          <a:bodyPr vert="horz" lIns="0" tIns="0" rIns="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0"/>
              </a:spcAft>
              <a:buFont typeface="Arial"/>
              <a:buNone/>
              <a:defRPr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+mn-ea"/>
                <a:cs typeface="Arial"/>
              </a:defRPr>
            </a:lvl1pPr>
            <a:lvl2pPr marL="358775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538163" indent="-179388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717550" indent="-179388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895350" indent="-1778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Zurich, 05.11.2020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20D262-62D8-7A4B-848E-7184644930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258" y="2618083"/>
            <a:ext cx="30480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034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9"/>
          <p:cNvSpPr>
            <a:spLocks noGrp="1"/>
          </p:cNvSpPr>
          <p:nvPr>
            <p:ph type="title"/>
          </p:nvPr>
        </p:nvSpPr>
        <p:spPr bwMode="auto">
          <a:xfrm>
            <a:off x="474574" y="120585"/>
            <a:ext cx="2264228" cy="857250"/>
          </a:xfrm>
        </p:spPr>
        <p:txBody>
          <a:bodyPr/>
          <a:lstStyle/>
          <a:p>
            <a:pPr>
              <a:defRPr/>
            </a:pPr>
            <a:r>
              <a:rPr lang="en-US" dirty="0"/>
              <a:t>SWITCH</a:t>
            </a:r>
            <a:endParaRPr dirty="0"/>
          </a:p>
        </p:txBody>
      </p:sp>
      <p:cxnSp>
        <p:nvCxnSpPr>
          <p:cNvPr id="6" name="Straight Connector 18"/>
          <p:cNvCxnSpPr>
            <a:cxnSpLocks/>
          </p:cNvCxnSpPr>
          <p:nvPr/>
        </p:nvCxnSpPr>
        <p:spPr bwMode="auto">
          <a:xfrm>
            <a:off x="1344081" y="2538084"/>
            <a:ext cx="2889250" cy="218769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19"/>
          <p:cNvSpPr/>
          <p:nvPr/>
        </p:nvSpPr>
        <p:spPr bwMode="auto">
          <a:xfrm>
            <a:off x="4748914" y="2396557"/>
            <a:ext cx="3404139" cy="914436"/>
          </a:xfrm>
          <a:prstGeom prst="rect">
            <a:avLst/>
          </a:prstGeom>
          <a:grpFill/>
        </p:spPr>
        <p:txBody>
          <a:bodyPr>
            <a:spAutoFit/>
          </a:bodyPr>
          <a:lstStyle/>
          <a:p>
            <a:pPr>
              <a:defRPr/>
            </a:pPr>
            <a:r>
              <a:rPr sz="2200" b="0" i="0" u="none">
                <a:solidFill>
                  <a:srgbClr val="00247D"/>
                </a:solidFill>
                <a:latin typeface="Arial"/>
                <a:ea typeface="Arial"/>
                <a:cs typeface="Arial"/>
              </a:rPr>
              <a:t>Internet Community</a:t>
            </a:r>
            <a:endParaRPr/>
          </a:p>
          <a:p>
            <a:pPr marL="261850" indent="-261850">
              <a:buFont typeface="Arial"/>
              <a:buChar char="•"/>
              <a:defRPr/>
            </a:pPr>
            <a:r>
              <a:rPr sz="16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Internet Service Providers, Hosters, Domain Registrars</a:t>
            </a:r>
            <a:endParaRPr/>
          </a:p>
        </p:txBody>
      </p:sp>
      <p:pic>
        <p:nvPicPr>
          <p:cNvPr id="8" name="Picture 2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577032" y="2137119"/>
            <a:ext cx="1237921" cy="1237921"/>
          </a:xfrm>
          <a:prstGeom prst="rect">
            <a:avLst/>
          </a:prstGeom>
        </p:spPr>
      </p:pic>
      <p:cxnSp>
        <p:nvCxnSpPr>
          <p:cNvPr id="9" name="Straight Connector 22"/>
          <p:cNvCxnSpPr>
            <a:cxnSpLocks/>
          </p:cNvCxnSpPr>
          <p:nvPr/>
        </p:nvCxnSpPr>
        <p:spPr bwMode="auto">
          <a:xfrm flipV="1">
            <a:off x="1650996" y="1375831"/>
            <a:ext cx="1947331" cy="1096431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31"/>
          <p:cNvSpPr/>
          <p:nvPr/>
        </p:nvSpPr>
        <p:spPr bwMode="auto">
          <a:xfrm>
            <a:off x="4080227" y="671058"/>
            <a:ext cx="4733574" cy="1508105"/>
          </a:xfrm>
          <a:prstGeom prst="rect">
            <a:avLst/>
          </a:prstGeom>
          <a:grpFill/>
        </p:spPr>
        <p:txBody>
          <a:bodyPr wrap="square">
            <a:spAutoFit/>
          </a:bodyPr>
          <a:lstStyle/>
          <a:p>
            <a:pPr>
              <a:defRPr/>
            </a:pPr>
            <a:r>
              <a:rPr sz="2200" b="0" i="0" u="none">
                <a:solidFill>
                  <a:srgbClr val="00247D"/>
                </a:solidFill>
                <a:latin typeface="Arial"/>
                <a:ea typeface="Arial"/>
                <a:cs typeface="Arial"/>
              </a:rPr>
              <a:t>E</a:t>
            </a:r>
            <a:r>
              <a:rPr lang="de-CH" sz="2200" b="0" i="0" u="none">
                <a:solidFill>
                  <a:srgbClr val="00247D"/>
                </a:solidFill>
                <a:latin typeface="Arial"/>
                <a:ea typeface="Arial"/>
                <a:cs typeface="Arial"/>
              </a:rPr>
              <a:t>ducation</a:t>
            </a:r>
            <a:r>
              <a:rPr lang="de-CH" sz="2200">
                <a:solidFill>
                  <a:srgbClr val="00247D"/>
                </a:solidFill>
                <a:latin typeface="Arial"/>
                <a:ea typeface="Arial"/>
                <a:cs typeface="Arial"/>
              </a:rPr>
              <a:t>, Research &amp; Innovation (E</a:t>
            </a:r>
            <a:r>
              <a:rPr sz="2200" b="0" i="0" u="none">
                <a:solidFill>
                  <a:srgbClr val="00247D"/>
                </a:solidFill>
                <a:latin typeface="Arial"/>
                <a:ea typeface="Arial"/>
                <a:cs typeface="Arial"/>
              </a:rPr>
              <a:t>RI</a:t>
            </a:r>
            <a:r>
              <a:rPr lang="de-CH" sz="2200" b="0" i="0" u="none">
                <a:solidFill>
                  <a:srgbClr val="00247D"/>
                </a:solidFill>
                <a:latin typeface="Arial"/>
                <a:ea typeface="Arial"/>
                <a:cs typeface="Arial"/>
              </a:rPr>
              <a:t>)</a:t>
            </a:r>
            <a:r>
              <a:rPr sz="2200" b="0" i="0" u="none">
                <a:solidFill>
                  <a:srgbClr val="00247D"/>
                </a:solidFill>
                <a:latin typeface="Arial"/>
                <a:ea typeface="Arial"/>
                <a:cs typeface="Arial"/>
              </a:rPr>
              <a:t> Community </a:t>
            </a:r>
            <a:endParaRPr/>
          </a:p>
          <a:p>
            <a:pPr marL="261850" indent="-261850">
              <a:buFont typeface="Arial"/>
              <a:buChar char="•"/>
              <a:defRPr/>
            </a:pPr>
            <a:r>
              <a:rPr sz="16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Swiss universities on tertiary level (academic sector) and their research institutions</a:t>
            </a:r>
            <a:endParaRPr/>
          </a:p>
          <a:p>
            <a:pPr marL="261849" indent="-261849">
              <a:buFont typeface="Arial"/>
              <a:buChar char="•"/>
              <a:defRPr/>
            </a:pPr>
            <a:r>
              <a:rPr lang="en-US" sz="16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extended ERI community</a:t>
            </a:r>
            <a:endParaRPr sz="1600" b="0" i="0" u="none">
              <a:solidFill>
                <a:srgbClr val="000000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1" name="Picture 3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979752" y="771571"/>
            <a:ext cx="1237921" cy="1237921"/>
          </a:xfrm>
          <a:prstGeom prst="rect">
            <a:avLst/>
          </a:prstGeom>
        </p:spPr>
      </p:pic>
      <p:cxnSp>
        <p:nvCxnSpPr>
          <p:cNvPr id="12" name="Straight Connector 34"/>
          <p:cNvCxnSpPr>
            <a:cxnSpLocks/>
          </p:cNvCxnSpPr>
          <p:nvPr/>
        </p:nvCxnSpPr>
        <p:spPr bwMode="auto">
          <a:xfrm>
            <a:off x="1471082" y="2375997"/>
            <a:ext cx="1725083" cy="1571590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35"/>
          <p:cNvSpPr/>
          <p:nvPr/>
        </p:nvSpPr>
        <p:spPr bwMode="auto">
          <a:xfrm>
            <a:off x="3679610" y="3724961"/>
            <a:ext cx="5313603" cy="98059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sz="2200" b="0" i="0" u="none">
                <a:solidFill>
                  <a:srgbClr val="00247D"/>
                </a:solidFill>
                <a:latin typeface="Arial"/>
                <a:ea typeface="Arial"/>
                <a:cs typeface="Arial"/>
              </a:rPr>
              <a:t>Critical infrastructure organisations (CIO)</a:t>
            </a:r>
            <a:endParaRPr/>
          </a:p>
          <a:p>
            <a:pPr marL="261850" indent="-261850">
              <a:buFont typeface="Arial"/>
              <a:buChar char="•"/>
              <a:defRPr/>
            </a:pPr>
            <a:r>
              <a:rPr sz="1600" b="0" i="0" u="none">
                <a:solidFill>
                  <a:srgbClr val="000000"/>
                </a:solidFill>
                <a:latin typeface="Arial"/>
                <a:ea typeface="Arial"/>
                <a:cs typeface="Arial"/>
              </a:rPr>
              <a:t>Banking, Industry &amp; Logistics, Energy; Healthcare, Government</a:t>
            </a:r>
            <a:endParaRPr/>
          </a:p>
        </p:txBody>
      </p:sp>
      <p:pic>
        <p:nvPicPr>
          <p:cNvPr id="14" name="Picture 3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578283" y="3305032"/>
            <a:ext cx="1237922" cy="1237922"/>
          </a:xfrm>
          <a:prstGeom prst="rect">
            <a:avLst/>
          </a:prstGeom>
        </p:spPr>
      </p:pic>
      <p:grpSp>
        <p:nvGrpSpPr>
          <p:cNvPr id="15" name="Group 37"/>
          <p:cNvGrpSpPr/>
          <p:nvPr/>
        </p:nvGrpSpPr>
        <p:grpSpPr bwMode="auto">
          <a:xfrm>
            <a:off x="-1813568" y="1526014"/>
            <a:ext cx="4391851" cy="2063205"/>
            <a:chOff x="-2962100" y="3078934"/>
            <a:chExt cx="5898813" cy="2771146"/>
          </a:xfrm>
        </p:grpSpPr>
        <p:pic>
          <p:nvPicPr>
            <p:cNvPr id="16" name="Picture 38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-2962100" y="3987800"/>
              <a:ext cx="4955127" cy="1368638"/>
            </a:xfrm>
            <a:prstGeom prst="rect">
              <a:avLst/>
            </a:prstGeom>
          </p:spPr>
        </p:pic>
        <p:pic>
          <p:nvPicPr>
            <p:cNvPr id="17" name="Picture 39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165567" y="3078934"/>
              <a:ext cx="2771146" cy="27711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36803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42E253B-FFFC-984A-9E28-DA76A5A20942}"/>
              </a:ext>
            </a:extLst>
          </p:cNvPr>
          <p:cNvGrpSpPr/>
          <p:nvPr/>
        </p:nvGrpSpPr>
        <p:grpSpPr>
          <a:xfrm>
            <a:off x="927843" y="685617"/>
            <a:ext cx="7464969" cy="4161698"/>
            <a:chOff x="705517" y="407701"/>
            <a:chExt cx="7732974" cy="4401989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8A34FFA8-89BF-2148-8C82-08DD601C9F6C}"/>
                </a:ext>
              </a:extLst>
            </p:cNvPr>
            <p:cNvSpPr/>
            <p:nvPr/>
          </p:nvSpPr>
          <p:spPr>
            <a:xfrm>
              <a:off x="705518" y="842307"/>
              <a:ext cx="7732973" cy="3536268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  </a:t>
              </a:r>
            </a:p>
          </p:txBody>
        </p:sp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0D85CAF5-CE54-F648-84D3-DEFF140AA6CA}"/>
                </a:ext>
              </a:extLst>
            </p:cNvPr>
            <p:cNvSpPr/>
            <p:nvPr/>
          </p:nvSpPr>
          <p:spPr>
            <a:xfrm>
              <a:off x="705517" y="4415666"/>
              <a:ext cx="7732965" cy="3940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54141419-9D21-5F48-8912-F0C0F21B2861}"/>
                </a:ext>
              </a:extLst>
            </p:cNvPr>
            <p:cNvSpPr/>
            <p:nvPr/>
          </p:nvSpPr>
          <p:spPr>
            <a:xfrm>
              <a:off x="705517" y="407701"/>
              <a:ext cx="7732965" cy="39402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5E037347-EAD6-1B43-8700-FD080375A1CC}"/>
              </a:ext>
            </a:extLst>
          </p:cNvPr>
          <p:cNvSpPr txBox="1"/>
          <p:nvPr/>
        </p:nvSpPr>
        <p:spPr>
          <a:xfrm>
            <a:off x="3407286" y="700390"/>
            <a:ext cx="2391546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400" b="1" dirty="0"/>
              <a:t>Community </a:t>
            </a:r>
            <a:r>
              <a:rPr lang="de-DE" sz="1400" b="1" dirty="0" err="1"/>
              <a:t>Governance</a:t>
            </a:r>
            <a:endParaRPr lang="de-DE" sz="1400" b="1" dirty="0"/>
          </a:p>
        </p:txBody>
      </p:sp>
      <p:pic>
        <p:nvPicPr>
          <p:cNvPr id="106" name="Grafik 31">
            <a:extLst>
              <a:ext uri="{FF2B5EF4-FFF2-40B4-BE49-F238E27FC236}">
                <a16:creationId xmlns:a16="http://schemas.microsoft.com/office/drawing/2014/main" id="{CB3E01F6-2170-D542-9589-4254F4420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377" y="2065443"/>
            <a:ext cx="271302" cy="271302"/>
          </a:xfrm>
          <a:prstGeom prst="rect">
            <a:avLst/>
          </a:prstGeom>
        </p:spPr>
      </p:pic>
      <p:pic>
        <p:nvPicPr>
          <p:cNvPr id="107" name="Grafik 31">
            <a:extLst>
              <a:ext uri="{FF2B5EF4-FFF2-40B4-BE49-F238E27FC236}">
                <a16:creationId xmlns:a16="http://schemas.microsoft.com/office/drawing/2014/main" id="{0078E3A1-4A52-5141-96E6-6A48096C0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483" y="2495164"/>
            <a:ext cx="271302" cy="271302"/>
          </a:xfrm>
          <a:prstGeom prst="rect">
            <a:avLst/>
          </a:prstGeom>
        </p:spPr>
      </p:pic>
      <p:pic>
        <p:nvPicPr>
          <p:cNvPr id="108" name="Grafik 31">
            <a:extLst>
              <a:ext uri="{FF2B5EF4-FFF2-40B4-BE49-F238E27FC236}">
                <a16:creationId xmlns:a16="http://schemas.microsoft.com/office/drawing/2014/main" id="{6C14FF9B-D2A1-694D-9C46-31FFF5138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7552" y="2942299"/>
            <a:ext cx="271302" cy="271302"/>
          </a:xfrm>
          <a:prstGeom prst="rect">
            <a:avLst/>
          </a:prstGeom>
        </p:spPr>
      </p:pic>
      <p:pic>
        <p:nvPicPr>
          <p:cNvPr id="109" name="Grafik 31">
            <a:extLst>
              <a:ext uri="{FF2B5EF4-FFF2-40B4-BE49-F238E27FC236}">
                <a16:creationId xmlns:a16="http://schemas.microsoft.com/office/drawing/2014/main" id="{FD17E832-8A29-5548-9ED3-CD359A0C4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6766" y="3380262"/>
            <a:ext cx="271302" cy="271302"/>
          </a:xfrm>
          <a:prstGeom prst="rect">
            <a:avLst/>
          </a:prstGeom>
        </p:spPr>
      </p:pic>
      <p:pic>
        <p:nvPicPr>
          <p:cNvPr id="110" name="Grafik 31">
            <a:extLst>
              <a:ext uri="{FF2B5EF4-FFF2-40B4-BE49-F238E27FC236}">
                <a16:creationId xmlns:a16="http://schemas.microsoft.com/office/drawing/2014/main" id="{653D397B-4893-8E41-B078-AD67B3195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426" y="3818999"/>
            <a:ext cx="271302" cy="271302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FD124E48-C6A9-DE42-BE26-939C3CB03036}"/>
              </a:ext>
            </a:extLst>
          </p:cNvPr>
          <p:cNvSpPr txBox="1"/>
          <p:nvPr/>
        </p:nvSpPr>
        <p:spPr>
          <a:xfrm>
            <a:off x="3242096" y="4457128"/>
            <a:ext cx="2659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/>
              <a:t>Secure Basic Infrastructure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A4F5C15-5022-C445-8BA4-E1D936D0EAA6}"/>
              </a:ext>
            </a:extLst>
          </p:cNvPr>
          <p:cNvSpPr txBox="1"/>
          <p:nvPr/>
        </p:nvSpPr>
        <p:spPr>
          <a:xfrm>
            <a:off x="826861" y="1098268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err="1"/>
              <a:t>Decentralised</a:t>
            </a:r>
            <a:endParaRPr lang="de-DE" sz="1400" b="1" dirty="0"/>
          </a:p>
          <a:p>
            <a:pPr algn="ctr"/>
            <a:r>
              <a:rPr lang="de-DE" sz="1400" b="1" dirty="0" err="1"/>
              <a:t>Repositories</a:t>
            </a:r>
            <a:r>
              <a:rPr lang="de-DE" sz="1400" b="1" dirty="0"/>
              <a:t>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2B8E18C-071B-1647-AC14-E09B1740021F}"/>
              </a:ext>
            </a:extLst>
          </p:cNvPr>
          <p:cNvSpPr txBox="1"/>
          <p:nvPr/>
        </p:nvSpPr>
        <p:spPr>
          <a:xfrm>
            <a:off x="3021541" y="1034358"/>
            <a:ext cx="3081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/>
              <a:t>Open (Research) Data Hub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FF2B98C-764F-A348-9F96-6EE0DAABB75D}"/>
              </a:ext>
            </a:extLst>
          </p:cNvPr>
          <p:cNvSpPr txBox="1"/>
          <p:nvPr/>
        </p:nvSpPr>
        <p:spPr>
          <a:xfrm>
            <a:off x="2629336" y="1376187"/>
            <a:ext cx="1682886" cy="461665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200" dirty="0"/>
              <a:t>METADATA</a:t>
            </a:r>
          </a:p>
          <a:p>
            <a:pPr algn="ctr"/>
            <a:r>
              <a:rPr lang="de-DE" sz="1200" dirty="0"/>
              <a:t>HARMONISATION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FBF5444-78F8-FF44-A58D-4CFE2C3DDB06}"/>
              </a:ext>
            </a:extLst>
          </p:cNvPr>
          <p:cNvSpPr txBox="1"/>
          <p:nvPr/>
        </p:nvSpPr>
        <p:spPr>
          <a:xfrm>
            <a:off x="4384541" y="1370243"/>
            <a:ext cx="1682886" cy="461665"/>
          </a:xfrm>
          <a:prstGeom prst="rect">
            <a:avLst/>
          </a:prstGeom>
          <a:noFill/>
          <a:ln w="1270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200" dirty="0"/>
              <a:t>Knowledge</a:t>
            </a:r>
          </a:p>
          <a:p>
            <a:pPr algn="ctr"/>
            <a:r>
              <a:rPr lang="de-DE" sz="1200" dirty="0"/>
              <a:t>Graph</a:t>
            </a:r>
          </a:p>
        </p:txBody>
      </p:sp>
      <p:cxnSp>
        <p:nvCxnSpPr>
          <p:cNvPr id="21" name="Gerade Verbindung 20">
            <a:extLst>
              <a:ext uri="{FF2B5EF4-FFF2-40B4-BE49-F238E27FC236}">
                <a16:creationId xmlns:a16="http://schemas.microsoft.com/office/drawing/2014/main" id="{DA64E3C8-45DE-C24C-8B6F-43FA0DED4F3C}"/>
              </a:ext>
            </a:extLst>
          </p:cNvPr>
          <p:cNvCxnSpPr/>
          <p:nvPr/>
        </p:nvCxnSpPr>
        <p:spPr>
          <a:xfrm>
            <a:off x="2506391" y="1118851"/>
            <a:ext cx="0" cy="3521616"/>
          </a:xfrm>
          <a:prstGeom prst="line">
            <a:avLst/>
          </a:prstGeom>
          <a:ln cap="rnd">
            <a:solidFill>
              <a:schemeClr val="bg2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>
            <a:extLst>
              <a:ext uri="{FF2B5EF4-FFF2-40B4-BE49-F238E27FC236}">
                <a16:creationId xmlns:a16="http://schemas.microsoft.com/office/drawing/2014/main" id="{2D1620B6-2D9D-E847-8175-B636BF8C4522}"/>
              </a:ext>
            </a:extLst>
          </p:cNvPr>
          <p:cNvCxnSpPr/>
          <p:nvPr/>
        </p:nvCxnSpPr>
        <p:spPr>
          <a:xfrm>
            <a:off x="6395889" y="1109086"/>
            <a:ext cx="0" cy="3521616"/>
          </a:xfrm>
          <a:prstGeom prst="line">
            <a:avLst/>
          </a:prstGeom>
          <a:ln cap="rnd">
            <a:solidFill>
              <a:schemeClr val="bg2">
                <a:lumMod val="60000"/>
                <a:lumOff val="4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Grafik 31">
            <a:extLst>
              <a:ext uri="{FF2B5EF4-FFF2-40B4-BE49-F238E27FC236}">
                <a16:creationId xmlns:a16="http://schemas.microsoft.com/office/drawing/2014/main" id="{F56E38AF-DA0A-C94E-B11A-5D78D9073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102" y="2146722"/>
            <a:ext cx="271302" cy="271302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C586387A-0569-3149-B26B-2C68A084A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1487" y="2538143"/>
            <a:ext cx="271302" cy="271302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3B2C6950-1320-9944-A1CE-AC7BC24E87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4202" y="3965583"/>
            <a:ext cx="271302" cy="271302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4057DF64-EE46-B945-B293-8FEEFBF09B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785" y="3405227"/>
            <a:ext cx="271302" cy="271302"/>
          </a:xfrm>
          <a:prstGeom prst="rect">
            <a:avLst/>
          </a:prstGeom>
        </p:spPr>
      </p:pic>
      <p:grpSp>
        <p:nvGrpSpPr>
          <p:cNvPr id="80" name="Gruppieren 79">
            <a:extLst>
              <a:ext uri="{FF2B5EF4-FFF2-40B4-BE49-F238E27FC236}">
                <a16:creationId xmlns:a16="http://schemas.microsoft.com/office/drawing/2014/main" id="{8DBA0703-F0B9-1648-89B9-775B4F23D59C}"/>
              </a:ext>
            </a:extLst>
          </p:cNvPr>
          <p:cNvGrpSpPr/>
          <p:nvPr/>
        </p:nvGrpSpPr>
        <p:grpSpPr>
          <a:xfrm>
            <a:off x="1380187" y="2051595"/>
            <a:ext cx="1713280" cy="280497"/>
            <a:chOff x="929495" y="1917641"/>
            <a:chExt cx="1713280" cy="280497"/>
          </a:xfrm>
        </p:grpSpPr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ED809626-BECC-3840-ADC7-12B38EE63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929495" y="1926836"/>
              <a:ext cx="271302" cy="271302"/>
            </a:xfrm>
            <a:prstGeom prst="rect">
              <a:avLst/>
            </a:prstGeom>
          </p:spPr>
        </p:pic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08F1D06E-798D-F64E-9BD7-6416FDB7FF50}"/>
                </a:ext>
              </a:extLst>
            </p:cNvPr>
            <p:cNvGrpSpPr/>
            <p:nvPr/>
          </p:nvGrpSpPr>
          <p:grpSpPr>
            <a:xfrm>
              <a:off x="1054669" y="1917641"/>
              <a:ext cx="1588106" cy="217998"/>
              <a:chOff x="750665" y="1828444"/>
              <a:chExt cx="2042840" cy="280419"/>
            </a:xfrm>
          </p:grpSpPr>
          <p:cxnSp>
            <p:nvCxnSpPr>
              <p:cNvPr id="37" name="Gerade Verbindung mit Pfeil 36">
                <a:extLst>
                  <a:ext uri="{FF2B5EF4-FFF2-40B4-BE49-F238E27FC236}">
                    <a16:creationId xmlns:a16="http://schemas.microsoft.com/office/drawing/2014/main" id="{75EC1CBD-F96A-FE48-A96E-93C161EC24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0665" y="1963615"/>
                <a:ext cx="2042840" cy="0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8" name="Grafik 37">
                <a:extLst>
                  <a:ext uri="{FF2B5EF4-FFF2-40B4-BE49-F238E27FC236}">
                    <a16:creationId xmlns:a16="http://schemas.microsoft.com/office/drawing/2014/main" id="{BD4B060F-FD99-3E4A-A25D-BB785EA0B2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/>
            </p:blipFill>
            <p:spPr>
              <a:xfrm>
                <a:off x="1766463" y="1838522"/>
                <a:ext cx="270341" cy="270341"/>
              </a:xfrm>
              <a:prstGeom prst="rect">
                <a:avLst/>
              </a:prstGeom>
            </p:spPr>
          </p:pic>
          <p:pic>
            <p:nvPicPr>
              <p:cNvPr id="39" name="Grafik 38">
                <a:extLst>
                  <a:ext uri="{FF2B5EF4-FFF2-40B4-BE49-F238E27FC236}">
                    <a16:creationId xmlns:a16="http://schemas.microsoft.com/office/drawing/2014/main" id="{EB081253-BDF6-0946-B3AC-6E389C04E3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/>
              <a:stretch/>
            </p:blipFill>
            <p:spPr>
              <a:xfrm>
                <a:off x="1372148" y="1828444"/>
                <a:ext cx="270341" cy="270341"/>
              </a:xfrm>
              <a:prstGeom prst="rect">
                <a:avLst/>
              </a:prstGeom>
            </p:spPr>
          </p:pic>
        </p:grp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232655FF-50B4-E244-8B46-0077D7507BA6}"/>
              </a:ext>
            </a:extLst>
          </p:cNvPr>
          <p:cNvGrpSpPr/>
          <p:nvPr/>
        </p:nvGrpSpPr>
        <p:grpSpPr>
          <a:xfrm>
            <a:off x="1606892" y="2492214"/>
            <a:ext cx="1486575" cy="278626"/>
            <a:chOff x="1156200" y="2394274"/>
            <a:chExt cx="1486575" cy="278626"/>
          </a:xfrm>
        </p:grpSpPr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A213746A-8A83-2A43-B513-394DA409D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156200" y="2401598"/>
              <a:ext cx="271302" cy="271302"/>
            </a:xfrm>
            <a:prstGeom prst="rect">
              <a:avLst/>
            </a:prstGeom>
          </p:spPr>
        </p:pic>
        <p:grpSp>
          <p:nvGrpSpPr>
            <p:cNvPr id="41" name="Gruppieren 40">
              <a:extLst>
                <a:ext uri="{FF2B5EF4-FFF2-40B4-BE49-F238E27FC236}">
                  <a16:creationId xmlns:a16="http://schemas.microsoft.com/office/drawing/2014/main" id="{2F3013AD-026D-7943-9EF2-91BAE998B756}"/>
                </a:ext>
              </a:extLst>
            </p:cNvPr>
            <p:cNvGrpSpPr/>
            <p:nvPr/>
          </p:nvGrpSpPr>
          <p:grpSpPr>
            <a:xfrm>
              <a:off x="1291851" y="2394274"/>
              <a:ext cx="1350924" cy="217998"/>
              <a:chOff x="1060725" y="1828444"/>
              <a:chExt cx="1737746" cy="280419"/>
            </a:xfrm>
          </p:grpSpPr>
          <p:cxnSp>
            <p:nvCxnSpPr>
              <p:cNvPr id="42" name="Gerade Verbindung mit Pfeil 41">
                <a:extLst>
                  <a:ext uri="{FF2B5EF4-FFF2-40B4-BE49-F238E27FC236}">
                    <a16:creationId xmlns:a16="http://schemas.microsoft.com/office/drawing/2014/main" id="{0F95B119-ED5A-694D-8FCB-E0DA85E7FC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0725" y="1963615"/>
                <a:ext cx="1737746" cy="0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3" name="Grafik 42">
                <a:extLst>
                  <a:ext uri="{FF2B5EF4-FFF2-40B4-BE49-F238E27FC236}">
                    <a16:creationId xmlns:a16="http://schemas.microsoft.com/office/drawing/2014/main" id="{989B1686-EB4C-F04F-8F0A-579E8EEBBB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/>
            </p:blipFill>
            <p:spPr>
              <a:xfrm>
                <a:off x="1766463" y="1838522"/>
                <a:ext cx="270341" cy="270341"/>
              </a:xfrm>
              <a:prstGeom prst="rect">
                <a:avLst/>
              </a:prstGeom>
            </p:spPr>
          </p:pic>
          <p:pic>
            <p:nvPicPr>
              <p:cNvPr id="44" name="Grafik 43">
                <a:extLst>
                  <a:ext uri="{FF2B5EF4-FFF2-40B4-BE49-F238E27FC236}">
                    <a16:creationId xmlns:a16="http://schemas.microsoft.com/office/drawing/2014/main" id="{6087DEA0-F0BF-F748-9B84-584091A4F8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/>
              <a:stretch/>
            </p:blipFill>
            <p:spPr>
              <a:xfrm>
                <a:off x="1372148" y="1828444"/>
                <a:ext cx="270341" cy="270341"/>
              </a:xfrm>
              <a:prstGeom prst="rect">
                <a:avLst/>
              </a:prstGeom>
            </p:spPr>
          </p:pic>
        </p:grpSp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1B8A769C-7280-6B42-B586-31F88FB63616}"/>
              </a:ext>
            </a:extLst>
          </p:cNvPr>
          <p:cNvGrpSpPr/>
          <p:nvPr/>
        </p:nvGrpSpPr>
        <p:grpSpPr>
          <a:xfrm>
            <a:off x="1284341" y="2930962"/>
            <a:ext cx="1809126" cy="280451"/>
            <a:chOff x="833649" y="2827159"/>
            <a:chExt cx="1809126" cy="280451"/>
          </a:xfrm>
        </p:grpSpPr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28DE5E6C-94E1-F344-BD9D-3B054FE3E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833649" y="2836308"/>
              <a:ext cx="271302" cy="271302"/>
            </a:xfrm>
            <a:prstGeom prst="rect">
              <a:avLst/>
            </a:prstGeom>
          </p:spPr>
        </p:pic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65730B48-E77D-2146-B26A-DA3A32A90B96}"/>
                </a:ext>
              </a:extLst>
            </p:cNvPr>
            <p:cNvGrpSpPr/>
            <p:nvPr/>
          </p:nvGrpSpPr>
          <p:grpSpPr>
            <a:xfrm>
              <a:off x="969300" y="2827159"/>
              <a:ext cx="1673475" cy="217998"/>
              <a:chOff x="664382" y="1828444"/>
              <a:chExt cx="2152655" cy="280419"/>
            </a:xfrm>
          </p:grpSpPr>
          <p:cxnSp>
            <p:nvCxnSpPr>
              <p:cNvPr id="46" name="Gerade Verbindung mit Pfeil 45">
                <a:extLst>
                  <a:ext uri="{FF2B5EF4-FFF2-40B4-BE49-F238E27FC236}">
                    <a16:creationId xmlns:a16="http://schemas.microsoft.com/office/drawing/2014/main" id="{3BD6639B-9D1A-5542-A106-888C67032B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4382" y="1963615"/>
                <a:ext cx="2152655" cy="0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7" name="Grafik 46">
                <a:extLst>
                  <a:ext uri="{FF2B5EF4-FFF2-40B4-BE49-F238E27FC236}">
                    <a16:creationId xmlns:a16="http://schemas.microsoft.com/office/drawing/2014/main" id="{18C11455-9F0F-314A-B611-D4FF097FC2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/>
            </p:blipFill>
            <p:spPr>
              <a:xfrm>
                <a:off x="1766463" y="1838522"/>
                <a:ext cx="270341" cy="270341"/>
              </a:xfrm>
              <a:prstGeom prst="rect">
                <a:avLst/>
              </a:prstGeom>
            </p:spPr>
          </p:pic>
          <p:pic>
            <p:nvPicPr>
              <p:cNvPr id="48" name="Grafik 47">
                <a:extLst>
                  <a:ext uri="{FF2B5EF4-FFF2-40B4-BE49-F238E27FC236}">
                    <a16:creationId xmlns:a16="http://schemas.microsoft.com/office/drawing/2014/main" id="{187BFBA3-D86D-AA4D-986C-794D8A8F70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rcRect/>
              <a:stretch/>
            </p:blipFill>
            <p:spPr>
              <a:xfrm>
                <a:off x="1372148" y="1828444"/>
                <a:ext cx="270341" cy="270341"/>
              </a:xfrm>
              <a:prstGeom prst="rect">
                <a:avLst/>
              </a:prstGeom>
            </p:spPr>
          </p:pic>
        </p:grpSp>
      </p:grp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870AF6CE-D839-FF4B-907B-9825182C9A52}"/>
              </a:ext>
            </a:extLst>
          </p:cNvPr>
          <p:cNvGrpSpPr/>
          <p:nvPr/>
        </p:nvGrpSpPr>
        <p:grpSpPr>
          <a:xfrm>
            <a:off x="1608266" y="3304139"/>
            <a:ext cx="1463256" cy="280029"/>
            <a:chOff x="1179519" y="3158357"/>
            <a:chExt cx="1463256" cy="280029"/>
          </a:xfrm>
        </p:grpSpPr>
        <p:pic>
          <p:nvPicPr>
            <p:cNvPr id="30" name="Grafik 29">
              <a:extLst>
                <a:ext uri="{FF2B5EF4-FFF2-40B4-BE49-F238E27FC236}">
                  <a16:creationId xmlns:a16="http://schemas.microsoft.com/office/drawing/2014/main" id="{E5EED010-B587-D149-8B47-E2C258454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179519" y="3167084"/>
              <a:ext cx="271302" cy="271302"/>
            </a:xfrm>
            <a:prstGeom prst="rect">
              <a:avLst/>
            </a:prstGeom>
          </p:spPr>
        </p:pic>
        <p:grpSp>
          <p:nvGrpSpPr>
            <p:cNvPr id="49" name="Gruppieren 48">
              <a:extLst>
                <a:ext uri="{FF2B5EF4-FFF2-40B4-BE49-F238E27FC236}">
                  <a16:creationId xmlns:a16="http://schemas.microsoft.com/office/drawing/2014/main" id="{17984F83-A524-204A-9E2D-3A30D3F135E8}"/>
                </a:ext>
              </a:extLst>
            </p:cNvPr>
            <p:cNvGrpSpPr/>
            <p:nvPr/>
          </p:nvGrpSpPr>
          <p:grpSpPr>
            <a:xfrm>
              <a:off x="1312514" y="3158357"/>
              <a:ext cx="1330261" cy="217998"/>
              <a:chOff x="1113886" y="1828444"/>
              <a:chExt cx="1711163" cy="280419"/>
            </a:xfrm>
          </p:grpSpPr>
          <p:cxnSp>
            <p:nvCxnSpPr>
              <p:cNvPr id="50" name="Gerade Verbindung mit Pfeil 49">
                <a:extLst>
                  <a:ext uri="{FF2B5EF4-FFF2-40B4-BE49-F238E27FC236}">
                    <a16:creationId xmlns:a16="http://schemas.microsoft.com/office/drawing/2014/main" id="{1026FD5A-5636-B541-B929-89C9640D3A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3886" y="1963615"/>
                <a:ext cx="1711163" cy="10077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1" name="Grafik 50">
                <a:extLst>
                  <a:ext uri="{FF2B5EF4-FFF2-40B4-BE49-F238E27FC236}">
                    <a16:creationId xmlns:a16="http://schemas.microsoft.com/office/drawing/2014/main" id="{5C44AA7D-BE14-6945-9619-68FD1D56A4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/>
            </p:blipFill>
            <p:spPr>
              <a:xfrm>
                <a:off x="1766463" y="1838522"/>
                <a:ext cx="270341" cy="270341"/>
              </a:xfrm>
              <a:prstGeom prst="rect">
                <a:avLst/>
              </a:prstGeom>
            </p:spPr>
          </p:pic>
          <p:pic>
            <p:nvPicPr>
              <p:cNvPr id="52" name="Grafik 51">
                <a:extLst>
                  <a:ext uri="{FF2B5EF4-FFF2-40B4-BE49-F238E27FC236}">
                    <a16:creationId xmlns:a16="http://schemas.microsoft.com/office/drawing/2014/main" id="{4A7C1A95-E2F2-E34A-9680-4F245751A5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/>
              <a:stretch/>
            </p:blipFill>
            <p:spPr>
              <a:xfrm>
                <a:off x="1372148" y="1828444"/>
                <a:ext cx="270340" cy="270341"/>
              </a:xfrm>
              <a:prstGeom prst="rect">
                <a:avLst/>
              </a:prstGeom>
            </p:spPr>
          </p:pic>
        </p:grp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BF7C3460-FB28-6A4E-9DA4-8FFACE69B226}"/>
              </a:ext>
            </a:extLst>
          </p:cNvPr>
          <p:cNvGrpSpPr/>
          <p:nvPr/>
        </p:nvGrpSpPr>
        <p:grpSpPr>
          <a:xfrm>
            <a:off x="1084102" y="3804091"/>
            <a:ext cx="2029333" cy="275147"/>
            <a:chOff x="613442" y="3677731"/>
            <a:chExt cx="2029333" cy="275147"/>
          </a:xfrm>
        </p:grpSpPr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8CCA82C3-C451-0F4F-BBC2-5347E710B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613442" y="3681576"/>
              <a:ext cx="271302" cy="271302"/>
            </a:xfrm>
            <a:prstGeom prst="rect">
              <a:avLst/>
            </a:prstGeom>
          </p:spPr>
        </p:pic>
        <p:grpSp>
          <p:nvGrpSpPr>
            <p:cNvPr id="53" name="Gruppieren 52">
              <a:extLst>
                <a:ext uri="{FF2B5EF4-FFF2-40B4-BE49-F238E27FC236}">
                  <a16:creationId xmlns:a16="http://schemas.microsoft.com/office/drawing/2014/main" id="{562E85D4-50CF-CE43-B93A-A3D29DC3822D}"/>
                </a:ext>
              </a:extLst>
            </p:cNvPr>
            <p:cNvGrpSpPr/>
            <p:nvPr/>
          </p:nvGrpSpPr>
          <p:grpSpPr>
            <a:xfrm>
              <a:off x="749093" y="3677731"/>
              <a:ext cx="1893682" cy="217998"/>
              <a:chOff x="394378" y="1828444"/>
              <a:chExt cx="2435913" cy="280419"/>
            </a:xfrm>
          </p:grpSpPr>
          <p:cxnSp>
            <p:nvCxnSpPr>
              <p:cNvPr id="54" name="Gerade Verbindung mit Pfeil 53">
                <a:extLst>
                  <a:ext uri="{FF2B5EF4-FFF2-40B4-BE49-F238E27FC236}">
                    <a16:creationId xmlns:a16="http://schemas.microsoft.com/office/drawing/2014/main" id="{15EBB815-A186-C344-97A7-C0E125BF69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4378" y="1963615"/>
                <a:ext cx="2435913" cy="0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5" name="Grafik 54">
                <a:extLst>
                  <a:ext uri="{FF2B5EF4-FFF2-40B4-BE49-F238E27FC236}">
                    <a16:creationId xmlns:a16="http://schemas.microsoft.com/office/drawing/2014/main" id="{DD20F092-E811-874A-A22D-DF22FEA260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/>
            </p:blipFill>
            <p:spPr>
              <a:xfrm>
                <a:off x="1766463" y="1838522"/>
                <a:ext cx="270341" cy="270341"/>
              </a:xfrm>
              <a:prstGeom prst="rect">
                <a:avLst/>
              </a:prstGeom>
            </p:spPr>
          </p:pic>
          <p:pic>
            <p:nvPicPr>
              <p:cNvPr id="56" name="Grafik 55">
                <a:extLst>
                  <a:ext uri="{FF2B5EF4-FFF2-40B4-BE49-F238E27FC236}">
                    <a16:creationId xmlns:a16="http://schemas.microsoft.com/office/drawing/2014/main" id="{D5B8A4BE-6BDC-4E47-A601-EFF9A09333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/>
              <a:stretch/>
            </p:blipFill>
            <p:spPr>
              <a:xfrm>
                <a:off x="1372148" y="1828444"/>
                <a:ext cx="270341" cy="270341"/>
              </a:xfrm>
              <a:prstGeom prst="rect">
                <a:avLst/>
              </a:prstGeom>
            </p:spPr>
          </p:pic>
        </p:grpSp>
      </p:grpSp>
      <p:pic>
        <p:nvPicPr>
          <p:cNvPr id="63" name="Grafik 62">
            <a:extLst>
              <a:ext uri="{FF2B5EF4-FFF2-40B4-BE49-F238E27FC236}">
                <a16:creationId xmlns:a16="http://schemas.microsoft.com/office/drawing/2014/main" id="{A7ED91F2-B444-D247-B1E9-7900090D6B5A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3173300" y="2414240"/>
            <a:ext cx="381779" cy="381779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A3028CF1-511D-F949-B16C-42F6A9AF0801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3171675" y="2852988"/>
            <a:ext cx="381779" cy="381779"/>
          </a:xfrm>
          <a:prstGeom prst="rect">
            <a:avLst/>
          </a:prstGeom>
        </p:spPr>
      </p:pic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3D8E3ADD-138E-5F46-BF30-B412A0EEA437}"/>
              </a:ext>
            </a:extLst>
          </p:cNvPr>
          <p:cNvCxnSpPr>
            <a:cxnSpLocks/>
          </p:cNvCxnSpPr>
          <p:nvPr/>
        </p:nvCxnSpPr>
        <p:spPr>
          <a:xfrm>
            <a:off x="3686661" y="2145403"/>
            <a:ext cx="584753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4" name="Grafik 73">
            <a:extLst>
              <a:ext uri="{FF2B5EF4-FFF2-40B4-BE49-F238E27FC236}">
                <a16:creationId xmlns:a16="http://schemas.microsoft.com/office/drawing/2014/main" id="{381BFA7F-F24A-3248-B937-C0738F9CCF50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3174784" y="1965787"/>
            <a:ext cx="381779" cy="381779"/>
          </a:xfrm>
          <a:prstGeom prst="rect">
            <a:avLst/>
          </a:prstGeom>
        </p:spPr>
      </p:pic>
      <p:pic>
        <p:nvPicPr>
          <p:cNvPr id="85" name="Grafik 84">
            <a:extLst>
              <a:ext uri="{FF2B5EF4-FFF2-40B4-BE49-F238E27FC236}">
                <a16:creationId xmlns:a16="http://schemas.microsoft.com/office/drawing/2014/main" id="{3F309003-0150-164C-A2C9-962854637D5B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3180424" y="3275349"/>
            <a:ext cx="381779" cy="381779"/>
          </a:xfrm>
          <a:prstGeom prst="rect">
            <a:avLst/>
          </a:prstGeom>
        </p:spPr>
      </p:pic>
      <p:pic>
        <p:nvPicPr>
          <p:cNvPr id="86" name="Grafik 85">
            <a:extLst>
              <a:ext uri="{FF2B5EF4-FFF2-40B4-BE49-F238E27FC236}">
                <a16:creationId xmlns:a16="http://schemas.microsoft.com/office/drawing/2014/main" id="{046DC7FB-2C24-F547-96DE-72F10EA01CED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3178799" y="3714097"/>
            <a:ext cx="381779" cy="381779"/>
          </a:xfrm>
          <a:prstGeom prst="rect">
            <a:avLst/>
          </a:prstGeom>
        </p:spPr>
      </p:pic>
      <p:cxnSp>
        <p:nvCxnSpPr>
          <p:cNvPr id="87" name="Gerade Verbindung mit Pfeil 86">
            <a:extLst>
              <a:ext uri="{FF2B5EF4-FFF2-40B4-BE49-F238E27FC236}">
                <a16:creationId xmlns:a16="http://schemas.microsoft.com/office/drawing/2014/main" id="{80A0FF68-E024-7749-AE12-4A3ED528991F}"/>
              </a:ext>
            </a:extLst>
          </p:cNvPr>
          <p:cNvCxnSpPr>
            <a:cxnSpLocks/>
          </p:cNvCxnSpPr>
          <p:nvPr/>
        </p:nvCxnSpPr>
        <p:spPr>
          <a:xfrm>
            <a:off x="3686661" y="2620457"/>
            <a:ext cx="584753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32E212B4-E074-1745-AD96-A0ECFF77B3FB}"/>
              </a:ext>
            </a:extLst>
          </p:cNvPr>
          <p:cNvCxnSpPr>
            <a:cxnSpLocks/>
          </p:cNvCxnSpPr>
          <p:nvPr/>
        </p:nvCxnSpPr>
        <p:spPr>
          <a:xfrm>
            <a:off x="3686661" y="3040443"/>
            <a:ext cx="584753" cy="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9" name="Grafik 88">
            <a:extLst>
              <a:ext uri="{FF2B5EF4-FFF2-40B4-BE49-F238E27FC236}">
                <a16:creationId xmlns:a16="http://schemas.microsoft.com/office/drawing/2014/main" id="{53C925F9-C3CC-4C4C-848D-AC4D25B91D61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4589248" y="2231089"/>
            <a:ext cx="192512" cy="192512"/>
          </a:xfrm>
          <a:prstGeom prst="rect">
            <a:avLst/>
          </a:prstGeom>
        </p:spPr>
      </p:pic>
      <p:pic>
        <p:nvPicPr>
          <p:cNvPr id="90" name="Grafik 89">
            <a:extLst>
              <a:ext uri="{FF2B5EF4-FFF2-40B4-BE49-F238E27FC236}">
                <a16:creationId xmlns:a16="http://schemas.microsoft.com/office/drawing/2014/main" id="{5324D374-C51D-7545-8B2F-DED2F698FA57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4998601" y="1928062"/>
            <a:ext cx="192512" cy="192512"/>
          </a:xfrm>
          <a:prstGeom prst="rect">
            <a:avLst/>
          </a:prstGeom>
        </p:spPr>
      </p:pic>
      <p:pic>
        <p:nvPicPr>
          <p:cNvPr id="91" name="Grafik 90">
            <a:extLst>
              <a:ext uri="{FF2B5EF4-FFF2-40B4-BE49-F238E27FC236}">
                <a16:creationId xmlns:a16="http://schemas.microsoft.com/office/drawing/2014/main" id="{6B71ADC0-D26F-7541-B5DD-91FF21844525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5019866" y="2337416"/>
            <a:ext cx="192512" cy="192512"/>
          </a:xfrm>
          <a:prstGeom prst="rect">
            <a:avLst/>
          </a:prstGeom>
        </p:spPr>
      </p:pic>
      <p:pic>
        <p:nvPicPr>
          <p:cNvPr id="92" name="Grafik 91">
            <a:extLst>
              <a:ext uri="{FF2B5EF4-FFF2-40B4-BE49-F238E27FC236}">
                <a16:creationId xmlns:a16="http://schemas.microsoft.com/office/drawing/2014/main" id="{72B89FE1-2EFB-CA40-A1F2-78D50014C09F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5360107" y="2167295"/>
            <a:ext cx="192512" cy="192512"/>
          </a:xfrm>
          <a:prstGeom prst="rect">
            <a:avLst/>
          </a:prstGeom>
        </p:spPr>
      </p:pic>
      <p:pic>
        <p:nvPicPr>
          <p:cNvPr id="93" name="Grafik 92">
            <a:extLst>
              <a:ext uri="{FF2B5EF4-FFF2-40B4-BE49-F238E27FC236}">
                <a16:creationId xmlns:a16="http://schemas.microsoft.com/office/drawing/2014/main" id="{C14F8C60-D699-E74B-9B65-4EE23CB7D6FF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4571161" y="2752649"/>
            <a:ext cx="192512" cy="192512"/>
          </a:xfrm>
          <a:prstGeom prst="rect">
            <a:avLst/>
          </a:prstGeom>
        </p:spPr>
      </p:pic>
      <p:pic>
        <p:nvPicPr>
          <p:cNvPr id="94" name="Grafik 93">
            <a:extLst>
              <a:ext uri="{FF2B5EF4-FFF2-40B4-BE49-F238E27FC236}">
                <a16:creationId xmlns:a16="http://schemas.microsoft.com/office/drawing/2014/main" id="{E9B98B0B-4AD4-3345-A419-4F784DD5BBE3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5259098" y="2656393"/>
            <a:ext cx="192512" cy="192512"/>
          </a:xfrm>
          <a:prstGeom prst="rect">
            <a:avLst/>
          </a:prstGeom>
        </p:spPr>
      </p:pic>
      <p:pic>
        <p:nvPicPr>
          <p:cNvPr id="95" name="Grafik 94">
            <a:extLst>
              <a:ext uri="{FF2B5EF4-FFF2-40B4-BE49-F238E27FC236}">
                <a16:creationId xmlns:a16="http://schemas.microsoft.com/office/drawing/2014/main" id="{FDFC65A6-9859-4E49-8CC1-1324555881E5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4937984" y="2667588"/>
            <a:ext cx="192512" cy="192512"/>
          </a:xfrm>
          <a:prstGeom prst="rect">
            <a:avLst/>
          </a:prstGeom>
        </p:spPr>
      </p:pic>
      <p:pic>
        <p:nvPicPr>
          <p:cNvPr id="96" name="Grafik 95">
            <a:extLst>
              <a:ext uri="{FF2B5EF4-FFF2-40B4-BE49-F238E27FC236}">
                <a16:creationId xmlns:a16="http://schemas.microsoft.com/office/drawing/2014/main" id="{6EC16CB5-05D2-2041-9C3B-0F8789AF2FA7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4603059" y="3177951"/>
            <a:ext cx="192512" cy="192512"/>
          </a:xfrm>
          <a:prstGeom prst="rect">
            <a:avLst/>
          </a:prstGeom>
        </p:spPr>
      </p:pic>
      <p:pic>
        <p:nvPicPr>
          <p:cNvPr id="97" name="Grafik 96">
            <a:extLst>
              <a:ext uri="{FF2B5EF4-FFF2-40B4-BE49-F238E27FC236}">
                <a16:creationId xmlns:a16="http://schemas.microsoft.com/office/drawing/2014/main" id="{A507902D-A347-4E41-82E0-747897F37FEE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4941528" y="2993654"/>
            <a:ext cx="192512" cy="192512"/>
          </a:xfrm>
          <a:prstGeom prst="rect">
            <a:avLst/>
          </a:prstGeom>
        </p:spPr>
      </p:pic>
      <p:pic>
        <p:nvPicPr>
          <p:cNvPr id="98" name="Grafik 97">
            <a:extLst>
              <a:ext uri="{FF2B5EF4-FFF2-40B4-BE49-F238E27FC236}">
                <a16:creationId xmlns:a16="http://schemas.microsoft.com/office/drawing/2014/main" id="{C6F44C1B-3044-664A-969E-5208F2185991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5290630" y="3144281"/>
            <a:ext cx="192512" cy="192512"/>
          </a:xfrm>
          <a:prstGeom prst="rect">
            <a:avLst/>
          </a:prstGeom>
        </p:spPr>
      </p:pic>
      <p:pic>
        <p:nvPicPr>
          <p:cNvPr id="99" name="Grafik 98">
            <a:extLst>
              <a:ext uri="{FF2B5EF4-FFF2-40B4-BE49-F238E27FC236}">
                <a16:creationId xmlns:a16="http://schemas.microsoft.com/office/drawing/2014/main" id="{6101533B-D9F9-EF47-A101-4A94E2E5811C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4879505" y="3480979"/>
            <a:ext cx="192512" cy="192512"/>
          </a:xfrm>
          <a:prstGeom prst="rect">
            <a:avLst/>
          </a:prstGeom>
        </p:spPr>
      </p:pic>
      <p:pic>
        <p:nvPicPr>
          <p:cNvPr id="100" name="Grafik 99">
            <a:extLst>
              <a:ext uri="{FF2B5EF4-FFF2-40B4-BE49-F238E27FC236}">
                <a16:creationId xmlns:a16="http://schemas.microsoft.com/office/drawing/2014/main" id="{A4811B1D-4C19-1A4E-A459-25FB3E879ADB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4564072" y="3590849"/>
            <a:ext cx="192512" cy="192512"/>
          </a:xfrm>
          <a:prstGeom prst="rect">
            <a:avLst/>
          </a:prstGeom>
        </p:spPr>
      </p:pic>
      <p:pic>
        <p:nvPicPr>
          <p:cNvPr id="101" name="Grafik 100">
            <a:extLst>
              <a:ext uri="{FF2B5EF4-FFF2-40B4-BE49-F238E27FC236}">
                <a16:creationId xmlns:a16="http://schemas.microsoft.com/office/drawing/2014/main" id="{4F2C34DC-4648-4641-AD25-F1003DEA1698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4948617" y="3943495"/>
            <a:ext cx="192512" cy="192512"/>
          </a:xfrm>
          <a:prstGeom prst="rect">
            <a:avLst/>
          </a:prstGeom>
        </p:spPr>
      </p:pic>
      <p:pic>
        <p:nvPicPr>
          <p:cNvPr id="102" name="Grafik 101">
            <a:extLst>
              <a:ext uri="{FF2B5EF4-FFF2-40B4-BE49-F238E27FC236}">
                <a16:creationId xmlns:a16="http://schemas.microsoft.com/office/drawing/2014/main" id="{651C56B5-FEA8-544C-8AE6-173F1D8466AC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5219747" y="3762741"/>
            <a:ext cx="192512" cy="192512"/>
          </a:xfrm>
          <a:prstGeom prst="rect">
            <a:avLst/>
          </a:prstGeom>
        </p:spPr>
      </p:pic>
      <p:sp>
        <p:nvSpPr>
          <p:cNvPr id="136" name="Freihandform 135">
            <a:extLst>
              <a:ext uri="{FF2B5EF4-FFF2-40B4-BE49-F238E27FC236}">
                <a16:creationId xmlns:a16="http://schemas.microsoft.com/office/drawing/2014/main" id="{98DE919E-A812-CB4E-8488-5CAB5800E242}"/>
              </a:ext>
            </a:extLst>
          </p:cNvPr>
          <p:cNvSpPr/>
          <p:nvPr/>
        </p:nvSpPr>
        <p:spPr>
          <a:xfrm>
            <a:off x="4681852" y="2019943"/>
            <a:ext cx="411125" cy="1254642"/>
          </a:xfrm>
          <a:custGeom>
            <a:avLst/>
            <a:gdLst>
              <a:gd name="connsiteX0" fmla="*/ 411125 w 411125"/>
              <a:gd name="connsiteY0" fmla="*/ 0 h 1254642"/>
              <a:gd name="connsiteX1" fmla="*/ 0 w 411125"/>
              <a:gd name="connsiteY1" fmla="*/ 311888 h 1254642"/>
              <a:gd name="connsiteX2" fmla="*/ 357962 w 411125"/>
              <a:gd name="connsiteY2" fmla="*/ 751367 h 1254642"/>
              <a:gd name="connsiteX3" fmla="*/ 14176 w 411125"/>
              <a:gd name="connsiteY3" fmla="*/ 1254642 h 125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125" h="1254642">
                <a:moveTo>
                  <a:pt x="411125" y="0"/>
                </a:moveTo>
                <a:lnTo>
                  <a:pt x="0" y="311888"/>
                </a:lnTo>
                <a:lnTo>
                  <a:pt x="357962" y="751367"/>
                </a:lnTo>
                <a:lnTo>
                  <a:pt x="14176" y="1254642"/>
                </a:lnTo>
              </a:path>
            </a:pathLst>
          </a:cu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7" name="Freihandform 136">
            <a:extLst>
              <a:ext uri="{FF2B5EF4-FFF2-40B4-BE49-F238E27FC236}">
                <a16:creationId xmlns:a16="http://schemas.microsoft.com/office/drawing/2014/main" id="{D84C4F66-3D4A-8D44-B3B8-D902B8CCB0D0}"/>
              </a:ext>
            </a:extLst>
          </p:cNvPr>
          <p:cNvSpPr/>
          <p:nvPr/>
        </p:nvSpPr>
        <p:spPr>
          <a:xfrm>
            <a:off x="5032726" y="2275124"/>
            <a:ext cx="418214" cy="967563"/>
          </a:xfrm>
          <a:custGeom>
            <a:avLst/>
            <a:gdLst>
              <a:gd name="connsiteX0" fmla="*/ 382772 w 418214"/>
              <a:gd name="connsiteY0" fmla="*/ 967563 h 967563"/>
              <a:gd name="connsiteX1" fmla="*/ 0 w 418214"/>
              <a:gd name="connsiteY1" fmla="*/ 489098 h 967563"/>
              <a:gd name="connsiteX2" fmla="*/ 85061 w 418214"/>
              <a:gd name="connsiteY2" fmla="*/ 166577 h 967563"/>
              <a:gd name="connsiteX3" fmla="*/ 418214 w 418214"/>
              <a:gd name="connsiteY3" fmla="*/ 0 h 967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214" h="967563">
                <a:moveTo>
                  <a:pt x="382772" y="967563"/>
                </a:moveTo>
                <a:lnTo>
                  <a:pt x="0" y="489098"/>
                </a:lnTo>
                <a:lnTo>
                  <a:pt x="85061" y="166577"/>
                </a:lnTo>
                <a:lnTo>
                  <a:pt x="418214" y="0"/>
                </a:lnTo>
              </a:path>
            </a:pathLst>
          </a:cu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8" name="Freihandform 137">
            <a:extLst>
              <a:ext uri="{FF2B5EF4-FFF2-40B4-BE49-F238E27FC236}">
                <a16:creationId xmlns:a16="http://schemas.microsoft.com/office/drawing/2014/main" id="{AC52A0FD-8FF5-2F4F-ADC2-DE569B5A51B4}"/>
              </a:ext>
            </a:extLst>
          </p:cNvPr>
          <p:cNvSpPr/>
          <p:nvPr/>
        </p:nvSpPr>
        <p:spPr>
          <a:xfrm>
            <a:off x="4692484" y="2016399"/>
            <a:ext cx="418214" cy="418214"/>
          </a:xfrm>
          <a:custGeom>
            <a:avLst/>
            <a:gdLst>
              <a:gd name="connsiteX0" fmla="*/ 400493 w 418214"/>
              <a:gd name="connsiteY0" fmla="*/ 0 h 418214"/>
              <a:gd name="connsiteX1" fmla="*/ 418214 w 418214"/>
              <a:gd name="connsiteY1" fmla="*/ 418214 h 418214"/>
              <a:gd name="connsiteX2" fmla="*/ 0 w 418214"/>
              <a:gd name="connsiteY2" fmla="*/ 311888 h 41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8214" h="418214">
                <a:moveTo>
                  <a:pt x="400493" y="0"/>
                </a:moveTo>
                <a:lnTo>
                  <a:pt x="418214" y="418214"/>
                </a:lnTo>
                <a:lnTo>
                  <a:pt x="0" y="311888"/>
                </a:lnTo>
              </a:path>
            </a:pathLst>
          </a:cu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9" name="Freihandform 138">
            <a:extLst>
              <a:ext uri="{FF2B5EF4-FFF2-40B4-BE49-F238E27FC236}">
                <a16:creationId xmlns:a16="http://schemas.microsoft.com/office/drawing/2014/main" id="{EA126F05-A5F1-1448-857B-3E2925D72DE4}"/>
              </a:ext>
            </a:extLst>
          </p:cNvPr>
          <p:cNvSpPr/>
          <p:nvPr/>
        </p:nvSpPr>
        <p:spPr>
          <a:xfrm>
            <a:off x="4671219" y="2750045"/>
            <a:ext cx="687572" cy="520996"/>
          </a:xfrm>
          <a:custGeom>
            <a:avLst/>
            <a:gdLst>
              <a:gd name="connsiteX0" fmla="*/ 687572 w 687572"/>
              <a:gd name="connsiteY0" fmla="*/ 0 h 520996"/>
              <a:gd name="connsiteX1" fmla="*/ 354419 w 687572"/>
              <a:gd name="connsiteY1" fmla="*/ 21265 h 520996"/>
              <a:gd name="connsiteX2" fmla="*/ 0 w 687572"/>
              <a:gd name="connsiteY2" fmla="*/ 99238 h 520996"/>
              <a:gd name="connsiteX3" fmla="*/ 368595 w 687572"/>
              <a:gd name="connsiteY3" fmla="*/ 350875 h 520996"/>
              <a:gd name="connsiteX4" fmla="*/ 31898 w 687572"/>
              <a:gd name="connsiteY4" fmla="*/ 520996 h 52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7572" h="520996">
                <a:moveTo>
                  <a:pt x="687572" y="0"/>
                </a:moveTo>
                <a:lnTo>
                  <a:pt x="354419" y="21265"/>
                </a:lnTo>
                <a:lnTo>
                  <a:pt x="0" y="99238"/>
                </a:lnTo>
                <a:lnTo>
                  <a:pt x="368595" y="350875"/>
                </a:lnTo>
                <a:lnTo>
                  <a:pt x="31898" y="520996"/>
                </a:lnTo>
              </a:path>
            </a:pathLst>
          </a:cu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0" name="Freihandform 139">
            <a:extLst>
              <a:ext uri="{FF2B5EF4-FFF2-40B4-BE49-F238E27FC236}">
                <a16:creationId xmlns:a16="http://schemas.microsoft.com/office/drawing/2014/main" id="{A9B58683-E15E-6444-9451-5462590D0758}"/>
              </a:ext>
            </a:extLst>
          </p:cNvPr>
          <p:cNvSpPr/>
          <p:nvPr/>
        </p:nvSpPr>
        <p:spPr>
          <a:xfrm>
            <a:off x="5121331" y="2438157"/>
            <a:ext cx="272902" cy="797442"/>
          </a:xfrm>
          <a:custGeom>
            <a:avLst/>
            <a:gdLst>
              <a:gd name="connsiteX0" fmla="*/ 272902 w 272902"/>
              <a:gd name="connsiteY0" fmla="*/ 797442 h 797442"/>
              <a:gd name="connsiteX1" fmla="*/ 244549 w 272902"/>
              <a:gd name="connsiteY1" fmla="*/ 304800 h 797442"/>
              <a:gd name="connsiteX2" fmla="*/ 0 w 272902"/>
              <a:gd name="connsiteY2" fmla="*/ 0 h 797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2902" h="797442">
                <a:moveTo>
                  <a:pt x="272902" y="797442"/>
                </a:moveTo>
                <a:lnTo>
                  <a:pt x="244549" y="304800"/>
                </a:lnTo>
                <a:lnTo>
                  <a:pt x="0" y="0"/>
                </a:lnTo>
              </a:path>
            </a:pathLst>
          </a:cu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1" name="Freihandform 140">
            <a:extLst>
              <a:ext uri="{FF2B5EF4-FFF2-40B4-BE49-F238E27FC236}">
                <a16:creationId xmlns:a16="http://schemas.microsoft.com/office/drawing/2014/main" id="{29F9383F-A8CD-BD40-8215-2DA8F15969D4}"/>
              </a:ext>
            </a:extLst>
          </p:cNvPr>
          <p:cNvSpPr/>
          <p:nvPr/>
        </p:nvSpPr>
        <p:spPr>
          <a:xfrm>
            <a:off x="5089433" y="2012855"/>
            <a:ext cx="272902" cy="737190"/>
          </a:xfrm>
          <a:custGeom>
            <a:avLst/>
            <a:gdLst>
              <a:gd name="connsiteX0" fmla="*/ 272902 w 272902"/>
              <a:gd name="connsiteY0" fmla="*/ 737190 h 737190"/>
              <a:gd name="connsiteX1" fmla="*/ 0 w 272902"/>
              <a:gd name="connsiteY1" fmla="*/ 0 h 737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2902" h="737190">
                <a:moveTo>
                  <a:pt x="272902" y="737190"/>
                </a:moveTo>
                <a:lnTo>
                  <a:pt x="0" y="0"/>
                </a:lnTo>
              </a:path>
            </a:pathLst>
          </a:cu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2" name="Freihandform 141">
            <a:extLst>
              <a:ext uri="{FF2B5EF4-FFF2-40B4-BE49-F238E27FC236}">
                <a16:creationId xmlns:a16="http://schemas.microsoft.com/office/drawing/2014/main" id="{FB48E39F-12B9-A94C-AA12-B0CDA171BF55}"/>
              </a:ext>
            </a:extLst>
          </p:cNvPr>
          <p:cNvSpPr/>
          <p:nvPr/>
        </p:nvSpPr>
        <p:spPr>
          <a:xfrm>
            <a:off x="4618056" y="3086743"/>
            <a:ext cx="708838" cy="956930"/>
          </a:xfrm>
          <a:custGeom>
            <a:avLst/>
            <a:gdLst>
              <a:gd name="connsiteX0" fmla="*/ 414670 w 708838"/>
              <a:gd name="connsiteY0" fmla="*/ 0 h 956930"/>
              <a:gd name="connsiteX1" fmla="*/ 357963 w 708838"/>
              <a:gd name="connsiteY1" fmla="*/ 496186 h 956930"/>
              <a:gd name="connsiteX2" fmla="*/ 0 w 708838"/>
              <a:gd name="connsiteY2" fmla="*/ 602512 h 956930"/>
              <a:gd name="connsiteX3" fmla="*/ 708838 w 708838"/>
              <a:gd name="connsiteY3" fmla="*/ 779721 h 956930"/>
              <a:gd name="connsiteX4" fmla="*/ 428847 w 708838"/>
              <a:gd name="connsiteY4" fmla="*/ 956930 h 956930"/>
              <a:gd name="connsiteX5" fmla="*/ 365052 w 708838"/>
              <a:gd name="connsiteY5" fmla="*/ 492642 h 956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08838" h="956930">
                <a:moveTo>
                  <a:pt x="414670" y="0"/>
                </a:moveTo>
                <a:lnTo>
                  <a:pt x="357963" y="496186"/>
                </a:lnTo>
                <a:lnTo>
                  <a:pt x="0" y="602512"/>
                </a:lnTo>
                <a:lnTo>
                  <a:pt x="708838" y="779721"/>
                </a:lnTo>
                <a:lnTo>
                  <a:pt x="428847" y="956930"/>
                </a:lnTo>
                <a:lnTo>
                  <a:pt x="365052" y="492642"/>
                </a:lnTo>
              </a:path>
            </a:pathLst>
          </a:custGeom>
          <a:noFill/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89" name="Gruppieren 188">
            <a:extLst>
              <a:ext uri="{FF2B5EF4-FFF2-40B4-BE49-F238E27FC236}">
                <a16:creationId xmlns:a16="http://schemas.microsoft.com/office/drawing/2014/main" id="{558E3048-6ECA-F247-AB8F-FEAF465C05AE}"/>
              </a:ext>
            </a:extLst>
          </p:cNvPr>
          <p:cNvGrpSpPr/>
          <p:nvPr/>
        </p:nvGrpSpPr>
        <p:grpSpPr>
          <a:xfrm>
            <a:off x="5622760" y="1963926"/>
            <a:ext cx="928447" cy="1250395"/>
            <a:chOff x="5372770" y="1825001"/>
            <a:chExt cx="928447" cy="1250395"/>
          </a:xfrm>
        </p:grpSpPr>
        <p:cxnSp>
          <p:nvCxnSpPr>
            <p:cNvPr id="143" name="Gerade Verbindung mit Pfeil 142">
              <a:extLst>
                <a:ext uri="{FF2B5EF4-FFF2-40B4-BE49-F238E27FC236}">
                  <a16:creationId xmlns:a16="http://schemas.microsoft.com/office/drawing/2014/main" id="{7C29360B-0B62-084C-BC32-B94D205B2D24}"/>
                </a:ext>
              </a:extLst>
            </p:cNvPr>
            <p:cNvCxnSpPr>
              <a:cxnSpLocks/>
            </p:cNvCxnSpPr>
            <p:nvPr/>
          </p:nvCxnSpPr>
          <p:spPr>
            <a:xfrm>
              <a:off x="5372770" y="2015890"/>
              <a:ext cx="928447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9" name="Grafik 148">
              <a:extLst>
                <a:ext uri="{FF2B5EF4-FFF2-40B4-BE49-F238E27FC236}">
                  <a16:creationId xmlns:a16="http://schemas.microsoft.com/office/drawing/2014/main" id="{885C6891-6BC5-274D-986C-2BB7D446D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/>
            <a:stretch/>
          </p:blipFill>
          <p:spPr>
            <a:xfrm>
              <a:off x="5662918" y="1825001"/>
              <a:ext cx="381779" cy="381779"/>
            </a:xfrm>
            <a:prstGeom prst="rect">
              <a:avLst/>
            </a:prstGeom>
          </p:spPr>
        </p:pic>
        <p:cxnSp>
          <p:nvCxnSpPr>
            <p:cNvPr id="151" name="Gerade Verbindung mit Pfeil 150">
              <a:extLst>
                <a:ext uri="{FF2B5EF4-FFF2-40B4-BE49-F238E27FC236}">
                  <a16:creationId xmlns:a16="http://schemas.microsoft.com/office/drawing/2014/main" id="{B556274F-96BD-7B46-9569-FE3AD8068BFB}"/>
                </a:ext>
              </a:extLst>
            </p:cNvPr>
            <p:cNvCxnSpPr>
              <a:cxnSpLocks/>
            </p:cNvCxnSpPr>
            <p:nvPr/>
          </p:nvCxnSpPr>
          <p:spPr>
            <a:xfrm>
              <a:off x="5372770" y="2486637"/>
              <a:ext cx="928447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52" name="Grafik 151">
              <a:extLst>
                <a:ext uri="{FF2B5EF4-FFF2-40B4-BE49-F238E27FC236}">
                  <a16:creationId xmlns:a16="http://schemas.microsoft.com/office/drawing/2014/main" id="{5A64E320-9170-9044-9CA2-F1EE5651BD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/>
            <a:stretch/>
          </p:blipFill>
          <p:spPr>
            <a:xfrm>
              <a:off x="5662918" y="2295748"/>
              <a:ext cx="381779" cy="381779"/>
            </a:xfrm>
            <a:prstGeom prst="rect">
              <a:avLst/>
            </a:prstGeom>
          </p:spPr>
        </p:pic>
        <p:cxnSp>
          <p:nvCxnSpPr>
            <p:cNvPr id="153" name="Gerade Verbindung mit Pfeil 152">
              <a:extLst>
                <a:ext uri="{FF2B5EF4-FFF2-40B4-BE49-F238E27FC236}">
                  <a16:creationId xmlns:a16="http://schemas.microsoft.com/office/drawing/2014/main" id="{1E5A257D-A02F-6B43-B62A-CE7A4778C28B}"/>
                </a:ext>
              </a:extLst>
            </p:cNvPr>
            <p:cNvCxnSpPr>
              <a:cxnSpLocks/>
            </p:cNvCxnSpPr>
            <p:nvPr/>
          </p:nvCxnSpPr>
          <p:spPr>
            <a:xfrm>
              <a:off x="5372770" y="2884506"/>
              <a:ext cx="928447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headEnd type="triangle" w="med" len="me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54" name="Grafik 153">
              <a:extLst>
                <a:ext uri="{FF2B5EF4-FFF2-40B4-BE49-F238E27FC236}">
                  <a16:creationId xmlns:a16="http://schemas.microsoft.com/office/drawing/2014/main" id="{311027DB-EB1A-9847-ABB7-A07D3001D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/>
            <a:stretch/>
          </p:blipFill>
          <p:spPr>
            <a:xfrm>
              <a:off x="5662918" y="2693617"/>
              <a:ext cx="381779" cy="381779"/>
            </a:xfrm>
            <a:prstGeom prst="rect">
              <a:avLst/>
            </a:prstGeom>
          </p:spPr>
        </p:pic>
      </p:grpSp>
      <p:grpSp>
        <p:nvGrpSpPr>
          <p:cNvPr id="185" name="Gruppieren 184">
            <a:extLst>
              <a:ext uri="{FF2B5EF4-FFF2-40B4-BE49-F238E27FC236}">
                <a16:creationId xmlns:a16="http://schemas.microsoft.com/office/drawing/2014/main" id="{FFC3BA9C-32EB-C54A-9345-C75E810C6094}"/>
              </a:ext>
            </a:extLst>
          </p:cNvPr>
          <p:cNvGrpSpPr/>
          <p:nvPr/>
        </p:nvGrpSpPr>
        <p:grpSpPr>
          <a:xfrm>
            <a:off x="6647594" y="1676444"/>
            <a:ext cx="1669296" cy="1146255"/>
            <a:chOff x="6182848" y="1855400"/>
            <a:chExt cx="1669296" cy="1146255"/>
          </a:xfrm>
        </p:grpSpPr>
        <p:pic>
          <p:nvPicPr>
            <p:cNvPr id="158" name="Grafik 157">
              <a:extLst>
                <a:ext uri="{FF2B5EF4-FFF2-40B4-BE49-F238E27FC236}">
                  <a16:creationId xmlns:a16="http://schemas.microsoft.com/office/drawing/2014/main" id="{0E55920C-3F86-144C-A30D-A001382BE5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6218201" y="1949983"/>
              <a:ext cx="381779" cy="381779"/>
            </a:xfrm>
            <a:prstGeom prst="rect">
              <a:avLst/>
            </a:prstGeom>
          </p:spPr>
        </p:pic>
        <p:sp>
          <p:nvSpPr>
            <p:cNvPr id="156" name="Textfeld 155">
              <a:extLst>
                <a:ext uri="{FF2B5EF4-FFF2-40B4-BE49-F238E27FC236}">
                  <a16:creationId xmlns:a16="http://schemas.microsoft.com/office/drawing/2014/main" id="{8EC81B87-F20E-EC45-A0A0-A1EBA47360AD}"/>
                </a:ext>
              </a:extLst>
            </p:cNvPr>
            <p:cNvSpPr txBox="1"/>
            <p:nvPr/>
          </p:nvSpPr>
          <p:spPr>
            <a:xfrm>
              <a:off x="6182848" y="1855400"/>
              <a:ext cx="1669296" cy="1146255"/>
            </a:xfrm>
            <a:prstGeom prst="rect">
              <a:avLst/>
            </a:prstGeom>
            <a:noFill/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de-DE" sz="1200" dirty="0"/>
                <a:t> </a:t>
              </a:r>
            </a:p>
          </p:txBody>
        </p:sp>
        <p:pic>
          <p:nvPicPr>
            <p:cNvPr id="159" name="Grafik 158">
              <a:extLst>
                <a:ext uri="{FF2B5EF4-FFF2-40B4-BE49-F238E27FC236}">
                  <a16:creationId xmlns:a16="http://schemas.microsoft.com/office/drawing/2014/main" id="{BE0A1C92-1E03-1047-941E-B528CBB00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6286009" y="2590083"/>
              <a:ext cx="381779" cy="381779"/>
            </a:xfrm>
            <a:prstGeom prst="rect">
              <a:avLst/>
            </a:prstGeom>
          </p:spPr>
        </p:pic>
        <p:pic>
          <p:nvPicPr>
            <p:cNvPr id="160" name="Grafik 159">
              <a:extLst>
                <a:ext uri="{FF2B5EF4-FFF2-40B4-BE49-F238E27FC236}">
                  <a16:creationId xmlns:a16="http://schemas.microsoft.com/office/drawing/2014/main" id="{1F483131-01F9-A04E-BFA0-8B88645492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/>
            <a:stretch/>
          </p:blipFill>
          <p:spPr>
            <a:xfrm>
              <a:off x="6566779" y="1869469"/>
              <a:ext cx="381779" cy="381779"/>
            </a:xfrm>
            <a:prstGeom prst="rect">
              <a:avLst/>
            </a:prstGeom>
          </p:spPr>
        </p:pic>
        <p:pic>
          <p:nvPicPr>
            <p:cNvPr id="161" name="Grafik 160">
              <a:extLst>
                <a:ext uri="{FF2B5EF4-FFF2-40B4-BE49-F238E27FC236}">
                  <a16:creationId xmlns:a16="http://schemas.microsoft.com/office/drawing/2014/main" id="{8CB05C5F-F7B7-5D41-BA74-712BD03316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/>
            <a:stretch/>
          </p:blipFill>
          <p:spPr>
            <a:xfrm>
              <a:off x="6275026" y="2219585"/>
              <a:ext cx="381779" cy="381779"/>
            </a:xfrm>
            <a:prstGeom prst="rect">
              <a:avLst/>
            </a:prstGeom>
          </p:spPr>
        </p:pic>
        <p:pic>
          <p:nvPicPr>
            <p:cNvPr id="162" name="Grafik 161">
              <a:extLst>
                <a:ext uri="{FF2B5EF4-FFF2-40B4-BE49-F238E27FC236}">
                  <a16:creationId xmlns:a16="http://schemas.microsoft.com/office/drawing/2014/main" id="{18CC0895-476B-914F-8515-DE00937D4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/>
            <a:stretch/>
          </p:blipFill>
          <p:spPr>
            <a:xfrm>
              <a:off x="6484438" y="2559061"/>
              <a:ext cx="381779" cy="381779"/>
            </a:xfrm>
            <a:prstGeom prst="rect">
              <a:avLst/>
            </a:prstGeom>
          </p:spPr>
        </p:pic>
        <p:sp>
          <p:nvSpPr>
            <p:cNvPr id="163" name="Textfeld 162">
              <a:extLst>
                <a:ext uri="{FF2B5EF4-FFF2-40B4-BE49-F238E27FC236}">
                  <a16:creationId xmlns:a16="http://schemas.microsoft.com/office/drawing/2014/main" id="{F0EB64F8-9088-0B49-9286-05A1A8336ED0}"/>
                </a:ext>
              </a:extLst>
            </p:cNvPr>
            <p:cNvSpPr txBox="1"/>
            <p:nvPr/>
          </p:nvSpPr>
          <p:spPr>
            <a:xfrm>
              <a:off x="6845291" y="1949414"/>
              <a:ext cx="602099" cy="19197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de-DE" sz="800" dirty="0" err="1"/>
                <a:t>Discover</a:t>
              </a:r>
              <a:endParaRPr lang="de-DE" sz="800" dirty="0"/>
            </a:p>
          </p:txBody>
        </p:sp>
        <p:pic>
          <p:nvPicPr>
            <p:cNvPr id="164" name="Grafik 163">
              <a:extLst>
                <a:ext uri="{FF2B5EF4-FFF2-40B4-BE49-F238E27FC236}">
                  <a16:creationId xmlns:a16="http://schemas.microsoft.com/office/drawing/2014/main" id="{0129B8D5-BA7F-BA42-9946-8C299B997F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/>
            <a:stretch/>
          </p:blipFill>
          <p:spPr>
            <a:xfrm>
              <a:off x="7426947" y="1949414"/>
              <a:ext cx="287122" cy="287122"/>
            </a:xfrm>
            <a:prstGeom prst="rect">
              <a:avLst/>
            </a:prstGeom>
          </p:spPr>
        </p:pic>
        <p:pic>
          <p:nvPicPr>
            <p:cNvPr id="165" name="Grafik 164">
              <a:extLst>
                <a:ext uri="{FF2B5EF4-FFF2-40B4-BE49-F238E27FC236}">
                  <a16:creationId xmlns:a16="http://schemas.microsoft.com/office/drawing/2014/main" id="{012C242A-1A38-3F43-BFDD-090587933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rcRect/>
            <a:stretch/>
          </p:blipFill>
          <p:spPr>
            <a:xfrm>
              <a:off x="7426947" y="2597866"/>
              <a:ext cx="287122" cy="287122"/>
            </a:xfrm>
            <a:prstGeom prst="rect">
              <a:avLst/>
            </a:prstGeom>
          </p:spPr>
        </p:pic>
        <p:pic>
          <p:nvPicPr>
            <p:cNvPr id="166" name="Grafik 165">
              <a:extLst>
                <a:ext uri="{FF2B5EF4-FFF2-40B4-BE49-F238E27FC236}">
                  <a16:creationId xmlns:a16="http://schemas.microsoft.com/office/drawing/2014/main" id="{534B961F-3C23-5245-8DFC-FBB32403B3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/>
            <a:stretch/>
          </p:blipFill>
          <p:spPr>
            <a:xfrm>
              <a:off x="7423772" y="2266914"/>
              <a:ext cx="287122" cy="287122"/>
            </a:xfrm>
            <a:prstGeom prst="rect">
              <a:avLst/>
            </a:prstGeom>
          </p:spPr>
        </p:pic>
        <p:sp>
          <p:nvSpPr>
            <p:cNvPr id="167" name="Textfeld 166">
              <a:extLst>
                <a:ext uri="{FF2B5EF4-FFF2-40B4-BE49-F238E27FC236}">
                  <a16:creationId xmlns:a16="http://schemas.microsoft.com/office/drawing/2014/main" id="{97BE008D-B3A9-9A45-A415-3DBE6C053FC9}"/>
                </a:ext>
              </a:extLst>
            </p:cNvPr>
            <p:cNvSpPr txBox="1"/>
            <p:nvPr/>
          </p:nvSpPr>
          <p:spPr>
            <a:xfrm>
              <a:off x="6566779" y="2311967"/>
              <a:ext cx="602099" cy="19197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de-DE" sz="800" dirty="0" err="1"/>
                <a:t>Organise</a:t>
              </a:r>
              <a:endParaRPr lang="de-DE" sz="800" dirty="0"/>
            </a:p>
          </p:txBody>
        </p:sp>
        <p:sp>
          <p:nvSpPr>
            <p:cNvPr id="168" name="Textfeld 167">
              <a:extLst>
                <a:ext uri="{FF2B5EF4-FFF2-40B4-BE49-F238E27FC236}">
                  <a16:creationId xmlns:a16="http://schemas.microsoft.com/office/drawing/2014/main" id="{BCD5A6DA-453E-FF45-832A-9127212BA4FC}"/>
                </a:ext>
              </a:extLst>
            </p:cNvPr>
            <p:cNvSpPr txBox="1"/>
            <p:nvPr/>
          </p:nvSpPr>
          <p:spPr>
            <a:xfrm>
              <a:off x="6702066" y="2591127"/>
              <a:ext cx="787409" cy="25029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de-DE" sz="800" dirty="0" err="1"/>
                <a:t>Insights</a:t>
              </a:r>
              <a:r>
                <a:rPr lang="de-DE" sz="800" dirty="0"/>
                <a:t> &amp; Analytics</a:t>
              </a:r>
            </a:p>
          </p:txBody>
        </p:sp>
      </p:grpSp>
      <p:pic>
        <p:nvPicPr>
          <p:cNvPr id="171" name="Grafik 170">
            <a:extLst>
              <a:ext uri="{FF2B5EF4-FFF2-40B4-BE49-F238E27FC236}">
                <a16:creationId xmlns:a16="http://schemas.microsoft.com/office/drawing/2014/main" id="{CCF350C7-4187-9B4F-95A3-F4CCF0F62AE9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6728475" y="3069045"/>
            <a:ext cx="381779" cy="381779"/>
          </a:xfrm>
          <a:prstGeom prst="rect">
            <a:avLst/>
          </a:prstGeom>
        </p:spPr>
      </p:pic>
      <p:sp>
        <p:nvSpPr>
          <p:cNvPr id="172" name="Textfeld 171">
            <a:extLst>
              <a:ext uri="{FF2B5EF4-FFF2-40B4-BE49-F238E27FC236}">
                <a16:creationId xmlns:a16="http://schemas.microsoft.com/office/drawing/2014/main" id="{AC8B72CD-9B0E-F341-8E4D-73D31F43553F}"/>
              </a:ext>
            </a:extLst>
          </p:cNvPr>
          <p:cNvSpPr txBox="1"/>
          <p:nvPr/>
        </p:nvSpPr>
        <p:spPr>
          <a:xfrm>
            <a:off x="6647594" y="2989638"/>
            <a:ext cx="1669296" cy="1146255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de-DE" sz="1200" dirty="0"/>
              <a:t> </a:t>
            </a:r>
          </a:p>
        </p:txBody>
      </p:sp>
      <p:pic>
        <p:nvPicPr>
          <p:cNvPr id="173" name="Grafik 172">
            <a:extLst>
              <a:ext uri="{FF2B5EF4-FFF2-40B4-BE49-F238E27FC236}">
                <a16:creationId xmlns:a16="http://schemas.microsoft.com/office/drawing/2014/main" id="{E96B8ADF-2B08-0A45-A89C-242A7D255F5B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6750755" y="3709145"/>
            <a:ext cx="381779" cy="381779"/>
          </a:xfrm>
          <a:prstGeom prst="rect">
            <a:avLst/>
          </a:prstGeom>
        </p:spPr>
      </p:pic>
      <p:pic>
        <p:nvPicPr>
          <p:cNvPr id="178" name="Grafik 177">
            <a:extLst>
              <a:ext uri="{FF2B5EF4-FFF2-40B4-BE49-F238E27FC236}">
                <a16:creationId xmlns:a16="http://schemas.microsoft.com/office/drawing/2014/main" id="{EFE63667-A9A7-504C-98BB-F98F4F052AED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>
            <a:off x="7704750" y="3247533"/>
            <a:ext cx="287122" cy="287122"/>
          </a:xfrm>
          <a:prstGeom prst="rect">
            <a:avLst/>
          </a:prstGeom>
        </p:spPr>
      </p:pic>
      <p:pic>
        <p:nvPicPr>
          <p:cNvPr id="179" name="Grafik 178">
            <a:extLst>
              <a:ext uri="{FF2B5EF4-FFF2-40B4-BE49-F238E27FC236}">
                <a16:creationId xmlns:a16="http://schemas.microsoft.com/office/drawing/2014/main" id="{D6E084D7-D702-7541-9D50-3EC3D47C5FA5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/>
          <a:stretch/>
        </p:blipFill>
        <p:spPr>
          <a:xfrm>
            <a:off x="7704750" y="3584168"/>
            <a:ext cx="287122" cy="287122"/>
          </a:xfrm>
          <a:prstGeom prst="rect">
            <a:avLst/>
          </a:prstGeom>
        </p:spPr>
      </p:pic>
      <p:sp>
        <p:nvSpPr>
          <p:cNvPr id="183" name="Textfeld 182">
            <a:extLst>
              <a:ext uri="{FF2B5EF4-FFF2-40B4-BE49-F238E27FC236}">
                <a16:creationId xmlns:a16="http://schemas.microsoft.com/office/drawing/2014/main" id="{8EC769C7-55E3-7846-849B-C6E0CD319E43}"/>
              </a:ext>
            </a:extLst>
          </p:cNvPr>
          <p:cNvSpPr txBox="1"/>
          <p:nvPr/>
        </p:nvSpPr>
        <p:spPr>
          <a:xfrm>
            <a:off x="6993038" y="4061377"/>
            <a:ext cx="973855" cy="1378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600" dirty="0" err="1"/>
              <a:t>Specialised</a:t>
            </a:r>
            <a:r>
              <a:rPr lang="de-DE" sz="600" dirty="0"/>
              <a:t> Services</a:t>
            </a:r>
          </a:p>
        </p:txBody>
      </p:sp>
      <p:pic>
        <p:nvPicPr>
          <p:cNvPr id="186" name="Grafik 185">
            <a:extLst>
              <a:ext uri="{FF2B5EF4-FFF2-40B4-BE49-F238E27FC236}">
                <a16:creationId xmlns:a16="http://schemas.microsoft.com/office/drawing/2014/main" id="{4213B6FA-D4EC-B248-9236-235818901609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6931968" y="3372882"/>
            <a:ext cx="381779" cy="381779"/>
          </a:xfrm>
          <a:prstGeom prst="rect">
            <a:avLst/>
          </a:prstGeom>
        </p:spPr>
      </p:pic>
      <p:sp>
        <p:nvSpPr>
          <p:cNvPr id="188" name="Textfeld 187">
            <a:extLst>
              <a:ext uri="{FF2B5EF4-FFF2-40B4-BE49-F238E27FC236}">
                <a16:creationId xmlns:a16="http://schemas.microsoft.com/office/drawing/2014/main" id="{B6C4B640-2472-3A43-9AA6-55EDF27ACAC9}"/>
              </a:ext>
            </a:extLst>
          </p:cNvPr>
          <p:cNvSpPr txBox="1"/>
          <p:nvPr/>
        </p:nvSpPr>
        <p:spPr>
          <a:xfrm>
            <a:off x="6459924" y="1118851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/>
              <a:t>Service</a:t>
            </a:r>
            <a:br>
              <a:rPr lang="de-DE" sz="1400" b="1" dirty="0"/>
            </a:br>
            <a:r>
              <a:rPr lang="de-DE" sz="1400" b="1" dirty="0"/>
              <a:t>Portfolio</a:t>
            </a:r>
          </a:p>
        </p:txBody>
      </p:sp>
      <p:sp>
        <p:nvSpPr>
          <p:cNvPr id="105" name="Textfeld 15">
            <a:extLst>
              <a:ext uri="{FF2B5EF4-FFF2-40B4-BE49-F238E27FC236}">
                <a16:creationId xmlns:a16="http://schemas.microsoft.com/office/drawing/2014/main" id="{101B67D8-A60E-A84A-8687-55BAB31403E6}"/>
              </a:ext>
            </a:extLst>
          </p:cNvPr>
          <p:cNvSpPr txBox="1"/>
          <p:nvPr/>
        </p:nvSpPr>
        <p:spPr>
          <a:xfrm>
            <a:off x="6993038" y="2746579"/>
            <a:ext cx="973855" cy="12331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de-DE" sz="600" dirty="0" err="1"/>
              <a:t>Generic</a:t>
            </a:r>
            <a:r>
              <a:rPr lang="de-DE" sz="600" dirty="0"/>
              <a:t> Services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54E83E0-3DB8-E446-95E2-55984C6A527A}"/>
              </a:ext>
            </a:extLst>
          </p:cNvPr>
          <p:cNvSpPr/>
          <p:nvPr/>
        </p:nvSpPr>
        <p:spPr>
          <a:xfrm>
            <a:off x="460002" y="48078"/>
            <a:ext cx="60912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sz="3200" dirty="0">
                <a:solidFill>
                  <a:schemeClr val="tx2"/>
                </a:solidFill>
              </a:rPr>
              <a:t>Connectome – Building Blocks </a:t>
            </a:r>
          </a:p>
        </p:txBody>
      </p:sp>
    </p:spTree>
    <p:extLst>
      <p:ext uri="{BB962C8B-B14F-4D97-AF65-F5344CB8AC3E}">
        <p14:creationId xmlns:p14="http://schemas.microsoft.com/office/powerpoint/2010/main" val="6688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7" grpId="0"/>
      <p:bldP spid="18" grpId="0" animBg="1"/>
      <p:bldP spid="20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72" grpId="0" animBg="1"/>
      <p:bldP spid="183" grpId="0" animBg="1"/>
      <p:bldP spid="188" grpId="0"/>
      <p:bldP spid="10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E9A2E7-B6EE-824B-96BB-5C0CDE12B3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86442"/>
            <a:ext cx="8810171" cy="441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9870A-E15A-0E44-98C6-024B41250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143" y="79172"/>
            <a:ext cx="5696857" cy="857250"/>
          </a:xfrm>
        </p:spPr>
        <p:txBody>
          <a:bodyPr/>
          <a:lstStyle/>
          <a:p>
            <a:r>
              <a:rPr lang="en-CH" dirty="0"/>
              <a:t>Connectome - Partnership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0EC375-6F68-6648-BECE-C6C926580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143" y="1102731"/>
            <a:ext cx="4655457" cy="28360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746E71-05F0-044B-8832-5B4AC45FF770}"/>
              </a:ext>
            </a:extLst>
          </p:cNvPr>
          <p:cNvSpPr txBox="1"/>
          <p:nvPr/>
        </p:nvSpPr>
        <p:spPr>
          <a:xfrm>
            <a:off x="5377543" y="3293283"/>
            <a:ext cx="279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Linked Date is our Vision </a:t>
            </a:r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F49FB9-4B2C-9F4F-9796-C73573663D6F}"/>
              </a:ext>
            </a:extLst>
          </p:cNvPr>
          <p:cNvSpPr txBox="1"/>
          <p:nvPr/>
        </p:nvSpPr>
        <p:spPr>
          <a:xfrm>
            <a:off x="5377543" y="1378857"/>
            <a:ext cx="32263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Connects and organizes (open) scientific (meta)</a:t>
            </a:r>
          </a:p>
          <a:p>
            <a:r>
              <a:rPr lang="en-GB" dirty="0"/>
              <a:t>data sustainably across disciplines to make it </a:t>
            </a:r>
          </a:p>
          <a:p>
            <a:r>
              <a:rPr lang="en-GB" dirty="0"/>
              <a:t>widely accessible, interoperable and valuable</a:t>
            </a:r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47471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CCFCE5E1-73BC-5F49-95F5-C895CDC5A0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2" name="Picture 2" descr="SWITCH_Logo_RGB.pdf">
            <a:extLst>
              <a:ext uri="{FF2B5EF4-FFF2-40B4-BE49-F238E27FC236}">
                <a16:creationId xmlns:a16="http://schemas.microsoft.com/office/drawing/2014/main" id="{B3291C3C-FC37-F744-8715-F3A05E42F0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21" y="506401"/>
            <a:ext cx="2171787" cy="503070"/>
          </a:xfrm>
          <a:prstGeom prst="rect">
            <a:avLst/>
          </a:prstGeom>
        </p:spPr>
      </p:pic>
      <p:sp>
        <p:nvSpPr>
          <p:cNvPr id="23" name="Title 9">
            <a:extLst>
              <a:ext uri="{FF2B5EF4-FFF2-40B4-BE49-F238E27FC236}">
                <a16:creationId xmlns:a16="http://schemas.microsoft.com/office/drawing/2014/main" id="{32156658-1A95-1849-B823-F7000BC48E35}"/>
              </a:ext>
            </a:extLst>
          </p:cNvPr>
          <p:cNvSpPr txBox="1">
            <a:spLocks/>
          </p:cNvSpPr>
          <p:nvPr/>
        </p:nvSpPr>
        <p:spPr>
          <a:xfrm>
            <a:off x="318238" y="169895"/>
            <a:ext cx="8496951" cy="20800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457200" rtl="0" eaLnBrk="1" latinLnBrk="0" hangingPunct="1">
              <a:spcBef>
                <a:spcPct val="0"/>
              </a:spcBef>
              <a:buNone/>
              <a:defRPr sz="3600" b="1" i="0" kern="1200" baseline="0">
                <a:solidFill>
                  <a:srgbClr val="000099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GB" sz="2500" b="0" dirty="0">
              <a:solidFill>
                <a:srgbClr val="00247D"/>
              </a:solidFill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4CB82A8E-16E6-7649-8069-6868188B7598}"/>
              </a:ext>
            </a:extLst>
          </p:cNvPr>
          <p:cNvSpPr/>
          <p:nvPr/>
        </p:nvSpPr>
        <p:spPr>
          <a:xfrm>
            <a:off x="533721" y="1179366"/>
            <a:ext cx="5227163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dirty="0">
                <a:solidFill>
                  <a:srgbClr val="00247D"/>
                </a:solidFill>
              </a:rPr>
              <a:t>Working for a better digital world</a:t>
            </a:r>
          </a:p>
        </p:txBody>
      </p:sp>
    </p:spTree>
    <p:extLst>
      <p:ext uri="{BB962C8B-B14F-4D97-AF65-F5344CB8AC3E}">
        <p14:creationId xmlns:p14="http://schemas.microsoft.com/office/powerpoint/2010/main" val="3711098377"/>
      </p:ext>
    </p:extLst>
  </p:cSld>
  <p:clrMapOvr>
    <a:masterClrMapping/>
  </p:clrMapOvr>
</p:sld>
</file>

<file path=ppt/theme/theme1.xml><?xml version="1.0" encoding="utf-8"?>
<a:theme xmlns:a="http://schemas.openxmlformats.org/drawingml/2006/main" name="01-16zu9-SWITCH-Corporate_de">
  <a:themeElements>
    <a:clrScheme name="SWITCH">
      <a:dk1>
        <a:srgbClr val="000000"/>
      </a:dk1>
      <a:lt1>
        <a:srgbClr val="FFFFFF"/>
      </a:lt1>
      <a:dk2>
        <a:srgbClr val="00247D"/>
      </a:dk2>
      <a:lt2>
        <a:srgbClr val="7F91BF"/>
      </a:lt2>
      <a:accent1>
        <a:srgbClr val="00247D"/>
      </a:accent1>
      <a:accent2>
        <a:srgbClr val="E96800"/>
      </a:accent2>
      <a:accent3>
        <a:srgbClr val="F59900"/>
      </a:accent3>
      <a:accent4>
        <a:srgbClr val="FFF000"/>
      </a:accent4>
      <a:accent5>
        <a:srgbClr val="A3ABB1"/>
      </a:accent5>
      <a:accent6>
        <a:srgbClr val="CCD1D5"/>
      </a:accent6>
      <a:hlink>
        <a:srgbClr val="0099FF"/>
      </a:hlink>
      <a:folHlink>
        <a:srgbClr val="99006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2" id="{917E9D8C-013B-E64D-AEA7-D791ED9B515F}" vid="{74BDE125-C3FD-3143-802B-F1FC080E808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01-16zu9-SWITCH-Corporate_de</Template>
  <TotalTime>1607</TotalTime>
  <Words>160</Words>
  <Application>Microsoft Macintosh PowerPoint</Application>
  <PresentationFormat>On-screen Show (16:9)</PresentationFormat>
  <Paragraphs>45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Helvetica Neue</vt:lpstr>
      <vt:lpstr>01-16zu9-SWITCH-Corporate_de</vt:lpstr>
      <vt:lpstr>PowerPoint Presentation</vt:lpstr>
      <vt:lpstr>SWITCH</vt:lpstr>
      <vt:lpstr>PowerPoint Presentation</vt:lpstr>
      <vt:lpstr>PowerPoint Presentation</vt:lpstr>
      <vt:lpstr>Connectome - Partnership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Microsoft Office User</cp:lastModifiedBy>
  <cp:revision>17</cp:revision>
  <cp:lastPrinted>2020-11-04T15:28:07Z</cp:lastPrinted>
  <dcterms:created xsi:type="dcterms:W3CDTF">2020-10-30T14:52:25Z</dcterms:created>
  <dcterms:modified xsi:type="dcterms:W3CDTF">2020-11-04T15:31:14Z</dcterms:modified>
  <cp:category/>
</cp:coreProperties>
</file>