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5"/>
  </p:sldMasterIdLst>
  <p:notesMasterIdLst>
    <p:notesMasterId r:id="rId19"/>
  </p:notesMasterIdLst>
  <p:handoutMasterIdLst>
    <p:handoutMasterId r:id="rId20"/>
  </p:handoutMasterIdLst>
  <p:sldIdLst>
    <p:sldId id="256" r:id="rId6"/>
    <p:sldId id="350" r:id="rId7"/>
    <p:sldId id="351" r:id="rId8"/>
    <p:sldId id="352" r:id="rId9"/>
    <p:sldId id="335" r:id="rId10"/>
    <p:sldId id="299" r:id="rId11"/>
    <p:sldId id="300" r:id="rId12"/>
    <p:sldId id="322" r:id="rId13"/>
    <p:sldId id="346" r:id="rId14"/>
    <p:sldId id="296" r:id="rId15"/>
    <p:sldId id="349" r:id="rId16"/>
    <p:sldId id="336" r:id="rId17"/>
    <p:sldId id="264" r:id="rId1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DFF7"/>
    <a:srgbClr val="EC7F3F"/>
    <a:srgbClr val="1D76BB"/>
    <a:srgbClr val="12DFF7"/>
    <a:srgbClr val="3A79A5"/>
    <a:srgbClr val="003D62"/>
    <a:srgbClr val="001425"/>
    <a:srgbClr val="FAAF40"/>
    <a:srgbClr val="D72B32"/>
    <a:srgbClr val="7C5A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70" autoAdjust="0"/>
    <p:restoredTop sz="92109" autoAdjust="0"/>
  </p:normalViewPr>
  <p:slideViewPr>
    <p:cSldViewPr snapToGrid="0">
      <p:cViewPr varScale="1">
        <p:scale>
          <a:sx n="117" d="100"/>
          <a:sy n="117" d="100"/>
        </p:scale>
        <p:origin x="1232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78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9C79A1-1889-4661-8324-6E2DE58739BB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79CAF3C3-0395-4CDE-8FC0-217D0C3E5ABC}">
      <dgm:prSet phldrT="[Text]" custT="1"/>
      <dgm:spPr/>
      <dgm:t>
        <a:bodyPr/>
        <a:lstStyle/>
        <a:p>
          <a:r>
            <a:rPr lang="en-US" sz="2400" b="1" i="1" dirty="0">
              <a:solidFill>
                <a:srgbClr val="C00000"/>
              </a:solidFill>
              <a:latin typeface="+mj-lt"/>
            </a:rPr>
            <a:t>Accelerates Canadian innovation</a:t>
          </a:r>
          <a:endParaRPr lang="en-CA" sz="2400" dirty="0">
            <a:solidFill>
              <a:srgbClr val="C00000"/>
            </a:solidFill>
            <a:latin typeface="+mj-lt"/>
          </a:endParaRPr>
        </a:p>
      </dgm:t>
    </dgm:pt>
    <dgm:pt modelId="{9A2078D8-0582-42AD-9171-1B3FE24B2C46}" type="parTrans" cxnId="{2FA562A9-0FAE-446E-B3F7-20FEC50E89CE}">
      <dgm:prSet/>
      <dgm:spPr/>
      <dgm:t>
        <a:bodyPr/>
        <a:lstStyle/>
        <a:p>
          <a:endParaRPr lang="en-CA"/>
        </a:p>
      </dgm:t>
    </dgm:pt>
    <dgm:pt modelId="{3762D07A-6206-4CBA-89BC-8327D8816B49}" type="sibTrans" cxnId="{2FA562A9-0FAE-446E-B3F7-20FEC50E89CE}">
      <dgm:prSet/>
      <dgm:spPr/>
      <dgm:t>
        <a:bodyPr/>
        <a:lstStyle/>
        <a:p>
          <a:endParaRPr lang="en-CA"/>
        </a:p>
      </dgm:t>
    </dgm:pt>
    <dgm:pt modelId="{0006076A-2134-4843-A36F-3D241CFE6212}">
      <dgm:prSet phldrT="[Text]" custT="1"/>
      <dgm:spPr/>
      <dgm:t>
        <a:bodyPr/>
        <a:lstStyle/>
        <a:p>
          <a:r>
            <a:rPr lang="en-US" sz="2400" b="1" i="1" dirty="0">
              <a:solidFill>
                <a:srgbClr val="C00000"/>
              </a:solidFill>
              <a:latin typeface="+mj-lt"/>
            </a:rPr>
            <a:t>Drives the adoption of transformative technologies</a:t>
          </a:r>
          <a:endParaRPr lang="en-CA" sz="2400" b="1" i="1" dirty="0">
            <a:solidFill>
              <a:srgbClr val="C00000"/>
            </a:solidFill>
            <a:latin typeface="+mj-lt"/>
          </a:endParaRPr>
        </a:p>
      </dgm:t>
    </dgm:pt>
    <dgm:pt modelId="{3CB59EAD-3F12-48CB-920D-6762CFB08388}" type="parTrans" cxnId="{6A85B88C-C34E-4796-8010-CF7178BF378E}">
      <dgm:prSet/>
      <dgm:spPr/>
      <dgm:t>
        <a:bodyPr/>
        <a:lstStyle/>
        <a:p>
          <a:endParaRPr lang="en-CA"/>
        </a:p>
      </dgm:t>
    </dgm:pt>
    <dgm:pt modelId="{C725A887-364A-4153-BCD7-B69F0A01409B}" type="sibTrans" cxnId="{6A85B88C-C34E-4796-8010-CF7178BF378E}">
      <dgm:prSet/>
      <dgm:spPr/>
      <dgm:t>
        <a:bodyPr/>
        <a:lstStyle/>
        <a:p>
          <a:endParaRPr lang="en-CA"/>
        </a:p>
      </dgm:t>
    </dgm:pt>
    <dgm:pt modelId="{2BCD4589-B40F-453E-8A05-A9869E1D16AF}">
      <dgm:prSet phldrT="[Text]" custT="1"/>
      <dgm:spPr/>
      <dgm:t>
        <a:bodyPr/>
        <a:lstStyle/>
        <a:p>
          <a:r>
            <a:rPr lang="en-US" sz="2400" b="1" i="1" dirty="0">
              <a:solidFill>
                <a:srgbClr val="C00000"/>
              </a:solidFill>
              <a:latin typeface="+mj-lt"/>
            </a:rPr>
            <a:t>Ensures Canada continues to develop a vibrant knowledge economy</a:t>
          </a:r>
          <a:endParaRPr lang="en-CA" sz="2400" b="1" i="1" dirty="0">
            <a:solidFill>
              <a:srgbClr val="C00000"/>
            </a:solidFill>
            <a:latin typeface="+mj-lt"/>
          </a:endParaRPr>
        </a:p>
      </dgm:t>
    </dgm:pt>
    <dgm:pt modelId="{DA70D816-D442-48B4-B281-B697D618C45D}" type="parTrans" cxnId="{FF5313AA-BD44-4BB7-9CDC-62B20AF8E993}">
      <dgm:prSet/>
      <dgm:spPr/>
      <dgm:t>
        <a:bodyPr/>
        <a:lstStyle/>
        <a:p>
          <a:endParaRPr lang="en-CA"/>
        </a:p>
      </dgm:t>
    </dgm:pt>
    <dgm:pt modelId="{BAAF4F9F-4AFB-4265-B3AF-38DBF5216F87}" type="sibTrans" cxnId="{FF5313AA-BD44-4BB7-9CDC-62B20AF8E993}">
      <dgm:prSet/>
      <dgm:spPr/>
      <dgm:t>
        <a:bodyPr/>
        <a:lstStyle/>
        <a:p>
          <a:endParaRPr lang="en-CA"/>
        </a:p>
      </dgm:t>
    </dgm:pt>
    <dgm:pt modelId="{FB27AC79-D3B8-4F93-A8E9-560D7FE2072C}" type="pres">
      <dgm:prSet presAssocID="{799C79A1-1889-4661-8324-6E2DE58739BB}" presName="Name0" presStyleCnt="0">
        <dgm:presLayoutVars>
          <dgm:dir/>
          <dgm:resizeHandles val="exact"/>
        </dgm:presLayoutVars>
      </dgm:prSet>
      <dgm:spPr/>
    </dgm:pt>
    <dgm:pt modelId="{6224182D-45BC-4B8D-8D8C-DCB111D315C9}" type="pres">
      <dgm:prSet presAssocID="{79CAF3C3-0395-4CDE-8FC0-217D0C3E5ABC}" presName="composite" presStyleCnt="0"/>
      <dgm:spPr/>
    </dgm:pt>
    <dgm:pt modelId="{044D1F6F-30C4-43B2-89F8-FA08CC6F121C}" type="pres">
      <dgm:prSet presAssocID="{79CAF3C3-0395-4CDE-8FC0-217D0C3E5ABC}" presName="rect1" presStyleLbl="trAlignAcc1" presStyleIdx="0" presStyleCnt="3" custScaleX="166923">
        <dgm:presLayoutVars>
          <dgm:bulletEnabled val="1"/>
        </dgm:presLayoutVars>
      </dgm:prSet>
      <dgm:spPr/>
    </dgm:pt>
    <dgm:pt modelId="{D204435E-BC68-45B8-A70A-EE1061B4EB37}" type="pres">
      <dgm:prSet presAssocID="{79CAF3C3-0395-4CDE-8FC0-217D0C3E5ABC}" presName="rect2" presStyleLbl="fgImgPlace1" presStyleIdx="0" presStyleCnt="3" custScaleX="126291" custLinFactX="-60202" custLinFactNeighborX="-100000" custLinFactNeighborY="-441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solidFill>
            <a:schemeClr val="accent3">
              <a:lumMod val="75000"/>
            </a:schemeClr>
          </a:solidFill>
        </a:ln>
      </dgm:spPr>
    </dgm:pt>
    <dgm:pt modelId="{990427AE-F23D-4F30-A66B-E2343733D2B4}" type="pres">
      <dgm:prSet presAssocID="{3762D07A-6206-4CBA-89BC-8327D8816B49}" presName="sibTrans" presStyleCnt="0"/>
      <dgm:spPr/>
    </dgm:pt>
    <dgm:pt modelId="{60C3870C-ACAC-4220-81A8-CE7DEB48F698}" type="pres">
      <dgm:prSet presAssocID="{0006076A-2134-4843-A36F-3D241CFE6212}" presName="composite" presStyleCnt="0"/>
      <dgm:spPr/>
    </dgm:pt>
    <dgm:pt modelId="{DB3914BD-0EAB-4419-817E-5530F38E825E}" type="pres">
      <dgm:prSet presAssocID="{0006076A-2134-4843-A36F-3D241CFE6212}" presName="rect1" presStyleLbl="trAlignAcc1" presStyleIdx="1" presStyleCnt="3" custScaleX="166923">
        <dgm:presLayoutVars>
          <dgm:bulletEnabled val="1"/>
        </dgm:presLayoutVars>
      </dgm:prSet>
      <dgm:spPr/>
    </dgm:pt>
    <dgm:pt modelId="{23D8DFEE-92B4-4D22-BAA2-01F07455F95A}" type="pres">
      <dgm:prSet presAssocID="{0006076A-2134-4843-A36F-3D241CFE6212}" presName="rect2" presStyleLbl="fgImgPlace1" presStyleIdx="1" presStyleCnt="3" custScaleX="126306" custLinFactX="-88986" custLinFactNeighborX="-100000" custLinFactNeighborY="-505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>
          <a:solidFill>
            <a:schemeClr val="accent3">
              <a:lumMod val="75000"/>
            </a:schemeClr>
          </a:solidFill>
        </a:ln>
      </dgm:spPr>
    </dgm:pt>
    <dgm:pt modelId="{3D167DC1-E0BB-4958-85EC-B6C498E70C8A}" type="pres">
      <dgm:prSet presAssocID="{C725A887-364A-4153-BCD7-B69F0A01409B}" presName="sibTrans" presStyleCnt="0"/>
      <dgm:spPr/>
    </dgm:pt>
    <dgm:pt modelId="{CC10F077-6599-4DBC-BD13-61DB9A8A0314}" type="pres">
      <dgm:prSet presAssocID="{2BCD4589-B40F-453E-8A05-A9869E1D16AF}" presName="composite" presStyleCnt="0"/>
      <dgm:spPr/>
    </dgm:pt>
    <dgm:pt modelId="{FDD56371-3E55-412F-9CE5-CC52302E56EB}" type="pres">
      <dgm:prSet presAssocID="{2BCD4589-B40F-453E-8A05-A9869E1D16AF}" presName="rect1" presStyleLbl="trAlignAcc1" presStyleIdx="2" presStyleCnt="3" custScaleX="166923">
        <dgm:presLayoutVars>
          <dgm:bulletEnabled val="1"/>
        </dgm:presLayoutVars>
      </dgm:prSet>
      <dgm:spPr/>
    </dgm:pt>
    <dgm:pt modelId="{EE219F33-FAD3-452C-A8F0-618D4189595C}" type="pres">
      <dgm:prSet presAssocID="{2BCD4589-B40F-453E-8A05-A9869E1D16AF}" presName="rect2" presStyleLbl="fgImgPlace1" presStyleIdx="2" presStyleCnt="3" custScaleX="125621" custLinFactX="-80519" custLinFactNeighborX="-100000" custLinFactNeighborY="-375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>
          <a:solidFill>
            <a:schemeClr val="accent3">
              <a:lumMod val="75000"/>
            </a:schemeClr>
          </a:solidFill>
        </a:ln>
      </dgm:spPr>
    </dgm:pt>
  </dgm:ptLst>
  <dgm:cxnLst>
    <dgm:cxn modelId="{BBC14218-697E-4869-BD09-9B718DE351DC}" type="presOf" srcId="{2BCD4589-B40F-453E-8A05-A9869E1D16AF}" destId="{FDD56371-3E55-412F-9CE5-CC52302E56EB}" srcOrd="0" destOrd="0" presId="urn:microsoft.com/office/officeart/2008/layout/PictureStrips"/>
    <dgm:cxn modelId="{9C740B19-1978-4427-8A1B-0AA566B68A5D}" type="presOf" srcId="{0006076A-2134-4843-A36F-3D241CFE6212}" destId="{DB3914BD-0EAB-4419-817E-5530F38E825E}" srcOrd="0" destOrd="0" presId="urn:microsoft.com/office/officeart/2008/layout/PictureStrips"/>
    <dgm:cxn modelId="{6A85B88C-C34E-4796-8010-CF7178BF378E}" srcId="{799C79A1-1889-4661-8324-6E2DE58739BB}" destId="{0006076A-2134-4843-A36F-3D241CFE6212}" srcOrd="1" destOrd="0" parTransId="{3CB59EAD-3F12-48CB-920D-6762CFB08388}" sibTransId="{C725A887-364A-4153-BCD7-B69F0A01409B}"/>
    <dgm:cxn modelId="{FD304893-7A13-452B-B4DF-813942D1F16E}" type="presOf" srcId="{799C79A1-1889-4661-8324-6E2DE58739BB}" destId="{FB27AC79-D3B8-4F93-A8E9-560D7FE2072C}" srcOrd="0" destOrd="0" presId="urn:microsoft.com/office/officeart/2008/layout/PictureStrips"/>
    <dgm:cxn modelId="{2FA562A9-0FAE-446E-B3F7-20FEC50E89CE}" srcId="{799C79A1-1889-4661-8324-6E2DE58739BB}" destId="{79CAF3C3-0395-4CDE-8FC0-217D0C3E5ABC}" srcOrd="0" destOrd="0" parTransId="{9A2078D8-0582-42AD-9171-1B3FE24B2C46}" sibTransId="{3762D07A-6206-4CBA-89BC-8327D8816B49}"/>
    <dgm:cxn modelId="{FF5313AA-BD44-4BB7-9CDC-62B20AF8E993}" srcId="{799C79A1-1889-4661-8324-6E2DE58739BB}" destId="{2BCD4589-B40F-453E-8A05-A9869E1D16AF}" srcOrd="2" destOrd="0" parTransId="{DA70D816-D442-48B4-B281-B697D618C45D}" sibTransId="{BAAF4F9F-4AFB-4265-B3AF-38DBF5216F87}"/>
    <dgm:cxn modelId="{608EB8E7-01D0-4DEE-9C90-ED8C49BE26E2}" type="presOf" srcId="{79CAF3C3-0395-4CDE-8FC0-217D0C3E5ABC}" destId="{044D1F6F-30C4-43B2-89F8-FA08CC6F121C}" srcOrd="0" destOrd="0" presId="urn:microsoft.com/office/officeart/2008/layout/PictureStrips"/>
    <dgm:cxn modelId="{459716AE-7DA5-4E25-AB02-51F44A5AFEF5}" type="presParOf" srcId="{FB27AC79-D3B8-4F93-A8E9-560D7FE2072C}" destId="{6224182D-45BC-4B8D-8D8C-DCB111D315C9}" srcOrd="0" destOrd="0" presId="urn:microsoft.com/office/officeart/2008/layout/PictureStrips"/>
    <dgm:cxn modelId="{AA8716B7-D312-46B6-AD65-E285E85C474C}" type="presParOf" srcId="{6224182D-45BC-4B8D-8D8C-DCB111D315C9}" destId="{044D1F6F-30C4-43B2-89F8-FA08CC6F121C}" srcOrd="0" destOrd="0" presId="urn:microsoft.com/office/officeart/2008/layout/PictureStrips"/>
    <dgm:cxn modelId="{0033CC1D-F45C-4AAD-B2F8-89B254B7A97B}" type="presParOf" srcId="{6224182D-45BC-4B8D-8D8C-DCB111D315C9}" destId="{D204435E-BC68-45B8-A70A-EE1061B4EB37}" srcOrd="1" destOrd="0" presId="urn:microsoft.com/office/officeart/2008/layout/PictureStrips"/>
    <dgm:cxn modelId="{E153307D-1E64-4150-9A74-4D58E8C1E5C4}" type="presParOf" srcId="{FB27AC79-D3B8-4F93-A8E9-560D7FE2072C}" destId="{990427AE-F23D-4F30-A66B-E2343733D2B4}" srcOrd="1" destOrd="0" presId="urn:microsoft.com/office/officeart/2008/layout/PictureStrips"/>
    <dgm:cxn modelId="{AA622F6D-A586-4AB5-AB72-4D66179C2469}" type="presParOf" srcId="{FB27AC79-D3B8-4F93-A8E9-560D7FE2072C}" destId="{60C3870C-ACAC-4220-81A8-CE7DEB48F698}" srcOrd="2" destOrd="0" presId="urn:microsoft.com/office/officeart/2008/layout/PictureStrips"/>
    <dgm:cxn modelId="{230B5B91-093D-40A5-BCC2-D9FF1422243F}" type="presParOf" srcId="{60C3870C-ACAC-4220-81A8-CE7DEB48F698}" destId="{DB3914BD-0EAB-4419-817E-5530F38E825E}" srcOrd="0" destOrd="0" presId="urn:microsoft.com/office/officeart/2008/layout/PictureStrips"/>
    <dgm:cxn modelId="{2562D3CE-0B20-4CA1-B38E-733380DA605B}" type="presParOf" srcId="{60C3870C-ACAC-4220-81A8-CE7DEB48F698}" destId="{23D8DFEE-92B4-4D22-BAA2-01F07455F95A}" srcOrd="1" destOrd="0" presId="urn:microsoft.com/office/officeart/2008/layout/PictureStrips"/>
    <dgm:cxn modelId="{AE2D05BA-81C5-456B-8CB0-ACBD3B514B06}" type="presParOf" srcId="{FB27AC79-D3B8-4F93-A8E9-560D7FE2072C}" destId="{3D167DC1-E0BB-4958-85EC-B6C498E70C8A}" srcOrd="3" destOrd="0" presId="urn:microsoft.com/office/officeart/2008/layout/PictureStrips"/>
    <dgm:cxn modelId="{CCE052AD-AFD5-42D0-B71B-348F648D89E6}" type="presParOf" srcId="{FB27AC79-D3B8-4F93-A8E9-560D7FE2072C}" destId="{CC10F077-6599-4DBC-BD13-61DB9A8A0314}" srcOrd="4" destOrd="0" presId="urn:microsoft.com/office/officeart/2008/layout/PictureStrips"/>
    <dgm:cxn modelId="{D9767AD3-52F1-40AB-8CDF-B052A2FC3DF3}" type="presParOf" srcId="{CC10F077-6599-4DBC-BD13-61DB9A8A0314}" destId="{FDD56371-3E55-412F-9CE5-CC52302E56EB}" srcOrd="0" destOrd="0" presId="urn:microsoft.com/office/officeart/2008/layout/PictureStrips"/>
    <dgm:cxn modelId="{2A03C7C0-4F49-4DDF-AAF1-E649F7E24EB0}" type="presParOf" srcId="{CC10F077-6599-4DBC-BD13-61DB9A8A0314}" destId="{EE219F33-FAD3-452C-A8F0-618D4189595C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4D1F6F-30C4-43B2-89F8-FA08CC6F121C}">
      <dsp:nvSpPr>
        <dsp:cNvPr id="0" name=""/>
        <dsp:cNvSpPr/>
      </dsp:nvSpPr>
      <dsp:spPr>
        <a:xfrm>
          <a:off x="392898" y="334055"/>
          <a:ext cx="7182471" cy="13446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0773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i="1" kern="1200" dirty="0">
              <a:solidFill>
                <a:srgbClr val="C00000"/>
              </a:solidFill>
              <a:latin typeface="+mj-lt"/>
            </a:rPr>
            <a:t>Accelerates Canadian innovation</a:t>
          </a:r>
          <a:endParaRPr lang="en-CA" sz="2400" kern="1200" dirty="0">
            <a:solidFill>
              <a:srgbClr val="C00000"/>
            </a:solidFill>
            <a:latin typeface="+mj-lt"/>
          </a:endParaRPr>
        </a:p>
      </dsp:txBody>
      <dsp:txXfrm>
        <a:off x="392898" y="334055"/>
        <a:ext cx="7182471" cy="1344645"/>
      </dsp:txXfrm>
    </dsp:sp>
    <dsp:sp modelId="{D204435E-BC68-45B8-A70A-EE1061B4EB37}">
      <dsp:nvSpPr>
        <dsp:cNvPr id="0" name=""/>
        <dsp:cNvSpPr/>
      </dsp:nvSpPr>
      <dsp:spPr>
        <a:xfrm>
          <a:off x="21779" y="77480"/>
          <a:ext cx="1188716" cy="1411877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2700" cap="flat" cmpd="sng" algn="ctr">
          <a:solidFill>
            <a:schemeClr val="accent3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3914BD-0EAB-4419-817E-5530F38E825E}">
      <dsp:nvSpPr>
        <dsp:cNvPr id="0" name=""/>
        <dsp:cNvSpPr/>
      </dsp:nvSpPr>
      <dsp:spPr>
        <a:xfrm>
          <a:off x="392898" y="2026814"/>
          <a:ext cx="7182471" cy="13446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0773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i="1" kern="1200" dirty="0">
              <a:solidFill>
                <a:srgbClr val="C00000"/>
              </a:solidFill>
              <a:latin typeface="+mj-lt"/>
            </a:rPr>
            <a:t>Drives the adoption of transformative technologies</a:t>
          </a:r>
          <a:endParaRPr lang="en-CA" sz="2400" b="1" i="1" kern="1200" dirty="0">
            <a:solidFill>
              <a:srgbClr val="C00000"/>
            </a:solidFill>
            <a:latin typeface="+mj-lt"/>
          </a:endParaRPr>
        </a:p>
      </dsp:txBody>
      <dsp:txXfrm>
        <a:off x="392898" y="2026814"/>
        <a:ext cx="7182471" cy="1344645"/>
      </dsp:txXfrm>
    </dsp:sp>
    <dsp:sp modelId="{23D8DFEE-92B4-4D22-BAA2-01F07455F95A}">
      <dsp:nvSpPr>
        <dsp:cNvPr id="0" name=""/>
        <dsp:cNvSpPr/>
      </dsp:nvSpPr>
      <dsp:spPr>
        <a:xfrm>
          <a:off x="0" y="1761189"/>
          <a:ext cx="1188857" cy="1411877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12700" cap="flat" cmpd="sng" algn="ctr">
          <a:solidFill>
            <a:schemeClr val="accent3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D56371-3E55-412F-9CE5-CC52302E56EB}">
      <dsp:nvSpPr>
        <dsp:cNvPr id="0" name=""/>
        <dsp:cNvSpPr/>
      </dsp:nvSpPr>
      <dsp:spPr>
        <a:xfrm>
          <a:off x="392898" y="3719573"/>
          <a:ext cx="7182471" cy="13446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0773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i="1" kern="1200" dirty="0">
              <a:solidFill>
                <a:srgbClr val="C00000"/>
              </a:solidFill>
              <a:latin typeface="+mj-lt"/>
            </a:rPr>
            <a:t>Ensures Canada continues to develop a vibrant knowledge economy</a:t>
          </a:r>
          <a:endParaRPr lang="en-CA" sz="2400" b="1" i="1" kern="1200" dirty="0">
            <a:solidFill>
              <a:srgbClr val="C00000"/>
            </a:solidFill>
            <a:latin typeface="+mj-lt"/>
          </a:endParaRPr>
        </a:p>
      </dsp:txBody>
      <dsp:txXfrm>
        <a:off x="392898" y="3719573"/>
        <a:ext cx="7182471" cy="1344645"/>
      </dsp:txXfrm>
    </dsp:sp>
    <dsp:sp modelId="{EE219F33-FAD3-452C-A8F0-618D4189595C}">
      <dsp:nvSpPr>
        <dsp:cNvPr id="0" name=""/>
        <dsp:cNvSpPr/>
      </dsp:nvSpPr>
      <dsp:spPr>
        <a:xfrm>
          <a:off x="0" y="3472345"/>
          <a:ext cx="1182409" cy="1411877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12700" cap="flat" cmpd="sng" algn="ctr">
          <a:solidFill>
            <a:schemeClr val="accent3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78296A7-A880-46C7-AB3B-6A442F857F0C}" type="datetimeFigureOut">
              <a:rPr lang="en-CA" smtClean="0"/>
              <a:t>2020-11-05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A86C622-BCD4-43B7-BDF9-3D01157946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6968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B7602BF-05F2-4C93-99A9-8B040F0DFA17}" type="datetimeFigureOut">
              <a:rPr lang="en-CA" smtClean="0"/>
              <a:t>2020-11-05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72F3CFE-D6E6-458E-9FAB-852F1E9D1BA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8055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2F3CFE-D6E6-458E-9FAB-852F1E9D1BAA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4341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710"/>
          <a:stretch/>
        </p:blipFill>
        <p:spPr>
          <a:xfrm flipH="1">
            <a:off x="0" y="3822358"/>
            <a:ext cx="12192000" cy="3005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84" y="1894000"/>
            <a:ext cx="11401779" cy="1017643"/>
          </a:xfrm>
          <a:noFill/>
        </p:spPr>
        <p:txBody>
          <a:bodyPr anchor="ctr">
            <a:normAutofit/>
          </a:bodyPr>
          <a:lstStyle>
            <a:lvl1pPr algn="l">
              <a:defRPr sz="4400" b="1">
                <a:solidFill>
                  <a:srgbClr val="3A79A5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84" y="2924883"/>
            <a:ext cx="11401779" cy="708711"/>
          </a:xfrm>
        </p:spPr>
        <p:txBody>
          <a:bodyPr>
            <a:normAutofit/>
          </a:bodyPr>
          <a:lstStyle>
            <a:lvl1pPr marL="0" indent="0" algn="l">
              <a:buNone/>
              <a:defRPr sz="2400" b="0"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0" y="6826239"/>
            <a:ext cx="12192000" cy="63523"/>
          </a:xfrm>
          <a:prstGeom prst="rect">
            <a:avLst/>
          </a:prstGeom>
          <a:solidFill>
            <a:srgbClr val="EC7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175846"/>
          </a:xfrm>
          <a:prstGeom prst="rect">
            <a:avLst/>
          </a:prstGeom>
          <a:solidFill>
            <a:srgbClr val="003D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9331" y="187266"/>
            <a:ext cx="3342669" cy="103096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46F5209-16AB-F648-A051-FE7FC9AD45C9}"/>
              </a:ext>
            </a:extLst>
          </p:cNvPr>
          <p:cNvSpPr txBox="1"/>
          <p:nvPr userDrawn="1"/>
        </p:nvSpPr>
        <p:spPr>
          <a:xfrm>
            <a:off x="7758798" y="6332180"/>
            <a:ext cx="45235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rdc-drc.ca  </a:t>
            </a:r>
            <a:r>
              <a:rPr lang="en-US" sz="1600" b="0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|</a:t>
            </a:r>
            <a:r>
              <a:rPr lang="en-US" sz="16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6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@</a:t>
            </a:r>
            <a:r>
              <a:rPr lang="en-US" sz="1600" b="1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rdc_drc</a:t>
            </a:r>
            <a:r>
              <a:rPr lang="en-US" sz="16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600" b="0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|</a:t>
            </a:r>
            <a:r>
              <a:rPr lang="en-US" sz="16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6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mark.leggott@rdc-drc.ca</a:t>
            </a:r>
          </a:p>
        </p:txBody>
      </p:sp>
    </p:spTree>
    <p:extLst>
      <p:ext uri="{BB962C8B-B14F-4D97-AF65-F5344CB8AC3E}">
        <p14:creationId xmlns:p14="http://schemas.microsoft.com/office/powerpoint/2010/main" val="309446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" t="88218" r="-473" b="1451"/>
          <a:stretch/>
        </p:blipFill>
        <p:spPr>
          <a:xfrm flipH="1">
            <a:off x="-55836" y="5961743"/>
            <a:ext cx="12247835" cy="879711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0"/>
            <a:ext cx="12192000" cy="63523"/>
          </a:xfrm>
          <a:prstGeom prst="rect">
            <a:avLst/>
          </a:prstGeom>
          <a:solidFill>
            <a:srgbClr val="EC7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  <p:sp>
        <p:nvSpPr>
          <p:cNvPr id="25" name="Rectangle 24"/>
          <p:cNvSpPr/>
          <p:nvPr userDrawn="1"/>
        </p:nvSpPr>
        <p:spPr>
          <a:xfrm>
            <a:off x="0" y="6794478"/>
            <a:ext cx="12192000" cy="6352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533" y="134016"/>
            <a:ext cx="114808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3D62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33" y="1189499"/>
            <a:ext cx="11480800" cy="4688382"/>
          </a:xfrm>
        </p:spPr>
        <p:txBody>
          <a:bodyPr/>
          <a:lstStyle>
            <a:lvl1pPr marL="228600" indent="-228600">
              <a:buClr>
                <a:srgbClr val="3A79A5"/>
              </a:buClr>
              <a:buFont typeface="Calibri" panose="020F0502020204030204" pitchFamily="34" charset="0"/>
              <a:buChar char="&gt;"/>
              <a:defRPr b="0">
                <a:latin typeface="+mj-lt"/>
              </a:defRPr>
            </a:lvl1pPr>
            <a:lvl2pPr>
              <a:defRPr>
                <a:latin typeface="+mj-lt"/>
              </a:defRPr>
            </a:lvl2pPr>
            <a:lvl3pPr marL="1143000" indent="-228600">
              <a:buClr>
                <a:srgbClr val="3A79A5"/>
              </a:buClr>
              <a:buFont typeface="Calibri Light" panose="020F0302020204030204" pitchFamily="34" charset="0"/>
              <a:buChar char="─"/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5748595" y="6462656"/>
            <a:ext cx="688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>
                <a:solidFill>
                  <a:schemeClr val="bg1"/>
                </a:solidFill>
              </a:rPr>
              <a:pPr algn="ctr"/>
              <a:t>‹#›</a:t>
            </a:fld>
            <a:endParaRPr lang="en-CA" sz="10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C5BF15-E339-4100-9BF9-78EA2393B396}"/>
              </a:ext>
            </a:extLst>
          </p:cNvPr>
          <p:cNvSpPr txBox="1"/>
          <p:nvPr userDrawn="1"/>
        </p:nvSpPr>
        <p:spPr>
          <a:xfrm>
            <a:off x="7994106" y="6432266"/>
            <a:ext cx="3971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rdc-drc.ca  </a:t>
            </a:r>
            <a:r>
              <a:rPr lang="en-US" sz="1400" b="0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|</a:t>
            </a:r>
            <a:r>
              <a:rPr lang="en-US" sz="14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@</a:t>
            </a:r>
            <a:r>
              <a:rPr lang="en-US" sz="1400" b="1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rdc_drc</a:t>
            </a:r>
            <a:r>
              <a: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400" b="0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|</a:t>
            </a:r>
            <a:r>
              <a:rPr lang="en-US" sz="14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mark.leggott@rdc-drc.ca</a:t>
            </a:r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102AA3C3-DBEA-45A2-B0B9-4B5A25B588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33"/>
          <a:stretch/>
        </p:blipFill>
        <p:spPr>
          <a:xfrm>
            <a:off x="10022461" y="5985444"/>
            <a:ext cx="1943180" cy="43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674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710"/>
          <a:stretch/>
        </p:blipFill>
        <p:spPr>
          <a:xfrm flipH="1">
            <a:off x="0" y="3822358"/>
            <a:ext cx="12192000" cy="3005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61715"/>
            <a:ext cx="12192000" cy="2073189"/>
          </a:xfrm>
          <a:noFill/>
        </p:spPr>
        <p:txBody>
          <a:bodyPr anchor="ctr">
            <a:normAutofit/>
          </a:bodyPr>
          <a:lstStyle>
            <a:lvl1pPr>
              <a:defRPr sz="4400" b="1">
                <a:solidFill>
                  <a:srgbClr val="003D62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5748595" y="6462656"/>
            <a:ext cx="688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0" y="0"/>
            <a:ext cx="12192000" cy="63523"/>
          </a:xfrm>
          <a:prstGeom prst="rect">
            <a:avLst/>
          </a:prstGeom>
          <a:solidFill>
            <a:srgbClr val="EC7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  <p:sp>
        <p:nvSpPr>
          <p:cNvPr id="7" name="Rectangle 6"/>
          <p:cNvSpPr/>
          <p:nvPr userDrawn="1"/>
        </p:nvSpPr>
        <p:spPr>
          <a:xfrm>
            <a:off x="0" y="6791422"/>
            <a:ext cx="12192000" cy="63523"/>
          </a:xfrm>
          <a:prstGeom prst="rect">
            <a:avLst/>
          </a:prstGeom>
          <a:solidFill>
            <a:srgbClr val="EC7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A" sz="18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51F1E5-ADFE-493C-8199-E0CF95628CCF}"/>
              </a:ext>
            </a:extLst>
          </p:cNvPr>
          <p:cNvSpPr txBox="1"/>
          <p:nvPr userDrawn="1"/>
        </p:nvSpPr>
        <p:spPr>
          <a:xfrm>
            <a:off x="7994106" y="6432266"/>
            <a:ext cx="3971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rdc-drc.ca  </a:t>
            </a:r>
            <a:r>
              <a:rPr lang="en-US" sz="1400" b="0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|</a:t>
            </a:r>
            <a:r>
              <a:rPr lang="en-US" sz="14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@</a:t>
            </a:r>
            <a:r>
              <a:rPr lang="en-US" sz="1400" b="1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rdc_drc</a:t>
            </a:r>
            <a:r>
              <a: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400" b="0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|</a:t>
            </a:r>
            <a:r>
              <a:rPr lang="en-US" sz="14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mark.leggott@rdc-drc.ca</a:t>
            </a:r>
          </a:p>
        </p:txBody>
      </p:sp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7450B0C7-E12E-4D3F-ABCF-C2682B6494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33"/>
          <a:stretch/>
        </p:blipFill>
        <p:spPr>
          <a:xfrm>
            <a:off x="10022461" y="5985444"/>
            <a:ext cx="1943180" cy="43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678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" t="88218" r="-473" b="1451"/>
          <a:stretch/>
        </p:blipFill>
        <p:spPr>
          <a:xfrm flipH="1">
            <a:off x="-55836" y="5961743"/>
            <a:ext cx="12247835" cy="879711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2533" y="134016"/>
            <a:ext cx="114808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3D62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5748595" y="6462656"/>
            <a:ext cx="688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>
                <a:solidFill>
                  <a:schemeClr val="bg1"/>
                </a:solidFill>
              </a:rPr>
              <a:pPr algn="ctr"/>
              <a:t>‹#›</a:t>
            </a:fld>
            <a:endParaRPr lang="en-CA" sz="10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12192000" cy="63523"/>
          </a:xfrm>
          <a:prstGeom prst="rect">
            <a:avLst/>
          </a:prstGeom>
          <a:solidFill>
            <a:srgbClr val="EC7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  <p:sp>
        <p:nvSpPr>
          <p:cNvPr id="13" name="Rectangle 12"/>
          <p:cNvSpPr/>
          <p:nvPr userDrawn="1"/>
        </p:nvSpPr>
        <p:spPr>
          <a:xfrm>
            <a:off x="0" y="6794478"/>
            <a:ext cx="12192000" cy="6352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CF0465-D989-4791-AD3B-6984426B45F1}"/>
              </a:ext>
            </a:extLst>
          </p:cNvPr>
          <p:cNvSpPr txBox="1"/>
          <p:nvPr userDrawn="1"/>
        </p:nvSpPr>
        <p:spPr>
          <a:xfrm>
            <a:off x="7994106" y="6432266"/>
            <a:ext cx="3971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rdc-drc.ca  </a:t>
            </a:r>
            <a:r>
              <a:rPr lang="en-US" sz="1400" b="0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|</a:t>
            </a:r>
            <a:r>
              <a:rPr lang="en-US" sz="14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@</a:t>
            </a:r>
            <a:r>
              <a:rPr lang="en-US" sz="1400" b="1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rdc_drc</a:t>
            </a:r>
            <a:r>
              <a: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400" b="0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|</a:t>
            </a:r>
            <a:r>
              <a:rPr lang="en-US" sz="14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mark.leggott@rdc-drc.ca</a:t>
            </a:r>
          </a:p>
        </p:txBody>
      </p: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21196159-8472-403B-B49F-F90C23E6E3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33"/>
          <a:stretch/>
        </p:blipFill>
        <p:spPr>
          <a:xfrm>
            <a:off x="10022461" y="5985444"/>
            <a:ext cx="1943180" cy="43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428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63523"/>
          </a:xfrm>
          <a:prstGeom prst="rect">
            <a:avLst/>
          </a:prstGeom>
          <a:solidFill>
            <a:srgbClr val="EC7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72533" y="134016"/>
            <a:ext cx="114808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3D62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5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710"/>
          <a:stretch/>
        </p:blipFill>
        <p:spPr>
          <a:xfrm>
            <a:off x="0" y="3789406"/>
            <a:ext cx="12192000" cy="3005072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12192000" cy="63523"/>
          </a:xfrm>
          <a:prstGeom prst="rect">
            <a:avLst/>
          </a:prstGeom>
          <a:solidFill>
            <a:srgbClr val="EC7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  <p:sp>
        <p:nvSpPr>
          <p:cNvPr id="10" name="Rectangle 9"/>
          <p:cNvSpPr/>
          <p:nvPr userDrawn="1"/>
        </p:nvSpPr>
        <p:spPr>
          <a:xfrm>
            <a:off x="0" y="6794478"/>
            <a:ext cx="12192000" cy="63523"/>
          </a:xfrm>
          <a:prstGeom prst="rect">
            <a:avLst/>
          </a:prstGeom>
          <a:solidFill>
            <a:srgbClr val="EC7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80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564" y="188995"/>
            <a:ext cx="3490449" cy="1076546"/>
          </a:xfrm>
          <a:prstGeom prst="rect">
            <a:avLst/>
          </a:prstGeom>
        </p:spPr>
      </p:pic>
      <p:sp>
        <p:nvSpPr>
          <p:cNvPr id="12" name="Footer Placeholder 4"/>
          <p:cNvSpPr txBox="1">
            <a:spLocks/>
          </p:cNvSpPr>
          <p:nvPr userDrawn="1"/>
        </p:nvSpPr>
        <p:spPr>
          <a:xfrm>
            <a:off x="2596444" y="2267572"/>
            <a:ext cx="699911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sz="3600" dirty="0">
                <a:solidFill>
                  <a:srgbClr val="3A79A5"/>
                </a:solidFill>
                <a:latin typeface="Gill Sans MT" panose="020B0502020104020203" pitchFamily="34" charset="0"/>
              </a:rPr>
              <a:t>Thank</a:t>
            </a:r>
            <a:r>
              <a:rPr lang="en-CA" sz="3600" baseline="0" dirty="0">
                <a:solidFill>
                  <a:srgbClr val="3A79A5"/>
                </a:solidFill>
                <a:latin typeface="Gill Sans MT" panose="020B0502020104020203" pitchFamily="34" charset="0"/>
              </a:rPr>
              <a:t> you! Questions?</a:t>
            </a:r>
            <a:endParaRPr lang="en-CA" sz="3600" dirty="0">
              <a:solidFill>
                <a:srgbClr val="3A79A5"/>
              </a:solidFill>
              <a:latin typeface="Gill Sans MT" panose="020B0502020104020203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C70F66-F6AE-CF4C-804E-4817BE0C865B}"/>
              </a:ext>
            </a:extLst>
          </p:cNvPr>
          <p:cNvSpPr txBox="1"/>
          <p:nvPr userDrawn="1"/>
        </p:nvSpPr>
        <p:spPr>
          <a:xfrm>
            <a:off x="2209584" y="5030332"/>
            <a:ext cx="7772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+mj-lt"/>
              </a:rPr>
              <a:t>rdc-drc.ca  </a:t>
            </a:r>
            <a:r>
              <a:rPr lang="en-US" sz="2800" b="0" dirty="0">
                <a:solidFill>
                  <a:srgbClr val="FFC000"/>
                </a:solidFill>
                <a:latin typeface="+mj-lt"/>
              </a:rPr>
              <a:t>|</a:t>
            </a:r>
            <a:r>
              <a:rPr lang="en-US" sz="2800" b="0" dirty="0">
                <a:solidFill>
                  <a:schemeClr val="bg1"/>
                </a:solidFill>
                <a:latin typeface="+mj-lt"/>
              </a:rPr>
              <a:t>  </a:t>
            </a:r>
            <a:r>
              <a:rPr lang="en-US" sz="2800" b="1" dirty="0">
                <a:solidFill>
                  <a:schemeClr val="bg1"/>
                </a:solidFill>
                <a:latin typeface="+mj-lt"/>
              </a:rPr>
              <a:t>@</a:t>
            </a:r>
            <a:r>
              <a:rPr lang="en-US" sz="2800" b="1" dirty="0" err="1">
                <a:solidFill>
                  <a:schemeClr val="bg1"/>
                </a:solidFill>
                <a:latin typeface="+mj-lt"/>
              </a:rPr>
              <a:t>rdc_drc</a:t>
            </a:r>
            <a:r>
              <a:rPr lang="en-US" sz="2800" b="1" dirty="0">
                <a:solidFill>
                  <a:schemeClr val="bg1"/>
                </a:solidFill>
                <a:latin typeface="+mj-lt"/>
              </a:rPr>
              <a:t>  </a:t>
            </a:r>
            <a:r>
              <a:rPr lang="en-US" sz="2800" b="0" dirty="0">
                <a:solidFill>
                  <a:srgbClr val="FFC000"/>
                </a:solidFill>
                <a:latin typeface="+mj-lt"/>
              </a:rPr>
              <a:t>|</a:t>
            </a:r>
            <a:r>
              <a:rPr lang="en-US" sz="2800" b="0" dirty="0">
                <a:solidFill>
                  <a:schemeClr val="bg1"/>
                </a:solidFill>
                <a:latin typeface="+mj-lt"/>
              </a:rPr>
              <a:t>  </a:t>
            </a:r>
            <a:r>
              <a:rPr lang="en-US" sz="2800" b="1" dirty="0">
                <a:solidFill>
                  <a:schemeClr val="bg1"/>
                </a:solidFill>
                <a:latin typeface="+mj-lt"/>
              </a:rPr>
              <a:t>mark.leggott@rdc-drc.ca</a:t>
            </a:r>
          </a:p>
        </p:txBody>
      </p:sp>
    </p:spTree>
    <p:extLst>
      <p:ext uri="{BB962C8B-B14F-4D97-AF65-F5344CB8AC3E}">
        <p14:creationId xmlns:p14="http://schemas.microsoft.com/office/powerpoint/2010/main" val="2081999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E890F-2E33-430A-BEB8-DBC6FA7F9640}" type="datetime1">
              <a:rPr lang="en-CA" smtClean="0"/>
              <a:t>2020-11-05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E2DA2-DD41-48DB-B949-694A8D20A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6608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4" r:id="rId4"/>
    <p:sldLayoutId id="2147483676" r:id="rId5"/>
    <p:sldLayoutId id="2147483677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Gill Sans MT" panose="020B05020201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record/3574685" TargetMode="External"/><Relationship Id="rId2" Type="http://schemas.openxmlformats.org/officeDocument/2006/relationships/hyperlink" Target="https://www.rdc-drc.ca/download/position-paper-data-management-roadmap-2019-2024/?wpdmdl=2482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84" y="1567544"/>
            <a:ext cx="11401779" cy="1344100"/>
          </a:xfrm>
        </p:spPr>
        <p:txBody>
          <a:bodyPr>
            <a:noAutofit/>
          </a:bodyPr>
          <a:lstStyle/>
          <a:p>
            <a:r>
              <a:rPr lang="en-CA" sz="3800" dirty="0"/>
              <a:t>Research Data Canada: Partnerships and Collaborations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21684" y="2845740"/>
            <a:ext cx="6858000" cy="708711"/>
          </a:xfrm>
        </p:spPr>
        <p:txBody>
          <a:bodyPr/>
          <a:lstStyle/>
          <a:p>
            <a:r>
              <a:rPr lang="en-CA" dirty="0">
                <a:latin typeface="+mj-lt"/>
              </a:rPr>
              <a:t>November, 2020: RDM Services Workshop </a:t>
            </a:r>
          </a:p>
        </p:txBody>
      </p:sp>
    </p:spTree>
    <p:extLst>
      <p:ext uri="{BB962C8B-B14F-4D97-AF65-F5344CB8AC3E}">
        <p14:creationId xmlns:p14="http://schemas.microsoft.com/office/powerpoint/2010/main" val="38676151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4A528-E235-4E42-989D-409B83973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NDRIO (New DRI Organizations)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629337-F77E-9140-A6D0-41BBE805C5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$375M of funding over five-years to establish a new national not-for-profit</a:t>
            </a:r>
          </a:p>
          <a:p>
            <a:r>
              <a:rPr lang="en-US" dirty="0"/>
              <a:t>NDRIO responsibility for funding/support of </a:t>
            </a:r>
            <a:r>
              <a:rPr lang="en-US" dirty="0">
                <a:solidFill>
                  <a:schemeClr val="accent3"/>
                </a:solidFill>
              </a:rPr>
              <a:t>High-Performance Computing (HPC) </a:t>
            </a:r>
            <a:r>
              <a:rPr lang="en-US" dirty="0"/>
              <a:t>&lt;</a:t>
            </a:r>
            <a:r>
              <a:rPr lang="en-US" dirty="0">
                <a:solidFill>
                  <a:schemeClr val="accent3"/>
                </a:solidFill>
              </a:rPr>
              <a:t>Compute Canada</a:t>
            </a:r>
            <a:r>
              <a:rPr lang="en-US" dirty="0"/>
              <a:t>&gt;, </a:t>
            </a:r>
            <a:r>
              <a:rPr lang="en-US" dirty="0">
                <a:solidFill>
                  <a:srgbClr val="FF0000"/>
                </a:solidFill>
              </a:rPr>
              <a:t>Research Software (RS), RDM</a:t>
            </a:r>
            <a:r>
              <a:rPr lang="en-US" dirty="0"/>
              <a:t> (&lt; </a:t>
            </a:r>
            <a:r>
              <a:rPr lang="en-US" dirty="0">
                <a:solidFill>
                  <a:srgbClr val="FF0000"/>
                </a:solidFill>
              </a:rPr>
              <a:t>CANARIE</a:t>
            </a:r>
            <a:r>
              <a:rPr lang="en-US" dirty="0"/>
              <a:t>)</a:t>
            </a:r>
          </a:p>
          <a:p>
            <a:r>
              <a:rPr lang="en-US" dirty="0"/>
              <a:t>Developing plan over next 6-12 months for activities to end of 2024 FY</a:t>
            </a:r>
          </a:p>
          <a:p>
            <a:r>
              <a:rPr lang="en-US" dirty="0"/>
              <a:t>Inaugural Board elected by Members in mid-March</a:t>
            </a:r>
          </a:p>
          <a:p>
            <a:r>
              <a:rPr lang="en-US" dirty="0"/>
              <a:t>Researcher Council in place, defining how best to engage researchers</a:t>
            </a:r>
          </a:p>
          <a:p>
            <a:r>
              <a:rPr lang="en-US" dirty="0"/>
              <a:t>Outreach underway with Position Papers &amp; Whitepaper process</a:t>
            </a:r>
          </a:p>
          <a:p>
            <a:r>
              <a:rPr lang="en-US" dirty="0"/>
              <a:t>International partnerships, services and models are one focus in the current phase of activity, and how Canada can engage with colleagues</a:t>
            </a:r>
          </a:p>
        </p:txBody>
      </p:sp>
    </p:spTree>
    <p:extLst>
      <p:ext uri="{BB962C8B-B14F-4D97-AF65-F5344CB8AC3E}">
        <p14:creationId xmlns:p14="http://schemas.microsoft.com/office/powerpoint/2010/main" val="745510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A9AF8-FE51-954E-93BB-D967B61A6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RDC &amp; Portage and Examples of National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5B1154-D24F-AD4D-A2C8-B701F4627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Portage Network came from the university library sector, now in NDRIO</a:t>
            </a:r>
          </a:p>
          <a:p>
            <a:r>
              <a:rPr lang="en-US" dirty="0"/>
              <a:t>RDC &amp; Portage Network will merge into NDRIO by Mar/2022 at the latest</a:t>
            </a:r>
          </a:p>
          <a:p>
            <a:r>
              <a:rPr lang="en-US" dirty="0"/>
              <a:t>National RDM Training Working Groups (already merged)</a:t>
            </a:r>
          </a:p>
          <a:p>
            <a:pPr lvl="1"/>
            <a:r>
              <a:rPr lang="en-US" dirty="0"/>
              <a:t>Recommendations regarding best practices for RDM &amp; Data Science Training, including option of a Train-the-Trainer version of CODATA-RDA Data Science School </a:t>
            </a:r>
          </a:p>
          <a:p>
            <a:r>
              <a:rPr lang="en-US" dirty="0"/>
              <a:t>Data Repositories Expert Group (struck as a broad effort)</a:t>
            </a:r>
          </a:p>
          <a:p>
            <a:pPr lvl="1"/>
            <a:r>
              <a:rPr lang="en-US" dirty="0" err="1"/>
              <a:t>MulDiscussions</a:t>
            </a:r>
            <a:r>
              <a:rPr lang="en-US" dirty="0"/>
              <a:t> around a more sustainable approach to funding and support for national Canadian data repositories, including provision of support and funding for CoreTrustSeal Certification</a:t>
            </a:r>
          </a:p>
          <a:p>
            <a:r>
              <a:rPr lang="en-US" dirty="0"/>
              <a:t>RDC/Portage/NDRIO also partnered with WDS-ITO to facilitate their efforts using the national context, and co-location at the University of Victoria/ONC</a:t>
            </a:r>
          </a:p>
        </p:txBody>
      </p:sp>
    </p:spTree>
    <p:extLst>
      <p:ext uri="{BB962C8B-B14F-4D97-AF65-F5344CB8AC3E}">
        <p14:creationId xmlns:p14="http://schemas.microsoft.com/office/powerpoint/2010/main" val="66815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>
            <a:extLst>
              <a:ext uri="{FF2B5EF4-FFF2-40B4-BE49-F238E27FC236}">
                <a16:creationId xmlns:a16="http://schemas.microsoft.com/office/drawing/2014/main" id="{F19153D3-D0CE-8E4B-B556-5218822E9E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41" y="-293511"/>
            <a:ext cx="52990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E4CFAFE-82C4-8A46-A9FD-AADC676B55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3627" y="1189499"/>
            <a:ext cx="5839706" cy="4688382"/>
          </a:xfrm>
        </p:spPr>
        <p:txBody>
          <a:bodyPr/>
          <a:lstStyle/>
          <a:p>
            <a:r>
              <a:rPr lang="en-US" dirty="0"/>
              <a:t>New effort to promote the efforts of   key international RDM organizations, and highlight:</a:t>
            </a:r>
          </a:p>
          <a:p>
            <a:pPr lvl="1"/>
            <a:r>
              <a:rPr lang="en-US" dirty="0"/>
              <a:t>Roles and mandates</a:t>
            </a:r>
          </a:p>
          <a:p>
            <a:pPr lvl="1"/>
            <a:r>
              <a:rPr lang="en-US" dirty="0"/>
              <a:t>Areas of complementarity</a:t>
            </a:r>
          </a:p>
          <a:p>
            <a:pPr lvl="1"/>
            <a:r>
              <a:rPr lang="en-US" dirty="0"/>
              <a:t>Opportunities for moving ahead together</a:t>
            </a:r>
          </a:p>
          <a:p>
            <a:r>
              <a:rPr lang="en-US" dirty="0"/>
              <a:t>One example is a new RDA COVID-19 Working Group, which includes experts all 4 organizations.</a:t>
            </a:r>
          </a:p>
        </p:txBody>
      </p:sp>
    </p:spTree>
    <p:extLst>
      <p:ext uri="{BB962C8B-B14F-4D97-AF65-F5344CB8AC3E}">
        <p14:creationId xmlns:p14="http://schemas.microsoft.com/office/powerpoint/2010/main" val="4007615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3951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2D908-4CA4-4D4B-AAF0-72F0A5C77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CANARIE – Research Data Canada’s Parent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7EE58AD8-2E67-DF4E-8C75-6B6D0C3A9F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6140220"/>
              </p:ext>
            </p:extLst>
          </p:nvPr>
        </p:nvGraphicFramePr>
        <p:xfrm>
          <a:off x="4059233" y="826976"/>
          <a:ext cx="7968269" cy="520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vision-canarie-sm.jpg">
            <a:extLst>
              <a:ext uri="{FF2B5EF4-FFF2-40B4-BE49-F238E27FC236}">
                <a16:creationId xmlns:a16="http://schemas.microsoft.com/office/drawing/2014/main" id="{6EEF7B8F-4813-B149-A892-FB6DDDF31F5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47" y="903178"/>
            <a:ext cx="3605717" cy="500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18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85195-AAEA-AB41-ABE3-42CBBB898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Canada’s NREN</a:t>
            </a:r>
          </a:p>
        </p:txBody>
      </p:sp>
      <p:pic>
        <p:nvPicPr>
          <p:cNvPr id="4" name="Content Placeholder 4" descr="A picture containing map&#10;&#10;Description automatically generated">
            <a:extLst>
              <a:ext uri="{FF2B5EF4-FFF2-40B4-BE49-F238E27FC236}">
                <a16:creationId xmlns:a16="http://schemas.microsoft.com/office/drawing/2014/main" id="{F151154C-292F-4E40-A560-2403B608E5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392" y="134016"/>
            <a:ext cx="6817215" cy="576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968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D72D6-B90C-2F45-B320-DC7DC3C29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Data Canada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A5623A-0664-FD42-B759-1A67E4D1C6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Vision</a:t>
            </a:r>
          </a:p>
          <a:p>
            <a:pPr lvl="1"/>
            <a:r>
              <a:rPr lang="en-CA" dirty="0"/>
              <a:t>Canadians have </a:t>
            </a:r>
            <a:r>
              <a:rPr lang="en-CA" b="1" dirty="0"/>
              <a:t>access</a:t>
            </a:r>
            <a:r>
              <a:rPr lang="en-CA" dirty="0"/>
              <a:t> to national and international collections of </a:t>
            </a:r>
            <a:r>
              <a:rPr lang="en-CA" b="1" dirty="0"/>
              <a:t>publicly-funded</a:t>
            </a:r>
            <a:r>
              <a:rPr lang="en-CA" dirty="0"/>
              <a:t> research data.</a:t>
            </a:r>
          </a:p>
          <a:p>
            <a:r>
              <a:rPr lang="en-US" dirty="0"/>
              <a:t>Mission</a:t>
            </a:r>
          </a:p>
          <a:p>
            <a:pPr lvl="1"/>
            <a:r>
              <a:rPr lang="en-US" dirty="0"/>
              <a:t>Work with stakeholders to ensure research data is </a:t>
            </a:r>
            <a:r>
              <a:rPr lang="en-US" b="1" dirty="0"/>
              <a:t>re-usable</a:t>
            </a:r>
            <a:r>
              <a:rPr lang="en-US" dirty="0"/>
              <a:t> in support of </a:t>
            </a:r>
            <a:r>
              <a:rPr lang="en-US" b="1" dirty="0"/>
              <a:t>innovation</a:t>
            </a:r>
            <a:r>
              <a:rPr lang="en-US" dirty="0"/>
              <a:t> that benefits all Canadians.</a:t>
            </a:r>
          </a:p>
          <a:p>
            <a:r>
              <a:rPr lang="en-US" i="1" dirty="0"/>
              <a:t>Strategies</a:t>
            </a:r>
          </a:p>
          <a:p>
            <a:pPr lvl="1"/>
            <a:r>
              <a:rPr lang="en-CA" dirty="0"/>
              <a:t>Facilitate the development of a collection of </a:t>
            </a:r>
            <a:r>
              <a:rPr lang="en-CA" b="1" dirty="0"/>
              <a:t>integrated National Data Services</a:t>
            </a:r>
            <a:r>
              <a:rPr lang="en-CA" dirty="0"/>
              <a:t> that support researchers through all stages of the research lifecycle and promote compliance. </a:t>
            </a:r>
          </a:p>
          <a:p>
            <a:pPr lvl="1"/>
            <a:r>
              <a:rPr lang="en-CA" dirty="0"/>
              <a:t>Focus on </a:t>
            </a:r>
            <a:r>
              <a:rPr lang="en-CA" b="1" dirty="0"/>
              <a:t>enabling</a:t>
            </a:r>
            <a:r>
              <a:rPr lang="en-CA" dirty="0"/>
              <a:t> activities – increasing stakeholder alignment,  promoting support for data reusability and/or addressing gaps in enabling technologies.</a:t>
            </a:r>
          </a:p>
          <a:p>
            <a:pPr lvl="1"/>
            <a:r>
              <a:rPr lang="en-CA" dirty="0"/>
              <a:t>Facilitate </a:t>
            </a:r>
            <a:r>
              <a:rPr lang="en-CA" b="1" dirty="0"/>
              <a:t>international</a:t>
            </a:r>
            <a:r>
              <a:rPr lang="en-CA" dirty="0"/>
              <a:t> collaboration.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473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0168F-77A6-1E49-831F-81F0BB864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RDC Strategy 2020-22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0BB7888-A8A0-6646-B0A2-BA4DFC467516}"/>
              </a:ext>
            </a:extLst>
          </p:cNvPr>
          <p:cNvSpPr/>
          <p:nvPr/>
        </p:nvSpPr>
        <p:spPr>
          <a:xfrm>
            <a:off x="1422400" y="1538111"/>
            <a:ext cx="2562577" cy="37817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Embedding the National Data Services Framework (NDSF)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030BF32-6EA0-324E-94F4-3B52A021E272}"/>
              </a:ext>
            </a:extLst>
          </p:cNvPr>
          <p:cNvSpPr/>
          <p:nvPr/>
        </p:nvSpPr>
        <p:spPr>
          <a:xfrm>
            <a:off x="4919133" y="1538111"/>
            <a:ext cx="2562577" cy="3781778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Strengthening the RDM Ecosystem During NDRIO Transition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F5786E2-3B61-C442-B507-60DA33DC772E}"/>
              </a:ext>
            </a:extLst>
          </p:cNvPr>
          <p:cNvSpPr/>
          <p:nvPr/>
        </p:nvSpPr>
        <p:spPr>
          <a:xfrm>
            <a:off x="8415866" y="1538111"/>
            <a:ext cx="2562577" cy="3781778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Building International Linkages and Partnerships</a:t>
            </a:r>
          </a:p>
        </p:txBody>
      </p:sp>
    </p:spTree>
    <p:extLst>
      <p:ext uri="{BB962C8B-B14F-4D97-AF65-F5344CB8AC3E}">
        <p14:creationId xmlns:p14="http://schemas.microsoft.com/office/powerpoint/2010/main" val="4074176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A0659-7D56-1442-B4A9-35BBAD8D5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NDS/NDSF 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997DD7-DD46-3B48-AA4C-229EBBBEE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/>
              <a:t>National Data Services</a:t>
            </a:r>
          </a:p>
          <a:p>
            <a:pPr lvl="1"/>
            <a:r>
              <a:rPr lang="en-CA" i="1" dirty="0"/>
              <a:t>A service that provides one or more data-related functions to applicable stakeholders and disciplines in a specific national context.</a:t>
            </a:r>
            <a:endParaRPr lang="en-US" i="1" dirty="0"/>
          </a:p>
          <a:p>
            <a:r>
              <a:rPr lang="en-CA" b="1" dirty="0"/>
              <a:t>National Data Services Framework</a:t>
            </a:r>
          </a:p>
          <a:p>
            <a:pPr lvl="1"/>
            <a:r>
              <a:rPr lang="en-CA" i="1" dirty="0"/>
              <a:t>a conversation with all stakeholders at all levels;</a:t>
            </a:r>
          </a:p>
          <a:p>
            <a:pPr lvl="1"/>
            <a:r>
              <a:rPr lang="en-CA" i="1" dirty="0"/>
              <a:t>agreement on best-practices, standards and protocols;</a:t>
            </a:r>
          </a:p>
          <a:p>
            <a:pPr lvl="1"/>
            <a:r>
              <a:rPr lang="en-CA" i="1" dirty="0"/>
              <a:t>a suite of interoperable services and resources.</a:t>
            </a:r>
          </a:p>
        </p:txBody>
      </p:sp>
    </p:spTree>
    <p:extLst>
      <p:ext uri="{BB962C8B-B14F-4D97-AF65-F5344CB8AC3E}">
        <p14:creationId xmlns:p14="http://schemas.microsoft.com/office/powerpoint/2010/main" val="2943510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31F5C9-4986-434F-A460-9E2EB7B9BD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540" y="404859"/>
            <a:ext cx="10640786" cy="526364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A10240A-F6CA-F145-B2D3-818E9DF2D812}"/>
              </a:ext>
            </a:extLst>
          </p:cNvPr>
          <p:cNvSpPr/>
          <p:nvPr/>
        </p:nvSpPr>
        <p:spPr>
          <a:xfrm>
            <a:off x="10071100" y="1397000"/>
            <a:ext cx="685800" cy="4699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793135-D629-0D4C-AF45-6273F8B184E6}"/>
              </a:ext>
            </a:extLst>
          </p:cNvPr>
          <p:cNvSpPr/>
          <p:nvPr/>
        </p:nvSpPr>
        <p:spPr>
          <a:xfrm>
            <a:off x="9779000" y="3532750"/>
            <a:ext cx="952500" cy="4699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3CD61B7-AE56-A940-91E9-21ADB10ED9F6}"/>
              </a:ext>
            </a:extLst>
          </p:cNvPr>
          <p:cNvCxnSpPr>
            <a:stCxn id="5" idx="1"/>
            <a:endCxn id="5" idx="3"/>
          </p:cNvCxnSpPr>
          <p:nvPr/>
        </p:nvCxnSpPr>
        <p:spPr>
          <a:xfrm>
            <a:off x="10071100" y="1631950"/>
            <a:ext cx="6858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4A94B5E-849F-B745-B3C1-A069C05AACF0}"/>
              </a:ext>
            </a:extLst>
          </p:cNvPr>
          <p:cNvCxnSpPr>
            <a:cxnSpLocks/>
          </p:cNvCxnSpPr>
          <p:nvPr/>
        </p:nvCxnSpPr>
        <p:spPr>
          <a:xfrm>
            <a:off x="9779000" y="3879850"/>
            <a:ext cx="9525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101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5E7A6-F78B-D546-9C95-3011BDB35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Kanata Declaration 2020 Version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C6B3B-B400-3146-AC3E-3AB4BD2A5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Process defined to refine/enhance the 2019 Kanata Declaration</a:t>
            </a:r>
          </a:p>
          <a:p>
            <a:r>
              <a:rPr lang="en-US" dirty="0"/>
              <a:t>Background Info: </a:t>
            </a:r>
            <a:r>
              <a:rPr lang="en-US" dirty="0">
                <a:hlinkClick r:id="rId2"/>
              </a:rPr>
              <a:t>DM Roadmap</a:t>
            </a:r>
            <a:r>
              <a:rPr lang="en-US" dirty="0"/>
              <a:t> &amp; </a:t>
            </a:r>
            <a:r>
              <a:rPr lang="en-US" dirty="0">
                <a:hlinkClick r:id="rId3"/>
              </a:rPr>
              <a:t>DM Backgrounder</a:t>
            </a:r>
            <a:endParaRPr lang="en-US" dirty="0"/>
          </a:p>
          <a:p>
            <a:r>
              <a:rPr lang="en-US" dirty="0"/>
              <a:t>Survey Monkey version of the Declaration</a:t>
            </a:r>
          </a:p>
          <a:p>
            <a:pPr lvl="1"/>
            <a:r>
              <a:rPr lang="en-US" dirty="0"/>
              <a:t>Solicits feedback on each of the 18 declarations</a:t>
            </a:r>
          </a:p>
          <a:p>
            <a:pPr lvl="1"/>
            <a:r>
              <a:rPr lang="en-US" dirty="0"/>
              <a:t>Solicits feedback on developments in communities of practice regarding intersections/updates for each statement</a:t>
            </a:r>
          </a:p>
          <a:p>
            <a:pPr lvl="1"/>
            <a:r>
              <a:rPr lang="en-US" dirty="0"/>
              <a:t>Allows document upload with any additional information</a:t>
            </a:r>
          </a:p>
          <a:p>
            <a:r>
              <a:rPr lang="en-US" b="1" dirty="0"/>
              <a:t>Feedback + 2020 Summit discussion will inform creation of Version 2020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30103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2825D-00B0-5C43-89D8-B71164713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National Digital Research Infrastructure Organization (NDRIO)</a:t>
            </a:r>
          </a:p>
        </p:txBody>
      </p:sp>
    </p:spTree>
    <p:extLst>
      <p:ext uri="{BB962C8B-B14F-4D97-AF65-F5344CB8AC3E}">
        <p14:creationId xmlns:p14="http://schemas.microsoft.com/office/powerpoint/2010/main" val="220700626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NDSF Summit 201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2060"/>
      </a:accent1>
      <a:accent2>
        <a:srgbClr val="E56317"/>
      </a:accent2>
      <a:accent3>
        <a:srgbClr val="0097CC"/>
      </a:accent3>
      <a:accent4>
        <a:srgbClr val="2F5496"/>
      </a:accent4>
      <a:accent5>
        <a:srgbClr val="C00000"/>
      </a:accent5>
      <a:accent6>
        <a:srgbClr val="757070"/>
      </a:accent6>
      <a:hlink>
        <a:srgbClr val="1F3864"/>
      </a:hlink>
      <a:folHlink>
        <a:srgbClr val="2F5496"/>
      </a:folHlink>
    </a:clrScheme>
    <a:fontScheme name="CANARIE PPT Templat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DSF Summit PPT Template" id="{92E99679-2DC0-4C7B-9FDE-2D8A78F0D547}" vid="{63F7B842-D051-4900-A390-BE04D28674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[General Document]" ma:contentTypeID="0x0101004300A40306E4BA4BB098EC6CABE2711500CE492B8BBFF2B649B925F9C13E057BB8" ma:contentTypeVersion="11" ma:contentTypeDescription="" ma:contentTypeScope="" ma:versionID="64f72ae500d11cd2be5e678b054f3d00">
  <xsd:schema xmlns:xsd="http://www.w3.org/2001/XMLSchema" xmlns:xs="http://www.w3.org/2001/XMLSchema" xmlns:p="http://schemas.microsoft.com/office/2006/metadata/properties" xmlns:ns2="833c888c-8685-4fc8-a8d8-dbccc705e524" targetNamespace="http://schemas.microsoft.com/office/2006/metadata/properties" ma:root="true" ma:fieldsID="b456be74de334324a093b08c5bf205b7" ns2:_="">
    <xsd:import namespace="833c888c-8685-4fc8-a8d8-dbccc705e524"/>
    <xsd:element name="properties">
      <xsd:complexType>
        <xsd:sequence>
          <xsd:element name="documentManagement">
            <xsd:complexType>
              <xsd:all>
                <xsd:element ref="ns2:Sensitivity"/>
                <xsd:element ref="ns2:_dlc_DocIdUrl" minOccurs="0"/>
                <xsd:element ref="ns2:_dlc_DocIdPersistId" minOccurs="0"/>
                <xsd:element ref="ns2:TaxCatchAll" minOccurs="0"/>
                <xsd:element ref="ns2:TaxCatchAllLabel" minOccurs="0"/>
                <xsd:element ref="ns2:p8ce8c627e66404b96e217db7a5f9624" minOccurs="0"/>
                <xsd:element ref="ns2:pd0912b339754864bc3ad93779f3ca43" minOccurs="0"/>
                <xsd:element ref="ns2:l795304b0e82401e913191c110086d15" minOccurs="0"/>
                <xsd:element ref="ns2:_dlc_Doc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3c888c-8685-4fc8-a8d8-dbccc705e524" elementFormDefault="qualified">
    <xsd:import namespace="http://schemas.microsoft.com/office/2006/documentManagement/types"/>
    <xsd:import namespace="http://schemas.microsoft.com/office/infopath/2007/PartnerControls"/>
    <xsd:element name="Sensitivity" ma:index="5" ma:displayName="Sensitivity" ma:default="Private" ma:format="RadioButtons" ma:internalName="Sensitivity">
      <xsd:simpleType>
        <xsd:restriction base="dms:Choice">
          <xsd:enumeration value="Private"/>
          <xsd:enumeration value="Public"/>
        </xsd:restriction>
      </xsd:simpleType>
    </xsd:element>
    <xsd:element name="_dlc_DocIdUrl" ma:index="6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7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8" nillable="true" ma:displayName="Taxonomy Catch All Column" ma:description="" ma:hidden="true" ma:list="{2bec7c80-d7e1-4f13-a1a3-39af38bea81d}" ma:internalName="TaxCatchAll" ma:showField="CatchAllData" ma:web="833c888c-8685-4fc8-a8d8-dbccc705e5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description="" ma:hidden="true" ma:list="{2bec7c80-d7e1-4f13-a1a3-39af38bea81d}" ma:internalName="TaxCatchAllLabel" ma:readOnly="true" ma:showField="CatchAllDataLabel" ma:web="833c888c-8685-4fc8-a8d8-dbccc705e5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8ce8c627e66404b96e217db7a5f9624" ma:index="13" nillable="true" ma:taxonomy="true" ma:internalName="p8ce8c627e66404b96e217db7a5f9624" ma:taxonomyFieldName="Project" ma:displayName="Project" ma:default="" ma:fieldId="{98ce8c62-7e66-404b-96e2-17db7a5f9624}" ma:taxonomyMulti="true" ma:sspId="7af4b5ff-3d1c-4a56-a3e0-ba1f60e248b5" ma:termSetId="1cc374e9-d14c-4705-b41f-da4b4c1bb36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d0912b339754864bc3ad93779f3ca43" ma:index="16" nillable="true" ma:taxonomy="true" ma:internalName="pd0912b339754864bc3ad93779f3ca43" ma:taxonomyFieldName="Service1" ma:displayName="Service" ma:default="" ma:fieldId="{9d0912b3-3975-4864-bc3a-d93779f3ca43}" ma:taxonomyMulti="true" ma:sspId="7af4b5ff-3d1c-4a56-a3e0-ba1f60e248b5" ma:termSetId="e54b5b8e-dd51-4b55-8da4-89388d2c539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795304b0e82401e913191c110086d15" ma:index="18" nillable="true" ma:taxonomy="true" ma:internalName="l795304b0e82401e913191c110086d15" ma:taxonomyFieldName="Collaboration" ma:displayName="Collaboration" ma:default="" ma:fieldId="{5795304b-0e82-401e-9131-91c110086d15}" ma:taxonomyMulti="true" ma:sspId="7af4b5ff-3d1c-4a56-a3e0-ba1f60e248b5" ma:termSetId="e8bac79b-5986-4c04-9ce8-7cd75c4df22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_dlc_DocId" ma:index="19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33c888c-8685-4fc8-a8d8-dbccc705e524">375HZN6CS6Q7-135-8038</_dlc_DocId>
    <_dlc_DocIdUrl xmlns="833c888c-8685-4fc8-a8d8-dbccc705e524">
      <Url>https://my.canarie.ca/dept/mrktcomm/_layouts/15/DocIdRedir.aspx?ID=375HZN6CS6Q7-135-8038</Url>
      <Description>375HZN6CS6Q7-135-8038</Description>
    </_dlc_DocIdUrl>
    <Sensitivity xmlns="833c888c-8685-4fc8-a8d8-dbccc705e524">Private</Sensitivity>
    <p8ce8c627e66404b96e217db7a5f9624 xmlns="833c888c-8685-4fc8-a8d8-dbccc705e524">
      <Terms xmlns="http://schemas.microsoft.com/office/infopath/2007/PartnerControls"/>
    </p8ce8c627e66404b96e217db7a5f9624>
    <pd0912b339754864bc3ad93779f3ca43 xmlns="833c888c-8685-4fc8-a8d8-dbccc705e524">
      <Terms xmlns="http://schemas.microsoft.com/office/infopath/2007/PartnerControls"/>
    </pd0912b339754864bc3ad93779f3ca43>
    <TaxCatchAll xmlns="833c888c-8685-4fc8-a8d8-dbccc705e524"/>
    <l795304b0e82401e913191c110086d15 xmlns="833c888c-8685-4fc8-a8d8-dbccc705e524">
      <Terms xmlns="http://schemas.microsoft.com/office/infopath/2007/PartnerControls"/>
    </l795304b0e82401e913191c110086d15>
  </documentManagement>
</p:properties>
</file>

<file path=customXml/itemProps1.xml><?xml version="1.0" encoding="utf-8"?>
<ds:datastoreItem xmlns:ds="http://schemas.openxmlformats.org/officeDocument/2006/customXml" ds:itemID="{AA6F5B66-FEE8-481C-B2C9-4C6E8C2EF65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1F50E1A-C623-4D62-AA45-1F49154C107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0FB2CA86-632F-41C7-99DF-1571246262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3c888c-8685-4fc8-a8d8-dbccc705e5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A4575C6-CEB4-4161-8B58-B87DA37C50E3}">
  <ds:schemaRefs>
    <ds:schemaRef ds:uri="http://purl.org/dc/dcmitype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elements/1.1/"/>
    <ds:schemaRef ds:uri="833c888c-8685-4fc8-a8d8-dbccc705e52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12805</TotalTime>
  <Words>568</Words>
  <Application>Microsoft Macintosh PowerPoint</Application>
  <PresentationFormat>Widescreen</PresentationFormat>
  <Paragraphs>58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Gill Sans MT</vt:lpstr>
      <vt:lpstr>1_Office Theme</vt:lpstr>
      <vt:lpstr>Research Data Canada: Partnerships and Collaborations</vt:lpstr>
      <vt:lpstr>CANARIE – Research Data Canada’s Parent</vt:lpstr>
      <vt:lpstr>Canada’s NREN</vt:lpstr>
      <vt:lpstr>Research Data Canada</vt:lpstr>
      <vt:lpstr>RDC Strategy 2020-22</vt:lpstr>
      <vt:lpstr>NDS/NDSF Definitions</vt:lpstr>
      <vt:lpstr>PowerPoint Presentation</vt:lpstr>
      <vt:lpstr>Kanata Declaration 2020 Version</vt:lpstr>
      <vt:lpstr>2. National Digital Research Infrastructure Organization (NDRIO)</vt:lpstr>
      <vt:lpstr>NDRIO (New DRI Organizations)</vt:lpstr>
      <vt:lpstr>RDC &amp; Portage and Examples of National Work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Overview 1</dc:title>
  <dc:creator>Ela Ienzi</dc:creator>
  <cp:lastModifiedBy>Mark Leggott</cp:lastModifiedBy>
  <cp:revision>102</cp:revision>
  <cp:lastPrinted>2015-03-12T20:01:27Z</cp:lastPrinted>
  <dcterms:created xsi:type="dcterms:W3CDTF">2017-09-26T19:36:47Z</dcterms:created>
  <dcterms:modified xsi:type="dcterms:W3CDTF">2020-11-05T20:09:13Z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42b772be-0748-4f0e-abd3-ed1614662c95</vt:lpwstr>
  </property>
  <property fmtid="{D5CDD505-2E9C-101B-9397-08002B2CF9AE}" pid="3" name="ContentTypeId">
    <vt:lpwstr>0x0101004300A40306E4BA4BB098EC6CABE2711500CE492B8BBFF2B649B925F9C13E057BB8</vt:lpwstr>
  </property>
  <property fmtid="{D5CDD505-2E9C-101B-9397-08002B2CF9AE}" pid="4" name="TaxKeyword">
    <vt:lpwstr/>
  </property>
  <property fmtid="{D5CDD505-2E9C-101B-9397-08002B2CF9AE}" pid="5" name="Project">
    <vt:lpwstr/>
  </property>
  <property fmtid="{D5CDD505-2E9C-101B-9397-08002B2CF9AE}" pid="6" name="Service1">
    <vt:lpwstr/>
  </property>
  <property fmtid="{D5CDD505-2E9C-101B-9397-08002B2CF9AE}" pid="7" name="Collaboration">
    <vt:lpwstr/>
  </property>
  <property fmtid="{D5CDD505-2E9C-101B-9397-08002B2CF9AE}" pid="8" name="TaxKeywordTaxHTField">
    <vt:lpwstr/>
  </property>
</Properties>
</file>