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1"/>
  </p:sldMasterIdLst>
  <p:notesMasterIdLst>
    <p:notesMasterId r:id="rId17"/>
  </p:notesMasterIdLst>
  <p:sldIdLst>
    <p:sldId id="256" r:id="rId2"/>
    <p:sldId id="261" r:id="rId3"/>
    <p:sldId id="314" r:id="rId4"/>
    <p:sldId id="352" r:id="rId5"/>
    <p:sldId id="288" r:id="rId6"/>
    <p:sldId id="354" r:id="rId7"/>
    <p:sldId id="353" r:id="rId8"/>
    <p:sldId id="317" r:id="rId9"/>
    <p:sldId id="322" r:id="rId10"/>
    <p:sldId id="339" r:id="rId11"/>
    <p:sldId id="340" r:id="rId12"/>
    <p:sldId id="342" r:id="rId13"/>
    <p:sldId id="324" r:id="rId14"/>
    <p:sldId id="330" r:id="rId15"/>
    <p:sldId id="331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61137" autoAdjust="0"/>
  </p:normalViewPr>
  <p:slideViewPr>
    <p:cSldViewPr snapToGrid="0">
      <p:cViewPr varScale="1">
        <p:scale>
          <a:sx n="64" d="100"/>
          <a:sy n="64" d="100"/>
        </p:scale>
        <p:origin x="3000" y="16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\mhaya\Documents\JAIROCloud\stats\202007_SF&#31227;&#34892;&#24460;&#9733;&#37117;&#24230;&#32113;&#35336;_all_in_one&#32207;&#35336;&#12471;&#12540;&#1248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935155298684541E-2"/>
          <c:y val="0.10885049503112132"/>
          <c:w val="0.89150693014062765"/>
          <c:h val="0.64601890372034065"/>
        </c:manualLayout>
      </c:layout>
      <c:barChart>
        <c:barDir val="col"/>
        <c:grouping val="stacked"/>
        <c:varyColors val="0"/>
        <c:ser>
          <c:idx val="0"/>
          <c:order val="0"/>
          <c:tx>
            <c:v>独自構築</c:v>
          </c:tx>
          <c:spPr>
            <a:solidFill>
              <a:schemeClr val="accent1">
                <a:lumMod val="60000"/>
                <a:lumOff val="40000"/>
              </a:schemeClr>
            </a:solidFill>
            <a:ln w="9525" cap="flat" cmpd="sng" algn="ctr">
              <a:noFill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391-4500-8455-44873A83D28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391-4500-8455-44873A83D2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lang="ja-JP" sz="1400"/>
                </a:pPr>
                <a:endParaRPr lang="en-N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[0]!独自・JC_日付</c:f>
              <c:numCache>
                <c:formatCode>yyyy/m/d;@</c:formatCode>
                <c:ptCount val="17"/>
                <c:pt idx="0">
                  <c:v>38442</c:v>
                </c:pt>
                <c:pt idx="1">
                  <c:v>38807</c:v>
                </c:pt>
                <c:pt idx="2">
                  <c:v>39172</c:v>
                </c:pt>
                <c:pt idx="3">
                  <c:v>39538</c:v>
                </c:pt>
                <c:pt idx="4">
                  <c:v>39903</c:v>
                </c:pt>
                <c:pt idx="5" formatCode="m/d/yy">
                  <c:v>40268</c:v>
                </c:pt>
                <c:pt idx="6" formatCode="m/d/yy">
                  <c:v>40633</c:v>
                </c:pt>
                <c:pt idx="7" formatCode="m/d/yy">
                  <c:v>40999</c:v>
                </c:pt>
                <c:pt idx="8" formatCode="m/d/yy">
                  <c:v>41364</c:v>
                </c:pt>
                <c:pt idx="9" formatCode="m/d/yy">
                  <c:v>41729</c:v>
                </c:pt>
                <c:pt idx="10" formatCode="m/d/yy">
                  <c:v>42094</c:v>
                </c:pt>
                <c:pt idx="11" formatCode="m/d/yy">
                  <c:v>42460</c:v>
                </c:pt>
                <c:pt idx="12" formatCode="m/d/yy">
                  <c:v>42825</c:v>
                </c:pt>
                <c:pt idx="13">
                  <c:v>43190</c:v>
                </c:pt>
                <c:pt idx="14">
                  <c:v>43555</c:v>
                </c:pt>
                <c:pt idx="15">
                  <c:v>43921</c:v>
                </c:pt>
                <c:pt idx="16">
                  <c:v>44043</c:v>
                </c:pt>
              </c:numCache>
            </c:numRef>
          </c:cat>
          <c:val>
            <c:numRef>
              <c:f>[0]!独自・JC_独自</c:f>
              <c:numCache>
                <c:formatCode>General</c:formatCode>
                <c:ptCount val="17"/>
                <c:pt idx="0">
                  <c:v>2</c:v>
                </c:pt>
                <c:pt idx="1">
                  <c:v>10</c:v>
                </c:pt>
                <c:pt idx="2">
                  <c:v>58</c:v>
                </c:pt>
                <c:pt idx="3">
                  <c:v>101</c:v>
                </c:pt>
                <c:pt idx="4">
                  <c:v>144</c:v>
                </c:pt>
                <c:pt idx="5">
                  <c:v>193</c:v>
                </c:pt>
                <c:pt idx="6">
                  <c:v>228</c:v>
                </c:pt>
                <c:pt idx="7">
                  <c:v>260</c:v>
                </c:pt>
                <c:pt idx="8">
                  <c:v>284</c:v>
                </c:pt>
                <c:pt idx="9">
                  <c:v>301</c:v>
                </c:pt>
                <c:pt idx="10">
                  <c:v>316</c:v>
                </c:pt>
                <c:pt idx="11">
                  <c:v>310</c:v>
                </c:pt>
                <c:pt idx="12">
                  <c:v>285</c:v>
                </c:pt>
                <c:pt idx="13">
                  <c:v>256</c:v>
                </c:pt>
                <c:pt idx="14">
                  <c:v>228</c:v>
                </c:pt>
                <c:pt idx="15">
                  <c:v>202</c:v>
                </c:pt>
                <c:pt idx="16">
                  <c:v>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C2-44E6-980A-07E410B4CAAC}"/>
            </c:ext>
          </c:extLst>
        </c:ser>
        <c:ser>
          <c:idx val="1"/>
          <c:order val="1"/>
          <c:tx>
            <c:v>JAIRO Cloud利用</c:v>
          </c:tx>
          <c:spPr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noFill/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391-4500-8455-44873A83D280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391-4500-8455-44873A83D280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391-4500-8455-44873A83D280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391-4500-8455-44873A83D280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391-4500-8455-44873A83D280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391-4500-8455-44873A83D280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391-4500-8455-44873A83D280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391-4500-8455-44873A83D2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lang="ja-JP" sz="1400"/>
                </a:pPr>
                <a:endParaRPr lang="en-N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[0]!独自・JC_日付</c:f>
              <c:numCache>
                <c:formatCode>yyyy/m/d;@</c:formatCode>
                <c:ptCount val="17"/>
                <c:pt idx="0">
                  <c:v>38442</c:v>
                </c:pt>
                <c:pt idx="1">
                  <c:v>38807</c:v>
                </c:pt>
                <c:pt idx="2">
                  <c:v>39172</c:v>
                </c:pt>
                <c:pt idx="3">
                  <c:v>39538</c:v>
                </c:pt>
                <c:pt idx="4">
                  <c:v>39903</c:v>
                </c:pt>
                <c:pt idx="5" formatCode="m/d/yy">
                  <c:v>40268</c:v>
                </c:pt>
                <c:pt idx="6" formatCode="m/d/yy">
                  <c:v>40633</c:v>
                </c:pt>
                <c:pt idx="7" formatCode="m/d/yy">
                  <c:v>40999</c:v>
                </c:pt>
                <c:pt idx="8" formatCode="m/d/yy">
                  <c:v>41364</c:v>
                </c:pt>
                <c:pt idx="9" formatCode="m/d/yy">
                  <c:v>41729</c:v>
                </c:pt>
                <c:pt idx="10" formatCode="m/d/yy">
                  <c:v>42094</c:v>
                </c:pt>
                <c:pt idx="11" formatCode="m/d/yy">
                  <c:v>42460</c:v>
                </c:pt>
                <c:pt idx="12" formatCode="m/d/yy">
                  <c:v>42825</c:v>
                </c:pt>
                <c:pt idx="13">
                  <c:v>43190</c:v>
                </c:pt>
                <c:pt idx="14">
                  <c:v>43555</c:v>
                </c:pt>
                <c:pt idx="15">
                  <c:v>43921</c:v>
                </c:pt>
                <c:pt idx="16">
                  <c:v>44043</c:v>
                </c:pt>
              </c:numCache>
            </c:numRef>
          </c:cat>
          <c:val>
            <c:numRef>
              <c:f>[0]!独自・JC_JC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73</c:v>
                </c:pt>
                <c:pt idx="9">
                  <c:v>130</c:v>
                </c:pt>
                <c:pt idx="10">
                  <c:v>210</c:v>
                </c:pt>
                <c:pt idx="11">
                  <c:v>288</c:v>
                </c:pt>
                <c:pt idx="12">
                  <c:v>396</c:v>
                </c:pt>
                <c:pt idx="13">
                  <c:v>498</c:v>
                </c:pt>
                <c:pt idx="14">
                  <c:v>558</c:v>
                </c:pt>
                <c:pt idx="15">
                  <c:v>609</c:v>
                </c:pt>
                <c:pt idx="16">
                  <c:v>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C2-44E6-980A-07E410B4CAAC}"/>
            </c:ext>
          </c:extLst>
        </c:ser>
        <c:ser>
          <c:idx val="2"/>
          <c:order val="2"/>
          <c:tx>
            <c:v>JAIRO Cloudで公開予定</c:v>
          </c:tx>
          <c:spPr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Pt>
            <c:idx val="13"/>
            <c:invertIfNegative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solidFill>
                  <a:schemeClr val="accent2">
                    <a:lumMod val="40000"/>
                    <a:lumOff val="60000"/>
                  </a:schemeClr>
                </a:solidFill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FC2-44E6-980A-07E410B4CAAC}"/>
              </c:ext>
            </c:extLst>
          </c:dPt>
          <c:dPt>
            <c:idx val="16"/>
            <c:invertIfNegative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9525" cap="flat" cmpd="sng" algn="ctr">
                <a:noFill/>
                <a:round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7FC2-44E6-980A-07E410B4CAAC}"/>
              </c:ext>
            </c:extLst>
          </c:dPt>
          <c:dLbls>
            <c:dLbl>
              <c:idx val="16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FC2-44E6-980A-07E410B4CA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lang="ja-JP" sz="1400"/>
                </a:pPr>
                <a:endParaRPr lang="en-NL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[0]!独自・JC_日付</c:f>
              <c:numCache>
                <c:formatCode>yyyy/m/d;@</c:formatCode>
                <c:ptCount val="17"/>
                <c:pt idx="0">
                  <c:v>38442</c:v>
                </c:pt>
                <c:pt idx="1">
                  <c:v>38807</c:v>
                </c:pt>
                <c:pt idx="2">
                  <c:v>39172</c:v>
                </c:pt>
                <c:pt idx="3">
                  <c:v>39538</c:v>
                </c:pt>
                <c:pt idx="4">
                  <c:v>39903</c:v>
                </c:pt>
                <c:pt idx="5" formatCode="m/d/yy">
                  <c:v>40268</c:v>
                </c:pt>
                <c:pt idx="6" formatCode="m/d/yy">
                  <c:v>40633</c:v>
                </c:pt>
                <c:pt idx="7" formatCode="m/d/yy">
                  <c:v>40999</c:v>
                </c:pt>
                <c:pt idx="8" formatCode="m/d/yy">
                  <c:v>41364</c:v>
                </c:pt>
                <c:pt idx="9" formatCode="m/d/yy">
                  <c:v>41729</c:v>
                </c:pt>
                <c:pt idx="10" formatCode="m/d/yy">
                  <c:v>42094</c:v>
                </c:pt>
                <c:pt idx="11" formatCode="m/d/yy">
                  <c:v>42460</c:v>
                </c:pt>
                <c:pt idx="12" formatCode="m/d/yy">
                  <c:v>42825</c:v>
                </c:pt>
                <c:pt idx="13">
                  <c:v>43190</c:v>
                </c:pt>
                <c:pt idx="14">
                  <c:v>43555</c:v>
                </c:pt>
                <c:pt idx="15">
                  <c:v>43921</c:v>
                </c:pt>
                <c:pt idx="16">
                  <c:v>44043</c:v>
                </c:pt>
              </c:numCache>
            </c:numRef>
          </c:cat>
          <c:val>
            <c:numRef>
              <c:f>[0]!独自・JC_JC構築中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FC2-44E6-980A-07E410B4CAAC}"/>
            </c:ext>
          </c:extLst>
        </c:ser>
        <c:ser>
          <c:idx val="3"/>
          <c:order val="3"/>
          <c:tx>
            <c:v>合計</c:v>
          </c:tx>
          <c:spPr>
            <a:noFill/>
            <a:ln w="9525" cap="flat" cmpd="sng" algn="ctr">
              <a:noFill/>
              <a:round/>
            </a:ln>
            <a:effectLst/>
          </c:spPr>
          <c:invertIfNegative val="0"/>
          <c:cat>
            <c:numRef>
              <c:f>[0]!独自・JC_日付</c:f>
              <c:numCache>
                <c:formatCode>yyyy/m/d;@</c:formatCode>
                <c:ptCount val="17"/>
                <c:pt idx="0">
                  <c:v>38442</c:v>
                </c:pt>
                <c:pt idx="1">
                  <c:v>38807</c:v>
                </c:pt>
                <c:pt idx="2">
                  <c:v>39172</c:v>
                </c:pt>
                <c:pt idx="3">
                  <c:v>39538</c:v>
                </c:pt>
                <c:pt idx="4">
                  <c:v>39903</c:v>
                </c:pt>
                <c:pt idx="5" formatCode="m/d/yy">
                  <c:v>40268</c:v>
                </c:pt>
                <c:pt idx="6" formatCode="m/d/yy">
                  <c:v>40633</c:v>
                </c:pt>
                <c:pt idx="7" formatCode="m/d/yy">
                  <c:v>40999</c:v>
                </c:pt>
                <c:pt idx="8" formatCode="m/d/yy">
                  <c:v>41364</c:v>
                </c:pt>
                <c:pt idx="9" formatCode="m/d/yy">
                  <c:v>41729</c:v>
                </c:pt>
                <c:pt idx="10" formatCode="m/d/yy">
                  <c:v>42094</c:v>
                </c:pt>
                <c:pt idx="11" formatCode="m/d/yy">
                  <c:v>42460</c:v>
                </c:pt>
                <c:pt idx="12" formatCode="m/d/yy">
                  <c:v>42825</c:v>
                </c:pt>
                <c:pt idx="13">
                  <c:v>43190</c:v>
                </c:pt>
                <c:pt idx="14">
                  <c:v>43555</c:v>
                </c:pt>
                <c:pt idx="15">
                  <c:v>43921</c:v>
                </c:pt>
                <c:pt idx="16">
                  <c:v>44043</c:v>
                </c:pt>
              </c:numCache>
            </c:numRef>
          </c:cat>
          <c:val>
            <c:numRef>
              <c:f>[0]!独自・JC_合計</c:f>
              <c:numCache>
                <c:formatCode>General</c:formatCode>
                <c:ptCount val="17"/>
                <c:pt idx="0">
                  <c:v>2</c:v>
                </c:pt>
                <c:pt idx="1">
                  <c:v>10</c:v>
                </c:pt>
                <c:pt idx="2">
                  <c:v>58</c:v>
                </c:pt>
                <c:pt idx="3">
                  <c:v>101</c:v>
                </c:pt>
                <c:pt idx="4">
                  <c:v>144</c:v>
                </c:pt>
                <c:pt idx="5">
                  <c:v>193</c:v>
                </c:pt>
                <c:pt idx="6">
                  <c:v>228</c:v>
                </c:pt>
                <c:pt idx="7">
                  <c:v>260</c:v>
                </c:pt>
                <c:pt idx="8">
                  <c:v>357</c:v>
                </c:pt>
                <c:pt idx="9">
                  <c:v>431</c:v>
                </c:pt>
                <c:pt idx="10">
                  <c:v>526</c:v>
                </c:pt>
                <c:pt idx="11">
                  <c:v>598</c:v>
                </c:pt>
                <c:pt idx="12">
                  <c:v>681</c:v>
                </c:pt>
                <c:pt idx="13">
                  <c:v>754</c:v>
                </c:pt>
                <c:pt idx="14">
                  <c:v>786</c:v>
                </c:pt>
                <c:pt idx="15">
                  <c:v>853</c:v>
                </c:pt>
                <c:pt idx="16">
                  <c:v>868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FC2-44E6-980A-07E410B4CA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176291712"/>
        <c:axId val="176292104"/>
      </c:barChart>
      <c:catAx>
        <c:axId val="176291712"/>
        <c:scaling>
          <c:orientation val="minMax"/>
          <c:min val="1"/>
        </c:scaling>
        <c:delete val="0"/>
        <c:axPos val="b"/>
        <c:numFmt formatCode="yyyy\.m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280000" spcFirstLastPara="1" vertOverflow="ellipsis" vert="horz" wrap="square" anchor="ctr" anchorCtr="1"/>
          <a:lstStyle/>
          <a:p>
            <a:pPr>
              <a:defRPr lang="ja-JP" sz="1600" b="0" i="0" u="none" strike="noStrike" kern="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NL"/>
          </a:p>
        </c:txPr>
        <c:crossAx val="176292104"/>
        <c:crosses val="autoZero"/>
        <c:auto val="0"/>
        <c:lblAlgn val="ctr"/>
        <c:lblOffset val="100"/>
        <c:tickLblSkip val="1"/>
        <c:noMultiLvlLbl val="0"/>
      </c:catAx>
      <c:valAx>
        <c:axId val="176292104"/>
        <c:scaling>
          <c:orientation val="minMax"/>
          <c:max val="9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NL"/>
          </a:p>
        </c:txPr>
        <c:crossAx val="176291712"/>
        <c:crosses val="autoZero"/>
        <c:crossBetween val="between"/>
        <c:min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NL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29745-3305-4A35-BC92-6AADAFF44162}" type="datetimeFigureOut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576E8-16DB-4627-A3F8-E916ECC94C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52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kumimoji="1" lang="ja-JP" altLang="en-US" sz="20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2334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case of the RDM system, decided to employ the open science framework developed by the center for open science in the USA. 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96289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addition to the original open science framework, we developed these kinds of new functions based on the voice from universities. 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I</a:t>
            </a:r>
            <a:r>
              <a:rPr kumimoji="1" lang="ja-JP" alt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said you before, in parallel with our development, the university is preparing its institutional data policy and try to maximize the function of this service. 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63033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Not only the deployment in Japan, but we are also collaborating with Asian countries like this.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Some of the Malaysian universities are testing our GakuNin RDM.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And our new repository system WEKO3 was employed by Myanmar national repository.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85019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 only the Asian countries, but we are also supporting African activities.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761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In this way, we are now trying to support this kind of research data life cycle by our three platforms. </a:t>
            </a:r>
            <a:endParaRPr kumimoji="1" lang="ja-JP" altLang="en-US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2027C-3944-024B-B271-E5C6A87C6D47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20655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you are interested in our activity, please drop an email to me.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Thank you so much.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308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As</a:t>
            </a:r>
            <a:r>
              <a:rPr kumimoji="1" lang="ja-JP" altLang="en-US" dirty="0"/>
              <a:t> </a:t>
            </a:r>
            <a:r>
              <a:rPr kumimoji="1" lang="en-US" altLang="ja-JP" dirty="0"/>
              <a:t>the</a:t>
            </a:r>
            <a:r>
              <a:rPr kumimoji="1" lang="ja-JP" altLang="en-US" dirty="0"/>
              <a:t>　</a:t>
            </a:r>
            <a:r>
              <a:rPr kumimoji="1" lang="en-US" altLang="ja-JP" dirty="0"/>
              <a:t>Japanese</a:t>
            </a:r>
            <a:r>
              <a:rPr kumimoji="1" lang="ja-JP" altLang="en-US" dirty="0"/>
              <a:t> </a:t>
            </a:r>
            <a:r>
              <a:rPr kumimoji="1" lang="en-US" altLang="ja-JP" dirty="0"/>
              <a:t>NREN,</a:t>
            </a:r>
            <a:r>
              <a:rPr kumimoji="1" lang="ja-JP" altLang="en-US" dirty="0"/>
              <a:t> </a:t>
            </a:r>
            <a:r>
              <a:rPr kumimoji="1" lang="en-US" altLang="ja-JP" dirty="0"/>
              <a:t>National</a:t>
            </a:r>
            <a:r>
              <a:rPr kumimoji="1" lang="ja-JP" altLang="en-US" dirty="0"/>
              <a:t> </a:t>
            </a:r>
            <a:r>
              <a:rPr kumimoji="1" lang="en-US" altLang="ja-JP" dirty="0"/>
              <a:t>Research</a:t>
            </a:r>
            <a:r>
              <a:rPr kumimoji="1" lang="ja-JP" altLang="en-US" dirty="0"/>
              <a:t> </a:t>
            </a:r>
            <a:r>
              <a:rPr kumimoji="1" lang="en-US" altLang="ja-JP" dirty="0"/>
              <a:t>and</a:t>
            </a:r>
            <a:r>
              <a:rPr kumimoji="1" lang="ja-JP" altLang="en-US" dirty="0"/>
              <a:t> </a:t>
            </a:r>
            <a:r>
              <a:rPr kumimoji="1" lang="en-US" altLang="ja-JP" dirty="0"/>
              <a:t>Education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Network,</a:t>
            </a:r>
            <a:r>
              <a:rPr kumimoji="1" lang="ja-JP" altLang="en-US" dirty="0"/>
              <a:t> </a:t>
            </a:r>
            <a:r>
              <a:rPr kumimoji="1" lang="en-US" altLang="ja-JP" dirty="0"/>
              <a:t>NII provides high speed 100Gbps network throughout Japan.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On top of the network, we have security service, cloud service and identity access management service.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Base on these middleware, we also have scholarly communication like discovery service and repository cloud service.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821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Here is the recent de facto service layer stack of E-infrastructure, IMO. 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top of the network, Identity federation and VO service can connect different types of services. 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Cloud computing and common service and research tools are located in the middle, then build up domain-specific service. 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kumimoji="1" lang="en-US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final top is the Common Discovery Service, in the case of the EOSC, it is the OpenAIRE. 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has already been explain, in out case, we have these kinds of services and then trying to build up current research data cloud service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will let you know about our new RDM service in seconds but what I want to emphasize it that I could see a tendency in terms of service integration and organizational cooperation rather than competition.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guess this is because the infrastructure and service becomes bigger and complex meaning that it hard to develop by the single institution, resulting national or regional level cooperation. 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7938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In order to meet the requirements and needs from institutional users, we have these cooperation in both IT center and library communities in Japan.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AXIES is the EDUCAUSE in US like organization in Japan and I could say it is the community for university IT center.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They have these special interest groups which is strongly related to our service and cooperate each other.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For instance, this SIG RDM publicized the document named principle of the university RDM and then now writing more specific policy guidelines.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On parallel with that we are now preparing a new service for RDM.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This is happening right now, but I can introduce more advanced partnership with JPCOAR.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JPCOAR is the community for open access repository and has these working groups and we have a join operation of the cloud service of the repository named JAIRO Cloud.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kumimoji="1" lang="en-US" altLang="ja-JP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kumimoji="1" lang="en-US" altLang="ja-JP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804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We started JAIRO Cloud in 2012 based on the request from medium and small class universities.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We developed the repository software named WEKO and its hosting service on behalf of the university.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Then university can focus on to contents itself.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024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graph shows the number of the institutional repository in Japan.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Blue shows the number of institutions that operate the repository by themselves.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Orange and gray show the number of institutions using JAIRO Cloud.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650 institutions in Japan are now using our cloud service.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From 2015, we started to accept migration from on-premise to our JAIRO Cloud service, and then gradually the blue bar is decreasing.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the incubation periods, we started to apply the charging model from 2017 and also started joint operation of JAIRO Cloud with JPCOAR. 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2449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Main role of the JPCOAR is the community support.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They help each other by using Forum and Mailing list.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In order to reflect their need to our new development, they operate survey for gathering voice from users and decide priority.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After the development, they join to test the new function and based on that we improve it if necessary.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They regularly operate the training course for open access activity and repository management.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These support and of course scale merit lower the total cost of the JAIRO Cloud operation.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dirty="0"/>
              <a:t>For instance we could provide one instance to small university by $400/year.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4488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now as I said you before, we are extending our service the research data for facilitating open science.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case of NII Research Data Cloud is composed of three different services which are research data management platform, publication platform, and discovery platform.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case of the publication and discovery platforms, we are extending its functionalities to the research data.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653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our repository software named WEKO has been developed more than 10 years, we decided to change the framework.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the careful comparison, we finally decided to employ the repository system named Invenio, which was developed by the CERN.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576E8-16DB-4627-A3F8-E916ECC94CD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824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85661795-9B7E-4391-A4A8-9469A76ABA2D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088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C2C1CAE3-8BAE-4E7E-93FC-C43C5D6D5E23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96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AD19939A-9D96-403F-9F57-86E2ADA1E474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480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609600"/>
          </a:xfrm>
        </p:spPr>
        <p:txBody>
          <a:bodyPr>
            <a:normAutofit/>
          </a:bodyPr>
          <a:lstStyle>
            <a:lvl1pPr>
              <a:defRPr sz="2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/>
          <a:lstStyle/>
          <a:p>
            <a:fld id="{EC376B1B-8647-4416-92FC-327EFD9D7F26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778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6585ce849f_0_457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Lora"/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r>
              <a:rPr lang="ja-JP" altLang="en-US"/>
              <a:t>マスター タイトルの書式設定</a:t>
            </a:r>
            <a:endParaRPr/>
          </a:p>
        </p:txBody>
      </p:sp>
      <p:sp>
        <p:nvSpPr>
          <p:cNvPr id="19" name="Google Shape;19;g6585ce849f_0_457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ora"/>
              <a:buChar char="●"/>
              <a:defRPr>
                <a:latin typeface="Lora"/>
                <a:ea typeface="Lora"/>
                <a:cs typeface="Lora"/>
                <a:sym typeface="Lora"/>
              </a:defRPr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ora"/>
              <a:buChar char="○"/>
              <a:defRPr>
                <a:latin typeface="Lora"/>
                <a:ea typeface="Lora"/>
                <a:cs typeface="Lora"/>
                <a:sym typeface="Lora"/>
              </a:defRPr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ora"/>
              <a:buChar char="■"/>
              <a:defRPr>
                <a:latin typeface="Lora"/>
                <a:ea typeface="Lora"/>
                <a:cs typeface="Lora"/>
                <a:sym typeface="Lora"/>
              </a:defRPr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ora"/>
              <a:buChar char="●"/>
              <a:defRPr>
                <a:latin typeface="Lora"/>
                <a:ea typeface="Lora"/>
                <a:cs typeface="Lora"/>
                <a:sym typeface="Lora"/>
              </a:defRPr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ora"/>
              <a:buChar char="○"/>
              <a:defRPr>
                <a:latin typeface="Lora"/>
                <a:ea typeface="Lora"/>
                <a:cs typeface="Lora"/>
                <a:sym typeface="Lora"/>
              </a:defRPr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ora"/>
              <a:buChar char="■"/>
              <a:defRPr>
                <a:latin typeface="Lora"/>
                <a:ea typeface="Lora"/>
                <a:cs typeface="Lora"/>
                <a:sym typeface="Lora"/>
              </a:defRPr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ora"/>
              <a:buChar char="●"/>
              <a:defRPr>
                <a:latin typeface="Lora"/>
                <a:ea typeface="Lora"/>
                <a:cs typeface="Lora"/>
                <a:sym typeface="Lora"/>
              </a:defRPr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Font typeface="Lora"/>
              <a:buChar char="○"/>
              <a:defRPr>
                <a:latin typeface="Lora"/>
                <a:ea typeface="Lora"/>
                <a:cs typeface="Lora"/>
                <a:sym typeface="Lora"/>
              </a:defRPr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Font typeface="Lora"/>
              <a:buChar char="■"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Google Shape;20;g6585ce849f_0_457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44755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ing + Core Bullets">
  <p:cSld name="Heading + Core Bullets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59a08bf245_0_760"/>
          <p:cNvSpPr txBox="1">
            <a:spLocks noGrp="1"/>
          </p:cNvSpPr>
          <p:nvPr>
            <p:ph type="title"/>
          </p:nvPr>
        </p:nvSpPr>
        <p:spPr>
          <a:xfrm>
            <a:off x="215899" y="127593"/>
            <a:ext cx="7671300" cy="5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71A8B"/>
              </a:buClr>
              <a:buSzPts val="1400"/>
              <a:buFont typeface="Corbel"/>
              <a:buNone/>
              <a:defRPr sz="3733" b="1" i="0" u="none" strike="noStrike" cap="none">
                <a:solidFill>
                  <a:srgbClr val="B71A8B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ja-JP" altLang="en-US"/>
              <a:t>マスター タイトルの書式設定</a:t>
            </a:r>
            <a:endParaRPr dirty="0"/>
          </a:p>
        </p:txBody>
      </p:sp>
      <p:sp>
        <p:nvSpPr>
          <p:cNvPr id="229" name="Google Shape;229;g59a08bf245_0_760"/>
          <p:cNvSpPr txBox="1">
            <a:spLocks noGrp="1"/>
          </p:cNvSpPr>
          <p:nvPr>
            <p:ph type="body" idx="1"/>
          </p:nvPr>
        </p:nvSpPr>
        <p:spPr>
          <a:xfrm>
            <a:off x="215900" y="818706"/>
            <a:ext cx="8712300" cy="54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51816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4560"/>
              <a:buFont typeface="Corbel"/>
              <a:buChar char="»"/>
              <a:defRPr sz="3733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51816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4560"/>
              <a:buFont typeface="Corbel"/>
              <a:buChar char="›"/>
              <a:defRPr sz="3733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472439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3840"/>
              <a:buFont typeface="Corbel"/>
              <a:buChar char="–"/>
              <a:defRPr sz="3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472439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3840"/>
              <a:buFont typeface="Corbel"/>
              <a:buChar char="–"/>
              <a:defRPr sz="3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472439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3840"/>
              <a:buFont typeface="Corbel"/>
              <a:buChar char="–"/>
              <a:defRPr sz="3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0" name="Google Shape;230;g59a08bf245_0_760"/>
          <p:cNvSpPr txBox="1">
            <a:spLocks noGrp="1"/>
          </p:cNvSpPr>
          <p:nvPr>
            <p:ph type="dt" idx="10"/>
          </p:nvPr>
        </p:nvSpPr>
        <p:spPr>
          <a:xfrm>
            <a:off x="215900" y="6497037"/>
            <a:ext cx="7191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A7A8"/>
              </a:buClr>
              <a:buSzPts val="1400"/>
              <a:buFont typeface="Corbel"/>
              <a:buNone/>
              <a:defRPr sz="1267" b="1" i="0" u="none" strike="noStrike" cap="none">
                <a:solidFill>
                  <a:srgbClr val="9BA7A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fld id="{7188D2AE-0D8D-4D6A-84F0-445E8590AC7F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231" name="Google Shape;231;g59a08bf245_0_760"/>
          <p:cNvSpPr txBox="1">
            <a:spLocks noGrp="1"/>
          </p:cNvSpPr>
          <p:nvPr>
            <p:ph type="ftr" idx="11"/>
          </p:nvPr>
        </p:nvSpPr>
        <p:spPr>
          <a:xfrm>
            <a:off x="935039" y="6497039"/>
            <a:ext cx="72738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A7A8"/>
              </a:buClr>
              <a:buSzPts val="1400"/>
              <a:buFont typeface="Corbel"/>
              <a:buNone/>
              <a:defRPr sz="1267" b="0" i="0" u="none" strike="noStrike" cap="none">
                <a:solidFill>
                  <a:srgbClr val="9BA7A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orbel"/>
              <a:buNone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endParaRPr kumimoji="1" lang="ja-JP" altLang="en-US"/>
          </a:p>
        </p:txBody>
      </p:sp>
      <p:sp>
        <p:nvSpPr>
          <p:cNvPr id="232" name="Google Shape;232;g59a08bf245_0_760"/>
          <p:cNvSpPr txBox="1">
            <a:spLocks noGrp="1"/>
          </p:cNvSpPr>
          <p:nvPr>
            <p:ph type="sldNum" idx="12"/>
          </p:nvPr>
        </p:nvSpPr>
        <p:spPr>
          <a:xfrm>
            <a:off x="8208963" y="6497037"/>
            <a:ext cx="719100" cy="2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A7A8"/>
              </a:buClr>
              <a:buSzPts val="1267"/>
              <a:buFont typeface="Corbel"/>
              <a:buNone/>
              <a:defRPr sz="1267" b="1" i="0" u="none" strike="noStrike" cap="none">
                <a:solidFill>
                  <a:srgbClr val="9BA7A8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A7A8"/>
              </a:buClr>
              <a:buSzPts val="1267"/>
              <a:buFont typeface="Corbel"/>
              <a:buNone/>
              <a:defRPr sz="1267" b="1" i="0" u="none" strike="noStrike" cap="none">
                <a:solidFill>
                  <a:srgbClr val="9BA7A8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A7A8"/>
              </a:buClr>
              <a:buSzPts val="1267"/>
              <a:buFont typeface="Corbel"/>
              <a:buNone/>
              <a:defRPr sz="1267" b="1" i="0" u="none" strike="noStrike" cap="none">
                <a:solidFill>
                  <a:srgbClr val="9BA7A8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A7A8"/>
              </a:buClr>
              <a:buSzPts val="1267"/>
              <a:buFont typeface="Corbel"/>
              <a:buNone/>
              <a:defRPr sz="1267" b="1" i="0" u="none" strike="noStrike" cap="none">
                <a:solidFill>
                  <a:srgbClr val="9BA7A8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A7A8"/>
              </a:buClr>
              <a:buSzPts val="1267"/>
              <a:buFont typeface="Corbel"/>
              <a:buNone/>
              <a:defRPr sz="1267" b="1" i="0" u="none" strike="noStrike" cap="none">
                <a:solidFill>
                  <a:srgbClr val="9BA7A8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A7A8"/>
              </a:buClr>
              <a:buSzPts val="1267"/>
              <a:buFont typeface="Corbel"/>
              <a:buNone/>
              <a:defRPr sz="1267" b="1" i="0" u="none" strike="noStrike" cap="none">
                <a:solidFill>
                  <a:srgbClr val="9BA7A8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A7A8"/>
              </a:buClr>
              <a:buSzPts val="1267"/>
              <a:buFont typeface="Corbel"/>
              <a:buNone/>
              <a:defRPr sz="1267" b="1" i="0" u="none" strike="noStrike" cap="none">
                <a:solidFill>
                  <a:srgbClr val="9BA7A8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A7A8"/>
              </a:buClr>
              <a:buSzPts val="1267"/>
              <a:buFont typeface="Corbel"/>
              <a:buNone/>
              <a:defRPr sz="1267" b="1" i="0" u="none" strike="noStrike" cap="none">
                <a:solidFill>
                  <a:srgbClr val="9BA7A8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BA7A8"/>
              </a:buClr>
              <a:buSzPts val="1267"/>
              <a:buFont typeface="Corbel"/>
              <a:buNone/>
              <a:defRPr sz="1267" b="1" i="0" u="none" strike="noStrike" cap="none">
                <a:solidFill>
                  <a:srgbClr val="9BA7A8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12081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6585ce849f_0_39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ja-JP" altLang="en-US"/>
              <a:t>マスター タイトルの書式設定</a:t>
            </a:r>
            <a:endParaRPr dirty="0"/>
          </a:p>
        </p:txBody>
      </p:sp>
      <p:sp>
        <p:nvSpPr>
          <p:cNvPr id="280" name="Google Shape;280;g6585ce849f_0_39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81" name="Google Shape;281;g6585ce849f_0_398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82" name="Google Shape;282;g6585ce849f_0_398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600277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09817"/>
            <a:ext cx="7886700" cy="52557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H="1">
            <a:off x="633542" y="1165265"/>
            <a:ext cx="7896225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ja-JP" altLang="en-US" sz="1350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76930" y="6623222"/>
            <a:ext cx="2057400" cy="234778"/>
          </a:xfrm>
        </p:spPr>
        <p:txBody>
          <a:bodyPr/>
          <a:lstStyle/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2263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BC616535-3A30-45C8-847C-27EF76654256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3964" y="6606748"/>
            <a:ext cx="2057400" cy="240507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68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20B5FB82-6F2E-4C0E-B3C3-48E688D7B2AF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7264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84905458-1AC8-4855-B0B9-97A1D97FB35D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37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A59F6978-E11E-4DF4-8D25-27D275D4AD25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0397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413B683F-33EB-42F2-B320-24C56E2FADB6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259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C4D71005-F05D-4E79-929C-2A2AFF8276E7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616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/>
          <a:lstStyle/>
          <a:p>
            <a:fld id="{EEE761A3-69D9-465A-8340-BF416E4026BA}" type="datetime1">
              <a:rPr kumimoji="1" lang="ja-JP" altLang="en-US" smtClean="0"/>
              <a:t>2020/11/6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147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44580"/>
            <a:ext cx="7886700" cy="7881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01580"/>
            <a:ext cx="7886700" cy="5247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617493"/>
            <a:ext cx="2057400" cy="2405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D69ED-FBE9-4920-9463-2570B5BAFF2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808" y="90098"/>
            <a:ext cx="1440000" cy="3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414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18" Type="http://schemas.openxmlformats.org/officeDocument/2006/relationships/image" Target="../media/image25.gif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10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5" Type="http://schemas.openxmlformats.org/officeDocument/2006/relationships/image" Target="../media/image22.jpeg"/><Relationship Id="rId10" Type="http://schemas.openxmlformats.org/officeDocument/2006/relationships/image" Target="../media/image18.png"/><Relationship Id="rId4" Type="http://schemas.openxmlformats.org/officeDocument/2006/relationships/image" Target="../media/image12.tiff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30.jpeg"/><Relationship Id="rId5" Type="http://schemas.openxmlformats.org/officeDocument/2006/relationships/image" Target="../media/image28.png"/><Relationship Id="rId10" Type="http://schemas.openxmlformats.org/officeDocument/2006/relationships/image" Target="../media/image25.gif"/><Relationship Id="rId4" Type="http://schemas.openxmlformats.org/officeDocument/2006/relationships/image" Target="../media/image27.svg"/><Relationship Id="rId9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5.gif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29.jpeg"/><Relationship Id="rId4" Type="http://schemas.openxmlformats.org/officeDocument/2006/relationships/image" Target="../media/image36.tiff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/>
              <a:t>The NII Research Cloud for </a:t>
            </a:r>
            <a:br>
              <a:rPr lang="en-US" altLang="ja-JP" sz="3600" dirty="0"/>
            </a:br>
            <a:r>
              <a:rPr lang="en-US" altLang="ja-JP" sz="3600" dirty="0"/>
              <a:t>National Data Services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803072"/>
            <a:ext cx="6858000" cy="1932565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Kazu YAMAJI</a:t>
            </a:r>
            <a:endParaRPr kumimoji="1" lang="ja-JP" altLang="en-US" sz="2400" dirty="0"/>
          </a:p>
          <a:p>
            <a:r>
              <a:rPr kumimoji="1" lang="en-US" altLang="ja-JP" dirty="0"/>
              <a:t>National Institute of Informatics, Japan</a:t>
            </a:r>
          </a:p>
          <a:p>
            <a:endParaRPr lang="en-US" altLang="ja-JP" dirty="0"/>
          </a:p>
          <a:p>
            <a:r>
              <a:rPr kumimoji="1" lang="en-US" altLang="ja-JP" dirty="0"/>
              <a:t>RDA Workshop on Delivering research data services</a:t>
            </a:r>
          </a:p>
          <a:p>
            <a:r>
              <a:rPr kumimoji="1" lang="en-US" altLang="ja-JP" dirty="0"/>
              <a:t>Thursday 5th November: Partnerships</a:t>
            </a:r>
          </a:p>
        </p:txBody>
      </p:sp>
    </p:spTree>
    <p:extLst>
      <p:ext uri="{BB962C8B-B14F-4D97-AF65-F5344CB8AC3E}">
        <p14:creationId xmlns:p14="http://schemas.microsoft.com/office/powerpoint/2010/main" val="65108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4173">
        <p:fade/>
      </p:transition>
    </mc:Choice>
    <mc:Fallback xmlns="">
      <p:transition spd="med" advTm="24173">
        <p:fade/>
      </p:transition>
    </mc:Fallback>
  </mc:AlternateContent>
  <p:extLst>
    <p:ext uri="{3A86A75C-4F4B-4683-9AE1-C65F6400EC91}">
      <p14:laserTraceLst xmlns:p14="http://schemas.microsoft.com/office/powerpoint/2010/main">
        <p14:tracePtLst>
          <p14:tracePt t="10637" x="5561013" y="5549900"/>
          <p14:tracePt t="10657" x="5561013" y="5543550"/>
          <p14:tracePt t="10674" x="5554663" y="5532438"/>
          <p14:tracePt t="10690" x="5543550" y="5508625"/>
          <p14:tracePt t="10694" x="5532438" y="5492750"/>
          <p14:tracePt t="10707" x="5521325" y="5480050"/>
          <p14:tracePt t="10724" x="5451475" y="5411788"/>
          <p14:tracePt t="10740" x="5365750" y="5332413"/>
          <p14:tracePt t="10757" x="5303838" y="5264150"/>
          <p14:tracePt t="10773" x="5257800" y="5189538"/>
          <p14:tracePt t="10790" x="5207000" y="5108575"/>
          <p14:tracePt t="10807" x="5178425" y="5068888"/>
          <p14:tracePt t="10824" x="5108575" y="5000625"/>
          <p14:tracePt t="10840" x="5064125" y="4965700"/>
          <p14:tracePt t="10857" x="5029200" y="4937125"/>
          <p14:tracePt t="10874" x="5011738" y="4903788"/>
          <p14:tracePt t="10890" x="4972050" y="4851400"/>
          <p14:tracePt t="10907" x="4914900" y="4765675"/>
          <p14:tracePt t="10924" x="4875213" y="4697413"/>
          <p14:tracePt t="10940" x="4822825" y="4611688"/>
          <p14:tracePt t="10957" x="4811713" y="4565650"/>
          <p14:tracePt t="10974" x="4806950" y="4521200"/>
          <p14:tracePt t="10990" x="4806950" y="4492625"/>
          <p14:tracePt t="11007" x="4806950" y="4468813"/>
          <p14:tracePt t="11024" x="4806950" y="4451350"/>
          <p14:tracePt t="11040" x="4806950" y="4446588"/>
          <p14:tracePt t="11067" x="4800600" y="4446588"/>
          <p14:tracePt t="11075" x="4800600" y="4440238"/>
          <p14:tracePt t="11092" x="4800600" y="4435475"/>
          <p14:tracePt t="11107" x="4789488" y="4411663"/>
          <p14:tracePt t="11124" x="4778375" y="4378325"/>
          <p14:tracePt t="11140" x="4772025" y="4354513"/>
          <p14:tracePt t="11157" x="4765675" y="4332288"/>
          <p14:tracePt t="11174" x="4760913" y="4314825"/>
          <p14:tracePt t="11191" x="4754563" y="4314825"/>
          <p14:tracePt t="11236" x="4749800" y="4314825"/>
          <p14:tracePt t="11243" x="4743450" y="4314825"/>
          <p14:tracePt t="11257" x="4737100" y="4321175"/>
          <p14:tracePt t="11274" x="4721225" y="4325938"/>
          <p14:tracePt t="11365" x="4725988" y="4325938"/>
          <p14:tracePt t="11374" x="4737100" y="4325938"/>
          <p14:tracePt t="11381" x="4749800" y="4325938"/>
          <p14:tracePt t="11391" x="4754563" y="4325938"/>
          <p14:tracePt t="20012" x="4754563" y="4321175"/>
          <p14:tracePt t="20017" x="4743450" y="4308475"/>
          <p14:tracePt t="20030" x="4708525" y="4275138"/>
          <p14:tracePt t="20047" x="4583113" y="4211638"/>
          <p14:tracePt t="20065" x="4378325" y="4165600"/>
          <p14:tracePt t="20081" x="4325938" y="4160838"/>
          <p14:tracePt t="20097" x="4211638" y="4137025"/>
          <p14:tracePt t="20115" x="4160838" y="4108450"/>
          <p14:tracePt t="20130" x="4132263" y="4086225"/>
          <p14:tracePt t="20147" x="4092575" y="4051300"/>
          <p14:tracePt t="20164" x="4035425" y="4017963"/>
          <p14:tracePt t="20181" x="3943350" y="3983038"/>
          <p14:tracePt t="20197" x="3868738" y="3960813"/>
          <p14:tracePt t="20214" x="3783013" y="3932238"/>
          <p14:tracePt t="20231" x="3725863" y="3903663"/>
          <p14:tracePt t="20247" x="3651250" y="3875088"/>
          <p14:tracePt t="20264" x="3554413" y="3840163"/>
          <p14:tracePt t="20281" x="3422650" y="3800475"/>
          <p14:tracePt t="20298" x="3297238" y="3760788"/>
          <p14:tracePt t="20317" x="3114675" y="3679825"/>
          <p14:tracePt t="20331" x="3006725" y="3635375"/>
          <p14:tracePt t="20347" x="2892425" y="3589338"/>
          <p14:tracePt t="20364" x="2800350" y="3565525"/>
          <p14:tracePt t="20381" x="2668588" y="3549650"/>
          <p14:tracePt t="20398" x="2565400" y="3543300"/>
          <p14:tracePt t="20414" x="2446338" y="3549650"/>
          <p14:tracePt t="20431" x="2382838" y="3554413"/>
          <p14:tracePt t="20448" x="2343150" y="3554413"/>
          <p14:tracePt t="20464" x="2325688" y="3554413"/>
          <p14:tracePt t="20481" x="2308225" y="3549650"/>
          <p14:tracePt t="20498" x="2292350" y="3536950"/>
          <p14:tracePt t="20514" x="2257425" y="3525838"/>
          <p14:tracePt t="20531" x="2200275" y="3521075"/>
          <p14:tracePt t="20549" x="2136775" y="3508375"/>
          <p14:tracePt t="20564" x="2125663" y="3508375"/>
          <p14:tracePt t="20581" x="2097088" y="3497263"/>
          <p14:tracePt t="20598" x="2079625" y="3492500"/>
          <p14:tracePt t="20614" x="2074863" y="3486150"/>
          <p14:tracePt t="20631" x="2068513" y="3486150"/>
          <p14:tracePt t="20815" x="2074863" y="3486150"/>
          <p14:tracePt t="20832" x="2079625" y="3492500"/>
          <p14:tracePt t="20839" x="2085975" y="3492500"/>
          <p14:tracePt t="20848" x="2097088" y="3492500"/>
          <p14:tracePt t="20864" x="2132013" y="3492500"/>
          <p14:tracePt t="20881" x="2160588" y="3492500"/>
          <p14:tracePt t="20898" x="2200275" y="3492500"/>
          <p14:tracePt t="20915" x="2228850" y="3492500"/>
          <p14:tracePt t="20931" x="2257425" y="3492500"/>
          <p14:tracePt t="20948" x="2279650" y="3486150"/>
          <p14:tracePt t="20951" x="2297113" y="3486150"/>
          <p14:tracePt t="20964" x="2314575" y="3486150"/>
          <p14:tracePt t="20981" x="2349500" y="3486150"/>
          <p14:tracePt t="20998" x="2400300" y="3479800"/>
          <p14:tracePt t="21015" x="2435225" y="3479800"/>
          <p14:tracePt t="21031" x="2474913" y="3475038"/>
          <p14:tracePt t="21048" x="2520950" y="3468688"/>
          <p14:tracePt t="21065" x="2571750" y="3463925"/>
          <p14:tracePt t="21081" x="2628900" y="3457575"/>
          <p14:tracePt t="21098" x="2674938" y="3457575"/>
          <p14:tracePt t="21115" x="2749550" y="3457575"/>
          <p14:tracePt t="21131" x="2822575" y="3457575"/>
          <p14:tracePt t="21148" x="2863850" y="3451225"/>
          <p14:tracePt t="21165" x="2921000" y="3451225"/>
          <p14:tracePt t="21181" x="2954338" y="3446463"/>
          <p14:tracePt t="21198" x="3000375" y="3440113"/>
          <p14:tracePt t="21215" x="3035300" y="3429000"/>
          <p14:tracePt t="21232" x="3092450" y="3422650"/>
          <p14:tracePt t="21248" x="3136900" y="3422650"/>
          <p14:tracePt t="21264" x="3182938" y="3417888"/>
          <p14:tracePt t="21282" x="3257550" y="3417888"/>
          <p14:tracePt t="21299" x="3292475" y="3417888"/>
          <p14:tracePt t="21315" x="3321050" y="3422650"/>
          <p14:tracePt t="21331" x="3378200" y="3429000"/>
          <p14:tracePt t="21348" x="3417888" y="3435350"/>
          <p14:tracePt t="21365" x="3457575" y="3440113"/>
          <p14:tracePt t="21381" x="3492500" y="3446463"/>
          <p14:tracePt t="21398" x="3497263" y="3446463"/>
          <p14:tracePt t="21432" x="3503613" y="3446463"/>
          <p14:tracePt t="21448" x="3508375" y="3446463"/>
          <p14:tracePt t="21465" x="3521075" y="3451225"/>
          <p14:tracePt t="21481" x="3532188" y="3451225"/>
          <p14:tracePt t="21543" x="3536950" y="3451225"/>
          <p14:tracePt t="21550" x="3536950" y="3457575"/>
          <p14:tracePt t="21557" x="3543300" y="3457575"/>
          <p14:tracePt t="21566" x="3549650" y="3457575"/>
          <p14:tracePt t="21582" x="3560763" y="3457575"/>
          <p14:tracePt t="21598" x="3565525" y="3457575"/>
          <p14:tracePt t="21615" x="3578225" y="3457575"/>
          <p14:tracePt t="21632" x="3589338" y="3457575"/>
          <p14:tracePt t="21649" x="3617913" y="3457575"/>
          <p14:tracePt t="21665" x="3635375" y="3451225"/>
          <p14:tracePt t="21681" x="3651250" y="3451225"/>
          <p14:tracePt t="21698" x="3679825" y="3451225"/>
          <p14:tracePt t="21715" x="3703638" y="3451225"/>
          <p14:tracePt t="21733" x="3754438" y="3451225"/>
          <p14:tracePt t="21748" x="3778250" y="3451225"/>
          <p14:tracePt t="21765" x="3886200" y="3451225"/>
          <p14:tracePt t="21782" x="4006850" y="3446463"/>
          <p14:tracePt t="21798" x="4092575" y="3446463"/>
          <p14:tracePt t="21815" x="4165600" y="3440113"/>
          <p14:tracePt t="21832" x="4240213" y="3440113"/>
          <p14:tracePt t="21849" x="4308475" y="3440113"/>
          <p14:tracePt t="21865" x="4389438" y="3440113"/>
          <p14:tracePt t="21882" x="4451350" y="3440113"/>
          <p14:tracePt t="21899" x="4543425" y="3440113"/>
          <p14:tracePt t="21915" x="4635500" y="3446463"/>
          <p14:tracePt t="21932" x="4732338" y="3446463"/>
          <p14:tracePt t="21949" x="4789488" y="3446463"/>
          <p14:tracePt t="21953" x="4829175" y="3446463"/>
          <p14:tracePt t="21965" x="4851400" y="3446463"/>
          <p14:tracePt t="21982" x="4903788" y="3440113"/>
          <p14:tracePt t="21999" x="4960938" y="3446463"/>
          <p14:tracePt t="22015" x="5029200" y="3451225"/>
          <p14:tracePt t="22032" x="5103813" y="3463925"/>
          <p14:tracePt t="22049" x="5154613" y="3468688"/>
          <p14:tracePt t="22065" x="5165725" y="3468688"/>
        </p14:tracePtLst>
      </p14:laserTrace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200" dirty="0"/>
              <a:t>International Collaboration : GakuNin RDM</a:t>
            </a:r>
            <a:endParaRPr kumimoji="1" lang="ja-JP" altLang="en-US" sz="3200" dirty="0"/>
          </a:p>
        </p:txBody>
      </p:sp>
      <p:pic>
        <p:nvPicPr>
          <p:cNvPr id="5" name="コンテンツ プレースホルダー 4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2" t="13272" r="23026" b="10633"/>
          <a:stretch/>
        </p:blipFill>
        <p:spPr>
          <a:xfrm>
            <a:off x="1604863" y="1258555"/>
            <a:ext cx="5738327" cy="5364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C9DF-9A27-481E-8A6A-1154100EC51B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670180" y="4161453"/>
            <a:ext cx="1464906" cy="14929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05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200" dirty="0"/>
              <a:t>New Functions Developed in FY2018-2019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en-US" altLang="ja-JP" sz="2400" dirty="0"/>
              <a:t>New Plugin</a:t>
            </a:r>
          </a:p>
          <a:p>
            <a:pPr lvl="1"/>
            <a:r>
              <a:rPr lang="en-US" altLang="ja-JP" sz="2000" dirty="0"/>
              <a:t>New External Storage</a:t>
            </a:r>
          </a:p>
          <a:p>
            <a:pPr lvl="2"/>
            <a:r>
              <a:rPr lang="en-US" altLang="ja-JP" sz="1600" dirty="0" err="1"/>
              <a:t>ownCloud</a:t>
            </a:r>
            <a:r>
              <a:rPr lang="en-US" altLang="ja-JP" sz="1600" dirty="0"/>
              <a:t>, S3 Compatible Storage, OpenStack Swift</a:t>
            </a:r>
          </a:p>
          <a:p>
            <a:pPr lvl="1"/>
            <a:r>
              <a:rPr kumimoji="1" lang="en-US" altLang="ja-JP" sz="2000" dirty="0"/>
              <a:t>Integration with Data Analysis Tool</a:t>
            </a:r>
          </a:p>
          <a:p>
            <a:pPr lvl="2"/>
            <a:r>
              <a:rPr lang="en-US" altLang="ja-JP" sz="1600" dirty="0" err="1"/>
              <a:t>JupyterHub</a:t>
            </a:r>
            <a:endParaRPr lang="en-US" altLang="ja-JP" sz="1600" dirty="0"/>
          </a:p>
          <a:p>
            <a:pPr lvl="1"/>
            <a:r>
              <a:rPr kumimoji="1" lang="en-US" altLang="ja-JP" sz="2000" dirty="0"/>
              <a:t>Integration with Publication Platform</a:t>
            </a:r>
          </a:p>
          <a:p>
            <a:pPr lvl="1"/>
            <a:r>
              <a:rPr kumimoji="1" lang="en-US" altLang="ja-JP" sz="2000" dirty="0"/>
              <a:t>Plugin SDK</a:t>
            </a:r>
          </a:p>
          <a:p>
            <a:r>
              <a:rPr kumimoji="1" lang="en-US" altLang="ja-JP" sz="2400" dirty="0"/>
              <a:t>Research Data Management</a:t>
            </a:r>
          </a:p>
          <a:p>
            <a:pPr lvl="1"/>
            <a:r>
              <a:rPr lang="en-US" altLang="ja-JP" sz="2000" dirty="0"/>
              <a:t>Research Footprint Management</a:t>
            </a:r>
            <a:endParaRPr kumimoji="1" lang="en-US" altLang="ja-JP" sz="2000" dirty="0"/>
          </a:p>
          <a:p>
            <a:pPr lvl="1"/>
            <a:r>
              <a:rPr lang="en-US" altLang="ja-JP" sz="2000" dirty="0"/>
              <a:t>Metadata Management</a:t>
            </a:r>
          </a:p>
          <a:p>
            <a:pPr lvl="1"/>
            <a:r>
              <a:rPr kumimoji="1" lang="en-US" altLang="ja-JP" sz="2000" dirty="0"/>
              <a:t>Workflow Management</a:t>
            </a:r>
          </a:p>
          <a:p>
            <a:r>
              <a:rPr kumimoji="1" lang="en-US" altLang="ja-JP" sz="2400" dirty="0"/>
              <a:t>Institutional Management</a:t>
            </a:r>
          </a:p>
          <a:p>
            <a:pPr lvl="1"/>
            <a:r>
              <a:rPr kumimoji="1" lang="en-US" altLang="ja-JP" sz="2000" dirty="0"/>
              <a:t>Plugin Selection</a:t>
            </a:r>
          </a:p>
          <a:p>
            <a:pPr lvl="1"/>
            <a:r>
              <a:rPr lang="en-US" altLang="ja-JP" sz="2000" dirty="0"/>
              <a:t>Statistics</a:t>
            </a:r>
          </a:p>
          <a:p>
            <a:pPr lvl="1"/>
            <a:r>
              <a:rPr kumimoji="1" lang="en-US" altLang="ja-JP" sz="2000" dirty="0"/>
              <a:t>Storage </a:t>
            </a:r>
            <a:r>
              <a:rPr lang="en-US" altLang="ja-JP" sz="2000" dirty="0"/>
              <a:t>Assignment</a:t>
            </a:r>
            <a:endParaRPr kumimoji="1" lang="en-US" altLang="ja-JP" sz="2000" dirty="0"/>
          </a:p>
          <a:p>
            <a:pPr lvl="1"/>
            <a:endParaRPr kumimoji="1" lang="en-US" altLang="ja-JP" sz="2000" dirty="0"/>
          </a:p>
          <a:p>
            <a:pPr lvl="1"/>
            <a:endParaRPr kumimoji="1" lang="ja-JP" altLang="en-US" sz="20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E261-7F68-4982-95EC-5688F73738B5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9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sz="3200" dirty="0"/>
              <a:t>International Collaboration with Asian Countries</a:t>
            </a:r>
            <a:endParaRPr kumimoji="1" lang="ja-JP" altLang="en-US" sz="32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C9DF-9A27-481E-8A6A-1154100EC51B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00"/>
          <a:stretch/>
        </p:blipFill>
        <p:spPr>
          <a:xfrm>
            <a:off x="628650" y="3769567"/>
            <a:ext cx="4603098" cy="27618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7" r="7755" b="15647"/>
          <a:stretch/>
        </p:blipFill>
        <p:spPr>
          <a:xfrm>
            <a:off x="4025746" y="1421066"/>
            <a:ext cx="4489604" cy="2647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テキスト ボックス 5"/>
          <p:cNvSpPr txBox="1"/>
          <p:nvPr/>
        </p:nvSpPr>
        <p:spPr>
          <a:xfrm>
            <a:off x="772098" y="1238186"/>
            <a:ext cx="3208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GakuNin RDM Workshop</a:t>
            </a:r>
          </a:p>
          <a:p>
            <a:r>
              <a:rPr lang="en-US" altLang="ja-JP" sz="2000" dirty="0"/>
              <a:t>with Malaysian Collaborators</a:t>
            </a:r>
            <a:endParaRPr kumimoji="1" lang="ja-JP" altLang="en-US" sz="2000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9131" y="1903850"/>
            <a:ext cx="1854698" cy="1402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4957" y="4508481"/>
            <a:ext cx="2243945" cy="16002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テキスト ボックス 6"/>
          <p:cNvSpPr txBox="1"/>
          <p:nvPr/>
        </p:nvSpPr>
        <p:spPr>
          <a:xfrm>
            <a:off x="5244409" y="6108727"/>
            <a:ext cx="3665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WEKO3 Repository Workshop</a:t>
            </a:r>
          </a:p>
          <a:p>
            <a:r>
              <a:rPr lang="en-US" altLang="ja-JP" sz="2000" dirty="0"/>
              <a:t>for Myanmar National Repository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0929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International Collaboration with WACREN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4" t="10219" r="15439" b="5127"/>
          <a:stretch/>
        </p:blipFill>
        <p:spPr>
          <a:xfrm>
            <a:off x="628650" y="1427910"/>
            <a:ext cx="5234157" cy="40021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1FDCD-3D18-44F3-B299-7E7D1A23C515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0DCCFEF-D816-42E7-9112-38A7683765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682" y="4759861"/>
            <a:ext cx="5267698" cy="1863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図 7" descr="人, 座る, 男, ベンチ が含まれている画像&#10;&#10;自動的に生成された説明">
            <a:extLst>
              <a:ext uri="{FF2B5EF4-FFF2-40B4-BE49-F238E27FC236}">
                <a16:creationId xmlns:a16="http://schemas.microsoft.com/office/drawing/2014/main" id="{D7313D64-ECD3-4DE3-8EE8-71A460BB277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759" y="2268816"/>
            <a:ext cx="3124621" cy="23434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650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3600" dirty="0"/>
              <a:t>Relationship between Research Data Infrastructure and Research Workflow</a:t>
            </a:r>
            <a:endParaRPr kumimoji="1" lang="ja-JP" altLang="en-US" sz="36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664" y="1783994"/>
            <a:ext cx="4426670" cy="4439317"/>
          </a:xfrm>
        </p:spPr>
      </p:pic>
      <p:sp>
        <p:nvSpPr>
          <p:cNvPr id="6" name="アーチ 5"/>
          <p:cNvSpPr/>
          <p:nvPr/>
        </p:nvSpPr>
        <p:spPr>
          <a:xfrm>
            <a:off x="2225841" y="1663425"/>
            <a:ext cx="4647414" cy="4637987"/>
          </a:xfrm>
          <a:prstGeom prst="blockArc">
            <a:avLst>
              <a:gd name="adj1" fmla="val 16188227"/>
              <a:gd name="adj2" fmla="val 19356299"/>
              <a:gd name="adj3" fmla="val 3646"/>
            </a:avLst>
          </a:prstGeom>
          <a:solidFill>
            <a:srgbClr val="3D51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アーチ 6"/>
          <p:cNvSpPr/>
          <p:nvPr/>
        </p:nvSpPr>
        <p:spPr>
          <a:xfrm>
            <a:off x="2241468" y="1663993"/>
            <a:ext cx="4647414" cy="4637987"/>
          </a:xfrm>
          <a:prstGeom prst="blockArc">
            <a:avLst>
              <a:gd name="adj1" fmla="val 2320487"/>
              <a:gd name="adj2" fmla="val 7188088"/>
              <a:gd name="adj3" fmla="val 3604"/>
            </a:avLst>
          </a:prstGeom>
          <a:solidFill>
            <a:srgbClr val="3D519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アーチ 7"/>
          <p:cNvSpPr/>
          <p:nvPr/>
        </p:nvSpPr>
        <p:spPr>
          <a:xfrm>
            <a:off x="2234153" y="1666012"/>
            <a:ext cx="4647414" cy="4637987"/>
          </a:xfrm>
          <a:prstGeom prst="blockArc">
            <a:avLst>
              <a:gd name="adj1" fmla="val 13079382"/>
              <a:gd name="adj2" fmla="val 16178223"/>
              <a:gd name="adj3" fmla="val 3655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アーチ 8"/>
          <p:cNvSpPr/>
          <p:nvPr/>
        </p:nvSpPr>
        <p:spPr>
          <a:xfrm>
            <a:off x="2234399" y="1664737"/>
            <a:ext cx="4647414" cy="4637987"/>
          </a:xfrm>
          <a:prstGeom prst="blockArc">
            <a:avLst>
              <a:gd name="adj1" fmla="val 7174897"/>
              <a:gd name="adj2" fmla="val 13079904"/>
              <a:gd name="adj3" fmla="val 3625"/>
            </a:avLst>
          </a:prstGeom>
          <a:solidFill>
            <a:srgbClr val="FF8A0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3" name="アーチ 12"/>
          <p:cNvSpPr/>
          <p:nvPr/>
        </p:nvSpPr>
        <p:spPr>
          <a:xfrm>
            <a:off x="2230842" y="1671464"/>
            <a:ext cx="4647414" cy="4637987"/>
          </a:xfrm>
          <a:prstGeom prst="blockArc">
            <a:avLst>
              <a:gd name="adj1" fmla="val 19342284"/>
              <a:gd name="adj2" fmla="val 2326713"/>
              <a:gd name="adj3" fmla="val 357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291937" y="2085096"/>
            <a:ext cx="27940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Project Start (Application)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Member Management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Initial Setting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250107" y="5318759"/>
            <a:ext cx="23695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 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Data Management</a:t>
            </a:r>
          </a:p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Data Analysis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41744" y="6008170"/>
            <a:ext cx="34195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Paper writing         </a:t>
            </a:r>
          </a:p>
          <a:p>
            <a:pPr algn="r"/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Deposit with Supplemental Data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上矢印 31"/>
          <p:cNvSpPr/>
          <p:nvPr/>
        </p:nvSpPr>
        <p:spPr>
          <a:xfrm>
            <a:off x="1819054" y="1989142"/>
            <a:ext cx="405565" cy="2522054"/>
          </a:xfrm>
          <a:prstGeom prst="up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66782" y="3185039"/>
            <a:ext cx="1550424" cy="3497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tIns="72000" bIns="0" rtlCol="0">
            <a:spAutoFit/>
          </a:bodyPr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Aggregation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84214" y="4988044"/>
            <a:ext cx="18854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Institutional or</a:t>
            </a:r>
          </a:p>
          <a:p>
            <a:pPr algn="ctr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Domain</a:t>
            </a:r>
          </a:p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Repository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円弧 2"/>
          <p:cNvSpPr/>
          <p:nvPr/>
        </p:nvSpPr>
        <p:spPr>
          <a:xfrm>
            <a:off x="1959429" y="1410789"/>
            <a:ext cx="5230114" cy="5134615"/>
          </a:xfrm>
          <a:prstGeom prst="arc">
            <a:avLst>
              <a:gd name="adj1" fmla="val 20575997"/>
              <a:gd name="adj2" fmla="val 1518873"/>
            </a:avLst>
          </a:prstGeom>
          <a:ln w="762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6993869" y="3730402"/>
            <a:ext cx="1950668" cy="61071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36000" rIns="0" bIns="0" rtlCol="0" anchor="ctr"/>
          <a:lstStyle/>
          <a:p>
            <a:pPr algn="ctr"/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Experiment</a:t>
            </a:r>
          </a:p>
          <a:p>
            <a:pPr algn="ctr"/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Data Acquisition</a:t>
            </a:r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円弧 21"/>
          <p:cNvSpPr/>
          <p:nvPr/>
        </p:nvSpPr>
        <p:spPr>
          <a:xfrm>
            <a:off x="1956942" y="1400340"/>
            <a:ext cx="5230114" cy="5134615"/>
          </a:xfrm>
          <a:prstGeom prst="arc">
            <a:avLst>
              <a:gd name="adj1" fmla="val 3119514"/>
              <a:gd name="adj2" fmla="val 6183274"/>
            </a:avLst>
          </a:prstGeom>
          <a:ln w="762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833704" y="1566658"/>
            <a:ext cx="2376264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dirty="0">
                <a:latin typeface="Arial Rounded MT Bold" panose="020F0704030504030204" pitchFamily="34" charset="0"/>
              </a:rPr>
              <a:t>Discovery Platform</a:t>
            </a:r>
            <a:endParaRPr kumimoji="1" lang="ja-JP" altLang="en-US" dirty="0">
              <a:latin typeface="Arial Rounded MT Bold" panose="020F0704030504030204" pitchFamily="34" charset="0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01063" y="4507233"/>
            <a:ext cx="2321735" cy="432048"/>
          </a:xfrm>
          <a:prstGeom prst="rect">
            <a:avLst/>
          </a:prstGeom>
          <a:solidFill>
            <a:srgbClr val="FF8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dirty="0">
                <a:latin typeface="Arial Rounded MT Bold" panose="020F0704030504030204" pitchFamily="34" charset="0"/>
              </a:rPr>
              <a:t>Publication Platform</a:t>
            </a:r>
            <a:endParaRPr kumimoji="1" lang="ja-JP" altLang="en-US" dirty="0">
              <a:latin typeface="Arial Rounded MT Bold" panose="020F0704030504030204" pitchFamily="34" charset="0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5376468" y="6264871"/>
            <a:ext cx="2131127" cy="432048"/>
          </a:xfrm>
          <a:prstGeom prst="rect">
            <a:avLst/>
          </a:prstGeom>
          <a:solidFill>
            <a:srgbClr val="3D51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dirty="0">
                <a:latin typeface="Arial Rounded MT Bold" panose="020F0704030504030204" pitchFamily="34" charset="0"/>
              </a:rPr>
              <a:t>RDM Platform</a:t>
            </a:r>
            <a:endParaRPr kumimoji="1" lang="ja-JP" altLang="en-US" dirty="0">
              <a:latin typeface="Arial Rounded MT Bold" panose="020F0704030504030204" pitchFamily="34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972406" y="1566466"/>
            <a:ext cx="2131127" cy="432048"/>
          </a:xfrm>
          <a:prstGeom prst="rect">
            <a:avLst/>
          </a:prstGeom>
          <a:solidFill>
            <a:srgbClr val="3D51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dirty="0">
                <a:latin typeface="Arial Rounded MT Bold" panose="020F0704030504030204" pitchFamily="34" charset="0"/>
              </a:rPr>
              <a:t>RDM Platform</a:t>
            </a:r>
            <a:endParaRPr kumimoji="1" lang="ja-JP" altLang="en-US" dirty="0">
              <a:latin typeface="Arial Rounded MT Bold" panose="020F0704030504030204" pitchFamily="34" charset="0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E261-7F68-4982-95EC-5688F73738B5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51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5" t="43722" r="23677" b="28813"/>
          <a:stretch/>
        </p:blipFill>
        <p:spPr>
          <a:xfrm>
            <a:off x="3227295" y="3192282"/>
            <a:ext cx="2689411" cy="76115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274530" y="3953436"/>
            <a:ext cx="2594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525355"/>
                </a:solidFill>
              </a:rPr>
              <a:t>yamaji@nii.ac.jp</a:t>
            </a:r>
            <a:endParaRPr kumimoji="1" lang="ja-JP" altLang="en-US" sz="2800" dirty="0">
              <a:solidFill>
                <a:srgbClr val="525355"/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7086600" y="6617493"/>
            <a:ext cx="2057400" cy="240507"/>
          </a:xfrm>
        </p:spPr>
        <p:txBody>
          <a:bodyPr/>
          <a:lstStyle/>
          <a:p>
            <a:fld id="{E7AFE261-7F68-4982-95EC-5688F73738B5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764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+mj-lt"/>
              </a:rPr>
              <a:t>SINET5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5" name="角丸四角形 4"/>
          <p:cNvSpPr/>
          <p:nvPr/>
        </p:nvSpPr>
        <p:spPr bwMode="auto">
          <a:xfrm>
            <a:off x="683568" y="1505760"/>
            <a:ext cx="7776864" cy="5018739"/>
          </a:xfrm>
          <a:prstGeom prst="roundRect">
            <a:avLst>
              <a:gd name="adj" fmla="val 4927"/>
            </a:avLst>
          </a:prstGeom>
          <a:solidFill>
            <a:srgbClr val="2F5E8D"/>
          </a:solidFill>
          <a:ln w="9525">
            <a:noFill/>
            <a:miter lim="800000"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srgbClr val="333333"/>
              </a:solidFill>
            </a:endParaRPr>
          </a:p>
        </p:txBody>
      </p:sp>
      <p:sp>
        <p:nvSpPr>
          <p:cNvPr id="6" name="フリーフォーム 5"/>
          <p:cNvSpPr/>
          <p:nvPr/>
        </p:nvSpPr>
        <p:spPr bwMode="auto">
          <a:xfrm>
            <a:off x="1216720" y="1461626"/>
            <a:ext cx="6710561" cy="5065569"/>
          </a:xfrm>
          <a:custGeom>
            <a:avLst/>
            <a:gdLst>
              <a:gd name="connsiteX0" fmla="*/ 1762699 w 7160964"/>
              <a:gd name="connsiteY0" fmla="*/ 1145754 h 5420299"/>
              <a:gd name="connsiteX1" fmla="*/ 3591499 w 7160964"/>
              <a:gd name="connsiteY1" fmla="*/ 0 h 5420299"/>
              <a:gd name="connsiteX2" fmla="*/ 5431316 w 7160964"/>
              <a:gd name="connsiteY2" fmla="*/ 1145754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87248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91499 w 7160964"/>
              <a:gd name="connsiteY1" fmla="*/ 0 h 5420299"/>
              <a:gd name="connsiteX2" fmla="*/ 5431316 w 7160964"/>
              <a:gd name="connsiteY2" fmla="*/ 1145754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87248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31316 w 7160964"/>
              <a:gd name="connsiteY2" fmla="*/ 1145754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87248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87248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34737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56771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34737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56771 h 5420299"/>
              <a:gd name="connsiteX3" fmla="*/ 4439798 w 7160964"/>
              <a:gd name="connsiteY3" fmla="*/ 1167788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12298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56771 h 5420299"/>
              <a:gd name="connsiteX3" fmla="*/ 4428578 w 7160964"/>
              <a:gd name="connsiteY3" fmla="*/ 1134129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12298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56771 h 5420299"/>
              <a:gd name="connsiteX3" fmla="*/ 4422968 w 7160964"/>
              <a:gd name="connsiteY3" fmla="*/ 1117300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12298 h 5420299"/>
              <a:gd name="connsiteX0" fmla="*/ 1762699 w 7160964"/>
              <a:gd name="connsiteY0" fmla="*/ 1112703 h 5420299"/>
              <a:gd name="connsiteX1" fmla="*/ 3569466 w 7160964"/>
              <a:gd name="connsiteY1" fmla="*/ 0 h 5420299"/>
              <a:gd name="connsiteX2" fmla="*/ 5464367 w 7160964"/>
              <a:gd name="connsiteY2" fmla="*/ 1123112 h 5420299"/>
              <a:gd name="connsiteX3" fmla="*/ 4422968 w 7160964"/>
              <a:gd name="connsiteY3" fmla="*/ 1117300 h 5420299"/>
              <a:gd name="connsiteX4" fmla="*/ 7160964 w 7160964"/>
              <a:gd name="connsiteY4" fmla="*/ 5420299 h 5420299"/>
              <a:gd name="connsiteX5" fmla="*/ 0 w 7160964"/>
              <a:gd name="connsiteY5" fmla="*/ 5398265 h 5420299"/>
              <a:gd name="connsiteX6" fmla="*/ 2699133 w 7160964"/>
              <a:gd name="connsiteY6" fmla="*/ 1112298 h 5420299"/>
              <a:gd name="connsiteX0" fmla="*/ 1762699 w 7160964"/>
              <a:gd name="connsiteY0" fmla="*/ 1118312 h 5425908"/>
              <a:gd name="connsiteX1" fmla="*/ 3614344 w 7160964"/>
              <a:gd name="connsiteY1" fmla="*/ 0 h 5425908"/>
              <a:gd name="connsiteX2" fmla="*/ 5464367 w 7160964"/>
              <a:gd name="connsiteY2" fmla="*/ 1128721 h 5425908"/>
              <a:gd name="connsiteX3" fmla="*/ 4422968 w 7160964"/>
              <a:gd name="connsiteY3" fmla="*/ 1122909 h 5425908"/>
              <a:gd name="connsiteX4" fmla="*/ 7160964 w 7160964"/>
              <a:gd name="connsiteY4" fmla="*/ 5425908 h 5425908"/>
              <a:gd name="connsiteX5" fmla="*/ 0 w 7160964"/>
              <a:gd name="connsiteY5" fmla="*/ 5403874 h 5425908"/>
              <a:gd name="connsiteX6" fmla="*/ 2699133 w 7160964"/>
              <a:gd name="connsiteY6" fmla="*/ 1117907 h 5425908"/>
              <a:gd name="connsiteX0" fmla="*/ 1762699 w 7246024"/>
              <a:gd name="connsiteY0" fmla="*/ 1118312 h 5425908"/>
              <a:gd name="connsiteX1" fmla="*/ 3614344 w 7246024"/>
              <a:gd name="connsiteY1" fmla="*/ 0 h 5425908"/>
              <a:gd name="connsiteX2" fmla="*/ 5464367 w 7246024"/>
              <a:gd name="connsiteY2" fmla="*/ 1128721 h 5425908"/>
              <a:gd name="connsiteX3" fmla="*/ 4422968 w 7246024"/>
              <a:gd name="connsiteY3" fmla="*/ 1122909 h 5425908"/>
              <a:gd name="connsiteX4" fmla="*/ 7246024 w 7246024"/>
              <a:gd name="connsiteY4" fmla="*/ 5425908 h 5425908"/>
              <a:gd name="connsiteX5" fmla="*/ 0 w 7246024"/>
              <a:gd name="connsiteY5" fmla="*/ 5403874 h 5425908"/>
              <a:gd name="connsiteX6" fmla="*/ 2699133 w 7246024"/>
              <a:gd name="connsiteY6" fmla="*/ 1117907 h 5425908"/>
              <a:gd name="connsiteX0" fmla="*/ 1762699 w 7246024"/>
              <a:gd name="connsiteY0" fmla="*/ 1118312 h 5408095"/>
              <a:gd name="connsiteX1" fmla="*/ 3614344 w 7246024"/>
              <a:gd name="connsiteY1" fmla="*/ 0 h 5408095"/>
              <a:gd name="connsiteX2" fmla="*/ 5464367 w 7246024"/>
              <a:gd name="connsiteY2" fmla="*/ 1128721 h 5408095"/>
              <a:gd name="connsiteX3" fmla="*/ 4422968 w 7246024"/>
              <a:gd name="connsiteY3" fmla="*/ 1122909 h 5408095"/>
              <a:gd name="connsiteX4" fmla="*/ 7246024 w 7246024"/>
              <a:gd name="connsiteY4" fmla="*/ 5408095 h 5408095"/>
              <a:gd name="connsiteX5" fmla="*/ 0 w 7246024"/>
              <a:gd name="connsiteY5" fmla="*/ 5403874 h 5408095"/>
              <a:gd name="connsiteX6" fmla="*/ 2699133 w 7246024"/>
              <a:gd name="connsiteY6" fmla="*/ 1117907 h 5408095"/>
              <a:gd name="connsiteX0" fmla="*/ 1762699 w 7257899"/>
              <a:gd name="connsiteY0" fmla="*/ 1118312 h 5403874"/>
              <a:gd name="connsiteX1" fmla="*/ 3614344 w 7257899"/>
              <a:gd name="connsiteY1" fmla="*/ 0 h 5403874"/>
              <a:gd name="connsiteX2" fmla="*/ 5464367 w 7257899"/>
              <a:gd name="connsiteY2" fmla="*/ 1128721 h 5403874"/>
              <a:gd name="connsiteX3" fmla="*/ 4422968 w 7257899"/>
              <a:gd name="connsiteY3" fmla="*/ 1122909 h 5403874"/>
              <a:gd name="connsiteX4" fmla="*/ 7257899 w 7257899"/>
              <a:gd name="connsiteY4" fmla="*/ 5390282 h 5403874"/>
              <a:gd name="connsiteX5" fmla="*/ 0 w 7257899"/>
              <a:gd name="connsiteY5" fmla="*/ 5403874 h 5403874"/>
              <a:gd name="connsiteX6" fmla="*/ 2699133 w 7257899"/>
              <a:gd name="connsiteY6" fmla="*/ 1117907 h 5403874"/>
              <a:gd name="connsiteX0" fmla="*/ 1762699 w 7269774"/>
              <a:gd name="connsiteY0" fmla="*/ 1118312 h 5408095"/>
              <a:gd name="connsiteX1" fmla="*/ 3614344 w 7269774"/>
              <a:gd name="connsiteY1" fmla="*/ 0 h 5408095"/>
              <a:gd name="connsiteX2" fmla="*/ 5464367 w 7269774"/>
              <a:gd name="connsiteY2" fmla="*/ 1128721 h 5408095"/>
              <a:gd name="connsiteX3" fmla="*/ 4422968 w 7269774"/>
              <a:gd name="connsiteY3" fmla="*/ 1122909 h 5408095"/>
              <a:gd name="connsiteX4" fmla="*/ 7269774 w 7269774"/>
              <a:gd name="connsiteY4" fmla="*/ 5408095 h 5408095"/>
              <a:gd name="connsiteX5" fmla="*/ 0 w 7269774"/>
              <a:gd name="connsiteY5" fmla="*/ 5403874 h 5408095"/>
              <a:gd name="connsiteX6" fmla="*/ 2699133 w 7269774"/>
              <a:gd name="connsiteY6" fmla="*/ 1117907 h 5408095"/>
              <a:gd name="connsiteX0" fmla="*/ 1762699 w 7269774"/>
              <a:gd name="connsiteY0" fmla="*/ 1118312 h 5408095"/>
              <a:gd name="connsiteX1" fmla="*/ 3614344 w 7269774"/>
              <a:gd name="connsiteY1" fmla="*/ 0 h 5408095"/>
              <a:gd name="connsiteX2" fmla="*/ 5464367 w 7269774"/>
              <a:gd name="connsiteY2" fmla="*/ 1128721 h 5408095"/>
              <a:gd name="connsiteX3" fmla="*/ 4422968 w 7269774"/>
              <a:gd name="connsiteY3" fmla="*/ 1122909 h 5408095"/>
              <a:gd name="connsiteX4" fmla="*/ 7269774 w 7269774"/>
              <a:gd name="connsiteY4" fmla="*/ 5408095 h 5408095"/>
              <a:gd name="connsiteX5" fmla="*/ 0 w 7269774"/>
              <a:gd name="connsiteY5" fmla="*/ 5403874 h 5408095"/>
              <a:gd name="connsiteX6" fmla="*/ 2699133 w 7269774"/>
              <a:gd name="connsiteY6" fmla="*/ 1117907 h 5408095"/>
              <a:gd name="connsiteX0" fmla="*/ 1762699 w 7269774"/>
              <a:gd name="connsiteY0" fmla="*/ 1118312 h 5408095"/>
              <a:gd name="connsiteX1" fmla="*/ 3614344 w 7269774"/>
              <a:gd name="connsiteY1" fmla="*/ 0 h 5408095"/>
              <a:gd name="connsiteX2" fmla="*/ 5464367 w 7269774"/>
              <a:gd name="connsiteY2" fmla="*/ 1128721 h 5408095"/>
              <a:gd name="connsiteX3" fmla="*/ 4422968 w 7269774"/>
              <a:gd name="connsiteY3" fmla="*/ 1122909 h 5408095"/>
              <a:gd name="connsiteX4" fmla="*/ 7269774 w 7269774"/>
              <a:gd name="connsiteY4" fmla="*/ 5408095 h 5408095"/>
              <a:gd name="connsiteX5" fmla="*/ 0 w 7269774"/>
              <a:gd name="connsiteY5" fmla="*/ 5403874 h 5408095"/>
              <a:gd name="connsiteX6" fmla="*/ 2699133 w 7269774"/>
              <a:gd name="connsiteY6" fmla="*/ 1117907 h 5408095"/>
              <a:gd name="connsiteX0" fmla="*/ 1762699 w 7269774"/>
              <a:gd name="connsiteY0" fmla="*/ 1118312 h 5408095"/>
              <a:gd name="connsiteX1" fmla="*/ 3614344 w 7269774"/>
              <a:gd name="connsiteY1" fmla="*/ 0 h 5408095"/>
              <a:gd name="connsiteX2" fmla="*/ 5464367 w 7269774"/>
              <a:gd name="connsiteY2" fmla="*/ 1128721 h 5408095"/>
              <a:gd name="connsiteX3" fmla="*/ 4422968 w 7269774"/>
              <a:gd name="connsiteY3" fmla="*/ 1122909 h 5408095"/>
              <a:gd name="connsiteX4" fmla="*/ 7269774 w 7269774"/>
              <a:gd name="connsiteY4" fmla="*/ 5408095 h 5408095"/>
              <a:gd name="connsiteX5" fmla="*/ 0 w 7269774"/>
              <a:gd name="connsiteY5" fmla="*/ 5403874 h 5408095"/>
              <a:gd name="connsiteX6" fmla="*/ 2699133 w 7269774"/>
              <a:gd name="connsiteY6" fmla="*/ 1117907 h 5408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69774" h="5408095">
                <a:moveTo>
                  <a:pt x="1762699" y="1118312"/>
                </a:moveTo>
                <a:lnTo>
                  <a:pt x="3614344" y="0"/>
                </a:lnTo>
                <a:lnTo>
                  <a:pt x="5464367" y="1128721"/>
                </a:lnTo>
                <a:lnTo>
                  <a:pt x="4422968" y="1122909"/>
                </a:lnTo>
                <a:cubicBezTo>
                  <a:pt x="5087652" y="3025156"/>
                  <a:pt x="5294082" y="3737204"/>
                  <a:pt x="7269774" y="5408095"/>
                </a:cubicBezTo>
                <a:lnTo>
                  <a:pt x="0" y="5403874"/>
                </a:lnTo>
                <a:cubicBezTo>
                  <a:pt x="1637841" y="3729309"/>
                  <a:pt x="2207045" y="3067893"/>
                  <a:pt x="2699133" y="1117907"/>
                </a:cubicBezTo>
              </a:path>
            </a:pathLst>
          </a:custGeom>
          <a:gradFill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65000"/>
                </a:schemeClr>
              </a:gs>
              <a:gs pos="99000">
                <a:schemeClr val="bg1">
                  <a:lumMod val="5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ja-JP" altLang="en-US" sz="1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4783656" y="2563784"/>
            <a:ext cx="3332701" cy="1176319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115615" y="2557583"/>
            <a:ext cx="3536105" cy="1182521"/>
          </a:xfrm>
          <a:prstGeom prst="roundRect">
            <a:avLst/>
          </a:prstGeom>
          <a:solidFill>
            <a:schemeClr val="bg1">
              <a:alpha val="50000"/>
            </a:schemeClr>
          </a:solidFill>
          <a:ln w="5715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72000" tIns="72000" rIns="72000" bIns="72000" anchor="ctr" anchorCtr="1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1115615" y="3843904"/>
            <a:ext cx="3561687" cy="1177323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27407" y="5115904"/>
            <a:ext cx="7020657" cy="1166299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29"/>
          <p:cNvSpPr txBox="1">
            <a:spLocks noChangeArrowheads="1"/>
          </p:cNvSpPr>
          <p:nvPr/>
        </p:nvSpPr>
        <p:spPr bwMode="auto">
          <a:xfrm>
            <a:off x="7367491" y="2839631"/>
            <a:ext cx="65723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9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GakuNin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9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Federation</a:t>
            </a:r>
            <a:endParaRPr lang="ja-JP" altLang="en-US" sz="9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12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3042" y="3177727"/>
            <a:ext cx="618392" cy="294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6743" y="2876844"/>
            <a:ext cx="550985" cy="246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0572" y="3925574"/>
            <a:ext cx="501162" cy="681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図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5364" y="2802204"/>
            <a:ext cx="312126" cy="370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テキスト ボックス 29"/>
          <p:cNvSpPr txBox="1">
            <a:spLocks noChangeArrowheads="1"/>
          </p:cNvSpPr>
          <p:nvPr/>
        </p:nvSpPr>
        <p:spPr bwMode="auto">
          <a:xfrm>
            <a:off x="3614680" y="4558946"/>
            <a:ext cx="932948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000" b="1" dirty="0">
                <a:solidFill>
                  <a:srgbClr val="00000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GakuNin-Cloud</a:t>
            </a:r>
            <a:endParaRPr lang="ja-JP" altLang="en-US" sz="1000" b="1" dirty="0">
              <a:solidFill>
                <a:srgbClr val="000000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7" name="テキスト ボックス 29"/>
          <p:cNvSpPr txBox="1">
            <a:spLocks noChangeArrowheads="1"/>
          </p:cNvSpPr>
          <p:nvPr/>
        </p:nvSpPr>
        <p:spPr bwMode="auto">
          <a:xfrm>
            <a:off x="3536133" y="4767916"/>
            <a:ext cx="109004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9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Direct Connection</a:t>
            </a:r>
          </a:p>
        </p:txBody>
      </p:sp>
      <p:sp>
        <p:nvSpPr>
          <p:cNvPr id="18" name="角丸四角形 17"/>
          <p:cNvSpPr/>
          <p:nvPr/>
        </p:nvSpPr>
        <p:spPr>
          <a:xfrm>
            <a:off x="4783658" y="3843904"/>
            <a:ext cx="3345682" cy="1177323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2124" y="4635928"/>
            <a:ext cx="212481" cy="31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テキスト ボックス 30"/>
          <p:cNvSpPr txBox="1">
            <a:spLocks noChangeArrowheads="1"/>
          </p:cNvSpPr>
          <p:nvPr/>
        </p:nvSpPr>
        <p:spPr bwMode="auto">
          <a:xfrm>
            <a:off x="7528200" y="4755841"/>
            <a:ext cx="25487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9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VPN</a:t>
            </a:r>
            <a:endParaRPr lang="ja-JP" altLang="en-US" sz="9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1" name="図 20" descr="eduroam.wmf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56"/>
          <a:stretch/>
        </p:blipFill>
        <p:spPr>
          <a:xfrm>
            <a:off x="7135460" y="3222575"/>
            <a:ext cx="567606" cy="249286"/>
          </a:xfrm>
          <a:prstGeom prst="rect">
            <a:avLst/>
          </a:prstGeom>
          <a:ln>
            <a:noFill/>
          </a:ln>
          <a:effectLst/>
        </p:spPr>
      </p:pic>
      <p:sp>
        <p:nvSpPr>
          <p:cNvPr id="22" name="テキスト ボックス 13"/>
          <p:cNvSpPr txBox="1">
            <a:spLocks noChangeArrowheads="1"/>
          </p:cNvSpPr>
          <p:nvPr/>
        </p:nvSpPr>
        <p:spPr bwMode="auto">
          <a:xfrm>
            <a:off x="1031609" y="1605245"/>
            <a:ext cx="708078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2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Collaboration and Promotion in Research and Education</a:t>
            </a:r>
            <a:endParaRPr lang="ja-JP" altLang="en-US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3" name="テキスト ボックス 23"/>
          <p:cNvSpPr txBox="1">
            <a:spLocks noChangeArrowheads="1"/>
          </p:cNvSpPr>
          <p:nvPr/>
        </p:nvSpPr>
        <p:spPr bwMode="auto">
          <a:xfrm>
            <a:off x="2222436" y="2557579"/>
            <a:ext cx="12362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Resource</a:t>
            </a:r>
            <a:endParaRPr lang="ja-JP" altLang="en-US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4" name="テキスト ボックス 25"/>
          <p:cNvSpPr txBox="1">
            <a:spLocks noChangeArrowheads="1"/>
          </p:cNvSpPr>
          <p:nvPr/>
        </p:nvSpPr>
        <p:spPr bwMode="auto">
          <a:xfrm>
            <a:off x="4146258" y="5118369"/>
            <a:ext cx="11961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20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Network</a:t>
            </a:r>
            <a:endParaRPr lang="ja-JP" altLang="en-US" sz="2000" b="1" dirty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5" name="テキスト ボックス 24"/>
          <p:cNvSpPr txBox="1">
            <a:spLocks noChangeArrowheads="1"/>
          </p:cNvSpPr>
          <p:nvPr/>
        </p:nvSpPr>
        <p:spPr bwMode="auto">
          <a:xfrm>
            <a:off x="2405922" y="3838820"/>
            <a:ext cx="83869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Cloud</a:t>
            </a:r>
            <a:endParaRPr lang="ja-JP" altLang="en-US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6" name="テキスト ボックス 22"/>
          <p:cNvSpPr txBox="1">
            <a:spLocks noChangeArrowheads="1"/>
          </p:cNvSpPr>
          <p:nvPr/>
        </p:nvSpPr>
        <p:spPr bwMode="auto">
          <a:xfrm>
            <a:off x="1194346" y="4118488"/>
            <a:ext cx="2636226" cy="85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 marL="2286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</a:pPr>
            <a:r>
              <a:rPr lang="en-US" altLang="ja-JP" sz="1200" b="1" dirty="0">
                <a:solidFill>
                  <a:prstClr val="black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Dramatic cost reduction and enhancement of research and education environment by tailored cloud services</a:t>
            </a:r>
            <a:endParaRPr lang="en-US" altLang="ja-JP" sz="1200" b="1" u="sng" dirty="0">
              <a:solidFill>
                <a:srgbClr val="800000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7" name="テキスト ボックス 22"/>
          <p:cNvSpPr txBox="1">
            <a:spLocks noChangeArrowheads="1"/>
          </p:cNvSpPr>
          <p:nvPr/>
        </p:nvSpPr>
        <p:spPr bwMode="auto">
          <a:xfrm>
            <a:off x="1194346" y="2840242"/>
            <a:ext cx="3013295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</a:pPr>
            <a:r>
              <a:rPr lang="en-US" altLang="ja-JP" sz="1200" b="1" dirty="0">
                <a:solidFill>
                  <a:prstClr val="black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Promotion of academic information circulation and open access</a:t>
            </a:r>
            <a:endParaRPr lang="ja-JP" altLang="en-US" sz="1200" b="1" dirty="0">
              <a:solidFill>
                <a:prstClr val="black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  <a:p>
            <a:pPr fontAlgn="base">
              <a:spcBef>
                <a:spcPts val="300"/>
              </a:spcBef>
              <a:spcAft>
                <a:spcPct val="0"/>
              </a:spcAft>
              <a:buFont typeface="Wingdings" panose="05000000000000000000" pitchFamily="2" charset="2"/>
              <a:buChar char="u"/>
            </a:pPr>
            <a:r>
              <a:rPr lang="en-US" altLang="ja-JP" sz="1200" b="1" dirty="0">
                <a:solidFill>
                  <a:srgbClr val="00000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Collaborative promotion of institutional repository expansion</a:t>
            </a:r>
            <a:endParaRPr lang="en-US" altLang="ja-JP" sz="1200" b="1" dirty="0">
              <a:solidFill>
                <a:prstClr val="black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8" name="テキスト ボックス 24"/>
          <p:cNvSpPr txBox="1">
            <a:spLocks noChangeArrowheads="1"/>
          </p:cNvSpPr>
          <p:nvPr/>
        </p:nvSpPr>
        <p:spPr bwMode="auto">
          <a:xfrm>
            <a:off x="5891089" y="3838820"/>
            <a:ext cx="10951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Security</a:t>
            </a:r>
            <a:endParaRPr lang="ja-JP" altLang="en-US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29" name="テキスト ボックス 22"/>
          <p:cNvSpPr txBox="1">
            <a:spLocks noChangeArrowheads="1"/>
          </p:cNvSpPr>
          <p:nvPr/>
        </p:nvSpPr>
        <p:spPr bwMode="auto">
          <a:xfrm>
            <a:off x="4816890" y="4138035"/>
            <a:ext cx="2218521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u"/>
            </a:pPr>
            <a:r>
              <a:rPr lang="en-US" altLang="ja-JP" sz="1200" b="1" dirty="0">
                <a:solidFill>
                  <a:prstClr val="black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Network flow analysis and dynamic control</a:t>
            </a:r>
          </a:p>
          <a:p>
            <a:pPr fontAlgn="base">
              <a:spcBef>
                <a:spcPts val="300"/>
              </a:spcBef>
              <a:spcAft>
                <a:spcPct val="0"/>
              </a:spcAft>
              <a:buFont typeface="Wingdings" panose="05000000000000000000" pitchFamily="2" charset="2"/>
              <a:buChar char="u"/>
            </a:pPr>
            <a:r>
              <a:rPr lang="en-US" altLang="ja-JP" sz="1200" b="1" dirty="0">
                <a:solidFill>
                  <a:prstClr val="black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Raise of  security level for SINET users</a:t>
            </a:r>
          </a:p>
        </p:txBody>
      </p:sp>
      <p:sp>
        <p:nvSpPr>
          <p:cNvPr id="30" name="テキスト ボックス 22"/>
          <p:cNvSpPr txBox="1">
            <a:spLocks noChangeArrowheads="1"/>
          </p:cNvSpPr>
          <p:nvPr/>
        </p:nvSpPr>
        <p:spPr bwMode="auto">
          <a:xfrm>
            <a:off x="4816890" y="2934878"/>
            <a:ext cx="221852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286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ts val="300"/>
              </a:spcBef>
              <a:spcAft>
                <a:spcPct val="0"/>
              </a:spcAft>
              <a:buFont typeface="Wingdings" panose="05000000000000000000" pitchFamily="2" charset="2"/>
              <a:buChar char="u"/>
            </a:pPr>
            <a:r>
              <a:rPr lang="en-US" altLang="ja-JP" sz="1200" b="1" dirty="0">
                <a:solidFill>
                  <a:prstClr val="black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Collaborative enhancement of authentication between universities</a:t>
            </a:r>
            <a:endParaRPr lang="ja-JP" altLang="en-US" sz="1200" b="1" u="sng" dirty="0">
              <a:solidFill>
                <a:srgbClr val="800000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31" name="テキスト ボックス 24"/>
          <p:cNvSpPr txBox="1">
            <a:spLocks noChangeArrowheads="1"/>
          </p:cNvSpPr>
          <p:nvPr/>
        </p:nvSpPr>
        <p:spPr bwMode="auto">
          <a:xfrm>
            <a:off x="5766795" y="2557579"/>
            <a:ext cx="13644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Federation</a:t>
            </a:r>
            <a:endParaRPr lang="ja-JP" altLang="en-US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4846" y="4147109"/>
            <a:ext cx="910507" cy="353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テキスト ボックス 30"/>
          <p:cNvSpPr txBox="1">
            <a:spLocks noChangeArrowheads="1"/>
          </p:cNvSpPr>
          <p:nvPr/>
        </p:nvSpPr>
        <p:spPr bwMode="auto">
          <a:xfrm>
            <a:off x="7128798" y="3950950"/>
            <a:ext cx="827150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ja-JP" sz="9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Flow Analysis</a:t>
            </a:r>
            <a:endParaRPr lang="ja-JP" altLang="en-US" sz="9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0565" y="5207162"/>
            <a:ext cx="1541723" cy="1023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テキスト ボックス 22"/>
          <p:cNvSpPr txBox="1">
            <a:spLocks noChangeArrowheads="1"/>
          </p:cNvSpPr>
          <p:nvPr/>
        </p:nvSpPr>
        <p:spPr bwMode="auto">
          <a:xfrm>
            <a:off x="1224600" y="5468296"/>
            <a:ext cx="5780750" cy="72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marL="228600" indent="-228600" fontAlgn="base">
              <a:spcBef>
                <a:spcPts val="30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en-US" altLang="ja-JP" sz="1200" b="1" dirty="0">
                <a:solidFill>
                  <a:prstClr val="black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Nationwide 100-Gbps backbone network and scalable network expansion</a:t>
            </a:r>
          </a:p>
          <a:p>
            <a:pPr marL="228600" indent="-228600" fontAlgn="base">
              <a:spcBef>
                <a:spcPts val="30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High-speed direct international lines to USA, Europe, and Asia</a:t>
            </a:r>
          </a:p>
          <a:p>
            <a:pPr marL="228600" indent="-228600" fontAlgn="base">
              <a:spcBef>
                <a:spcPts val="300"/>
              </a:spcBef>
              <a:spcAft>
                <a:spcPct val="0"/>
              </a:spcAft>
              <a:buFont typeface="Wingdings" panose="05000000000000000000" pitchFamily="2" charset="2"/>
              <a:buChar char="u"/>
              <a:defRPr/>
            </a:pPr>
            <a:r>
              <a:rPr lang="en-US" altLang="ja-JP" sz="1200" b="1" dirty="0">
                <a:solidFill>
                  <a:prstClr val="black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Introduction of new technologies such as SDN in response to user needs</a:t>
            </a:r>
            <a:endParaRPr lang="ja-JP" altLang="en-US" sz="1200" b="1" u="sng" dirty="0">
              <a:solidFill>
                <a:srgbClr val="800000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1026" name="Picture 2" descr="SINET5 log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639" y="1988851"/>
            <a:ext cx="145732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1981857" y="352626"/>
            <a:ext cx="61237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/>
              <a:t>21st Century Academic Information Infrastructure</a:t>
            </a:r>
            <a:br>
              <a:rPr lang="en-US" altLang="ja-JP" sz="2000" b="1" dirty="0"/>
            </a:br>
            <a:r>
              <a:rPr lang="en-US" altLang="ja-JP" sz="2000" b="1" dirty="0"/>
              <a:t>for Advancing Open Science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E261-7F68-4982-95EC-5688F73738B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82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09817"/>
            <a:ext cx="8267294" cy="5255741"/>
          </a:xfrm>
        </p:spPr>
        <p:txBody>
          <a:bodyPr>
            <a:normAutofit/>
          </a:bodyPr>
          <a:lstStyle/>
          <a:p>
            <a:r>
              <a:rPr kumimoji="1" lang="en-US" altLang="ja-JP" sz="2800" dirty="0"/>
              <a:t>De facto Service Layer Stack of Recent e-Infrastructure</a:t>
            </a:r>
          </a:p>
          <a:p>
            <a:endParaRPr lang="en-US" altLang="ja-JP" sz="2800" dirty="0"/>
          </a:p>
          <a:p>
            <a:endParaRPr kumimoji="1" lang="en-US" altLang="ja-JP" sz="2800" dirty="0"/>
          </a:p>
          <a:p>
            <a:endParaRPr lang="en-US" altLang="ja-JP" sz="2800" dirty="0"/>
          </a:p>
          <a:p>
            <a:endParaRPr kumimoji="1" lang="en-US" altLang="ja-JP" sz="2800" dirty="0"/>
          </a:p>
          <a:p>
            <a:pPr lvl="6"/>
            <a:endParaRPr lang="en-US" altLang="ja-JP" sz="1600" dirty="0"/>
          </a:p>
          <a:p>
            <a:pPr lvl="6"/>
            <a:endParaRPr lang="en-US" altLang="ja-JP" sz="1600" dirty="0"/>
          </a:p>
          <a:p>
            <a:pPr lvl="6"/>
            <a:endParaRPr lang="en-US" altLang="ja-JP" sz="1600" dirty="0"/>
          </a:p>
          <a:p>
            <a:r>
              <a:rPr lang="en-US" altLang="ja-JP" sz="2800" dirty="0"/>
              <a:t>Integration for More Useful Infrastructure</a:t>
            </a:r>
          </a:p>
          <a:p>
            <a:pPr lvl="1"/>
            <a:r>
              <a:rPr lang="en-US" altLang="ja-JP" sz="2400" b="1" dirty="0">
                <a:solidFill>
                  <a:srgbClr val="0070C0"/>
                </a:solidFill>
              </a:rPr>
              <a:t>Service Integration</a:t>
            </a:r>
            <a:r>
              <a:rPr lang="en-US" altLang="ja-JP" sz="2400" b="1" dirty="0"/>
              <a:t>: </a:t>
            </a:r>
            <a:r>
              <a:rPr lang="en-US" altLang="ja-JP" sz="2400" dirty="0"/>
              <a:t>Between Services and Domains</a:t>
            </a:r>
          </a:p>
          <a:p>
            <a:pPr lvl="1"/>
            <a:r>
              <a:rPr lang="en-US" altLang="ja-JP" sz="2400" b="1" dirty="0">
                <a:solidFill>
                  <a:srgbClr val="0070C0"/>
                </a:solidFill>
              </a:rPr>
              <a:t>Organizational Cooperation</a:t>
            </a:r>
            <a:r>
              <a:rPr lang="en-US" altLang="ja-JP" sz="2400" b="1" dirty="0"/>
              <a:t>: </a:t>
            </a:r>
            <a:r>
              <a:rPr lang="en-US" altLang="ja-JP" sz="2400" dirty="0"/>
              <a:t>Business Plan and Budget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267295" cy="788171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What can be </a:t>
            </a:r>
            <a:r>
              <a:rPr lang="en-US" altLang="ja-JP" dirty="0"/>
              <a:t>seen</a:t>
            </a:r>
            <a:r>
              <a:rPr kumimoji="1" lang="en-US" altLang="ja-JP" dirty="0"/>
              <a:t> from Recent Movement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102174" y="4163072"/>
            <a:ext cx="3141555" cy="288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/>
              <a:t>Network</a:t>
            </a:r>
            <a:endParaRPr kumimoji="1" lang="ja-JP" altLang="en-US" sz="1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02173" y="3873356"/>
            <a:ext cx="3141555" cy="288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Identity and Access Federation</a:t>
            </a:r>
            <a:endParaRPr kumimoji="1" lang="ja-JP" altLang="en-US" sz="1600" dirty="0"/>
          </a:p>
        </p:txBody>
      </p:sp>
      <p:sp>
        <p:nvSpPr>
          <p:cNvPr id="7" name="正方形/長方形 6"/>
          <p:cNvSpPr/>
          <p:nvPr/>
        </p:nvSpPr>
        <p:spPr>
          <a:xfrm>
            <a:off x="3102173" y="3583648"/>
            <a:ext cx="3141555" cy="288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Virtual Organization Platform</a:t>
            </a:r>
            <a:endParaRPr kumimoji="1" lang="ja-JP" altLang="en-US" sz="1600" dirty="0"/>
          </a:p>
        </p:txBody>
      </p:sp>
      <p:sp>
        <p:nvSpPr>
          <p:cNvPr id="8" name="正方形/長方形 7"/>
          <p:cNvSpPr/>
          <p:nvPr/>
        </p:nvSpPr>
        <p:spPr>
          <a:xfrm>
            <a:off x="3102173" y="3303461"/>
            <a:ext cx="3141555" cy="288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Cloud Computing / HPC</a:t>
            </a:r>
            <a:endParaRPr kumimoji="1" lang="ja-JP" altLang="en-US" sz="1600" dirty="0"/>
          </a:p>
        </p:txBody>
      </p:sp>
      <p:sp>
        <p:nvSpPr>
          <p:cNvPr id="9" name="正方形/長方形 8"/>
          <p:cNvSpPr/>
          <p:nvPr/>
        </p:nvSpPr>
        <p:spPr>
          <a:xfrm>
            <a:off x="3102172" y="2935754"/>
            <a:ext cx="3141555" cy="35972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Common Services and Tools</a:t>
            </a:r>
            <a:endParaRPr kumimoji="1" lang="ja-JP" altLang="en-US" sz="1600" dirty="0"/>
          </a:p>
        </p:txBody>
      </p:sp>
      <p:sp>
        <p:nvSpPr>
          <p:cNvPr id="10" name="正方形/長方形 9"/>
          <p:cNvSpPr/>
          <p:nvPr/>
        </p:nvSpPr>
        <p:spPr>
          <a:xfrm>
            <a:off x="3100366" y="2158659"/>
            <a:ext cx="3141555" cy="77257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Domain Centric Services</a:t>
            </a:r>
            <a:endParaRPr kumimoji="1" lang="ja-JP" altLang="en-US" sz="1600" dirty="0"/>
          </a:p>
        </p:txBody>
      </p:sp>
      <p:sp>
        <p:nvSpPr>
          <p:cNvPr id="11" name="正方形/長方形 10"/>
          <p:cNvSpPr/>
          <p:nvPr/>
        </p:nvSpPr>
        <p:spPr>
          <a:xfrm>
            <a:off x="3102172" y="1865488"/>
            <a:ext cx="3141555" cy="288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600" dirty="0"/>
              <a:t>Common Discover Service</a:t>
            </a:r>
            <a:endParaRPr kumimoji="1" lang="ja-JP" altLang="en-US" sz="16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9051" y="5799871"/>
            <a:ext cx="8665898" cy="52455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tIns="108000" rtlCol="0">
            <a:spAutoFit/>
          </a:bodyPr>
          <a:lstStyle/>
          <a:p>
            <a:r>
              <a:rPr lang="en-US" altLang="ja-JP" sz="2400" dirty="0"/>
              <a:t>Improve UX and Cost Effect by Integrating existing E-Infrastructures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15527" y="6299661"/>
            <a:ext cx="63129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altLang="ja-JP" dirty="0"/>
              <a:t>Hard to Develop by the Single Institution</a:t>
            </a:r>
          </a:p>
          <a:p>
            <a:pPr algn="ctr">
              <a:lnSpc>
                <a:spcPts val="1800"/>
              </a:lnSpc>
            </a:pPr>
            <a:r>
              <a:rPr kumimoji="1" lang="en-US" altLang="ja-JP" dirty="0"/>
              <a:t>Require to Facilitating in National and Regional Level Cooperation</a:t>
            </a:r>
            <a:endParaRPr kumimoji="1" lang="ja-JP" altLang="en-US" dirty="0"/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E261-7F68-4982-95EC-5688F73738B5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20" name="Picture 2" descr="Gea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5833" y="4195063"/>
            <a:ext cx="586535" cy="255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209" y="2319709"/>
            <a:ext cx="527597" cy="581695"/>
          </a:xfrm>
          <a:prstGeom prst="rect">
            <a:avLst/>
          </a:prstGeom>
        </p:spPr>
      </p:pic>
      <p:pic>
        <p:nvPicPr>
          <p:cNvPr id="22" name="Picture 8" descr="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874" y="3317286"/>
            <a:ext cx="379292" cy="379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Prace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904" y="3295679"/>
            <a:ext cx="596928" cy="40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s://aarc-project.eu/wp-content/uploads/2017/06/AARC-no-bckg-100px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822" y="3670002"/>
            <a:ext cx="479417" cy="47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Hom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520" y="3014487"/>
            <a:ext cx="472974" cy="288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2980" y="1794440"/>
            <a:ext cx="1089112" cy="388757"/>
          </a:xfrm>
          <a:prstGeom prst="rect">
            <a:avLst/>
          </a:prstGeom>
        </p:spPr>
      </p:pic>
      <p:sp>
        <p:nvSpPr>
          <p:cNvPr id="27" name="右中かっこ 26"/>
          <p:cNvSpPr/>
          <p:nvPr/>
        </p:nvSpPr>
        <p:spPr>
          <a:xfrm>
            <a:off x="7517864" y="1865488"/>
            <a:ext cx="253586" cy="262144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8" name="Picture 10" descr="H2020-Web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56204" y="2715669"/>
            <a:ext cx="1953951" cy="94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https://www.gakunin.jp/?action=common_download_main&amp;upload_id=7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674" y="3712867"/>
            <a:ext cx="1288699" cy="34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 descr="SINET5 logo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138" y="4211161"/>
            <a:ext cx="736600" cy="23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GakuninCloud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358" y="3316995"/>
            <a:ext cx="1322749" cy="37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297C01E-8BCD-4A35-8442-68D7DE5E075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558" y="1920722"/>
            <a:ext cx="1210992" cy="206419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BECFFBF3-6103-4816-BAF9-037C68E75688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1" t="42815" r="8350" b="36680"/>
          <a:stretch/>
        </p:blipFill>
        <p:spPr>
          <a:xfrm>
            <a:off x="1566026" y="2975019"/>
            <a:ext cx="1322749" cy="234366"/>
          </a:xfrm>
          <a:prstGeom prst="rect">
            <a:avLst/>
          </a:prstGeom>
        </p:spPr>
      </p:pic>
      <p:pic>
        <p:nvPicPr>
          <p:cNvPr id="17" name="Picture 2" descr="JAIRO Cloud">
            <a:extLst>
              <a:ext uri="{FF2B5EF4-FFF2-40B4-BE49-F238E27FC236}">
                <a16:creationId xmlns:a16="http://schemas.microsoft.com/office/drawing/2014/main" id="{545C5323-4DD4-460C-9EB5-46BD4A351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93" r="47142" b="-2"/>
          <a:stretch/>
        </p:blipFill>
        <p:spPr bwMode="auto">
          <a:xfrm>
            <a:off x="1497885" y="2243364"/>
            <a:ext cx="783652" cy="30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5EEECD1-F74D-4168-8A1C-2D867B23A775}"/>
              </a:ext>
            </a:extLst>
          </p:cNvPr>
          <p:cNvSpPr/>
          <p:nvPr/>
        </p:nvSpPr>
        <p:spPr>
          <a:xfrm>
            <a:off x="1573119" y="2699967"/>
            <a:ext cx="207621" cy="1610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ja-JP" sz="1400" dirty="0">
                <a:latin typeface="Arial Rounded MT Bold" panose="020F0704030504030204" pitchFamily="34" charset="0"/>
              </a:rPr>
              <a:t>by</a:t>
            </a:r>
            <a:endParaRPr lang="ja-JP" altLang="en-US" sz="1400" dirty="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7B30B748-A42C-4352-84C5-4A713D212AA6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639" y="2579369"/>
            <a:ext cx="1153120" cy="280176"/>
          </a:xfrm>
          <a:prstGeom prst="rect">
            <a:avLst/>
          </a:prstGeom>
        </p:spPr>
      </p:pic>
      <p:sp>
        <p:nvSpPr>
          <p:cNvPr id="38" name="右中かっこ 37">
            <a:extLst>
              <a:ext uri="{FF2B5EF4-FFF2-40B4-BE49-F238E27FC236}">
                <a16:creationId xmlns:a16="http://schemas.microsoft.com/office/drawing/2014/main" id="{2374DAAD-7744-49B1-9FBD-321CE9FF3434}"/>
              </a:ext>
            </a:extLst>
          </p:cNvPr>
          <p:cNvSpPr/>
          <p:nvPr/>
        </p:nvSpPr>
        <p:spPr>
          <a:xfrm rot="10800000">
            <a:off x="1197337" y="1879479"/>
            <a:ext cx="253586" cy="262144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0F799FF-B1CD-44E5-86A6-3DAF962DF92F}"/>
              </a:ext>
            </a:extLst>
          </p:cNvPr>
          <p:cNvGrpSpPr/>
          <p:nvPr/>
        </p:nvGrpSpPr>
        <p:grpSpPr>
          <a:xfrm rot="16200000">
            <a:off x="253268" y="3019978"/>
            <a:ext cx="1857116" cy="290174"/>
            <a:chOff x="3060746" y="1525313"/>
            <a:chExt cx="2600986" cy="406404"/>
          </a:xfrm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55A79E47-7B83-430E-8B03-1F4139DFF7A5}"/>
                </a:ext>
              </a:extLst>
            </p:cNvPr>
            <p:cNvSpPr/>
            <p:nvPr/>
          </p:nvSpPr>
          <p:spPr>
            <a:xfrm>
              <a:off x="3060746" y="1642190"/>
              <a:ext cx="2600985" cy="1370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41" name="図 40" descr="テキスト&#10;&#10;自動的に生成された説明">
              <a:extLst>
                <a:ext uri="{FF2B5EF4-FFF2-40B4-BE49-F238E27FC236}">
                  <a16:creationId xmlns:a16="http://schemas.microsoft.com/office/drawing/2014/main" id="{FAD9ACDF-6992-473C-B316-2F39B2B3A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0747" y="1525313"/>
              <a:ext cx="2600985" cy="4064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568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68C910A5-2C45-4F17-A28A-252AD64B8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ja-JP" sz="2400" b="1" dirty="0">
                <a:solidFill>
                  <a:schemeClr val="accent5"/>
                </a:solidFill>
              </a:rPr>
              <a:t>Bottom Up</a:t>
            </a:r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r>
              <a:rPr lang="en-US" altLang="ja-JP" sz="2400" b="1" dirty="0">
                <a:solidFill>
                  <a:schemeClr val="accent5"/>
                </a:solidFill>
              </a:rPr>
              <a:t>Top Down</a:t>
            </a:r>
          </a:p>
          <a:p>
            <a:pPr lvl="1"/>
            <a:r>
              <a:rPr lang="en-US" altLang="ja-JP" sz="2100" dirty="0"/>
              <a:t>Committee on Open Science at Cabinet Office, Ministry of Education and Research and Science Council of Japan</a:t>
            </a:r>
            <a:endParaRPr lang="ja-JP" altLang="en-US" sz="2100" dirty="0"/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FE4B91D3-62ED-4E66-BA1B-D3B731B93AD6}"/>
              </a:ext>
            </a:extLst>
          </p:cNvPr>
          <p:cNvSpPr/>
          <p:nvPr/>
        </p:nvSpPr>
        <p:spPr>
          <a:xfrm>
            <a:off x="822057" y="1755823"/>
            <a:ext cx="7886700" cy="90176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DE6F586-7E7A-4E58-8289-4784477B1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44580"/>
            <a:ext cx="8515350" cy="788171"/>
          </a:xfrm>
        </p:spPr>
        <p:txBody>
          <a:bodyPr>
            <a:noAutofit/>
          </a:bodyPr>
          <a:lstStyle/>
          <a:p>
            <a:r>
              <a:rPr kumimoji="1" lang="en-US" altLang="ja-JP" sz="2800" dirty="0"/>
              <a:t>Relationship with External Community and Committee</a:t>
            </a:r>
            <a:endParaRPr kumimoji="1" lang="ja-JP" altLang="en-US" sz="28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E9605A5-E99B-4361-B0D3-41095CBC6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D0BAE90-974E-45B0-A970-89A3FEFE6B91}"/>
              </a:ext>
            </a:extLst>
          </p:cNvPr>
          <p:cNvSpPr txBox="1"/>
          <p:nvPr/>
        </p:nvSpPr>
        <p:spPr>
          <a:xfrm>
            <a:off x="5363044" y="3021880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Library Community</a:t>
            </a:r>
            <a:endParaRPr kumimoji="1" lang="ja-JP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32B9A94-2911-41FA-8ACA-6A14FBEE38AE}"/>
              </a:ext>
            </a:extLst>
          </p:cNvPr>
          <p:cNvSpPr txBox="1"/>
          <p:nvPr/>
        </p:nvSpPr>
        <p:spPr>
          <a:xfrm>
            <a:off x="1390334" y="3021880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Center Community</a:t>
            </a:r>
            <a:endParaRPr kumimoji="1" lang="ja-JP" alt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グラフィックス 8">
            <a:extLst>
              <a:ext uri="{FF2B5EF4-FFF2-40B4-BE49-F238E27FC236}">
                <a16:creationId xmlns:a16="http://schemas.microsoft.com/office/drawing/2014/main" id="{266475F8-65B0-4B1C-996B-EB5DB77EC6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75843" y="3444399"/>
            <a:ext cx="2330245" cy="788171"/>
          </a:xfrm>
          <a:prstGeom prst="rect">
            <a:avLst/>
          </a:prstGeom>
        </p:spPr>
      </p:pic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227C6368-70E1-4F54-85EE-573AC327D640}"/>
              </a:ext>
            </a:extLst>
          </p:cNvPr>
          <p:cNvGrpSpPr/>
          <p:nvPr/>
        </p:nvGrpSpPr>
        <p:grpSpPr>
          <a:xfrm>
            <a:off x="5324553" y="3426043"/>
            <a:ext cx="2448761" cy="811266"/>
            <a:chOff x="5080108" y="4239174"/>
            <a:chExt cx="2448761" cy="811266"/>
          </a:xfrm>
        </p:grpSpPr>
        <p:pic>
          <p:nvPicPr>
            <p:cNvPr id="1030" name="Picture 6" descr="JPCOAR-logo">
              <a:extLst>
                <a:ext uri="{FF2B5EF4-FFF2-40B4-BE49-F238E27FC236}">
                  <a16:creationId xmlns:a16="http://schemas.microsoft.com/office/drawing/2014/main" id="{FB6EF1E1-13F5-4530-905D-F31927B70C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81" t="13414" r="5321" b="8049"/>
            <a:stretch/>
          </p:blipFill>
          <p:spPr bwMode="auto">
            <a:xfrm>
              <a:off x="5080108" y="4239174"/>
              <a:ext cx="2448761" cy="5765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FA1A3AB3-A9A8-4CA2-A598-83F89B0FAD18}"/>
                </a:ext>
              </a:extLst>
            </p:cNvPr>
            <p:cNvSpPr txBox="1"/>
            <p:nvPr/>
          </p:nvSpPr>
          <p:spPr>
            <a:xfrm>
              <a:off x="5111213" y="4773441"/>
              <a:ext cx="2386551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kumimoji="1" lang="en-US" altLang="ja-JP" dirty="0"/>
                <a:t>(Open Access Repository)</a:t>
              </a:r>
              <a:endParaRPr kumimoji="1" lang="ja-JP" altLang="en-US" dirty="0"/>
            </a:p>
          </p:txBody>
        </p:sp>
      </p:grpSp>
      <p:sp>
        <p:nvSpPr>
          <p:cNvPr id="18" name="矢印: 上下 17">
            <a:extLst>
              <a:ext uri="{FF2B5EF4-FFF2-40B4-BE49-F238E27FC236}">
                <a16:creationId xmlns:a16="http://schemas.microsoft.com/office/drawing/2014/main" id="{34F6A756-83F7-4399-A225-BEFF5DC3C41F}"/>
              </a:ext>
            </a:extLst>
          </p:cNvPr>
          <p:cNvSpPr/>
          <p:nvPr/>
        </p:nvSpPr>
        <p:spPr>
          <a:xfrm rot="2700000">
            <a:off x="2978419" y="2488943"/>
            <a:ext cx="407406" cy="668399"/>
          </a:xfrm>
          <a:prstGeom prst="up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矢印: 上下 18">
            <a:extLst>
              <a:ext uri="{FF2B5EF4-FFF2-40B4-BE49-F238E27FC236}">
                <a16:creationId xmlns:a16="http://schemas.microsoft.com/office/drawing/2014/main" id="{7AA39C52-CBEF-4B19-A582-DDF705CCD01F}"/>
              </a:ext>
            </a:extLst>
          </p:cNvPr>
          <p:cNvSpPr/>
          <p:nvPr/>
        </p:nvSpPr>
        <p:spPr>
          <a:xfrm rot="18900000">
            <a:off x="5341594" y="2489540"/>
            <a:ext cx="407406" cy="664315"/>
          </a:xfrm>
          <a:prstGeom prst="up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CB28686-0FC0-44F9-BC7F-3B46046270DA}"/>
              </a:ext>
            </a:extLst>
          </p:cNvPr>
          <p:cNvSpPr txBox="1"/>
          <p:nvPr/>
        </p:nvSpPr>
        <p:spPr>
          <a:xfrm>
            <a:off x="5088049" y="4318842"/>
            <a:ext cx="34135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Research Data WG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Contents Working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Community Empowerment WG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Training WG</a:t>
            </a:r>
            <a:endParaRPr kumimoji="1" lang="ja-JP" altLang="en-US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8B44DE8-9A03-460C-A261-D4F445A967B0}"/>
              </a:ext>
            </a:extLst>
          </p:cNvPr>
          <p:cNvSpPr txBox="1"/>
          <p:nvPr/>
        </p:nvSpPr>
        <p:spPr>
          <a:xfrm>
            <a:off x="822057" y="4318895"/>
            <a:ext cx="34848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SIG ID Federation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SIG Cloud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SIG Research Data Management</a:t>
            </a:r>
          </a:p>
          <a:p>
            <a:r>
              <a:rPr kumimoji="1" lang="en-US" altLang="ja-JP" dirty="0" err="1"/>
              <a:t>etc</a:t>
            </a:r>
            <a:endParaRPr kumimoji="1" lang="ja-JP" altLang="en-US" dirty="0"/>
          </a:p>
        </p:txBody>
      </p:sp>
      <p:pic>
        <p:nvPicPr>
          <p:cNvPr id="23" name="Picture 4" descr="https://www.gakunin.jp/?action=common_download_main&amp;upload_id=75">
            <a:extLst>
              <a:ext uri="{FF2B5EF4-FFF2-40B4-BE49-F238E27FC236}">
                <a16:creationId xmlns:a16="http://schemas.microsoft.com/office/drawing/2014/main" id="{0FB175DA-A0A5-47C0-875F-B5724E00A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1626" y="1937410"/>
            <a:ext cx="1700745" cy="46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SINET5 logo">
            <a:extLst>
              <a:ext uri="{FF2B5EF4-FFF2-40B4-BE49-F238E27FC236}">
                <a16:creationId xmlns:a16="http://schemas.microsoft.com/office/drawing/2014/main" id="{0D6367E6-5743-4F90-86F1-C486C43C68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75" y="1972518"/>
            <a:ext cx="1128577" cy="354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8" descr="GakuninCloud">
            <a:extLst>
              <a:ext uri="{FF2B5EF4-FFF2-40B4-BE49-F238E27FC236}">
                <a16:creationId xmlns:a16="http://schemas.microsoft.com/office/drawing/2014/main" id="{6CDA68B2-7267-49A2-B83E-B3B0959D1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079" y="1927495"/>
            <a:ext cx="1550737" cy="44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JAIRO Cloud">
            <a:extLst>
              <a:ext uri="{FF2B5EF4-FFF2-40B4-BE49-F238E27FC236}">
                <a16:creationId xmlns:a16="http://schemas.microsoft.com/office/drawing/2014/main" id="{4AB6FAC1-32BD-4013-98B2-151551311E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32"/>
          <a:stretch/>
        </p:blipFill>
        <p:spPr bwMode="auto">
          <a:xfrm>
            <a:off x="7539606" y="1952165"/>
            <a:ext cx="1049452" cy="39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57D729A0-AE7B-48A2-8479-98273980F399}"/>
              </a:ext>
            </a:extLst>
          </p:cNvPr>
          <p:cNvSpPr txBox="1"/>
          <p:nvPr/>
        </p:nvSpPr>
        <p:spPr>
          <a:xfrm>
            <a:off x="953863" y="2253234"/>
            <a:ext cx="994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Network</a:t>
            </a:r>
            <a:endParaRPr kumimoji="1" lang="ja-JP" altLang="en-US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E8F0164-C6FF-496A-8070-94B4C8305949}"/>
              </a:ext>
            </a:extLst>
          </p:cNvPr>
          <p:cNvSpPr txBox="1"/>
          <p:nvPr/>
        </p:nvSpPr>
        <p:spPr>
          <a:xfrm>
            <a:off x="2271974" y="2253234"/>
            <a:ext cx="1450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ID Federation</a:t>
            </a:r>
            <a:endParaRPr kumimoji="1" lang="ja-JP" altLang="en-US" dirty="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3B2CD50-D68A-40B0-8678-0FF545511AAB}"/>
              </a:ext>
            </a:extLst>
          </p:cNvPr>
          <p:cNvSpPr txBox="1"/>
          <p:nvPr/>
        </p:nvSpPr>
        <p:spPr>
          <a:xfrm>
            <a:off x="4280631" y="2253234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Cloud</a:t>
            </a:r>
            <a:endParaRPr kumimoji="1" lang="ja-JP" altLang="en-US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0BEB790-FEB8-4476-B49E-9F3831055C62}"/>
              </a:ext>
            </a:extLst>
          </p:cNvPr>
          <p:cNvSpPr txBox="1"/>
          <p:nvPr/>
        </p:nvSpPr>
        <p:spPr>
          <a:xfrm>
            <a:off x="7474266" y="2253234"/>
            <a:ext cx="118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Repository</a:t>
            </a:r>
            <a:endParaRPr kumimoji="1" lang="ja-JP" altLang="en-US" dirty="0"/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E5B5C881-70A4-403E-A089-6860FC569DA9}"/>
              </a:ext>
            </a:extLst>
          </p:cNvPr>
          <p:cNvGrpSpPr/>
          <p:nvPr/>
        </p:nvGrpSpPr>
        <p:grpSpPr>
          <a:xfrm>
            <a:off x="3272194" y="1589046"/>
            <a:ext cx="2099254" cy="328008"/>
            <a:chOff x="3060746" y="1525313"/>
            <a:chExt cx="2600986" cy="406404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89214AA4-91A1-4F33-8504-D793A7DE4EBE}"/>
                </a:ext>
              </a:extLst>
            </p:cNvPr>
            <p:cNvSpPr/>
            <p:nvPr/>
          </p:nvSpPr>
          <p:spPr>
            <a:xfrm>
              <a:off x="3060746" y="1642190"/>
              <a:ext cx="2600985" cy="1370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" name="図 5" descr="テキスト&#10;&#10;自動的に生成された説明">
              <a:extLst>
                <a:ext uri="{FF2B5EF4-FFF2-40B4-BE49-F238E27FC236}">
                  <a16:creationId xmlns:a16="http://schemas.microsoft.com/office/drawing/2014/main" id="{8C32EA6C-D33A-4FB7-AB11-698387389E7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0747" y="1525313"/>
              <a:ext cx="2600985" cy="406404"/>
            </a:xfrm>
            <a:prstGeom prst="rect">
              <a:avLst/>
            </a:prstGeom>
          </p:spPr>
        </p:pic>
      </p:grpSp>
      <p:pic>
        <p:nvPicPr>
          <p:cNvPr id="7" name="図 6">
            <a:extLst>
              <a:ext uri="{FF2B5EF4-FFF2-40B4-BE49-F238E27FC236}">
                <a16:creationId xmlns:a16="http://schemas.microsoft.com/office/drawing/2014/main" id="{DE8E5D40-3FB8-4616-9257-1B410C75090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1" t="42815" r="8350" b="36680"/>
          <a:stretch/>
        </p:blipFill>
        <p:spPr>
          <a:xfrm>
            <a:off x="5487548" y="2009907"/>
            <a:ext cx="1781462" cy="31564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97CB473-0EF6-443E-8AAC-C63D32CCB546}"/>
              </a:ext>
            </a:extLst>
          </p:cNvPr>
          <p:cNvSpPr txBox="1"/>
          <p:nvPr/>
        </p:nvSpPr>
        <p:spPr>
          <a:xfrm>
            <a:off x="6080063" y="2261694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RDM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2794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695" y="4926290"/>
            <a:ext cx="2181225" cy="1670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JAIRO Cloud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09815"/>
            <a:ext cx="7886700" cy="2119185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Background</a:t>
            </a:r>
          </a:p>
          <a:p>
            <a:pPr lvl="1"/>
            <a:r>
              <a:rPr lang="en-US" altLang="ja-JP" sz="2000" dirty="0"/>
              <a:t>Limited resources and less technical knowledge hamper implementation of IR especially in small universities. </a:t>
            </a:r>
          </a:p>
          <a:p>
            <a:pPr lvl="1"/>
            <a:r>
              <a:rPr lang="en-US" altLang="ja-JP" sz="2000" dirty="0"/>
              <a:t>JAIRO Cloud provides a shared instance of IR system on the virtual server hosted by NII since April 2012. </a:t>
            </a:r>
          </a:p>
          <a:p>
            <a:r>
              <a:rPr lang="en-US" altLang="ja-JP" sz="2400" dirty="0"/>
              <a:t>Service Architecture</a:t>
            </a:r>
          </a:p>
          <a:p>
            <a:endParaRPr kumimoji="1" lang="ja-JP" altLang="en-US" sz="2400" dirty="0"/>
          </a:p>
        </p:txBody>
      </p:sp>
      <p:pic>
        <p:nvPicPr>
          <p:cNvPr id="4" name="コンテンツ プレースホルダ 7" descr="outline.jpg"/>
          <p:cNvPicPr>
            <a:picLocks noChangeAspect="1"/>
          </p:cNvPicPr>
          <p:nvPr/>
        </p:nvPicPr>
        <p:blipFill rotWithShape="1">
          <a:blip r:embed="rId4" cstate="print"/>
          <a:srcRect r="33847" b="31550"/>
          <a:stretch/>
        </p:blipFill>
        <p:spPr>
          <a:xfrm>
            <a:off x="1121020" y="3342634"/>
            <a:ext cx="3879605" cy="337944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554" y="4777800"/>
            <a:ext cx="2181225" cy="1670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56"/>
          <a:stretch/>
        </p:blipFill>
        <p:spPr>
          <a:xfrm>
            <a:off x="5118403" y="3255605"/>
            <a:ext cx="1846276" cy="1670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758" y="2957110"/>
            <a:ext cx="2181225" cy="1670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A60FD-56C8-4225-A922-D084D15D8431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63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1AB1D7-47D6-4237-9F0D-0CB7E2CC3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3600" dirty="0"/>
              <a:t>Number of Institutional Repository in Japan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8DC8BAE-FC43-47F6-9695-927B6CE7A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6</a:t>
            </a:fld>
            <a:endParaRPr kumimoji="1" lang="ja-JP" altLang="en-US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476E7FB4-059E-40EB-9BFC-2D6BB412F1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926891"/>
              </p:ext>
            </p:extLst>
          </p:nvPr>
        </p:nvGraphicFramePr>
        <p:xfrm>
          <a:off x="650952" y="1175876"/>
          <a:ext cx="7886700" cy="5256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C1932B1-7349-4A19-94AF-165508A488A1}"/>
              </a:ext>
            </a:extLst>
          </p:cNvPr>
          <p:cNvSpPr/>
          <p:nvPr/>
        </p:nvSpPr>
        <p:spPr>
          <a:xfrm>
            <a:off x="1389577" y="1835117"/>
            <a:ext cx="4500275" cy="914396"/>
          </a:xfrm>
          <a:prstGeom prst="rect">
            <a:avLst/>
          </a:prstGeom>
          <a:solidFill>
            <a:schemeClr val="bg1"/>
          </a:solidFill>
          <a:ln w="19050"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000" dirty="0">
                <a:solidFill>
                  <a:schemeClr val="accent3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■</a:t>
            </a:r>
            <a:r>
              <a:rPr kumimoji="1" lang="ja-JP" altLang="en-US" sz="2000" dirty="0">
                <a:latin typeface="Calibri" panose="020F0502020204030204" pitchFamily="34" charset="0"/>
              </a:rPr>
              <a:t> </a:t>
            </a:r>
            <a:r>
              <a:rPr lang="en-US" altLang="ja-JP" sz="2000" dirty="0">
                <a:latin typeface="Calibri" panose="020F0502020204030204" pitchFamily="34" charset="0"/>
              </a:rPr>
              <a:t>by JAIRO Cloud: Pilot Operation</a:t>
            </a:r>
          </a:p>
          <a:p>
            <a:r>
              <a:rPr lang="ja-JP" altLang="en-US" sz="2000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■</a:t>
            </a:r>
            <a:r>
              <a:rPr lang="ja-JP" altLang="en-US" sz="2000" dirty="0">
                <a:latin typeface="Calibri" panose="020F0502020204030204" pitchFamily="34" charset="0"/>
              </a:rPr>
              <a:t> </a:t>
            </a:r>
            <a:r>
              <a:rPr lang="en-US" altLang="ja-JP" sz="2000" dirty="0">
                <a:latin typeface="Calibri" panose="020F0502020204030204" pitchFamily="34" charset="0"/>
              </a:rPr>
              <a:t>by JAIRO Cloud: Production Operation</a:t>
            </a:r>
          </a:p>
          <a:p>
            <a:r>
              <a:rPr lang="ja-JP" altLang="en-US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■</a:t>
            </a:r>
            <a:r>
              <a:rPr lang="ja-JP" altLang="en-US" sz="2000" dirty="0">
                <a:latin typeface="Calibri" panose="020F0502020204030204" pitchFamily="34" charset="0"/>
              </a:rPr>
              <a:t> </a:t>
            </a:r>
            <a:r>
              <a:rPr lang="en-US" altLang="ja-JP" sz="2000" dirty="0">
                <a:latin typeface="Calibri" panose="020F0502020204030204" pitchFamily="34" charset="0"/>
              </a:rPr>
              <a:t>by University On-premise System</a:t>
            </a:r>
            <a:endParaRPr kumimoji="1" lang="ja-JP" altLang="en-US" sz="2000" dirty="0">
              <a:latin typeface="Calibri" panose="020F050202020403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8193CA3-B89D-42B7-9B1A-BB0EF45B4B87}"/>
              </a:ext>
            </a:extLst>
          </p:cNvPr>
          <p:cNvSpPr txBox="1"/>
          <p:nvPr/>
        </p:nvSpPr>
        <p:spPr>
          <a:xfrm>
            <a:off x="690681" y="5792225"/>
            <a:ext cx="81970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/>
              <a:t>JC </a:t>
            </a:r>
            <a:r>
              <a:rPr lang="en-US" altLang="ja-JP" sz="3200" b="1" dirty="0"/>
              <a:t>h</a:t>
            </a:r>
            <a:r>
              <a:rPr kumimoji="1" lang="en-US" altLang="ja-JP" sz="3200" b="1" dirty="0"/>
              <a:t>osted to </a:t>
            </a:r>
            <a:r>
              <a:rPr kumimoji="1" lang="en-US" altLang="ja-JP" sz="4800" b="1" dirty="0">
                <a:solidFill>
                  <a:srgbClr val="FF0000"/>
                </a:solidFill>
              </a:rPr>
              <a:t>675</a:t>
            </a:r>
            <a:r>
              <a:rPr kumimoji="1" lang="en-US" altLang="ja-JP" sz="4400" b="1" dirty="0">
                <a:solidFill>
                  <a:srgbClr val="FF0000"/>
                </a:solidFill>
              </a:rPr>
              <a:t> </a:t>
            </a:r>
            <a:r>
              <a:rPr kumimoji="1" lang="en-US" altLang="ja-JP" sz="3200" b="1" dirty="0"/>
              <a:t>Institutions as of July 2020</a:t>
            </a:r>
            <a:endParaRPr kumimoji="1" lang="ja-JP" altLang="en-US" sz="3200" b="1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6560672-082E-4FF7-9E65-FC765B12C264}"/>
              </a:ext>
            </a:extLst>
          </p:cNvPr>
          <p:cNvSpPr txBox="1"/>
          <p:nvPr/>
        </p:nvSpPr>
        <p:spPr>
          <a:xfrm>
            <a:off x="136683" y="1745907"/>
            <a:ext cx="553998" cy="305067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en-US" altLang="ja-JP" sz="2400" dirty="0">
                <a:solidFill>
                  <a:srgbClr val="7F7F7F"/>
                </a:solidFill>
              </a:rPr>
              <a:t>Number of Institutions</a:t>
            </a:r>
            <a:endParaRPr kumimoji="1" lang="ja-JP" altLang="en-US" sz="24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63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986B85-7B24-4C45-AC26-F94896A69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JAIRO Cloud Operation with JPCOAR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3A2C98-1890-4ABD-9203-FFBA7BE3A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D69ED-FBE9-4920-9463-2570B5BAFF21}" type="slidenum">
              <a:rPr kumimoji="1" lang="ja-JP" altLang="en-US" smtClean="0"/>
              <a:t>7</a:t>
            </a:fld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4FA10F-CC41-44B4-ACF4-33334B54A887}"/>
              </a:ext>
            </a:extLst>
          </p:cNvPr>
          <p:cNvGrpSpPr/>
          <p:nvPr/>
        </p:nvGrpSpPr>
        <p:grpSpPr>
          <a:xfrm>
            <a:off x="5034786" y="2923347"/>
            <a:ext cx="2600986" cy="406404"/>
            <a:chOff x="3060746" y="1525313"/>
            <a:chExt cx="2600986" cy="406404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6A17831-3BF4-4ECC-AEA1-DDF51826AE54}"/>
                </a:ext>
              </a:extLst>
            </p:cNvPr>
            <p:cNvSpPr/>
            <p:nvPr/>
          </p:nvSpPr>
          <p:spPr>
            <a:xfrm>
              <a:off x="3060746" y="1642190"/>
              <a:ext cx="2600985" cy="1370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7" name="図 6" descr="テキスト&#10;&#10;自動的に生成された説明">
              <a:extLst>
                <a:ext uri="{FF2B5EF4-FFF2-40B4-BE49-F238E27FC236}">
                  <a16:creationId xmlns:a16="http://schemas.microsoft.com/office/drawing/2014/main" id="{64F3B605-45EE-4417-B96B-4577FFC6A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0747" y="1525313"/>
              <a:ext cx="2600985" cy="406404"/>
            </a:xfrm>
            <a:prstGeom prst="rect">
              <a:avLst/>
            </a:prstGeom>
          </p:spPr>
        </p:pic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79FD39C5-97AA-4D6B-8AB7-F51B9FE608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815" y="2739199"/>
            <a:ext cx="2616200" cy="774700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C4717E7-4319-45C5-9BAF-FB8E37D875E5}"/>
              </a:ext>
            </a:extLst>
          </p:cNvPr>
          <p:cNvSpPr txBox="1"/>
          <p:nvPr/>
        </p:nvSpPr>
        <p:spPr>
          <a:xfrm>
            <a:off x="3185316" y="2198204"/>
            <a:ext cx="2427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Joint Operation</a:t>
            </a:r>
            <a:endParaRPr kumimoji="1" lang="ja-JP" altLang="en-US" sz="28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29DF8B5-941B-48EA-A6C7-E762A61D7E43}"/>
              </a:ext>
            </a:extLst>
          </p:cNvPr>
          <p:cNvSpPr txBox="1"/>
          <p:nvPr/>
        </p:nvSpPr>
        <p:spPr>
          <a:xfrm>
            <a:off x="5103060" y="3446628"/>
            <a:ext cx="24598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Accounting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System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Service Operation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C0DDA674-E032-4D1D-B44B-9DD32109BBF4}"/>
              </a:ext>
            </a:extLst>
          </p:cNvPr>
          <p:cNvSpPr txBox="1"/>
          <p:nvPr/>
        </p:nvSpPr>
        <p:spPr>
          <a:xfrm>
            <a:off x="1088566" y="3446628"/>
            <a:ext cx="3340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Community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Survey of Future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Test of New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Training Course</a:t>
            </a:r>
            <a:endParaRPr kumimoji="1" lang="ja-JP" altLang="en-US" dirty="0"/>
          </a:p>
        </p:txBody>
      </p:sp>
      <p:sp>
        <p:nvSpPr>
          <p:cNvPr id="19" name="矢印: 折線 18">
            <a:extLst>
              <a:ext uri="{FF2B5EF4-FFF2-40B4-BE49-F238E27FC236}">
                <a16:creationId xmlns:a16="http://schemas.microsoft.com/office/drawing/2014/main" id="{D1E6366F-3903-4BDC-8144-DED37F6ED7DE}"/>
              </a:ext>
            </a:extLst>
          </p:cNvPr>
          <p:cNvSpPr/>
          <p:nvPr/>
        </p:nvSpPr>
        <p:spPr>
          <a:xfrm>
            <a:off x="2381062" y="1968343"/>
            <a:ext cx="1024931" cy="788171"/>
          </a:xfrm>
          <a:prstGeom prst="ben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" name="矢印: 折線 20">
            <a:extLst>
              <a:ext uri="{FF2B5EF4-FFF2-40B4-BE49-F238E27FC236}">
                <a16:creationId xmlns:a16="http://schemas.microsoft.com/office/drawing/2014/main" id="{9F529D48-8DCE-4CCF-AFB4-BEDF7619050F}"/>
              </a:ext>
            </a:extLst>
          </p:cNvPr>
          <p:cNvSpPr/>
          <p:nvPr/>
        </p:nvSpPr>
        <p:spPr>
          <a:xfrm flipH="1">
            <a:off x="5383713" y="1968343"/>
            <a:ext cx="1024931" cy="788171"/>
          </a:xfrm>
          <a:prstGeom prst="ben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矢印: 右 21">
            <a:extLst>
              <a:ext uri="{FF2B5EF4-FFF2-40B4-BE49-F238E27FC236}">
                <a16:creationId xmlns:a16="http://schemas.microsoft.com/office/drawing/2014/main" id="{2A3CAB9E-E9EA-4EA9-A675-3CD44CC523E4}"/>
              </a:ext>
            </a:extLst>
          </p:cNvPr>
          <p:cNvSpPr/>
          <p:nvPr/>
        </p:nvSpPr>
        <p:spPr>
          <a:xfrm>
            <a:off x="4453100" y="3802458"/>
            <a:ext cx="605754" cy="20577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矢印: 折線 22">
            <a:extLst>
              <a:ext uri="{FF2B5EF4-FFF2-40B4-BE49-F238E27FC236}">
                <a16:creationId xmlns:a16="http://schemas.microsoft.com/office/drawing/2014/main" id="{DECC4BC2-6CC4-4351-A4B4-76D2566F996A}"/>
              </a:ext>
            </a:extLst>
          </p:cNvPr>
          <p:cNvSpPr/>
          <p:nvPr/>
        </p:nvSpPr>
        <p:spPr>
          <a:xfrm rot="10800000">
            <a:off x="3939225" y="4037180"/>
            <a:ext cx="1758222" cy="247698"/>
          </a:xfrm>
          <a:prstGeom prst="bentArrow">
            <a:avLst>
              <a:gd name="adj1" fmla="val 44905"/>
              <a:gd name="adj2" fmla="val 37793"/>
              <a:gd name="adj3" fmla="val 50000"/>
              <a:gd name="adj4" fmla="val 4375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5C8FDAD-0019-4281-BF40-CB59E6570730}"/>
              </a:ext>
            </a:extLst>
          </p:cNvPr>
          <p:cNvSpPr txBox="1"/>
          <p:nvPr/>
        </p:nvSpPr>
        <p:spPr>
          <a:xfrm>
            <a:off x="1088566" y="4555811"/>
            <a:ext cx="3473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>
                <a:solidFill>
                  <a:srgbClr val="C00000"/>
                </a:solidFill>
              </a:rPr>
              <a:t>Reduce total operational costs!</a:t>
            </a:r>
            <a:endParaRPr kumimoji="1" lang="ja-JP" altLang="en-US" sz="2000" b="1" i="1" dirty="0">
              <a:solidFill>
                <a:srgbClr val="C00000"/>
              </a:solidFill>
            </a:endParaRPr>
          </a:p>
        </p:txBody>
      </p:sp>
      <p:pic>
        <p:nvPicPr>
          <p:cNvPr id="26" name="図 25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B917905-9350-4A7E-BACA-77B72E1A04E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730" y="4050784"/>
            <a:ext cx="908165" cy="251809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D4329B4A-5130-4789-9526-EA056B52923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7" t="39515" r="4756"/>
          <a:stretch/>
        </p:blipFill>
        <p:spPr>
          <a:xfrm>
            <a:off x="643908" y="5439384"/>
            <a:ext cx="2068145" cy="1210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" name="コンテンツ プレースホルダー 3">
            <a:extLst>
              <a:ext uri="{FF2B5EF4-FFF2-40B4-BE49-F238E27FC236}">
                <a16:creationId xmlns:a16="http://schemas.microsoft.com/office/drawing/2014/main" id="{15C37D82-D3E3-4C48-A3F2-CEE4E4E5005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05"/>
          <a:stretch/>
        </p:blipFill>
        <p:spPr>
          <a:xfrm>
            <a:off x="2864365" y="5439383"/>
            <a:ext cx="3208541" cy="1210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0562D0CF-7853-4F5E-B92A-9A821A1C376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00" t="13455" r="13182" b="21333"/>
          <a:stretch/>
        </p:blipFill>
        <p:spPr>
          <a:xfrm>
            <a:off x="6216460" y="5439383"/>
            <a:ext cx="2081612" cy="1200329"/>
          </a:xfrm>
          <a:prstGeom prst="rect">
            <a:avLst/>
          </a:prstGeom>
        </p:spPr>
      </p:pic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5A37772-359B-4FA9-A63F-F5D8EEF3E2B4}"/>
              </a:ext>
            </a:extLst>
          </p:cNvPr>
          <p:cNvSpPr txBox="1"/>
          <p:nvPr/>
        </p:nvSpPr>
        <p:spPr>
          <a:xfrm>
            <a:off x="3492149" y="5090022"/>
            <a:ext cx="1952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JPCOAR Annual GA</a:t>
            </a:r>
            <a:endParaRPr kumimoji="1" lang="ja-JP" altLang="en-US" dirty="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28AF44E-A278-498D-AAD3-ED2ADAB5C176}"/>
              </a:ext>
            </a:extLst>
          </p:cNvPr>
          <p:cNvSpPr txBox="1"/>
          <p:nvPr/>
        </p:nvSpPr>
        <p:spPr>
          <a:xfrm>
            <a:off x="5789010" y="5090022"/>
            <a:ext cx="2991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Brainstorming with Developer</a:t>
            </a:r>
            <a:endParaRPr kumimoji="1"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B076B2F-0380-41F0-8FDA-869B6893F6BE}"/>
              </a:ext>
            </a:extLst>
          </p:cNvPr>
          <p:cNvSpPr txBox="1"/>
          <p:nvPr/>
        </p:nvSpPr>
        <p:spPr>
          <a:xfrm>
            <a:off x="877613" y="5090022"/>
            <a:ext cx="1628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Training Course</a:t>
            </a:r>
            <a:endParaRPr kumimoji="1" lang="ja-JP" altLang="en-US" dirty="0"/>
          </a:p>
        </p:txBody>
      </p:sp>
      <p:pic>
        <p:nvPicPr>
          <p:cNvPr id="39" name="Picture 8" descr="JAIRO Cloud">
            <a:extLst>
              <a:ext uri="{FF2B5EF4-FFF2-40B4-BE49-F238E27FC236}">
                <a16:creationId xmlns:a16="http://schemas.microsoft.com/office/drawing/2014/main" id="{D8962BC6-51AE-4947-96D6-A13A4FC779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74"/>
          <a:stretch/>
        </p:blipFill>
        <p:spPr bwMode="auto">
          <a:xfrm>
            <a:off x="3480988" y="1555705"/>
            <a:ext cx="1864224" cy="71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52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3200" dirty="0"/>
              <a:t>Our Current Challenge: NII Research Data Cloud</a:t>
            </a:r>
            <a:endParaRPr kumimoji="1" lang="ja-JP" altLang="en-US" sz="3200" dirty="0"/>
          </a:p>
        </p:txBody>
      </p:sp>
      <p:grpSp>
        <p:nvGrpSpPr>
          <p:cNvPr id="394" name="グループ化 393"/>
          <p:cNvGrpSpPr/>
          <p:nvPr/>
        </p:nvGrpSpPr>
        <p:grpSpPr>
          <a:xfrm rot="3440661">
            <a:off x="3214338" y="5893472"/>
            <a:ext cx="341228" cy="509957"/>
            <a:chOff x="7019715" y="5267157"/>
            <a:chExt cx="504613" cy="754131"/>
          </a:xfrm>
          <a:solidFill>
            <a:srgbClr val="00B050"/>
          </a:solidFill>
        </p:grpSpPr>
        <p:sp>
          <p:nvSpPr>
            <p:cNvPr id="395" name="円/楕円 4101"/>
            <p:cNvSpPr/>
            <p:nvPr/>
          </p:nvSpPr>
          <p:spPr>
            <a:xfrm>
              <a:off x="7019715" y="5420208"/>
              <a:ext cx="120763" cy="120763"/>
            </a:xfrm>
            <a:prstGeom prst="ellips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円/楕円 412"/>
            <p:cNvSpPr/>
            <p:nvPr/>
          </p:nvSpPr>
          <p:spPr>
            <a:xfrm>
              <a:off x="7403565" y="5413329"/>
              <a:ext cx="120763" cy="120763"/>
            </a:xfrm>
            <a:prstGeom prst="ellips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97" name="直線コネクタ 396"/>
            <p:cNvCxnSpPr>
              <a:stCxn id="395" idx="0"/>
            </p:cNvCxnSpPr>
            <p:nvPr/>
          </p:nvCxnSpPr>
          <p:spPr>
            <a:xfrm flipH="1" flipV="1">
              <a:off x="7080096" y="5275895"/>
              <a:ext cx="1" cy="144313"/>
            </a:xfrm>
            <a:prstGeom prst="line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線コネクタ 397"/>
            <p:cNvCxnSpPr/>
            <p:nvPr/>
          </p:nvCxnSpPr>
          <p:spPr>
            <a:xfrm flipH="1" flipV="1">
              <a:off x="7463945" y="5267157"/>
              <a:ext cx="1" cy="144313"/>
            </a:xfrm>
            <a:prstGeom prst="line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直線コネクタ 398"/>
            <p:cNvCxnSpPr/>
            <p:nvPr/>
          </p:nvCxnSpPr>
          <p:spPr>
            <a:xfrm>
              <a:off x="7168266" y="5420208"/>
              <a:ext cx="101658" cy="355651"/>
            </a:xfrm>
            <a:prstGeom prst="line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0" name="円/楕円 420"/>
            <p:cNvSpPr/>
            <p:nvPr/>
          </p:nvSpPr>
          <p:spPr>
            <a:xfrm>
              <a:off x="7213172" y="5761205"/>
              <a:ext cx="120763" cy="120763"/>
            </a:xfrm>
            <a:prstGeom prst="ellipse">
              <a:avLst/>
            </a:prstGeom>
            <a:grp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01" name="直線コネクタ 400"/>
            <p:cNvCxnSpPr/>
            <p:nvPr/>
          </p:nvCxnSpPr>
          <p:spPr>
            <a:xfrm flipH="1" flipV="1">
              <a:off x="7269924" y="5876975"/>
              <a:ext cx="1" cy="144313"/>
            </a:xfrm>
            <a:prstGeom prst="line">
              <a:avLst/>
            </a:prstGeom>
            <a:grp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2" name="正方形/長方形 401"/>
          <p:cNvSpPr/>
          <p:nvPr/>
        </p:nvSpPr>
        <p:spPr>
          <a:xfrm>
            <a:off x="1052534" y="1593637"/>
            <a:ext cx="2376264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dirty="0">
                <a:latin typeface="Arial Rounded MT Bold" panose="020F0704030504030204" pitchFamily="34" charset="0"/>
              </a:rPr>
              <a:t>Discovery Platform</a:t>
            </a:r>
            <a:endParaRPr kumimoji="1" lang="ja-JP" altLang="en-US" dirty="0">
              <a:latin typeface="Arial Rounded MT Bold" panose="020F0704030504030204" pitchFamily="34" charset="0"/>
            </a:endParaRPr>
          </a:p>
        </p:txBody>
      </p:sp>
      <p:sp>
        <p:nvSpPr>
          <p:cNvPr id="403" name="正方形/長方形 402"/>
          <p:cNvSpPr/>
          <p:nvPr/>
        </p:nvSpPr>
        <p:spPr>
          <a:xfrm>
            <a:off x="6654601" y="4770512"/>
            <a:ext cx="2299408" cy="432048"/>
          </a:xfrm>
          <a:prstGeom prst="rect">
            <a:avLst/>
          </a:prstGeom>
          <a:solidFill>
            <a:srgbClr val="FF8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dirty="0">
                <a:latin typeface="Arial Rounded MT Bold" panose="020F0704030504030204" pitchFamily="34" charset="0"/>
              </a:rPr>
              <a:t>Publication Platform</a:t>
            </a:r>
            <a:endParaRPr kumimoji="1" lang="ja-JP" altLang="en-US" dirty="0">
              <a:latin typeface="Arial Rounded MT Bold" panose="020F0704030504030204" pitchFamily="34" charset="0"/>
            </a:endParaRPr>
          </a:p>
        </p:txBody>
      </p:sp>
      <p:sp>
        <p:nvSpPr>
          <p:cNvPr id="404" name="正方形/長方形 403"/>
          <p:cNvSpPr/>
          <p:nvPr/>
        </p:nvSpPr>
        <p:spPr>
          <a:xfrm>
            <a:off x="2699792" y="927017"/>
            <a:ext cx="4392000" cy="234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scene3d>
            <a:camera prst="isometricTopUp">
              <a:rot lat="21300000" lon="16800000" rev="5400000"/>
            </a:camera>
            <a:lightRig rig="threePt" dir="t">
              <a:rot lat="0" lon="0" rev="16800000"/>
            </a:lightRig>
          </a:scene3d>
          <a:sp3d extrusionH="342900" prstMaterial="plastic">
            <a:extrusionClr>
              <a:schemeClr val="bg1"/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5" name="正方形/長方形 404"/>
          <p:cNvSpPr/>
          <p:nvPr/>
        </p:nvSpPr>
        <p:spPr>
          <a:xfrm>
            <a:off x="4527995" y="2312827"/>
            <a:ext cx="5400000" cy="3240000"/>
          </a:xfrm>
          <a:prstGeom prst="rect">
            <a:avLst/>
          </a:prstGeom>
          <a:solidFill>
            <a:srgbClr val="FFAF57"/>
          </a:solidFill>
          <a:ln>
            <a:noFill/>
          </a:ln>
          <a:scene3d>
            <a:camera prst="isometricTopUp">
              <a:rot lat="21300000" lon="16800000" rev="5400000"/>
            </a:camera>
            <a:lightRig rig="threePt" dir="t">
              <a:rot lat="0" lon="0" rev="16800000"/>
            </a:lightRig>
          </a:scene3d>
          <a:sp3d extrusionH="342900" prstMaterial="plastic">
            <a:extrusionClr>
              <a:schemeClr val="bg1">
                <a:lumMod val="95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6" name="正方形/長方形 405"/>
          <p:cNvSpPr/>
          <p:nvPr/>
        </p:nvSpPr>
        <p:spPr>
          <a:xfrm>
            <a:off x="-738727" y="2269284"/>
            <a:ext cx="5400000" cy="3240000"/>
          </a:xfrm>
          <a:prstGeom prst="rect">
            <a:avLst/>
          </a:prstGeom>
          <a:solidFill>
            <a:srgbClr val="9797FF"/>
          </a:solidFill>
          <a:ln>
            <a:noFill/>
          </a:ln>
          <a:scene3d>
            <a:camera prst="isometricTopUp">
              <a:rot lat="21300000" lon="16800000" rev="5400000"/>
            </a:camera>
            <a:lightRig rig="threePt" dir="t">
              <a:rot lat="0" lon="0" rev="16800000"/>
            </a:lightRig>
          </a:scene3d>
          <a:sp3d extrusionH="342900" prstMaterial="plastic">
            <a:extrusionClr>
              <a:schemeClr val="bg1">
                <a:lumMod val="95000"/>
              </a:schemeClr>
            </a:extrusionClr>
            <a:contourClr>
              <a:schemeClr val="bg1">
                <a:lumMod val="6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7" name="テキスト ボックス 406"/>
          <p:cNvSpPr txBox="1"/>
          <p:nvPr/>
        </p:nvSpPr>
        <p:spPr>
          <a:xfrm>
            <a:off x="110053" y="4386813"/>
            <a:ext cx="3326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 Rounded MT Bold" panose="020F0704030504030204" pitchFamily="34" charset="0"/>
              </a:rPr>
              <a:t>Research Data Management System</a:t>
            </a:r>
            <a:endParaRPr kumimoji="1" lang="ja-JP" alt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423" name="フローチャート: 磁気ディスク 422"/>
          <p:cNvSpPr/>
          <p:nvPr/>
        </p:nvSpPr>
        <p:spPr>
          <a:xfrm>
            <a:off x="3941193" y="1545691"/>
            <a:ext cx="1854943" cy="827349"/>
          </a:xfrm>
          <a:prstGeom prst="flowChartMagneticDisk">
            <a:avLst/>
          </a:prstGeom>
          <a:solidFill>
            <a:srgbClr val="C7E9F3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4" name="フローチャート: 磁気ディスク 423"/>
          <p:cNvSpPr/>
          <p:nvPr/>
        </p:nvSpPr>
        <p:spPr>
          <a:xfrm>
            <a:off x="6876256" y="1473684"/>
            <a:ext cx="720080" cy="576064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/>
              <a:t>DOI</a:t>
            </a:r>
            <a:endParaRPr kumimoji="1" lang="ja-JP" altLang="en-US" sz="1200" dirty="0"/>
          </a:p>
        </p:txBody>
      </p:sp>
      <p:sp>
        <p:nvSpPr>
          <p:cNvPr id="425" name="フローチャート: 磁気ディスク 424"/>
          <p:cNvSpPr/>
          <p:nvPr/>
        </p:nvSpPr>
        <p:spPr>
          <a:xfrm>
            <a:off x="6732240" y="2049748"/>
            <a:ext cx="720080" cy="576064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6" name="フローチャート: 磁気ディスク 425"/>
          <p:cNvSpPr/>
          <p:nvPr/>
        </p:nvSpPr>
        <p:spPr>
          <a:xfrm>
            <a:off x="6574554" y="2265772"/>
            <a:ext cx="720080" cy="576064"/>
          </a:xfrm>
          <a:prstGeom prst="flowChartMagneticDisk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72000" rIns="0" bIns="0" rtlCol="0" anchor="ctr"/>
          <a:lstStyle/>
          <a:p>
            <a:pPr algn="ctr">
              <a:lnSpc>
                <a:spcPts val="1000"/>
              </a:lnSpc>
            </a:pPr>
            <a:r>
              <a:rPr kumimoji="1" lang="en-US" altLang="ja-JP" sz="1200" dirty="0"/>
              <a:t>Subject</a:t>
            </a:r>
          </a:p>
          <a:p>
            <a:pPr algn="ctr">
              <a:lnSpc>
                <a:spcPts val="1000"/>
              </a:lnSpc>
            </a:pPr>
            <a:r>
              <a:rPr lang="en-US" altLang="ja-JP" sz="1200" dirty="0"/>
              <a:t>Repository</a:t>
            </a:r>
            <a:endParaRPr kumimoji="1" lang="ja-JP" altLang="en-US" sz="1200" dirty="0"/>
          </a:p>
        </p:txBody>
      </p:sp>
      <p:sp>
        <p:nvSpPr>
          <p:cNvPr id="427" name="Rectangle 38"/>
          <p:cNvSpPr>
            <a:spLocks noChangeArrowheads="1"/>
          </p:cNvSpPr>
          <p:nvPr/>
        </p:nvSpPr>
        <p:spPr bwMode="auto">
          <a:xfrm>
            <a:off x="3995936" y="1962882"/>
            <a:ext cx="1740339" cy="301965"/>
          </a:xfrm>
          <a:prstGeom prst="rect">
            <a:avLst/>
          </a:prstGeom>
          <a:solidFill>
            <a:srgbClr val="30BC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ja-JP" sz="1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Metadata Management</a:t>
            </a:r>
            <a:endParaRPr lang="ja-JP" altLang="en-US" sz="1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428" name="グループ化 427"/>
          <p:cNvGrpSpPr/>
          <p:nvPr/>
        </p:nvGrpSpPr>
        <p:grpSpPr>
          <a:xfrm>
            <a:off x="4444148" y="1689708"/>
            <a:ext cx="903288" cy="255588"/>
            <a:chOff x="4151313" y="2341563"/>
            <a:chExt cx="903288" cy="255588"/>
          </a:xfrm>
        </p:grpSpPr>
        <p:sp>
          <p:nvSpPr>
            <p:cNvPr id="429" name="Freeform 12"/>
            <p:cNvSpPr>
              <a:spLocks/>
            </p:cNvSpPr>
            <p:nvPr/>
          </p:nvSpPr>
          <p:spPr bwMode="auto">
            <a:xfrm>
              <a:off x="4575175" y="2379663"/>
              <a:ext cx="239713" cy="203200"/>
            </a:xfrm>
            <a:custGeom>
              <a:avLst/>
              <a:gdLst>
                <a:gd name="T0" fmla="*/ 97 w 114"/>
                <a:gd name="T1" fmla="*/ 28 h 96"/>
                <a:gd name="T2" fmla="*/ 98 w 114"/>
                <a:gd name="T3" fmla="*/ 26 h 96"/>
                <a:gd name="T4" fmla="*/ 96 w 114"/>
                <a:gd name="T5" fmla="*/ 25 h 96"/>
                <a:gd name="T6" fmla="*/ 88 w 114"/>
                <a:gd name="T7" fmla="*/ 25 h 96"/>
                <a:gd name="T8" fmla="*/ 65 w 114"/>
                <a:gd name="T9" fmla="*/ 17 h 96"/>
                <a:gd name="T10" fmla="*/ 58 w 114"/>
                <a:gd name="T11" fmla="*/ 13 h 96"/>
                <a:gd name="T12" fmla="*/ 58 w 114"/>
                <a:gd name="T13" fmla="*/ 8 h 96"/>
                <a:gd name="T14" fmla="*/ 61 w 114"/>
                <a:gd name="T15" fmla="*/ 4 h 96"/>
                <a:gd name="T16" fmla="*/ 56 w 114"/>
                <a:gd name="T17" fmla="*/ 0 h 96"/>
                <a:gd name="T18" fmla="*/ 52 w 114"/>
                <a:gd name="T19" fmla="*/ 4 h 96"/>
                <a:gd name="T20" fmla="*/ 55 w 114"/>
                <a:gd name="T21" fmla="*/ 8 h 96"/>
                <a:gd name="T22" fmla="*/ 55 w 114"/>
                <a:gd name="T23" fmla="*/ 13 h 96"/>
                <a:gd name="T24" fmla="*/ 48 w 114"/>
                <a:gd name="T25" fmla="*/ 17 h 96"/>
                <a:gd name="T26" fmla="*/ 25 w 114"/>
                <a:gd name="T27" fmla="*/ 25 h 96"/>
                <a:gd name="T28" fmla="*/ 17 w 114"/>
                <a:gd name="T29" fmla="*/ 25 h 96"/>
                <a:gd name="T30" fmla="*/ 15 w 114"/>
                <a:gd name="T31" fmla="*/ 26 h 96"/>
                <a:gd name="T32" fmla="*/ 16 w 114"/>
                <a:gd name="T33" fmla="*/ 28 h 96"/>
                <a:gd name="T34" fmla="*/ 1 w 114"/>
                <a:gd name="T35" fmla="*/ 65 h 96"/>
                <a:gd name="T36" fmla="*/ 5 w 114"/>
                <a:gd name="T37" fmla="*/ 65 h 96"/>
                <a:gd name="T38" fmla="*/ 17 w 114"/>
                <a:gd name="T39" fmla="*/ 34 h 96"/>
                <a:gd name="T40" fmla="*/ 31 w 114"/>
                <a:gd name="T41" fmla="*/ 68 h 96"/>
                <a:gd name="T42" fmla="*/ 0 w 114"/>
                <a:gd name="T43" fmla="*/ 68 h 96"/>
                <a:gd name="T44" fmla="*/ 17 w 114"/>
                <a:gd name="T45" fmla="*/ 81 h 96"/>
                <a:gd name="T46" fmla="*/ 35 w 114"/>
                <a:gd name="T47" fmla="*/ 68 h 96"/>
                <a:gd name="T48" fmla="*/ 18 w 114"/>
                <a:gd name="T49" fmla="*/ 28 h 96"/>
                <a:gd name="T50" fmla="*/ 49 w 114"/>
                <a:gd name="T51" fmla="*/ 28 h 96"/>
                <a:gd name="T52" fmla="*/ 54 w 114"/>
                <a:gd name="T53" fmla="*/ 31 h 96"/>
                <a:gd name="T54" fmla="*/ 54 w 114"/>
                <a:gd name="T55" fmla="*/ 83 h 96"/>
                <a:gd name="T56" fmla="*/ 27 w 114"/>
                <a:gd name="T57" fmla="*/ 93 h 96"/>
                <a:gd name="T58" fmla="*/ 27 w 114"/>
                <a:gd name="T59" fmla="*/ 96 h 96"/>
                <a:gd name="T60" fmla="*/ 86 w 114"/>
                <a:gd name="T61" fmla="*/ 96 h 96"/>
                <a:gd name="T62" fmla="*/ 86 w 114"/>
                <a:gd name="T63" fmla="*/ 93 h 96"/>
                <a:gd name="T64" fmla="*/ 59 w 114"/>
                <a:gd name="T65" fmla="*/ 83 h 96"/>
                <a:gd name="T66" fmla="*/ 59 w 114"/>
                <a:gd name="T67" fmla="*/ 31 h 96"/>
                <a:gd name="T68" fmla="*/ 63 w 114"/>
                <a:gd name="T69" fmla="*/ 28 h 96"/>
                <a:gd name="T70" fmla="*/ 95 w 114"/>
                <a:gd name="T71" fmla="*/ 28 h 96"/>
                <a:gd name="T72" fmla="*/ 80 w 114"/>
                <a:gd name="T73" fmla="*/ 65 h 96"/>
                <a:gd name="T74" fmla="*/ 83 w 114"/>
                <a:gd name="T75" fmla="*/ 65 h 96"/>
                <a:gd name="T76" fmla="*/ 96 w 114"/>
                <a:gd name="T77" fmla="*/ 34 h 96"/>
                <a:gd name="T78" fmla="*/ 110 w 114"/>
                <a:gd name="T79" fmla="*/ 68 h 96"/>
                <a:gd name="T80" fmla="*/ 78 w 114"/>
                <a:gd name="T81" fmla="*/ 68 h 96"/>
                <a:gd name="T82" fmla="*/ 96 w 114"/>
                <a:gd name="T83" fmla="*/ 81 h 96"/>
                <a:gd name="T84" fmla="*/ 114 w 114"/>
                <a:gd name="T85" fmla="*/ 68 h 96"/>
                <a:gd name="T86" fmla="*/ 97 w 114"/>
                <a:gd name="T87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" h="96">
                  <a:moveTo>
                    <a:pt x="97" y="28"/>
                  </a:moveTo>
                  <a:cubicBezTo>
                    <a:pt x="97" y="28"/>
                    <a:pt x="98" y="27"/>
                    <a:pt x="98" y="26"/>
                  </a:cubicBezTo>
                  <a:cubicBezTo>
                    <a:pt x="98" y="25"/>
                    <a:pt x="97" y="25"/>
                    <a:pt x="96" y="25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81" y="23"/>
                    <a:pt x="74" y="19"/>
                    <a:pt x="65" y="17"/>
                  </a:cubicBezTo>
                  <a:cubicBezTo>
                    <a:pt x="63" y="15"/>
                    <a:pt x="61" y="13"/>
                    <a:pt x="58" y="13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0" y="8"/>
                    <a:pt x="61" y="6"/>
                    <a:pt x="61" y="4"/>
                  </a:cubicBezTo>
                  <a:cubicBezTo>
                    <a:pt x="61" y="2"/>
                    <a:pt x="59" y="0"/>
                    <a:pt x="56" y="0"/>
                  </a:cubicBezTo>
                  <a:cubicBezTo>
                    <a:pt x="54" y="0"/>
                    <a:pt x="52" y="2"/>
                    <a:pt x="52" y="4"/>
                  </a:cubicBezTo>
                  <a:cubicBezTo>
                    <a:pt x="52" y="6"/>
                    <a:pt x="53" y="8"/>
                    <a:pt x="55" y="8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2" y="13"/>
                    <a:pt x="49" y="15"/>
                    <a:pt x="48" y="17"/>
                  </a:cubicBezTo>
                  <a:cubicBezTo>
                    <a:pt x="39" y="19"/>
                    <a:pt x="32" y="23"/>
                    <a:pt x="25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5" y="25"/>
                    <a:pt x="15" y="26"/>
                  </a:cubicBezTo>
                  <a:cubicBezTo>
                    <a:pt x="15" y="27"/>
                    <a:pt x="16" y="28"/>
                    <a:pt x="16" y="28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5"/>
                    <a:pt x="7" y="81"/>
                    <a:pt x="17" y="81"/>
                  </a:cubicBezTo>
                  <a:cubicBezTo>
                    <a:pt x="27" y="81"/>
                    <a:pt x="35" y="75"/>
                    <a:pt x="35" y="6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0" y="30"/>
                    <a:pt x="52" y="30"/>
                    <a:pt x="54" y="31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41" y="84"/>
                    <a:pt x="31" y="89"/>
                    <a:pt x="27" y="93"/>
                  </a:cubicBezTo>
                  <a:cubicBezTo>
                    <a:pt x="27" y="94"/>
                    <a:pt x="27" y="94"/>
                    <a:pt x="27" y="96"/>
                  </a:cubicBezTo>
                  <a:cubicBezTo>
                    <a:pt x="28" y="96"/>
                    <a:pt x="84" y="96"/>
                    <a:pt x="86" y="96"/>
                  </a:cubicBezTo>
                  <a:cubicBezTo>
                    <a:pt x="86" y="94"/>
                    <a:pt x="86" y="94"/>
                    <a:pt x="86" y="93"/>
                  </a:cubicBezTo>
                  <a:cubicBezTo>
                    <a:pt x="82" y="89"/>
                    <a:pt x="72" y="84"/>
                    <a:pt x="59" y="83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1" y="30"/>
                    <a:pt x="62" y="30"/>
                    <a:pt x="63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78" y="75"/>
                    <a:pt x="86" y="81"/>
                    <a:pt x="96" y="81"/>
                  </a:cubicBezTo>
                  <a:cubicBezTo>
                    <a:pt x="106" y="81"/>
                    <a:pt x="114" y="75"/>
                    <a:pt x="114" y="68"/>
                  </a:cubicBezTo>
                  <a:lnTo>
                    <a:pt x="97" y="28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0" name="Freeform 13"/>
            <p:cNvSpPr>
              <a:spLocks noEditPoints="1"/>
            </p:cNvSpPr>
            <p:nvPr/>
          </p:nvSpPr>
          <p:spPr bwMode="auto">
            <a:xfrm>
              <a:off x="4818063" y="2341563"/>
              <a:ext cx="236538" cy="247650"/>
            </a:xfrm>
            <a:custGeom>
              <a:avLst/>
              <a:gdLst>
                <a:gd name="T0" fmla="*/ 23 w 112"/>
                <a:gd name="T1" fmla="*/ 60 h 117"/>
                <a:gd name="T2" fmla="*/ 23 w 112"/>
                <a:gd name="T3" fmla="*/ 89 h 117"/>
                <a:gd name="T4" fmla="*/ 100 w 112"/>
                <a:gd name="T5" fmla="*/ 111 h 117"/>
                <a:gd name="T6" fmla="*/ 110 w 112"/>
                <a:gd name="T7" fmla="*/ 56 h 117"/>
                <a:gd name="T8" fmla="*/ 82 w 112"/>
                <a:gd name="T9" fmla="*/ 97 h 117"/>
                <a:gd name="T10" fmla="*/ 83 w 112"/>
                <a:gd name="T11" fmla="*/ 100 h 117"/>
                <a:gd name="T12" fmla="*/ 51 w 112"/>
                <a:gd name="T13" fmla="*/ 97 h 117"/>
                <a:gd name="T14" fmla="*/ 53 w 112"/>
                <a:gd name="T15" fmla="*/ 97 h 117"/>
                <a:gd name="T16" fmla="*/ 51 w 112"/>
                <a:gd name="T17" fmla="*/ 99 h 117"/>
                <a:gd name="T18" fmla="*/ 56 w 112"/>
                <a:gd name="T19" fmla="*/ 102 h 117"/>
                <a:gd name="T20" fmla="*/ 51 w 112"/>
                <a:gd name="T21" fmla="*/ 104 h 117"/>
                <a:gd name="T22" fmla="*/ 45 w 112"/>
                <a:gd name="T23" fmla="*/ 97 h 117"/>
                <a:gd name="T24" fmla="*/ 48 w 112"/>
                <a:gd name="T25" fmla="*/ 99 h 117"/>
                <a:gd name="T26" fmla="*/ 47 w 112"/>
                <a:gd name="T27" fmla="*/ 101 h 117"/>
                <a:gd name="T28" fmla="*/ 47 w 112"/>
                <a:gd name="T29" fmla="*/ 104 h 117"/>
                <a:gd name="T30" fmla="*/ 36 w 112"/>
                <a:gd name="T31" fmla="*/ 98 h 117"/>
                <a:gd name="T32" fmla="*/ 41 w 112"/>
                <a:gd name="T33" fmla="*/ 97 h 117"/>
                <a:gd name="T34" fmla="*/ 40 w 112"/>
                <a:gd name="T35" fmla="*/ 100 h 117"/>
                <a:gd name="T36" fmla="*/ 39 w 112"/>
                <a:gd name="T37" fmla="*/ 101 h 117"/>
                <a:gd name="T38" fmla="*/ 34 w 112"/>
                <a:gd name="T39" fmla="*/ 104 h 117"/>
                <a:gd name="T40" fmla="*/ 29 w 112"/>
                <a:gd name="T41" fmla="*/ 98 h 117"/>
                <a:gd name="T42" fmla="*/ 32 w 112"/>
                <a:gd name="T43" fmla="*/ 100 h 117"/>
                <a:gd name="T44" fmla="*/ 27 w 112"/>
                <a:gd name="T45" fmla="*/ 109 h 117"/>
                <a:gd name="T46" fmla="*/ 21 w 112"/>
                <a:gd name="T47" fmla="*/ 109 h 117"/>
                <a:gd name="T48" fmla="*/ 25 w 112"/>
                <a:gd name="T49" fmla="*/ 106 h 117"/>
                <a:gd name="T50" fmla="*/ 30 w 112"/>
                <a:gd name="T51" fmla="*/ 104 h 117"/>
                <a:gd name="T52" fmla="*/ 25 w 112"/>
                <a:gd name="T53" fmla="*/ 103 h 117"/>
                <a:gd name="T54" fmla="*/ 29 w 112"/>
                <a:gd name="T55" fmla="*/ 101 h 117"/>
                <a:gd name="T56" fmla="*/ 56 w 112"/>
                <a:gd name="T57" fmla="*/ 109 h 117"/>
                <a:gd name="T58" fmla="*/ 55 w 112"/>
                <a:gd name="T59" fmla="*/ 110 h 117"/>
                <a:gd name="T60" fmla="*/ 32 w 112"/>
                <a:gd name="T61" fmla="*/ 107 h 117"/>
                <a:gd name="T62" fmla="*/ 54 w 112"/>
                <a:gd name="T63" fmla="*/ 106 h 117"/>
                <a:gd name="T64" fmla="*/ 56 w 112"/>
                <a:gd name="T65" fmla="*/ 107 h 117"/>
                <a:gd name="T66" fmla="*/ 59 w 112"/>
                <a:gd name="T67" fmla="*/ 97 h 117"/>
                <a:gd name="T68" fmla="*/ 63 w 112"/>
                <a:gd name="T69" fmla="*/ 100 h 117"/>
                <a:gd name="T70" fmla="*/ 59 w 112"/>
                <a:gd name="T71" fmla="*/ 104 h 117"/>
                <a:gd name="T72" fmla="*/ 65 w 112"/>
                <a:gd name="T73" fmla="*/ 104 h 117"/>
                <a:gd name="T74" fmla="*/ 60 w 112"/>
                <a:gd name="T75" fmla="*/ 104 h 117"/>
                <a:gd name="T76" fmla="*/ 64 w 112"/>
                <a:gd name="T77" fmla="*/ 110 h 117"/>
                <a:gd name="T78" fmla="*/ 59 w 112"/>
                <a:gd name="T79" fmla="*/ 107 h 117"/>
                <a:gd name="T80" fmla="*/ 60 w 112"/>
                <a:gd name="T81" fmla="*/ 106 h 117"/>
                <a:gd name="T82" fmla="*/ 64 w 112"/>
                <a:gd name="T83" fmla="*/ 106 h 117"/>
                <a:gd name="T84" fmla="*/ 66 w 112"/>
                <a:gd name="T85" fmla="*/ 109 h 117"/>
                <a:gd name="T86" fmla="*/ 74 w 112"/>
                <a:gd name="T87" fmla="*/ 97 h 117"/>
                <a:gd name="T88" fmla="*/ 75 w 112"/>
                <a:gd name="T89" fmla="*/ 100 h 117"/>
                <a:gd name="T90" fmla="*/ 72 w 112"/>
                <a:gd name="T91" fmla="*/ 103 h 117"/>
                <a:gd name="T92" fmla="*/ 78 w 112"/>
                <a:gd name="T93" fmla="*/ 103 h 117"/>
                <a:gd name="T94" fmla="*/ 77 w 112"/>
                <a:gd name="T95" fmla="*/ 104 h 117"/>
                <a:gd name="T96" fmla="*/ 80 w 112"/>
                <a:gd name="T97" fmla="*/ 110 h 117"/>
                <a:gd name="T98" fmla="*/ 75 w 112"/>
                <a:gd name="T99" fmla="*/ 106 h 117"/>
                <a:gd name="T100" fmla="*/ 81 w 112"/>
                <a:gd name="T101" fmla="*/ 109 h 117"/>
                <a:gd name="T102" fmla="*/ 90 w 112"/>
                <a:gd name="T103" fmla="*/ 109 h 117"/>
                <a:gd name="T104" fmla="*/ 83 w 112"/>
                <a:gd name="T105" fmla="*/ 106 h 117"/>
                <a:gd name="T106" fmla="*/ 87 w 112"/>
                <a:gd name="T107" fmla="*/ 104 h 117"/>
                <a:gd name="T108" fmla="*/ 80 w 112"/>
                <a:gd name="T109" fmla="*/ 102 h 117"/>
                <a:gd name="T110" fmla="*/ 27 w 112"/>
                <a:gd name="T111" fmla="*/ 79 h 117"/>
                <a:gd name="T112" fmla="*/ 22 w 112"/>
                <a:gd name="T113" fmla="*/ 63 h 117"/>
                <a:gd name="T114" fmla="*/ 6 w 112"/>
                <a:gd name="T115" fmla="*/ 65 h 117"/>
                <a:gd name="T116" fmla="*/ 7 w 112"/>
                <a:gd name="T117" fmla="*/ 30 h 117"/>
                <a:gd name="T118" fmla="*/ 102 w 112"/>
                <a:gd name="T119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2" h="117">
                  <a:moveTo>
                    <a:pt x="112" y="43"/>
                  </a:moveTo>
                  <a:cubicBezTo>
                    <a:pt x="111" y="41"/>
                    <a:pt x="111" y="40"/>
                    <a:pt x="111" y="39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1" y="43"/>
                    <a:pt x="110" y="46"/>
                    <a:pt x="108" y="49"/>
                  </a:cubicBezTo>
                  <a:cubicBezTo>
                    <a:pt x="107" y="51"/>
                    <a:pt x="105" y="53"/>
                    <a:pt x="103" y="54"/>
                  </a:cubicBezTo>
                  <a:cubicBezTo>
                    <a:pt x="102" y="56"/>
                    <a:pt x="99" y="58"/>
                    <a:pt x="96" y="60"/>
                  </a:cubicBezTo>
                  <a:cubicBezTo>
                    <a:pt x="94" y="61"/>
                    <a:pt x="92" y="62"/>
                    <a:pt x="89" y="63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2"/>
                    <a:pt x="86" y="49"/>
                    <a:pt x="82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6" y="49"/>
                    <a:pt x="23" y="52"/>
                    <a:pt x="23" y="56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4" y="61"/>
                    <a:pt x="27" y="61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4"/>
                    <a:pt x="28" y="53"/>
                    <a:pt x="30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3" y="53"/>
                    <a:pt x="85" y="54"/>
                    <a:pt x="85" y="56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90"/>
                    <a:pt x="83" y="92"/>
                    <a:pt x="82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28" y="92"/>
                    <a:pt x="27" y="90"/>
                    <a:pt x="27" y="88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5" y="81"/>
                    <a:pt x="24" y="81"/>
                    <a:pt x="23" y="80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92"/>
                    <a:pt x="25" y="94"/>
                    <a:pt x="28" y="95"/>
                  </a:cubicBezTo>
                  <a:cubicBezTo>
                    <a:pt x="26" y="95"/>
                    <a:pt x="24" y="96"/>
                    <a:pt x="23" y="97"/>
                  </a:cubicBezTo>
                  <a:cubicBezTo>
                    <a:pt x="22" y="98"/>
                    <a:pt x="21" y="99"/>
                    <a:pt x="21" y="100"/>
                  </a:cubicBezTo>
                  <a:cubicBezTo>
                    <a:pt x="18" y="103"/>
                    <a:pt x="15" y="106"/>
                    <a:pt x="13" y="110"/>
                  </a:cubicBezTo>
                  <a:cubicBezTo>
                    <a:pt x="12" y="110"/>
                    <a:pt x="11" y="111"/>
                    <a:pt x="11" y="112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2" y="117"/>
                    <a:pt x="13" y="117"/>
                    <a:pt x="14" y="117"/>
                  </a:cubicBezTo>
                  <a:cubicBezTo>
                    <a:pt x="16" y="117"/>
                    <a:pt x="93" y="117"/>
                    <a:pt x="96" y="117"/>
                  </a:cubicBezTo>
                  <a:cubicBezTo>
                    <a:pt x="97" y="117"/>
                    <a:pt x="98" y="117"/>
                    <a:pt x="99" y="117"/>
                  </a:cubicBezTo>
                  <a:cubicBezTo>
                    <a:pt x="100" y="117"/>
                    <a:pt x="101" y="117"/>
                    <a:pt x="101" y="116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1" y="112"/>
                    <a:pt x="101" y="111"/>
                    <a:pt x="100" y="111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98" y="109"/>
                    <a:pt x="97" y="107"/>
                    <a:pt x="96" y="106"/>
                  </a:cubicBezTo>
                  <a:cubicBezTo>
                    <a:pt x="94" y="103"/>
                    <a:pt x="91" y="100"/>
                    <a:pt x="89" y="97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88" y="96"/>
                    <a:pt x="87" y="96"/>
                    <a:pt x="86" y="96"/>
                  </a:cubicBezTo>
                  <a:cubicBezTo>
                    <a:pt x="86" y="95"/>
                    <a:pt x="85" y="95"/>
                    <a:pt x="84" y="95"/>
                  </a:cubicBezTo>
                  <a:cubicBezTo>
                    <a:pt x="87" y="94"/>
                    <a:pt x="89" y="92"/>
                    <a:pt x="89" y="89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90" y="77"/>
                    <a:pt x="91" y="77"/>
                    <a:pt x="92" y="76"/>
                  </a:cubicBezTo>
                  <a:cubicBezTo>
                    <a:pt x="95" y="74"/>
                    <a:pt x="99" y="72"/>
                    <a:pt x="101" y="70"/>
                  </a:cubicBezTo>
                  <a:cubicBezTo>
                    <a:pt x="103" y="69"/>
                    <a:pt x="104" y="67"/>
                    <a:pt x="106" y="66"/>
                  </a:cubicBezTo>
                  <a:cubicBezTo>
                    <a:pt x="107" y="64"/>
                    <a:pt x="108" y="63"/>
                    <a:pt x="109" y="61"/>
                  </a:cubicBezTo>
                  <a:cubicBezTo>
                    <a:pt x="109" y="59"/>
                    <a:pt x="110" y="58"/>
                    <a:pt x="110" y="56"/>
                  </a:cubicBezTo>
                  <a:cubicBezTo>
                    <a:pt x="110" y="55"/>
                    <a:pt x="110" y="54"/>
                    <a:pt x="111" y="53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5"/>
                    <a:pt x="112" y="44"/>
                    <a:pt x="112" y="43"/>
                  </a:cubicBezTo>
                  <a:close/>
                  <a:moveTo>
                    <a:pt x="78" y="97"/>
                  </a:moveTo>
                  <a:cubicBezTo>
                    <a:pt x="78" y="97"/>
                    <a:pt x="78" y="97"/>
                    <a:pt x="78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0" y="97"/>
                    <a:pt x="80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100"/>
                    <a:pt x="83" y="100"/>
                    <a:pt x="83" y="100"/>
                  </a:cubicBezTo>
                  <a:cubicBezTo>
                    <a:pt x="83" y="100"/>
                    <a:pt x="83" y="100"/>
                    <a:pt x="82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79" y="100"/>
                    <a:pt x="79" y="99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8"/>
                    <a:pt x="78" y="98"/>
                    <a:pt x="78" y="98"/>
                  </a:cubicBezTo>
                  <a:lnTo>
                    <a:pt x="78" y="97"/>
                  </a:lnTo>
                  <a:close/>
                  <a:moveTo>
                    <a:pt x="51" y="99"/>
                  </a:moveTo>
                  <a:cubicBezTo>
                    <a:pt x="51" y="99"/>
                    <a:pt x="51" y="99"/>
                    <a:pt x="51" y="99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8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0"/>
                    <a:pt x="54" y="100"/>
                    <a:pt x="54" y="100"/>
                  </a:cubicBezTo>
                  <a:cubicBezTo>
                    <a:pt x="53" y="100"/>
                    <a:pt x="53" y="100"/>
                    <a:pt x="52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1" y="102"/>
                    <a:pt x="51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1" y="101"/>
                    <a:pt x="53" y="101"/>
                    <a:pt x="54" y="101"/>
                  </a:cubicBezTo>
                  <a:cubicBezTo>
                    <a:pt x="54" y="101"/>
                    <a:pt x="56" y="101"/>
                    <a:pt x="56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1" y="104"/>
                    <a:pt x="51" y="104"/>
                    <a:pt x="51" y="104"/>
                  </a:cubicBezTo>
                  <a:lnTo>
                    <a:pt x="51" y="103"/>
                  </a:lnTo>
                  <a:close/>
                  <a:moveTo>
                    <a:pt x="43" y="99"/>
                  </a:moveTo>
                  <a:cubicBezTo>
                    <a:pt x="43" y="99"/>
                    <a:pt x="43" y="99"/>
                    <a:pt x="43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7" y="97"/>
                    <a:pt x="47" y="97"/>
                  </a:cubicBezTo>
                  <a:cubicBezTo>
                    <a:pt x="47" y="97"/>
                    <a:pt x="47" y="97"/>
                    <a:pt x="47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48" y="97"/>
                    <a:pt x="49" y="97"/>
                    <a:pt x="49" y="98"/>
                  </a:cubicBezTo>
                  <a:cubicBezTo>
                    <a:pt x="49" y="98"/>
                    <a:pt x="49" y="99"/>
                    <a:pt x="49" y="9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8" y="99"/>
                    <a:pt x="48" y="99"/>
                    <a:pt x="48" y="99"/>
                  </a:cubicBezTo>
                  <a:cubicBezTo>
                    <a:pt x="48" y="99"/>
                    <a:pt x="48" y="99"/>
                    <a:pt x="48" y="99"/>
                  </a:cubicBezTo>
                  <a:cubicBezTo>
                    <a:pt x="48" y="100"/>
                    <a:pt x="47" y="100"/>
                    <a:pt x="46" y="100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4" y="100"/>
                    <a:pt x="44" y="100"/>
                    <a:pt x="43" y="99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3" y="99"/>
                    <a:pt x="43" y="99"/>
                    <a:pt x="43" y="99"/>
                  </a:cubicBezTo>
                  <a:close/>
                  <a:moveTo>
                    <a:pt x="42" y="103"/>
                  </a:moveTo>
                  <a:cubicBezTo>
                    <a:pt x="42" y="103"/>
                    <a:pt x="42" y="103"/>
                    <a:pt x="42" y="103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101"/>
                    <a:pt x="45" y="101"/>
                    <a:pt x="46" y="101"/>
                  </a:cubicBezTo>
                  <a:cubicBezTo>
                    <a:pt x="46" y="101"/>
                    <a:pt x="46" y="101"/>
                    <a:pt x="47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03"/>
                    <a:pt x="48" y="103"/>
                    <a:pt x="48" y="103"/>
                  </a:cubicBezTo>
                  <a:cubicBezTo>
                    <a:pt x="48" y="103"/>
                    <a:pt x="48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4"/>
                    <a:pt x="42" y="104"/>
                    <a:pt x="42" y="104"/>
                  </a:cubicBezTo>
                  <a:lnTo>
                    <a:pt x="42" y="103"/>
                  </a:lnTo>
                  <a:close/>
                  <a:moveTo>
                    <a:pt x="36" y="99"/>
                  </a:moveTo>
                  <a:cubicBezTo>
                    <a:pt x="36" y="99"/>
                    <a:pt x="36" y="99"/>
                    <a:pt x="36" y="99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0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98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9" y="100"/>
                    <a:pt x="39" y="100"/>
                    <a:pt x="38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6" y="100"/>
                    <a:pt x="36" y="100"/>
                    <a:pt x="36" y="99"/>
                  </a:cubicBezTo>
                  <a:cubicBezTo>
                    <a:pt x="36" y="99"/>
                    <a:pt x="36" y="99"/>
                    <a:pt x="36" y="99"/>
                  </a:cubicBezTo>
                  <a:close/>
                  <a:moveTo>
                    <a:pt x="34" y="102"/>
                  </a:move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5" y="101"/>
                    <a:pt x="36" y="101"/>
                    <a:pt x="37" y="101"/>
                  </a:cubicBezTo>
                  <a:cubicBezTo>
                    <a:pt x="38" y="101"/>
                    <a:pt x="38" y="101"/>
                    <a:pt x="39" y="101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39" y="104"/>
                    <a:pt x="39" y="104"/>
                    <a:pt x="39" y="104"/>
                  </a:cubicBezTo>
                  <a:cubicBezTo>
                    <a:pt x="39" y="104"/>
                    <a:pt x="39" y="104"/>
                    <a:pt x="39" y="104"/>
                  </a:cubicBezTo>
                  <a:cubicBezTo>
                    <a:pt x="39" y="104"/>
                    <a:pt x="39" y="104"/>
                    <a:pt x="39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7" y="104"/>
                    <a:pt x="37" y="104"/>
                    <a:pt x="36" y="104"/>
                  </a:cubicBezTo>
                  <a:cubicBezTo>
                    <a:pt x="36" y="104"/>
                    <a:pt x="35" y="104"/>
                    <a:pt x="35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34" y="103"/>
                    <a:pt x="34" y="102"/>
                    <a:pt x="34" y="102"/>
                  </a:cubicBezTo>
                  <a:close/>
                  <a:moveTo>
                    <a:pt x="28" y="99"/>
                  </a:move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7"/>
                    <a:pt x="31" y="97"/>
                    <a:pt x="32" y="97"/>
                  </a:cubicBezTo>
                  <a:cubicBezTo>
                    <a:pt x="33" y="97"/>
                    <a:pt x="33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0" y="100"/>
                    <a:pt x="30" y="100"/>
                    <a:pt x="29" y="100"/>
                  </a:cubicBezTo>
                  <a:cubicBezTo>
                    <a:pt x="29" y="100"/>
                    <a:pt x="28" y="100"/>
                    <a:pt x="28" y="99"/>
                  </a:cubicBezTo>
                  <a:close/>
                  <a:moveTo>
                    <a:pt x="29" y="107"/>
                  </a:moveTo>
                  <a:cubicBezTo>
                    <a:pt x="29" y="107"/>
                    <a:pt x="29" y="107"/>
                    <a:pt x="29" y="107"/>
                  </a:cubicBezTo>
                  <a:cubicBezTo>
                    <a:pt x="29" y="107"/>
                    <a:pt x="29" y="107"/>
                    <a:pt x="28" y="108"/>
                  </a:cubicBezTo>
                  <a:cubicBezTo>
                    <a:pt x="28" y="108"/>
                    <a:pt x="28" y="109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27" y="110"/>
                    <a:pt x="27" y="110"/>
                    <a:pt x="26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4" y="110"/>
                    <a:pt x="23" y="110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1" y="110"/>
                    <a:pt x="21" y="110"/>
                    <a:pt x="21" y="110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6"/>
                    <a:pt x="24" y="106"/>
                    <a:pt x="24" y="106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6" y="106"/>
                    <a:pt x="27" y="106"/>
                    <a:pt x="28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29" y="106"/>
                    <a:pt x="29" y="106"/>
                    <a:pt x="29" y="106"/>
                  </a:cubicBezTo>
                  <a:lnTo>
                    <a:pt x="29" y="107"/>
                  </a:lnTo>
                  <a:close/>
                  <a:moveTo>
                    <a:pt x="31" y="103"/>
                  </a:moveTo>
                  <a:cubicBezTo>
                    <a:pt x="31" y="103"/>
                    <a:pt x="31" y="103"/>
                    <a:pt x="31" y="103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7" y="104"/>
                    <a:pt x="26" y="104"/>
                    <a:pt x="2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5" y="103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101"/>
                    <a:pt x="30" y="101"/>
                    <a:pt x="30" y="101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1" y="102"/>
                    <a:pt x="31" y="103"/>
                    <a:pt x="31" y="103"/>
                  </a:cubicBezTo>
                  <a:cubicBezTo>
                    <a:pt x="31" y="103"/>
                    <a:pt x="31" y="103"/>
                    <a:pt x="31" y="103"/>
                  </a:cubicBezTo>
                  <a:close/>
                  <a:moveTo>
                    <a:pt x="56" y="109"/>
                  </a:moveTo>
                  <a:cubicBezTo>
                    <a:pt x="56" y="109"/>
                    <a:pt x="56" y="109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2" y="110"/>
                    <a:pt x="33" y="110"/>
                    <a:pt x="32" y="110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8"/>
                    <a:pt x="31" y="108"/>
                    <a:pt x="32" y="107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53" y="106"/>
                    <a:pt x="54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56" y="107"/>
                    <a:pt x="56" y="108"/>
                    <a:pt x="56" y="108"/>
                  </a:cubicBezTo>
                  <a:lnTo>
                    <a:pt x="56" y="109"/>
                  </a:ln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4" y="97"/>
                    <a:pt x="64" y="98"/>
                  </a:cubicBezTo>
                  <a:cubicBezTo>
                    <a:pt x="64" y="98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lose/>
                  <a:moveTo>
                    <a:pt x="59" y="104"/>
                  </a:move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2"/>
                    <a:pt x="59" y="102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61" y="101"/>
                    <a:pt x="62" y="101"/>
                  </a:cubicBezTo>
                  <a:cubicBezTo>
                    <a:pt x="63" y="101"/>
                    <a:pt x="64" y="101"/>
                    <a:pt x="64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3" y="104"/>
                    <a:pt x="62" y="104"/>
                    <a:pt x="61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lnTo>
                    <a:pt x="59" y="104"/>
                  </a:lnTo>
                  <a:close/>
                  <a:moveTo>
                    <a:pt x="66" y="109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2" y="110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0" y="110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8"/>
                    <a:pt x="59" y="108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109"/>
                    <a:pt x="66" y="109"/>
                    <a:pt x="66" y="109"/>
                  </a:cubicBezTo>
                  <a:cubicBezTo>
                    <a:pt x="66" y="109"/>
                    <a:pt x="66" y="109"/>
                    <a:pt x="66" y="109"/>
                  </a:cubicBezTo>
                  <a:close/>
                  <a:moveTo>
                    <a:pt x="71" y="99"/>
                  </a:moveTo>
                  <a:cubicBezTo>
                    <a:pt x="71" y="99"/>
                    <a:pt x="71" y="99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3" y="100"/>
                    <a:pt x="73" y="100"/>
                    <a:pt x="72" y="100"/>
                  </a:cubicBezTo>
                  <a:lnTo>
                    <a:pt x="71" y="99"/>
                  </a:lnTo>
                  <a:close/>
                  <a:moveTo>
                    <a:pt x="73" y="104"/>
                  </a:moveTo>
                  <a:cubicBezTo>
                    <a:pt x="72" y="103"/>
                    <a:pt x="72" y="103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73" y="101"/>
                    <a:pt x="74" y="101"/>
                    <a:pt x="74" y="101"/>
                  </a:cubicBezTo>
                  <a:cubicBezTo>
                    <a:pt x="75" y="101"/>
                    <a:pt x="77" y="101"/>
                    <a:pt x="77" y="102"/>
                  </a:cubicBezTo>
                  <a:cubicBezTo>
                    <a:pt x="78" y="102"/>
                    <a:pt x="78" y="103"/>
                    <a:pt x="78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6" y="104"/>
                    <a:pt x="75" y="104"/>
                    <a:pt x="74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4"/>
                    <a:pt x="73" y="104"/>
                    <a:pt x="73" y="104"/>
                  </a:cubicBezTo>
                  <a:close/>
                  <a:moveTo>
                    <a:pt x="81" y="109"/>
                  </a:move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9" y="110"/>
                    <a:pt x="79" y="110"/>
                    <a:pt x="79" y="110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76" y="110"/>
                    <a:pt x="75" y="109"/>
                    <a:pt x="75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7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6" y="106"/>
                    <a:pt x="77" y="106"/>
                    <a:pt x="78" y="106"/>
                  </a:cubicBezTo>
                  <a:cubicBezTo>
                    <a:pt x="78" y="106"/>
                    <a:pt x="78" y="106"/>
                    <a:pt x="78" y="106"/>
                  </a:cubicBezTo>
                  <a:cubicBezTo>
                    <a:pt x="78" y="106"/>
                    <a:pt x="78" y="106"/>
                    <a:pt x="78" y="106"/>
                  </a:cubicBezTo>
                  <a:cubicBezTo>
                    <a:pt x="79" y="106"/>
                    <a:pt x="79" y="106"/>
                    <a:pt x="80" y="107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1" y="109"/>
                    <a:pt x="81" y="109"/>
                    <a:pt x="81" y="109"/>
                  </a:cubicBezTo>
                  <a:close/>
                  <a:moveTo>
                    <a:pt x="87" y="106"/>
                  </a:moveTo>
                  <a:cubicBezTo>
                    <a:pt x="87" y="106"/>
                    <a:pt x="87" y="106"/>
                    <a:pt x="87" y="106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88" y="106"/>
                    <a:pt x="88" y="106"/>
                    <a:pt x="89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8"/>
                    <a:pt x="90" y="108"/>
                    <a:pt x="90" y="109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88" y="110"/>
                    <a:pt x="87" y="110"/>
                    <a:pt x="86" y="110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5" y="110"/>
                    <a:pt x="85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8"/>
                    <a:pt x="84" y="108"/>
                    <a:pt x="83" y="108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7" y="106"/>
                    <a:pt x="87" y="106"/>
                    <a:pt x="87" y="106"/>
                  </a:cubicBezTo>
                  <a:close/>
                  <a:moveTo>
                    <a:pt x="86" y="102"/>
                  </a:moveTo>
                  <a:cubicBezTo>
                    <a:pt x="86" y="103"/>
                    <a:pt x="86" y="103"/>
                    <a:pt x="86" y="103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04"/>
                    <a:pt x="85" y="104"/>
                    <a:pt x="85" y="104"/>
                  </a:cubicBezTo>
                  <a:cubicBezTo>
                    <a:pt x="84" y="104"/>
                    <a:pt x="84" y="104"/>
                    <a:pt x="83" y="104"/>
                  </a:cubicBezTo>
                  <a:cubicBezTo>
                    <a:pt x="82" y="104"/>
                    <a:pt x="82" y="104"/>
                    <a:pt x="81" y="104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1" y="103"/>
                    <a:pt x="81" y="103"/>
                    <a:pt x="81" y="103"/>
                  </a:cubicBezTo>
                  <a:cubicBezTo>
                    <a:pt x="81" y="103"/>
                    <a:pt x="81" y="103"/>
                    <a:pt x="81" y="103"/>
                  </a:cubicBezTo>
                  <a:cubicBezTo>
                    <a:pt x="81" y="103"/>
                    <a:pt x="80" y="102"/>
                    <a:pt x="80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3" y="101"/>
                    <a:pt x="85" y="101"/>
                    <a:pt x="86" y="102"/>
                  </a:cubicBezTo>
                  <a:close/>
                  <a:moveTo>
                    <a:pt x="19" y="76"/>
                  </a:moveTo>
                  <a:cubicBezTo>
                    <a:pt x="20" y="77"/>
                    <a:pt x="20" y="77"/>
                    <a:pt x="20" y="77"/>
                  </a:cubicBezTo>
                  <a:cubicBezTo>
                    <a:pt x="21" y="77"/>
                    <a:pt x="21" y="77"/>
                    <a:pt x="22" y="77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4" y="78"/>
                    <a:pt x="25" y="79"/>
                    <a:pt x="27" y="79"/>
                  </a:cubicBezTo>
                  <a:cubicBezTo>
                    <a:pt x="28" y="79"/>
                    <a:pt x="29" y="80"/>
                    <a:pt x="31" y="80"/>
                  </a:cubicBezTo>
                  <a:cubicBezTo>
                    <a:pt x="36" y="81"/>
                    <a:pt x="42" y="81"/>
                    <a:pt x="43" y="81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39" y="68"/>
                    <a:pt x="35" y="67"/>
                    <a:pt x="31" y="66"/>
                  </a:cubicBezTo>
                  <a:cubicBezTo>
                    <a:pt x="29" y="66"/>
                    <a:pt x="28" y="65"/>
                    <a:pt x="27" y="65"/>
                  </a:cubicBezTo>
                  <a:cubicBezTo>
                    <a:pt x="25" y="64"/>
                    <a:pt x="24" y="64"/>
                    <a:pt x="23" y="64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19" y="62"/>
                    <a:pt x="16" y="61"/>
                    <a:pt x="13" y="59"/>
                  </a:cubicBezTo>
                  <a:cubicBezTo>
                    <a:pt x="10" y="57"/>
                    <a:pt x="8" y="54"/>
                    <a:pt x="6" y="52"/>
                  </a:cubicBezTo>
                  <a:cubicBezTo>
                    <a:pt x="5" y="51"/>
                    <a:pt x="4" y="50"/>
                    <a:pt x="4" y="49"/>
                  </a:cubicBezTo>
                  <a:cubicBezTo>
                    <a:pt x="2" y="46"/>
                    <a:pt x="1" y="43"/>
                    <a:pt x="1" y="40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0" y="44"/>
                    <a:pt x="0" y="46"/>
                    <a:pt x="0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2" y="56"/>
                    <a:pt x="2" y="57"/>
                  </a:cubicBezTo>
                  <a:cubicBezTo>
                    <a:pt x="2" y="58"/>
                    <a:pt x="2" y="59"/>
                    <a:pt x="3" y="60"/>
                  </a:cubicBezTo>
                  <a:cubicBezTo>
                    <a:pt x="3" y="62"/>
                    <a:pt x="4" y="64"/>
                    <a:pt x="6" y="65"/>
                  </a:cubicBezTo>
                  <a:cubicBezTo>
                    <a:pt x="8" y="68"/>
                    <a:pt x="11" y="71"/>
                    <a:pt x="15" y="73"/>
                  </a:cubicBezTo>
                  <a:cubicBezTo>
                    <a:pt x="16" y="74"/>
                    <a:pt x="18" y="75"/>
                    <a:pt x="19" y="76"/>
                  </a:cubicBezTo>
                  <a:close/>
                  <a:moveTo>
                    <a:pt x="3" y="41"/>
                  </a:moveTo>
                  <a:cubicBezTo>
                    <a:pt x="4" y="42"/>
                    <a:pt x="4" y="43"/>
                    <a:pt x="5" y="45"/>
                  </a:cubicBezTo>
                  <a:cubicBezTo>
                    <a:pt x="6" y="41"/>
                    <a:pt x="9" y="38"/>
                    <a:pt x="11" y="36"/>
                  </a:cubicBezTo>
                  <a:cubicBezTo>
                    <a:pt x="14" y="33"/>
                    <a:pt x="19" y="31"/>
                    <a:pt x="24" y="29"/>
                  </a:cubicBezTo>
                  <a:cubicBezTo>
                    <a:pt x="27" y="27"/>
                    <a:pt x="31" y="26"/>
                    <a:pt x="35" y="2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29" y="18"/>
                    <a:pt x="25" y="19"/>
                    <a:pt x="22" y="20"/>
                  </a:cubicBezTo>
                  <a:cubicBezTo>
                    <a:pt x="18" y="22"/>
                    <a:pt x="15" y="23"/>
                    <a:pt x="13" y="25"/>
                  </a:cubicBezTo>
                  <a:cubicBezTo>
                    <a:pt x="11" y="26"/>
                    <a:pt x="10" y="27"/>
                    <a:pt x="8" y="28"/>
                  </a:cubicBezTo>
                  <a:cubicBezTo>
                    <a:pt x="8" y="29"/>
                    <a:pt x="7" y="29"/>
                    <a:pt x="7" y="30"/>
                  </a:cubicBezTo>
                  <a:cubicBezTo>
                    <a:pt x="4" y="33"/>
                    <a:pt x="3" y="36"/>
                    <a:pt x="3" y="39"/>
                  </a:cubicBezTo>
                  <a:cubicBezTo>
                    <a:pt x="3" y="40"/>
                    <a:pt x="3" y="40"/>
                    <a:pt x="3" y="41"/>
                  </a:cubicBezTo>
                  <a:close/>
                  <a:moveTo>
                    <a:pt x="102" y="37"/>
                  </a:moveTo>
                  <a:cubicBezTo>
                    <a:pt x="104" y="38"/>
                    <a:pt x="106" y="42"/>
                    <a:pt x="107" y="45"/>
                  </a:cubicBezTo>
                  <a:cubicBezTo>
                    <a:pt x="108" y="44"/>
                    <a:pt x="108" y="42"/>
                    <a:pt x="108" y="40"/>
                  </a:cubicBezTo>
                  <a:cubicBezTo>
                    <a:pt x="108" y="40"/>
                    <a:pt x="108" y="40"/>
                    <a:pt x="108" y="39"/>
                  </a:cubicBezTo>
                  <a:cubicBezTo>
                    <a:pt x="108" y="35"/>
                    <a:pt x="107" y="31"/>
                    <a:pt x="104" y="28"/>
                  </a:cubicBezTo>
                  <a:cubicBezTo>
                    <a:pt x="102" y="26"/>
                    <a:pt x="100" y="25"/>
                    <a:pt x="97" y="23"/>
                  </a:cubicBezTo>
                  <a:cubicBezTo>
                    <a:pt x="94" y="22"/>
                    <a:pt x="91" y="20"/>
                    <a:pt x="87" y="19"/>
                  </a:cubicBezTo>
                  <a:cubicBezTo>
                    <a:pt x="84" y="18"/>
                    <a:pt x="81" y="17"/>
                    <a:pt x="77" y="1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82" y="26"/>
                    <a:pt x="86" y="28"/>
                    <a:pt x="90" y="29"/>
                  </a:cubicBezTo>
                  <a:cubicBezTo>
                    <a:pt x="95" y="31"/>
                    <a:pt x="99" y="34"/>
                    <a:pt x="102" y="37"/>
                  </a:cubicBezTo>
                  <a:close/>
                  <a:moveTo>
                    <a:pt x="56" y="43"/>
                  </a:moveTo>
                  <a:cubicBezTo>
                    <a:pt x="63" y="43"/>
                    <a:pt x="75" y="42"/>
                    <a:pt x="75" y="3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1"/>
                    <a:pt x="63" y="0"/>
                    <a:pt x="56" y="0"/>
                  </a:cubicBezTo>
                  <a:cubicBezTo>
                    <a:pt x="49" y="0"/>
                    <a:pt x="37" y="1"/>
                    <a:pt x="37" y="6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42"/>
                    <a:pt x="49" y="43"/>
                    <a:pt x="56" y="43"/>
                  </a:cubicBezTo>
                  <a:close/>
                  <a:moveTo>
                    <a:pt x="56" y="2"/>
                  </a:moveTo>
                  <a:cubicBezTo>
                    <a:pt x="65" y="2"/>
                    <a:pt x="72" y="4"/>
                    <a:pt x="72" y="6"/>
                  </a:cubicBezTo>
                  <a:cubicBezTo>
                    <a:pt x="72" y="8"/>
                    <a:pt x="65" y="10"/>
                    <a:pt x="56" y="10"/>
                  </a:cubicBezTo>
                  <a:cubicBezTo>
                    <a:pt x="47" y="10"/>
                    <a:pt x="40" y="8"/>
                    <a:pt x="40" y="6"/>
                  </a:cubicBezTo>
                  <a:cubicBezTo>
                    <a:pt x="40" y="4"/>
                    <a:pt x="47" y="2"/>
                    <a:pt x="56" y="2"/>
                  </a:cubicBez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1" name="Freeform 14"/>
            <p:cNvSpPr>
              <a:spLocks noEditPoints="1"/>
            </p:cNvSpPr>
            <p:nvPr/>
          </p:nvSpPr>
          <p:spPr bwMode="auto">
            <a:xfrm>
              <a:off x="4365625" y="2362200"/>
              <a:ext cx="192088" cy="233363"/>
            </a:xfrm>
            <a:custGeom>
              <a:avLst/>
              <a:gdLst>
                <a:gd name="T0" fmla="*/ 48 w 91"/>
                <a:gd name="T1" fmla="*/ 70 h 110"/>
                <a:gd name="T2" fmla="*/ 16 w 91"/>
                <a:gd name="T3" fmla="*/ 74 h 110"/>
                <a:gd name="T4" fmla="*/ 48 w 91"/>
                <a:gd name="T5" fmla="*/ 46 h 110"/>
                <a:gd name="T6" fmla="*/ 16 w 91"/>
                <a:gd name="T7" fmla="*/ 49 h 110"/>
                <a:gd name="T8" fmla="*/ 48 w 91"/>
                <a:gd name="T9" fmla="*/ 46 h 110"/>
                <a:gd name="T10" fmla="*/ 79 w 91"/>
                <a:gd name="T11" fmla="*/ 37 h 110"/>
                <a:gd name="T12" fmla="*/ 81 w 91"/>
                <a:gd name="T13" fmla="*/ 33 h 110"/>
                <a:gd name="T14" fmla="*/ 77 w 91"/>
                <a:gd name="T15" fmla="*/ 40 h 110"/>
                <a:gd name="T16" fmla="*/ 16 w 91"/>
                <a:gd name="T17" fmla="*/ 33 h 110"/>
                <a:gd name="T18" fmla="*/ 43 w 91"/>
                <a:gd name="T19" fmla="*/ 37 h 110"/>
                <a:gd name="T20" fmla="*/ 16 w 91"/>
                <a:gd name="T21" fmla="*/ 86 h 110"/>
                <a:gd name="T22" fmla="*/ 43 w 91"/>
                <a:gd name="T23" fmla="*/ 83 h 110"/>
                <a:gd name="T24" fmla="*/ 16 w 91"/>
                <a:gd name="T25" fmla="*/ 86 h 110"/>
                <a:gd name="T26" fmla="*/ 4 w 91"/>
                <a:gd name="T27" fmla="*/ 105 h 110"/>
                <a:gd name="T28" fmla="*/ 13 w 91"/>
                <a:gd name="T29" fmla="*/ 13 h 110"/>
                <a:gd name="T30" fmla="*/ 0 w 91"/>
                <a:gd name="T31" fmla="*/ 8 h 110"/>
                <a:gd name="T32" fmla="*/ 81 w 91"/>
                <a:gd name="T33" fmla="*/ 110 h 110"/>
                <a:gd name="T34" fmla="*/ 77 w 91"/>
                <a:gd name="T35" fmla="*/ 63 h 110"/>
                <a:gd name="T36" fmla="*/ 43 w 91"/>
                <a:gd name="T37" fmla="*/ 58 h 110"/>
                <a:gd name="T38" fmla="*/ 16 w 91"/>
                <a:gd name="T39" fmla="*/ 62 h 110"/>
                <a:gd name="T40" fmla="*/ 43 w 91"/>
                <a:gd name="T41" fmla="*/ 58 h 110"/>
                <a:gd name="T42" fmla="*/ 21 w 91"/>
                <a:gd name="T43" fmla="*/ 8 h 110"/>
                <a:gd name="T44" fmla="*/ 32 w 91"/>
                <a:gd name="T45" fmla="*/ 7 h 110"/>
                <a:gd name="T46" fmla="*/ 41 w 91"/>
                <a:gd name="T47" fmla="*/ 0 h 110"/>
                <a:gd name="T48" fmla="*/ 49 w 91"/>
                <a:gd name="T49" fmla="*/ 7 h 110"/>
                <a:gd name="T50" fmla="*/ 60 w 91"/>
                <a:gd name="T51" fmla="*/ 8 h 110"/>
                <a:gd name="T52" fmla="*/ 66 w 91"/>
                <a:gd name="T53" fmla="*/ 15 h 110"/>
                <a:gd name="T54" fmla="*/ 15 w 91"/>
                <a:gd name="T55" fmla="*/ 13 h 110"/>
                <a:gd name="T56" fmla="*/ 41 w 91"/>
                <a:gd name="T57" fmla="*/ 7 h 110"/>
                <a:gd name="T58" fmla="*/ 41 w 91"/>
                <a:gd name="T59" fmla="*/ 4 h 110"/>
                <a:gd name="T60" fmla="*/ 70 w 91"/>
                <a:gd name="T61" fmla="*/ 98 h 110"/>
                <a:gd name="T62" fmla="*/ 11 w 91"/>
                <a:gd name="T63" fmla="*/ 21 h 110"/>
                <a:gd name="T64" fmla="*/ 70 w 91"/>
                <a:gd name="T65" fmla="*/ 26 h 110"/>
                <a:gd name="T66" fmla="*/ 74 w 91"/>
                <a:gd name="T67" fmla="*/ 18 h 110"/>
                <a:gd name="T68" fmla="*/ 7 w 91"/>
                <a:gd name="T69" fmla="*/ 102 h 110"/>
                <a:gd name="T70" fmla="*/ 74 w 91"/>
                <a:gd name="T71" fmla="*/ 68 h 110"/>
                <a:gd name="T72" fmla="*/ 70 w 91"/>
                <a:gd name="T73" fmla="*/ 98 h 110"/>
                <a:gd name="T74" fmla="*/ 70 w 91"/>
                <a:gd name="T75" fmla="*/ 48 h 110"/>
                <a:gd name="T76" fmla="*/ 74 w 91"/>
                <a:gd name="T77" fmla="*/ 45 h 110"/>
                <a:gd name="T78" fmla="*/ 79 w 91"/>
                <a:gd name="T79" fmla="*/ 12 h 110"/>
                <a:gd name="T80" fmla="*/ 81 w 91"/>
                <a:gd name="T81" fmla="*/ 8 h 110"/>
                <a:gd name="T82" fmla="*/ 68 w 91"/>
                <a:gd name="T83" fmla="*/ 13 h 110"/>
                <a:gd name="T84" fmla="*/ 77 w 91"/>
                <a:gd name="T85" fmla="*/ 16 h 110"/>
                <a:gd name="T86" fmla="*/ 91 w 91"/>
                <a:gd name="T87" fmla="*/ 15 h 110"/>
                <a:gd name="T88" fmla="*/ 57 w 91"/>
                <a:gd name="T89" fmla="*/ 49 h 110"/>
                <a:gd name="T90" fmla="*/ 58 w 91"/>
                <a:gd name="T91" fmla="*/ 33 h 110"/>
                <a:gd name="T92" fmla="*/ 80 w 91"/>
                <a:gd name="T93" fmla="*/ 15 h 110"/>
                <a:gd name="T94" fmla="*/ 91 w 91"/>
                <a:gd name="T95" fmla="*/ 39 h 110"/>
                <a:gd name="T96" fmla="*/ 57 w 91"/>
                <a:gd name="T97" fmla="*/ 73 h 110"/>
                <a:gd name="T98" fmla="*/ 58 w 91"/>
                <a:gd name="T99" fmla="*/ 58 h 110"/>
                <a:gd name="T100" fmla="*/ 80 w 91"/>
                <a:gd name="T101" fmla="*/ 3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1" h="110">
                  <a:moveTo>
                    <a:pt x="16" y="70"/>
                  </a:moveTo>
                  <a:cubicBezTo>
                    <a:pt x="48" y="70"/>
                    <a:pt x="48" y="70"/>
                    <a:pt x="48" y="70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16" y="74"/>
                    <a:pt x="16" y="74"/>
                    <a:pt x="16" y="74"/>
                  </a:cubicBezTo>
                  <a:lnTo>
                    <a:pt x="16" y="70"/>
                  </a:lnTo>
                  <a:close/>
                  <a:moveTo>
                    <a:pt x="48" y="46"/>
                  </a:moveTo>
                  <a:cubicBezTo>
                    <a:pt x="16" y="46"/>
                    <a:pt x="16" y="46"/>
                    <a:pt x="16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48" y="49"/>
                    <a:pt x="48" y="49"/>
                    <a:pt x="48" y="49"/>
                  </a:cubicBezTo>
                  <a:lnTo>
                    <a:pt x="48" y="46"/>
                  </a:lnTo>
                  <a:close/>
                  <a:moveTo>
                    <a:pt x="77" y="40"/>
                  </a:moveTo>
                  <a:cubicBezTo>
                    <a:pt x="79" y="37"/>
                    <a:pt x="79" y="37"/>
                    <a:pt x="79" y="37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77" y="39"/>
                    <a:pt x="77" y="39"/>
                    <a:pt x="77" y="39"/>
                  </a:cubicBezTo>
                  <a:lnTo>
                    <a:pt x="77" y="40"/>
                  </a:lnTo>
                  <a:close/>
                  <a:moveTo>
                    <a:pt x="43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43" y="37"/>
                    <a:pt x="43" y="37"/>
                    <a:pt x="43" y="37"/>
                  </a:cubicBezTo>
                  <a:lnTo>
                    <a:pt x="43" y="33"/>
                  </a:lnTo>
                  <a:close/>
                  <a:moveTo>
                    <a:pt x="16" y="86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16" y="83"/>
                    <a:pt x="16" y="83"/>
                    <a:pt x="16" y="83"/>
                  </a:cubicBezTo>
                  <a:lnTo>
                    <a:pt x="16" y="86"/>
                  </a:lnTo>
                  <a:close/>
                  <a:moveTo>
                    <a:pt x="77" y="105"/>
                  </a:moveTo>
                  <a:cubicBezTo>
                    <a:pt x="4" y="105"/>
                    <a:pt x="4" y="105"/>
                    <a:pt x="4" y="105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5" y="9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7" y="63"/>
                    <a:pt x="77" y="63"/>
                    <a:pt x="77" y="63"/>
                  </a:cubicBezTo>
                  <a:lnTo>
                    <a:pt x="77" y="105"/>
                  </a:lnTo>
                  <a:close/>
                  <a:moveTo>
                    <a:pt x="43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43" y="62"/>
                    <a:pt x="43" y="62"/>
                    <a:pt x="43" y="62"/>
                  </a:cubicBezTo>
                  <a:lnTo>
                    <a:pt x="43" y="58"/>
                  </a:lnTo>
                  <a:close/>
                  <a:moveTo>
                    <a:pt x="15" y="13"/>
                  </a:moveTo>
                  <a:cubicBezTo>
                    <a:pt x="16" y="10"/>
                    <a:pt x="19" y="9"/>
                    <a:pt x="21" y="8"/>
                  </a:cubicBezTo>
                  <a:cubicBezTo>
                    <a:pt x="24" y="7"/>
                    <a:pt x="26" y="7"/>
                    <a:pt x="29" y="7"/>
                  </a:cubicBezTo>
                  <a:cubicBezTo>
                    <a:pt x="30" y="7"/>
                    <a:pt x="31" y="7"/>
                    <a:pt x="32" y="7"/>
                  </a:cubicBezTo>
                  <a:cubicBezTo>
                    <a:pt x="32" y="7"/>
                    <a:pt x="33" y="7"/>
                    <a:pt x="33" y="7"/>
                  </a:cubicBezTo>
                  <a:cubicBezTo>
                    <a:pt x="33" y="3"/>
                    <a:pt x="36" y="0"/>
                    <a:pt x="41" y="0"/>
                  </a:cubicBezTo>
                  <a:cubicBezTo>
                    <a:pt x="45" y="0"/>
                    <a:pt x="48" y="3"/>
                    <a:pt x="48" y="7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50" y="7"/>
                    <a:pt x="51" y="7"/>
                    <a:pt x="53" y="7"/>
                  </a:cubicBezTo>
                  <a:cubicBezTo>
                    <a:pt x="55" y="7"/>
                    <a:pt x="58" y="7"/>
                    <a:pt x="60" y="8"/>
                  </a:cubicBezTo>
                  <a:cubicBezTo>
                    <a:pt x="63" y="9"/>
                    <a:pt x="65" y="10"/>
                    <a:pt x="66" y="13"/>
                  </a:cubicBezTo>
                  <a:cubicBezTo>
                    <a:pt x="66" y="13"/>
                    <a:pt x="66" y="15"/>
                    <a:pt x="66" y="15"/>
                  </a:cubicBezTo>
                  <a:cubicBezTo>
                    <a:pt x="54" y="15"/>
                    <a:pt x="28" y="15"/>
                    <a:pt x="15" y="15"/>
                  </a:cubicBezTo>
                  <a:cubicBezTo>
                    <a:pt x="15" y="15"/>
                    <a:pt x="15" y="13"/>
                    <a:pt x="15" y="13"/>
                  </a:cubicBezTo>
                  <a:close/>
                  <a:moveTo>
                    <a:pt x="37" y="7"/>
                  </a:moveTo>
                  <a:cubicBezTo>
                    <a:pt x="38" y="7"/>
                    <a:pt x="39" y="7"/>
                    <a:pt x="41" y="7"/>
                  </a:cubicBezTo>
                  <a:cubicBezTo>
                    <a:pt x="42" y="7"/>
                    <a:pt x="43" y="7"/>
                    <a:pt x="44" y="7"/>
                  </a:cubicBezTo>
                  <a:cubicBezTo>
                    <a:pt x="44" y="5"/>
                    <a:pt x="43" y="4"/>
                    <a:pt x="41" y="4"/>
                  </a:cubicBezTo>
                  <a:cubicBezTo>
                    <a:pt x="39" y="4"/>
                    <a:pt x="37" y="5"/>
                    <a:pt x="37" y="7"/>
                  </a:cubicBezTo>
                  <a:close/>
                  <a:moveTo>
                    <a:pt x="70" y="98"/>
                  </a:moveTo>
                  <a:cubicBezTo>
                    <a:pt x="11" y="98"/>
                    <a:pt x="11" y="98"/>
                    <a:pt x="11" y="98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74" y="68"/>
                    <a:pt x="74" y="68"/>
                    <a:pt x="74" y="68"/>
                  </a:cubicBezTo>
                  <a:cubicBezTo>
                    <a:pt x="70" y="73"/>
                    <a:pt x="70" y="73"/>
                    <a:pt x="70" y="73"/>
                  </a:cubicBezTo>
                  <a:lnTo>
                    <a:pt x="70" y="98"/>
                  </a:lnTo>
                  <a:close/>
                  <a:moveTo>
                    <a:pt x="74" y="43"/>
                  </a:moveTo>
                  <a:cubicBezTo>
                    <a:pt x="70" y="48"/>
                    <a:pt x="70" y="48"/>
                    <a:pt x="70" y="48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4" y="45"/>
                    <a:pt x="74" y="45"/>
                    <a:pt x="74" y="45"/>
                  </a:cubicBezTo>
                  <a:lnTo>
                    <a:pt x="74" y="43"/>
                  </a:lnTo>
                  <a:close/>
                  <a:moveTo>
                    <a:pt x="79" y="12"/>
                  </a:moveTo>
                  <a:cubicBezTo>
                    <a:pt x="81" y="12"/>
                    <a:pt x="81" y="12"/>
                    <a:pt x="81" y="12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6" y="9"/>
                    <a:pt x="67" y="11"/>
                    <a:pt x="68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6"/>
                    <a:pt x="77" y="16"/>
                    <a:pt x="77" y="16"/>
                  </a:cubicBezTo>
                  <a:lnTo>
                    <a:pt x="79" y="12"/>
                  </a:lnTo>
                  <a:close/>
                  <a:moveTo>
                    <a:pt x="91" y="15"/>
                  </a:moveTo>
                  <a:cubicBezTo>
                    <a:pt x="67" y="49"/>
                    <a:pt x="67" y="49"/>
                    <a:pt x="67" y="49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80" y="15"/>
                    <a:pt x="80" y="15"/>
                    <a:pt x="80" y="15"/>
                  </a:cubicBezTo>
                  <a:lnTo>
                    <a:pt x="91" y="15"/>
                  </a:lnTo>
                  <a:close/>
                  <a:moveTo>
                    <a:pt x="91" y="39"/>
                  </a:moveTo>
                  <a:cubicBezTo>
                    <a:pt x="67" y="73"/>
                    <a:pt x="67" y="73"/>
                    <a:pt x="67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80" y="39"/>
                    <a:pt x="80" y="39"/>
                    <a:pt x="80" y="39"/>
                  </a:cubicBezTo>
                  <a:lnTo>
                    <a:pt x="91" y="39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2" name="Freeform 15"/>
            <p:cNvSpPr>
              <a:spLocks/>
            </p:cNvSpPr>
            <p:nvPr/>
          </p:nvSpPr>
          <p:spPr bwMode="auto">
            <a:xfrm>
              <a:off x="4151313" y="2374900"/>
              <a:ext cx="173038" cy="217488"/>
            </a:xfrm>
            <a:custGeom>
              <a:avLst/>
              <a:gdLst>
                <a:gd name="T0" fmla="*/ 3 w 109"/>
                <a:gd name="T1" fmla="*/ 3 h 137"/>
                <a:gd name="T2" fmla="*/ 3 w 109"/>
                <a:gd name="T3" fmla="*/ 6 h 137"/>
                <a:gd name="T4" fmla="*/ 104 w 109"/>
                <a:gd name="T5" fmla="*/ 6 h 137"/>
                <a:gd name="T6" fmla="*/ 104 w 109"/>
                <a:gd name="T7" fmla="*/ 76 h 137"/>
                <a:gd name="T8" fmla="*/ 89 w 109"/>
                <a:gd name="T9" fmla="*/ 132 h 137"/>
                <a:gd name="T10" fmla="*/ 7 w 109"/>
                <a:gd name="T11" fmla="*/ 132 h 137"/>
                <a:gd name="T12" fmla="*/ 5 w 109"/>
                <a:gd name="T13" fmla="*/ 3 h 137"/>
                <a:gd name="T14" fmla="*/ 3 w 109"/>
                <a:gd name="T15" fmla="*/ 3 h 137"/>
                <a:gd name="T16" fmla="*/ 3 w 109"/>
                <a:gd name="T17" fmla="*/ 6 h 137"/>
                <a:gd name="T18" fmla="*/ 3 w 109"/>
                <a:gd name="T19" fmla="*/ 3 h 137"/>
                <a:gd name="T20" fmla="*/ 0 w 109"/>
                <a:gd name="T21" fmla="*/ 3 h 137"/>
                <a:gd name="T22" fmla="*/ 1 w 109"/>
                <a:gd name="T23" fmla="*/ 137 h 137"/>
                <a:gd name="T24" fmla="*/ 93 w 109"/>
                <a:gd name="T25" fmla="*/ 137 h 137"/>
                <a:gd name="T26" fmla="*/ 109 w 109"/>
                <a:gd name="T27" fmla="*/ 76 h 137"/>
                <a:gd name="T28" fmla="*/ 109 w 109"/>
                <a:gd name="T29" fmla="*/ 0 h 137"/>
                <a:gd name="T30" fmla="*/ 0 w 109"/>
                <a:gd name="T31" fmla="*/ 0 h 137"/>
                <a:gd name="T32" fmla="*/ 0 w 109"/>
                <a:gd name="T33" fmla="*/ 3 h 137"/>
                <a:gd name="T34" fmla="*/ 3 w 109"/>
                <a:gd name="T35" fmla="*/ 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37">
                  <a:moveTo>
                    <a:pt x="3" y="3"/>
                  </a:moveTo>
                  <a:lnTo>
                    <a:pt x="3" y="6"/>
                  </a:lnTo>
                  <a:lnTo>
                    <a:pt x="104" y="6"/>
                  </a:lnTo>
                  <a:lnTo>
                    <a:pt x="104" y="76"/>
                  </a:lnTo>
                  <a:lnTo>
                    <a:pt x="89" y="132"/>
                  </a:lnTo>
                  <a:lnTo>
                    <a:pt x="7" y="132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3" y="3"/>
                  </a:lnTo>
                  <a:lnTo>
                    <a:pt x="0" y="3"/>
                  </a:lnTo>
                  <a:lnTo>
                    <a:pt x="1" y="137"/>
                  </a:lnTo>
                  <a:lnTo>
                    <a:pt x="93" y="137"/>
                  </a:lnTo>
                  <a:lnTo>
                    <a:pt x="109" y="76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3" name="Freeform 16"/>
            <p:cNvSpPr>
              <a:spLocks/>
            </p:cNvSpPr>
            <p:nvPr/>
          </p:nvSpPr>
          <p:spPr bwMode="auto">
            <a:xfrm>
              <a:off x="4252913" y="2484438"/>
              <a:ext cx="71438" cy="112713"/>
            </a:xfrm>
            <a:custGeom>
              <a:avLst/>
              <a:gdLst>
                <a:gd name="T0" fmla="*/ 40 w 45"/>
                <a:gd name="T1" fmla="*/ 10 h 71"/>
                <a:gd name="T2" fmla="*/ 38 w 45"/>
                <a:gd name="T3" fmla="*/ 8 h 71"/>
                <a:gd name="T4" fmla="*/ 0 w 45"/>
                <a:gd name="T5" fmla="*/ 50 h 71"/>
                <a:gd name="T6" fmla="*/ 26 w 45"/>
                <a:gd name="T7" fmla="*/ 71 h 71"/>
                <a:gd name="T8" fmla="*/ 45 w 45"/>
                <a:gd name="T9" fmla="*/ 0 h 71"/>
                <a:gd name="T10" fmla="*/ 38 w 45"/>
                <a:gd name="T11" fmla="*/ 8 h 71"/>
                <a:gd name="T12" fmla="*/ 40 w 45"/>
                <a:gd name="T13" fmla="*/ 10 h 71"/>
                <a:gd name="T14" fmla="*/ 37 w 45"/>
                <a:gd name="T15" fmla="*/ 10 h 71"/>
                <a:gd name="T16" fmla="*/ 24 w 45"/>
                <a:gd name="T17" fmla="*/ 62 h 71"/>
                <a:gd name="T18" fmla="*/ 8 w 45"/>
                <a:gd name="T19" fmla="*/ 48 h 71"/>
                <a:gd name="T20" fmla="*/ 42 w 45"/>
                <a:gd name="T21" fmla="*/ 12 h 71"/>
                <a:gd name="T22" fmla="*/ 40 w 45"/>
                <a:gd name="T23" fmla="*/ 10 h 71"/>
                <a:gd name="T24" fmla="*/ 37 w 45"/>
                <a:gd name="T25" fmla="*/ 10 h 71"/>
                <a:gd name="T26" fmla="*/ 40 w 45"/>
                <a:gd name="T2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71">
                  <a:moveTo>
                    <a:pt x="40" y="10"/>
                  </a:moveTo>
                  <a:lnTo>
                    <a:pt x="38" y="8"/>
                  </a:lnTo>
                  <a:lnTo>
                    <a:pt x="0" y="50"/>
                  </a:lnTo>
                  <a:lnTo>
                    <a:pt x="26" y="71"/>
                  </a:lnTo>
                  <a:lnTo>
                    <a:pt x="45" y="0"/>
                  </a:lnTo>
                  <a:lnTo>
                    <a:pt x="38" y="8"/>
                  </a:lnTo>
                  <a:lnTo>
                    <a:pt x="40" y="10"/>
                  </a:lnTo>
                  <a:lnTo>
                    <a:pt x="37" y="10"/>
                  </a:lnTo>
                  <a:lnTo>
                    <a:pt x="24" y="62"/>
                  </a:lnTo>
                  <a:lnTo>
                    <a:pt x="8" y="48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7" y="10"/>
                  </a:lnTo>
                  <a:lnTo>
                    <a:pt x="40" y="10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4" name="Freeform 17"/>
            <p:cNvSpPr>
              <a:spLocks/>
            </p:cNvSpPr>
            <p:nvPr/>
          </p:nvSpPr>
          <p:spPr bwMode="auto">
            <a:xfrm>
              <a:off x="4184650" y="2478088"/>
              <a:ext cx="109538" cy="0"/>
            </a:xfrm>
            <a:custGeom>
              <a:avLst/>
              <a:gdLst>
                <a:gd name="T0" fmla="*/ 0 w 69"/>
                <a:gd name="T1" fmla="*/ 69 w 69"/>
                <a:gd name="T2" fmla="*/ 0 w 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9">
                  <a:moveTo>
                    <a:pt x="0" y="0"/>
                  </a:moveTo>
                  <a:lnTo>
                    <a:pt x="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Line 18"/>
            <p:cNvSpPr>
              <a:spLocks noChangeShapeType="1"/>
            </p:cNvSpPr>
            <p:nvPr/>
          </p:nvSpPr>
          <p:spPr bwMode="auto">
            <a:xfrm>
              <a:off x="4184650" y="2478088"/>
              <a:ext cx="10953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Rectangle 19"/>
            <p:cNvSpPr>
              <a:spLocks noChangeArrowheads="1"/>
            </p:cNvSpPr>
            <p:nvPr/>
          </p:nvSpPr>
          <p:spPr bwMode="auto">
            <a:xfrm>
              <a:off x="4184650" y="2474913"/>
              <a:ext cx="109538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Freeform 20"/>
            <p:cNvSpPr>
              <a:spLocks/>
            </p:cNvSpPr>
            <p:nvPr/>
          </p:nvSpPr>
          <p:spPr bwMode="auto">
            <a:xfrm>
              <a:off x="4184650" y="2474913"/>
              <a:ext cx="109538" cy="7938"/>
            </a:xfrm>
            <a:custGeom>
              <a:avLst/>
              <a:gdLst>
                <a:gd name="T0" fmla="*/ 0 w 69"/>
                <a:gd name="T1" fmla="*/ 5 h 5"/>
                <a:gd name="T2" fmla="*/ 69 w 69"/>
                <a:gd name="T3" fmla="*/ 5 h 5"/>
                <a:gd name="T4" fmla="*/ 69 w 69"/>
                <a:gd name="T5" fmla="*/ 0 h 5"/>
                <a:gd name="T6" fmla="*/ 0 w 6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5">
                  <a:moveTo>
                    <a:pt x="0" y="5"/>
                  </a:moveTo>
                  <a:lnTo>
                    <a:pt x="69" y="5"/>
                  </a:lnTo>
                  <a:lnTo>
                    <a:pt x="6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Freeform 21"/>
            <p:cNvSpPr>
              <a:spLocks/>
            </p:cNvSpPr>
            <p:nvPr/>
          </p:nvSpPr>
          <p:spPr bwMode="auto">
            <a:xfrm>
              <a:off x="4184650" y="2497138"/>
              <a:ext cx="88900" cy="0"/>
            </a:xfrm>
            <a:custGeom>
              <a:avLst/>
              <a:gdLst>
                <a:gd name="T0" fmla="*/ 0 w 56"/>
                <a:gd name="T1" fmla="*/ 56 w 56"/>
                <a:gd name="T2" fmla="*/ 0 w 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Line 22"/>
            <p:cNvSpPr>
              <a:spLocks noChangeShapeType="1"/>
            </p:cNvSpPr>
            <p:nvPr/>
          </p:nvSpPr>
          <p:spPr bwMode="auto">
            <a:xfrm>
              <a:off x="4184650" y="2497138"/>
              <a:ext cx="889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0" name="Rectangle 23"/>
            <p:cNvSpPr>
              <a:spLocks noChangeArrowheads="1"/>
            </p:cNvSpPr>
            <p:nvPr/>
          </p:nvSpPr>
          <p:spPr bwMode="auto">
            <a:xfrm>
              <a:off x="4184650" y="2493963"/>
              <a:ext cx="88900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1" name="Freeform 24"/>
            <p:cNvSpPr>
              <a:spLocks/>
            </p:cNvSpPr>
            <p:nvPr/>
          </p:nvSpPr>
          <p:spPr bwMode="auto">
            <a:xfrm>
              <a:off x="4184650" y="2493963"/>
              <a:ext cx="88900" cy="7938"/>
            </a:xfrm>
            <a:custGeom>
              <a:avLst/>
              <a:gdLst>
                <a:gd name="T0" fmla="*/ 0 w 56"/>
                <a:gd name="T1" fmla="*/ 5 h 5"/>
                <a:gd name="T2" fmla="*/ 56 w 56"/>
                <a:gd name="T3" fmla="*/ 5 h 5"/>
                <a:gd name="T4" fmla="*/ 56 w 56"/>
                <a:gd name="T5" fmla="*/ 0 h 5"/>
                <a:gd name="T6" fmla="*/ 0 w 5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">
                  <a:moveTo>
                    <a:pt x="0" y="5"/>
                  </a:moveTo>
                  <a:lnTo>
                    <a:pt x="56" y="5"/>
                  </a:ln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Freeform 25"/>
            <p:cNvSpPr>
              <a:spLocks/>
            </p:cNvSpPr>
            <p:nvPr/>
          </p:nvSpPr>
          <p:spPr bwMode="auto">
            <a:xfrm>
              <a:off x="4184650" y="2516188"/>
              <a:ext cx="65088" cy="0"/>
            </a:xfrm>
            <a:custGeom>
              <a:avLst/>
              <a:gdLst>
                <a:gd name="T0" fmla="*/ 0 w 41"/>
                <a:gd name="T1" fmla="*/ 41 w 41"/>
                <a:gd name="T2" fmla="*/ 0 w 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">
                  <a:moveTo>
                    <a:pt x="0" y="0"/>
                  </a:move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Line 26"/>
            <p:cNvSpPr>
              <a:spLocks noChangeShapeType="1"/>
            </p:cNvSpPr>
            <p:nvPr/>
          </p:nvSpPr>
          <p:spPr bwMode="auto">
            <a:xfrm>
              <a:off x="4184650" y="2516188"/>
              <a:ext cx="6508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Rectangle 27"/>
            <p:cNvSpPr>
              <a:spLocks noChangeArrowheads="1"/>
            </p:cNvSpPr>
            <p:nvPr/>
          </p:nvSpPr>
          <p:spPr bwMode="auto">
            <a:xfrm>
              <a:off x="4184650" y="2513013"/>
              <a:ext cx="65088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Freeform 28"/>
            <p:cNvSpPr>
              <a:spLocks/>
            </p:cNvSpPr>
            <p:nvPr/>
          </p:nvSpPr>
          <p:spPr bwMode="auto">
            <a:xfrm>
              <a:off x="4184650" y="2513013"/>
              <a:ext cx="65088" cy="7938"/>
            </a:xfrm>
            <a:custGeom>
              <a:avLst/>
              <a:gdLst>
                <a:gd name="T0" fmla="*/ 0 w 41"/>
                <a:gd name="T1" fmla="*/ 5 h 5"/>
                <a:gd name="T2" fmla="*/ 41 w 41"/>
                <a:gd name="T3" fmla="*/ 5 h 5"/>
                <a:gd name="T4" fmla="*/ 41 w 41"/>
                <a:gd name="T5" fmla="*/ 0 h 5"/>
                <a:gd name="T6" fmla="*/ 0 w 4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">
                  <a:moveTo>
                    <a:pt x="0" y="5"/>
                  </a:moveTo>
                  <a:lnTo>
                    <a:pt x="41" y="5"/>
                  </a:lnTo>
                  <a:lnTo>
                    <a:pt x="4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6" name="Freeform 29"/>
            <p:cNvSpPr>
              <a:spLocks/>
            </p:cNvSpPr>
            <p:nvPr/>
          </p:nvSpPr>
          <p:spPr bwMode="auto">
            <a:xfrm>
              <a:off x="4184650" y="2540000"/>
              <a:ext cx="44450" cy="0"/>
            </a:xfrm>
            <a:custGeom>
              <a:avLst/>
              <a:gdLst>
                <a:gd name="T0" fmla="*/ 0 w 28"/>
                <a:gd name="T1" fmla="*/ 28 w 28"/>
                <a:gd name="T2" fmla="*/ 0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8">
                  <a:moveTo>
                    <a:pt x="0" y="0"/>
                  </a:move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7" name="Line 30"/>
            <p:cNvSpPr>
              <a:spLocks noChangeShapeType="1"/>
            </p:cNvSpPr>
            <p:nvPr/>
          </p:nvSpPr>
          <p:spPr bwMode="auto">
            <a:xfrm>
              <a:off x="4184650" y="2540000"/>
              <a:ext cx="444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8" name="Rectangle 31"/>
            <p:cNvSpPr>
              <a:spLocks noChangeArrowheads="1"/>
            </p:cNvSpPr>
            <p:nvPr/>
          </p:nvSpPr>
          <p:spPr bwMode="auto">
            <a:xfrm>
              <a:off x="4184650" y="2535238"/>
              <a:ext cx="44450" cy="9525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9" name="Freeform 32"/>
            <p:cNvSpPr>
              <a:spLocks/>
            </p:cNvSpPr>
            <p:nvPr/>
          </p:nvSpPr>
          <p:spPr bwMode="auto">
            <a:xfrm>
              <a:off x="4184650" y="2535238"/>
              <a:ext cx="44450" cy="9525"/>
            </a:xfrm>
            <a:custGeom>
              <a:avLst/>
              <a:gdLst>
                <a:gd name="T0" fmla="*/ 0 w 28"/>
                <a:gd name="T1" fmla="*/ 6 h 6"/>
                <a:gd name="T2" fmla="*/ 28 w 28"/>
                <a:gd name="T3" fmla="*/ 6 h 6"/>
                <a:gd name="T4" fmla="*/ 28 w 28"/>
                <a:gd name="T5" fmla="*/ 0 h 6"/>
                <a:gd name="T6" fmla="*/ 0 w 2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6">
                  <a:moveTo>
                    <a:pt x="0" y="6"/>
                  </a:moveTo>
                  <a:lnTo>
                    <a:pt x="28" y="6"/>
                  </a:lnTo>
                  <a:lnTo>
                    <a:pt x="2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0" name="Freeform 33"/>
            <p:cNvSpPr>
              <a:spLocks/>
            </p:cNvSpPr>
            <p:nvPr/>
          </p:nvSpPr>
          <p:spPr bwMode="auto">
            <a:xfrm>
              <a:off x="4184650" y="2559050"/>
              <a:ext cx="44450" cy="0"/>
            </a:xfrm>
            <a:custGeom>
              <a:avLst/>
              <a:gdLst>
                <a:gd name="T0" fmla="*/ 0 w 28"/>
                <a:gd name="T1" fmla="*/ 28 w 28"/>
                <a:gd name="T2" fmla="*/ 0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8">
                  <a:moveTo>
                    <a:pt x="0" y="0"/>
                  </a:move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Line 34"/>
            <p:cNvSpPr>
              <a:spLocks noChangeShapeType="1"/>
            </p:cNvSpPr>
            <p:nvPr/>
          </p:nvSpPr>
          <p:spPr bwMode="auto">
            <a:xfrm>
              <a:off x="4184650" y="2559050"/>
              <a:ext cx="444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Rectangle 35"/>
            <p:cNvSpPr>
              <a:spLocks noChangeArrowheads="1"/>
            </p:cNvSpPr>
            <p:nvPr/>
          </p:nvSpPr>
          <p:spPr bwMode="auto">
            <a:xfrm>
              <a:off x="4184650" y="2554288"/>
              <a:ext cx="44450" cy="9525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Freeform 36"/>
            <p:cNvSpPr>
              <a:spLocks/>
            </p:cNvSpPr>
            <p:nvPr/>
          </p:nvSpPr>
          <p:spPr bwMode="auto">
            <a:xfrm>
              <a:off x="4184650" y="2554288"/>
              <a:ext cx="44450" cy="9525"/>
            </a:xfrm>
            <a:custGeom>
              <a:avLst/>
              <a:gdLst>
                <a:gd name="T0" fmla="*/ 0 w 28"/>
                <a:gd name="T1" fmla="*/ 6 h 6"/>
                <a:gd name="T2" fmla="*/ 28 w 28"/>
                <a:gd name="T3" fmla="*/ 6 h 6"/>
                <a:gd name="T4" fmla="*/ 28 w 28"/>
                <a:gd name="T5" fmla="*/ 0 h 6"/>
                <a:gd name="T6" fmla="*/ 0 w 2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6">
                  <a:moveTo>
                    <a:pt x="0" y="6"/>
                  </a:moveTo>
                  <a:lnTo>
                    <a:pt x="28" y="6"/>
                  </a:lnTo>
                  <a:lnTo>
                    <a:pt x="2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4" name="Freeform 37"/>
            <p:cNvSpPr>
              <a:spLocks/>
            </p:cNvSpPr>
            <p:nvPr/>
          </p:nvSpPr>
          <p:spPr bwMode="auto">
            <a:xfrm>
              <a:off x="4176713" y="2398713"/>
              <a:ext cx="76200" cy="65088"/>
            </a:xfrm>
            <a:custGeom>
              <a:avLst/>
              <a:gdLst>
                <a:gd name="T0" fmla="*/ 45 w 48"/>
                <a:gd name="T1" fmla="*/ 38 h 41"/>
                <a:gd name="T2" fmla="*/ 45 w 48"/>
                <a:gd name="T3" fmla="*/ 36 h 41"/>
                <a:gd name="T4" fmla="*/ 5 w 48"/>
                <a:gd name="T5" fmla="*/ 36 h 41"/>
                <a:gd name="T6" fmla="*/ 5 w 48"/>
                <a:gd name="T7" fmla="*/ 5 h 41"/>
                <a:gd name="T8" fmla="*/ 42 w 48"/>
                <a:gd name="T9" fmla="*/ 5 h 41"/>
                <a:gd name="T10" fmla="*/ 42 w 48"/>
                <a:gd name="T11" fmla="*/ 38 h 41"/>
                <a:gd name="T12" fmla="*/ 45 w 48"/>
                <a:gd name="T13" fmla="*/ 38 h 41"/>
                <a:gd name="T14" fmla="*/ 45 w 48"/>
                <a:gd name="T15" fmla="*/ 36 h 41"/>
                <a:gd name="T16" fmla="*/ 45 w 48"/>
                <a:gd name="T17" fmla="*/ 38 h 41"/>
                <a:gd name="T18" fmla="*/ 48 w 48"/>
                <a:gd name="T19" fmla="*/ 38 h 41"/>
                <a:gd name="T20" fmla="*/ 48 w 48"/>
                <a:gd name="T21" fmla="*/ 0 h 41"/>
                <a:gd name="T22" fmla="*/ 0 w 48"/>
                <a:gd name="T23" fmla="*/ 0 h 41"/>
                <a:gd name="T24" fmla="*/ 0 w 48"/>
                <a:gd name="T25" fmla="*/ 41 h 41"/>
                <a:gd name="T26" fmla="*/ 48 w 48"/>
                <a:gd name="T27" fmla="*/ 41 h 41"/>
                <a:gd name="T28" fmla="*/ 48 w 48"/>
                <a:gd name="T29" fmla="*/ 38 h 41"/>
                <a:gd name="T30" fmla="*/ 45 w 48"/>
                <a:gd name="T3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41">
                  <a:moveTo>
                    <a:pt x="45" y="38"/>
                  </a:moveTo>
                  <a:lnTo>
                    <a:pt x="45" y="36"/>
                  </a:lnTo>
                  <a:lnTo>
                    <a:pt x="5" y="36"/>
                  </a:lnTo>
                  <a:lnTo>
                    <a:pt x="5" y="5"/>
                  </a:lnTo>
                  <a:lnTo>
                    <a:pt x="42" y="5"/>
                  </a:lnTo>
                  <a:lnTo>
                    <a:pt x="42" y="38"/>
                  </a:lnTo>
                  <a:lnTo>
                    <a:pt x="45" y="38"/>
                  </a:lnTo>
                  <a:lnTo>
                    <a:pt x="45" y="36"/>
                  </a:lnTo>
                  <a:lnTo>
                    <a:pt x="45" y="38"/>
                  </a:lnTo>
                  <a:lnTo>
                    <a:pt x="48" y="38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48" y="41"/>
                  </a:lnTo>
                  <a:lnTo>
                    <a:pt x="48" y="38"/>
                  </a:lnTo>
                  <a:lnTo>
                    <a:pt x="45" y="38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55" name="グループ化 454"/>
          <p:cNvGrpSpPr/>
          <p:nvPr/>
        </p:nvGrpSpPr>
        <p:grpSpPr>
          <a:xfrm>
            <a:off x="7812360" y="3855961"/>
            <a:ext cx="688976" cy="254000"/>
            <a:chOff x="5952290" y="2807046"/>
            <a:chExt cx="688976" cy="254000"/>
          </a:xfrm>
        </p:grpSpPr>
        <p:sp>
          <p:nvSpPr>
            <p:cNvPr id="456" name="Freeform 12"/>
            <p:cNvSpPr>
              <a:spLocks/>
            </p:cNvSpPr>
            <p:nvPr/>
          </p:nvSpPr>
          <p:spPr bwMode="auto">
            <a:xfrm>
              <a:off x="6161840" y="2845146"/>
              <a:ext cx="239713" cy="203200"/>
            </a:xfrm>
            <a:custGeom>
              <a:avLst/>
              <a:gdLst>
                <a:gd name="T0" fmla="*/ 97 w 114"/>
                <a:gd name="T1" fmla="*/ 28 h 96"/>
                <a:gd name="T2" fmla="*/ 98 w 114"/>
                <a:gd name="T3" fmla="*/ 26 h 96"/>
                <a:gd name="T4" fmla="*/ 96 w 114"/>
                <a:gd name="T5" fmla="*/ 25 h 96"/>
                <a:gd name="T6" fmla="*/ 88 w 114"/>
                <a:gd name="T7" fmla="*/ 25 h 96"/>
                <a:gd name="T8" fmla="*/ 65 w 114"/>
                <a:gd name="T9" fmla="*/ 17 h 96"/>
                <a:gd name="T10" fmla="*/ 58 w 114"/>
                <a:gd name="T11" fmla="*/ 13 h 96"/>
                <a:gd name="T12" fmla="*/ 58 w 114"/>
                <a:gd name="T13" fmla="*/ 8 h 96"/>
                <a:gd name="T14" fmla="*/ 61 w 114"/>
                <a:gd name="T15" fmla="*/ 4 h 96"/>
                <a:gd name="T16" fmla="*/ 56 w 114"/>
                <a:gd name="T17" fmla="*/ 0 h 96"/>
                <a:gd name="T18" fmla="*/ 52 w 114"/>
                <a:gd name="T19" fmla="*/ 4 h 96"/>
                <a:gd name="T20" fmla="*/ 55 w 114"/>
                <a:gd name="T21" fmla="*/ 8 h 96"/>
                <a:gd name="T22" fmla="*/ 55 w 114"/>
                <a:gd name="T23" fmla="*/ 13 h 96"/>
                <a:gd name="T24" fmla="*/ 48 w 114"/>
                <a:gd name="T25" fmla="*/ 17 h 96"/>
                <a:gd name="T26" fmla="*/ 25 w 114"/>
                <a:gd name="T27" fmla="*/ 25 h 96"/>
                <a:gd name="T28" fmla="*/ 17 w 114"/>
                <a:gd name="T29" fmla="*/ 25 h 96"/>
                <a:gd name="T30" fmla="*/ 15 w 114"/>
                <a:gd name="T31" fmla="*/ 26 h 96"/>
                <a:gd name="T32" fmla="*/ 16 w 114"/>
                <a:gd name="T33" fmla="*/ 28 h 96"/>
                <a:gd name="T34" fmla="*/ 1 w 114"/>
                <a:gd name="T35" fmla="*/ 65 h 96"/>
                <a:gd name="T36" fmla="*/ 5 w 114"/>
                <a:gd name="T37" fmla="*/ 65 h 96"/>
                <a:gd name="T38" fmla="*/ 17 w 114"/>
                <a:gd name="T39" fmla="*/ 34 h 96"/>
                <a:gd name="T40" fmla="*/ 31 w 114"/>
                <a:gd name="T41" fmla="*/ 68 h 96"/>
                <a:gd name="T42" fmla="*/ 0 w 114"/>
                <a:gd name="T43" fmla="*/ 68 h 96"/>
                <a:gd name="T44" fmla="*/ 17 w 114"/>
                <a:gd name="T45" fmla="*/ 81 h 96"/>
                <a:gd name="T46" fmla="*/ 35 w 114"/>
                <a:gd name="T47" fmla="*/ 68 h 96"/>
                <a:gd name="T48" fmla="*/ 18 w 114"/>
                <a:gd name="T49" fmla="*/ 28 h 96"/>
                <a:gd name="T50" fmla="*/ 49 w 114"/>
                <a:gd name="T51" fmla="*/ 28 h 96"/>
                <a:gd name="T52" fmla="*/ 54 w 114"/>
                <a:gd name="T53" fmla="*/ 31 h 96"/>
                <a:gd name="T54" fmla="*/ 54 w 114"/>
                <a:gd name="T55" fmla="*/ 83 h 96"/>
                <a:gd name="T56" fmla="*/ 27 w 114"/>
                <a:gd name="T57" fmla="*/ 93 h 96"/>
                <a:gd name="T58" fmla="*/ 27 w 114"/>
                <a:gd name="T59" fmla="*/ 96 h 96"/>
                <a:gd name="T60" fmla="*/ 86 w 114"/>
                <a:gd name="T61" fmla="*/ 96 h 96"/>
                <a:gd name="T62" fmla="*/ 86 w 114"/>
                <a:gd name="T63" fmla="*/ 93 h 96"/>
                <a:gd name="T64" fmla="*/ 59 w 114"/>
                <a:gd name="T65" fmla="*/ 83 h 96"/>
                <a:gd name="T66" fmla="*/ 59 w 114"/>
                <a:gd name="T67" fmla="*/ 31 h 96"/>
                <a:gd name="T68" fmla="*/ 63 w 114"/>
                <a:gd name="T69" fmla="*/ 28 h 96"/>
                <a:gd name="T70" fmla="*/ 95 w 114"/>
                <a:gd name="T71" fmla="*/ 28 h 96"/>
                <a:gd name="T72" fmla="*/ 80 w 114"/>
                <a:gd name="T73" fmla="*/ 65 h 96"/>
                <a:gd name="T74" fmla="*/ 83 w 114"/>
                <a:gd name="T75" fmla="*/ 65 h 96"/>
                <a:gd name="T76" fmla="*/ 96 w 114"/>
                <a:gd name="T77" fmla="*/ 34 h 96"/>
                <a:gd name="T78" fmla="*/ 110 w 114"/>
                <a:gd name="T79" fmla="*/ 68 h 96"/>
                <a:gd name="T80" fmla="*/ 78 w 114"/>
                <a:gd name="T81" fmla="*/ 68 h 96"/>
                <a:gd name="T82" fmla="*/ 96 w 114"/>
                <a:gd name="T83" fmla="*/ 81 h 96"/>
                <a:gd name="T84" fmla="*/ 114 w 114"/>
                <a:gd name="T85" fmla="*/ 68 h 96"/>
                <a:gd name="T86" fmla="*/ 97 w 114"/>
                <a:gd name="T87" fmla="*/ 2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4" h="96">
                  <a:moveTo>
                    <a:pt x="97" y="28"/>
                  </a:moveTo>
                  <a:cubicBezTo>
                    <a:pt x="97" y="28"/>
                    <a:pt x="98" y="27"/>
                    <a:pt x="98" y="26"/>
                  </a:cubicBezTo>
                  <a:cubicBezTo>
                    <a:pt x="98" y="25"/>
                    <a:pt x="97" y="25"/>
                    <a:pt x="96" y="25"/>
                  </a:cubicBezTo>
                  <a:cubicBezTo>
                    <a:pt x="88" y="25"/>
                    <a:pt x="88" y="25"/>
                    <a:pt x="88" y="25"/>
                  </a:cubicBezTo>
                  <a:cubicBezTo>
                    <a:pt x="81" y="23"/>
                    <a:pt x="74" y="19"/>
                    <a:pt x="65" y="17"/>
                  </a:cubicBezTo>
                  <a:cubicBezTo>
                    <a:pt x="63" y="15"/>
                    <a:pt x="61" y="13"/>
                    <a:pt x="58" y="13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60" y="8"/>
                    <a:pt x="61" y="6"/>
                    <a:pt x="61" y="4"/>
                  </a:cubicBezTo>
                  <a:cubicBezTo>
                    <a:pt x="61" y="2"/>
                    <a:pt x="59" y="0"/>
                    <a:pt x="56" y="0"/>
                  </a:cubicBezTo>
                  <a:cubicBezTo>
                    <a:pt x="54" y="0"/>
                    <a:pt x="52" y="2"/>
                    <a:pt x="52" y="4"/>
                  </a:cubicBezTo>
                  <a:cubicBezTo>
                    <a:pt x="52" y="6"/>
                    <a:pt x="53" y="8"/>
                    <a:pt x="55" y="8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2" y="13"/>
                    <a:pt x="49" y="15"/>
                    <a:pt x="48" y="17"/>
                  </a:cubicBezTo>
                  <a:cubicBezTo>
                    <a:pt x="39" y="19"/>
                    <a:pt x="32" y="23"/>
                    <a:pt x="25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5" y="25"/>
                    <a:pt x="15" y="26"/>
                  </a:cubicBezTo>
                  <a:cubicBezTo>
                    <a:pt x="15" y="27"/>
                    <a:pt x="16" y="28"/>
                    <a:pt x="16" y="28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5" y="65"/>
                    <a:pt x="5" y="65"/>
                    <a:pt x="5" y="65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5"/>
                    <a:pt x="7" y="81"/>
                    <a:pt x="17" y="81"/>
                  </a:cubicBezTo>
                  <a:cubicBezTo>
                    <a:pt x="27" y="81"/>
                    <a:pt x="35" y="75"/>
                    <a:pt x="35" y="6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49" y="28"/>
                    <a:pt x="49" y="28"/>
                    <a:pt x="49" y="28"/>
                  </a:cubicBezTo>
                  <a:cubicBezTo>
                    <a:pt x="50" y="30"/>
                    <a:pt x="52" y="30"/>
                    <a:pt x="54" y="31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41" y="84"/>
                    <a:pt x="31" y="89"/>
                    <a:pt x="27" y="93"/>
                  </a:cubicBezTo>
                  <a:cubicBezTo>
                    <a:pt x="27" y="94"/>
                    <a:pt x="27" y="94"/>
                    <a:pt x="27" y="96"/>
                  </a:cubicBezTo>
                  <a:cubicBezTo>
                    <a:pt x="28" y="96"/>
                    <a:pt x="84" y="96"/>
                    <a:pt x="86" y="96"/>
                  </a:cubicBezTo>
                  <a:cubicBezTo>
                    <a:pt x="86" y="94"/>
                    <a:pt x="86" y="94"/>
                    <a:pt x="86" y="93"/>
                  </a:cubicBezTo>
                  <a:cubicBezTo>
                    <a:pt x="82" y="89"/>
                    <a:pt x="72" y="84"/>
                    <a:pt x="59" y="83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61" y="30"/>
                    <a:pt x="62" y="30"/>
                    <a:pt x="63" y="28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96" y="34"/>
                    <a:pt x="96" y="34"/>
                    <a:pt x="96" y="34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78" y="75"/>
                    <a:pt x="86" y="81"/>
                    <a:pt x="96" y="81"/>
                  </a:cubicBezTo>
                  <a:cubicBezTo>
                    <a:pt x="106" y="81"/>
                    <a:pt x="114" y="75"/>
                    <a:pt x="114" y="68"/>
                  </a:cubicBezTo>
                  <a:lnTo>
                    <a:pt x="97" y="28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7" name="Freeform 13"/>
            <p:cNvSpPr>
              <a:spLocks noEditPoints="1"/>
            </p:cNvSpPr>
            <p:nvPr/>
          </p:nvSpPr>
          <p:spPr bwMode="auto">
            <a:xfrm>
              <a:off x="6404728" y="2807046"/>
              <a:ext cx="236538" cy="247650"/>
            </a:xfrm>
            <a:custGeom>
              <a:avLst/>
              <a:gdLst>
                <a:gd name="T0" fmla="*/ 23 w 112"/>
                <a:gd name="T1" fmla="*/ 60 h 117"/>
                <a:gd name="T2" fmla="*/ 23 w 112"/>
                <a:gd name="T3" fmla="*/ 89 h 117"/>
                <a:gd name="T4" fmla="*/ 100 w 112"/>
                <a:gd name="T5" fmla="*/ 111 h 117"/>
                <a:gd name="T6" fmla="*/ 110 w 112"/>
                <a:gd name="T7" fmla="*/ 56 h 117"/>
                <a:gd name="T8" fmla="*/ 82 w 112"/>
                <a:gd name="T9" fmla="*/ 97 h 117"/>
                <a:gd name="T10" fmla="*/ 83 w 112"/>
                <a:gd name="T11" fmla="*/ 100 h 117"/>
                <a:gd name="T12" fmla="*/ 51 w 112"/>
                <a:gd name="T13" fmla="*/ 97 h 117"/>
                <a:gd name="T14" fmla="*/ 53 w 112"/>
                <a:gd name="T15" fmla="*/ 97 h 117"/>
                <a:gd name="T16" fmla="*/ 51 w 112"/>
                <a:gd name="T17" fmla="*/ 99 h 117"/>
                <a:gd name="T18" fmla="*/ 56 w 112"/>
                <a:gd name="T19" fmla="*/ 102 h 117"/>
                <a:gd name="T20" fmla="*/ 51 w 112"/>
                <a:gd name="T21" fmla="*/ 104 h 117"/>
                <a:gd name="T22" fmla="*/ 45 w 112"/>
                <a:gd name="T23" fmla="*/ 97 h 117"/>
                <a:gd name="T24" fmla="*/ 48 w 112"/>
                <a:gd name="T25" fmla="*/ 99 h 117"/>
                <a:gd name="T26" fmla="*/ 47 w 112"/>
                <a:gd name="T27" fmla="*/ 101 h 117"/>
                <a:gd name="T28" fmla="*/ 47 w 112"/>
                <a:gd name="T29" fmla="*/ 104 h 117"/>
                <a:gd name="T30" fmla="*/ 36 w 112"/>
                <a:gd name="T31" fmla="*/ 98 h 117"/>
                <a:gd name="T32" fmla="*/ 41 w 112"/>
                <a:gd name="T33" fmla="*/ 97 h 117"/>
                <a:gd name="T34" fmla="*/ 40 w 112"/>
                <a:gd name="T35" fmla="*/ 100 h 117"/>
                <a:gd name="T36" fmla="*/ 39 w 112"/>
                <a:gd name="T37" fmla="*/ 101 h 117"/>
                <a:gd name="T38" fmla="*/ 34 w 112"/>
                <a:gd name="T39" fmla="*/ 104 h 117"/>
                <a:gd name="T40" fmla="*/ 29 w 112"/>
                <a:gd name="T41" fmla="*/ 98 h 117"/>
                <a:gd name="T42" fmla="*/ 32 w 112"/>
                <a:gd name="T43" fmla="*/ 100 h 117"/>
                <a:gd name="T44" fmla="*/ 27 w 112"/>
                <a:gd name="T45" fmla="*/ 109 h 117"/>
                <a:gd name="T46" fmla="*/ 21 w 112"/>
                <a:gd name="T47" fmla="*/ 109 h 117"/>
                <a:gd name="T48" fmla="*/ 25 w 112"/>
                <a:gd name="T49" fmla="*/ 106 h 117"/>
                <a:gd name="T50" fmla="*/ 30 w 112"/>
                <a:gd name="T51" fmla="*/ 104 h 117"/>
                <a:gd name="T52" fmla="*/ 25 w 112"/>
                <a:gd name="T53" fmla="*/ 103 h 117"/>
                <a:gd name="T54" fmla="*/ 29 w 112"/>
                <a:gd name="T55" fmla="*/ 101 h 117"/>
                <a:gd name="T56" fmla="*/ 56 w 112"/>
                <a:gd name="T57" fmla="*/ 109 h 117"/>
                <a:gd name="T58" fmla="*/ 55 w 112"/>
                <a:gd name="T59" fmla="*/ 110 h 117"/>
                <a:gd name="T60" fmla="*/ 32 w 112"/>
                <a:gd name="T61" fmla="*/ 107 h 117"/>
                <a:gd name="T62" fmla="*/ 54 w 112"/>
                <a:gd name="T63" fmla="*/ 106 h 117"/>
                <a:gd name="T64" fmla="*/ 56 w 112"/>
                <a:gd name="T65" fmla="*/ 107 h 117"/>
                <a:gd name="T66" fmla="*/ 59 w 112"/>
                <a:gd name="T67" fmla="*/ 97 h 117"/>
                <a:gd name="T68" fmla="*/ 63 w 112"/>
                <a:gd name="T69" fmla="*/ 100 h 117"/>
                <a:gd name="T70" fmla="*/ 59 w 112"/>
                <a:gd name="T71" fmla="*/ 104 h 117"/>
                <a:gd name="T72" fmla="*/ 65 w 112"/>
                <a:gd name="T73" fmla="*/ 104 h 117"/>
                <a:gd name="T74" fmla="*/ 60 w 112"/>
                <a:gd name="T75" fmla="*/ 104 h 117"/>
                <a:gd name="T76" fmla="*/ 64 w 112"/>
                <a:gd name="T77" fmla="*/ 110 h 117"/>
                <a:gd name="T78" fmla="*/ 59 w 112"/>
                <a:gd name="T79" fmla="*/ 107 h 117"/>
                <a:gd name="T80" fmla="*/ 60 w 112"/>
                <a:gd name="T81" fmla="*/ 106 h 117"/>
                <a:gd name="T82" fmla="*/ 64 w 112"/>
                <a:gd name="T83" fmla="*/ 106 h 117"/>
                <a:gd name="T84" fmla="*/ 66 w 112"/>
                <a:gd name="T85" fmla="*/ 109 h 117"/>
                <a:gd name="T86" fmla="*/ 74 w 112"/>
                <a:gd name="T87" fmla="*/ 97 h 117"/>
                <a:gd name="T88" fmla="*/ 75 w 112"/>
                <a:gd name="T89" fmla="*/ 100 h 117"/>
                <a:gd name="T90" fmla="*/ 72 w 112"/>
                <a:gd name="T91" fmla="*/ 103 h 117"/>
                <a:gd name="T92" fmla="*/ 78 w 112"/>
                <a:gd name="T93" fmla="*/ 103 h 117"/>
                <a:gd name="T94" fmla="*/ 77 w 112"/>
                <a:gd name="T95" fmla="*/ 104 h 117"/>
                <a:gd name="T96" fmla="*/ 80 w 112"/>
                <a:gd name="T97" fmla="*/ 110 h 117"/>
                <a:gd name="T98" fmla="*/ 75 w 112"/>
                <a:gd name="T99" fmla="*/ 106 h 117"/>
                <a:gd name="T100" fmla="*/ 81 w 112"/>
                <a:gd name="T101" fmla="*/ 109 h 117"/>
                <a:gd name="T102" fmla="*/ 90 w 112"/>
                <a:gd name="T103" fmla="*/ 109 h 117"/>
                <a:gd name="T104" fmla="*/ 83 w 112"/>
                <a:gd name="T105" fmla="*/ 106 h 117"/>
                <a:gd name="T106" fmla="*/ 87 w 112"/>
                <a:gd name="T107" fmla="*/ 104 h 117"/>
                <a:gd name="T108" fmla="*/ 80 w 112"/>
                <a:gd name="T109" fmla="*/ 102 h 117"/>
                <a:gd name="T110" fmla="*/ 27 w 112"/>
                <a:gd name="T111" fmla="*/ 79 h 117"/>
                <a:gd name="T112" fmla="*/ 22 w 112"/>
                <a:gd name="T113" fmla="*/ 63 h 117"/>
                <a:gd name="T114" fmla="*/ 6 w 112"/>
                <a:gd name="T115" fmla="*/ 65 h 117"/>
                <a:gd name="T116" fmla="*/ 7 w 112"/>
                <a:gd name="T117" fmla="*/ 30 h 117"/>
                <a:gd name="T118" fmla="*/ 102 w 112"/>
                <a:gd name="T119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2" h="117">
                  <a:moveTo>
                    <a:pt x="112" y="43"/>
                  </a:moveTo>
                  <a:cubicBezTo>
                    <a:pt x="111" y="41"/>
                    <a:pt x="111" y="40"/>
                    <a:pt x="111" y="39"/>
                  </a:cubicBezTo>
                  <a:cubicBezTo>
                    <a:pt x="111" y="39"/>
                    <a:pt x="111" y="39"/>
                    <a:pt x="111" y="39"/>
                  </a:cubicBezTo>
                  <a:cubicBezTo>
                    <a:pt x="111" y="43"/>
                    <a:pt x="110" y="46"/>
                    <a:pt x="108" y="49"/>
                  </a:cubicBezTo>
                  <a:cubicBezTo>
                    <a:pt x="107" y="51"/>
                    <a:pt x="105" y="53"/>
                    <a:pt x="103" y="54"/>
                  </a:cubicBezTo>
                  <a:cubicBezTo>
                    <a:pt x="102" y="56"/>
                    <a:pt x="99" y="58"/>
                    <a:pt x="96" y="60"/>
                  </a:cubicBezTo>
                  <a:cubicBezTo>
                    <a:pt x="94" y="61"/>
                    <a:pt x="92" y="62"/>
                    <a:pt x="89" y="63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89" y="52"/>
                    <a:pt x="86" y="49"/>
                    <a:pt x="82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6" y="49"/>
                    <a:pt x="23" y="52"/>
                    <a:pt x="23" y="56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3" y="60"/>
                    <a:pt x="24" y="61"/>
                    <a:pt x="27" y="61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4"/>
                    <a:pt x="28" y="53"/>
                    <a:pt x="30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3" y="53"/>
                    <a:pt x="85" y="54"/>
                    <a:pt x="85" y="56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5" y="90"/>
                    <a:pt x="83" y="92"/>
                    <a:pt x="82" y="92"/>
                  </a:cubicBezTo>
                  <a:cubicBezTo>
                    <a:pt x="30" y="92"/>
                    <a:pt x="30" y="92"/>
                    <a:pt x="30" y="92"/>
                  </a:cubicBezTo>
                  <a:cubicBezTo>
                    <a:pt x="28" y="92"/>
                    <a:pt x="27" y="90"/>
                    <a:pt x="27" y="88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25" y="81"/>
                    <a:pt x="24" y="81"/>
                    <a:pt x="23" y="80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92"/>
                    <a:pt x="25" y="94"/>
                    <a:pt x="28" y="95"/>
                  </a:cubicBezTo>
                  <a:cubicBezTo>
                    <a:pt x="26" y="95"/>
                    <a:pt x="24" y="96"/>
                    <a:pt x="23" y="97"/>
                  </a:cubicBezTo>
                  <a:cubicBezTo>
                    <a:pt x="22" y="98"/>
                    <a:pt x="21" y="99"/>
                    <a:pt x="21" y="100"/>
                  </a:cubicBezTo>
                  <a:cubicBezTo>
                    <a:pt x="18" y="103"/>
                    <a:pt x="15" y="106"/>
                    <a:pt x="13" y="110"/>
                  </a:cubicBezTo>
                  <a:cubicBezTo>
                    <a:pt x="12" y="110"/>
                    <a:pt x="11" y="111"/>
                    <a:pt x="11" y="112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2" y="117"/>
                    <a:pt x="13" y="117"/>
                    <a:pt x="14" y="117"/>
                  </a:cubicBezTo>
                  <a:cubicBezTo>
                    <a:pt x="16" y="117"/>
                    <a:pt x="93" y="117"/>
                    <a:pt x="96" y="117"/>
                  </a:cubicBezTo>
                  <a:cubicBezTo>
                    <a:pt x="97" y="117"/>
                    <a:pt x="98" y="117"/>
                    <a:pt x="99" y="117"/>
                  </a:cubicBezTo>
                  <a:cubicBezTo>
                    <a:pt x="100" y="117"/>
                    <a:pt x="101" y="117"/>
                    <a:pt x="101" y="116"/>
                  </a:cubicBezTo>
                  <a:cubicBezTo>
                    <a:pt x="101" y="112"/>
                    <a:pt x="101" y="112"/>
                    <a:pt x="101" y="112"/>
                  </a:cubicBezTo>
                  <a:cubicBezTo>
                    <a:pt x="101" y="112"/>
                    <a:pt x="101" y="111"/>
                    <a:pt x="100" y="111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98" y="109"/>
                    <a:pt x="97" y="107"/>
                    <a:pt x="96" y="106"/>
                  </a:cubicBezTo>
                  <a:cubicBezTo>
                    <a:pt x="94" y="103"/>
                    <a:pt x="91" y="100"/>
                    <a:pt x="89" y="97"/>
                  </a:cubicBezTo>
                  <a:cubicBezTo>
                    <a:pt x="88" y="97"/>
                    <a:pt x="88" y="97"/>
                    <a:pt x="88" y="97"/>
                  </a:cubicBezTo>
                  <a:cubicBezTo>
                    <a:pt x="88" y="96"/>
                    <a:pt x="87" y="96"/>
                    <a:pt x="86" y="96"/>
                  </a:cubicBezTo>
                  <a:cubicBezTo>
                    <a:pt x="86" y="95"/>
                    <a:pt x="85" y="95"/>
                    <a:pt x="84" y="95"/>
                  </a:cubicBezTo>
                  <a:cubicBezTo>
                    <a:pt x="87" y="94"/>
                    <a:pt x="89" y="92"/>
                    <a:pt x="89" y="89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90" y="77"/>
                    <a:pt x="91" y="77"/>
                    <a:pt x="92" y="76"/>
                  </a:cubicBezTo>
                  <a:cubicBezTo>
                    <a:pt x="95" y="74"/>
                    <a:pt x="99" y="72"/>
                    <a:pt x="101" y="70"/>
                  </a:cubicBezTo>
                  <a:cubicBezTo>
                    <a:pt x="103" y="69"/>
                    <a:pt x="104" y="67"/>
                    <a:pt x="106" y="66"/>
                  </a:cubicBezTo>
                  <a:cubicBezTo>
                    <a:pt x="107" y="64"/>
                    <a:pt x="108" y="63"/>
                    <a:pt x="109" y="61"/>
                  </a:cubicBezTo>
                  <a:cubicBezTo>
                    <a:pt x="109" y="59"/>
                    <a:pt x="110" y="58"/>
                    <a:pt x="110" y="56"/>
                  </a:cubicBezTo>
                  <a:cubicBezTo>
                    <a:pt x="110" y="55"/>
                    <a:pt x="110" y="54"/>
                    <a:pt x="111" y="53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6"/>
                    <a:pt x="111" y="46"/>
                    <a:pt x="111" y="46"/>
                  </a:cubicBezTo>
                  <a:cubicBezTo>
                    <a:pt x="111" y="45"/>
                    <a:pt x="112" y="44"/>
                    <a:pt x="112" y="43"/>
                  </a:cubicBezTo>
                  <a:close/>
                  <a:moveTo>
                    <a:pt x="78" y="97"/>
                  </a:moveTo>
                  <a:cubicBezTo>
                    <a:pt x="78" y="97"/>
                    <a:pt x="78" y="97"/>
                    <a:pt x="78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0" y="97"/>
                    <a:pt x="80" y="97"/>
                    <a:pt x="81" y="97"/>
                  </a:cubicBezTo>
                  <a:cubicBezTo>
                    <a:pt x="81" y="97"/>
                    <a:pt x="81" y="97"/>
                    <a:pt x="81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2" y="97"/>
                    <a:pt x="82" y="97"/>
                    <a:pt x="82" y="97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3" y="98"/>
                    <a:pt x="83" y="98"/>
                    <a:pt x="83" y="98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4" y="99"/>
                    <a:pt x="84" y="99"/>
                    <a:pt x="84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99"/>
                    <a:pt x="83" y="99"/>
                    <a:pt x="83" y="99"/>
                  </a:cubicBezTo>
                  <a:cubicBezTo>
                    <a:pt x="83" y="100"/>
                    <a:pt x="83" y="100"/>
                    <a:pt x="83" y="100"/>
                  </a:cubicBezTo>
                  <a:cubicBezTo>
                    <a:pt x="83" y="100"/>
                    <a:pt x="83" y="100"/>
                    <a:pt x="82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100"/>
                    <a:pt x="79" y="100"/>
                    <a:pt x="79" y="99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8" y="98"/>
                    <a:pt x="78" y="98"/>
                    <a:pt x="78" y="98"/>
                  </a:cubicBezTo>
                  <a:lnTo>
                    <a:pt x="78" y="97"/>
                  </a:lnTo>
                  <a:close/>
                  <a:moveTo>
                    <a:pt x="51" y="99"/>
                  </a:moveTo>
                  <a:cubicBezTo>
                    <a:pt x="51" y="99"/>
                    <a:pt x="51" y="99"/>
                    <a:pt x="51" y="99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2" y="97"/>
                    <a:pt x="52" y="97"/>
                    <a:pt x="52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5" y="97"/>
                    <a:pt x="55" y="97"/>
                    <a:pt x="55" y="97"/>
                  </a:cubicBezTo>
                  <a:cubicBezTo>
                    <a:pt x="56" y="97"/>
                    <a:pt x="56" y="97"/>
                    <a:pt x="56" y="97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6" y="98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6" y="100"/>
                    <a:pt x="54" y="100"/>
                    <a:pt x="54" y="100"/>
                  </a:cubicBezTo>
                  <a:cubicBezTo>
                    <a:pt x="53" y="100"/>
                    <a:pt x="53" y="100"/>
                    <a:pt x="52" y="100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99"/>
                    <a:pt x="51" y="99"/>
                    <a:pt x="51" y="99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1" y="102"/>
                    <a:pt x="51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1" y="101"/>
                    <a:pt x="53" y="101"/>
                    <a:pt x="54" y="101"/>
                  </a:cubicBezTo>
                  <a:cubicBezTo>
                    <a:pt x="54" y="101"/>
                    <a:pt x="56" y="101"/>
                    <a:pt x="56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3"/>
                    <a:pt x="56" y="103"/>
                    <a:pt x="56" y="103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1" y="104"/>
                    <a:pt x="51" y="104"/>
                    <a:pt x="51" y="104"/>
                  </a:cubicBezTo>
                  <a:lnTo>
                    <a:pt x="51" y="103"/>
                  </a:lnTo>
                  <a:close/>
                  <a:moveTo>
                    <a:pt x="43" y="99"/>
                  </a:moveTo>
                  <a:cubicBezTo>
                    <a:pt x="43" y="99"/>
                    <a:pt x="43" y="99"/>
                    <a:pt x="43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4" y="97"/>
                    <a:pt x="44" y="97"/>
                    <a:pt x="44" y="97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7" y="97"/>
                    <a:pt x="47" y="97"/>
                  </a:cubicBezTo>
                  <a:cubicBezTo>
                    <a:pt x="47" y="97"/>
                    <a:pt x="47" y="97"/>
                    <a:pt x="47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48" y="97"/>
                    <a:pt x="49" y="97"/>
                    <a:pt x="49" y="98"/>
                  </a:cubicBezTo>
                  <a:cubicBezTo>
                    <a:pt x="49" y="98"/>
                    <a:pt x="49" y="99"/>
                    <a:pt x="49" y="9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48" y="99"/>
                    <a:pt x="48" y="99"/>
                    <a:pt x="48" y="99"/>
                  </a:cubicBezTo>
                  <a:cubicBezTo>
                    <a:pt x="48" y="99"/>
                    <a:pt x="48" y="99"/>
                    <a:pt x="48" y="99"/>
                  </a:cubicBezTo>
                  <a:cubicBezTo>
                    <a:pt x="48" y="100"/>
                    <a:pt x="47" y="100"/>
                    <a:pt x="46" y="100"/>
                  </a:cubicBezTo>
                  <a:cubicBezTo>
                    <a:pt x="45" y="100"/>
                    <a:pt x="45" y="100"/>
                    <a:pt x="45" y="100"/>
                  </a:cubicBezTo>
                  <a:cubicBezTo>
                    <a:pt x="44" y="100"/>
                    <a:pt x="44" y="100"/>
                    <a:pt x="43" y="99"/>
                  </a:cubicBezTo>
                  <a:cubicBezTo>
                    <a:pt x="43" y="99"/>
                    <a:pt x="43" y="99"/>
                    <a:pt x="43" y="99"/>
                  </a:cubicBezTo>
                  <a:cubicBezTo>
                    <a:pt x="43" y="99"/>
                    <a:pt x="43" y="99"/>
                    <a:pt x="43" y="99"/>
                  </a:cubicBezTo>
                  <a:close/>
                  <a:moveTo>
                    <a:pt x="42" y="103"/>
                  </a:moveTo>
                  <a:cubicBezTo>
                    <a:pt x="42" y="103"/>
                    <a:pt x="42" y="103"/>
                    <a:pt x="42" y="103"/>
                  </a:cubicBezTo>
                  <a:cubicBezTo>
                    <a:pt x="42" y="103"/>
                    <a:pt x="42" y="103"/>
                    <a:pt x="42" y="103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101"/>
                    <a:pt x="45" y="101"/>
                    <a:pt x="46" y="101"/>
                  </a:cubicBezTo>
                  <a:cubicBezTo>
                    <a:pt x="46" y="101"/>
                    <a:pt x="46" y="101"/>
                    <a:pt x="47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02"/>
                    <a:pt x="48" y="102"/>
                    <a:pt x="48" y="102"/>
                  </a:cubicBezTo>
                  <a:cubicBezTo>
                    <a:pt x="48" y="103"/>
                    <a:pt x="48" y="103"/>
                    <a:pt x="48" y="103"/>
                  </a:cubicBezTo>
                  <a:cubicBezTo>
                    <a:pt x="48" y="103"/>
                    <a:pt x="48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7" y="104"/>
                    <a:pt x="47" y="104"/>
                    <a:pt x="47" y="104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4"/>
                    <a:pt x="42" y="104"/>
                    <a:pt x="42" y="104"/>
                  </a:cubicBezTo>
                  <a:lnTo>
                    <a:pt x="42" y="103"/>
                  </a:lnTo>
                  <a:close/>
                  <a:moveTo>
                    <a:pt x="36" y="99"/>
                  </a:moveTo>
                  <a:cubicBezTo>
                    <a:pt x="36" y="99"/>
                    <a:pt x="36" y="99"/>
                    <a:pt x="36" y="99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7" y="97"/>
                    <a:pt x="37" y="97"/>
                    <a:pt x="37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9" y="97"/>
                    <a:pt x="39" y="97"/>
                    <a:pt x="39" y="97"/>
                  </a:cubicBezTo>
                  <a:cubicBezTo>
                    <a:pt x="40" y="97"/>
                    <a:pt x="40" y="97"/>
                    <a:pt x="40" y="97"/>
                  </a:cubicBezTo>
                  <a:cubicBezTo>
                    <a:pt x="40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98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1" y="99"/>
                    <a:pt x="41" y="99"/>
                    <a:pt x="41" y="99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39" y="100"/>
                    <a:pt x="39" y="100"/>
                    <a:pt x="39" y="100"/>
                  </a:cubicBezTo>
                  <a:cubicBezTo>
                    <a:pt x="39" y="100"/>
                    <a:pt x="39" y="100"/>
                    <a:pt x="38" y="100"/>
                  </a:cubicBezTo>
                  <a:cubicBezTo>
                    <a:pt x="37" y="100"/>
                    <a:pt x="37" y="100"/>
                    <a:pt x="37" y="100"/>
                  </a:cubicBezTo>
                  <a:cubicBezTo>
                    <a:pt x="36" y="100"/>
                    <a:pt x="36" y="100"/>
                    <a:pt x="36" y="99"/>
                  </a:cubicBezTo>
                  <a:cubicBezTo>
                    <a:pt x="36" y="99"/>
                    <a:pt x="36" y="99"/>
                    <a:pt x="36" y="99"/>
                  </a:cubicBezTo>
                  <a:close/>
                  <a:moveTo>
                    <a:pt x="34" y="102"/>
                  </a:move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ubicBezTo>
                    <a:pt x="35" y="101"/>
                    <a:pt x="36" y="101"/>
                    <a:pt x="37" y="101"/>
                  </a:cubicBezTo>
                  <a:cubicBezTo>
                    <a:pt x="38" y="101"/>
                    <a:pt x="38" y="101"/>
                    <a:pt x="39" y="101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39" y="104"/>
                    <a:pt x="39" y="104"/>
                    <a:pt x="39" y="104"/>
                  </a:cubicBezTo>
                  <a:cubicBezTo>
                    <a:pt x="39" y="104"/>
                    <a:pt x="39" y="104"/>
                    <a:pt x="39" y="104"/>
                  </a:cubicBezTo>
                  <a:cubicBezTo>
                    <a:pt x="39" y="104"/>
                    <a:pt x="39" y="104"/>
                    <a:pt x="39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8" y="104"/>
                    <a:pt x="38" y="104"/>
                    <a:pt x="38" y="104"/>
                  </a:cubicBezTo>
                  <a:cubicBezTo>
                    <a:pt x="37" y="104"/>
                    <a:pt x="37" y="104"/>
                    <a:pt x="36" y="104"/>
                  </a:cubicBezTo>
                  <a:cubicBezTo>
                    <a:pt x="36" y="104"/>
                    <a:pt x="35" y="104"/>
                    <a:pt x="35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4"/>
                    <a:pt x="34" y="104"/>
                    <a:pt x="34" y="104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34" y="103"/>
                    <a:pt x="34" y="103"/>
                    <a:pt x="34" y="103"/>
                  </a:cubicBezTo>
                  <a:cubicBezTo>
                    <a:pt x="34" y="103"/>
                    <a:pt x="34" y="102"/>
                    <a:pt x="34" y="102"/>
                  </a:cubicBezTo>
                  <a:close/>
                  <a:moveTo>
                    <a:pt x="28" y="99"/>
                  </a:moveTo>
                  <a:cubicBezTo>
                    <a:pt x="28" y="99"/>
                    <a:pt x="28" y="99"/>
                    <a:pt x="28" y="99"/>
                  </a:cubicBezTo>
                  <a:cubicBezTo>
                    <a:pt x="28" y="98"/>
                    <a:pt x="29" y="98"/>
                    <a:pt x="29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7"/>
                    <a:pt x="31" y="97"/>
                    <a:pt x="32" y="97"/>
                  </a:cubicBezTo>
                  <a:cubicBezTo>
                    <a:pt x="33" y="97"/>
                    <a:pt x="33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3" y="99"/>
                    <a:pt x="33" y="99"/>
                    <a:pt x="33" y="99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0" y="100"/>
                    <a:pt x="30" y="100"/>
                    <a:pt x="29" y="100"/>
                  </a:cubicBezTo>
                  <a:cubicBezTo>
                    <a:pt x="29" y="100"/>
                    <a:pt x="28" y="100"/>
                    <a:pt x="28" y="99"/>
                  </a:cubicBezTo>
                  <a:close/>
                  <a:moveTo>
                    <a:pt x="29" y="107"/>
                  </a:moveTo>
                  <a:cubicBezTo>
                    <a:pt x="29" y="107"/>
                    <a:pt x="29" y="107"/>
                    <a:pt x="29" y="107"/>
                  </a:cubicBezTo>
                  <a:cubicBezTo>
                    <a:pt x="29" y="107"/>
                    <a:pt x="29" y="107"/>
                    <a:pt x="28" y="108"/>
                  </a:cubicBezTo>
                  <a:cubicBezTo>
                    <a:pt x="28" y="108"/>
                    <a:pt x="28" y="109"/>
                    <a:pt x="28" y="109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27" y="110"/>
                    <a:pt x="27" y="110"/>
                    <a:pt x="26" y="110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4" y="110"/>
                    <a:pt x="23" y="110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1" y="110"/>
                    <a:pt x="21" y="110"/>
                    <a:pt x="21" y="110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3" y="106"/>
                    <a:pt x="24" y="106"/>
                    <a:pt x="24" y="106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26" y="106"/>
                    <a:pt x="27" y="106"/>
                    <a:pt x="28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9" y="106"/>
                    <a:pt x="29" y="106"/>
                    <a:pt x="29" y="106"/>
                  </a:cubicBezTo>
                  <a:cubicBezTo>
                    <a:pt x="29" y="106"/>
                    <a:pt x="29" y="106"/>
                    <a:pt x="29" y="106"/>
                  </a:cubicBezTo>
                  <a:lnTo>
                    <a:pt x="29" y="107"/>
                  </a:lnTo>
                  <a:close/>
                  <a:moveTo>
                    <a:pt x="31" y="103"/>
                  </a:moveTo>
                  <a:cubicBezTo>
                    <a:pt x="31" y="103"/>
                    <a:pt x="31" y="103"/>
                    <a:pt x="31" y="103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30" y="104"/>
                    <a:pt x="30" y="104"/>
                    <a:pt x="30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7" y="104"/>
                    <a:pt x="26" y="104"/>
                    <a:pt x="2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5" y="104"/>
                    <a:pt x="25" y="104"/>
                    <a:pt x="25" y="104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5" y="103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28" y="101"/>
                    <a:pt x="28" y="101"/>
                    <a:pt x="28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101"/>
                    <a:pt x="30" y="101"/>
                    <a:pt x="30" y="101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1" y="101"/>
                    <a:pt x="31" y="101"/>
                    <a:pt x="31" y="101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1" y="102"/>
                    <a:pt x="31" y="103"/>
                    <a:pt x="31" y="103"/>
                  </a:cubicBezTo>
                  <a:cubicBezTo>
                    <a:pt x="31" y="103"/>
                    <a:pt x="31" y="103"/>
                    <a:pt x="31" y="103"/>
                  </a:cubicBezTo>
                  <a:close/>
                  <a:moveTo>
                    <a:pt x="56" y="109"/>
                  </a:moveTo>
                  <a:cubicBezTo>
                    <a:pt x="56" y="109"/>
                    <a:pt x="56" y="109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5" y="110"/>
                    <a:pt x="55" y="110"/>
                    <a:pt x="55" y="110"/>
                  </a:cubicBezTo>
                  <a:cubicBezTo>
                    <a:pt x="54" y="110"/>
                    <a:pt x="54" y="110"/>
                    <a:pt x="54" y="110"/>
                  </a:cubicBezTo>
                  <a:cubicBezTo>
                    <a:pt x="52" y="110"/>
                    <a:pt x="33" y="110"/>
                    <a:pt x="32" y="110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2" y="110"/>
                    <a:pt x="32" y="110"/>
                    <a:pt x="32" y="110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1" y="108"/>
                    <a:pt x="31" y="108"/>
                    <a:pt x="32" y="107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06"/>
                    <a:pt x="53" y="106"/>
                    <a:pt x="54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56" y="107"/>
                    <a:pt x="56" y="107"/>
                    <a:pt x="56" y="107"/>
                  </a:cubicBezTo>
                  <a:cubicBezTo>
                    <a:pt x="56" y="107"/>
                    <a:pt x="56" y="108"/>
                    <a:pt x="56" y="108"/>
                  </a:cubicBezTo>
                  <a:lnTo>
                    <a:pt x="56" y="109"/>
                  </a:lnTo>
                  <a:close/>
                  <a:moveTo>
                    <a:pt x="59" y="99"/>
                  </a:move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7"/>
                    <a:pt x="62" y="97"/>
                    <a:pt x="62" y="97"/>
                  </a:cubicBezTo>
                  <a:cubicBezTo>
                    <a:pt x="63" y="97"/>
                    <a:pt x="63" y="97"/>
                    <a:pt x="63" y="97"/>
                  </a:cubicBezTo>
                  <a:cubicBezTo>
                    <a:pt x="63" y="97"/>
                    <a:pt x="64" y="97"/>
                    <a:pt x="64" y="98"/>
                  </a:cubicBezTo>
                  <a:cubicBezTo>
                    <a:pt x="64" y="98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4" y="99"/>
                    <a:pt x="64" y="99"/>
                    <a:pt x="64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lose/>
                  <a:moveTo>
                    <a:pt x="59" y="104"/>
                  </a:move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9" y="102"/>
                    <a:pt x="59" y="102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61" y="101"/>
                    <a:pt x="62" y="101"/>
                  </a:cubicBezTo>
                  <a:cubicBezTo>
                    <a:pt x="63" y="101"/>
                    <a:pt x="64" y="101"/>
                    <a:pt x="64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3" y="104"/>
                    <a:pt x="62" y="104"/>
                    <a:pt x="61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4"/>
                    <a:pt x="60" y="104"/>
                    <a:pt x="60" y="104"/>
                  </a:cubicBezTo>
                  <a:lnTo>
                    <a:pt x="59" y="104"/>
                  </a:lnTo>
                  <a:close/>
                  <a:moveTo>
                    <a:pt x="66" y="109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2" y="110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0" y="110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0" y="108"/>
                    <a:pt x="59" y="108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9" y="107"/>
                    <a:pt x="59" y="107"/>
                    <a:pt x="59" y="107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2" y="106"/>
                    <a:pt x="62" y="106"/>
                    <a:pt x="62" y="106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5" y="106"/>
                    <a:pt x="65" y="106"/>
                    <a:pt x="65" y="106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6" y="109"/>
                    <a:pt x="66" y="109"/>
                    <a:pt x="66" y="109"/>
                  </a:cubicBezTo>
                  <a:cubicBezTo>
                    <a:pt x="66" y="109"/>
                    <a:pt x="66" y="109"/>
                    <a:pt x="66" y="109"/>
                  </a:cubicBezTo>
                  <a:close/>
                  <a:moveTo>
                    <a:pt x="71" y="99"/>
                  </a:moveTo>
                  <a:cubicBezTo>
                    <a:pt x="71" y="99"/>
                    <a:pt x="71" y="99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0" y="98"/>
                    <a:pt x="70" y="98"/>
                    <a:pt x="70" y="98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0" y="97"/>
                    <a:pt x="70" y="97"/>
                    <a:pt x="70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4" y="97"/>
                    <a:pt x="74" y="97"/>
                    <a:pt x="74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7"/>
                    <a:pt x="75" y="97"/>
                    <a:pt x="75" y="97"/>
                  </a:cubicBezTo>
                  <a:cubicBezTo>
                    <a:pt x="75" y="98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3" y="100"/>
                    <a:pt x="73" y="100"/>
                    <a:pt x="72" y="100"/>
                  </a:cubicBezTo>
                  <a:lnTo>
                    <a:pt x="71" y="99"/>
                  </a:lnTo>
                  <a:close/>
                  <a:moveTo>
                    <a:pt x="73" y="104"/>
                  </a:moveTo>
                  <a:cubicBezTo>
                    <a:pt x="72" y="103"/>
                    <a:pt x="72" y="103"/>
                    <a:pt x="72" y="103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2"/>
                    <a:pt x="72" y="102"/>
                    <a:pt x="72" y="102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3" y="101"/>
                    <a:pt x="73" y="101"/>
                    <a:pt x="73" y="101"/>
                  </a:cubicBezTo>
                  <a:cubicBezTo>
                    <a:pt x="73" y="101"/>
                    <a:pt x="74" y="101"/>
                    <a:pt x="74" y="101"/>
                  </a:cubicBezTo>
                  <a:cubicBezTo>
                    <a:pt x="75" y="101"/>
                    <a:pt x="77" y="101"/>
                    <a:pt x="77" y="102"/>
                  </a:cubicBezTo>
                  <a:cubicBezTo>
                    <a:pt x="78" y="102"/>
                    <a:pt x="78" y="103"/>
                    <a:pt x="78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8" y="103"/>
                    <a:pt x="78" y="103"/>
                    <a:pt x="78" y="103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8" y="104"/>
                    <a:pt x="78" y="104"/>
                    <a:pt x="78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7" y="104"/>
                    <a:pt x="77" y="104"/>
                    <a:pt x="77" y="104"/>
                  </a:cubicBezTo>
                  <a:cubicBezTo>
                    <a:pt x="76" y="104"/>
                    <a:pt x="75" y="104"/>
                    <a:pt x="74" y="10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4"/>
                    <a:pt x="73" y="104"/>
                    <a:pt x="73" y="104"/>
                  </a:cubicBezTo>
                  <a:close/>
                  <a:moveTo>
                    <a:pt x="81" y="109"/>
                  </a:move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80" y="110"/>
                    <a:pt x="80" y="110"/>
                    <a:pt x="80" y="110"/>
                  </a:cubicBezTo>
                  <a:cubicBezTo>
                    <a:pt x="79" y="110"/>
                    <a:pt x="79" y="110"/>
                    <a:pt x="79" y="110"/>
                  </a:cubicBezTo>
                  <a:cubicBezTo>
                    <a:pt x="77" y="110"/>
                    <a:pt x="77" y="110"/>
                    <a:pt x="77" y="110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76" y="110"/>
                    <a:pt x="75" y="109"/>
                    <a:pt x="75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4" y="108"/>
                    <a:pt x="74" y="108"/>
                    <a:pt x="74" y="107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4" y="107"/>
                    <a:pt x="74" y="107"/>
                    <a:pt x="74" y="107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5" y="106"/>
                    <a:pt x="75" y="106"/>
                    <a:pt x="75" y="106"/>
                  </a:cubicBezTo>
                  <a:cubicBezTo>
                    <a:pt x="76" y="106"/>
                    <a:pt x="77" y="106"/>
                    <a:pt x="78" y="106"/>
                  </a:cubicBezTo>
                  <a:cubicBezTo>
                    <a:pt x="78" y="106"/>
                    <a:pt x="78" y="106"/>
                    <a:pt x="78" y="106"/>
                  </a:cubicBezTo>
                  <a:cubicBezTo>
                    <a:pt x="78" y="106"/>
                    <a:pt x="78" y="106"/>
                    <a:pt x="78" y="106"/>
                  </a:cubicBezTo>
                  <a:cubicBezTo>
                    <a:pt x="79" y="106"/>
                    <a:pt x="79" y="106"/>
                    <a:pt x="80" y="107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1" y="109"/>
                    <a:pt x="81" y="109"/>
                    <a:pt x="81" y="109"/>
                  </a:cubicBezTo>
                  <a:close/>
                  <a:moveTo>
                    <a:pt x="87" y="106"/>
                  </a:moveTo>
                  <a:cubicBezTo>
                    <a:pt x="87" y="106"/>
                    <a:pt x="87" y="106"/>
                    <a:pt x="87" y="106"/>
                  </a:cubicBezTo>
                  <a:cubicBezTo>
                    <a:pt x="87" y="106"/>
                    <a:pt x="87" y="106"/>
                    <a:pt x="87" y="106"/>
                  </a:cubicBezTo>
                  <a:cubicBezTo>
                    <a:pt x="88" y="106"/>
                    <a:pt x="88" y="106"/>
                    <a:pt x="89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0" y="108"/>
                    <a:pt x="90" y="108"/>
                    <a:pt x="90" y="108"/>
                  </a:cubicBezTo>
                  <a:cubicBezTo>
                    <a:pt x="90" y="108"/>
                    <a:pt x="90" y="108"/>
                    <a:pt x="90" y="109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09"/>
                    <a:pt x="90" y="109"/>
                    <a:pt x="90" y="109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88" y="110"/>
                    <a:pt x="87" y="110"/>
                    <a:pt x="86" y="110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5" y="110"/>
                    <a:pt x="85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4" y="108"/>
                    <a:pt x="84" y="108"/>
                    <a:pt x="83" y="108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84" y="106"/>
                    <a:pt x="84" y="106"/>
                    <a:pt x="84" y="106"/>
                  </a:cubicBezTo>
                  <a:cubicBezTo>
                    <a:pt x="86" y="106"/>
                    <a:pt x="86" y="106"/>
                    <a:pt x="86" y="106"/>
                  </a:cubicBezTo>
                  <a:cubicBezTo>
                    <a:pt x="87" y="106"/>
                    <a:pt x="87" y="106"/>
                    <a:pt x="87" y="106"/>
                  </a:cubicBezTo>
                  <a:close/>
                  <a:moveTo>
                    <a:pt x="86" y="102"/>
                  </a:moveTo>
                  <a:cubicBezTo>
                    <a:pt x="86" y="103"/>
                    <a:pt x="86" y="103"/>
                    <a:pt x="86" y="103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7" y="104"/>
                    <a:pt x="87" y="104"/>
                    <a:pt x="87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6" y="104"/>
                    <a:pt x="85" y="104"/>
                    <a:pt x="85" y="104"/>
                  </a:cubicBezTo>
                  <a:cubicBezTo>
                    <a:pt x="84" y="104"/>
                    <a:pt x="84" y="104"/>
                    <a:pt x="83" y="104"/>
                  </a:cubicBezTo>
                  <a:cubicBezTo>
                    <a:pt x="82" y="104"/>
                    <a:pt x="82" y="104"/>
                    <a:pt x="81" y="104"/>
                  </a:cubicBezTo>
                  <a:cubicBezTo>
                    <a:pt x="81" y="104"/>
                    <a:pt x="81" y="104"/>
                    <a:pt x="81" y="104"/>
                  </a:cubicBezTo>
                  <a:cubicBezTo>
                    <a:pt x="81" y="103"/>
                    <a:pt x="81" y="103"/>
                    <a:pt x="81" y="103"/>
                  </a:cubicBezTo>
                  <a:cubicBezTo>
                    <a:pt x="81" y="103"/>
                    <a:pt x="81" y="103"/>
                    <a:pt x="81" y="103"/>
                  </a:cubicBezTo>
                  <a:cubicBezTo>
                    <a:pt x="81" y="103"/>
                    <a:pt x="80" y="102"/>
                    <a:pt x="80" y="102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0" y="101"/>
                    <a:pt x="80" y="101"/>
                    <a:pt x="80" y="101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1" y="101"/>
                    <a:pt x="81" y="101"/>
                    <a:pt x="81" y="101"/>
                  </a:cubicBezTo>
                  <a:cubicBezTo>
                    <a:pt x="82" y="101"/>
                    <a:pt x="82" y="101"/>
                    <a:pt x="82" y="101"/>
                  </a:cubicBezTo>
                  <a:cubicBezTo>
                    <a:pt x="83" y="101"/>
                    <a:pt x="85" y="101"/>
                    <a:pt x="86" y="102"/>
                  </a:cubicBezTo>
                  <a:close/>
                  <a:moveTo>
                    <a:pt x="19" y="76"/>
                  </a:moveTo>
                  <a:cubicBezTo>
                    <a:pt x="20" y="77"/>
                    <a:pt x="20" y="77"/>
                    <a:pt x="20" y="77"/>
                  </a:cubicBezTo>
                  <a:cubicBezTo>
                    <a:pt x="21" y="77"/>
                    <a:pt x="21" y="77"/>
                    <a:pt x="22" y="77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3" y="78"/>
                    <a:pt x="23" y="78"/>
                    <a:pt x="23" y="78"/>
                  </a:cubicBezTo>
                  <a:cubicBezTo>
                    <a:pt x="24" y="78"/>
                    <a:pt x="25" y="79"/>
                    <a:pt x="27" y="79"/>
                  </a:cubicBezTo>
                  <a:cubicBezTo>
                    <a:pt x="28" y="79"/>
                    <a:pt x="29" y="80"/>
                    <a:pt x="31" y="80"/>
                  </a:cubicBezTo>
                  <a:cubicBezTo>
                    <a:pt x="36" y="81"/>
                    <a:pt x="42" y="81"/>
                    <a:pt x="43" y="81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54" y="74"/>
                    <a:pt x="54" y="74"/>
                    <a:pt x="54" y="74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39" y="68"/>
                    <a:pt x="35" y="67"/>
                    <a:pt x="31" y="66"/>
                  </a:cubicBezTo>
                  <a:cubicBezTo>
                    <a:pt x="29" y="66"/>
                    <a:pt x="28" y="65"/>
                    <a:pt x="27" y="65"/>
                  </a:cubicBezTo>
                  <a:cubicBezTo>
                    <a:pt x="25" y="64"/>
                    <a:pt x="24" y="64"/>
                    <a:pt x="23" y="64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19" y="62"/>
                    <a:pt x="16" y="61"/>
                    <a:pt x="13" y="59"/>
                  </a:cubicBezTo>
                  <a:cubicBezTo>
                    <a:pt x="10" y="57"/>
                    <a:pt x="8" y="54"/>
                    <a:pt x="6" y="52"/>
                  </a:cubicBezTo>
                  <a:cubicBezTo>
                    <a:pt x="5" y="51"/>
                    <a:pt x="4" y="50"/>
                    <a:pt x="4" y="49"/>
                  </a:cubicBezTo>
                  <a:cubicBezTo>
                    <a:pt x="2" y="46"/>
                    <a:pt x="1" y="43"/>
                    <a:pt x="1" y="40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0" y="44"/>
                    <a:pt x="0" y="46"/>
                    <a:pt x="0" y="47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1" y="55"/>
                    <a:pt x="2" y="56"/>
                    <a:pt x="2" y="57"/>
                  </a:cubicBezTo>
                  <a:cubicBezTo>
                    <a:pt x="2" y="58"/>
                    <a:pt x="2" y="59"/>
                    <a:pt x="3" y="60"/>
                  </a:cubicBezTo>
                  <a:cubicBezTo>
                    <a:pt x="3" y="62"/>
                    <a:pt x="4" y="64"/>
                    <a:pt x="6" y="65"/>
                  </a:cubicBezTo>
                  <a:cubicBezTo>
                    <a:pt x="8" y="68"/>
                    <a:pt x="11" y="71"/>
                    <a:pt x="15" y="73"/>
                  </a:cubicBezTo>
                  <a:cubicBezTo>
                    <a:pt x="16" y="74"/>
                    <a:pt x="18" y="75"/>
                    <a:pt x="19" y="76"/>
                  </a:cubicBezTo>
                  <a:close/>
                  <a:moveTo>
                    <a:pt x="3" y="41"/>
                  </a:moveTo>
                  <a:cubicBezTo>
                    <a:pt x="4" y="42"/>
                    <a:pt x="4" y="43"/>
                    <a:pt x="5" y="45"/>
                  </a:cubicBezTo>
                  <a:cubicBezTo>
                    <a:pt x="6" y="41"/>
                    <a:pt x="9" y="38"/>
                    <a:pt x="11" y="36"/>
                  </a:cubicBezTo>
                  <a:cubicBezTo>
                    <a:pt x="14" y="33"/>
                    <a:pt x="19" y="31"/>
                    <a:pt x="24" y="29"/>
                  </a:cubicBezTo>
                  <a:cubicBezTo>
                    <a:pt x="27" y="27"/>
                    <a:pt x="31" y="26"/>
                    <a:pt x="35" y="2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29" y="18"/>
                    <a:pt x="25" y="19"/>
                    <a:pt x="22" y="20"/>
                  </a:cubicBezTo>
                  <a:cubicBezTo>
                    <a:pt x="18" y="22"/>
                    <a:pt x="15" y="23"/>
                    <a:pt x="13" y="25"/>
                  </a:cubicBezTo>
                  <a:cubicBezTo>
                    <a:pt x="11" y="26"/>
                    <a:pt x="10" y="27"/>
                    <a:pt x="8" y="28"/>
                  </a:cubicBezTo>
                  <a:cubicBezTo>
                    <a:pt x="8" y="29"/>
                    <a:pt x="7" y="29"/>
                    <a:pt x="7" y="30"/>
                  </a:cubicBezTo>
                  <a:cubicBezTo>
                    <a:pt x="4" y="33"/>
                    <a:pt x="3" y="36"/>
                    <a:pt x="3" y="39"/>
                  </a:cubicBezTo>
                  <a:cubicBezTo>
                    <a:pt x="3" y="40"/>
                    <a:pt x="3" y="40"/>
                    <a:pt x="3" y="41"/>
                  </a:cubicBezTo>
                  <a:close/>
                  <a:moveTo>
                    <a:pt x="102" y="37"/>
                  </a:moveTo>
                  <a:cubicBezTo>
                    <a:pt x="104" y="38"/>
                    <a:pt x="106" y="42"/>
                    <a:pt x="107" y="45"/>
                  </a:cubicBezTo>
                  <a:cubicBezTo>
                    <a:pt x="108" y="44"/>
                    <a:pt x="108" y="42"/>
                    <a:pt x="108" y="40"/>
                  </a:cubicBezTo>
                  <a:cubicBezTo>
                    <a:pt x="108" y="40"/>
                    <a:pt x="108" y="40"/>
                    <a:pt x="108" y="39"/>
                  </a:cubicBezTo>
                  <a:cubicBezTo>
                    <a:pt x="108" y="35"/>
                    <a:pt x="107" y="31"/>
                    <a:pt x="104" y="28"/>
                  </a:cubicBezTo>
                  <a:cubicBezTo>
                    <a:pt x="102" y="26"/>
                    <a:pt x="100" y="25"/>
                    <a:pt x="97" y="23"/>
                  </a:cubicBezTo>
                  <a:cubicBezTo>
                    <a:pt x="94" y="22"/>
                    <a:pt x="91" y="20"/>
                    <a:pt x="87" y="19"/>
                  </a:cubicBezTo>
                  <a:cubicBezTo>
                    <a:pt x="84" y="18"/>
                    <a:pt x="81" y="17"/>
                    <a:pt x="77" y="16"/>
                  </a:cubicBezTo>
                  <a:cubicBezTo>
                    <a:pt x="77" y="25"/>
                    <a:pt x="77" y="25"/>
                    <a:pt x="77" y="25"/>
                  </a:cubicBezTo>
                  <a:cubicBezTo>
                    <a:pt x="82" y="26"/>
                    <a:pt x="86" y="28"/>
                    <a:pt x="90" y="29"/>
                  </a:cubicBezTo>
                  <a:cubicBezTo>
                    <a:pt x="95" y="31"/>
                    <a:pt x="99" y="34"/>
                    <a:pt x="102" y="37"/>
                  </a:cubicBezTo>
                  <a:close/>
                  <a:moveTo>
                    <a:pt x="56" y="43"/>
                  </a:moveTo>
                  <a:cubicBezTo>
                    <a:pt x="63" y="43"/>
                    <a:pt x="75" y="42"/>
                    <a:pt x="75" y="3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5" y="1"/>
                    <a:pt x="63" y="0"/>
                    <a:pt x="56" y="0"/>
                  </a:cubicBezTo>
                  <a:cubicBezTo>
                    <a:pt x="49" y="0"/>
                    <a:pt x="37" y="1"/>
                    <a:pt x="37" y="6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37" y="42"/>
                    <a:pt x="49" y="43"/>
                    <a:pt x="56" y="43"/>
                  </a:cubicBezTo>
                  <a:close/>
                  <a:moveTo>
                    <a:pt x="56" y="2"/>
                  </a:moveTo>
                  <a:cubicBezTo>
                    <a:pt x="65" y="2"/>
                    <a:pt x="72" y="4"/>
                    <a:pt x="72" y="6"/>
                  </a:cubicBezTo>
                  <a:cubicBezTo>
                    <a:pt x="72" y="8"/>
                    <a:pt x="65" y="10"/>
                    <a:pt x="56" y="10"/>
                  </a:cubicBezTo>
                  <a:cubicBezTo>
                    <a:pt x="47" y="10"/>
                    <a:pt x="40" y="8"/>
                    <a:pt x="40" y="6"/>
                  </a:cubicBezTo>
                  <a:cubicBezTo>
                    <a:pt x="40" y="4"/>
                    <a:pt x="47" y="2"/>
                    <a:pt x="56" y="2"/>
                  </a:cubicBez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Freeform 14"/>
            <p:cNvSpPr>
              <a:spLocks noEditPoints="1"/>
            </p:cNvSpPr>
            <p:nvPr/>
          </p:nvSpPr>
          <p:spPr bwMode="auto">
            <a:xfrm>
              <a:off x="5952290" y="2827683"/>
              <a:ext cx="192088" cy="233363"/>
            </a:xfrm>
            <a:custGeom>
              <a:avLst/>
              <a:gdLst>
                <a:gd name="T0" fmla="*/ 48 w 91"/>
                <a:gd name="T1" fmla="*/ 70 h 110"/>
                <a:gd name="T2" fmla="*/ 16 w 91"/>
                <a:gd name="T3" fmla="*/ 74 h 110"/>
                <a:gd name="T4" fmla="*/ 48 w 91"/>
                <a:gd name="T5" fmla="*/ 46 h 110"/>
                <a:gd name="T6" fmla="*/ 16 w 91"/>
                <a:gd name="T7" fmla="*/ 49 h 110"/>
                <a:gd name="T8" fmla="*/ 48 w 91"/>
                <a:gd name="T9" fmla="*/ 46 h 110"/>
                <a:gd name="T10" fmla="*/ 79 w 91"/>
                <a:gd name="T11" fmla="*/ 37 h 110"/>
                <a:gd name="T12" fmla="*/ 81 w 91"/>
                <a:gd name="T13" fmla="*/ 33 h 110"/>
                <a:gd name="T14" fmla="*/ 77 w 91"/>
                <a:gd name="T15" fmla="*/ 40 h 110"/>
                <a:gd name="T16" fmla="*/ 16 w 91"/>
                <a:gd name="T17" fmla="*/ 33 h 110"/>
                <a:gd name="T18" fmla="*/ 43 w 91"/>
                <a:gd name="T19" fmla="*/ 37 h 110"/>
                <a:gd name="T20" fmla="*/ 16 w 91"/>
                <a:gd name="T21" fmla="*/ 86 h 110"/>
                <a:gd name="T22" fmla="*/ 43 w 91"/>
                <a:gd name="T23" fmla="*/ 83 h 110"/>
                <a:gd name="T24" fmla="*/ 16 w 91"/>
                <a:gd name="T25" fmla="*/ 86 h 110"/>
                <a:gd name="T26" fmla="*/ 4 w 91"/>
                <a:gd name="T27" fmla="*/ 105 h 110"/>
                <a:gd name="T28" fmla="*/ 13 w 91"/>
                <a:gd name="T29" fmla="*/ 13 h 110"/>
                <a:gd name="T30" fmla="*/ 0 w 91"/>
                <a:gd name="T31" fmla="*/ 8 h 110"/>
                <a:gd name="T32" fmla="*/ 81 w 91"/>
                <a:gd name="T33" fmla="*/ 110 h 110"/>
                <a:gd name="T34" fmla="*/ 77 w 91"/>
                <a:gd name="T35" fmla="*/ 63 h 110"/>
                <a:gd name="T36" fmla="*/ 43 w 91"/>
                <a:gd name="T37" fmla="*/ 58 h 110"/>
                <a:gd name="T38" fmla="*/ 16 w 91"/>
                <a:gd name="T39" fmla="*/ 62 h 110"/>
                <a:gd name="T40" fmla="*/ 43 w 91"/>
                <a:gd name="T41" fmla="*/ 58 h 110"/>
                <a:gd name="T42" fmla="*/ 21 w 91"/>
                <a:gd name="T43" fmla="*/ 8 h 110"/>
                <a:gd name="T44" fmla="*/ 32 w 91"/>
                <a:gd name="T45" fmla="*/ 7 h 110"/>
                <a:gd name="T46" fmla="*/ 41 w 91"/>
                <a:gd name="T47" fmla="*/ 0 h 110"/>
                <a:gd name="T48" fmla="*/ 49 w 91"/>
                <a:gd name="T49" fmla="*/ 7 h 110"/>
                <a:gd name="T50" fmla="*/ 60 w 91"/>
                <a:gd name="T51" fmla="*/ 8 h 110"/>
                <a:gd name="T52" fmla="*/ 66 w 91"/>
                <a:gd name="T53" fmla="*/ 15 h 110"/>
                <a:gd name="T54" fmla="*/ 15 w 91"/>
                <a:gd name="T55" fmla="*/ 13 h 110"/>
                <a:gd name="T56" fmla="*/ 41 w 91"/>
                <a:gd name="T57" fmla="*/ 7 h 110"/>
                <a:gd name="T58" fmla="*/ 41 w 91"/>
                <a:gd name="T59" fmla="*/ 4 h 110"/>
                <a:gd name="T60" fmla="*/ 70 w 91"/>
                <a:gd name="T61" fmla="*/ 98 h 110"/>
                <a:gd name="T62" fmla="*/ 11 w 91"/>
                <a:gd name="T63" fmla="*/ 21 h 110"/>
                <a:gd name="T64" fmla="*/ 70 w 91"/>
                <a:gd name="T65" fmla="*/ 26 h 110"/>
                <a:gd name="T66" fmla="*/ 74 w 91"/>
                <a:gd name="T67" fmla="*/ 18 h 110"/>
                <a:gd name="T68" fmla="*/ 7 w 91"/>
                <a:gd name="T69" fmla="*/ 102 h 110"/>
                <a:gd name="T70" fmla="*/ 74 w 91"/>
                <a:gd name="T71" fmla="*/ 68 h 110"/>
                <a:gd name="T72" fmla="*/ 70 w 91"/>
                <a:gd name="T73" fmla="*/ 98 h 110"/>
                <a:gd name="T74" fmla="*/ 70 w 91"/>
                <a:gd name="T75" fmla="*/ 48 h 110"/>
                <a:gd name="T76" fmla="*/ 74 w 91"/>
                <a:gd name="T77" fmla="*/ 45 h 110"/>
                <a:gd name="T78" fmla="*/ 79 w 91"/>
                <a:gd name="T79" fmla="*/ 12 h 110"/>
                <a:gd name="T80" fmla="*/ 81 w 91"/>
                <a:gd name="T81" fmla="*/ 8 h 110"/>
                <a:gd name="T82" fmla="*/ 68 w 91"/>
                <a:gd name="T83" fmla="*/ 13 h 110"/>
                <a:gd name="T84" fmla="*/ 77 w 91"/>
                <a:gd name="T85" fmla="*/ 16 h 110"/>
                <a:gd name="T86" fmla="*/ 91 w 91"/>
                <a:gd name="T87" fmla="*/ 15 h 110"/>
                <a:gd name="T88" fmla="*/ 57 w 91"/>
                <a:gd name="T89" fmla="*/ 49 h 110"/>
                <a:gd name="T90" fmla="*/ 58 w 91"/>
                <a:gd name="T91" fmla="*/ 33 h 110"/>
                <a:gd name="T92" fmla="*/ 80 w 91"/>
                <a:gd name="T93" fmla="*/ 15 h 110"/>
                <a:gd name="T94" fmla="*/ 91 w 91"/>
                <a:gd name="T95" fmla="*/ 39 h 110"/>
                <a:gd name="T96" fmla="*/ 57 w 91"/>
                <a:gd name="T97" fmla="*/ 73 h 110"/>
                <a:gd name="T98" fmla="*/ 58 w 91"/>
                <a:gd name="T99" fmla="*/ 58 h 110"/>
                <a:gd name="T100" fmla="*/ 80 w 91"/>
                <a:gd name="T101" fmla="*/ 3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1" h="110">
                  <a:moveTo>
                    <a:pt x="16" y="70"/>
                  </a:moveTo>
                  <a:cubicBezTo>
                    <a:pt x="48" y="70"/>
                    <a:pt x="48" y="70"/>
                    <a:pt x="48" y="70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16" y="74"/>
                    <a:pt x="16" y="74"/>
                    <a:pt x="16" y="74"/>
                  </a:cubicBezTo>
                  <a:lnTo>
                    <a:pt x="16" y="70"/>
                  </a:lnTo>
                  <a:close/>
                  <a:moveTo>
                    <a:pt x="48" y="46"/>
                  </a:moveTo>
                  <a:cubicBezTo>
                    <a:pt x="16" y="46"/>
                    <a:pt x="16" y="46"/>
                    <a:pt x="16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48" y="49"/>
                    <a:pt x="48" y="49"/>
                    <a:pt x="48" y="49"/>
                  </a:cubicBezTo>
                  <a:lnTo>
                    <a:pt x="48" y="46"/>
                  </a:lnTo>
                  <a:close/>
                  <a:moveTo>
                    <a:pt x="77" y="40"/>
                  </a:moveTo>
                  <a:cubicBezTo>
                    <a:pt x="79" y="37"/>
                    <a:pt x="79" y="37"/>
                    <a:pt x="79" y="37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77" y="39"/>
                    <a:pt x="77" y="39"/>
                    <a:pt x="77" y="39"/>
                  </a:cubicBezTo>
                  <a:lnTo>
                    <a:pt x="77" y="40"/>
                  </a:lnTo>
                  <a:close/>
                  <a:moveTo>
                    <a:pt x="43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43" y="37"/>
                    <a:pt x="43" y="37"/>
                    <a:pt x="43" y="37"/>
                  </a:cubicBezTo>
                  <a:lnTo>
                    <a:pt x="43" y="33"/>
                  </a:lnTo>
                  <a:close/>
                  <a:moveTo>
                    <a:pt x="16" y="86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16" y="83"/>
                    <a:pt x="16" y="83"/>
                    <a:pt x="16" y="83"/>
                  </a:cubicBezTo>
                  <a:lnTo>
                    <a:pt x="16" y="86"/>
                  </a:lnTo>
                  <a:close/>
                  <a:moveTo>
                    <a:pt x="77" y="105"/>
                  </a:moveTo>
                  <a:cubicBezTo>
                    <a:pt x="4" y="105"/>
                    <a:pt x="4" y="105"/>
                    <a:pt x="4" y="105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1"/>
                    <a:pt x="15" y="9"/>
                    <a:pt x="17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7" y="63"/>
                    <a:pt x="77" y="63"/>
                    <a:pt x="77" y="63"/>
                  </a:cubicBezTo>
                  <a:lnTo>
                    <a:pt x="77" y="105"/>
                  </a:lnTo>
                  <a:close/>
                  <a:moveTo>
                    <a:pt x="43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43" y="62"/>
                    <a:pt x="43" y="62"/>
                    <a:pt x="43" y="62"/>
                  </a:cubicBezTo>
                  <a:lnTo>
                    <a:pt x="43" y="58"/>
                  </a:lnTo>
                  <a:close/>
                  <a:moveTo>
                    <a:pt x="15" y="13"/>
                  </a:moveTo>
                  <a:cubicBezTo>
                    <a:pt x="16" y="10"/>
                    <a:pt x="19" y="9"/>
                    <a:pt x="21" y="8"/>
                  </a:cubicBezTo>
                  <a:cubicBezTo>
                    <a:pt x="24" y="7"/>
                    <a:pt x="26" y="7"/>
                    <a:pt x="29" y="7"/>
                  </a:cubicBezTo>
                  <a:cubicBezTo>
                    <a:pt x="30" y="7"/>
                    <a:pt x="31" y="7"/>
                    <a:pt x="32" y="7"/>
                  </a:cubicBezTo>
                  <a:cubicBezTo>
                    <a:pt x="32" y="7"/>
                    <a:pt x="33" y="7"/>
                    <a:pt x="33" y="7"/>
                  </a:cubicBezTo>
                  <a:cubicBezTo>
                    <a:pt x="33" y="3"/>
                    <a:pt x="36" y="0"/>
                    <a:pt x="41" y="0"/>
                  </a:cubicBezTo>
                  <a:cubicBezTo>
                    <a:pt x="45" y="0"/>
                    <a:pt x="48" y="3"/>
                    <a:pt x="48" y="7"/>
                  </a:cubicBezTo>
                  <a:cubicBezTo>
                    <a:pt x="48" y="7"/>
                    <a:pt x="49" y="7"/>
                    <a:pt x="49" y="7"/>
                  </a:cubicBezTo>
                  <a:cubicBezTo>
                    <a:pt x="50" y="7"/>
                    <a:pt x="51" y="7"/>
                    <a:pt x="53" y="7"/>
                  </a:cubicBezTo>
                  <a:cubicBezTo>
                    <a:pt x="55" y="7"/>
                    <a:pt x="58" y="7"/>
                    <a:pt x="60" y="8"/>
                  </a:cubicBezTo>
                  <a:cubicBezTo>
                    <a:pt x="63" y="9"/>
                    <a:pt x="65" y="10"/>
                    <a:pt x="66" y="13"/>
                  </a:cubicBezTo>
                  <a:cubicBezTo>
                    <a:pt x="66" y="13"/>
                    <a:pt x="66" y="15"/>
                    <a:pt x="66" y="15"/>
                  </a:cubicBezTo>
                  <a:cubicBezTo>
                    <a:pt x="54" y="15"/>
                    <a:pt x="28" y="15"/>
                    <a:pt x="15" y="15"/>
                  </a:cubicBezTo>
                  <a:cubicBezTo>
                    <a:pt x="15" y="15"/>
                    <a:pt x="15" y="13"/>
                    <a:pt x="15" y="13"/>
                  </a:cubicBezTo>
                  <a:close/>
                  <a:moveTo>
                    <a:pt x="37" y="7"/>
                  </a:moveTo>
                  <a:cubicBezTo>
                    <a:pt x="38" y="7"/>
                    <a:pt x="39" y="7"/>
                    <a:pt x="41" y="7"/>
                  </a:cubicBezTo>
                  <a:cubicBezTo>
                    <a:pt x="42" y="7"/>
                    <a:pt x="43" y="7"/>
                    <a:pt x="44" y="7"/>
                  </a:cubicBezTo>
                  <a:cubicBezTo>
                    <a:pt x="44" y="5"/>
                    <a:pt x="43" y="4"/>
                    <a:pt x="41" y="4"/>
                  </a:cubicBezTo>
                  <a:cubicBezTo>
                    <a:pt x="39" y="4"/>
                    <a:pt x="37" y="5"/>
                    <a:pt x="37" y="7"/>
                  </a:cubicBezTo>
                  <a:close/>
                  <a:moveTo>
                    <a:pt x="70" y="98"/>
                  </a:moveTo>
                  <a:cubicBezTo>
                    <a:pt x="11" y="98"/>
                    <a:pt x="11" y="98"/>
                    <a:pt x="11" y="98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0" y="21"/>
                    <a:pt x="70" y="21"/>
                    <a:pt x="70" y="21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4" y="18"/>
                    <a:pt x="74" y="18"/>
                    <a:pt x="74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02"/>
                    <a:pt x="7" y="102"/>
                    <a:pt x="7" y="102"/>
                  </a:cubicBezTo>
                  <a:cubicBezTo>
                    <a:pt x="74" y="102"/>
                    <a:pt x="74" y="102"/>
                    <a:pt x="74" y="102"/>
                  </a:cubicBezTo>
                  <a:cubicBezTo>
                    <a:pt x="74" y="68"/>
                    <a:pt x="74" y="68"/>
                    <a:pt x="74" y="68"/>
                  </a:cubicBezTo>
                  <a:cubicBezTo>
                    <a:pt x="70" y="73"/>
                    <a:pt x="70" y="73"/>
                    <a:pt x="70" y="73"/>
                  </a:cubicBezTo>
                  <a:lnTo>
                    <a:pt x="70" y="98"/>
                  </a:lnTo>
                  <a:close/>
                  <a:moveTo>
                    <a:pt x="74" y="43"/>
                  </a:moveTo>
                  <a:cubicBezTo>
                    <a:pt x="70" y="48"/>
                    <a:pt x="70" y="48"/>
                    <a:pt x="70" y="48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4" y="45"/>
                    <a:pt x="74" y="45"/>
                    <a:pt x="74" y="45"/>
                  </a:cubicBezTo>
                  <a:lnTo>
                    <a:pt x="74" y="43"/>
                  </a:lnTo>
                  <a:close/>
                  <a:moveTo>
                    <a:pt x="79" y="12"/>
                  </a:moveTo>
                  <a:cubicBezTo>
                    <a:pt x="81" y="12"/>
                    <a:pt x="81" y="12"/>
                    <a:pt x="81" y="12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6" y="9"/>
                    <a:pt x="67" y="11"/>
                    <a:pt x="68" y="13"/>
                  </a:cubicBezTo>
                  <a:cubicBezTo>
                    <a:pt x="77" y="13"/>
                    <a:pt x="77" y="13"/>
                    <a:pt x="77" y="13"/>
                  </a:cubicBezTo>
                  <a:cubicBezTo>
                    <a:pt x="77" y="16"/>
                    <a:pt x="77" y="16"/>
                    <a:pt x="77" y="16"/>
                  </a:cubicBezTo>
                  <a:lnTo>
                    <a:pt x="79" y="12"/>
                  </a:lnTo>
                  <a:close/>
                  <a:moveTo>
                    <a:pt x="91" y="15"/>
                  </a:moveTo>
                  <a:cubicBezTo>
                    <a:pt x="67" y="49"/>
                    <a:pt x="67" y="49"/>
                    <a:pt x="67" y="49"/>
                  </a:cubicBezTo>
                  <a:cubicBezTo>
                    <a:pt x="57" y="49"/>
                    <a:pt x="57" y="49"/>
                    <a:pt x="57" y="49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80" y="15"/>
                    <a:pt x="80" y="15"/>
                    <a:pt x="80" y="15"/>
                  </a:cubicBezTo>
                  <a:lnTo>
                    <a:pt x="91" y="15"/>
                  </a:lnTo>
                  <a:close/>
                  <a:moveTo>
                    <a:pt x="91" y="39"/>
                  </a:moveTo>
                  <a:cubicBezTo>
                    <a:pt x="67" y="73"/>
                    <a:pt x="67" y="73"/>
                    <a:pt x="67" y="73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80" y="39"/>
                    <a:pt x="80" y="39"/>
                    <a:pt x="80" y="39"/>
                  </a:cubicBezTo>
                  <a:lnTo>
                    <a:pt x="91" y="39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cxnSp>
        <p:nvCxnSpPr>
          <p:cNvPr id="459" name="直線矢印コネクタ 458"/>
          <p:cNvCxnSpPr/>
          <p:nvPr/>
        </p:nvCxnSpPr>
        <p:spPr>
          <a:xfrm flipH="1">
            <a:off x="5814759" y="1757053"/>
            <a:ext cx="1051667" cy="0"/>
          </a:xfrm>
          <a:prstGeom prst="straightConnector1">
            <a:avLst/>
          </a:prstGeom>
          <a:ln w="57150">
            <a:solidFill>
              <a:srgbClr val="504D8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直線矢印コネクタ 459"/>
          <p:cNvCxnSpPr/>
          <p:nvPr/>
        </p:nvCxnSpPr>
        <p:spPr>
          <a:xfrm flipH="1" flipV="1">
            <a:off x="5814760" y="2193764"/>
            <a:ext cx="907130" cy="13933"/>
          </a:xfrm>
          <a:prstGeom prst="straightConnector1">
            <a:avLst/>
          </a:prstGeom>
          <a:ln w="57150">
            <a:solidFill>
              <a:srgbClr val="504D8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直線矢印コネクタ 460"/>
          <p:cNvCxnSpPr/>
          <p:nvPr/>
        </p:nvCxnSpPr>
        <p:spPr>
          <a:xfrm flipH="1">
            <a:off x="5814759" y="1965619"/>
            <a:ext cx="1997601" cy="0"/>
          </a:xfrm>
          <a:prstGeom prst="straightConnector1">
            <a:avLst/>
          </a:prstGeom>
          <a:ln w="57150">
            <a:solidFill>
              <a:srgbClr val="504D8E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テキスト ボックス 461"/>
          <p:cNvSpPr txBox="1"/>
          <p:nvPr/>
        </p:nvSpPr>
        <p:spPr>
          <a:xfrm>
            <a:off x="404462" y="2072114"/>
            <a:ext cx="3467616" cy="10669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  <a:spcAft>
                <a:spcPts val="300"/>
              </a:spcAft>
            </a:pPr>
            <a:r>
              <a:rPr lang="ja-JP" altLang="en-US" sz="1400" dirty="0">
                <a:solidFill>
                  <a:srgbClr val="00B0F0"/>
                </a:solidFill>
              </a:rPr>
              <a:t>●</a:t>
            </a:r>
            <a:r>
              <a:rPr lang="ja-JP" altLang="en-US" sz="1400" dirty="0"/>
              <a:t> </a:t>
            </a:r>
            <a:r>
              <a:rPr lang="en-US" altLang="ja-JP" sz="1400" dirty="0"/>
              <a:t>Linking Func between Article and Data</a:t>
            </a:r>
          </a:p>
          <a:p>
            <a:pPr defTabSz="266700">
              <a:lnSpc>
                <a:spcPts val="1400"/>
              </a:lnSpc>
              <a:spcAft>
                <a:spcPts val="300"/>
              </a:spcAft>
            </a:pPr>
            <a:r>
              <a:rPr lang="ja-JP" altLang="en-US" sz="1400" dirty="0">
                <a:solidFill>
                  <a:srgbClr val="00B0F0"/>
                </a:solidFill>
              </a:rPr>
              <a:t>●</a:t>
            </a:r>
            <a:r>
              <a:rPr lang="ja-JP" altLang="en-US" sz="1400" dirty="0"/>
              <a:t> </a:t>
            </a:r>
            <a:r>
              <a:rPr lang="en-US" altLang="ja-JP" sz="1400" dirty="0"/>
              <a:t>Researcher and Research Project</a:t>
            </a:r>
            <a:br>
              <a:rPr lang="en-US" altLang="ja-JP" sz="1400" dirty="0"/>
            </a:br>
            <a:r>
              <a:rPr lang="en-US" altLang="ja-JP" sz="1400" dirty="0"/>
              <a:t>	Identification and Management Func</a:t>
            </a:r>
          </a:p>
          <a:p>
            <a:pPr defTabSz="266700">
              <a:lnSpc>
                <a:spcPts val="1400"/>
              </a:lnSpc>
              <a:spcAft>
                <a:spcPts val="300"/>
              </a:spcAft>
            </a:pPr>
            <a:r>
              <a:rPr kumimoji="1" lang="ja-JP" altLang="en-US" sz="1400" dirty="0">
                <a:solidFill>
                  <a:srgbClr val="00B0F0"/>
                </a:solidFill>
              </a:rPr>
              <a:t>●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Data Exchange with International </a:t>
            </a:r>
            <a:br>
              <a:rPr kumimoji="1" lang="en-US" altLang="ja-JP" sz="1400" dirty="0"/>
            </a:br>
            <a:r>
              <a:rPr kumimoji="1" lang="en-US" altLang="ja-JP" sz="1400" dirty="0"/>
              <a:t>	Discovery Service</a:t>
            </a:r>
            <a:endParaRPr kumimoji="1" lang="ja-JP" altLang="en-US" sz="1400" dirty="0"/>
          </a:p>
        </p:txBody>
      </p:sp>
      <p:sp>
        <p:nvSpPr>
          <p:cNvPr id="463" name="Rectangle 582"/>
          <p:cNvSpPr>
            <a:spLocks noChangeArrowheads="1"/>
          </p:cNvSpPr>
          <p:nvPr/>
        </p:nvSpPr>
        <p:spPr bwMode="auto">
          <a:xfrm>
            <a:off x="183518" y="3575633"/>
            <a:ext cx="1648965" cy="283276"/>
          </a:xfrm>
          <a:prstGeom prst="rect">
            <a:avLst/>
          </a:prstGeom>
          <a:solidFill>
            <a:srgbClr val="3D5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ja-JP" sz="1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Research Data </a:t>
            </a:r>
            <a:r>
              <a:rPr lang="en-US" altLang="ja-JP" sz="1200" dirty="0" err="1">
                <a:solidFill>
                  <a:schemeClr val="bg1"/>
                </a:solidFill>
                <a:latin typeface="Arial Rounded MT Bold" panose="020F0704030504030204" pitchFamily="34" charset="0"/>
              </a:rPr>
              <a:t>Mng</a:t>
            </a:r>
            <a:endParaRPr lang="ja-JP" altLang="en-US" sz="1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64" name="Rectangle 582"/>
          <p:cNvSpPr>
            <a:spLocks noChangeArrowheads="1"/>
          </p:cNvSpPr>
          <p:nvPr/>
        </p:nvSpPr>
        <p:spPr bwMode="auto">
          <a:xfrm>
            <a:off x="1926169" y="3575633"/>
            <a:ext cx="1648965" cy="283276"/>
          </a:xfrm>
          <a:prstGeom prst="rect">
            <a:avLst/>
          </a:prstGeom>
          <a:solidFill>
            <a:srgbClr val="3D5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ja-JP" sz="1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User Interface</a:t>
            </a:r>
            <a:endParaRPr lang="ja-JP" altLang="en-US" sz="1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65" name="Rectangle 582"/>
          <p:cNvSpPr>
            <a:spLocks noChangeArrowheads="1"/>
          </p:cNvSpPr>
          <p:nvPr/>
        </p:nvSpPr>
        <p:spPr bwMode="auto">
          <a:xfrm>
            <a:off x="179512" y="3928074"/>
            <a:ext cx="1648965" cy="283276"/>
          </a:xfrm>
          <a:prstGeom prst="rect">
            <a:avLst/>
          </a:prstGeom>
          <a:solidFill>
            <a:srgbClr val="3D5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ja-JP" sz="1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Access Control</a:t>
            </a:r>
            <a:endParaRPr lang="ja-JP" altLang="en-US" sz="1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466" name="Rectangle 582"/>
          <p:cNvSpPr>
            <a:spLocks noChangeArrowheads="1"/>
          </p:cNvSpPr>
          <p:nvPr/>
        </p:nvSpPr>
        <p:spPr bwMode="auto">
          <a:xfrm>
            <a:off x="1922987" y="3920496"/>
            <a:ext cx="1648965" cy="283276"/>
          </a:xfrm>
          <a:prstGeom prst="rect">
            <a:avLst/>
          </a:prstGeom>
          <a:solidFill>
            <a:srgbClr val="3D519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ja-JP" sz="12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Metadata </a:t>
            </a:r>
            <a:r>
              <a:rPr lang="en-US" altLang="ja-JP" sz="1200" dirty="0" err="1">
                <a:solidFill>
                  <a:schemeClr val="bg1"/>
                </a:solidFill>
                <a:latin typeface="Arial Rounded MT Bold" panose="020F0704030504030204" pitchFamily="34" charset="0"/>
              </a:rPr>
              <a:t>Mng</a:t>
            </a:r>
            <a:endParaRPr lang="ja-JP" altLang="en-US" sz="12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467" name="グループ化 466"/>
          <p:cNvGrpSpPr/>
          <p:nvPr/>
        </p:nvGrpSpPr>
        <p:grpSpPr>
          <a:xfrm>
            <a:off x="3124683" y="2720417"/>
            <a:ext cx="430213" cy="669925"/>
            <a:chOff x="3360738" y="3113088"/>
            <a:chExt cx="430213" cy="669925"/>
          </a:xfrm>
        </p:grpSpPr>
        <p:sp>
          <p:nvSpPr>
            <p:cNvPr id="468" name="Freeform 148"/>
            <p:cNvSpPr>
              <a:spLocks/>
            </p:cNvSpPr>
            <p:nvPr/>
          </p:nvSpPr>
          <p:spPr bwMode="auto">
            <a:xfrm>
              <a:off x="3360738" y="3117850"/>
              <a:ext cx="430213" cy="665163"/>
            </a:xfrm>
            <a:custGeom>
              <a:avLst/>
              <a:gdLst>
                <a:gd name="T0" fmla="*/ 150 w 204"/>
                <a:gd name="T1" fmla="*/ 0 h 315"/>
                <a:gd name="T2" fmla="*/ 85 w 204"/>
                <a:gd name="T3" fmla="*/ 66 h 315"/>
                <a:gd name="T4" fmla="*/ 48 w 204"/>
                <a:gd name="T5" fmla="*/ 208 h 315"/>
                <a:gd name="T6" fmla="*/ 7 w 204"/>
                <a:gd name="T7" fmla="*/ 210 h 315"/>
                <a:gd name="T8" fmla="*/ 1 w 204"/>
                <a:gd name="T9" fmla="*/ 213 h 315"/>
                <a:gd name="T10" fmla="*/ 3 w 204"/>
                <a:gd name="T11" fmla="*/ 220 h 315"/>
                <a:gd name="T12" fmla="*/ 62 w 204"/>
                <a:gd name="T13" fmla="*/ 274 h 315"/>
                <a:gd name="T14" fmla="*/ 104 w 204"/>
                <a:gd name="T15" fmla="*/ 313 h 315"/>
                <a:gd name="T16" fmla="*/ 108 w 204"/>
                <a:gd name="T17" fmla="*/ 315 h 315"/>
                <a:gd name="T18" fmla="*/ 109 w 204"/>
                <a:gd name="T19" fmla="*/ 315 h 315"/>
                <a:gd name="T20" fmla="*/ 113 w 204"/>
                <a:gd name="T21" fmla="*/ 312 h 315"/>
                <a:gd name="T22" fmla="*/ 113 w 204"/>
                <a:gd name="T23" fmla="*/ 312 h 315"/>
                <a:gd name="T24" fmla="*/ 144 w 204"/>
                <a:gd name="T25" fmla="*/ 257 h 315"/>
                <a:gd name="T26" fmla="*/ 179 w 204"/>
                <a:gd name="T27" fmla="*/ 195 h 315"/>
                <a:gd name="T28" fmla="*/ 178 w 204"/>
                <a:gd name="T29" fmla="*/ 188 h 315"/>
                <a:gd name="T30" fmla="*/ 173 w 204"/>
                <a:gd name="T31" fmla="*/ 186 h 315"/>
                <a:gd name="T32" fmla="*/ 172 w 204"/>
                <a:gd name="T33" fmla="*/ 186 h 315"/>
                <a:gd name="T34" fmla="*/ 133 w 204"/>
                <a:gd name="T35" fmla="*/ 196 h 315"/>
                <a:gd name="T36" fmla="*/ 157 w 204"/>
                <a:gd name="T37" fmla="*/ 113 h 315"/>
                <a:gd name="T38" fmla="*/ 201 w 204"/>
                <a:gd name="T39" fmla="*/ 69 h 315"/>
                <a:gd name="T40" fmla="*/ 204 w 204"/>
                <a:gd name="T41" fmla="*/ 65 h 315"/>
                <a:gd name="T42" fmla="*/ 203 w 204"/>
                <a:gd name="T43" fmla="*/ 61 h 315"/>
                <a:gd name="T44" fmla="*/ 182 w 204"/>
                <a:gd name="T45" fmla="*/ 32 h 315"/>
                <a:gd name="T46" fmla="*/ 163 w 204"/>
                <a:gd name="T47" fmla="*/ 32 h 315"/>
                <a:gd name="T48" fmla="*/ 150 w 204"/>
                <a:gd name="T49" fmla="*/ 18 h 315"/>
                <a:gd name="T50" fmla="*/ 150 w 204"/>
                <a:gd name="T51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4" h="315">
                  <a:moveTo>
                    <a:pt x="150" y="0"/>
                  </a:moveTo>
                  <a:cubicBezTo>
                    <a:pt x="125" y="17"/>
                    <a:pt x="103" y="39"/>
                    <a:pt x="85" y="66"/>
                  </a:cubicBezTo>
                  <a:cubicBezTo>
                    <a:pt x="57" y="110"/>
                    <a:pt x="45" y="160"/>
                    <a:pt x="48" y="208"/>
                  </a:cubicBezTo>
                  <a:cubicBezTo>
                    <a:pt x="7" y="210"/>
                    <a:pt x="7" y="210"/>
                    <a:pt x="7" y="210"/>
                  </a:cubicBezTo>
                  <a:cubicBezTo>
                    <a:pt x="4" y="210"/>
                    <a:pt x="2" y="211"/>
                    <a:pt x="1" y="213"/>
                  </a:cubicBezTo>
                  <a:cubicBezTo>
                    <a:pt x="0" y="216"/>
                    <a:pt x="1" y="218"/>
                    <a:pt x="3" y="220"/>
                  </a:cubicBezTo>
                  <a:cubicBezTo>
                    <a:pt x="62" y="274"/>
                    <a:pt x="62" y="274"/>
                    <a:pt x="62" y="274"/>
                  </a:cubicBezTo>
                  <a:cubicBezTo>
                    <a:pt x="104" y="313"/>
                    <a:pt x="104" y="313"/>
                    <a:pt x="104" y="313"/>
                  </a:cubicBezTo>
                  <a:cubicBezTo>
                    <a:pt x="105" y="314"/>
                    <a:pt x="106" y="315"/>
                    <a:pt x="108" y="315"/>
                  </a:cubicBezTo>
                  <a:cubicBezTo>
                    <a:pt x="108" y="315"/>
                    <a:pt x="108" y="315"/>
                    <a:pt x="109" y="315"/>
                  </a:cubicBezTo>
                  <a:cubicBezTo>
                    <a:pt x="110" y="314"/>
                    <a:pt x="112" y="313"/>
                    <a:pt x="113" y="312"/>
                  </a:cubicBezTo>
                  <a:cubicBezTo>
                    <a:pt x="113" y="312"/>
                    <a:pt x="113" y="312"/>
                    <a:pt x="113" y="312"/>
                  </a:cubicBezTo>
                  <a:cubicBezTo>
                    <a:pt x="144" y="257"/>
                    <a:pt x="144" y="257"/>
                    <a:pt x="144" y="257"/>
                  </a:cubicBezTo>
                  <a:cubicBezTo>
                    <a:pt x="179" y="195"/>
                    <a:pt x="179" y="195"/>
                    <a:pt x="179" y="195"/>
                  </a:cubicBezTo>
                  <a:cubicBezTo>
                    <a:pt x="180" y="193"/>
                    <a:pt x="180" y="190"/>
                    <a:pt x="178" y="188"/>
                  </a:cubicBezTo>
                  <a:cubicBezTo>
                    <a:pt x="177" y="187"/>
                    <a:pt x="175" y="186"/>
                    <a:pt x="173" y="186"/>
                  </a:cubicBezTo>
                  <a:cubicBezTo>
                    <a:pt x="173" y="186"/>
                    <a:pt x="172" y="186"/>
                    <a:pt x="172" y="186"/>
                  </a:cubicBezTo>
                  <a:cubicBezTo>
                    <a:pt x="133" y="196"/>
                    <a:pt x="133" y="196"/>
                    <a:pt x="133" y="196"/>
                  </a:cubicBezTo>
                  <a:cubicBezTo>
                    <a:pt x="133" y="168"/>
                    <a:pt x="141" y="139"/>
                    <a:pt x="157" y="113"/>
                  </a:cubicBezTo>
                  <a:cubicBezTo>
                    <a:pt x="169" y="95"/>
                    <a:pt x="184" y="80"/>
                    <a:pt x="201" y="69"/>
                  </a:cubicBezTo>
                  <a:cubicBezTo>
                    <a:pt x="202" y="68"/>
                    <a:pt x="203" y="67"/>
                    <a:pt x="204" y="65"/>
                  </a:cubicBezTo>
                  <a:cubicBezTo>
                    <a:pt x="204" y="64"/>
                    <a:pt x="203" y="62"/>
                    <a:pt x="203" y="61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56" y="32"/>
                    <a:pt x="150" y="25"/>
                    <a:pt x="150" y="18"/>
                  </a:cubicBez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solidFill>
              <a:srgbClr val="BF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9" name="Freeform 149"/>
            <p:cNvSpPr>
              <a:spLocks/>
            </p:cNvSpPr>
            <p:nvPr/>
          </p:nvSpPr>
          <p:spPr bwMode="auto">
            <a:xfrm>
              <a:off x="3676650" y="3113088"/>
              <a:ext cx="66675" cy="73025"/>
            </a:xfrm>
            <a:custGeom>
              <a:avLst/>
              <a:gdLst>
                <a:gd name="T0" fmla="*/ 5 w 32"/>
                <a:gd name="T1" fmla="*/ 0 h 34"/>
                <a:gd name="T2" fmla="*/ 2 w 32"/>
                <a:gd name="T3" fmla="*/ 1 h 34"/>
                <a:gd name="T4" fmla="*/ 0 w 32"/>
                <a:gd name="T5" fmla="*/ 2 h 34"/>
                <a:gd name="T6" fmla="*/ 0 w 32"/>
                <a:gd name="T7" fmla="*/ 20 h 34"/>
                <a:gd name="T8" fmla="*/ 13 w 32"/>
                <a:gd name="T9" fmla="*/ 34 h 34"/>
                <a:gd name="T10" fmla="*/ 32 w 32"/>
                <a:gd name="T11" fmla="*/ 34 h 34"/>
                <a:gd name="T12" fmla="*/ 10 w 32"/>
                <a:gd name="T13" fmla="*/ 2 h 34"/>
                <a:gd name="T14" fmla="*/ 5 w 3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4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6" y="34"/>
                    <a:pt x="13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solidFill>
              <a:srgbClr val="BB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70" name="グループ化 469"/>
          <p:cNvGrpSpPr/>
          <p:nvPr/>
        </p:nvGrpSpPr>
        <p:grpSpPr>
          <a:xfrm rot="7538399">
            <a:off x="5688125" y="2670063"/>
            <a:ext cx="430213" cy="669925"/>
            <a:chOff x="3360738" y="3113088"/>
            <a:chExt cx="430213" cy="669925"/>
          </a:xfrm>
        </p:grpSpPr>
        <p:sp>
          <p:nvSpPr>
            <p:cNvPr id="471" name="Freeform 148"/>
            <p:cNvSpPr>
              <a:spLocks/>
            </p:cNvSpPr>
            <p:nvPr/>
          </p:nvSpPr>
          <p:spPr bwMode="auto">
            <a:xfrm>
              <a:off x="3360738" y="3117850"/>
              <a:ext cx="430213" cy="665163"/>
            </a:xfrm>
            <a:custGeom>
              <a:avLst/>
              <a:gdLst>
                <a:gd name="T0" fmla="*/ 150 w 204"/>
                <a:gd name="T1" fmla="*/ 0 h 315"/>
                <a:gd name="T2" fmla="*/ 85 w 204"/>
                <a:gd name="T3" fmla="*/ 66 h 315"/>
                <a:gd name="T4" fmla="*/ 48 w 204"/>
                <a:gd name="T5" fmla="*/ 208 h 315"/>
                <a:gd name="T6" fmla="*/ 7 w 204"/>
                <a:gd name="T7" fmla="*/ 210 h 315"/>
                <a:gd name="T8" fmla="*/ 1 w 204"/>
                <a:gd name="T9" fmla="*/ 213 h 315"/>
                <a:gd name="T10" fmla="*/ 3 w 204"/>
                <a:gd name="T11" fmla="*/ 220 h 315"/>
                <a:gd name="T12" fmla="*/ 62 w 204"/>
                <a:gd name="T13" fmla="*/ 274 h 315"/>
                <a:gd name="T14" fmla="*/ 104 w 204"/>
                <a:gd name="T15" fmla="*/ 313 h 315"/>
                <a:gd name="T16" fmla="*/ 108 w 204"/>
                <a:gd name="T17" fmla="*/ 315 h 315"/>
                <a:gd name="T18" fmla="*/ 109 w 204"/>
                <a:gd name="T19" fmla="*/ 315 h 315"/>
                <a:gd name="T20" fmla="*/ 113 w 204"/>
                <a:gd name="T21" fmla="*/ 312 h 315"/>
                <a:gd name="T22" fmla="*/ 113 w 204"/>
                <a:gd name="T23" fmla="*/ 312 h 315"/>
                <a:gd name="T24" fmla="*/ 144 w 204"/>
                <a:gd name="T25" fmla="*/ 257 h 315"/>
                <a:gd name="T26" fmla="*/ 179 w 204"/>
                <a:gd name="T27" fmla="*/ 195 h 315"/>
                <a:gd name="T28" fmla="*/ 178 w 204"/>
                <a:gd name="T29" fmla="*/ 188 h 315"/>
                <a:gd name="T30" fmla="*/ 173 w 204"/>
                <a:gd name="T31" fmla="*/ 186 h 315"/>
                <a:gd name="T32" fmla="*/ 172 w 204"/>
                <a:gd name="T33" fmla="*/ 186 h 315"/>
                <a:gd name="T34" fmla="*/ 133 w 204"/>
                <a:gd name="T35" fmla="*/ 196 h 315"/>
                <a:gd name="T36" fmla="*/ 157 w 204"/>
                <a:gd name="T37" fmla="*/ 113 h 315"/>
                <a:gd name="T38" fmla="*/ 201 w 204"/>
                <a:gd name="T39" fmla="*/ 69 h 315"/>
                <a:gd name="T40" fmla="*/ 204 w 204"/>
                <a:gd name="T41" fmla="*/ 65 h 315"/>
                <a:gd name="T42" fmla="*/ 203 w 204"/>
                <a:gd name="T43" fmla="*/ 61 h 315"/>
                <a:gd name="T44" fmla="*/ 182 w 204"/>
                <a:gd name="T45" fmla="*/ 32 h 315"/>
                <a:gd name="T46" fmla="*/ 163 w 204"/>
                <a:gd name="T47" fmla="*/ 32 h 315"/>
                <a:gd name="T48" fmla="*/ 150 w 204"/>
                <a:gd name="T49" fmla="*/ 18 h 315"/>
                <a:gd name="T50" fmla="*/ 150 w 204"/>
                <a:gd name="T51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4" h="315">
                  <a:moveTo>
                    <a:pt x="150" y="0"/>
                  </a:moveTo>
                  <a:cubicBezTo>
                    <a:pt x="125" y="17"/>
                    <a:pt x="103" y="39"/>
                    <a:pt x="85" y="66"/>
                  </a:cubicBezTo>
                  <a:cubicBezTo>
                    <a:pt x="57" y="110"/>
                    <a:pt x="45" y="160"/>
                    <a:pt x="48" y="208"/>
                  </a:cubicBezTo>
                  <a:cubicBezTo>
                    <a:pt x="7" y="210"/>
                    <a:pt x="7" y="210"/>
                    <a:pt x="7" y="210"/>
                  </a:cubicBezTo>
                  <a:cubicBezTo>
                    <a:pt x="4" y="210"/>
                    <a:pt x="2" y="211"/>
                    <a:pt x="1" y="213"/>
                  </a:cubicBezTo>
                  <a:cubicBezTo>
                    <a:pt x="0" y="216"/>
                    <a:pt x="1" y="218"/>
                    <a:pt x="3" y="220"/>
                  </a:cubicBezTo>
                  <a:cubicBezTo>
                    <a:pt x="62" y="274"/>
                    <a:pt x="62" y="274"/>
                    <a:pt x="62" y="274"/>
                  </a:cubicBezTo>
                  <a:cubicBezTo>
                    <a:pt x="104" y="313"/>
                    <a:pt x="104" y="313"/>
                    <a:pt x="104" y="313"/>
                  </a:cubicBezTo>
                  <a:cubicBezTo>
                    <a:pt x="105" y="314"/>
                    <a:pt x="106" y="315"/>
                    <a:pt x="108" y="315"/>
                  </a:cubicBezTo>
                  <a:cubicBezTo>
                    <a:pt x="108" y="315"/>
                    <a:pt x="108" y="315"/>
                    <a:pt x="109" y="315"/>
                  </a:cubicBezTo>
                  <a:cubicBezTo>
                    <a:pt x="110" y="314"/>
                    <a:pt x="112" y="313"/>
                    <a:pt x="113" y="312"/>
                  </a:cubicBezTo>
                  <a:cubicBezTo>
                    <a:pt x="113" y="312"/>
                    <a:pt x="113" y="312"/>
                    <a:pt x="113" y="312"/>
                  </a:cubicBezTo>
                  <a:cubicBezTo>
                    <a:pt x="144" y="257"/>
                    <a:pt x="144" y="257"/>
                    <a:pt x="144" y="257"/>
                  </a:cubicBezTo>
                  <a:cubicBezTo>
                    <a:pt x="179" y="195"/>
                    <a:pt x="179" y="195"/>
                    <a:pt x="179" y="195"/>
                  </a:cubicBezTo>
                  <a:cubicBezTo>
                    <a:pt x="180" y="193"/>
                    <a:pt x="180" y="190"/>
                    <a:pt x="178" y="188"/>
                  </a:cubicBezTo>
                  <a:cubicBezTo>
                    <a:pt x="177" y="187"/>
                    <a:pt x="175" y="186"/>
                    <a:pt x="173" y="186"/>
                  </a:cubicBezTo>
                  <a:cubicBezTo>
                    <a:pt x="173" y="186"/>
                    <a:pt x="172" y="186"/>
                    <a:pt x="172" y="186"/>
                  </a:cubicBezTo>
                  <a:cubicBezTo>
                    <a:pt x="133" y="196"/>
                    <a:pt x="133" y="196"/>
                    <a:pt x="133" y="196"/>
                  </a:cubicBezTo>
                  <a:cubicBezTo>
                    <a:pt x="133" y="168"/>
                    <a:pt x="141" y="139"/>
                    <a:pt x="157" y="113"/>
                  </a:cubicBezTo>
                  <a:cubicBezTo>
                    <a:pt x="169" y="95"/>
                    <a:pt x="184" y="80"/>
                    <a:pt x="201" y="69"/>
                  </a:cubicBezTo>
                  <a:cubicBezTo>
                    <a:pt x="202" y="68"/>
                    <a:pt x="203" y="67"/>
                    <a:pt x="204" y="65"/>
                  </a:cubicBezTo>
                  <a:cubicBezTo>
                    <a:pt x="204" y="64"/>
                    <a:pt x="203" y="62"/>
                    <a:pt x="203" y="61"/>
                  </a:cubicBezTo>
                  <a:cubicBezTo>
                    <a:pt x="182" y="32"/>
                    <a:pt x="182" y="32"/>
                    <a:pt x="182" y="32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56" y="32"/>
                    <a:pt x="150" y="25"/>
                    <a:pt x="150" y="18"/>
                  </a:cubicBezTo>
                  <a:cubicBezTo>
                    <a:pt x="150" y="0"/>
                    <a:pt x="150" y="0"/>
                    <a:pt x="150" y="0"/>
                  </a:cubicBezTo>
                </a:path>
              </a:pathLst>
            </a:custGeom>
            <a:solidFill>
              <a:srgbClr val="BF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Freeform 149"/>
            <p:cNvSpPr>
              <a:spLocks/>
            </p:cNvSpPr>
            <p:nvPr/>
          </p:nvSpPr>
          <p:spPr bwMode="auto">
            <a:xfrm>
              <a:off x="3676650" y="3113088"/>
              <a:ext cx="66675" cy="73025"/>
            </a:xfrm>
            <a:custGeom>
              <a:avLst/>
              <a:gdLst>
                <a:gd name="T0" fmla="*/ 5 w 32"/>
                <a:gd name="T1" fmla="*/ 0 h 34"/>
                <a:gd name="T2" fmla="*/ 2 w 32"/>
                <a:gd name="T3" fmla="*/ 1 h 34"/>
                <a:gd name="T4" fmla="*/ 0 w 32"/>
                <a:gd name="T5" fmla="*/ 2 h 34"/>
                <a:gd name="T6" fmla="*/ 0 w 32"/>
                <a:gd name="T7" fmla="*/ 20 h 34"/>
                <a:gd name="T8" fmla="*/ 13 w 32"/>
                <a:gd name="T9" fmla="*/ 34 h 34"/>
                <a:gd name="T10" fmla="*/ 32 w 32"/>
                <a:gd name="T11" fmla="*/ 34 h 34"/>
                <a:gd name="T12" fmla="*/ 10 w 32"/>
                <a:gd name="T13" fmla="*/ 2 h 34"/>
                <a:gd name="T14" fmla="*/ 5 w 32"/>
                <a:gd name="T1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4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7"/>
                    <a:pt x="6" y="34"/>
                    <a:pt x="13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solidFill>
              <a:srgbClr val="BBBA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473" name="雲 472"/>
          <p:cNvSpPr/>
          <p:nvPr/>
        </p:nvSpPr>
        <p:spPr>
          <a:xfrm>
            <a:off x="5648908" y="3183022"/>
            <a:ext cx="1442884" cy="913630"/>
          </a:xfrm>
          <a:prstGeom prst="cloud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74" name="グループ化 473"/>
          <p:cNvGrpSpPr/>
          <p:nvPr/>
        </p:nvGrpSpPr>
        <p:grpSpPr>
          <a:xfrm>
            <a:off x="6084168" y="3751651"/>
            <a:ext cx="534382" cy="223459"/>
            <a:chOff x="5737978" y="2839175"/>
            <a:chExt cx="534382" cy="223459"/>
          </a:xfrm>
        </p:grpSpPr>
        <p:sp>
          <p:nvSpPr>
            <p:cNvPr id="475" name="Freeform 15"/>
            <p:cNvSpPr>
              <a:spLocks/>
            </p:cNvSpPr>
            <p:nvPr/>
          </p:nvSpPr>
          <p:spPr bwMode="auto">
            <a:xfrm>
              <a:off x="5737978" y="2840383"/>
              <a:ext cx="173038" cy="217488"/>
            </a:xfrm>
            <a:custGeom>
              <a:avLst/>
              <a:gdLst>
                <a:gd name="T0" fmla="*/ 3 w 109"/>
                <a:gd name="T1" fmla="*/ 3 h 137"/>
                <a:gd name="T2" fmla="*/ 3 w 109"/>
                <a:gd name="T3" fmla="*/ 6 h 137"/>
                <a:gd name="T4" fmla="*/ 104 w 109"/>
                <a:gd name="T5" fmla="*/ 6 h 137"/>
                <a:gd name="T6" fmla="*/ 104 w 109"/>
                <a:gd name="T7" fmla="*/ 76 h 137"/>
                <a:gd name="T8" fmla="*/ 89 w 109"/>
                <a:gd name="T9" fmla="*/ 132 h 137"/>
                <a:gd name="T10" fmla="*/ 7 w 109"/>
                <a:gd name="T11" fmla="*/ 132 h 137"/>
                <a:gd name="T12" fmla="*/ 5 w 109"/>
                <a:gd name="T13" fmla="*/ 3 h 137"/>
                <a:gd name="T14" fmla="*/ 3 w 109"/>
                <a:gd name="T15" fmla="*/ 3 h 137"/>
                <a:gd name="T16" fmla="*/ 3 w 109"/>
                <a:gd name="T17" fmla="*/ 6 h 137"/>
                <a:gd name="T18" fmla="*/ 3 w 109"/>
                <a:gd name="T19" fmla="*/ 3 h 137"/>
                <a:gd name="T20" fmla="*/ 0 w 109"/>
                <a:gd name="T21" fmla="*/ 3 h 137"/>
                <a:gd name="T22" fmla="*/ 1 w 109"/>
                <a:gd name="T23" fmla="*/ 137 h 137"/>
                <a:gd name="T24" fmla="*/ 93 w 109"/>
                <a:gd name="T25" fmla="*/ 137 h 137"/>
                <a:gd name="T26" fmla="*/ 109 w 109"/>
                <a:gd name="T27" fmla="*/ 76 h 137"/>
                <a:gd name="T28" fmla="*/ 109 w 109"/>
                <a:gd name="T29" fmla="*/ 0 h 137"/>
                <a:gd name="T30" fmla="*/ 0 w 109"/>
                <a:gd name="T31" fmla="*/ 0 h 137"/>
                <a:gd name="T32" fmla="*/ 0 w 109"/>
                <a:gd name="T33" fmla="*/ 3 h 137"/>
                <a:gd name="T34" fmla="*/ 3 w 109"/>
                <a:gd name="T35" fmla="*/ 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37">
                  <a:moveTo>
                    <a:pt x="3" y="3"/>
                  </a:moveTo>
                  <a:lnTo>
                    <a:pt x="3" y="6"/>
                  </a:lnTo>
                  <a:lnTo>
                    <a:pt x="104" y="6"/>
                  </a:lnTo>
                  <a:lnTo>
                    <a:pt x="104" y="76"/>
                  </a:lnTo>
                  <a:lnTo>
                    <a:pt x="89" y="132"/>
                  </a:lnTo>
                  <a:lnTo>
                    <a:pt x="7" y="132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3" y="3"/>
                  </a:lnTo>
                  <a:lnTo>
                    <a:pt x="0" y="3"/>
                  </a:lnTo>
                  <a:lnTo>
                    <a:pt x="1" y="137"/>
                  </a:lnTo>
                  <a:lnTo>
                    <a:pt x="93" y="137"/>
                  </a:lnTo>
                  <a:lnTo>
                    <a:pt x="109" y="76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6" name="Freeform 16"/>
            <p:cNvSpPr>
              <a:spLocks/>
            </p:cNvSpPr>
            <p:nvPr/>
          </p:nvSpPr>
          <p:spPr bwMode="auto">
            <a:xfrm>
              <a:off x="5839578" y="2949921"/>
              <a:ext cx="71438" cy="112713"/>
            </a:xfrm>
            <a:custGeom>
              <a:avLst/>
              <a:gdLst>
                <a:gd name="T0" fmla="*/ 40 w 45"/>
                <a:gd name="T1" fmla="*/ 10 h 71"/>
                <a:gd name="T2" fmla="*/ 38 w 45"/>
                <a:gd name="T3" fmla="*/ 8 h 71"/>
                <a:gd name="T4" fmla="*/ 0 w 45"/>
                <a:gd name="T5" fmla="*/ 50 h 71"/>
                <a:gd name="T6" fmla="*/ 26 w 45"/>
                <a:gd name="T7" fmla="*/ 71 h 71"/>
                <a:gd name="T8" fmla="*/ 45 w 45"/>
                <a:gd name="T9" fmla="*/ 0 h 71"/>
                <a:gd name="T10" fmla="*/ 38 w 45"/>
                <a:gd name="T11" fmla="*/ 8 h 71"/>
                <a:gd name="T12" fmla="*/ 40 w 45"/>
                <a:gd name="T13" fmla="*/ 10 h 71"/>
                <a:gd name="T14" fmla="*/ 37 w 45"/>
                <a:gd name="T15" fmla="*/ 10 h 71"/>
                <a:gd name="T16" fmla="*/ 24 w 45"/>
                <a:gd name="T17" fmla="*/ 62 h 71"/>
                <a:gd name="T18" fmla="*/ 8 w 45"/>
                <a:gd name="T19" fmla="*/ 48 h 71"/>
                <a:gd name="T20" fmla="*/ 42 w 45"/>
                <a:gd name="T21" fmla="*/ 12 h 71"/>
                <a:gd name="T22" fmla="*/ 40 w 45"/>
                <a:gd name="T23" fmla="*/ 10 h 71"/>
                <a:gd name="T24" fmla="*/ 37 w 45"/>
                <a:gd name="T25" fmla="*/ 10 h 71"/>
                <a:gd name="T26" fmla="*/ 40 w 45"/>
                <a:gd name="T2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71">
                  <a:moveTo>
                    <a:pt x="40" y="10"/>
                  </a:moveTo>
                  <a:lnTo>
                    <a:pt x="38" y="8"/>
                  </a:lnTo>
                  <a:lnTo>
                    <a:pt x="0" y="50"/>
                  </a:lnTo>
                  <a:lnTo>
                    <a:pt x="26" y="71"/>
                  </a:lnTo>
                  <a:lnTo>
                    <a:pt x="45" y="0"/>
                  </a:lnTo>
                  <a:lnTo>
                    <a:pt x="38" y="8"/>
                  </a:lnTo>
                  <a:lnTo>
                    <a:pt x="40" y="10"/>
                  </a:lnTo>
                  <a:lnTo>
                    <a:pt x="37" y="10"/>
                  </a:lnTo>
                  <a:lnTo>
                    <a:pt x="24" y="62"/>
                  </a:lnTo>
                  <a:lnTo>
                    <a:pt x="8" y="48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7" y="10"/>
                  </a:lnTo>
                  <a:lnTo>
                    <a:pt x="40" y="10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7" name="Freeform 17"/>
            <p:cNvSpPr>
              <a:spLocks/>
            </p:cNvSpPr>
            <p:nvPr/>
          </p:nvSpPr>
          <p:spPr bwMode="auto">
            <a:xfrm>
              <a:off x="5771315" y="2943571"/>
              <a:ext cx="109538" cy="0"/>
            </a:xfrm>
            <a:custGeom>
              <a:avLst/>
              <a:gdLst>
                <a:gd name="T0" fmla="*/ 0 w 69"/>
                <a:gd name="T1" fmla="*/ 69 w 69"/>
                <a:gd name="T2" fmla="*/ 0 w 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9">
                  <a:moveTo>
                    <a:pt x="0" y="0"/>
                  </a:moveTo>
                  <a:lnTo>
                    <a:pt x="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8" name="Line 18"/>
            <p:cNvSpPr>
              <a:spLocks noChangeShapeType="1"/>
            </p:cNvSpPr>
            <p:nvPr/>
          </p:nvSpPr>
          <p:spPr bwMode="auto">
            <a:xfrm>
              <a:off x="5771315" y="2943571"/>
              <a:ext cx="10953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9" name="Rectangle 19"/>
            <p:cNvSpPr>
              <a:spLocks noChangeArrowheads="1"/>
            </p:cNvSpPr>
            <p:nvPr/>
          </p:nvSpPr>
          <p:spPr bwMode="auto">
            <a:xfrm>
              <a:off x="5771315" y="2940396"/>
              <a:ext cx="109538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0" name="Freeform 20"/>
            <p:cNvSpPr>
              <a:spLocks/>
            </p:cNvSpPr>
            <p:nvPr/>
          </p:nvSpPr>
          <p:spPr bwMode="auto">
            <a:xfrm>
              <a:off x="5771315" y="2940396"/>
              <a:ext cx="109538" cy="7938"/>
            </a:xfrm>
            <a:custGeom>
              <a:avLst/>
              <a:gdLst>
                <a:gd name="T0" fmla="*/ 0 w 69"/>
                <a:gd name="T1" fmla="*/ 5 h 5"/>
                <a:gd name="T2" fmla="*/ 69 w 69"/>
                <a:gd name="T3" fmla="*/ 5 h 5"/>
                <a:gd name="T4" fmla="*/ 69 w 69"/>
                <a:gd name="T5" fmla="*/ 0 h 5"/>
                <a:gd name="T6" fmla="*/ 0 w 6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5">
                  <a:moveTo>
                    <a:pt x="0" y="5"/>
                  </a:moveTo>
                  <a:lnTo>
                    <a:pt x="69" y="5"/>
                  </a:lnTo>
                  <a:lnTo>
                    <a:pt x="6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Freeform 21"/>
            <p:cNvSpPr>
              <a:spLocks/>
            </p:cNvSpPr>
            <p:nvPr/>
          </p:nvSpPr>
          <p:spPr bwMode="auto">
            <a:xfrm>
              <a:off x="5771315" y="2962621"/>
              <a:ext cx="88900" cy="0"/>
            </a:xfrm>
            <a:custGeom>
              <a:avLst/>
              <a:gdLst>
                <a:gd name="T0" fmla="*/ 0 w 56"/>
                <a:gd name="T1" fmla="*/ 56 w 56"/>
                <a:gd name="T2" fmla="*/ 0 w 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Line 22"/>
            <p:cNvSpPr>
              <a:spLocks noChangeShapeType="1"/>
            </p:cNvSpPr>
            <p:nvPr/>
          </p:nvSpPr>
          <p:spPr bwMode="auto">
            <a:xfrm>
              <a:off x="5771315" y="2962621"/>
              <a:ext cx="889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Rectangle 23"/>
            <p:cNvSpPr>
              <a:spLocks noChangeArrowheads="1"/>
            </p:cNvSpPr>
            <p:nvPr/>
          </p:nvSpPr>
          <p:spPr bwMode="auto">
            <a:xfrm>
              <a:off x="5771315" y="2959446"/>
              <a:ext cx="88900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Freeform 24"/>
            <p:cNvSpPr>
              <a:spLocks/>
            </p:cNvSpPr>
            <p:nvPr/>
          </p:nvSpPr>
          <p:spPr bwMode="auto">
            <a:xfrm>
              <a:off x="5771315" y="2959446"/>
              <a:ext cx="88900" cy="7938"/>
            </a:xfrm>
            <a:custGeom>
              <a:avLst/>
              <a:gdLst>
                <a:gd name="T0" fmla="*/ 0 w 56"/>
                <a:gd name="T1" fmla="*/ 5 h 5"/>
                <a:gd name="T2" fmla="*/ 56 w 56"/>
                <a:gd name="T3" fmla="*/ 5 h 5"/>
                <a:gd name="T4" fmla="*/ 56 w 56"/>
                <a:gd name="T5" fmla="*/ 0 h 5"/>
                <a:gd name="T6" fmla="*/ 0 w 5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">
                  <a:moveTo>
                    <a:pt x="0" y="5"/>
                  </a:moveTo>
                  <a:lnTo>
                    <a:pt x="56" y="5"/>
                  </a:ln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Freeform 25"/>
            <p:cNvSpPr>
              <a:spLocks/>
            </p:cNvSpPr>
            <p:nvPr/>
          </p:nvSpPr>
          <p:spPr bwMode="auto">
            <a:xfrm>
              <a:off x="5771315" y="2981671"/>
              <a:ext cx="65088" cy="0"/>
            </a:xfrm>
            <a:custGeom>
              <a:avLst/>
              <a:gdLst>
                <a:gd name="T0" fmla="*/ 0 w 41"/>
                <a:gd name="T1" fmla="*/ 41 w 41"/>
                <a:gd name="T2" fmla="*/ 0 w 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">
                  <a:moveTo>
                    <a:pt x="0" y="0"/>
                  </a:move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Line 26"/>
            <p:cNvSpPr>
              <a:spLocks noChangeShapeType="1"/>
            </p:cNvSpPr>
            <p:nvPr/>
          </p:nvSpPr>
          <p:spPr bwMode="auto">
            <a:xfrm>
              <a:off x="5771315" y="2981671"/>
              <a:ext cx="6508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7" name="Rectangle 27"/>
            <p:cNvSpPr>
              <a:spLocks noChangeArrowheads="1"/>
            </p:cNvSpPr>
            <p:nvPr/>
          </p:nvSpPr>
          <p:spPr bwMode="auto">
            <a:xfrm>
              <a:off x="5771315" y="2978496"/>
              <a:ext cx="65088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8" name="Freeform 28"/>
            <p:cNvSpPr>
              <a:spLocks/>
            </p:cNvSpPr>
            <p:nvPr/>
          </p:nvSpPr>
          <p:spPr bwMode="auto">
            <a:xfrm>
              <a:off x="5771315" y="2978496"/>
              <a:ext cx="65088" cy="7938"/>
            </a:xfrm>
            <a:custGeom>
              <a:avLst/>
              <a:gdLst>
                <a:gd name="T0" fmla="*/ 0 w 41"/>
                <a:gd name="T1" fmla="*/ 5 h 5"/>
                <a:gd name="T2" fmla="*/ 41 w 41"/>
                <a:gd name="T3" fmla="*/ 5 h 5"/>
                <a:gd name="T4" fmla="*/ 41 w 41"/>
                <a:gd name="T5" fmla="*/ 0 h 5"/>
                <a:gd name="T6" fmla="*/ 0 w 4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">
                  <a:moveTo>
                    <a:pt x="0" y="5"/>
                  </a:moveTo>
                  <a:lnTo>
                    <a:pt x="41" y="5"/>
                  </a:lnTo>
                  <a:lnTo>
                    <a:pt x="4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9" name="Freeform 29"/>
            <p:cNvSpPr>
              <a:spLocks/>
            </p:cNvSpPr>
            <p:nvPr/>
          </p:nvSpPr>
          <p:spPr bwMode="auto">
            <a:xfrm>
              <a:off x="5771315" y="3005483"/>
              <a:ext cx="44450" cy="0"/>
            </a:xfrm>
            <a:custGeom>
              <a:avLst/>
              <a:gdLst>
                <a:gd name="T0" fmla="*/ 0 w 28"/>
                <a:gd name="T1" fmla="*/ 28 w 28"/>
                <a:gd name="T2" fmla="*/ 0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8">
                  <a:moveTo>
                    <a:pt x="0" y="0"/>
                  </a:move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0" name="Line 30"/>
            <p:cNvSpPr>
              <a:spLocks noChangeShapeType="1"/>
            </p:cNvSpPr>
            <p:nvPr/>
          </p:nvSpPr>
          <p:spPr bwMode="auto">
            <a:xfrm>
              <a:off x="5771315" y="3005483"/>
              <a:ext cx="444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1" name="Rectangle 31"/>
            <p:cNvSpPr>
              <a:spLocks noChangeArrowheads="1"/>
            </p:cNvSpPr>
            <p:nvPr/>
          </p:nvSpPr>
          <p:spPr bwMode="auto">
            <a:xfrm>
              <a:off x="5771315" y="3000721"/>
              <a:ext cx="44450" cy="9525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2" name="Freeform 32"/>
            <p:cNvSpPr>
              <a:spLocks/>
            </p:cNvSpPr>
            <p:nvPr/>
          </p:nvSpPr>
          <p:spPr bwMode="auto">
            <a:xfrm>
              <a:off x="5771315" y="3000721"/>
              <a:ext cx="44450" cy="9525"/>
            </a:xfrm>
            <a:custGeom>
              <a:avLst/>
              <a:gdLst>
                <a:gd name="T0" fmla="*/ 0 w 28"/>
                <a:gd name="T1" fmla="*/ 6 h 6"/>
                <a:gd name="T2" fmla="*/ 28 w 28"/>
                <a:gd name="T3" fmla="*/ 6 h 6"/>
                <a:gd name="T4" fmla="*/ 28 w 28"/>
                <a:gd name="T5" fmla="*/ 0 h 6"/>
                <a:gd name="T6" fmla="*/ 0 w 2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6">
                  <a:moveTo>
                    <a:pt x="0" y="6"/>
                  </a:moveTo>
                  <a:lnTo>
                    <a:pt x="28" y="6"/>
                  </a:lnTo>
                  <a:lnTo>
                    <a:pt x="2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3" name="Freeform 33"/>
            <p:cNvSpPr>
              <a:spLocks/>
            </p:cNvSpPr>
            <p:nvPr/>
          </p:nvSpPr>
          <p:spPr bwMode="auto">
            <a:xfrm>
              <a:off x="5771315" y="3024533"/>
              <a:ext cx="44450" cy="0"/>
            </a:xfrm>
            <a:custGeom>
              <a:avLst/>
              <a:gdLst>
                <a:gd name="T0" fmla="*/ 0 w 28"/>
                <a:gd name="T1" fmla="*/ 28 w 28"/>
                <a:gd name="T2" fmla="*/ 0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8">
                  <a:moveTo>
                    <a:pt x="0" y="0"/>
                  </a:move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4" name="Line 34"/>
            <p:cNvSpPr>
              <a:spLocks noChangeShapeType="1"/>
            </p:cNvSpPr>
            <p:nvPr/>
          </p:nvSpPr>
          <p:spPr bwMode="auto">
            <a:xfrm>
              <a:off x="5771315" y="3024533"/>
              <a:ext cx="444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Rectangle 35"/>
            <p:cNvSpPr>
              <a:spLocks noChangeArrowheads="1"/>
            </p:cNvSpPr>
            <p:nvPr/>
          </p:nvSpPr>
          <p:spPr bwMode="auto">
            <a:xfrm>
              <a:off x="5771315" y="3019771"/>
              <a:ext cx="44450" cy="9525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Freeform 36"/>
            <p:cNvSpPr>
              <a:spLocks/>
            </p:cNvSpPr>
            <p:nvPr/>
          </p:nvSpPr>
          <p:spPr bwMode="auto">
            <a:xfrm>
              <a:off x="5771315" y="3019771"/>
              <a:ext cx="44450" cy="9525"/>
            </a:xfrm>
            <a:custGeom>
              <a:avLst/>
              <a:gdLst>
                <a:gd name="T0" fmla="*/ 0 w 28"/>
                <a:gd name="T1" fmla="*/ 6 h 6"/>
                <a:gd name="T2" fmla="*/ 28 w 28"/>
                <a:gd name="T3" fmla="*/ 6 h 6"/>
                <a:gd name="T4" fmla="*/ 28 w 28"/>
                <a:gd name="T5" fmla="*/ 0 h 6"/>
                <a:gd name="T6" fmla="*/ 0 w 2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6">
                  <a:moveTo>
                    <a:pt x="0" y="6"/>
                  </a:moveTo>
                  <a:lnTo>
                    <a:pt x="28" y="6"/>
                  </a:lnTo>
                  <a:lnTo>
                    <a:pt x="2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Freeform 37"/>
            <p:cNvSpPr>
              <a:spLocks/>
            </p:cNvSpPr>
            <p:nvPr/>
          </p:nvSpPr>
          <p:spPr bwMode="auto">
            <a:xfrm>
              <a:off x="5763378" y="2864196"/>
              <a:ext cx="76200" cy="65088"/>
            </a:xfrm>
            <a:custGeom>
              <a:avLst/>
              <a:gdLst>
                <a:gd name="T0" fmla="*/ 45 w 48"/>
                <a:gd name="T1" fmla="*/ 38 h 41"/>
                <a:gd name="T2" fmla="*/ 45 w 48"/>
                <a:gd name="T3" fmla="*/ 36 h 41"/>
                <a:gd name="T4" fmla="*/ 5 w 48"/>
                <a:gd name="T5" fmla="*/ 36 h 41"/>
                <a:gd name="T6" fmla="*/ 5 w 48"/>
                <a:gd name="T7" fmla="*/ 5 h 41"/>
                <a:gd name="T8" fmla="*/ 42 w 48"/>
                <a:gd name="T9" fmla="*/ 5 h 41"/>
                <a:gd name="T10" fmla="*/ 42 w 48"/>
                <a:gd name="T11" fmla="*/ 38 h 41"/>
                <a:gd name="T12" fmla="*/ 45 w 48"/>
                <a:gd name="T13" fmla="*/ 38 h 41"/>
                <a:gd name="T14" fmla="*/ 45 w 48"/>
                <a:gd name="T15" fmla="*/ 36 h 41"/>
                <a:gd name="T16" fmla="*/ 45 w 48"/>
                <a:gd name="T17" fmla="*/ 38 h 41"/>
                <a:gd name="T18" fmla="*/ 48 w 48"/>
                <a:gd name="T19" fmla="*/ 38 h 41"/>
                <a:gd name="T20" fmla="*/ 48 w 48"/>
                <a:gd name="T21" fmla="*/ 0 h 41"/>
                <a:gd name="T22" fmla="*/ 0 w 48"/>
                <a:gd name="T23" fmla="*/ 0 h 41"/>
                <a:gd name="T24" fmla="*/ 0 w 48"/>
                <a:gd name="T25" fmla="*/ 41 h 41"/>
                <a:gd name="T26" fmla="*/ 48 w 48"/>
                <a:gd name="T27" fmla="*/ 41 h 41"/>
                <a:gd name="T28" fmla="*/ 48 w 48"/>
                <a:gd name="T29" fmla="*/ 38 h 41"/>
                <a:gd name="T30" fmla="*/ 45 w 48"/>
                <a:gd name="T3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41">
                  <a:moveTo>
                    <a:pt x="45" y="38"/>
                  </a:moveTo>
                  <a:lnTo>
                    <a:pt x="45" y="36"/>
                  </a:lnTo>
                  <a:lnTo>
                    <a:pt x="5" y="36"/>
                  </a:lnTo>
                  <a:lnTo>
                    <a:pt x="5" y="5"/>
                  </a:lnTo>
                  <a:lnTo>
                    <a:pt x="42" y="5"/>
                  </a:lnTo>
                  <a:lnTo>
                    <a:pt x="42" y="38"/>
                  </a:lnTo>
                  <a:lnTo>
                    <a:pt x="45" y="38"/>
                  </a:lnTo>
                  <a:lnTo>
                    <a:pt x="45" y="36"/>
                  </a:lnTo>
                  <a:lnTo>
                    <a:pt x="45" y="38"/>
                  </a:lnTo>
                  <a:lnTo>
                    <a:pt x="48" y="38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48" y="41"/>
                  </a:lnTo>
                  <a:lnTo>
                    <a:pt x="48" y="38"/>
                  </a:lnTo>
                  <a:lnTo>
                    <a:pt x="45" y="38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15"/>
            <p:cNvSpPr>
              <a:spLocks/>
            </p:cNvSpPr>
            <p:nvPr/>
          </p:nvSpPr>
          <p:spPr bwMode="auto">
            <a:xfrm>
              <a:off x="5919067" y="2840383"/>
              <a:ext cx="173038" cy="217488"/>
            </a:xfrm>
            <a:custGeom>
              <a:avLst/>
              <a:gdLst>
                <a:gd name="T0" fmla="*/ 3 w 109"/>
                <a:gd name="T1" fmla="*/ 3 h 137"/>
                <a:gd name="T2" fmla="*/ 3 w 109"/>
                <a:gd name="T3" fmla="*/ 6 h 137"/>
                <a:gd name="T4" fmla="*/ 104 w 109"/>
                <a:gd name="T5" fmla="*/ 6 h 137"/>
                <a:gd name="T6" fmla="*/ 104 w 109"/>
                <a:gd name="T7" fmla="*/ 76 h 137"/>
                <a:gd name="T8" fmla="*/ 89 w 109"/>
                <a:gd name="T9" fmla="*/ 132 h 137"/>
                <a:gd name="T10" fmla="*/ 7 w 109"/>
                <a:gd name="T11" fmla="*/ 132 h 137"/>
                <a:gd name="T12" fmla="*/ 5 w 109"/>
                <a:gd name="T13" fmla="*/ 3 h 137"/>
                <a:gd name="T14" fmla="*/ 3 w 109"/>
                <a:gd name="T15" fmla="*/ 3 h 137"/>
                <a:gd name="T16" fmla="*/ 3 w 109"/>
                <a:gd name="T17" fmla="*/ 6 h 137"/>
                <a:gd name="T18" fmla="*/ 3 w 109"/>
                <a:gd name="T19" fmla="*/ 3 h 137"/>
                <a:gd name="T20" fmla="*/ 0 w 109"/>
                <a:gd name="T21" fmla="*/ 3 h 137"/>
                <a:gd name="T22" fmla="*/ 1 w 109"/>
                <a:gd name="T23" fmla="*/ 137 h 137"/>
                <a:gd name="T24" fmla="*/ 93 w 109"/>
                <a:gd name="T25" fmla="*/ 137 h 137"/>
                <a:gd name="T26" fmla="*/ 109 w 109"/>
                <a:gd name="T27" fmla="*/ 76 h 137"/>
                <a:gd name="T28" fmla="*/ 109 w 109"/>
                <a:gd name="T29" fmla="*/ 0 h 137"/>
                <a:gd name="T30" fmla="*/ 0 w 109"/>
                <a:gd name="T31" fmla="*/ 0 h 137"/>
                <a:gd name="T32" fmla="*/ 0 w 109"/>
                <a:gd name="T33" fmla="*/ 3 h 137"/>
                <a:gd name="T34" fmla="*/ 3 w 109"/>
                <a:gd name="T35" fmla="*/ 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37">
                  <a:moveTo>
                    <a:pt x="3" y="3"/>
                  </a:moveTo>
                  <a:lnTo>
                    <a:pt x="3" y="6"/>
                  </a:lnTo>
                  <a:lnTo>
                    <a:pt x="104" y="6"/>
                  </a:lnTo>
                  <a:lnTo>
                    <a:pt x="104" y="76"/>
                  </a:lnTo>
                  <a:lnTo>
                    <a:pt x="89" y="132"/>
                  </a:lnTo>
                  <a:lnTo>
                    <a:pt x="7" y="132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3" y="3"/>
                  </a:lnTo>
                  <a:lnTo>
                    <a:pt x="0" y="3"/>
                  </a:lnTo>
                  <a:lnTo>
                    <a:pt x="1" y="137"/>
                  </a:lnTo>
                  <a:lnTo>
                    <a:pt x="93" y="137"/>
                  </a:lnTo>
                  <a:lnTo>
                    <a:pt x="109" y="76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9" name="Freeform 16"/>
            <p:cNvSpPr>
              <a:spLocks/>
            </p:cNvSpPr>
            <p:nvPr/>
          </p:nvSpPr>
          <p:spPr bwMode="auto">
            <a:xfrm>
              <a:off x="6020667" y="2949921"/>
              <a:ext cx="71438" cy="112713"/>
            </a:xfrm>
            <a:custGeom>
              <a:avLst/>
              <a:gdLst>
                <a:gd name="T0" fmla="*/ 40 w 45"/>
                <a:gd name="T1" fmla="*/ 10 h 71"/>
                <a:gd name="T2" fmla="*/ 38 w 45"/>
                <a:gd name="T3" fmla="*/ 8 h 71"/>
                <a:gd name="T4" fmla="*/ 0 w 45"/>
                <a:gd name="T5" fmla="*/ 50 h 71"/>
                <a:gd name="T6" fmla="*/ 26 w 45"/>
                <a:gd name="T7" fmla="*/ 71 h 71"/>
                <a:gd name="T8" fmla="*/ 45 w 45"/>
                <a:gd name="T9" fmla="*/ 0 h 71"/>
                <a:gd name="T10" fmla="*/ 38 w 45"/>
                <a:gd name="T11" fmla="*/ 8 h 71"/>
                <a:gd name="T12" fmla="*/ 40 w 45"/>
                <a:gd name="T13" fmla="*/ 10 h 71"/>
                <a:gd name="T14" fmla="*/ 37 w 45"/>
                <a:gd name="T15" fmla="*/ 10 h 71"/>
                <a:gd name="T16" fmla="*/ 24 w 45"/>
                <a:gd name="T17" fmla="*/ 62 h 71"/>
                <a:gd name="T18" fmla="*/ 8 w 45"/>
                <a:gd name="T19" fmla="*/ 48 h 71"/>
                <a:gd name="T20" fmla="*/ 42 w 45"/>
                <a:gd name="T21" fmla="*/ 12 h 71"/>
                <a:gd name="T22" fmla="*/ 40 w 45"/>
                <a:gd name="T23" fmla="*/ 10 h 71"/>
                <a:gd name="T24" fmla="*/ 37 w 45"/>
                <a:gd name="T25" fmla="*/ 10 h 71"/>
                <a:gd name="T26" fmla="*/ 40 w 45"/>
                <a:gd name="T2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71">
                  <a:moveTo>
                    <a:pt x="40" y="10"/>
                  </a:moveTo>
                  <a:lnTo>
                    <a:pt x="38" y="8"/>
                  </a:lnTo>
                  <a:lnTo>
                    <a:pt x="0" y="50"/>
                  </a:lnTo>
                  <a:lnTo>
                    <a:pt x="26" y="71"/>
                  </a:lnTo>
                  <a:lnTo>
                    <a:pt x="45" y="0"/>
                  </a:lnTo>
                  <a:lnTo>
                    <a:pt x="38" y="8"/>
                  </a:lnTo>
                  <a:lnTo>
                    <a:pt x="40" y="10"/>
                  </a:lnTo>
                  <a:lnTo>
                    <a:pt x="37" y="10"/>
                  </a:lnTo>
                  <a:lnTo>
                    <a:pt x="24" y="62"/>
                  </a:lnTo>
                  <a:lnTo>
                    <a:pt x="8" y="48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7" y="10"/>
                  </a:lnTo>
                  <a:lnTo>
                    <a:pt x="40" y="10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0" name="Freeform 17"/>
            <p:cNvSpPr>
              <a:spLocks/>
            </p:cNvSpPr>
            <p:nvPr/>
          </p:nvSpPr>
          <p:spPr bwMode="auto">
            <a:xfrm>
              <a:off x="5952404" y="2943571"/>
              <a:ext cx="109538" cy="0"/>
            </a:xfrm>
            <a:custGeom>
              <a:avLst/>
              <a:gdLst>
                <a:gd name="T0" fmla="*/ 0 w 69"/>
                <a:gd name="T1" fmla="*/ 69 w 69"/>
                <a:gd name="T2" fmla="*/ 0 w 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9">
                  <a:moveTo>
                    <a:pt x="0" y="0"/>
                  </a:moveTo>
                  <a:lnTo>
                    <a:pt x="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1" name="Line 18"/>
            <p:cNvSpPr>
              <a:spLocks noChangeShapeType="1"/>
            </p:cNvSpPr>
            <p:nvPr/>
          </p:nvSpPr>
          <p:spPr bwMode="auto">
            <a:xfrm>
              <a:off x="5952404" y="2943571"/>
              <a:ext cx="10953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2" name="Rectangle 19"/>
            <p:cNvSpPr>
              <a:spLocks noChangeArrowheads="1"/>
            </p:cNvSpPr>
            <p:nvPr/>
          </p:nvSpPr>
          <p:spPr bwMode="auto">
            <a:xfrm>
              <a:off x="5952404" y="2940396"/>
              <a:ext cx="109538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3" name="Freeform 20"/>
            <p:cNvSpPr>
              <a:spLocks/>
            </p:cNvSpPr>
            <p:nvPr/>
          </p:nvSpPr>
          <p:spPr bwMode="auto">
            <a:xfrm>
              <a:off x="5952404" y="2940396"/>
              <a:ext cx="109538" cy="7938"/>
            </a:xfrm>
            <a:custGeom>
              <a:avLst/>
              <a:gdLst>
                <a:gd name="T0" fmla="*/ 0 w 69"/>
                <a:gd name="T1" fmla="*/ 5 h 5"/>
                <a:gd name="T2" fmla="*/ 69 w 69"/>
                <a:gd name="T3" fmla="*/ 5 h 5"/>
                <a:gd name="T4" fmla="*/ 69 w 69"/>
                <a:gd name="T5" fmla="*/ 0 h 5"/>
                <a:gd name="T6" fmla="*/ 0 w 6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5">
                  <a:moveTo>
                    <a:pt x="0" y="5"/>
                  </a:moveTo>
                  <a:lnTo>
                    <a:pt x="69" y="5"/>
                  </a:lnTo>
                  <a:lnTo>
                    <a:pt x="6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Freeform 21"/>
            <p:cNvSpPr>
              <a:spLocks/>
            </p:cNvSpPr>
            <p:nvPr/>
          </p:nvSpPr>
          <p:spPr bwMode="auto">
            <a:xfrm>
              <a:off x="5952404" y="2962621"/>
              <a:ext cx="88900" cy="0"/>
            </a:xfrm>
            <a:custGeom>
              <a:avLst/>
              <a:gdLst>
                <a:gd name="T0" fmla="*/ 0 w 56"/>
                <a:gd name="T1" fmla="*/ 56 w 56"/>
                <a:gd name="T2" fmla="*/ 0 w 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Line 22"/>
            <p:cNvSpPr>
              <a:spLocks noChangeShapeType="1"/>
            </p:cNvSpPr>
            <p:nvPr/>
          </p:nvSpPr>
          <p:spPr bwMode="auto">
            <a:xfrm>
              <a:off x="5952404" y="2962621"/>
              <a:ext cx="889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Rectangle 23"/>
            <p:cNvSpPr>
              <a:spLocks noChangeArrowheads="1"/>
            </p:cNvSpPr>
            <p:nvPr/>
          </p:nvSpPr>
          <p:spPr bwMode="auto">
            <a:xfrm>
              <a:off x="5952404" y="2959446"/>
              <a:ext cx="88900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Freeform 24"/>
            <p:cNvSpPr>
              <a:spLocks/>
            </p:cNvSpPr>
            <p:nvPr/>
          </p:nvSpPr>
          <p:spPr bwMode="auto">
            <a:xfrm>
              <a:off x="5952404" y="2959446"/>
              <a:ext cx="88900" cy="7938"/>
            </a:xfrm>
            <a:custGeom>
              <a:avLst/>
              <a:gdLst>
                <a:gd name="T0" fmla="*/ 0 w 56"/>
                <a:gd name="T1" fmla="*/ 5 h 5"/>
                <a:gd name="T2" fmla="*/ 56 w 56"/>
                <a:gd name="T3" fmla="*/ 5 h 5"/>
                <a:gd name="T4" fmla="*/ 56 w 56"/>
                <a:gd name="T5" fmla="*/ 0 h 5"/>
                <a:gd name="T6" fmla="*/ 0 w 5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">
                  <a:moveTo>
                    <a:pt x="0" y="5"/>
                  </a:moveTo>
                  <a:lnTo>
                    <a:pt x="56" y="5"/>
                  </a:ln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Freeform 25"/>
            <p:cNvSpPr>
              <a:spLocks/>
            </p:cNvSpPr>
            <p:nvPr/>
          </p:nvSpPr>
          <p:spPr bwMode="auto">
            <a:xfrm>
              <a:off x="5952404" y="2981671"/>
              <a:ext cx="65088" cy="0"/>
            </a:xfrm>
            <a:custGeom>
              <a:avLst/>
              <a:gdLst>
                <a:gd name="T0" fmla="*/ 0 w 41"/>
                <a:gd name="T1" fmla="*/ 41 w 41"/>
                <a:gd name="T2" fmla="*/ 0 w 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">
                  <a:moveTo>
                    <a:pt x="0" y="0"/>
                  </a:move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Line 26"/>
            <p:cNvSpPr>
              <a:spLocks noChangeShapeType="1"/>
            </p:cNvSpPr>
            <p:nvPr/>
          </p:nvSpPr>
          <p:spPr bwMode="auto">
            <a:xfrm>
              <a:off x="5952404" y="2981671"/>
              <a:ext cx="6508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Rectangle 27"/>
            <p:cNvSpPr>
              <a:spLocks noChangeArrowheads="1"/>
            </p:cNvSpPr>
            <p:nvPr/>
          </p:nvSpPr>
          <p:spPr bwMode="auto">
            <a:xfrm>
              <a:off x="5952404" y="2978496"/>
              <a:ext cx="65088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1" name="Freeform 28"/>
            <p:cNvSpPr>
              <a:spLocks/>
            </p:cNvSpPr>
            <p:nvPr/>
          </p:nvSpPr>
          <p:spPr bwMode="auto">
            <a:xfrm>
              <a:off x="5952404" y="2978496"/>
              <a:ext cx="65088" cy="7938"/>
            </a:xfrm>
            <a:custGeom>
              <a:avLst/>
              <a:gdLst>
                <a:gd name="T0" fmla="*/ 0 w 41"/>
                <a:gd name="T1" fmla="*/ 5 h 5"/>
                <a:gd name="T2" fmla="*/ 41 w 41"/>
                <a:gd name="T3" fmla="*/ 5 h 5"/>
                <a:gd name="T4" fmla="*/ 41 w 41"/>
                <a:gd name="T5" fmla="*/ 0 h 5"/>
                <a:gd name="T6" fmla="*/ 0 w 4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">
                  <a:moveTo>
                    <a:pt x="0" y="5"/>
                  </a:moveTo>
                  <a:lnTo>
                    <a:pt x="41" y="5"/>
                  </a:lnTo>
                  <a:lnTo>
                    <a:pt x="4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2" name="Freeform 29"/>
            <p:cNvSpPr>
              <a:spLocks/>
            </p:cNvSpPr>
            <p:nvPr/>
          </p:nvSpPr>
          <p:spPr bwMode="auto">
            <a:xfrm>
              <a:off x="5952404" y="3005483"/>
              <a:ext cx="44450" cy="0"/>
            </a:xfrm>
            <a:custGeom>
              <a:avLst/>
              <a:gdLst>
                <a:gd name="T0" fmla="*/ 0 w 28"/>
                <a:gd name="T1" fmla="*/ 28 w 28"/>
                <a:gd name="T2" fmla="*/ 0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8">
                  <a:moveTo>
                    <a:pt x="0" y="0"/>
                  </a:move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3" name="Line 30"/>
            <p:cNvSpPr>
              <a:spLocks noChangeShapeType="1"/>
            </p:cNvSpPr>
            <p:nvPr/>
          </p:nvSpPr>
          <p:spPr bwMode="auto">
            <a:xfrm>
              <a:off x="5952404" y="3005483"/>
              <a:ext cx="444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4" name="Rectangle 31"/>
            <p:cNvSpPr>
              <a:spLocks noChangeArrowheads="1"/>
            </p:cNvSpPr>
            <p:nvPr/>
          </p:nvSpPr>
          <p:spPr bwMode="auto">
            <a:xfrm>
              <a:off x="5952404" y="3000721"/>
              <a:ext cx="44450" cy="9525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5" name="Freeform 32"/>
            <p:cNvSpPr>
              <a:spLocks/>
            </p:cNvSpPr>
            <p:nvPr/>
          </p:nvSpPr>
          <p:spPr bwMode="auto">
            <a:xfrm>
              <a:off x="5952404" y="3000721"/>
              <a:ext cx="44450" cy="9525"/>
            </a:xfrm>
            <a:custGeom>
              <a:avLst/>
              <a:gdLst>
                <a:gd name="T0" fmla="*/ 0 w 28"/>
                <a:gd name="T1" fmla="*/ 6 h 6"/>
                <a:gd name="T2" fmla="*/ 28 w 28"/>
                <a:gd name="T3" fmla="*/ 6 h 6"/>
                <a:gd name="T4" fmla="*/ 28 w 28"/>
                <a:gd name="T5" fmla="*/ 0 h 6"/>
                <a:gd name="T6" fmla="*/ 0 w 2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6">
                  <a:moveTo>
                    <a:pt x="0" y="6"/>
                  </a:moveTo>
                  <a:lnTo>
                    <a:pt x="28" y="6"/>
                  </a:lnTo>
                  <a:lnTo>
                    <a:pt x="2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6" name="Freeform 33"/>
            <p:cNvSpPr>
              <a:spLocks/>
            </p:cNvSpPr>
            <p:nvPr/>
          </p:nvSpPr>
          <p:spPr bwMode="auto">
            <a:xfrm>
              <a:off x="5952404" y="3024533"/>
              <a:ext cx="44450" cy="0"/>
            </a:xfrm>
            <a:custGeom>
              <a:avLst/>
              <a:gdLst>
                <a:gd name="T0" fmla="*/ 0 w 28"/>
                <a:gd name="T1" fmla="*/ 28 w 28"/>
                <a:gd name="T2" fmla="*/ 0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8">
                  <a:moveTo>
                    <a:pt x="0" y="0"/>
                  </a:move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7" name="Line 34"/>
            <p:cNvSpPr>
              <a:spLocks noChangeShapeType="1"/>
            </p:cNvSpPr>
            <p:nvPr/>
          </p:nvSpPr>
          <p:spPr bwMode="auto">
            <a:xfrm>
              <a:off x="5952404" y="3024533"/>
              <a:ext cx="444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8" name="Rectangle 35"/>
            <p:cNvSpPr>
              <a:spLocks noChangeArrowheads="1"/>
            </p:cNvSpPr>
            <p:nvPr/>
          </p:nvSpPr>
          <p:spPr bwMode="auto">
            <a:xfrm>
              <a:off x="5952404" y="3019771"/>
              <a:ext cx="44450" cy="9525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9" name="Freeform 36"/>
            <p:cNvSpPr>
              <a:spLocks/>
            </p:cNvSpPr>
            <p:nvPr/>
          </p:nvSpPr>
          <p:spPr bwMode="auto">
            <a:xfrm>
              <a:off x="5952404" y="3019771"/>
              <a:ext cx="44450" cy="9525"/>
            </a:xfrm>
            <a:custGeom>
              <a:avLst/>
              <a:gdLst>
                <a:gd name="T0" fmla="*/ 0 w 28"/>
                <a:gd name="T1" fmla="*/ 6 h 6"/>
                <a:gd name="T2" fmla="*/ 28 w 28"/>
                <a:gd name="T3" fmla="*/ 6 h 6"/>
                <a:gd name="T4" fmla="*/ 28 w 28"/>
                <a:gd name="T5" fmla="*/ 0 h 6"/>
                <a:gd name="T6" fmla="*/ 0 w 2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6">
                  <a:moveTo>
                    <a:pt x="0" y="6"/>
                  </a:moveTo>
                  <a:lnTo>
                    <a:pt x="28" y="6"/>
                  </a:lnTo>
                  <a:lnTo>
                    <a:pt x="2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0" name="Freeform 37"/>
            <p:cNvSpPr>
              <a:spLocks/>
            </p:cNvSpPr>
            <p:nvPr/>
          </p:nvSpPr>
          <p:spPr bwMode="auto">
            <a:xfrm>
              <a:off x="5944467" y="2864196"/>
              <a:ext cx="76200" cy="65088"/>
            </a:xfrm>
            <a:custGeom>
              <a:avLst/>
              <a:gdLst>
                <a:gd name="T0" fmla="*/ 45 w 48"/>
                <a:gd name="T1" fmla="*/ 38 h 41"/>
                <a:gd name="T2" fmla="*/ 45 w 48"/>
                <a:gd name="T3" fmla="*/ 36 h 41"/>
                <a:gd name="T4" fmla="*/ 5 w 48"/>
                <a:gd name="T5" fmla="*/ 36 h 41"/>
                <a:gd name="T6" fmla="*/ 5 w 48"/>
                <a:gd name="T7" fmla="*/ 5 h 41"/>
                <a:gd name="T8" fmla="*/ 42 w 48"/>
                <a:gd name="T9" fmla="*/ 5 h 41"/>
                <a:gd name="T10" fmla="*/ 42 w 48"/>
                <a:gd name="T11" fmla="*/ 38 h 41"/>
                <a:gd name="T12" fmla="*/ 45 w 48"/>
                <a:gd name="T13" fmla="*/ 38 h 41"/>
                <a:gd name="T14" fmla="*/ 45 w 48"/>
                <a:gd name="T15" fmla="*/ 36 h 41"/>
                <a:gd name="T16" fmla="*/ 45 w 48"/>
                <a:gd name="T17" fmla="*/ 38 h 41"/>
                <a:gd name="T18" fmla="*/ 48 w 48"/>
                <a:gd name="T19" fmla="*/ 38 h 41"/>
                <a:gd name="T20" fmla="*/ 48 w 48"/>
                <a:gd name="T21" fmla="*/ 0 h 41"/>
                <a:gd name="T22" fmla="*/ 0 w 48"/>
                <a:gd name="T23" fmla="*/ 0 h 41"/>
                <a:gd name="T24" fmla="*/ 0 w 48"/>
                <a:gd name="T25" fmla="*/ 41 h 41"/>
                <a:gd name="T26" fmla="*/ 48 w 48"/>
                <a:gd name="T27" fmla="*/ 41 h 41"/>
                <a:gd name="T28" fmla="*/ 48 w 48"/>
                <a:gd name="T29" fmla="*/ 38 h 41"/>
                <a:gd name="T30" fmla="*/ 45 w 48"/>
                <a:gd name="T3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41">
                  <a:moveTo>
                    <a:pt x="45" y="38"/>
                  </a:moveTo>
                  <a:lnTo>
                    <a:pt x="45" y="36"/>
                  </a:lnTo>
                  <a:lnTo>
                    <a:pt x="5" y="36"/>
                  </a:lnTo>
                  <a:lnTo>
                    <a:pt x="5" y="5"/>
                  </a:lnTo>
                  <a:lnTo>
                    <a:pt x="42" y="5"/>
                  </a:lnTo>
                  <a:lnTo>
                    <a:pt x="42" y="38"/>
                  </a:lnTo>
                  <a:lnTo>
                    <a:pt x="45" y="38"/>
                  </a:lnTo>
                  <a:lnTo>
                    <a:pt x="45" y="36"/>
                  </a:lnTo>
                  <a:lnTo>
                    <a:pt x="45" y="38"/>
                  </a:lnTo>
                  <a:lnTo>
                    <a:pt x="48" y="38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48" y="41"/>
                  </a:lnTo>
                  <a:lnTo>
                    <a:pt x="48" y="38"/>
                  </a:lnTo>
                  <a:lnTo>
                    <a:pt x="45" y="38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1" name="Freeform 15"/>
            <p:cNvSpPr>
              <a:spLocks/>
            </p:cNvSpPr>
            <p:nvPr/>
          </p:nvSpPr>
          <p:spPr bwMode="auto">
            <a:xfrm>
              <a:off x="6099322" y="2839175"/>
              <a:ext cx="173038" cy="217488"/>
            </a:xfrm>
            <a:custGeom>
              <a:avLst/>
              <a:gdLst>
                <a:gd name="T0" fmla="*/ 3 w 109"/>
                <a:gd name="T1" fmla="*/ 3 h 137"/>
                <a:gd name="T2" fmla="*/ 3 w 109"/>
                <a:gd name="T3" fmla="*/ 6 h 137"/>
                <a:gd name="T4" fmla="*/ 104 w 109"/>
                <a:gd name="T5" fmla="*/ 6 h 137"/>
                <a:gd name="T6" fmla="*/ 104 w 109"/>
                <a:gd name="T7" fmla="*/ 76 h 137"/>
                <a:gd name="T8" fmla="*/ 89 w 109"/>
                <a:gd name="T9" fmla="*/ 132 h 137"/>
                <a:gd name="T10" fmla="*/ 7 w 109"/>
                <a:gd name="T11" fmla="*/ 132 h 137"/>
                <a:gd name="T12" fmla="*/ 5 w 109"/>
                <a:gd name="T13" fmla="*/ 3 h 137"/>
                <a:gd name="T14" fmla="*/ 3 w 109"/>
                <a:gd name="T15" fmla="*/ 3 h 137"/>
                <a:gd name="T16" fmla="*/ 3 w 109"/>
                <a:gd name="T17" fmla="*/ 6 h 137"/>
                <a:gd name="T18" fmla="*/ 3 w 109"/>
                <a:gd name="T19" fmla="*/ 3 h 137"/>
                <a:gd name="T20" fmla="*/ 0 w 109"/>
                <a:gd name="T21" fmla="*/ 3 h 137"/>
                <a:gd name="T22" fmla="*/ 1 w 109"/>
                <a:gd name="T23" fmla="*/ 137 h 137"/>
                <a:gd name="T24" fmla="*/ 93 w 109"/>
                <a:gd name="T25" fmla="*/ 137 h 137"/>
                <a:gd name="T26" fmla="*/ 109 w 109"/>
                <a:gd name="T27" fmla="*/ 76 h 137"/>
                <a:gd name="T28" fmla="*/ 109 w 109"/>
                <a:gd name="T29" fmla="*/ 0 h 137"/>
                <a:gd name="T30" fmla="*/ 0 w 109"/>
                <a:gd name="T31" fmla="*/ 0 h 137"/>
                <a:gd name="T32" fmla="*/ 0 w 109"/>
                <a:gd name="T33" fmla="*/ 3 h 137"/>
                <a:gd name="T34" fmla="*/ 3 w 109"/>
                <a:gd name="T35" fmla="*/ 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" h="137">
                  <a:moveTo>
                    <a:pt x="3" y="3"/>
                  </a:moveTo>
                  <a:lnTo>
                    <a:pt x="3" y="6"/>
                  </a:lnTo>
                  <a:lnTo>
                    <a:pt x="104" y="6"/>
                  </a:lnTo>
                  <a:lnTo>
                    <a:pt x="104" y="76"/>
                  </a:lnTo>
                  <a:lnTo>
                    <a:pt x="89" y="132"/>
                  </a:lnTo>
                  <a:lnTo>
                    <a:pt x="7" y="132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3" y="3"/>
                  </a:lnTo>
                  <a:lnTo>
                    <a:pt x="0" y="3"/>
                  </a:lnTo>
                  <a:lnTo>
                    <a:pt x="1" y="137"/>
                  </a:lnTo>
                  <a:lnTo>
                    <a:pt x="93" y="137"/>
                  </a:lnTo>
                  <a:lnTo>
                    <a:pt x="109" y="76"/>
                  </a:lnTo>
                  <a:lnTo>
                    <a:pt x="109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3" y="3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2" name="Freeform 16"/>
            <p:cNvSpPr>
              <a:spLocks/>
            </p:cNvSpPr>
            <p:nvPr/>
          </p:nvSpPr>
          <p:spPr bwMode="auto">
            <a:xfrm>
              <a:off x="6200922" y="2948713"/>
              <a:ext cx="71438" cy="112713"/>
            </a:xfrm>
            <a:custGeom>
              <a:avLst/>
              <a:gdLst>
                <a:gd name="T0" fmla="*/ 40 w 45"/>
                <a:gd name="T1" fmla="*/ 10 h 71"/>
                <a:gd name="T2" fmla="*/ 38 w 45"/>
                <a:gd name="T3" fmla="*/ 8 h 71"/>
                <a:gd name="T4" fmla="*/ 0 w 45"/>
                <a:gd name="T5" fmla="*/ 50 h 71"/>
                <a:gd name="T6" fmla="*/ 26 w 45"/>
                <a:gd name="T7" fmla="*/ 71 h 71"/>
                <a:gd name="T8" fmla="*/ 45 w 45"/>
                <a:gd name="T9" fmla="*/ 0 h 71"/>
                <a:gd name="T10" fmla="*/ 38 w 45"/>
                <a:gd name="T11" fmla="*/ 8 h 71"/>
                <a:gd name="T12" fmla="*/ 40 w 45"/>
                <a:gd name="T13" fmla="*/ 10 h 71"/>
                <a:gd name="T14" fmla="*/ 37 w 45"/>
                <a:gd name="T15" fmla="*/ 10 h 71"/>
                <a:gd name="T16" fmla="*/ 24 w 45"/>
                <a:gd name="T17" fmla="*/ 62 h 71"/>
                <a:gd name="T18" fmla="*/ 8 w 45"/>
                <a:gd name="T19" fmla="*/ 48 h 71"/>
                <a:gd name="T20" fmla="*/ 42 w 45"/>
                <a:gd name="T21" fmla="*/ 12 h 71"/>
                <a:gd name="T22" fmla="*/ 40 w 45"/>
                <a:gd name="T23" fmla="*/ 10 h 71"/>
                <a:gd name="T24" fmla="*/ 37 w 45"/>
                <a:gd name="T25" fmla="*/ 10 h 71"/>
                <a:gd name="T26" fmla="*/ 40 w 45"/>
                <a:gd name="T27" fmla="*/ 1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71">
                  <a:moveTo>
                    <a:pt x="40" y="10"/>
                  </a:moveTo>
                  <a:lnTo>
                    <a:pt x="38" y="8"/>
                  </a:lnTo>
                  <a:lnTo>
                    <a:pt x="0" y="50"/>
                  </a:lnTo>
                  <a:lnTo>
                    <a:pt x="26" y="71"/>
                  </a:lnTo>
                  <a:lnTo>
                    <a:pt x="45" y="0"/>
                  </a:lnTo>
                  <a:lnTo>
                    <a:pt x="38" y="8"/>
                  </a:lnTo>
                  <a:lnTo>
                    <a:pt x="40" y="10"/>
                  </a:lnTo>
                  <a:lnTo>
                    <a:pt x="37" y="10"/>
                  </a:lnTo>
                  <a:lnTo>
                    <a:pt x="24" y="62"/>
                  </a:lnTo>
                  <a:lnTo>
                    <a:pt x="8" y="48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7" y="10"/>
                  </a:lnTo>
                  <a:lnTo>
                    <a:pt x="40" y="10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3" name="Freeform 17"/>
            <p:cNvSpPr>
              <a:spLocks/>
            </p:cNvSpPr>
            <p:nvPr/>
          </p:nvSpPr>
          <p:spPr bwMode="auto">
            <a:xfrm>
              <a:off x="6132659" y="2942363"/>
              <a:ext cx="109538" cy="0"/>
            </a:xfrm>
            <a:custGeom>
              <a:avLst/>
              <a:gdLst>
                <a:gd name="T0" fmla="*/ 0 w 69"/>
                <a:gd name="T1" fmla="*/ 69 w 69"/>
                <a:gd name="T2" fmla="*/ 0 w 6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9">
                  <a:moveTo>
                    <a:pt x="0" y="0"/>
                  </a:moveTo>
                  <a:lnTo>
                    <a:pt x="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Line 18"/>
            <p:cNvSpPr>
              <a:spLocks noChangeShapeType="1"/>
            </p:cNvSpPr>
            <p:nvPr/>
          </p:nvSpPr>
          <p:spPr bwMode="auto">
            <a:xfrm>
              <a:off x="6132659" y="2942363"/>
              <a:ext cx="10953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Rectangle 19"/>
            <p:cNvSpPr>
              <a:spLocks noChangeArrowheads="1"/>
            </p:cNvSpPr>
            <p:nvPr/>
          </p:nvSpPr>
          <p:spPr bwMode="auto">
            <a:xfrm>
              <a:off x="6132659" y="2939188"/>
              <a:ext cx="109538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Freeform 20"/>
            <p:cNvSpPr>
              <a:spLocks/>
            </p:cNvSpPr>
            <p:nvPr/>
          </p:nvSpPr>
          <p:spPr bwMode="auto">
            <a:xfrm>
              <a:off x="6132659" y="2939188"/>
              <a:ext cx="109538" cy="7938"/>
            </a:xfrm>
            <a:custGeom>
              <a:avLst/>
              <a:gdLst>
                <a:gd name="T0" fmla="*/ 0 w 69"/>
                <a:gd name="T1" fmla="*/ 5 h 5"/>
                <a:gd name="T2" fmla="*/ 69 w 69"/>
                <a:gd name="T3" fmla="*/ 5 h 5"/>
                <a:gd name="T4" fmla="*/ 69 w 69"/>
                <a:gd name="T5" fmla="*/ 0 h 5"/>
                <a:gd name="T6" fmla="*/ 0 w 69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5">
                  <a:moveTo>
                    <a:pt x="0" y="5"/>
                  </a:moveTo>
                  <a:lnTo>
                    <a:pt x="69" y="5"/>
                  </a:lnTo>
                  <a:lnTo>
                    <a:pt x="69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Freeform 21"/>
            <p:cNvSpPr>
              <a:spLocks/>
            </p:cNvSpPr>
            <p:nvPr/>
          </p:nvSpPr>
          <p:spPr bwMode="auto">
            <a:xfrm>
              <a:off x="6132659" y="2961413"/>
              <a:ext cx="88900" cy="0"/>
            </a:xfrm>
            <a:custGeom>
              <a:avLst/>
              <a:gdLst>
                <a:gd name="T0" fmla="*/ 0 w 56"/>
                <a:gd name="T1" fmla="*/ 56 w 56"/>
                <a:gd name="T2" fmla="*/ 0 w 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56">
                  <a:moveTo>
                    <a:pt x="0" y="0"/>
                  </a:move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Line 22"/>
            <p:cNvSpPr>
              <a:spLocks noChangeShapeType="1"/>
            </p:cNvSpPr>
            <p:nvPr/>
          </p:nvSpPr>
          <p:spPr bwMode="auto">
            <a:xfrm>
              <a:off x="6132659" y="2961413"/>
              <a:ext cx="889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9" name="Rectangle 23"/>
            <p:cNvSpPr>
              <a:spLocks noChangeArrowheads="1"/>
            </p:cNvSpPr>
            <p:nvPr/>
          </p:nvSpPr>
          <p:spPr bwMode="auto">
            <a:xfrm>
              <a:off x="6132659" y="2958238"/>
              <a:ext cx="88900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0" name="Freeform 24"/>
            <p:cNvSpPr>
              <a:spLocks/>
            </p:cNvSpPr>
            <p:nvPr/>
          </p:nvSpPr>
          <p:spPr bwMode="auto">
            <a:xfrm>
              <a:off x="6132659" y="2958238"/>
              <a:ext cx="88900" cy="7938"/>
            </a:xfrm>
            <a:custGeom>
              <a:avLst/>
              <a:gdLst>
                <a:gd name="T0" fmla="*/ 0 w 56"/>
                <a:gd name="T1" fmla="*/ 5 h 5"/>
                <a:gd name="T2" fmla="*/ 56 w 56"/>
                <a:gd name="T3" fmla="*/ 5 h 5"/>
                <a:gd name="T4" fmla="*/ 56 w 56"/>
                <a:gd name="T5" fmla="*/ 0 h 5"/>
                <a:gd name="T6" fmla="*/ 0 w 56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">
                  <a:moveTo>
                    <a:pt x="0" y="5"/>
                  </a:moveTo>
                  <a:lnTo>
                    <a:pt x="56" y="5"/>
                  </a:lnTo>
                  <a:lnTo>
                    <a:pt x="56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1" name="Freeform 25"/>
            <p:cNvSpPr>
              <a:spLocks/>
            </p:cNvSpPr>
            <p:nvPr/>
          </p:nvSpPr>
          <p:spPr bwMode="auto">
            <a:xfrm>
              <a:off x="6132659" y="2980463"/>
              <a:ext cx="65088" cy="0"/>
            </a:xfrm>
            <a:custGeom>
              <a:avLst/>
              <a:gdLst>
                <a:gd name="T0" fmla="*/ 0 w 41"/>
                <a:gd name="T1" fmla="*/ 41 w 41"/>
                <a:gd name="T2" fmla="*/ 0 w 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41">
                  <a:moveTo>
                    <a:pt x="0" y="0"/>
                  </a:moveTo>
                  <a:lnTo>
                    <a:pt x="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2" name="Line 26"/>
            <p:cNvSpPr>
              <a:spLocks noChangeShapeType="1"/>
            </p:cNvSpPr>
            <p:nvPr/>
          </p:nvSpPr>
          <p:spPr bwMode="auto">
            <a:xfrm>
              <a:off x="6132659" y="2980463"/>
              <a:ext cx="65088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3" name="Rectangle 27"/>
            <p:cNvSpPr>
              <a:spLocks noChangeArrowheads="1"/>
            </p:cNvSpPr>
            <p:nvPr/>
          </p:nvSpPr>
          <p:spPr bwMode="auto">
            <a:xfrm>
              <a:off x="6132659" y="2977288"/>
              <a:ext cx="65088" cy="7938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4" name="Freeform 28"/>
            <p:cNvSpPr>
              <a:spLocks/>
            </p:cNvSpPr>
            <p:nvPr/>
          </p:nvSpPr>
          <p:spPr bwMode="auto">
            <a:xfrm>
              <a:off x="6132659" y="2977288"/>
              <a:ext cx="65088" cy="7938"/>
            </a:xfrm>
            <a:custGeom>
              <a:avLst/>
              <a:gdLst>
                <a:gd name="T0" fmla="*/ 0 w 41"/>
                <a:gd name="T1" fmla="*/ 5 h 5"/>
                <a:gd name="T2" fmla="*/ 41 w 41"/>
                <a:gd name="T3" fmla="*/ 5 h 5"/>
                <a:gd name="T4" fmla="*/ 41 w 41"/>
                <a:gd name="T5" fmla="*/ 0 h 5"/>
                <a:gd name="T6" fmla="*/ 0 w 41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">
                  <a:moveTo>
                    <a:pt x="0" y="5"/>
                  </a:moveTo>
                  <a:lnTo>
                    <a:pt x="41" y="5"/>
                  </a:lnTo>
                  <a:lnTo>
                    <a:pt x="41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5" name="Freeform 29"/>
            <p:cNvSpPr>
              <a:spLocks/>
            </p:cNvSpPr>
            <p:nvPr/>
          </p:nvSpPr>
          <p:spPr bwMode="auto">
            <a:xfrm>
              <a:off x="6132659" y="3004275"/>
              <a:ext cx="44450" cy="0"/>
            </a:xfrm>
            <a:custGeom>
              <a:avLst/>
              <a:gdLst>
                <a:gd name="T0" fmla="*/ 0 w 28"/>
                <a:gd name="T1" fmla="*/ 28 w 28"/>
                <a:gd name="T2" fmla="*/ 0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8">
                  <a:moveTo>
                    <a:pt x="0" y="0"/>
                  </a:move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6" name="Line 30"/>
            <p:cNvSpPr>
              <a:spLocks noChangeShapeType="1"/>
            </p:cNvSpPr>
            <p:nvPr/>
          </p:nvSpPr>
          <p:spPr bwMode="auto">
            <a:xfrm>
              <a:off x="6132659" y="3004275"/>
              <a:ext cx="444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7" name="Rectangle 31"/>
            <p:cNvSpPr>
              <a:spLocks noChangeArrowheads="1"/>
            </p:cNvSpPr>
            <p:nvPr/>
          </p:nvSpPr>
          <p:spPr bwMode="auto">
            <a:xfrm>
              <a:off x="6132659" y="2999513"/>
              <a:ext cx="44450" cy="9525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8" name="Freeform 32"/>
            <p:cNvSpPr>
              <a:spLocks/>
            </p:cNvSpPr>
            <p:nvPr/>
          </p:nvSpPr>
          <p:spPr bwMode="auto">
            <a:xfrm>
              <a:off x="6132659" y="2999513"/>
              <a:ext cx="44450" cy="9525"/>
            </a:xfrm>
            <a:custGeom>
              <a:avLst/>
              <a:gdLst>
                <a:gd name="T0" fmla="*/ 0 w 28"/>
                <a:gd name="T1" fmla="*/ 6 h 6"/>
                <a:gd name="T2" fmla="*/ 28 w 28"/>
                <a:gd name="T3" fmla="*/ 6 h 6"/>
                <a:gd name="T4" fmla="*/ 28 w 28"/>
                <a:gd name="T5" fmla="*/ 0 h 6"/>
                <a:gd name="T6" fmla="*/ 0 w 2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6">
                  <a:moveTo>
                    <a:pt x="0" y="6"/>
                  </a:moveTo>
                  <a:lnTo>
                    <a:pt x="28" y="6"/>
                  </a:lnTo>
                  <a:lnTo>
                    <a:pt x="2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9" name="Freeform 33"/>
            <p:cNvSpPr>
              <a:spLocks/>
            </p:cNvSpPr>
            <p:nvPr/>
          </p:nvSpPr>
          <p:spPr bwMode="auto">
            <a:xfrm>
              <a:off x="6132659" y="3023325"/>
              <a:ext cx="44450" cy="0"/>
            </a:xfrm>
            <a:custGeom>
              <a:avLst/>
              <a:gdLst>
                <a:gd name="T0" fmla="*/ 0 w 28"/>
                <a:gd name="T1" fmla="*/ 28 w 28"/>
                <a:gd name="T2" fmla="*/ 0 w 2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8">
                  <a:moveTo>
                    <a:pt x="0" y="0"/>
                  </a:move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Line 34"/>
            <p:cNvSpPr>
              <a:spLocks noChangeShapeType="1"/>
            </p:cNvSpPr>
            <p:nvPr/>
          </p:nvSpPr>
          <p:spPr bwMode="auto">
            <a:xfrm>
              <a:off x="6132659" y="3023325"/>
              <a:ext cx="4445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1" name="Rectangle 35"/>
            <p:cNvSpPr>
              <a:spLocks noChangeArrowheads="1"/>
            </p:cNvSpPr>
            <p:nvPr/>
          </p:nvSpPr>
          <p:spPr bwMode="auto">
            <a:xfrm>
              <a:off x="6132659" y="3018563"/>
              <a:ext cx="44450" cy="9525"/>
            </a:xfrm>
            <a:prstGeom prst="rect">
              <a:avLst/>
            </a:pr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2" name="Freeform 36"/>
            <p:cNvSpPr>
              <a:spLocks/>
            </p:cNvSpPr>
            <p:nvPr/>
          </p:nvSpPr>
          <p:spPr bwMode="auto">
            <a:xfrm>
              <a:off x="6132659" y="3018563"/>
              <a:ext cx="44450" cy="9525"/>
            </a:xfrm>
            <a:custGeom>
              <a:avLst/>
              <a:gdLst>
                <a:gd name="T0" fmla="*/ 0 w 28"/>
                <a:gd name="T1" fmla="*/ 6 h 6"/>
                <a:gd name="T2" fmla="*/ 28 w 28"/>
                <a:gd name="T3" fmla="*/ 6 h 6"/>
                <a:gd name="T4" fmla="*/ 28 w 28"/>
                <a:gd name="T5" fmla="*/ 0 h 6"/>
                <a:gd name="T6" fmla="*/ 0 w 2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6">
                  <a:moveTo>
                    <a:pt x="0" y="6"/>
                  </a:moveTo>
                  <a:lnTo>
                    <a:pt x="28" y="6"/>
                  </a:lnTo>
                  <a:lnTo>
                    <a:pt x="28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3" name="Freeform 37"/>
            <p:cNvSpPr>
              <a:spLocks/>
            </p:cNvSpPr>
            <p:nvPr/>
          </p:nvSpPr>
          <p:spPr bwMode="auto">
            <a:xfrm>
              <a:off x="6124722" y="2862988"/>
              <a:ext cx="76200" cy="65088"/>
            </a:xfrm>
            <a:custGeom>
              <a:avLst/>
              <a:gdLst>
                <a:gd name="T0" fmla="*/ 45 w 48"/>
                <a:gd name="T1" fmla="*/ 38 h 41"/>
                <a:gd name="T2" fmla="*/ 45 w 48"/>
                <a:gd name="T3" fmla="*/ 36 h 41"/>
                <a:gd name="T4" fmla="*/ 5 w 48"/>
                <a:gd name="T5" fmla="*/ 36 h 41"/>
                <a:gd name="T6" fmla="*/ 5 w 48"/>
                <a:gd name="T7" fmla="*/ 5 h 41"/>
                <a:gd name="T8" fmla="*/ 42 w 48"/>
                <a:gd name="T9" fmla="*/ 5 h 41"/>
                <a:gd name="T10" fmla="*/ 42 w 48"/>
                <a:gd name="T11" fmla="*/ 38 h 41"/>
                <a:gd name="T12" fmla="*/ 45 w 48"/>
                <a:gd name="T13" fmla="*/ 38 h 41"/>
                <a:gd name="T14" fmla="*/ 45 w 48"/>
                <a:gd name="T15" fmla="*/ 36 h 41"/>
                <a:gd name="T16" fmla="*/ 45 w 48"/>
                <a:gd name="T17" fmla="*/ 38 h 41"/>
                <a:gd name="T18" fmla="*/ 48 w 48"/>
                <a:gd name="T19" fmla="*/ 38 h 41"/>
                <a:gd name="T20" fmla="*/ 48 w 48"/>
                <a:gd name="T21" fmla="*/ 0 h 41"/>
                <a:gd name="T22" fmla="*/ 0 w 48"/>
                <a:gd name="T23" fmla="*/ 0 h 41"/>
                <a:gd name="T24" fmla="*/ 0 w 48"/>
                <a:gd name="T25" fmla="*/ 41 h 41"/>
                <a:gd name="T26" fmla="*/ 48 w 48"/>
                <a:gd name="T27" fmla="*/ 41 h 41"/>
                <a:gd name="T28" fmla="*/ 48 w 48"/>
                <a:gd name="T29" fmla="*/ 38 h 41"/>
                <a:gd name="T30" fmla="*/ 45 w 48"/>
                <a:gd name="T31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41">
                  <a:moveTo>
                    <a:pt x="45" y="38"/>
                  </a:moveTo>
                  <a:lnTo>
                    <a:pt x="45" y="36"/>
                  </a:lnTo>
                  <a:lnTo>
                    <a:pt x="5" y="36"/>
                  </a:lnTo>
                  <a:lnTo>
                    <a:pt x="5" y="5"/>
                  </a:lnTo>
                  <a:lnTo>
                    <a:pt x="42" y="5"/>
                  </a:lnTo>
                  <a:lnTo>
                    <a:pt x="42" y="38"/>
                  </a:lnTo>
                  <a:lnTo>
                    <a:pt x="45" y="38"/>
                  </a:lnTo>
                  <a:lnTo>
                    <a:pt x="45" y="36"/>
                  </a:lnTo>
                  <a:lnTo>
                    <a:pt x="45" y="38"/>
                  </a:lnTo>
                  <a:lnTo>
                    <a:pt x="48" y="38"/>
                  </a:lnTo>
                  <a:lnTo>
                    <a:pt x="48" y="0"/>
                  </a:lnTo>
                  <a:lnTo>
                    <a:pt x="0" y="0"/>
                  </a:lnTo>
                  <a:lnTo>
                    <a:pt x="0" y="41"/>
                  </a:lnTo>
                  <a:lnTo>
                    <a:pt x="48" y="41"/>
                  </a:lnTo>
                  <a:lnTo>
                    <a:pt x="48" y="38"/>
                  </a:lnTo>
                  <a:lnTo>
                    <a:pt x="45" y="38"/>
                  </a:lnTo>
                  <a:close/>
                </a:path>
              </a:pathLst>
            </a:custGeom>
            <a:solidFill>
              <a:srgbClr val="22A2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544" name="角丸四角形 543"/>
          <p:cNvSpPr/>
          <p:nvPr/>
        </p:nvSpPr>
        <p:spPr>
          <a:xfrm>
            <a:off x="5863705" y="3309193"/>
            <a:ext cx="1007761" cy="407269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ctr"/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Arial Rounded MT Bold" panose="020F0704030504030204" pitchFamily="34" charset="0"/>
              </a:rPr>
              <a:t>Journal Article</a:t>
            </a:r>
            <a:endParaRPr kumimoji="1" lang="ja-JP" altLang="en-US" sz="1400" dirty="0">
              <a:latin typeface="Arial Rounded MT Bold" panose="020F0704030504030204" pitchFamily="34" charset="0"/>
            </a:endParaRPr>
          </a:p>
        </p:txBody>
      </p:sp>
      <p:cxnSp>
        <p:nvCxnSpPr>
          <p:cNvPr id="545" name="直線矢印コネクタ 544"/>
          <p:cNvCxnSpPr/>
          <p:nvPr/>
        </p:nvCxnSpPr>
        <p:spPr>
          <a:xfrm flipH="1" flipV="1">
            <a:off x="6861687" y="3515333"/>
            <a:ext cx="638760" cy="2791"/>
          </a:xfrm>
          <a:prstGeom prst="straightConnector1">
            <a:avLst/>
          </a:prstGeom>
          <a:ln w="57150">
            <a:solidFill>
              <a:srgbClr val="504D8E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6" name="角丸四角形 545"/>
          <p:cNvSpPr/>
          <p:nvPr/>
        </p:nvSpPr>
        <p:spPr>
          <a:xfrm>
            <a:off x="7525916" y="3396130"/>
            <a:ext cx="1294556" cy="409282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ctr"/>
          <a:lstStyle/>
          <a:p>
            <a:pPr algn="ctr">
              <a:lnSpc>
                <a:spcPts val="1400"/>
              </a:lnSpc>
            </a:pPr>
            <a:r>
              <a:rPr kumimoji="1" lang="en-US" altLang="ja-JP" sz="1400" dirty="0">
                <a:latin typeface="Arial Rounded MT Bold" panose="020F0704030504030204" pitchFamily="34" charset="0"/>
              </a:rPr>
              <a:t>Supplemental</a:t>
            </a:r>
            <a:br>
              <a:rPr kumimoji="1" lang="en-US" altLang="ja-JP" sz="1400" dirty="0">
                <a:latin typeface="Arial Rounded MT Bold" panose="020F0704030504030204" pitchFamily="34" charset="0"/>
              </a:rPr>
            </a:br>
            <a:r>
              <a:rPr kumimoji="1" lang="en-US" altLang="ja-JP" sz="1400" dirty="0">
                <a:latin typeface="Arial Rounded MT Bold" panose="020F0704030504030204" pitchFamily="34" charset="0"/>
              </a:rPr>
              <a:t>Data</a:t>
            </a:r>
            <a:endParaRPr kumimoji="1" lang="ja-JP" alt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547" name="正方形/長方形 546"/>
          <p:cNvSpPr/>
          <p:nvPr/>
        </p:nvSpPr>
        <p:spPr>
          <a:xfrm>
            <a:off x="5634506" y="3986415"/>
            <a:ext cx="2115835" cy="244381"/>
          </a:xfrm>
          <a:prstGeom prst="rect">
            <a:avLst/>
          </a:prstGeom>
          <a:solidFill>
            <a:srgbClr val="FF8A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lnSpc>
                <a:spcPts val="1400"/>
              </a:lnSpc>
            </a:pPr>
            <a:r>
              <a:rPr kumimoji="1" lang="en-US" altLang="ja-JP" sz="1100" dirty="0"/>
              <a:t>Institutional Research Data </a:t>
            </a:r>
            <a:r>
              <a:rPr kumimoji="1" lang="en-US" altLang="ja-JP" sz="1100" dirty="0" err="1"/>
              <a:t>Mng</a:t>
            </a:r>
            <a:endParaRPr kumimoji="1" lang="ja-JP" altLang="en-US" sz="1100" dirty="0"/>
          </a:p>
        </p:txBody>
      </p:sp>
      <p:sp>
        <p:nvSpPr>
          <p:cNvPr id="548" name="Freeform 143"/>
          <p:cNvSpPr>
            <a:spLocks/>
          </p:cNvSpPr>
          <p:nvPr/>
        </p:nvSpPr>
        <p:spPr bwMode="auto">
          <a:xfrm>
            <a:off x="2915816" y="4693307"/>
            <a:ext cx="3651933" cy="640234"/>
          </a:xfrm>
          <a:custGeom>
            <a:avLst/>
            <a:gdLst>
              <a:gd name="T0" fmla="*/ 1158 w 1244"/>
              <a:gd name="T1" fmla="*/ 0 h 262"/>
              <a:gd name="T2" fmla="*/ 1138 w 1244"/>
              <a:gd name="T3" fmla="*/ 0 h 262"/>
              <a:gd name="T4" fmla="*/ 1116 w 1244"/>
              <a:gd name="T5" fmla="*/ 24 h 262"/>
              <a:gd name="T6" fmla="*/ 1068 w 1244"/>
              <a:gd name="T7" fmla="*/ 75 h 262"/>
              <a:gd name="T8" fmla="*/ 1067 w 1244"/>
              <a:gd name="T9" fmla="*/ 82 h 262"/>
              <a:gd name="T10" fmla="*/ 1073 w 1244"/>
              <a:gd name="T11" fmla="*/ 85 h 262"/>
              <a:gd name="T12" fmla="*/ 1073 w 1244"/>
              <a:gd name="T13" fmla="*/ 85 h 262"/>
              <a:gd name="T14" fmla="*/ 1112 w 1244"/>
              <a:gd name="T15" fmla="*/ 85 h 262"/>
              <a:gd name="T16" fmla="*/ 1074 w 1244"/>
              <a:gd name="T17" fmla="*/ 156 h 262"/>
              <a:gd name="T18" fmla="*/ 1068 w 1244"/>
              <a:gd name="T19" fmla="*/ 156 h 262"/>
              <a:gd name="T20" fmla="*/ 939 w 1244"/>
              <a:gd name="T21" fmla="*/ 196 h 262"/>
              <a:gd name="T22" fmla="*/ 558 w 1244"/>
              <a:gd name="T23" fmla="*/ 196 h 262"/>
              <a:gd name="T24" fmla="*/ 422 w 1244"/>
              <a:gd name="T25" fmla="*/ 197 h 262"/>
              <a:gd name="T26" fmla="*/ 251 w 1244"/>
              <a:gd name="T27" fmla="*/ 192 h 262"/>
              <a:gd name="T28" fmla="*/ 134 w 1244"/>
              <a:gd name="T29" fmla="*/ 116 h 262"/>
              <a:gd name="T30" fmla="*/ 86 w 1244"/>
              <a:gd name="T31" fmla="*/ 17 h 262"/>
              <a:gd name="T32" fmla="*/ 0 w 1244"/>
              <a:gd name="T33" fmla="*/ 33 h 262"/>
              <a:gd name="T34" fmla="*/ 61 w 1244"/>
              <a:gd name="T35" fmla="*/ 168 h 262"/>
              <a:gd name="T36" fmla="*/ 236 w 1244"/>
              <a:gd name="T37" fmla="*/ 258 h 262"/>
              <a:gd name="T38" fmla="*/ 977 w 1244"/>
              <a:gd name="T39" fmla="*/ 262 h 262"/>
              <a:gd name="T40" fmla="*/ 1042 w 1244"/>
              <a:gd name="T41" fmla="*/ 260 h 262"/>
              <a:gd name="T42" fmla="*/ 1048 w 1244"/>
              <a:gd name="T43" fmla="*/ 261 h 262"/>
              <a:gd name="T44" fmla="*/ 1049 w 1244"/>
              <a:gd name="T45" fmla="*/ 260 h 262"/>
              <a:gd name="T46" fmla="*/ 1128 w 1244"/>
              <a:gd name="T47" fmla="*/ 222 h 262"/>
              <a:gd name="T48" fmla="*/ 1129 w 1244"/>
              <a:gd name="T49" fmla="*/ 222 h 262"/>
              <a:gd name="T50" fmla="*/ 1161 w 1244"/>
              <a:gd name="T51" fmla="*/ 182 h 262"/>
              <a:gd name="T52" fmla="*/ 1197 w 1244"/>
              <a:gd name="T53" fmla="*/ 93 h 262"/>
              <a:gd name="T54" fmla="*/ 1237 w 1244"/>
              <a:gd name="T55" fmla="*/ 102 h 262"/>
              <a:gd name="T56" fmla="*/ 1238 w 1244"/>
              <a:gd name="T57" fmla="*/ 102 h 262"/>
              <a:gd name="T58" fmla="*/ 1243 w 1244"/>
              <a:gd name="T59" fmla="*/ 99 h 262"/>
              <a:gd name="T60" fmla="*/ 1243 w 1244"/>
              <a:gd name="T61" fmla="*/ 92 h 262"/>
              <a:gd name="T62" fmla="*/ 1198 w 1244"/>
              <a:gd name="T63" fmla="*/ 25 h 262"/>
              <a:gd name="T64" fmla="*/ 1191 w 1244"/>
              <a:gd name="T65" fmla="*/ 15 h 262"/>
              <a:gd name="T66" fmla="*/ 1158 w 1244"/>
              <a:gd name="T67" fmla="*/ 15 h 262"/>
              <a:gd name="T68" fmla="*/ 1158 w 1244"/>
              <a:gd name="T69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44" h="262">
                <a:moveTo>
                  <a:pt x="1158" y="0"/>
                </a:moveTo>
                <a:cubicBezTo>
                  <a:pt x="1138" y="0"/>
                  <a:pt x="1138" y="0"/>
                  <a:pt x="1138" y="0"/>
                </a:cubicBezTo>
                <a:cubicBezTo>
                  <a:pt x="1116" y="24"/>
                  <a:pt x="1116" y="24"/>
                  <a:pt x="1116" y="24"/>
                </a:cubicBezTo>
                <a:cubicBezTo>
                  <a:pt x="1068" y="75"/>
                  <a:pt x="1068" y="75"/>
                  <a:pt x="1068" y="75"/>
                </a:cubicBezTo>
                <a:cubicBezTo>
                  <a:pt x="1067" y="77"/>
                  <a:pt x="1066" y="80"/>
                  <a:pt x="1067" y="82"/>
                </a:cubicBezTo>
                <a:cubicBezTo>
                  <a:pt x="1068" y="84"/>
                  <a:pt x="1070" y="85"/>
                  <a:pt x="1073" y="85"/>
                </a:cubicBezTo>
                <a:cubicBezTo>
                  <a:pt x="1073" y="85"/>
                  <a:pt x="1073" y="85"/>
                  <a:pt x="1073" y="85"/>
                </a:cubicBezTo>
                <a:cubicBezTo>
                  <a:pt x="1112" y="85"/>
                  <a:pt x="1112" y="85"/>
                  <a:pt x="1112" y="85"/>
                </a:cubicBezTo>
                <a:cubicBezTo>
                  <a:pt x="1106" y="111"/>
                  <a:pt x="1093" y="136"/>
                  <a:pt x="1074" y="156"/>
                </a:cubicBezTo>
                <a:cubicBezTo>
                  <a:pt x="1068" y="156"/>
                  <a:pt x="1068" y="156"/>
                  <a:pt x="1068" y="156"/>
                </a:cubicBezTo>
                <a:cubicBezTo>
                  <a:pt x="1068" y="156"/>
                  <a:pt x="1058" y="196"/>
                  <a:pt x="939" y="196"/>
                </a:cubicBezTo>
                <a:cubicBezTo>
                  <a:pt x="821" y="196"/>
                  <a:pt x="558" y="196"/>
                  <a:pt x="558" y="196"/>
                </a:cubicBezTo>
                <a:cubicBezTo>
                  <a:pt x="558" y="196"/>
                  <a:pt x="493" y="197"/>
                  <a:pt x="422" y="197"/>
                </a:cubicBezTo>
                <a:cubicBezTo>
                  <a:pt x="350" y="197"/>
                  <a:pt x="274" y="196"/>
                  <a:pt x="251" y="192"/>
                </a:cubicBezTo>
                <a:cubicBezTo>
                  <a:pt x="205" y="184"/>
                  <a:pt x="160" y="152"/>
                  <a:pt x="134" y="116"/>
                </a:cubicBezTo>
                <a:cubicBezTo>
                  <a:pt x="108" y="80"/>
                  <a:pt x="86" y="17"/>
                  <a:pt x="86" y="17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16" y="126"/>
                  <a:pt x="61" y="168"/>
                </a:cubicBezTo>
                <a:cubicBezTo>
                  <a:pt x="107" y="210"/>
                  <a:pt x="184" y="256"/>
                  <a:pt x="236" y="258"/>
                </a:cubicBezTo>
                <a:cubicBezTo>
                  <a:pt x="288" y="260"/>
                  <a:pt x="900" y="262"/>
                  <a:pt x="977" y="262"/>
                </a:cubicBezTo>
                <a:cubicBezTo>
                  <a:pt x="1007" y="262"/>
                  <a:pt x="1027" y="262"/>
                  <a:pt x="1042" y="260"/>
                </a:cubicBezTo>
                <a:cubicBezTo>
                  <a:pt x="1045" y="260"/>
                  <a:pt x="1046" y="261"/>
                  <a:pt x="1048" y="261"/>
                </a:cubicBezTo>
                <a:cubicBezTo>
                  <a:pt x="1048" y="261"/>
                  <a:pt x="1049" y="261"/>
                  <a:pt x="1049" y="260"/>
                </a:cubicBezTo>
                <a:cubicBezTo>
                  <a:pt x="1077" y="250"/>
                  <a:pt x="1104" y="245"/>
                  <a:pt x="1128" y="222"/>
                </a:cubicBezTo>
                <a:cubicBezTo>
                  <a:pt x="1129" y="222"/>
                  <a:pt x="1129" y="222"/>
                  <a:pt x="1129" y="222"/>
                </a:cubicBezTo>
                <a:cubicBezTo>
                  <a:pt x="1144" y="209"/>
                  <a:pt x="1155" y="195"/>
                  <a:pt x="1161" y="182"/>
                </a:cubicBezTo>
                <a:cubicBezTo>
                  <a:pt x="1179" y="155"/>
                  <a:pt x="1191" y="125"/>
                  <a:pt x="1197" y="93"/>
                </a:cubicBezTo>
                <a:cubicBezTo>
                  <a:pt x="1237" y="102"/>
                  <a:pt x="1237" y="102"/>
                  <a:pt x="1237" y="102"/>
                </a:cubicBezTo>
                <a:cubicBezTo>
                  <a:pt x="1237" y="102"/>
                  <a:pt x="1237" y="102"/>
                  <a:pt x="1238" y="102"/>
                </a:cubicBezTo>
                <a:cubicBezTo>
                  <a:pt x="1240" y="102"/>
                  <a:pt x="1241" y="101"/>
                  <a:pt x="1243" y="99"/>
                </a:cubicBezTo>
                <a:cubicBezTo>
                  <a:pt x="1244" y="97"/>
                  <a:pt x="1244" y="94"/>
                  <a:pt x="1243" y="92"/>
                </a:cubicBezTo>
                <a:cubicBezTo>
                  <a:pt x="1198" y="25"/>
                  <a:pt x="1198" y="25"/>
                  <a:pt x="1198" y="25"/>
                </a:cubicBezTo>
                <a:cubicBezTo>
                  <a:pt x="1191" y="15"/>
                  <a:pt x="1191" y="15"/>
                  <a:pt x="1191" y="15"/>
                </a:cubicBezTo>
                <a:cubicBezTo>
                  <a:pt x="1158" y="15"/>
                  <a:pt x="1158" y="15"/>
                  <a:pt x="1158" y="15"/>
                </a:cubicBezTo>
                <a:cubicBezTo>
                  <a:pt x="1158" y="0"/>
                  <a:pt x="1158" y="0"/>
                  <a:pt x="1158" y="0"/>
                </a:cubicBezTo>
              </a:path>
            </a:pathLst>
          </a:custGeom>
          <a:solidFill>
            <a:srgbClr val="BFBE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9" name="フローチャート: 磁気ディスク 548"/>
          <p:cNvSpPr/>
          <p:nvPr/>
        </p:nvSpPr>
        <p:spPr>
          <a:xfrm>
            <a:off x="3380523" y="5428114"/>
            <a:ext cx="583531" cy="487078"/>
          </a:xfrm>
          <a:prstGeom prst="flowChartMagneticDisk">
            <a:avLst/>
          </a:prstGeom>
          <a:solidFill>
            <a:srgbClr val="E15F9E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72000" rIns="0" bIns="0" rtlCol="0" anchor="ctr"/>
          <a:lstStyle/>
          <a:p>
            <a:pPr algn="ctr">
              <a:lnSpc>
                <a:spcPts val="800"/>
              </a:lnSpc>
            </a:pPr>
            <a:r>
              <a:rPr kumimoji="1" lang="en-US" altLang="ja-JP" sz="1050" dirty="0"/>
              <a:t>Hot</a:t>
            </a:r>
            <a:br>
              <a:rPr kumimoji="1" lang="en-US" altLang="ja-JP" sz="1050" dirty="0"/>
            </a:br>
            <a:r>
              <a:rPr kumimoji="1" lang="en-US" altLang="ja-JP" sz="1050" dirty="0"/>
              <a:t>Storage</a:t>
            </a:r>
            <a:endParaRPr kumimoji="1" lang="ja-JP" altLang="en-US" sz="1050" dirty="0"/>
          </a:p>
        </p:txBody>
      </p:sp>
      <p:sp>
        <p:nvSpPr>
          <p:cNvPr id="550" name="フローチャート: 磁気ディスク 549"/>
          <p:cNvSpPr/>
          <p:nvPr/>
        </p:nvSpPr>
        <p:spPr>
          <a:xfrm>
            <a:off x="4025852" y="5425582"/>
            <a:ext cx="583531" cy="487078"/>
          </a:xfrm>
          <a:prstGeom prst="flowChartMagneticDisk">
            <a:avLst/>
          </a:prstGeom>
          <a:solidFill>
            <a:srgbClr val="E15F9E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72000" rIns="0" bIns="0" rtlCol="0" anchor="ctr"/>
          <a:lstStyle/>
          <a:p>
            <a:pPr algn="ctr">
              <a:lnSpc>
                <a:spcPts val="800"/>
              </a:lnSpc>
            </a:pPr>
            <a:r>
              <a:rPr kumimoji="1" lang="en-US" altLang="ja-JP" sz="1050" dirty="0"/>
              <a:t>Hot</a:t>
            </a:r>
            <a:br>
              <a:rPr kumimoji="1" lang="en-US" altLang="ja-JP" sz="1050" dirty="0"/>
            </a:br>
            <a:r>
              <a:rPr kumimoji="1" lang="en-US" altLang="ja-JP" sz="1050" dirty="0"/>
              <a:t>Storage</a:t>
            </a:r>
            <a:endParaRPr kumimoji="1" lang="ja-JP" altLang="en-US" sz="1050" dirty="0"/>
          </a:p>
        </p:txBody>
      </p:sp>
      <p:sp>
        <p:nvSpPr>
          <p:cNvPr id="551" name="フローチャート: 磁気ディスク 550"/>
          <p:cNvSpPr/>
          <p:nvPr/>
        </p:nvSpPr>
        <p:spPr>
          <a:xfrm>
            <a:off x="4676323" y="5420166"/>
            <a:ext cx="583531" cy="487078"/>
          </a:xfrm>
          <a:prstGeom prst="flowChartMagneticDisk">
            <a:avLst/>
          </a:prstGeom>
          <a:solidFill>
            <a:srgbClr val="E15F9E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72000" rIns="0" bIns="0" rtlCol="0" anchor="ctr"/>
          <a:lstStyle/>
          <a:p>
            <a:pPr algn="ctr">
              <a:lnSpc>
                <a:spcPts val="800"/>
              </a:lnSpc>
            </a:pPr>
            <a:r>
              <a:rPr kumimoji="1" lang="en-US" altLang="ja-JP" sz="1050" dirty="0"/>
              <a:t>Hot</a:t>
            </a:r>
            <a:br>
              <a:rPr kumimoji="1" lang="en-US" altLang="ja-JP" sz="1050" dirty="0"/>
            </a:br>
            <a:r>
              <a:rPr kumimoji="1" lang="en-US" altLang="ja-JP" sz="1050" dirty="0"/>
              <a:t>Storage</a:t>
            </a:r>
            <a:endParaRPr kumimoji="1" lang="ja-JP" altLang="en-US" sz="1050" dirty="0"/>
          </a:p>
        </p:txBody>
      </p:sp>
      <p:sp>
        <p:nvSpPr>
          <p:cNvPr id="552" name="フローチャート: 磁気ディスク 551"/>
          <p:cNvSpPr/>
          <p:nvPr/>
        </p:nvSpPr>
        <p:spPr>
          <a:xfrm>
            <a:off x="3672288" y="5792416"/>
            <a:ext cx="583531" cy="487078"/>
          </a:xfrm>
          <a:prstGeom prst="flowChartMagneticDisk">
            <a:avLst/>
          </a:prstGeom>
          <a:solidFill>
            <a:srgbClr val="86CCCB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72000" rIns="0" bIns="0" rtlCol="0" anchor="ctr"/>
          <a:lstStyle/>
          <a:p>
            <a:pPr algn="ctr">
              <a:lnSpc>
                <a:spcPts val="800"/>
              </a:lnSpc>
            </a:pPr>
            <a:r>
              <a:rPr kumimoji="1" lang="en-US" altLang="ja-JP" sz="1050" dirty="0"/>
              <a:t>Cold</a:t>
            </a:r>
            <a:br>
              <a:rPr kumimoji="1" lang="en-US" altLang="ja-JP" sz="1050" dirty="0"/>
            </a:br>
            <a:r>
              <a:rPr kumimoji="1" lang="en-US" altLang="ja-JP" sz="1050" dirty="0"/>
              <a:t>Storage</a:t>
            </a:r>
            <a:endParaRPr kumimoji="1" lang="ja-JP" altLang="en-US" sz="1050" dirty="0"/>
          </a:p>
        </p:txBody>
      </p:sp>
      <p:sp>
        <p:nvSpPr>
          <p:cNvPr id="553" name="フローチャート: 磁気ディスク 552"/>
          <p:cNvSpPr/>
          <p:nvPr/>
        </p:nvSpPr>
        <p:spPr>
          <a:xfrm>
            <a:off x="4317617" y="5789884"/>
            <a:ext cx="583531" cy="487078"/>
          </a:xfrm>
          <a:prstGeom prst="flowChartMagneticDisk">
            <a:avLst/>
          </a:prstGeom>
          <a:solidFill>
            <a:srgbClr val="86CCCB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72000" rIns="0" bIns="0" rtlCol="0" anchor="ctr"/>
          <a:lstStyle/>
          <a:p>
            <a:pPr algn="ctr">
              <a:lnSpc>
                <a:spcPts val="800"/>
              </a:lnSpc>
            </a:pPr>
            <a:r>
              <a:rPr kumimoji="1" lang="en-US" altLang="ja-JP" sz="1050" dirty="0"/>
              <a:t>Cold</a:t>
            </a:r>
            <a:br>
              <a:rPr kumimoji="1" lang="en-US" altLang="ja-JP" sz="1050" dirty="0"/>
            </a:br>
            <a:r>
              <a:rPr kumimoji="1" lang="en-US" altLang="ja-JP" sz="1050" dirty="0"/>
              <a:t>Storage</a:t>
            </a:r>
            <a:endParaRPr kumimoji="1" lang="ja-JP" altLang="en-US" sz="1050" dirty="0"/>
          </a:p>
        </p:txBody>
      </p:sp>
      <p:sp>
        <p:nvSpPr>
          <p:cNvPr id="554" name="フローチャート: 磁気ディスク 553"/>
          <p:cNvSpPr/>
          <p:nvPr/>
        </p:nvSpPr>
        <p:spPr>
          <a:xfrm>
            <a:off x="4968088" y="5784468"/>
            <a:ext cx="583531" cy="487078"/>
          </a:xfrm>
          <a:prstGeom prst="flowChartMagneticDisk">
            <a:avLst/>
          </a:prstGeom>
          <a:solidFill>
            <a:srgbClr val="86CCCB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72000" rIns="0" bIns="0" rtlCol="0" anchor="ctr"/>
          <a:lstStyle/>
          <a:p>
            <a:pPr algn="ctr">
              <a:lnSpc>
                <a:spcPts val="800"/>
              </a:lnSpc>
            </a:pPr>
            <a:r>
              <a:rPr kumimoji="1" lang="en-US" altLang="ja-JP" sz="1050" dirty="0"/>
              <a:t>Cold</a:t>
            </a:r>
            <a:br>
              <a:rPr kumimoji="1" lang="en-US" altLang="ja-JP" sz="1050" dirty="0"/>
            </a:br>
            <a:r>
              <a:rPr kumimoji="1" lang="en-US" altLang="ja-JP" sz="1050" dirty="0"/>
              <a:t>Storage</a:t>
            </a:r>
            <a:endParaRPr kumimoji="1" lang="ja-JP" altLang="en-US" sz="1050" dirty="0"/>
          </a:p>
        </p:txBody>
      </p:sp>
      <p:grpSp>
        <p:nvGrpSpPr>
          <p:cNvPr id="555" name="グループ化 554"/>
          <p:cNvGrpSpPr/>
          <p:nvPr/>
        </p:nvGrpSpPr>
        <p:grpSpPr>
          <a:xfrm>
            <a:off x="3150976" y="2518813"/>
            <a:ext cx="3011756" cy="2719634"/>
            <a:chOff x="3150976" y="2313889"/>
            <a:chExt cx="3011756" cy="2719634"/>
          </a:xfrm>
        </p:grpSpPr>
        <p:sp>
          <p:nvSpPr>
            <p:cNvPr id="556" name="二等辺三角形 555"/>
            <p:cNvSpPr/>
            <p:nvPr/>
          </p:nvSpPr>
          <p:spPr>
            <a:xfrm>
              <a:off x="3150976" y="2313889"/>
              <a:ext cx="3011756" cy="2664296"/>
            </a:xfrm>
            <a:prstGeom prst="triangle">
              <a:avLst/>
            </a:prstGeom>
            <a:solidFill>
              <a:schemeClr val="bg1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557" name="グループ化 556"/>
            <p:cNvGrpSpPr/>
            <p:nvPr/>
          </p:nvGrpSpPr>
          <p:grpSpPr>
            <a:xfrm>
              <a:off x="5045899" y="4397861"/>
              <a:ext cx="534382" cy="223459"/>
              <a:chOff x="5737978" y="2839175"/>
              <a:chExt cx="534382" cy="223459"/>
            </a:xfrm>
          </p:grpSpPr>
          <p:sp>
            <p:nvSpPr>
              <p:cNvPr id="675" name="Freeform 15"/>
              <p:cNvSpPr>
                <a:spLocks/>
              </p:cNvSpPr>
              <p:nvPr/>
            </p:nvSpPr>
            <p:spPr bwMode="auto">
              <a:xfrm>
                <a:off x="5737978" y="2840383"/>
                <a:ext cx="173038" cy="217488"/>
              </a:xfrm>
              <a:custGeom>
                <a:avLst/>
                <a:gdLst>
                  <a:gd name="T0" fmla="*/ 3 w 109"/>
                  <a:gd name="T1" fmla="*/ 3 h 137"/>
                  <a:gd name="T2" fmla="*/ 3 w 109"/>
                  <a:gd name="T3" fmla="*/ 6 h 137"/>
                  <a:gd name="T4" fmla="*/ 104 w 109"/>
                  <a:gd name="T5" fmla="*/ 6 h 137"/>
                  <a:gd name="T6" fmla="*/ 104 w 109"/>
                  <a:gd name="T7" fmla="*/ 76 h 137"/>
                  <a:gd name="T8" fmla="*/ 89 w 109"/>
                  <a:gd name="T9" fmla="*/ 132 h 137"/>
                  <a:gd name="T10" fmla="*/ 7 w 109"/>
                  <a:gd name="T11" fmla="*/ 132 h 137"/>
                  <a:gd name="T12" fmla="*/ 5 w 109"/>
                  <a:gd name="T13" fmla="*/ 3 h 137"/>
                  <a:gd name="T14" fmla="*/ 3 w 109"/>
                  <a:gd name="T15" fmla="*/ 3 h 137"/>
                  <a:gd name="T16" fmla="*/ 3 w 109"/>
                  <a:gd name="T17" fmla="*/ 6 h 137"/>
                  <a:gd name="T18" fmla="*/ 3 w 109"/>
                  <a:gd name="T19" fmla="*/ 3 h 137"/>
                  <a:gd name="T20" fmla="*/ 0 w 109"/>
                  <a:gd name="T21" fmla="*/ 3 h 137"/>
                  <a:gd name="T22" fmla="*/ 1 w 109"/>
                  <a:gd name="T23" fmla="*/ 137 h 137"/>
                  <a:gd name="T24" fmla="*/ 93 w 109"/>
                  <a:gd name="T25" fmla="*/ 137 h 137"/>
                  <a:gd name="T26" fmla="*/ 109 w 109"/>
                  <a:gd name="T27" fmla="*/ 76 h 137"/>
                  <a:gd name="T28" fmla="*/ 109 w 109"/>
                  <a:gd name="T29" fmla="*/ 0 h 137"/>
                  <a:gd name="T30" fmla="*/ 0 w 109"/>
                  <a:gd name="T31" fmla="*/ 0 h 137"/>
                  <a:gd name="T32" fmla="*/ 0 w 109"/>
                  <a:gd name="T33" fmla="*/ 3 h 137"/>
                  <a:gd name="T34" fmla="*/ 3 w 109"/>
                  <a:gd name="T35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" h="137">
                    <a:moveTo>
                      <a:pt x="3" y="3"/>
                    </a:moveTo>
                    <a:lnTo>
                      <a:pt x="3" y="6"/>
                    </a:lnTo>
                    <a:lnTo>
                      <a:pt x="104" y="6"/>
                    </a:lnTo>
                    <a:lnTo>
                      <a:pt x="104" y="76"/>
                    </a:lnTo>
                    <a:lnTo>
                      <a:pt x="89" y="132"/>
                    </a:lnTo>
                    <a:lnTo>
                      <a:pt x="7" y="13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1" y="137"/>
                    </a:lnTo>
                    <a:lnTo>
                      <a:pt x="93" y="137"/>
                    </a:lnTo>
                    <a:lnTo>
                      <a:pt x="109" y="76"/>
                    </a:lnTo>
                    <a:lnTo>
                      <a:pt x="109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6" name="Freeform 16"/>
              <p:cNvSpPr>
                <a:spLocks/>
              </p:cNvSpPr>
              <p:nvPr/>
            </p:nvSpPr>
            <p:spPr bwMode="auto">
              <a:xfrm>
                <a:off x="5839578" y="2949921"/>
                <a:ext cx="71438" cy="112713"/>
              </a:xfrm>
              <a:custGeom>
                <a:avLst/>
                <a:gdLst>
                  <a:gd name="T0" fmla="*/ 40 w 45"/>
                  <a:gd name="T1" fmla="*/ 10 h 71"/>
                  <a:gd name="T2" fmla="*/ 38 w 45"/>
                  <a:gd name="T3" fmla="*/ 8 h 71"/>
                  <a:gd name="T4" fmla="*/ 0 w 45"/>
                  <a:gd name="T5" fmla="*/ 50 h 71"/>
                  <a:gd name="T6" fmla="*/ 26 w 45"/>
                  <a:gd name="T7" fmla="*/ 71 h 71"/>
                  <a:gd name="T8" fmla="*/ 45 w 45"/>
                  <a:gd name="T9" fmla="*/ 0 h 71"/>
                  <a:gd name="T10" fmla="*/ 38 w 45"/>
                  <a:gd name="T11" fmla="*/ 8 h 71"/>
                  <a:gd name="T12" fmla="*/ 40 w 45"/>
                  <a:gd name="T13" fmla="*/ 10 h 71"/>
                  <a:gd name="T14" fmla="*/ 37 w 45"/>
                  <a:gd name="T15" fmla="*/ 10 h 71"/>
                  <a:gd name="T16" fmla="*/ 24 w 45"/>
                  <a:gd name="T17" fmla="*/ 62 h 71"/>
                  <a:gd name="T18" fmla="*/ 8 w 45"/>
                  <a:gd name="T19" fmla="*/ 48 h 71"/>
                  <a:gd name="T20" fmla="*/ 42 w 45"/>
                  <a:gd name="T21" fmla="*/ 12 h 71"/>
                  <a:gd name="T22" fmla="*/ 40 w 45"/>
                  <a:gd name="T23" fmla="*/ 10 h 71"/>
                  <a:gd name="T24" fmla="*/ 37 w 45"/>
                  <a:gd name="T25" fmla="*/ 10 h 71"/>
                  <a:gd name="T26" fmla="*/ 40 w 45"/>
                  <a:gd name="T27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71">
                    <a:moveTo>
                      <a:pt x="40" y="10"/>
                    </a:moveTo>
                    <a:lnTo>
                      <a:pt x="38" y="8"/>
                    </a:lnTo>
                    <a:lnTo>
                      <a:pt x="0" y="50"/>
                    </a:lnTo>
                    <a:lnTo>
                      <a:pt x="26" y="71"/>
                    </a:lnTo>
                    <a:lnTo>
                      <a:pt x="45" y="0"/>
                    </a:lnTo>
                    <a:lnTo>
                      <a:pt x="38" y="8"/>
                    </a:lnTo>
                    <a:lnTo>
                      <a:pt x="40" y="10"/>
                    </a:lnTo>
                    <a:lnTo>
                      <a:pt x="37" y="10"/>
                    </a:lnTo>
                    <a:lnTo>
                      <a:pt x="24" y="62"/>
                    </a:lnTo>
                    <a:lnTo>
                      <a:pt x="8" y="48"/>
                    </a:lnTo>
                    <a:lnTo>
                      <a:pt x="42" y="12"/>
                    </a:lnTo>
                    <a:lnTo>
                      <a:pt x="40" y="10"/>
                    </a:lnTo>
                    <a:lnTo>
                      <a:pt x="37" y="10"/>
                    </a:lnTo>
                    <a:lnTo>
                      <a:pt x="40" y="10"/>
                    </a:ln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7" name="Freeform 17"/>
              <p:cNvSpPr>
                <a:spLocks/>
              </p:cNvSpPr>
              <p:nvPr/>
            </p:nvSpPr>
            <p:spPr bwMode="auto">
              <a:xfrm>
                <a:off x="5771315" y="2943571"/>
                <a:ext cx="109538" cy="0"/>
              </a:xfrm>
              <a:custGeom>
                <a:avLst/>
                <a:gdLst>
                  <a:gd name="T0" fmla="*/ 0 w 69"/>
                  <a:gd name="T1" fmla="*/ 69 w 69"/>
                  <a:gd name="T2" fmla="*/ 0 w 6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9">
                    <a:moveTo>
                      <a:pt x="0" y="0"/>
                    </a:moveTo>
                    <a:lnTo>
                      <a:pt x="6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8" name="Line 18"/>
              <p:cNvSpPr>
                <a:spLocks noChangeShapeType="1"/>
              </p:cNvSpPr>
              <p:nvPr/>
            </p:nvSpPr>
            <p:spPr bwMode="auto">
              <a:xfrm>
                <a:off x="5771315" y="2943571"/>
                <a:ext cx="109538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9" name="Rectangle 19"/>
              <p:cNvSpPr>
                <a:spLocks noChangeArrowheads="1"/>
              </p:cNvSpPr>
              <p:nvPr/>
            </p:nvSpPr>
            <p:spPr bwMode="auto">
              <a:xfrm>
                <a:off x="5771315" y="2940396"/>
                <a:ext cx="109538" cy="7938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0" name="Freeform 20"/>
              <p:cNvSpPr>
                <a:spLocks/>
              </p:cNvSpPr>
              <p:nvPr/>
            </p:nvSpPr>
            <p:spPr bwMode="auto">
              <a:xfrm>
                <a:off x="5771315" y="2940396"/>
                <a:ext cx="109538" cy="7938"/>
              </a:xfrm>
              <a:custGeom>
                <a:avLst/>
                <a:gdLst>
                  <a:gd name="T0" fmla="*/ 0 w 69"/>
                  <a:gd name="T1" fmla="*/ 5 h 5"/>
                  <a:gd name="T2" fmla="*/ 69 w 69"/>
                  <a:gd name="T3" fmla="*/ 5 h 5"/>
                  <a:gd name="T4" fmla="*/ 69 w 69"/>
                  <a:gd name="T5" fmla="*/ 0 h 5"/>
                  <a:gd name="T6" fmla="*/ 0 w 6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5">
                    <a:moveTo>
                      <a:pt x="0" y="5"/>
                    </a:moveTo>
                    <a:lnTo>
                      <a:pt x="69" y="5"/>
                    </a:lnTo>
                    <a:lnTo>
                      <a:pt x="69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1" name="Freeform 21"/>
              <p:cNvSpPr>
                <a:spLocks/>
              </p:cNvSpPr>
              <p:nvPr/>
            </p:nvSpPr>
            <p:spPr bwMode="auto">
              <a:xfrm>
                <a:off x="5771315" y="2962621"/>
                <a:ext cx="88900" cy="0"/>
              </a:xfrm>
              <a:custGeom>
                <a:avLst/>
                <a:gdLst>
                  <a:gd name="T0" fmla="*/ 0 w 56"/>
                  <a:gd name="T1" fmla="*/ 56 w 56"/>
                  <a:gd name="T2" fmla="*/ 0 w 5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6">
                    <a:moveTo>
                      <a:pt x="0" y="0"/>
                    </a:move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2" name="Line 22"/>
              <p:cNvSpPr>
                <a:spLocks noChangeShapeType="1"/>
              </p:cNvSpPr>
              <p:nvPr/>
            </p:nvSpPr>
            <p:spPr bwMode="auto">
              <a:xfrm>
                <a:off x="5771315" y="2962621"/>
                <a:ext cx="8890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3" name="Rectangle 23"/>
              <p:cNvSpPr>
                <a:spLocks noChangeArrowheads="1"/>
              </p:cNvSpPr>
              <p:nvPr/>
            </p:nvSpPr>
            <p:spPr bwMode="auto">
              <a:xfrm>
                <a:off x="5771315" y="2959446"/>
                <a:ext cx="88900" cy="7938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4" name="Freeform 24"/>
              <p:cNvSpPr>
                <a:spLocks/>
              </p:cNvSpPr>
              <p:nvPr/>
            </p:nvSpPr>
            <p:spPr bwMode="auto">
              <a:xfrm>
                <a:off x="5771315" y="2959446"/>
                <a:ext cx="88900" cy="7938"/>
              </a:xfrm>
              <a:custGeom>
                <a:avLst/>
                <a:gdLst>
                  <a:gd name="T0" fmla="*/ 0 w 56"/>
                  <a:gd name="T1" fmla="*/ 5 h 5"/>
                  <a:gd name="T2" fmla="*/ 56 w 56"/>
                  <a:gd name="T3" fmla="*/ 5 h 5"/>
                  <a:gd name="T4" fmla="*/ 56 w 56"/>
                  <a:gd name="T5" fmla="*/ 0 h 5"/>
                  <a:gd name="T6" fmla="*/ 0 w 56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">
                    <a:moveTo>
                      <a:pt x="0" y="5"/>
                    </a:moveTo>
                    <a:lnTo>
                      <a:pt x="56" y="5"/>
                    </a:lnTo>
                    <a:lnTo>
                      <a:pt x="56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5" name="Freeform 25"/>
              <p:cNvSpPr>
                <a:spLocks/>
              </p:cNvSpPr>
              <p:nvPr/>
            </p:nvSpPr>
            <p:spPr bwMode="auto">
              <a:xfrm>
                <a:off x="5771315" y="2981671"/>
                <a:ext cx="65088" cy="0"/>
              </a:xfrm>
              <a:custGeom>
                <a:avLst/>
                <a:gdLst>
                  <a:gd name="T0" fmla="*/ 0 w 41"/>
                  <a:gd name="T1" fmla="*/ 41 w 41"/>
                  <a:gd name="T2" fmla="*/ 0 w 4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1">
                    <a:moveTo>
                      <a:pt x="0" y="0"/>
                    </a:moveTo>
                    <a:lnTo>
                      <a:pt x="4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6" name="Line 26"/>
              <p:cNvSpPr>
                <a:spLocks noChangeShapeType="1"/>
              </p:cNvSpPr>
              <p:nvPr/>
            </p:nvSpPr>
            <p:spPr bwMode="auto">
              <a:xfrm>
                <a:off x="5771315" y="2981671"/>
                <a:ext cx="65088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7" name="Rectangle 27"/>
              <p:cNvSpPr>
                <a:spLocks noChangeArrowheads="1"/>
              </p:cNvSpPr>
              <p:nvPr/>
            </p:nvSpPr>
            <p:spPr bwMode="auto">
              <a:xfrm>
                <a:off x="5771315" y="2978496"/>
                <a:ext cx="65088" cy="7938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8" name="Freeform 28"/>
              <p:cNvSpPr>
                <a:spLocks/>
              </p:cNvSpPr>
              <p:nvPr/>
            </p:nvSpPr>
            <p:spPr bwMode="auto">
              <a:xfrm>
                <a:off x="5771315" y="2978496"/>
                <a:ext cx="65088" cy="7938"/>
              </a:xfrm>
              <a:custGeom>
                <a:avLst/>
                <a:gdLst>
                  <a:gd name="T0" fmla="*/ 0 w 41"/>
                  <a:gd name="T1" fmla="*/ 5 h 5"/>
                  <a:gd name="T2" fmla="*/ 41 w 41"/>
                  <a:gd name="T3" fmla="*/ 5 h 5"/>
                  <a:gd name="T4" fmla="*/ 41 w 41"/>
                  <a:gd name="T5" fmla="*/ 0 h 5"/>
                  <a:gd name="T6" fmla="*/ 0 w 41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5">
                    <a:moveTo>
                      <a:pt x="0" y="5"/>
                    </a:moveTo>
                    <a:lnTo>
                      <a:pt x="41" y="5"/>
                    </a:lnTo>
                    <a:lnTo>
                      <a:pt x="41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89" name="Freeform 29"/>
              <p:cNvSpPr>
                <a:spLocks/>
              </p:cNvSpPr>
              <p:nvPr/>
            </p:nvSpPr>
            <p:spPr bwMode="auto">
              <a:xfrm>
                <a:off x="5771315" y="3005483"/>
                <a:ext cx="44450" cy="0"/>
              </a:xfrm>
              <a:custGeom>
                <a:avLst/>
                <a:gdLst>
                  <a:gd name="T0" fmla="*/ 0 w 28"/>
                  <a:gd name="T1" fmla="*/ 28 w 28"/>
                  <a:gd name="T2" fmla="*/ 0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0" name="Line 30"/>
              <p:cNvSpPr>
                <a:spLocks noChangeShapeType="1"/>
              </p:cNvSpPr>
              <p:nvPr/>
            </p:nvSpPr>
            <p:spPr bwMode="auto">
              <a:xfrm>
                <a:off x="5771315" y="3005483"/>
                <a:ext cx="4445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1" name="Rectangle 31"/>
              <p:cNvSpPr>
                <a:spLocks noChangeArrowheads="1"/>
              </p:cNvSpPr>
              <p:nvPr/>
            </p:nvSpPr>
            <p:spPr bwMode="auto">
              <a:xfrm>
                <a:off x="5771315" y="3000721"/>
                <a:ext cx="44450" cy="9525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2" name="Freeform 32"/>
              <p:cNvSpPr>
                <a:spLocks/>
              </p:cNvSpPr>
              <p:nvPr/>
            </p:nvSpPr>
            <p:spPr bwMode="auto">
              <a:xfrm>
                <a:off x="5771315" y="3000721"/>
                <a:ext cx="44450" cy="9525"/>
              </a:xfrm>
              <a:custGeom>
                <a:avLst/>
                <a:gdLst>
                  <a:gd name="T0" fmla="*/ 0 w 28"/>
                  <a:gd name="T1" fmla="*/ 6 h 6"/>
                  <a:gd name="T2" fmla="*/ 28 w 28"/>
                  <a:gd name="T3" fmla="*/ 6 h 6"/>
                  <a:gd name="T4" fmla="*/ 28 w 28"/>
                  <a:gd name="T5" fmla="*/ 0 h 6"/>
                  <a:gd name="T6" fmla="*/ 0 w 28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6">
                    <a:moveTo>
                      <a:pt x="0" y="6"/>
                    </a:moveTo>
                    <a:lnTo>
                      <a:pt x="28" y="6"/>
                    </a:lnTo>
                    <a:lnTo>
                      <a:pt x="2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3" name="Freeform 33"/>
              <p:cNvSpPr>
                <a:spLocks/>
              </p:cNvSpPr>
              <p:nvPr/>
            </p:nvSpPr>
            <p:spPr bwMode="auto">
              <a:xfrm>
                <a:off x="5771315" y="3024533"/>
                <a:ext cx="44450" cy="0"/>
              </a:xfrm>
              <a:custGeom>
                <a:avLst/>
                <a:gdLst>
                  <a:gd name="T0" fmla="*/ 0 w 28"/>
                  <a:gd name="T1" fmla="*/ 28 w 28"/>
                  <a:gd name="T2" fmla="*/ 0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4" name="Line 34"/>
              <p:cNvSpPr>
                <a:spLocks noChangeShapeType="1"/>
              </p:cNvSpPr>
              <p:nvPr/>
            </p:nvSpPr>
            <p:spPr bwMode="auto">
              <a:xfrm>
                <a:off x="5771315" y="3024533"/>
                <a:ext cx="4445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5" name="Rectangle 35"/>
              <p:cNvSpPr>
                <a:spLocks noChangeArrowheads="1"/>
              </p:cNvSpPr>
              <p:nvPr/>
            </p:nvSpPr>
            <p:spPr bwMode="auto">
              <a:xfrm>
                <a:off x="5771315" y="3019771"/>
                <a:ext cx="44450" cy="9525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6" name="Freeform 36"/>
              <p:cNvSpPr>
                <a:spLocks/>
              </p:cNvSpPr>
              <p:nvPr/>
            </p:nvSpPr>
            <p:spPr bwMode="auto">
              <a:xfrm>
                <a:off x="5771315" y="3019771"/>
                <a:ext cx="44450" cy="9525"/>
              </a:xfrm>
              <a:custGeom>
                <a:avLst/>
                <a:gdLst>
                  <a:gd name="T0" fmla="*/ 0 w 28"/>
                  <a:gd name="T1" fmla="*/ 6 h 6"/>
                  <a:gd name="T2" fmla="*/ 28 w 28"/>
                  <a:gd name="T3" fmla="*/ 6 h 6"/>
                  <a:gd name="T4" fmla="*/ 28 w 28"/>
                  <a:gd name="T5" fmla="*/ 0 h 6"/>
                  <a:gd name="T6" fmla="*/ 0 w 28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6">
                    <a:moveTo>
                      <a:pt x="0" y="6"/>
                    </a:moveTo>
                    <a:lnTo>
                      <a:pt x="28" y="6"/>
                    </a:lnTo>
                    <a:lnTo>
                      <a:pt x="2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7" name="Freeform 37"/>
              <p:cNvSpPr>
                <a:spLocks/>
              </p:cNvSpPr>
              <p:nvPr/>
            </p:nvSpPr>
            <p:spPr bwMode="auto">
              <a:xfrm>
                <a:off x="5763378" y="2864196"/>
                <a:ext cx="76200" cy="65088"/>
              </a:xfrm>
              <a:custGeom>
                <a:avLst/>
                <a:gdLst>
                  <a:gd name="T0" fmla="*/ 45 w 48"/>
                  <a:gd name="T1" fmla="*/ 38 h 41"/>
                  <a:gd name="T2" fmla="*/ 45 w 48"/>
                  <a:gd name="T3" fmla="*/ 36 h 41"/>
                  <a:gd name="T4" fmla="*/ 5 w 48"/>
                  <a:gd name="T5" fmla="*/ 36 h 41"/>
                  <a:gd name="T6" fmla="*/ 5 w 48"/>
                  <a:gd name="T7" fmla="*/ 5 h 41"/>
                  <a:gd name="T8" fmla="*/ 42 w 48"/>
                  <a:gd name="T9" fmla="*/ 5 h 41"/>
                  <a:gd name="T10" fmla="*/ 42 w 48"/>
                  <a:gd name="T11" fmla="*/ 38 h 41"/>
                  <a:gd name="T12" fmla="*/ 45 w 48"/>
                  <a:gd name="T13" fmla="*/ 38 h 41"/>
                  <a:gd name="T14" fmla="*/ 45 w 48"/>
                  <a:gd name="T15" fmla="*/ 36 h 41"/>
                  <a:gd name="T16" fmla="*/ 45 w 48"/>
                  <a:gd name="T17" fmla="*/ 38 h 41"/>
                  <a:gd name="T18" fmla="*/ 48 w 48"/>
                  <a:gd name="T19" fmla="*/ 38 h 41"/>
                  <a:gd name="T20" fmla="*/ 48 w 48"/>
                  <a:gd name="T21" fmla="*/ 0 h 41"/>
                  <a:gd name="T22" fmla="*/ 0 w 48"/>
                  <a:gd name="T23" fmla="*/ 0 h 41"/>
                  <a:gd name="T24" fmla="*/ 0 w 48"/>
                  <a:gd name="T25" fmla="*/ 41 h 41"/>
                  <a:gd name="T26" fmla="*/ 48 w 48"/>
                  <a:gd name="T27" fmla="*/ 41 h 41"/>
                  <a:gd name="T28" fmla="*/ 48 w 48"/>
                  <a:gd name="T29" fmla="*/ 38 h 41"/>
                  <a:gd name="T30" fmla="*/ 45 w 48"/>
                  <a:gd name="T31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" h="41">
                    <a:moveTo>
                      <a:pt x="45" y="38"/>
                    </a:moveTo>
                    <a:lnTo>
                      <a:pt x="45" y="36"/>
                    </a:lnTo>
                    <a:lnTo>
                      <a:pt x="5" y="36"/>
                    </a:lnTo>
                    <a:lnTo>
                      <a:pt x="5" y="5"/>
                    </a:lnTo>
                    <a:lnTo>
                      <a:pt x="42" y="5"/>
                    </a:lnTo>
                    <a:lnTo>
                      <a:pt x="42" y="38"/>
                    </a:lnTo>
                    <a:lnTo>
                      <a:pt x="45" y="38"/>
                    </a:lnTo>
                    <a:lnTo>
                      <a:pt x="45" y="36"/>
                    </a:lnTo>
                    <a:lnTo>
                      <a:pt x="45" y="38"/>
                    </a:lnTo>
                    <a:lnTo>
                      <a:pt x="48" y="38"/>
                    </a:lnTo>
                    <a:lnTo>
                      <a:pt x="48" y="0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48" y="41"/>
                    </a:lnTo>
                    <a:lnTo>
                      <a:pt x="48" y="38"/>
                    </a:lnTo>
                    <a:lnTo>
                      <a:pt x="45" y="38"/>
                    </a:ln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8" name="Freeform 15"/>
              <p:cNvSpPr>
                <a:spLocks/>
              </p:cNvSpPr>
              <p:nvPr/>
            </p:nvSpPr>
            <p:spPr bwMode="auto">
              <a:xfrm>
                <a:off x="5919067" y="2840383"/>
                <a:ext cx="173038" cy="217488"/>
              </a:xfrm>
              <a:custGeom>
                <a:avLst/>
                <a:gdLst>
                  <a:gd name="T0" fmla="*/ 3 w 109"/>
                  <a:gd name="T1" fmla="*/ 3 h 137"/>
                  <a:gd name="T2" fmla="*/ 3 w 109"/>
                  <a:gd name="T3" fmla="*/ 6 h 137"/>
                  <a:gd name="T4" fmla="*/ 104 w 109"/>
                  <a:gd name="T5" fmla="*/ 6 h 137"/>
                  <a:gd name="T6" fmla="*/ 104 w 109"/>
                  <a:gd name="T7" fmla="*/ 76 h 137"/>
                  <a:gd name="T8" fmla="*/ 89 w 109"/>
                  <a:gd name="T9" fmla="*/ 132 h 137"/>
                  <a:gd name="T10" fmla="*/ 7 w 109"/>
                  <a:gd name="T11" fmla="*/ 132 h 137"/>
                  <a:gd name="T12" fmla="*/ 5 w 109"/>
                  <a:gd name="T13" fmla="*/ 3 h 137"/>
                  <a:gd name="T14" fmla="*/ 3 w 109"/>
                  <a:gd name="T15" fmla="*/ 3 h 137"/>
                  <a:gd name="T16" fmla="*/ 3 w 109"/>
                  <a:gd name="T17" fmla="*/ 6 h 137"/>
                  <a:gd name="T18" fmla="*/ 3 w 109"/>
                  <a:gd name="T19" fmla="*/ 3 h 137"/>
                  <a:gd name="T20" fmla="*/ 0 w 109"/>
                  <a:gd name="T21" fmla="*/ 3 h 137"/>
                  <a:gd name="T22" fmla="*/ 1 w 109"/>
                  <a:gd name="T23" fmla="*/ 137 h 137"/>
                  <a:gd name="T24" fmla="*/ 93 w 109"/>
                  <a:gd name="T25" fmla="*/ 137 h 137"/>
                  <a:gd name="T26" fmla="*/ 109 w 109"/>
                  <a:gd name="T27" fmla="*/ 76 h 137"/>
                  <a:gd name="T28" fmla="*/ 109 w 109"/>
                  <a:gd name="T29" fmla="*/ 0 h 137"/>
                  <a:gd name="T30" fmla="*/ 0 w 109"/>
                  <a:gd name="T31" fmla="*/ 0 h 137"/>
                  <a:gd name="T32" fmla="*/ 0 w 109"/>
                  <a:gd name="T33" fmla="*/ 3 h 137"/>
                  <a:gd name="T34" fmla="*/ 3 w 109"/>
                  <a:gd name="T35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" h="137">
                    <a:moveTo>
                      <a:pt x="3" y="3"/>
                    </a:moveTo>
                    <a:lnTo>
                      <a:pt x="3" y="6"/>
                    </a:lnTo>
                    <a:lnTo>
                      <a:pt x="104" y="6"/>
                    </a:lnTo>
                    <a:lnTo>
                      <a:pt x="104" y="76"/>
                    </a:lnTo>
                    <a:lnTo>
                      <a:pt x="89" y="132"/>
                    </a:lnTo>
                    <a:lnTo>
                      <a:pt x="7" y="13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1" y="137"/>
                    </a:lnTo>
                    <a:lnTo>
                      <a:pt x="93" y="137"/>
                    </a:lnTo>
                    <a:lnTo>
                      <a:pt x="109" y="76"/>
                    </a:lnTo>
                    <a:lnTo>
                      <a:pt x="109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9" name="Freeform 16"/>
              <p:cNvSpPr>
                <a:spLocks/>
              </p:cNvSpPr>
              <p:nvPr/>
            </p:nvSpPr>
            <p:spPr bwMode="auto">
              <a:xfrm>
                <a:off x="6020667" y="2949921"/>
                <a:ext cx="71438" cy="112713"/>
              </a:xfrm>
              <a:custGeom>
                <a:avLst/>
                <a:gdLst>
                  <a:gd name="T0" fmla="*/ 40 w 45"/>
                  <a:gd name="T1" fmla="*/ 10 h 71"/>
                  <a:gd name="T2" fmla="*/ 38 w 45"/>
                  <a:gd name="T3" fmla="*/ 8 h 71"/>
                  <a:gd name="T4" fmla="*/ 0 w 45"/>
                  <a:gd name="T5" fmla="*/ 50 h 71"/>
                  <a:gd name="T6" fmla="*/ 26 w 45"/>
                  <a:gd name="T7" fmla="*/ 71 h 71"/>
                  <a:gd name="T8" fmla="*/ 45 w 45"/>
                  <a:gd name="T9" fmla="*/ 0 h 71"/>
                  <a:gd name="T10" fmla="*/ 38 w 45"/>
                  <a:gd name="T11" fmla="*/ 8 h 71"/>
                  <a:gd name="T12" fmla="*/ 40 w 45"/>
                  <a:gd name="T13" fmla="*/ 10 h 71"/>
                  <a:gd name="T14" fmla="*/ 37 w 45"/>
                  <a:gd name="T15" fmla="*/ 10 h 71"/>
                  <a:gd name="T16" fmla="*/ 24 w 45"/>
                  <a:gd name="T17" fmla="*/ 62 h 71"/>
                  <a:gd name="T18" fmla="*/ 8 w 45"/>
                  <a:gd name="T19" fmla="*/ 48 h 71"/>
                  <a:gd name="T20" fmla="*/ 42 w 45"/>
                  <a:gd name="T21" fmla="*/ 12 h 71"/>
                  <a:gd name="T22" fmla="*/ 40 w 45"/>
                  <a:gd name="T23" fmla="*/ 10 h 71"/>
                  <a:gd name="T24" fmla="*/ 37 w 45"/>
                  <a:gd name="T25" fmla="*/ 10 h 71"/>
                  <a:gd name="T26" fmla="*/ 40 w 45"/>
                  <a:gd name="T27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71">
                    <a:moveTo>
                      <a:pt x="40" y="10"/>
                    </a:moveTo>
                    <a:lnTo>
                      <a:pt x="38" y="8"/>
                    </a:lnTo>
                    <a:lnTo>
                      <a:pt x="0" y="50"/>
                    </a:lnTo>
                    <a:lnTo>
                      <a:pt x="26" y="71"/>
                    </a:lnTo>
                    <a:lnTo>
                      <a:pt x="45" y="0"/>
                    </a:lnTo>
                    <a:lnTo>
                      <a:pt x="38" y="8"/>
                    </a:lnTo>
                    <a:lnTo>
                      <a:pt x="40" y="10"/>
                    </a:lnTo>
                    <a:lnTo>
                      <a:pt x="37" y="10"/>
                    </a:lnTo>
                    <a:lnTo>
                      <a:pt x="24" y="62"/>
                    </a:lnTo>
                    <a:lnTo>
                      <a:pt x="8" y="48"/>
                    </a:lnTo>
                    <a:lnTo>
                      <a:pt x="42" y="12"/>
                    </a:lnTo>
                    <a:lnTo>
                      <a:pt x="40" y="10"/>
                    </a:lnTo>
                    <a:lnTo>
                      <a:pt x="37" y="10"/>
                    </a:lnTo>
                    <a:lnTo>
                      <a:pt x="40" y="10"/>
                    </a:ln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0" name="Freeform 17"/>
              <p:cNvSpPr>
                <a:spLocks/>
              </p:cNvSpPr>
              <p:nvPr/>
            </p:nvSpPr>
            <p:spPr bwMode="auto">
              <a:xfrm>
                <a:off x="5952404" y="2943571"/>
                <a:ext cx="109538" cy="0"/>
              </a:xfrm>
              <a:custGeom>
                <a:avLst/>
                <a:gdLst>
                  <a:gd name="T0" fmla="*/ 0 w 69"/>
                  <a:gd name="T1" fmla="*/ 69 w 69"/>
                  <a:gd name="T2" fmla="*/ 0 w 6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9">
                    <a:moveTo>
                      <a:pt x="0" y="0"/>
                    </a:moveTo>
                    <a:lnTo>
                      <a:pt x="6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1" name="Line 18"/>
              <p:cNvSpPr>
                <a:spLocks noChangeShapeType="1"/>
              </p:cNvSpPr>
              <p:nvPr/>
            </p:nvSpPr>
            <p:spPr bwMode="auto">
              <a:xfrm>
                <a:off x="5952404" y="2943571"/>
                <a:ext cx="109538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2" name="Rectangle 19"/>
              <p:cNvSpPr>
                <a:spLocks noChangeArrowheads="1"/>
              </p:cNvSpPr>
              <p:nvPr/>
            </p:nvSpPr>
            <p:spPr bwMode="auto">
              <a:xfrm>
                <a:off x="5952404" y="2940396"/>
                <a:ext cx="109538" cy="7938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3" name="Freeform 20"/>
              <p:cNvSpPr>
                <a:spLocks/>
              </p:cNvSpPr>
              <p:nvPr/>
            </p:nvSpPr>
            <p:spPr bwMode="auto">
              <a:xfrm>
                <a:off x="5952404" y="2940396"/>
                <a:ext cx="109538" cy="7938"/>
              </a:xfrm>
              <a:custGeom>
                <a:avLst/>
                <a:gdLst>
                  <a:gd name="T0" fmla="*/ 0 w 69"/>
                  <a:gd name="T1" fmla="*/ 5 h 5"/>
                  <a:gd name="T2" fmla="*/ 69 w 69"/>
                  <a:gd name="T3" fmla="*/ 5 h 5"/>
                  <a:gd name="T4" fmla="*/ 69 w 69"/>
                  <a:gd name="T5" fmla="*/ 0 h 5"/>
                  <a:gd name="T6" fmla="*/ 0 w 6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5">
                    <a:moveTo>
                      <a:pt x="0" y="5"/>
                    </a:moveTo>
                    <a:lnTo>
                      <a:pt x="69" y="5"/>
                    </a:lnTo>
                    <a:lnTo>
                      <a:pt x="69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4" name="Freeform 21"/>
              <p:cNvSpPr>
                <a:spLocks/>
              </p:cNvSpPr>
              <p:nvPr/>
            </p:nvSpPr>
            <p:spPr bwMode="auto">
              <a:xfrm>
                <a:off x="5952404" y="2962621"/>
                <a:ext cx="88900" cy="0"/>
              </a:xfrm>
              <a:custGeom>
                <a:avLst/>
                <a:gdLst>
                  <a:gd name="T0" fmla="*/ 0 w 56"/>
                  <a:gd name="T1" fmla="*/ 56 w 56"/>
                  <a:gd name="T2" fmla="*/ 0 w 5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6">
                    <a:moveTo>
                      <a:pt x="0" y="0"/>
                    </a:move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5" name="Line 22"/>
              <p:cNvSpPr>
                <a:spLocks noChangeShapeType="1"/>
              </p:cNvSpPr>
              <p:nvPr/>
            </p:nvSpPr>
            <p:spPr bwMode="auto">
              <a:xfrm>
                <a:off x="5952404" y="2962621"/>
                <a:ext cx="8890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6" name="Rectangle 23"/>
              <p:cNvSpPr>
                <a:spLocks noChangeArrowheads="1"/>
              </p:cNvSpPr>
              <p:nvPr/>
            </p:nvSpPr>
            <p:spPr bwMode="auto">
              <a:xfrm>
                <a:off x="5952404" y="2959446"/>
                <a:ext cx="88900" cy="7938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7" name="Freeform 24"/>
              <p:cNvSpPr>
                <a:spLocks/>
              </p:cNvSpPr>
              <p:nvPr/>
            </p:nvSpPr>
            <p:spPr bwMode="auto">
              <a:xfrm>
                <a:off x="5952404" y="2959446"/>
                <a:ext cx="88900" cy="7938"/>
              </a:xfrm>
              <a:custGeom>
                <a:avLst/>
                <a:gdLst>
                  <a:gd name="T0" fmla="*/ 0 w 56"/>
                  <a:gd name="T1" fmla="*/ 5 h 5"/>
                  <a:gd name="T2" fmla="*/ 56 w 56"/>
                  <a:gd name="T3" fmla="*/ 5 h 5"/>
                  <a:gd name="T4" fmla="*/ 56 w 56"/>
                  <a:gd name="T5" fmla="*/ 0 h 5"/>
                  <a:gd name="T6" fmla="*/ 0 w 56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">
                    <a:moveTo>
                      <a:pt x="0" y="5"/>
                    </a:moveTo>
                    <a:lnTo>
                      <a:pt x="56" y="5"/>
                    </a:lnTo>
                    <a:lnTo>
                      <a:pt x="56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8" name="Freeform 25"/>
              <p:cNvSpPr>
                <a:spLocks/>
              </p:cNvSpPr>
              <p:nvPr/>
            </p:nvSpPr>
            <p:spPr bwMode="auto">
              <a:xfrm>
                <a:off x="5952404" y="2981671"/>
                <a:ext cx="65088" cy="0"/>
              </a:xfrm>
              <a:custGeom>
                <a:avLst/>
                <a:gdLst>
                  <a:gd name="T0" fmla="*/ 0 w 41"/>
                  <a:gd name="T1" fmla="*/ 41 w 41"/>
                  <a:gd name="T2" fmla="*/ 0 w 4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1">
                    <a:moveTo>
                      <a:pt x="0" y="0"/>
                    </a:moveTo>
                    <a:lnTo>
                      <a:pt x="4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09" name="Line 26"/>
              <p:cNvSpPr>
                <a:spLocks noChangeShapeType="1"/>
              </p:cNvSpPr>
              <p:nvPr/>
            </p:nvSpPr>
            <p:spPr bwMode="auto">
              <a:xfrm>
                <a:off x="5952404" y="2981671"/>
                <a:ext cx="65088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0" name="Rectangle 27"/>
              <p:cNvSpPr>
                <a:spLocks noChangeArrowheads="1"/>
              </p:cNvSpPr>
              <p:nvPr/>
            </p:nvSpPr>
            <p:spPr bwMode="auto">
              <a:xfrm>
                <a:off x="5952404" y="2978496"/>
                <a:ext cx="65088" cy="7938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1" name="Freeform 28"/>
              <p:cNvSpPr>
                <a:spLocks/>
              </p:cNvSpPr>
              <p:nvPr/>
            </p:nvSpPr>
            <p:spPr bwMode="auto">
              <a:xfrm>
                <a:off x="5952404" y="2978496"/>
                <a:ext cx="65088" cy="7938"/>
              </a:xfrm>
              <a:custGeom>
                <a:avLst/>
                <a:gdLst>
                  <a:gd name="T0" fmla="*/ 0 w 41"/>
                  <a:gd name="T1" fmla="*/ 5 h 5"/>
                  <a:gd name="T2" fmla="*/ 41 w 41"/>
                  <a:gd name="T3" fmla="*/ 5 h 5"/>
                  <a:gd name="T4" fmla="*/ 41 w 41"/>
                  <a:gd name="T5" fmla="*/ 0 h 5"/>
                  <a:gd name="T6" fmla="*/ 0 w 41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5">
                    <a:moveTo>
                      <a:pt x="0" y="5"/>
                    </a:moveTo>
                    <a:lnTo>
                      <a:pt x="41" y="5"/>
                    </a:lnTo>
                    <a:lnTo>
                      <a:pt x="41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2" name="Freeform 29"/>
              <p:cNvSpPr>
                <a:spLocks/>
              </p:cNvSpPr>
              <p:nvPr/>
            </p:nvSpPr>
            <p:spPr bwMode="auto">
              <a:xfrm>
                <a:off x="5952404" y="3005483"/>
                <a:ext cx="44450" cy="0"/>
              </a:xfrm>
              <a:custGeom>
                <a:avLst/>
                <a:gdLst>
                  <a:gd name="T0" fmla="*/ 0 w 28"/>
                  <a:gd name="T1" fmla="*/ 28 w 28"/>
                  <a:gd name="T2" fmla="*/ 0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3" name="Line 30"/>
              <p:cNvSpPr>
                <a:spLocks noChangeShapeType="1"/>
              </p:cNvSpPr>
              <p:nvPr/>
            </p:nvSpPr>
            <p:spPr bwMode="auto">
              <a:xfrm>
                <a:off x="5952404" y="3005483"/>
                <a:ext cx="4445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4" name="Rectangle 31"/>
              <p:cNvSpPr>
                <a:spLocks noChangeArrowheads="1"/>
              </p:cNvSpPr>
              <p:nvPr/>
            </p:nvSpPr>
            <p:spPr bwMode="auto">
              <a:xfrm>
                <a:off x="5952404" y="3000721"/>
                <a:ext cx="44450" cy="9525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5" name="Freeform 32"/>
              <p:cNvSpPr>
                <a:spLocks/>
              </p:cNvSpPr>
              <p:nvPr/>
            </p:nvSpPr>
            <p:spPr bwMode="auto">
              <a:xfrm>
                <a:off x="5952404" y="3000721"/>
                <a:ext cx="44450" cy="9525"/>
              </a:xfrm>
              <a:custGeom>
                <a:avLst/>
                <a:gdLst>
                  <a:gd name="T0" fmla="*/ 0 w 28"/>
                  <a:gd name="T1" fmla="*/ 6 h 6"/>
                  <a:gd name="T2" fmla="*/ 28 w 28"/>
                  <a:gd name="T3" fmla="*/ 6 h 6"/>
                  <a:gd name="T4" fmla="*/ 28 w 28"/>
                  <a:gd name="T5" fmla="*/ 0 h 6"/>
                  <a:gd name="T6" fmla="*/ 0 w 28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6">
                    <a:moveTo>
                      <a:pt x="0" y="6"/>
                    </a:moveTo>
                    <a:lnTo>
                      <a:pt x="28" y="6"/>
                    </a:lnTo>
                    <a:lnTo>
                      <a:pt x="2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6" name="Freeform 33"/>
              <p:cNvSpPr>
                <a:spLocks/>
              </p:cNvSpPr>
              <p:nvPr/>
            </p:nvSpPr>
            <p:spPr bwMode="auto">
              <a:xfrm>
                <a:off x="5952404" y="3024533"/>
                <a:ext cx="44450" cy="0"/>
              </a:xfrm>
              <a:custGeom>
                <a:avLst/>
                <a:gdLst>
                  <a:gd name="T0" fmla="*/ 0 w 28"/>
                  <a:gd name="T1" fmla="*/ 28 w 28"/>
                  <a:gd name="T2" fmla="*/ 0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7" name="Line 34"/>
              <p:cNvSpPr>
                <a:spLocks noChangeShapeType="1"/>
              </p:cNvSpPr>
              <p:nvPr/>
            </p:nvSpPr>
            <p:spPr bwMode="auto">
              <a:xfrm>
                <a:off x="5952404" y="3024533"/>
                <a:ext cx="4445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8" name="Rectangle 35"/>
              <p:cNvSpPr>
                <a:spLocks noChangeArrowheads="1"/>
              </p:cNvSpPr>
              <p:nvPr/>
            </p:nvSpPr>
            <p:spPr bwMode="auto">
              <a:xfrm>
                <a:off x="5952404" y="3019771"/>
                <a:ext cx="44450" cy="9525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19" name="Freeform 36"/>
              <p:cNvSpPr>
                <a:spLocks/>
              </p:cNvSpPr>
              <p:nvPr/>
            </p:nvSpPr>
            <p:spPr bwMode="auto">
              <a:xfrm>
                <a:off x="5952404" y="3019771"/>
                <a:ext cx="44450" cy="9525"/>
              </a:xfrm>
              <a:custGeom>
                <a:avLst/>
                <a:gdLst>
                  <a:gd name="T0" fmla="*/ 0 w 28"/>
                  <a:gd name="T1" fmla="*/ 6 h 6"/>
                  <a:gd name="T2" fmla="*/ 28 w 28"/>
                  <a:gd name="T3" fmla="*/ 6 h 6"/>
                  <a:gd name="T4" fmla="*/ 28 w 28"/>
                  <a:gd name="T5" fmla="*/ 0 h 6"/>
                  <a:gd name="T6" fmla="*/ 0 w 28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6">
                    <a:moveTo>
                      <a:pt x="0" y="6"/>
                    </a:moveTo>
                    <a:lnTo>
                      <a:pt x="28" y="6"/>
                    </a:lnTo>
                    <a:lnTo>
                      <a:pt x="2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0" name="Freeform 37"/>
              <p:cNvSpPr>
                <a:spLocks/>
              </p:cNvSpPr>
              <p:nvPr/>
            </p:nvSpPr>
            <p:spPr bwMode="auto">
              <a:xfrm>
                <a:off x="5944467" y="2864196"/>
                <a:ext cx="76200" cy="65088"/>
              </a:xfrm>
              <a:custGeom>
                <a:avLst/>
                <a:gdLst>
                  <a:gd name="T0" fmla="*/ 45 w 48"/>
                  <a:gd name="T1" fmla="*/ 38 h 41"/>
                  <a:gd name="T2" fmla="*/ 45 w 48"/>
                  <a:gd name="T3" fmla="*/ 36 h 41"/>
                  <a:gd name="T4" fmla="*/ 5 w 48"/>
                  <a:gd name="T5" fmla="*/ 36 h 41"/>
                  <a:gd name="T6" fmla="*/ 5 w 48"/>
                  <a:gd name="T7" fmla="*/ 5 h 41"/>
                  <a:gd name="T8" fmla="*/ 42 w 48"/>
                  <a:gd name="T9" fmla="*/ 5 h 41"/>
                  <a:gd name="T10" fmla="*/ 42 w 48"/>
                  <a:gd name="T11" fmla="*/ 38 h 41"/>
                  <a:gd name="T12" fmla="*/ 45 w 48"/>
                  <a:gd name="T13" fmla="*/ 38 h 41"/>
                  <a:gd name="T14" fmla="*/ 45 w 48"/>
                  <a:gd name="T15" fmla="*/ 36 h 41"/>
                  <a:gd name="T16" fmla="*/ 45 w 48"/>
                  <a:gd name="T17" fmla="*/ 38 h 41"/>
                  <a:gd name="T18" fmla="*/ 48 w 48"/>
                  <a:gd name="T19" fmla="*/ 38 h 41"/>
                  <a:gd name="T20" fmla="*/ 48 w 48"/>
                  <a:gd name="T21" fmla="*/ 0 h 41"/>
                  <a:gd name="T22" fmla="*/ 0 w 48"/>
                  <a:gd name="T23" fmla="*/ 0 h 41"/>
                  <a:gd name="T24" fmla="*/ 0 w 48"/>
                  <a:gd name="T25" fmla="*/ 41 h 41"/>
                  <a:gd name="T26" fmla="*/ 48 w 48"/>
                  <a:gd name="T27" fmla="*/ 41 h 41"/>
                  <a:gd name="T28" fmla="*/ 48 w 48"/>
                  <a:gd name="T29" fmla="*/ 38 h 41"/>
                  <a:gd name="T30" fmla="*/ 45 w 48"/>
                  <a:gd name="T31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" h="41">
                    <a:moveTo>
                      <a:pt x="45" y="38"/>
                    </a:moveTo>
                    <a:lnTo>
                      <a:pt x="45" y="36"/>
                    </a:lnTo>
                    <a:lnTo>
                      <a:pt x="5" y="36"/>
                    </a:lnTo>
                    <a:lnTo>
                      <a:pt x="5" y="5"/>
                    </a:lnTo>
                    <a:lnTo>
                      <a:pt x="42" y="5"/>
                    </a:lnTo>
                    <a:lnTo>
                      <a:pt x="42" y="38"/>
                    </a:lnTo>
                    <a:lnTo>
                      <a:pt x="45" y="38"/>
                    </a:lnTo>
                    <a:lnTo>
                      <a:pt x="45" y="36"/>
                    </a:lnTo>
                    <a:lnTo>
                      <a:pt x="45" y="38"/>
                    </a:lnTo>
                    <a:lnTo>
                      <a:pt x="48" y="38"/>
                    </a:lnTo>
                    <a:lnTo>
                      <a:pt x="48" y="0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48" y="41"/>
                    </a:lnTo>
                    <a:lnTo>
                      <a:pt x="48" y="38"/>
                    </a:lnTo>
                    <a:lnTo>
                      <a:pt x="45" y="38"/>
                    </a:ln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1" name="Freeform 15"/>
              <p:cNvSpPr>
                <a:spLocks/>
              </p:cNvSpPr>
              <p:nvPr/>
            </p:nvSpPr>
            <p:spPr bwMode="auto">
              <a:xfrm>
                <a:off x="6099322" y="2839175"/>
                <a:ext cx="173038" cy="217488"/>
              </a:xfrm>
              <a:custGeom>
                <a:avLst/>
                <a:gdLst>
                  <a:gd name="T0" fmla="*/ 3 w 109"/>
                  <a:gd name="T1" fmla="*/ 3 h 137"/>
                  <a:gd name="T2" fmla="*/ 3 w 109"/>
                  <a:gd name="T3" fmla="*/ 6 h 137"/>
                  <a:gd name="T4" fmla="*/ 104 w 109"/>
                  <a:gd name="T5" fmla="*/ 6 h 137"/>
                  <a:gd name="T6" fmla="*/ 104 w 109"/>
                  <a:gd name="T7" fmla="*/ 76 h 137"/>
                  <a:gd name="T8" fmla="*/ 89 w 109"/>
                  <a:gd name="T9" fmla="*/ 132 h 137"/>
                  <a:gd name="T10" fmla="*/ 7 w 109"/>
                  <a:gd name="T11" fmla="*/ 132 h 137"/>
                  <a:gd name="T12" fmla="*/ 5 w 109"/>
                  <a:gd name="T13" fmla="*/ 3 h 137"/>
                  <a:gd name="T14" fmla="*/ 3 w 109"/>
                  <a:gd name="T15" fmla="*/ 3 h 137"/>
                  <a:gd name="T16" fmla="*/ 3 w 109"/>
                  <a:gd name="T17" fmla="*/ 6 h 137"/>
                  <a:gd name="T18" fmla="*/ 3 w 109"/>
                  <a:gd name="T19" fmla="*/ 3 h 137"/>
                  <a:gd name="T20" fmla="*/ 0 w 109"/>
                  <a:gd name="T21" fmla="*/ 3 h 137"/>
                  <a:gd name="T22" fmla="*/ 1 w 109"/>
                  <a:gd name="T23" fmla="*/ 137 h 137"/>
                  <a:gd name="T24" fmla="*/ 93 w 109"/>
                  <a:gd name="T25" fmla="*/ 137 h 137"/>
                  <a:gd name="T26" fmla="*/ 109 w 109"/>
                  <a:gd name="T27" fmla="*/ 76 h 137"/>
                  <a:gd name="T28" fmla="*/ 109 w 109"/>
                  <a:gd name="T29" fmla="*/ 0 h 137"/>
                  <a:gd name="T30" fmla="*/ 0 w 109"/>
                  <a:gd name="T31" fmla="*/ 0 h 137"/>
                  <a:gd name="T32" fmla="*/ 0 w 109"/>
                  <a:gd name="T33" fmla="*/ 3 h 137"/>
                  <a:gd name="T34" fmla="*/ 3 w 109"/>
                  <a:gd name="T35" fmla="*/ 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9" h="137">
                    <a:moveTo>
                      <a:pt x="3" y="3"/>
                    </a:moveTo>
                    <a:lnTo>
                      <a:pt x="3" y="6"/>
                    </a:lnTo>
                    <a:lnTo>
                      <a:pt x="104" y="6"/>
                    </a:lnTo>
                    <a:lnTo>
                      <a:pt x="104" y="76"/>
                    </a:lnTo>
                    <a:lnTo>
                      <a:pt x="89" y="132"/>
                    </a:lnTo>
                    <a:lnTo>
                      <a:pt x="7" y="132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6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1" y="137"/>
                    </a:lnTo>
                    <a:lnTo>
                      <a:pt x="93" y="137"/>
                    </a:lnTo>
                    <a:lnTo>
                      <a:pt x="109" y="76"/>
                    </a:lnTo>
                    <a:lnTo>
                      <a:pt x="109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2" name="Freeform 16"/>
              <p:cNvSpPr>
                <a:spLocks/>
              </p:cNvSpPr>
              <p:nvPr/>
            </p:nvSpPr>
            <p:spPr bwMode="auto">
              <a:xfrm>
                <a:off x="6200922" y="2948713"/>
                <a:ext cx="71438" cy="112713"/>
              </a:xfrm>
              <a:custGeom>
                <a:avLst/>
                <a:gdLst>
                  <a:gd name="T0" fmla="*/ 40 w 45"/>
                  <a:gd name="T1" fmla="*/ 10 h 71"/>
                  <a:gd name="T2" fmla="*/ 38 w 45"/>
                  <a:gd name="T3" fmla="*/ 8 h 71"/>
                  <a:gd name="T4" fmla="*/ 0 w 45"/>
                  <a:gd name="T5" fmla="*/ 50 h 71"/>
                  <a:gd name="T6" fmla="*/ 26 w 45"/>
                  <a:gd name="T7" fmla="*/ 71 h 71"/>
                  <a:gd name="T8" fmla="*/ 45 w 45"/>
                  <a:gd name="T9" fmla="*/ 0 h 71"/>
                  <a:gd name="T10" fmla="*/ 38 w 45"/>
                  <a:gd name="T11" fmla="*/ 8 h 71"/>
                  <a:gd name="T12" fmla="*/ 40 w 45"/>
                  <a:gd name="T13" fmla="*/ 10 h 71"/>
                  <a:gd name="T14" fmla="*/ 37 w 45"/>
                  <a:gd name="T15" fmla="*/ 10 h 71"/>
                  <a:gd name="T16" fmla="*/ 24 w 45"/>
                  <a:gd name="T17" fmla="*/ 62 h 71"/>
                  <a:gd name="T18" fmla="*/ 8 w 45"/>
                  <a:gd name="T19" fmla="*/ 48 h 71"/>
                  <a:gd name="T20" fmla="*/ 42 w 45"/>
                  <a:gd name="T21" fmla="*/ 12 h 71"/>
                  <a:gd name="T22" fmla="*/ 40 w 45"/>
                  <a:gd name="T23" fmla="*/ 10 h 71"/>
                  <a:gd name="T24" fmla="*/ 37 w 45"/>
                  <a:gd name="T25" fmla="*/ 10 h 71"/>
                  <a:gd name="T26" fmla="*/ 40 w 45"/>
                  <a:gd name="T27" fmla="*/ 1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71">
                    <a:moveTo>
                      <a:pt x="40" y="10"/>
                    </a:moveTo>
                    <a:lnTo>
                      <a:pt x="38" y="8"/>
                    </a:lnTo>
                    <a:lnTo>
                      <a:pt x="0" y="50"/>
                    </a:lnTo>
                    <a:lnTo>
                      <a:pt x="26" y="71"/>
                    </a:lnTo>
                    <a:lnTo>
                      <a:pt x="45" y="0"/>
                    </a:lnTo>
                    <a:lnTo>
                      <a:pt x="38" y="8"/>
                    </a:lnTo>
                    <a:lnTo>
                      <a:pt x="40" y="10"/>
                    </a:lnTo>
                    <a:lnTo>
                      <a:pt x="37" y="10"/>
                    </a:lnTo>
                    <a:lnTo>
                      <a:pt x="24" y="62"/>
                    </a:lnTo>
                    <a:lnTo>
                      <a:pt x="8" y="48"/>
                    </a:lnTo>
                    <a:lnTo>
                      <a:pt x="42" y="12"/>
                    </a:lnTo>
                    <a:lnTo>
                      <a:pt x="40" y="10"/>
                    </a:lnTo>
                    <a:lnTo>
                      <a:pt x="37" y="10"/>
                    </a:lnTo>
                    <a:lnTo>
                      <a:pt x="40" y="10"/>
                    </a:ln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3" name="Freeform 17"/>
              <p:cNvSpPr>
                <a:spLocks/>
              </p:cNvSpPr>
              <p:nvPr/>
            </p:nvSpPr>
            <p:spPr bwMode="auto">
              <a:xfrm>
                <a:off x="6132659" y="2942363"/>
                <a:ext cx="109538" cy="0"/>
              </a:xfrm>
              <a:custGeom>
                <a:avLst/>
                <a:gdLst>
                  <a:gd name="T0" fmla="*/ 0 w 69"/>
                  <a:gd name="T1" fmla="*/ 69 w 69"/>
                  <a:gd name="T2" fmla="*/ 0 w 6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9">
                    <a:moveTo>
                      <a:pt x="0" y="0"/>
                    </a:moveTo>
                    <a:lnTo>
                      <a:pt x="6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4" name="Line 18"/>
              <p:cNvSpPr>
                <a:spLocks noChangeShapeType="1"/>
              </p:cNvSpPr>
              <p:nvPr/>
            </p:nvSpPr>
            <p:spPr bwMode="auto">
              <a:xfrm>
                <a:off x="6132659" y="2942363"/>
                <a:ext cx="109538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5" name="Rectangle 19"/>
              <p:cNvSpPr>
                <a:spLocks noChangeArrowheads="1"/>
              </p:cNvSpPr>
              <p:nvPr/>
            </p:nvSpPr>
            <p:spPr bwMode="auto">
              <a:xfrm>
                <a:off x="6132659" y="2939188"/>
                <a:ext cx="109538" cy="7938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6" name="Freeform 20"/>
              <p:cNvSpPr>
                <a:spLocks/>
              </p:cNvSpPr>
              <p:nvPr/>
            </p:nvSpPr>
            <p:spPr bwMode="auto">
              <a:xfrm>
                <a:off x="6132659" y="2939188"/>
                <a:ext cx="109538" cy="7938"/>
              </a:xfrm>
              <a:custGeom>
                <a:avLst/>
                <a:gdLst>
                  <a:gd name="T0" fmla="*/ 0 w 69"/>
                  <a:gd name="T1" fmla="*/ 5 h 5"/>
                  <a:gd name="T2" fmla="*/ 69 w 69"/>
                  <a:gd name="T3" fmla="*/ 5 h 5"/>
                  <a:gd name="T4" fmla="*/ 69 w 69"/>
                  <a:gd name="T5" fmla="*/ 0 h 5"/>
                  <a:gd name="T6" fmla="*/ 0 w 69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9" h="5">
                    <a:moveTo>
                      <a:pt x="0" y="5"/>
                    </a:moveTo>
                    <a:lnTo>
                      <a:pt x="69" y="5"/>
                    </a:lnTo>
                    <a:lnTo>
                      <a:pt x="69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7" name="Freeform 21"/>
              <p:cNvSpPr>
                <a:spLocks/>
              </p:cNvSpPr>
              <p:nvPr/>
            </p:nvSpPr>
            <p:spPr bwMode="auto">
              <a:xfrm>
                <a:off x="6132659" y="2961413"/>
                <a:ext cx="88900" cy="0"/>
              </a:xfrm>
              <a:custGeom>
                <a:avLst/>
                <a:gdLst>
                  <a:gd name="T0" fmla="*/ 0 w 56"/>
                  <a:gd name="T1" fmla="*/ 56 w 56"/>
                  <a:gd name="T2" fmla="*/ 0 w 5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56">
                    <a:moveTo>
                      <a:pt x="0" y="0"/>
                    </a:move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8" name="Line 22"/>
              <p:cNvSpPr>
                <a:spLocks noChangeShapeType="1"/>
              </p:cNvSpPr>
              <p:nvPr/>
            </p:nvSpPr>
            <p:spPr bwMode="auto">
              <a:xfrm>
                <a:off x="6132659" y="2961413"/>
                <a:ext cx="8890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9" name="Rectangle 23"/>
              <p:cNvSpPr>
                <a:spLocks noChangeArrowheads="1"/>
              </p:cNvSpPr>
              <p:nvPr/>
            </p:nvSpPr>
            <p:spPr bwMode="auto">
              <a:xfrm>
                <a:off x="6132659" y="2958238"/>
                <a:ext cx="88900" cy="7938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0" name="Freeform 24"/>
              <p:cNvSpPr>
                <a:spLocks/>
              </p:cNvSpPr>
              <p:nvPr/>
            </p:nvSpPr>
            <p:spPr bwMode="auto">
              <a:xfrm>
                <a:off x="6132659" y="2958238"/>
                <a:ext cx="88900" cy="7938"/>
              </a:xfrm>
              <a:custGeom>
                <a:avLst/>
                <a:gdLst>
                  <a:gd name="T0" fmla="*/ 0 w 56"/>
                  <a:gd name="T1" fmla="*/ 5 h 5"/>
                  <a:gd name="T2" fmla="*/ 56 w 56"/>
                  <a:gd name="T3" fmla="*/ 5 h 5"/>
                  <a:gd name="T4" fmla="*/ 56 w 56"/>
                  <a:gd name="T5" fmla="*/ 0 h 5"/>
                  <a:gd name="T6" fmla="*/ 0 w 56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" h="5">
                    <a:moveTo>
                      <a:pt x="0" y="5"/>
                    </a:moveTo>
                    <a:lnTo>
                      <a:pt x="56" y="5"/>
                    </a:lnTo>
                    <a:lnTo>
                      <a:pt x="56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1" name="Freeform 25"/>
              <p:cNvSpPr>
                <a:spLocks/>
              </p:cNvSpPr>
              <p:nvPr/>
            </p:nvSpPr>
            <p:spPr bwMode="auto">
              <a:xfrm>
                <a:off x="6132659" y="2980463"/>
                <a:ext cx="65088" cy="0"/>
              </a:xfrm>
              <a:custGeom>
                <a:avLst/>
                <a:gdLst>
                  <a:gd name="T0" fmla="*/ 0 w 41"/>
                  <a:gd name="T1" fmla="*/ 41 w 41"/>
                  <a:gd name="T2" fmla="*/ 0 w 4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41">
                    <a:moveTo>
                      <a:pt x="0" y="0"/>
                    </a:moveTo>
                    <a:lnTo>
                      <a:pt x="4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2" name="Line 26"/>
              <p:cNvSpPr>
                <a:spLocks noChangeShapeType="1"/>
              </p:cNvSpPr>
              <p:nvPr/>
            </p:nvSpPr>
            <p:spPr bwMode="auto">
              <a:xfrm>
                <a:off x="6132659" y="2980463"/>
                <a:ext cx="65088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3" name="Rectangle 27"/>
              <p:cNvSpPr>
                <a:spLocks noChangeArrowheads="1"/>
              </p:cNvSpPr>
              <p:nvPr/>
            </p:nvSpPr>
            <p:spPr bwMode="auto">
              <a:xfrm>
                <a:off x="6132659" y="2977288"/>
                <a:ext cx="65088" cy="7938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4" name="Freeform 28"/>
              <p:cNvSpPr>
                <a:spLocks/>
              </p:cNvSpPr>
              <p:nvPr/>
            </p:nvSpPr>
            <p:spPr bwMode="auto">
              <a:xfrm>
                <a:off x="6132659" y="2977288"/>
                <a:ext cx="65088" cy="7938"/>
              </a:xfrm>
              <a:custGeom>
                <a:avLst/>
                <a:gdLst>
                  <a:gd name="T0" fmla="*/ 0 w 41"/>
                  <a:gd name="T1" fmla="*/ 5 h 5"/>
                  <a:gd name="T2" fmla="*/ 41 w 41"/>
                  <a:gd name="T3" fmla="*/ 5 h 5"/>
                  <a:gd name="T4" fmla="*/ 41 w 41"/>
                  <a:gd name="T5" fmla="*/ 0 h 5"/>
                  <a:gd name="T6" fmla="*/ 0 w 41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5">
                    <a:moveTo>
                      <a:pt x="0" y="5"/>
                    </a:moveTo>
                    <a:lnTo>
                      <a:pt x="41" y="5"/>
                    </a:lnTo>
                    <a:lnTo>
                      <a:pt x="41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5" name="Freeform 29"/>
              <p:cNvSpPr>
                <a:spLocks/>
              </p:cNvSpPr>
              <p:nvPr/>
            </p:nvSpPr>
            <p:spPr bwMode="auto">
              <a:xfrm>
                <a:off x="6132659" y="3004275"/>
                <a:ext cx="44450" cy="0"/>
              </a:xfrm>
              <a:custGeom>
                <a:avLst/>
                <a:gdLst>
                  <a:gd name="T0" fmla="*/ 0 w 28"/>
                  <a:gd name="T1" fmla="*/ 28 w 28"/>
                  <a:gd name="T2" fmla="*/ 0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6" name="Line 30"/>
              <p:cNvSpPr>
                <a:spLocks noChangeShapeType="1"/>
              </p:cNvSpPr>
              <p:nvPr/>
            </p:nvSpPr>
            <p:spPr bwMode="auto">
              <a:xfrm>
                <a:off x="6132659" y="3004275"/>
                <a:ext cx="4445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7" name="Rectangle 31"/>
              <p:cNvSpPr>
                <a:spLocks noChangeArrowheads="1"/>
              </p:cNvSpPr>
              <p:nvPr/>
            </p:nvSpPr>
            <p:spPr bwMode="auto">
              <a:xfrm>
                <a:off x="6132659" y="2999513"/>
                <a:ext cx="44450" cy="9525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8" name="Freeform 32"/>
              <p:cNvSpPr>
                <a:spLocks/>
              </p:cNvSpPr>
              <p:nvPr/>
            </p:nvSpPr>
            <p:spPr bwMode="auto">
              <a:xfrm>
                <a:off x="6132659" y="2999513"/>
                <a:ext cx="44450" cy="9525"/>
              </a:xfrm>
              <a:custGeom>
                <a:avLst/>
                <a:gdLst>
                  <a:gd name="T0" fmla="*/ 0 w 28"/>
                  <a:gd name="T1" fmla="*/ 6 h 6"/>
                  <a:gd name="T2" fmla="*/ 28 w 28"/>
                  <a:gd name="T3" fmla="*/ 6 h 6"/>
                  <a:gd name="T4" fmla="*/ 28 w 28"/>
                  <a:gd name="T5" fmla="*/ 0 h 6"/>
                  <a:gd name="T6" fmla="*/ 0 w 28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6">
                    <a:moveTo>
                      <a:pt x="0" y="6"/>
                    </a:moveTo>
                    <a:lnTo>
                      <a:pt x="28" y="6"/>
                    </a:lnTo>
                    <a:lnTo>
                      <a:pt x="2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39" name="Freeform 33"/>
              <p:cNvSpPr>
                <a:spLocks/>
              </p:cNvSpPr>
              <p:nvPr/>
            </p:nvSpPr>
            <p:spPr bwMode="auto">
              <a:xfrm>
                <a:off x="6132659" y="3023325"/>
                <a:ext cx="44450" cy="0"/>
              </a:xfrm>
              <a:custGeom>
                <a:avLst/>
                <a:gdLst>
                  <a:gd name="T0" fmla="*/ 0 w 28"/>
                  <a:gd name="T1" fmla="*/ 28 w 28"/>
                  <a:gd name="T2" fmla="*/ 0 w 28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28">
                    <a:moveTo>
                      <a:pt x="0" y="0"/>
                    </a:moveTo>
                    <a:lnTo>
                      <a:pt x="2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0" name="Line 34"/>
              <p:cNvSpPr>
                <a:spLocks noChangeShapeType="1"/>
              </p:cNvSpPr>
              <p:nvPr/>
            </p:nvSpPr>
            <p:spPr bwMode="auto">
              <a:xfrm>
                <a:off x="6132659" y="3023325"/>
                <a:ext cx="44450" cy="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1" name="Rectangle 35"/>
              <p:cNvSpPr>
                <a:spLocks noChangeArrowheads="1"/>
              </p:cNvSpPr>
              <p:nvPr/>
            </p:nvSpPr>
            <p:spPr bwMode="auto">
              <a:xfrm>
                <a:off x="6132659" y="3018563"/>
                <a:ext cx="44450" cy="9525"/>
              </a:xfrm>
              <a:prstGeom prst="rect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2" name="Freeform 36"/>
              <p:cNvSpPr>
                <a:spLocks/>
              </p:cNvSpPr>
              <p:nvPr/>
            </p:nvSpPr>
            <p:spPr bwMode="auto">
              <a:xfrm>
                <a:off x="6132659" y="3018563"/>
                <a:ext cx="44450" cy="9525"/>
              </a:xfrm>
              <a:custGeom>
                <a:avLst/>
                <a:gdLst>
                  <a:gd name="T0" fmla="*/ 0 w 28"/>
                  <a:gd name="T1" fmla="*/ 6 h 6"/>
                  <a:gd name="T2" fmla="*/ 28 w 28"/>
                  <a:gd name="T3" fmla="*/ 6 h 6"/>
                  <a:gd name="T4" fmla="*/ 28 w 28"/>
                  <a:gd name="T5" fmla="*/ 0 h 6"/>
                  <a:gd name="T6" fmla="*/ 0 w 28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6">
                    <a:moveTo>
                      <a:pt x="0" y="6"/>
                    </a:moveTo>
                    <a:lnTo>
                      <a:pt x="28" y="6"/>
                    </a:lnTo>
                    <a:lnTo>
                      <a:pt x="28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43" name="Freeform 37"/>
              <p:cNvSpPr>
                <a:spLocks/>
              </p:cNvSpPr>
              <p:nvPr/>
            </p:nvSpPr>
            <p:spPr bwMode="auto">
              <a:xfrm>
                <a:off x="6124722" y="2862988"/>
                <a:ext cx="76200" cy="65088"/>
              </a:xfrm>
              <a:custGeom>
                <a:avLst/>
                <a:gdLst>
                  <a:gd name="T0" fmla="*/ 45 w 48"/>
                  <a:gd name="T1" fmla="*/ 38 h 41"/>
                  <a:gd name="T2" fmla="*/ 45 w 48"/>
                  <a:gd name="T3" fmla="*/ 36 h 41"/>
                  <a:gd name="T4" fmla="*/ 5 w 48"/>
                  <a:gd name="T5" fmla="*/ 36 h 41"/>
                  <a:gd name="T6" fmla="*/ 5 w 48"/>
                  <a:gd name="T7" fmla="*/ 5 h 41"/>
                  <a:gd name="T8" fmla="*/ 42 w 48"/>
                  <a:gd name="T9" fmla="*/ 5 h 41"/>
                  <a:gd name="T10" fmla="*/ 42 w 48"/>
                  <a:gd name="T11" fmla="*/ 38 h 41"/>
                  <a:gd name="T12" fmla="*/ 45 w 48"/>
                  <a:gd name="T13" fmla="*/ 38 h 41"/>
                  <a:gd name="T14" fmla="*/ 45 w 48"/>
                  <a:gd name="T15" fmla="*/ 36 h 41"/>
                  <a:gd name="T16" fmla="*/ 45 w 48"/>
                  <a:gd name="T17" fmla="*/ 38 h 41"/>
                  <a:gd name="T18" fmla="*/ 48 w 48"/>
                  <a:gd name="T19" fmla="*/ 38 h 41"/>
                  <a:gd name="T20" fmla="*/ 48 w 48"/>
                  <a:gd name="T21" fmla="*/ 0 h 41"/>
                  <a:gd name="T22" fmla="*/ 0 w 48"/>
                  <a:gd name="T23" fmla="*/ 0 h 41"/>
                  <a:gd name="T24" fmla="*/ 0 w 48"/>
                  <a:gd name="T25" fmla="*/ 41 h 41"/>
                  <a:gd name="T26" fmla="*/ 48 w 48"/>
                  <a:gd name="T27" fmla="*/ 41 h 41"/>
                  <a:gd name="T28" fmla="*/ 48 w 48"/>
                  <a:gd name="T29" fmla="*/ 38 h 41"/>
                  <a:gd name="T30" fmla="*/ 45 w 48"/>
                  <a:gd name="T31" fmla="*/ 3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" h="41">
                    <a:moveTo>
                      <a:pt x="45" y="38"/>
                    </a:moveTo>
                    <a:lnTo>
                      <a:pt x="45" y="36"/>
                    </a:lnTo>
                    <a:lnTo>
                      <a:pt x="5" y="36"/>
                    </a:lnTo>
                    <a:lnTo>
                      <a:pt x="5" y="5"/>
                    </a:lnTo>
                    <a:lnTo>
                      <a:pt x="42" y="5"/>
                    </a:lnTo>
                    <a:lnTo>
                      <a:pt x="42" y="38"/>
                    </a:lnTo>
                    <a:lnTo>
                      <a:pt x="45" y="38"/>
                    </a:lnTo>
                    <a:lnTo>
                      <a:pt x="45" y="36"/>
                    </a:lnTo>
                    <a:lnTo>
                      <a:pt x="45" y="38"/>
                    </a:lnTo>
                    <a:lnTo>
                      <a:pt x="48" y="38"/>
                    </a:lnTo>
                    <a:lnTo>
                      <a:pt x="48" y="0"/>
                    </a:lnTo>
                    <a:lnTo>
                      <a:pt x="0" y="0"/>
                    </a:lnTo>
                    <a:lnTo>
                      <a:pt x="0" y="41"/>
                    </a:lnTo>
                    <a:lnTo>
                      <a:pt x="48" y="41"/>
                    </a:lnTo>
                    <a:lnTo>
                      <a:pt x="48" y="38"/>
                    </a:lnTo>
                    <a:lnTo>
                      <a:pt x="45" y="38"/>
                    </a:ln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58" name="グループ化 557"/>
            <p:cNvGrpSpPr/>
            <p:nvPr/>
          </p:nvGrpSpPr>
          <p:grpSpPr>
            <a:xfrm>
              <a:off x="3707904" y="4363432"/>
              <a:ext cx="688976" cy="254000"/>
              <a:chOff x="5952290" y="2807046"/>
              <a:chExt cx="688976" cy="254000"/>
            </a:xfrm>
          </p:grpSpPr>
          <p:sp>
            <p:nvSpPr>
              <p:cNvPr id="672" name="Freeform 12"/>
              <p:cNvSpPr>
                <a:spLocks/>
              </p:cNvSpPr>
              <p:nvPr/>
            </p:nvSpPr>
            <p:spPr bwMode="auto">
              <a:xfrm>
                <a:off x="6161840" y="2845146"/>
                <a:ext cx="239713" cy="203200"/>
              </a:xfrm>
              <a:custGeom>
                <a:avLst/>
                <a:gdLst>
                  <a:gd name="T0" fmla="*/ 97 w 114"/>
                  <a:gd name="T1" fmla="*/ 28 h 96"/>
                  <a:gd name="T2" fmla="*/ 98 w 114"/>
                  <a:gd name="T3" fmla="*/ 26 h 96"/>
                  <a:gd name="T4" fmla="*/ 96 w 114"/>
                  <a:gd name="T5" fmla="*/ 25 h 96"/>
                  <a:gd name="T6" fmla="*/ 88 w 114"/>
                  <a:gd name="T7" fmla="*/ 25 h 96"/>
                  <a:gd name="T8" fmla="*/ 65 w 114"/>
                  <a:gd name="T9" fmla="*/ 17 h 96"/>
                  <a:gd name="T10" fmla="*/ 58 w 114"/>
                  <a:gd name="T11" fmla="*/ 13 h 96"/>
                  <a:gd name="T12" fmla="*/ 58 w 114"/>
                  <a:gd name="T13" fmla="*/ 8 h 96"/>
                  <a:gd name="T14" fmla="*/ 61 w 114"/>
                  <a:gd name="T15" fmla="*/ 4 h 96"/>
                  <a:gd name="T16" fmla="*/ 56 w 114"/>
                  <a:gd name="T17" fmla="*/ 0 h 96"/>
                  <a:gd name="T18" fmla="*/ 52 w 114"/>
                  <a:gd name="T19" fmla="*/ 4 h 96"/>
                  <a:gd name="T20" fmla="*/ 55 w 114"/>
                  <a:gd name="T21" fmla="*/ 8 h 96"/>
                  <a:gd name="T22" fmla="*/ 55 w 114"/>
                  <a:gd name="T23" fmla="*/ 13 h 96"/>
                  <a:gd name="T24" fmla="*/ 48 w 114"/>
                  <a:gd name="T25" fmla="*/ 17 h 96"/>
                  <a:gd name="T26" fmla="*/ 25 w 114"/>
                  <a:gd name="T27" fmla="*/ 25 h 96"/>
                  <a:gd name="T28" fmla="*/ 17 w 114"/>
                  <a:gd name="T29" fmla="*/ 25 h 96"/>
                  <a:gd name="T30" fmla="*/ 15 w 114"/>
                  <a:gd name="T31" fmla="*/ 26 h 96"/>
                  <a:gd name="T32" fmla="*/ 16 w 114"/>
                  <a:gd name="T33" fmla="*/ 28 h 96"/>
                  <a:gd name="T34" fmla="*/ 1 w 114"/>
                  <a:gd name="T35" fmla="*/ 65 h 96"/>
                  <a:gd name="T36" fmla="*/ 5 w 114"/>
                  <a:gd name="T37" fmla="*/ 65 h 96"/>
                  <a:gd name="T38" fmla="*/ 17 w 114"/>
                  <a:gd name="T39" fmla="*/ 34 h 96"/>
                  <a:gd name="T40" fmla="*/ 31 w 114"/>
                  <a:gd name="T41" fmla="*/ 68 h 96"/>
                  <a:gd name="T42" fmla="*/ 0 w 114"/>
                  <a:gd name="T43" fmla="*/ 68 h 96"/>
                  <a:gd name="T44" fmla="*/ 17 w 114"/>
                  <a:gd name="T45" fmla="*/ 81 h 96"/>
                  <a:gd name="T46" fmla="*/ 35 w 114"/>
                  <a:gd name="T47" fmla="*/ 68 h 96"/>
                  <a:gd name="T48" fmla="*/ 18 w 114"/>
                  <a:gd name="T49" fmla="*/ 28 h 96"/>
                  <a:gd name="T50" fmla="*/ 49 w 114"/>
                  <a:gd name="T51" fmla="*/ 28 h 96"/>
                  <a:gd name="T52" fmla="*/ 54 w 114"/>
                  <a:gd name="T53" fmla="*/ 31 h 96"/>
                  <a:gd name="T54" fmla="*/ 54 w 114"/>
                  <a:gd name="T55" fmla="*/ 83 h 96"/>
                  <a:gd name="T56" fmla="*/ 27 w 114"/>
                  <a:gd name="T57" fmla="*/ 93 h 96"/>
                  <a:gd name="T58" fmla="*/ 27 w 114"/>
                  <a:gd name="T59" fmla="*/ 96 h 96"/>
                  <a:gd name="T60" fmla="*/ 86 w 114"/>
                  <a:gd name="T61" fmla="*/ 96 h 96"/>
                  <a:gd name="T62" fmla="*/ 86 w 114"/>
                  <a:gd name="T63" fmla="*/ 93 h 96"/>
                  <a:gd name="T64" fmla="*/ 59 w 114"/>
                  <a:gd name="T65" fmla="*/ 83 h 96"/>
                  <a:gd name="T66" fmla="*/ 59 w 114"/>
                  <a:gd name="T67" fmla="*/ 31 h 96"/>
                  <a:gd name="T68" fmla="*/ 63 w 114"/>
                  <a:gd name="T69" fmla="*/ 28 h 96"/>
                  <a:gd name="T70" fmla="*/ 95 w 114"/>
                  <a:gd name="T71" fmla="*/ 28 h 96"/>
                  <a:gd name="T72" fmla="*/ 80 w 114"/>
                  <a:gd name="T73" fmla="*/ 65 h 96"/>
                  <a:gd name="T74" fmla="*/ 83 w 114"/>
                  <a:gd name="T75" fmla="*/ 65 h 96"/>
                  <a:gd name="T76" fmla="*/ 96 w 114"/>
                  <a:gd name="T77" fmla="*/ 34 h 96"/>
                  <a:gd name="T78" fmla="*/ 110 w 114"/>
                  <a:gd name="T79" fmla="*/ 68 h 96"/>
                  <a:gd name="T80" fmla="*/ 78 w 114"/>
                  <a:gd name="T81" fmla="*/ 68 h 96"/>
                  <a:gd name="T82" fmla="*/ 96 w 114"/>
                  <a:gd name="T83" fmla="*/ 81 h 96"/>
                  <a:gd name="T84" fmla="*/ 114 w 114"/>
                  <a:gd name="T85" fmla="*/ 68 h 96"/>
                  <a:gd name="T86" fmla="*/ 97 w 114"/>
                  <a:gd name="T87" fmla="*/ 2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4" h="96">
                    <a:moveTo>
                      <a:pt x="97" y="28"/>
                    </a:moveTo>
                    <a:cubicBezTo>
                      <a:pt x="97" y="28"/>
                      <a:pt x="98" y="27"/>
                      <a:pt x="98" y="26"/>
                    </a:cubicBezTo>
                    <a:cubicBezTo>
                      <a:pt x="98" y="25"/>
                      <a:pt x="97" y="25"/>
                      <a:pt x="96" y="25"/>
                    </a:cubicBezTo>
                    <a:cubicBezTo>
                      <a:pt x="88" y="25"/>
                      <a:pt x="88" y="25"/>
                      <a:pt x="88" y="25"/>
                    </a:cubicBezTo>
                    <a:cubicBezTo>
                      <a:pt x="81" y="23"/>
                      <a:pt x="74" y="19"/>
                      <a:pt x="65" y="17"/>
                    </a:cubicBezTo>
                    <a:cubicBezTo>
                      <a:pt x="63" y="15"/>
                      <a:pt x="61" y="13"/>
                      <a:pt x="58" y="13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0" y="8"/>
                      <a:pt x="61" y="6"/>
                      <a:pt x="61" y="4"/>
                    </a:cubicBezTo>
                    <a:cubicBezTo>
                      <a:pt x="61" y="2"/>
                      <a:pt x="59" y="0"/>
                      <a:pt x="56" y="0"/>
                    </a:cubicBezTo>
                    <a:cubicBezTo>
                      <a:pt x="54" y="0"/>
                      <a:pt x="52" y="2"/>
                      <a:pt x="52" y="4"/>
                    </a:cubicBezTo>
                    <a:cubicBezTo>
                      <a:pt x="52" y="6"/>
                      <a:pt x="53" y="8"/>
                      <a:pt x="55" y="8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2" y="13"/>
                      <a:pt x="49" y="15"/>
                      <a:pt x="48" y="17"/>
                    </a:cubicBezTo>
                    <a:cubicBezTo>
                      <a:pt x="39" y="19"/>
                      <a:pt x="32" y="23"/>
                      <a:pt x="25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5"/>
                      <a:pt x="15" y="25"/>
                      <a:pt x="15" y="26"/>
                    </a:cubicBezTo>
                    <a:cubicBezTo>
                      <a:pt x="15" y="27"/>
                      <a:pt x="16" y="28"/>
                      <a:pt x="16" y="28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31" y="68"/>
                      <a:pt x="31" y="68"/>
                      <a:pt x="31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5"/>
                      <a:pt x="7" y="81"/>
                      <a:pt x="17" y="81"/>
                    </a:cubicBezTo>
                    <a:cubicBezTo>
                      <a:pt x="27" y="81"/>
                      <a:pt x="35" y="75"/>
                      <a:pt x="35" y="6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50" y="30"/>
                      <a:pt x="52" y="30"/>
                      <a:pt x="54" y="31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41" y="84"/>
                      <a:pt x="31" y="89"/>
                      <a:pt x="27" y="93"/>
                    </a:cubicBezTo>
                    <a:cubicBezTo>
                      <a:pt x="27" y="94"/>
                      <a:pt x="27" y="94"/>
                      <a:pt x="27" y="96"/>
                    </a:cubicBezTo>
                    <a:cubicBezTo>
                      <a:pt x="28" y="96"/>
                      <a:pt x="84" y="96"/>
                      <a:pt x="86" y="96"/>
                    </a:cubicBezTo>
                    <a:cubicBezTo>
                      <a:pt x="86" y="94"/>
                      <a:pt x="86" y="94"/>
                      <a:pt x="86" y="93"/>
                    </a:cubicBezTo>
                    <a:cubicBezTo>
                      <a:pt x="82" y="89"/>
                      <a:pt x="72" y="84"/>
                      <a:pt x="59" y="83"/>
                    </a:cubicBezTo>
                    <a:cubicBezTo>
                      <a:pt x="59" y="31"/>
                      <a:pt x="59" y="31"/>
                      <a:pt x="59" y="31"/>
                    </a:cubicBezTo>
                    <a:cubicBezTo>
                      <a:pt x="61" y="30"/>
                      <a:pt x="62" y="30"/>
                      <a:pt x="63" y="28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80" y="65"/>
                      <a:pt x="80" y="65"/>
                      <a:pt x="80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96" y="34"/>
                      <a:pt x="96" y="34"/>
                      <a:pt x="96" y="34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78" y="68"/>
                      <a:pt x="78" y="68"/>
                      <a:pt x="78" y="68"/>
                    </a:cubicBezTo>
                    <a:cubicBezTo>
                      <a:pt x="78" y="75"/>
                      <a:pt x="86" y="81"/>
                      <a:pt x="96" y="81"/>
                    </a:cubicBezTo>
                    <a:cubicBezTo>
                      <a:pt x="106" y="81"/>
                      <a:pt x="114" y="75"/>
                      <a:pt x="114" y="68"/>
                    </a:cubicBezTo>
                    <a:lnTo>
                      <a:pt x="97" y="28"/>
                    </a:ln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3" name="Freeform 13"/>
              <p:cNvSpPr>
                <a:spLocks noEditPoints="1"/>
              </p:cNvSpPr>
              <p:nvPr/>
            </p:nvSpPr>
            <p:spPr bwMode="auto">
              <a:xfrm>
                <a:off x="6404728" y="2807046"/>
                <a:ext cx="236538" cy="247650"/>
              </a:xfrm>
              <a:custGeom>
                <a:avLst/>
                <a:gdLst>
                  <a:gd name="T0" fmla="*/ 23 w 112"/>
                  <a:gd name="T1" fmla="*/ 60 h 117"/>
                  <a:gd name="T2" fmla="*/ 23 w 112"/>
                  <a:gd name="T3" fmla="*/ 89 h 117"/>
                  <a:gd name="T4" fmla="*/ 100 w 112"/>
                  <a:gd name="T5" fmla="*/ 111 h 117"/>
                  <a:gd name="T6" fmla="*/ 110 w 112"/>
                  <a:gd name="T7" fmla="*/ 56 h 117"/>
                  <a:gd name="T8" fmla="*/ 82 w 112"/>
                  <a:gd name="T9" fmla="*/ 97 h 117"/>
                  <a:gd name="T10" fmla="*/ 83 w 112"/>
                  <a:gd name="T11" fmla="*/ 100 h 117"/>
                  <a:gd name="T12" fmla="*/ 51 w 112"/>
                  <a:gd name="T13" fmla="*/ 97 h 117"/>
                  <a:gd name="T14" fmla="*/ 53 w 112"/>
                  <a:gd name="T15" fmla="*/ 97 h 117"/>
                  <a:gd name="T16" fmla="*/ 51 w 112"/>
                  <a:gd name="T17" fmla="*/ 99 h 117"/>
                  <a:gd name="T18" fmla="*/ 56 w 112"/>
                  <a:gd name="T19" fmla="*/ 102 h 117"/>
                  <a:gd name="T20" fmla="*/ 51 w 112"/>
                  <a:gd name="T21" fmla="*/ 104 h 117"/>
                  <a:gd name="T22" fmla="*/ 45 w 112"/>
                  <a:gd name="T23" fmla="*/ 97 h 117"/>
                  <a:gd name="T24" fmla="*/ 48 w 112"/>
                  <a:gd name="T25" fmla="*/ 99 h 117"/>
                  <a:gd name="T26" fmla="*/ 47 w 112"/>
                  <a:gd name="T27" fmla="*/ 101 h 117"/>
                  <a:gd name="T28" fmla="*/ 47 w 112"/>
                  <a:gd name="T29" fmla="*/ 104 h 117"/>
                  <a:gd name="T30" fmla="*/ 36 w 112"/>
                  <a:gd name="T31" fmla="*/ 98 h 117"/>
                  <a:gd name="T32" fmla="*/ 41 w 112"/>
                  <a:gd name="T33" fmla="*/ 97 h 117"/>
                  <a:gd name="T34" fmla="*/ 40 w 112"/>
                  <a:gd name="T35" fmla="*/ 100 h 117"/>
                  <a:gd name="T36" fmla="*/ 39 w 112"/>
                  <a:gd name="T37" fmla="*/ 101 h 117"/>
                  <a:gd name="T38" fmla="*/ 34 w 112"/>
                  <a:gd name="T39" fmla="*/ 104 h 117"/>
                  <a:gd name="T40" fmla="*/ 29 w 112"/>
                  <a:gd name="T41" fmla="*/ 98 h 117"/>
                  <a:gd name="T42" fmla="*/ 32 w 112"/>
                  <a:gd name="T43" fmla="*/ 100 h 117"/>
                  <a:gd name="T44" fmla="*/ 27 w 112"/>
                  <a:gd name="T45" fmla="*/ 109 h 117"/>
                  <a:gd name="T46" fmla="*/ 21 w 112"/>
                  <a:gd name="T47" fmla="*/ 109 h 117"/>
                  <a:gd name="T48" fmla="*/ 25 w 112"/>
                  <a:gd name="T49" fmla="*/ 106 h 117"/>
                  <a:gd name="T50" fmla="*/ 30 w 112"/>
                  <a:gd name="T51" fmla="*/ 104 h 117"/>
                  <a:gd name="T52" fmla="*/ 25 w 112"/>
                  <a:gd name="T53" fmla="*/ 103 h 117"/>
                  <a:gd name="T54" fmla="*/ 29 w 112"/>
                  <a:gd name="T55" fmla="*/ 101 h 117"/>
                  <a:gd name="T56" fmla="*/ 56 w 112"/>
                  <a:gd name="T57" fmla="*/ 109 h 117"/>
                  <a:gd name="T58" fmla="*/ 55 w 112"/>
                  <a:gd name="T59" fmla="*/ 110 h 117"/>
                  <a:gd name="T60" fmla="*/ 32 w 112"/>
                  <a:gd name="T61" fmla="*/ 107 h 117"/>
                  <a:gd name="T62" fmla="*/ 54 w 112"/>
                  <a:gd name="T63" fmla="*/ 106 h 117"/>
                  <a:gd name="T64" fmla="*/ 56 w 112"/>
                  <a:gd name="T65" fmla="*/ 107 h 117"/>
                  <a:gd name="T66" fmla="*/ 59 w 112"/>
                  <a:gd name="T67" fmla="*/ 97 h 117"/>
                  <a:gd name="T68" fmla="*/ 63 w 112"/>
                  <a:gd name="T69" fmla="*/ 100 h 117"/>
                  <a:gd name="T70" fmla="*/ 59 w 112"/>
                  <a:gd name="T71" fmla="*/ 104 h 117"/>
                  <a:gd name="T72" fmla="*/ 65 w 112"/>
                  <a:gd name="T73" fmla="*/ 104 h 117"/>
                  <a:gd name="T74" fmla="*/ 60 w 112"/>
                  <a:gd name="T75" fmla="*/ 104 h 117"/>
                  <a:gd name="T76" fmla="*/ 64 w 112"/>
                  <a:gd name="T77" fmla="*/ 110 h 117"/>
                  <a:gd name="T78" fmla="*/ 59 w 112"/>
                  <a:gd name="T79" fmla="*/ 107 h 117"/>
                  <a:gd name="T80" fmla="*/ 60 w 112"/>
                  <a:gd name="T81" fmla="*/ 106 h 117"/>
                  <a:gd name="T82" fmla="*/ 64 w 112"/>
                  <a:gd name="T83" fmla="*/ 106 h 117"/>
                  <a:gd name="T84" fmla="*/ 66 w 112"/>
                  <a:gd name="T85" fmla="*/ 109 h 117"/>
                  <a:gd name="T86" fmla="*/ 74 w 112"/>
                  <a:gd name="T87" fmla="*/ 97 h 117"/>
                  <a:gd name="T88" fmla="*/ 75 w 112"/>
                  <a:gd name="T89" fmla="*/ 100 h 117"/>
                  <a:gd name="T90" fmla="*/ 72 w 112"/>
                  <a:gd name="T91" fmla="*/ 103 h 117"/>
                  <a:gd name="T92" fmla="*/ 78 w 112"/>
                  <a:gd name="T93" fmla="*/ 103 h 117"/>
                  <a:gd name="T94" fmla="*/ 77 w 112"/>
                  <a:gd name="T95" fmla="*/ 104 h 117"/>
                  <a:gd name="T96" fmla="*/ 80 w 112"/>
                  <a:gd name="T97" fmla="*/ 110 h 117"/>
                  <a:gd name="T98" fmla="*/ 75 w 112"/>
                  <a:gd name="T99" fmla="*/ 106 h 117"/>
                  <a:gd name="T100" fmla="*/ 81 w 112"/>
                  <a:gd name="T101" fmla="*/ 109 h 117"/>
                  <a:gd name="T102" fmla="*/ 90 w 112"/>
                  <a:gd name="T103" fmla="*/ 109 h 117"/>
                  <a:gd name="T104" fmla="*/ 83 w 112"/>
                  <a:gd name="T105" fmla="*/ 106 h 117"/>
                  <a:gd name="T106" fmla="*/ 87 w 112"/>
                  <a:gd name="T107" fmla="*/ 104 h 117"/>
                  <a:gd name="T108" fmla="*/ 80 w 112"/>
                  <a:gd name="T109" fmla="*/ 102 h 117"/>
                  <a:gd name="T110" fmla="*/ 27 w 112"/>
                  <a:gd name="T111" fmla="*/ 79 h 117"/>
                  <a:gd name="T112" fmla="*/ 22 w 112"/>
                  <a:gd name="T113" fmla="*/ 63 h 117"/>
                  <a:gd name="T114" fmla="*/ 6 w 112"/>
                  <a:gd name="T115" fmla="*/ 65 h 117"/>
                  <a:gd name="T116" fmla="*/ 7 w 112"/>
                  <a:gd name="T117" fmla="*/ 30 h 117"/>
                  <a:gd name="T118" fmla="*/ 102 w 112"/>
                  <a:gd name="T119" fmla="*/ 3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2" h="117">
                    <a:moveTo>
                      <a:pt x="112" y="43"/>
                    </a:moveTo>
                    <a:cubicBezTo>
                      <a:pt x="111" y="41"/>
                      <a:pt x="111" y="40"/>
                      <a:pt x="111" y="39"/>
                    </a:cubicBezTo>
                    <a:cubicBezTo>
                      <a:pt x="111" y="39"/>
                      <a:pt x="111" y="39"/>
                      <a:pt x="111" y="39"/>
                    </a:cubicBezTo>
                    <a:cubicBezTo>
                      <a:pt x="111" y="43"/>
                      <a:pt x="110" y="46"/>
                      <a:pt x="108" y="49"/>
                    </a:cubicBezTo>
                    <a:cubicBezTo>
                      <a:pt x="107" y="51"/>
                      <a:pt x="105" y="53"/>
                      <a:pt x="103" y="54"/>
                    </a:cubicBezTo>
                    <a:cubicBezTo>
                      <a:pt x="102" y="56"/>
                      <a:pt x="99" y="58"/>
                      <a:pt x="96" y="60"/>
                    </a:cubicBezTo>
                    <a:cubicBezTo>
                      <a:pt x="94" y="61"/>
                      <a:pt x="92" y="62"/>
                      <a:pt x="89" y="63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89" y="56"/>
                      <a:pt x="89" y="56"/>
                      <a:pt x="89" y="56"/>
                    </a:cubicBezTo>
                    <a:cubicBezTo>
                      <a:pt x="89" y="52"/>
                      <a:pt x="86" y="49"/>
                      <a:pt x="82" y="49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26" y="49"/>
                      <a:pt x="23" y="52"/>
                      <a:pt x="23" y="56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3" y="60"/>
                      <a:pt x="24" y="61"/>
                      <a:pt x="27" y="61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54"/>
                      <a:pt x="28" y="53"/>
                      <a:pt x="30" y="53"/>
                    </a:cubicBezTo>
                    <a:cubicBezTo>
                      <a:pt x="82" y="53"/>
                      <a:pt x="82" y="53"/>
                      <a:pt x="82" y="53"/>
                    </a:cubicBezTo>
                    <a:cubicBezTo>
                      <a:pt x="83" y="53"/>
                      <a:pt x="85" y="54"/>
                      <a:pt x="85" y="56"/>
                    </a:cubicBezTo>
                    <a:cubicBezTo>
                      <a:pt x="85" y="88"/>
                      <a:pt x="85" y="88"/>
                      <a:pt x="85" y="88"/>
                    </a:cubicBezTo>
                    <a:cubicBezTo>
                      <a:pt x="85" y="90"/>
                      <a:pt x="83" y="92"/>
                      <a:pt x="82" y="92"/>
                    </a:cubicBezTo>
                    <a:cubicBezTo>
                      <a:pt x="30" y="92"/>
                      <a:pt x="30" y="92"/>
                      <a:pt x="30" y="92"/>
                    </a:cubicBezTo>
                    <a:cubicBezTo>
                      <a:pt x="28" y="92"/>
                      <a:pt x="27" y="90"/>
                      <a:pt x="27" y="88"/>
                    </a:cubicBezTo>
                    <a:cubicBezTo>
                      <a:pt x="27" y="81"/>
                      <a:pt x="27" y="81"/>
                      <a:pt x="27" y="81"/>
                    </a:cubicBezTo>
                    <a:cubicBezTo>
                      <a:pt x="25" y="81"/>
                      <a:pt x="24" y="81"/>
                      <a:pt x="23" y="80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3" y="92"/>
                      <a:pt x="25" y="94"/>
                      <a:pt x="28" y="95"/>
                    </a:cubicBezTo>
                    <a:cubicBezTo>
                      <a:pt x="26" y="95"/>
                      <a:pt x="24" y="96"/>
                      <a:pt x="23" y="97"/>
                    </a:cubicBezTo>
                    <a:cubicBezTo>
                      <a:pt x="22" y="98"/>
                      <a:pt x="21" y="99"/>
                      <a:pt x="21" y="100"/>
                    </a:cubicBezTo>
                    <a:cubicBezTo>
                      <a:pt x="18" y="103"/>
                      <a:pt x="15" y="106"/>
                      <a:pt x="13" y="110"/>
                    </a:cubicBezTo>
                    <a:cubicBezTo>
                      <a:pt x="12" y="110"/>
                      <a:pt x="11" y="111"/>
                      <a:pt x="11" y="112"/>
                    </a:cubicBezTo>
                    <a:cubicBezTo>
                      <a:pt x="11" y="115"/>
                      <a:pt x="11" y="115"/>
                      <a:pt x="11" y="115"/>
                    </a:cubicBezTo>
                    <a:cubicBezTo>
                      <a:pt x="11" y="116"/>
                      <a:pt x="11" y="116"/>
                      <a:pt x="11" y="116"/>
                    </a:cubicBezTo>
                    <a:cubicBezTo>
                      <a:pt x="12" y="117"/>
                      <a:pt x="13" y="117"/>
                      <a:pt x="14" y="117"/>
                    </a:cubicBezTo>
                    <a:cubicBezTo>
                      <a:pt x="16" y="117"/>
                      <a:pt x="93" y="117"/>
                      <a:pt x="96" y="117"/>
                    </a:cubicBezTo>
                    <a:cubicBezTo>
                      <a:pt x="97" y="117"/>
                      <a:pt x="98" y="117"/>
                      <a:pt x="99" y="117"/>
                    </a:cubicBezTo>
                    <a:cubicBezTo>
                      <a:pt x="100" y="117"/>
                      <a:pt x="101" y="117"/>
                      <a:pt x="101" y="116"/>
                    </a:cubicBezTo>
                    <a:cubicBezTo>
                      <a:pt x="101" y="112"/>
                      <a:pt x="101" y="112"/>
                      <a:pt x="101" y="112"/>
                    </a:cubicBezTo>
                    <a:cubicBezTo>
                      <a:pt x="101" y="112"/>
                      <a:pt x="101" y="111"/>
                      <a:pt x="100" y="111"/>
                    </a:cubicBezTo>
                    <a:cubicBezTo>
                      <a:pt x="99" y="110"/>
                      <a:pt x="99" y="110"/>
                      <a:pt x="99" y="110"/>
                    </a:cubicBezTo>
                    <a:cubicBezTo>
                      <a:pt x="98" y="109"/>
                      <a:pt x="97" y="107"/>
                      <a:pt x="96" y="106"/>
                    </a:cubicBezTo>
                    <a:cubicBezTo>
                      <a:pt x="94" y="103"/>
                      <a:pt x="91" y="100"/>
                      <a:pt x="89" y="97"/>
                    </a:cubicBezTo>
                    <a:cubicBezTo>
                      <a:pt x="88" y="97"/>
                      <a:pt x="88" y="97"/>
                      <a:pt x="88" y="97"/>
                    </a:cubicBezTo>
                    <a:cubicBezTo>
                      <a:pt x="88" y="96"/>
                      <a:pt x="87" y="96"/>
                      <a:pt x="86" y="96"/>
                    </a:cubicBezTo>
                    <a:cubicBezTo>
                      <a:pt x="86" y="95"/>
                      <a:pt x="85" y="95"/>
                      <a:pt x="84" y="95"/>
                    </a:cubicBezTo>
                    <a:cubicBezTo>
                      <a:pt x="87" y="94"/>
                      <a:pt x="89" y="92"/>
                      <a:pt x="89" y="89"/>
                    </a:cubicBezTo>
                    <a:cubicBezTo>
                      <a:pt x="89" y="77"/>
                      <a:pt x="89" y="77"/>
                      <a:pt x="89" y="77"/>
                    </a:cubicBezTo>
                    <a:cubicBezTo>
                      <a:pt x="90" y="77"/>
                      <a:pt x="91" y="77"/>
                      <a:pt x="92" y="76"/>
                    </a:cubicBezTo>
                    <a:cubicBezTo>
                      <a:pt x="95" y="74"/>
                      <a:pt x="99" y="72"/>
                      <a:pt x="101" y="70"/>
                    </a:cubicBezTo>
                    <a:cubicBezTo>
                      <a:pt x="103" y="69"/>
                      <a:pt x="104" y="67"/>
                      <a:pt x="106" y="66"/>
                    </a:cubicBezTo>
                    <a:cubicBezTo>
                      <a:pt x="107" y="64"/>
                      <a:pt x="108" y="63"/>
                      <a:pt x="109" y="61"/>
                    </a:cubicBezTo>
                    <a:cubicBezTo>
                      <a:pt x="109" y="59"/>
                      <a:pt x="110" y="58"/>
                      <a:pt x="110" y="56"/>
                    </a:cubicBezTo>
                    <a:cubicBezTo>
                      <a:pt x="110" y="55"/>
                      <a:pt x="110" y="54"/>
                      <a:pt x="111" y="53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1" y="46"/>
                      <a:pt x="111" y="46"/>
                      <a:pt x="111" y="46"/>
                    </a:cubicBezTo>
                    <a:cubicBezTo>
                      <a:pt x="111" y="46"/>
                      <a:pt x="111" y="46"/>
                      <a:pt x="111" y="46"/>
                    </a:cubicBezTo>
                    <a:cubicBezTo>
                      <a:pt x="111" y="45"/>
                      <a:pt x="112" y="44"/>
                      <a:pt x="112" y="43"/>
                    </a:cubicBezTo>
                    <a:close/>
                    <a:moveTo>
                      <a:pt x="78" y="97"/>
                    </a:moveTo>
                    <a:cubicBezTo>
                      <a:pt x="78" y="97"/>
                      <a:pt x="78" y="97"/>
                      <a:pt x="78" y="97"/>
                    </a:cubicBezTo>
                    <a:cubicBezTo>
                      <a:pt x="79" y="97"/>
                      <a:pt x="79" y="97"/>
                      <a:pt x="79" y="97"/>
                    </a:cubicBezTo>
                    <a:cubicBezTo>
                      <a:pt x="79" y="97"/>
                      <a:pt x="79" y="97"/>
                      <a:pt x="79" y="97"/>
                    </a:cubicBezTo>
                    <a:cubicBezTo>
                      <a:pt x="80" y="97"/>
                      <a:pt x="80" y="97"/>
                      <a:pt x="81" y="97"/>
                    </a:cubicBezTo>
                    <a:cubicBezTo>
                      <a:pt x="81" y="97"/>
                      <a:pt x="81" y="97"/>
                      <a:pt x="81" y="97"/>
                    </a:cubicBezTo>
                    <a:cubicBezTo>
                      <a:pt x="82" y="97"/>
                      <a:pt x="82" y="97"/>
                      <a:pt x="82" y="97"/>
                    </a:cubicBezTo>
                    <a:cubicBezTo>
                      <a:pt x="82" y="97"/>
                      <a:pt x="82" y="97"/>
                      <a:pt x="82" y="97"/>
                    </a:cubicBezTo>
                    <a:cubicBezTo>
                      <a:pt x="82" y="97"/>
                      <a:pt x="82" y="97"/>
                      <a:pt x="82" y="97"/>
                    </a:cubicBezTo>
                    <a:cubicBezTo>
                      <a:pt x="82" y="97"/>
                      <a:pt x="82" y="97"/>
                      <a:pt x="82" y="97"/>
                    </a:cubicBezTo>
                    <a:cubicBezTo>
                      <a:pt x="82" y="97"/>
                      <a:pt x="82" y="97"/>
                      <a:pt x="82" y="97"/>
                    </a:cubicBezTo>
                    <a:cubicBezTo>
                      <a:pt x="83" y="98"/>
                      <a:pt x="83" y="98"/>
                      <a:pt x="83" y="98"/>
                    </a:cubicBezTo>
                    <a:cubicBezTo>
                      <a:pt x="83" y="98"/>
                      <a:pt x="83" y="98"/>
                      <a:pt x="83" y="98"/>
                    </a:cubicBezTo>
                    <a:cubicBezTo>
                      <a:pt x="84" y="99"/>
                      <a:pt x="84" y="99"/>
                      <a:pt x="84" y="99"/>
                    </a:cubicBezTo>
                    <a:cubicBezTo>
                      <a:pt x="84" y="99"/>
                      <a:pt x="84" y="99"/>
                      <a:pt x="84" y="99"/>
                    </a:cubicBezTo>
                    <a:cubicBezTo>
                      <a:pt x="84" y="99"/>
                      <a:pt x="84" y="99"/>
                      <a:pt x="84" y="99"/>
                    </a:cubicBezTo>
                    <a:cubicBezTo>
                      <a:pt x="84" y="99"/>
                      <a:pt x="84" y="99"/>
                      <a:pt x="84" y="99"/>
                    </a:cubicBezTo>
                    <a:cubicBezTo>
                      <a:pt x="84" y="99"/>
                      <a:pt x="84" y="99"/>
                      <a:pt x="84" y="99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100"/>
                      <a:pt x="83" y="100"/>
                      <a:pt x="83" y="100"/>
                    </a:cubicBezTo>
                    <a:cubicBezTo>
                      <a:pt x="83" y="100"/>
                      <a:pt x="83" y="100"/>
                      <a:pt x="82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80" y="100"/>
                      <a:pt x="79" y="100"/>
                      <a:pt x="79" y="99"/>
                    </a:cubicBezTo>
                    <a:cubicBezTo>
                      <a:pt x="79" y="99"/>
                      <a:pt x="79" y="99"/>
                      <a:pt x="79" y="99"/>
                    </a:cubicBezTo>
                    <a:cubicBezTo>
                      <a:pt x="79" y="99"/>
                      <a:pt x="79" y="99"/>
                      <a:pt x="79" y="99"/>
                    </a:cubicBezTo>
                    <a:cubicBezTo>
                      <a:pt x="78" y="99"/>
                      <a:pt x="78" y="99"/>
                      <a:pt x="78" y="99"/>
                    </a:cubicBezTo>
                    <a:cubicBezTo>
                      <a:pt x="78" y="98"/>
                      <a:pt x="78" y="98"/>
                      <a:pt x="78" y="98"/>
                    </a:cubicBezTo>
                    <a:lnTo>
                      <a:pt x="78" y="97"/>
                    </a:lnTo>
                    <a:close/>
                    <a:moveTo>
                      <a:pt x="51" y="99"/>
                    </a:move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8"/>
                      <a:pt x="51" y="98"/>
                      <a:pt x="51" y="98"/>
                    </a:cubicBezTo>
                    <a:cubicBezTo>
                      <a:pt x="51" y="98"/>
                      <a:pt x="51" y="98"/>
                      <a:pt x="51" y="98"/>
                    </a:cubicBezTo>
                    <a:cubicBezTo>
                      <a:pt x="51" y="97"/>
                      <a:pt x="51" y="97"/>
                      <a:pt x="51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6" y="97"/>
                      <a:pt x="56" y="97"/>
                      <a:pt x="56" y="97"/>
                    </a:cubicBezTo>
                    <a:cubicBezTo>
                      <a:pt x="56" y="98"/>
                      <a:pt x="56" y="98"/>
                      <a:pt x="56" y="98"/>
                    </a:cubicBezTo>
                    <a:cubicBezTo>
                      <a:pt x="56" y="98"/>
                      <a:pt x="56" y="99"/>
                      <a:pt x="56" y="99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99"/>
                      <a:pt x="56" y="99"/>
                      <a:pt x="56" y="99"/>
                    </a:cubicBezTo>
                    <a:cubicBezTo>
                      <a:pt x="56" y="100"/>
                      <a:pt x="54" y="100"/>
                      <a:pt x="54" y="100"/>
                    </a:cubicBezTo>
                    <a:cubicBezTo>
                      <a:pt x="53" y="100"/>
                      <a:pt x="53" y="100"/>
                      <a:pt x="52" y="100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51" y="99"/>
                      <a:pt x="51" y="99"/>
                      <a:pt x="51" y="99"/>
                    </a:cubicBezTo>
                    <a:close/>
                    <a:moveTo>
                      <a:pt x="51" y="103"/>
                    </a:moveTo>
                    <a:cubicBezTo>
                      <a:pt x="51" y="103"/>
                      <a:pt x="51" y="103"/>
                      <a:pt x="51" y="103"/>
                    </a:cubicBezTo>
                    <a:cubicBezTo>
                      <a:pt x="51" y="103"/>
                      <a:pt x="51" y="103"/>
                      <a:pt x="51" y="103"/>
                    </a:cubicBezTo>
                    <a:cubicBezTo>
                      <a:pt x="51" y="103"/>
                      <a:pt x="51" y="102"/>
                      <a:pt x="51" y="102"/>
                    </a:cubicBezTo>
                    <a:cubicBezTo>
                      <a:pt x="51" y="102"/>
                      <a:pt x="51" y="102"/>
                      <a:pt x="51" y="102"/>
                    </a:cubicBezTo>
                    <a:cubicBezTo>
                      <a:pt x="51" y="101"/>
                      <a:pt x="53" y="101"/>
                      <a:pt x="54" y="101"/>
                    </a:cubicBezTo>
                    <a:cubicBezTo>
                      <a:pt x="54" y="101"/>
                      <a:pt x="56" y="101"/>
                      <a:pt x="56" y="102"/>
                    </a:cubicBezTo>
                    <a:cubicBezTo>
                      <a:pt x="56" y="102"/>
                      <a:pt x="56" y="102"/>
                      <a:pt x="56" y="102"/>
                    </a:cubicBezTo>
                    <a:cubicBezTo>
                      <a:pt x="56" y="103"/>
                      <a:pt x="56" y="103"/>
                      <a:pt x="56" y="103"/>
                    </a:cubicBezTo>
                    <a:cubicBezTo>
                      <a:pt x="56" y="103"/>
                      <a:pt x="56" y="103"/>
                      <a:pt x="56" y="103"/>
                    </a:cubicBezTo>
                    <a:cubicBezTo>
                      <a:pt x="56" y="103"/>
                      <a:pt x="56" y="103"/>
                      <a:pt x="56" y="103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5" y="104"/>
                      <a:pt x="55" y="104"/>
                      <a:pt x="55" y="104"/>
                    </a:cubicBezTo>
                    <a:cubicBezTo>
                      <a:pt x="52" y="104"/>
                      <a:pt x="52" y="104"/>
                      <a:pt x="52" y="104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1" y="104"/>
                      <a:pt x="51" y="104"/>
                      <a:pt x="51" y="104"/>
                    </a:cubicBezTo>
                    <a:cubicBezTo>
                      <a:pt x="51" y="104"/>
                      <a:pt x="51" y="104"/>
                      <a:pt x="51" y="104"/>
                    </a:cubicBezTo>
                    <a:lnTo>
                      <a:pt x="51" y="103"/>
                    </a:lnTo>
                    <a:close/>
                    <a:moveTo>
                      <a:pt x="43" y="99"/>
                    </a:moveTo>
                    <a:cubicBezTo>
                      <a:pt x="43" y="99"/>
                      <a:pt x="43" y="99"/>
                      <a:pt x="43" y="99"/>
                    </a:cubicBezTo>
                    <a:cubicBezTo>
                      <a:pt x="44" y="99"/>
                      <a:pt x="44" y="99"/>
                      <a:pt x="44" y="99"/>
                    </a:cubicBezTo>
                    <a:cubicBezTo>
                      <a:pt x="44" y="98"/>
                      <a:pt x="44" y="98"/>
                      <a:pt x="44" y="98"/>
                    </a:cubicBezTo>
                    <a:cubicBezTo>
                      <a:pt x="44" y="98"/>
                      <a:pt x="44" y="98"/>
                      <a:pt x="44" y="98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5" y="97"/>
                      <a:pt x="45" y="97"/>
                      <a:pt x="45" y="97"/>
                    </a:cubicBezTo>
                    <a:cubicBezTo>
                      <a:pt x="46" y="97"/>
                      <a:pt x="46" y="97"/>
                      <a:pt x="46" y="97"/>
                    </a:cubicBezTo>
                    <a:cubicBezTo>
                      <a:pt x="46" y="97"/>
                      <a:pt x="46" y="97"/>
                      <a:pt x="46" y="97"/>
                    </a:cubicBezTo>
                    <a:cubicBezTo>
                      <a:pt x="46" y="97"/>
                      <a:pt x="47" y="97"/>
                      <a:pt x="47" y="97"/>
                    </a:cubicBezTo>
                    <a:cubicBezTo>
                      <a:pt x="47" y="97"/>
                      <a:pt x="47" y="97"/>
                      <a:pt x="47" y="97"/>
                    </a:cubicBezTo>
                    <a:cubicBezTo>
                      <a:pt x="48" y="97"/>
                      <a:pt x="48" y="97"/>
                      <a:pt x="48" y="97"/>
                    </a:cubicBezTo>
                    <a:cubicBezTo>
                      <a:pt x="48" y="97"/>
                      <a:pt x="48" y="97"/>
                      <a:pt x="48" y="97"/>
                    </a:cubicBezTo>
                    <a:cubicBezTo>
                      <a:pt x="48" y="97"/>
                      <a:pt x="48" y="97"/>
                      <a:pt x="48" y="97"/>
                    </a:cubicBezTo>
                    <a:cubicBezTo>
                      <a:pt x="48" y="97"/>
                      <a:pt x="49" y="97"/>
                      <a:pt x="49" y="98"/>
                    </a:cubicBezTo>
                    <a:cubicBezTo>
                      <a:pt x="49" y="98"/>
                      <a:pt x="49" y="99"/>
                      <a:pt x="49" y="99"/>
                    </a:cubicBezTo>
                    <a:cubicBezTo>
                      <a:pt x="49" y="99"/>
                      <a:pt x="49" y="99"/>
                      <a:pt x="49" y="99"/>
                    </a:cubicBezTo>
                    <a:cubicBezTo>
                      <a:pt x="48" y="99"/>
                      <a:pt x="48" y="99"/>
                      <a:pt x="48" y="99"/>
                    </a:cubicBezTo>
                    <a:cubicBezTo>
                      <a:pt x="48" y="99"/>
                      <a:pt x="48" y="99"/>
                      <a:pt x="48" y="99"/>
                    </a:cubicBezTo>
                    <a:cubicBezTo>
                      <a:pt x="48" y="100"/>
                      <a:pt x="47" y="100"/>
                      <a:pt x="46" y="100"/>
                    </a:cubicBezTo>
                    <a:cubicBezTo>
                      <a:pt x="45" y="100"/>
                      <a:pt x="45" y="100"/>
                      <a:pt x="45" y="100"/>
                    </a:cubicBezTo>
                    <a:cubicBezTo>
                      <a:pt x="44" y="100"/>
                      <a:pt x="44" y="100"/>
                      <a:pt x="43" y="99"/>
                    </a:cubicBezTo>
                    <a:cubicBezTo>
                      <a:pt x="43" y="99"/>
                      <a:pt x="43" y="99"/>
                      <a:pt x="43" y="99"/>
                    </a:cubicBezTo>
                    <a:cubicBezTo>
                      <a:pt x="43" y="99"/>
                      <a:pt x="43" y="99"/>
                      <a:pt x="43" y="99"/>
                    </a:cubicBezTo>
                    <a:close/>
                    <a:moveTo>
                      <a:pt x="42" y="103"/>
                    </a:moveTo>
                    <a:cubicBezTo>
                      <a:pt x="42" y="103"/>
                      <a:pt x="42" y="103"/>
                      <a:pt x="42" y="103"/>
                    </a:cubicBezTo>
                    <a:cubicBezTo>
                      <a:pt x="42" y="103"/>
                      <a:pt x="42" y="103"/>
                      <a:pt x="42" y="103"/>
                    </a:cubicBezTo>
                    <a:cubicBezTo>
                      <a:pt x="43" y="102"/>
                      <a:pt x="43" y="102"/>
                      <a:pt x="43" y="102"/>
                    </a:cubicBezTo>
                    <a:cubicBezTo>
                      <a:pt x="43" y="102"/>
                      <a:pt x="43" y="102"/>
                      <a:pt x="43" y="102"/>
                    </a:cubicBezTo>
                    <a:cubicBezTo>
                      <a:pt x="43" y="101"/>
                      <a:pt x="45" y="101"/>
                      <a:pt x="46" y="101"/>
                    </a:cubicBezTo>
                    <a:cubicBezTo>
                      <a:pt x="46" y="101"/>
                      <a:pt x="46" y="101"/>
                      <a:pt x="47" y="101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47" y="101"/>
                      <a:pt x="47" y="101"/>
                      <a:pt x="47" y="101"/>
                    </a:cubicBezTo>
                    <a:cubicBezTo>
                      <a:pt x="48" y="102"/>
                      <a:pt x="48" y="102"/>
                      <a:pt x="48" y="102"/>
                    </a:cubicBezTo>
                    <a:cubicBezTo>
                      <a:pt x="48" y="102"/>
                      <a:pt x="48" y="102"/>
                      <a:pt x="48" y="102"/>
                    </a:cubicBezTo>
                    <a:cubicBezTo>
                      <a:pt x="48" y="102"/>
                      <a:pt x="48" y="102"/>
                      <a:pt x="48" y="102"/>
                    </a:cubicBezTo>
                    <a:cubicBezTo>
                      <a:pt x="48" y="102"/>
                      <a:pt x="48" y="102"/>
                      <a:pt x="48" y="102"/>
                    </a:cubicBezTo>
                    <a:cubicBezTo>
                      <a:pt x="48" y="102"/>
                      <a:pt x="48" y="102"/>
                      <a:pt x="48" y="102"/>
                    </a:cubicBezTo>
                    <a:cubicBezTo>
                      <a:pt x="48" y="103"/>
                      <a:pt x="48" y="103"/>
                      <a:pt x="48" y="103"/>
                    </a:cubicBezTo>
                    <a:cubicBezTo>
                      <a:pt x="48" y="103"/>
                      <a:pt x="48" y="103"/>
                      <a:pt x="48" y="103"/>
                    </a:cubicBezTo>
                    <a:cubicBezTo>
                      <a:pt x="48" y="104"/>
                      <a:pt x="48" y="104"/>
                      <a:pt x="48" y="104"/>
                    </a:cubicBezTo>
                    <a:cubicBezTo>
                      <a:pt x="48" y="104"/>
                      <a:pt x="48" y="104"/>
                      <a:pt x="48" y="104"/>
                    </a:cubicBezTo>
                    <a:cubicBezTo>
                      <a:pt x="48" y="104"/>
                      <a:pt x="48" y="104"/>
                      <a:pt x="48" y="104"/>
                    </a:cubicBezTo>
                    <a:cubicBezTo>
                      <a:pt x="47" y="104"/>
                      <a:pt x="47" y="104"/>
                      <a:pt x="47" y="104"/>
                    </a:cubicBezTo>
                    <a:cubicBezTo>
                      <a:pt x="47" y="104"/>
                      <a:pt x="47" y="104"/>
                      <a:pt x="47" y="104"/>
                    </a:cubicBezTo>
                    <a:cubicBezTo>
                      <a:pt x="46" y="104"/>
                      <a:pt x="46" y="104"/>
                      <a:pt x="46" y="104"/>
                    </a:cubicBezTo>
                    <a:cubicBezTo>
                      <a:pt x="46" y="104"/>
                      <a:pt x="46" y="104"/>
                      <a:pt x="46" y="104"/>
                    </a:cubicBezTo>
                    <a:cubicBezTo>
                      <a:pt x="46" y="104"/>
                      <a:pt x="46" y="104"/>
                      <a:pt x="46" y="104"/>
                    </a:cubicBezTo>
                    <a:cubicBezTo>
                      <a:pt x="43" y="104"/>
                      <a:pt x="43" y="104"/>
                      <a:pt x="43" y="104"/>
                    </a:cubicBezTo>
                    <a:cubicBezTo>
                      <a:pt x="42" y="104"/>
                      <a:pt x="42" y="104"/>
                      <a:pt x="42" y="104"/>
                    </a:cubicBezTo>
                    <a:cubicBezTo>
                      <a:pt x="42" y="104"/>
                      <a:pt x="42" y="104"/>
                      <a:pt x="42" y="104"/>
                    </a:cubicBezTo>
                    <a:cubicBezTo>
                      <a:pt x="42" y="104"/>
                      <a:pt x="42" y="104"/>
                      <a:pt x="42" y="104"/>
                    </a:cubicBezTo>
                    <a:cubicBezTo>
                      <a:pt x="42" y="104"/>
                      <a:pt x="42" y="104"/>
                      <a:pt x="42" y="104"/>
                    </a:cubicBezTo>
                    <a:lnTo>
                      <a:pt x="42" y="103"/>
                    </a:lnTo>
                    <a:close/>
                    <a:moveTo>
                      <a:pt x="36" y="99"/>
                    </a:moveTo>
                    <a:cubicBezTo>
                      <a:pt x="36" y="99"/>
                      <a:pt x="36" y="99"/>
                      <a:pt x="36" y="99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7" y="98"/>
                      <a:pt x="37" y="98"/>
                      <a:pt x="37" y="98"/>
                    </a:cubicBezTo>
                    <a:cubicBezTo>
                      <a:pt x="37" y="97"/>
                      <a:pt x="37" y="97"/>
                      <a:pt x="37" y="97"/>
                    </a:cubicBezTo>
                    <a:cubicBezTo>
                      <a:pt x="37" y="97"/>
                      <a:pt x="37" y="97"/>
                      <a:pt x="37" y="97"/>
                    </a:cubicBezTo>
                    <a:cubicBezTo>
                      <a:pt x="37" y="97"/>
                      <a:pt x="37" y="97"/>
                      <a:pt x="37" y="97"/>
                    </a:cubicBezTo>
                    <a:cubicBezTo>
                      <a:pt x="37" y="97"/>
                      <a:pt x="37" y="97"/>
                      <a:pt x="37" y="97"/>
                    </a:cubicBezTo>
                    <a:cubicBezTo>
                      <a:pt x="38" y="97"/>
                      <a:pt x="38" y="97"/>
                      <a:pt x="38" y="97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40" y="97"/>
                      <a:pt x="40" y="97"/>
                      <a:pt x="40" y="97"/>
                    </a:cubicBezTo>
                    <a:cubicBezTo>
                      <a:pt x="40" y="97"/>
                      <a:pt x="41" y="97"/>
                      <a:pt x="41" y="97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41" y="97"/>
                      <a:pt x="41" y="97"/>
                      <a:pt x="41" y="97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8"/>
                      <a:pt x="41" y="99"/>
                      <a:pt x="41" y="99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0" y="99"/>
                      <a:pt x="40" y="99"/>
                      <a:pt x="40" y="99"/>
                    </a:cubicBezTo>
                    <a:cubicBezTo>
                      <a:pt x="40" y="100"/>
                      <a:pt x="40" y="100"/>
                      <a:pt x="40" y="100"/>
                    </a:cubicBezTo>
                    <a:cubicBezTo>
                      <a:pt x="40" y="100"/>
                      <a:pt x="40" y="100"/>
                      <a:pt x="40" y="100"/>
                    </a:cubicBezTo>
                    <a:cubicBezTo>
                      <a:pt x="39" y="100"/>
                      <a:pt x="39" y="100"/>
                      <a:pt x="39" y="100"/>
                    </a:cubicBezTo>
                    <a:cubicBezTo>
                      <a:pt x="39" y="100"/>
                      <a:pt x="39" y="100"/>
                      <a:pt x="38" y="100"/>
                    </a:cubicBezTo>
                    <a:cubicBezTo>
                      <a:pt x="37" y="100"/>
                      <a:pt x="37" y="100"/>
                      <a:pt x="37" y="100"/>
                    </a:cubicBezTo>
                    <a:cubicBezTo>
                      <a:pt x="36" y="100"/>
                      <a:pt x="36" y="100"/>
                      <a:pt x="36" y="99"/>
                    </a:cubicBezTo>
                    <a:cubicBezTo>
                      <a:pt x="36" y="99"/>
                      <a:pt x="36" y="99"/>
                      <a:pt x="36" y="99"/>
                    </a:cubicBezTo>
                    <a:close/>
                    <a:moveTo>
                      <a:pt x="34" y="102"/>
                    </a:move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4" y="102"/>
                      <a:pt x="34" y="102"/>
                      <a:pt x="34" y="102"/>
                    </a:cubicBezTo>
                    <a:cubicBezTo>
                      <a:pt x="35" y="101"/>
                      <a:pt x="36" y="101"/>
                      <a:pt x="37" y="101"/>
                    </a:cubicBezTo>
                    <a:cubicBezTo>
                      <a:pt x="38" y="101"/>
                      <a:pt x="38" y="101"/>
                      <a:pt x="39" y="101"/>
                    </a:cubicBezTo>
                    <a:cubicBezTo>
                      <a:pt x="39" y="101"/>
                      <a:pt x="39" y="101"/>
                      <a:pt x="39" y="101"/>
                    </a:cubicBezTo>
                    <a:cubicBezTo>
                      <a:pt x="39" y="101"/>
                      <a:pt x="39" y="101"/>
                      <a:pt x="39" y="101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40" y="102"/>
                      <a:pt x="40" y="102"/>
                      <a:pt x="40" y="102"/>
                    </a:cubicBezTo>
                    <a:cubicBezTo>
                      <a:pt x="39" y="103"/>
                      <a:pt x="39" y="103"/>
                      <a:pt x="39" y="103"/>
                    </a:cubicBezTo>
                    <a:cubicBezTo>
                      <a:pt x="39" y="104"/>
                      <a:pt x="39" y="104"/>
                      <a:pt x="39" y="104"/>
                    </a:cubicBezTo>
                    <a:cubicBezTo>
                      <a:pt x="39" y="104"/>
                      <a:pt x="39" y="104"/>
                      <a:pt x="39" y="104"/>
                    </a:cubicBezTo>
                    <a:cubicBezTo>
                      <a:pt x="39" y="104"/>
                      <a:pt x="39" y="104"/>
                      <a:pt x="39" y="104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38" y="104"/>
                      <a:pt x="38" y="104"/>
                      <a:pt x="38" y="104"/>
                    </a:cubicBezTo>
                    <a:cubicBezTo>
                      <a:pt x="37" y="104"/>
                      <a:pt x="37" y="104"/>
                      <a:pt x="36" y="104"/>
                    </a:cubicBezTo>
                    <a:cubicBezTo>
                      <a:pt x="36" y="104"/>
                      <a:pt x="35" y="104"/>
                      <a:pt x="35" y="104"/>
                    </a:cubicBezTo>
                    <a:cubicBezTo>
                      <a:pt x="34" y="104"/>
                      <a:pt x="34" y="104"/>
                      <a:pt x="34" y="104"/>
                    </a:cubicBezTo>
                    <a:cubicBezTo>
                      <a:pt x="34" y="104"/>
                      <a:pt x="34" y="104"/>
                      <a:pt x="34" y="104"/>
                    </a:cubicBezTo>
                    <a:cubicBezTo>
                      <a:pt x="34" y="104"/>
                      <a:pt x="34" y="104"/>
                      <a:pt x="34" y="104"/>
                    </a:cubicBezTo>
                    <a:cubicBezTo>
                      <a:pt x="34" y="104"/>
                      <a:pt x="34" y="104"/>
                      <a:pt x="34" y="104"/>
                    </a:cubicBezTo>
                    <a:cubicBezTo>
                      <a:pt x="34" y="104"/>
                      <a:pt x="34" y="104"/>
                      <a:pt x="34" y="104"/>
                    </a:cubicBezTo>
                    <a:cubicBezTo>
                      <a:pt x="34" y="104"/>
                      <a:pt x="34" y="104"/>
                      <a:pt x="34" y="104"/>
                    </a:cubicBezTo>
                    <a:cubicBezTo>
                      <a:pt x="34" y="104"/>
                      <a:pt x="34" y="104"/>
                      <a:pt x="34" y="104"/>
                    </a:cubicBezTo>
                    <a:cubicBezTo>
                      <a:pt x="34" y="103"/>
                      <a:pt x="34" y="103"/>
                      <a:pt x="34" y="103"/>
                    </a:cubicBezTo>
                    <a:cubicBezTo>
                      <a:pt x="34" y="103"/>
                      <a:pt x="34" y="103"/>
                      <a:pt x="34" y="103"/>
                    </a:cubicBezTo>
                    <a:cubicBezTo>
                      <a:pt x="34" y="103"/>
                      <a:pt x="34" y="103"/>
                      <a:pt x="34" y="103"/>
                    </a:cubicBezTo>
                    <a:cubicBezTo>
                      <a:pt x="34" y="103"/>
                      <a:pt x="34" y="102"/>
                      <a:pt x="34" y="102"/>
                    </a:cubicBezTo>
                    <a:close/>
                    <a:moveTo>
                      <a:pt x="28" y="99"/>
                    </a:moveTo>
                    <a:cubicBezTo>
                      <a:pt x="28" y="99"/>
                      <a:pt x="28" y="99"/>
                      <a:pt x="28" y="99"/>
                    </a:cubicBezTo>
                    <a:cubicBezTo>
                      <a:pt x="28" y="98"/>
                      <a:pt x="29" y="98"/>
                      <a:pt x="29" y="98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29" y="98"/>
                      <a:pt x="29" y="98"/>
                      <a:pt x="29" y="98"/>
                    </a:cubicBezTo>
                    <a:cubicBezTo>
                      <a:pt x="30" y="97"/>
                      <a:pt x="31" y="97"/>
                      <a:pt x="32" y="97"/>
                    </a:cubicBezTo>
                    <a:cubicBezTo>
                      <a:pt x="33" y="97"/>
                      <a:pt x="33" y="97"/>
                      <a:pt x="34" y="97"/>
                    </a:cubicBezTo>
                    <a:cubicBezTo>
                      <a:pt x="34" y="97"/>
                      <a:pt x="34" y="97"/>
                      <a:pt x="34" y="97"/>
                    </a:cubicBezTo>
                    <a:cubicBezTo>
                      <a:pt x="34" y="97"/>
                      <a:pt x="34" y="97"/>
                      <a:pt x="34" y="97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4" y="98"/>
                      <a:pt x="34" y="98"/>
                      <a:pt x="34" y="98"/>
                    </a:cubicBezTo>
                    <a:cubicBezTo>
                      <a:pt x="33" y="98"/>
                      <a:pt x="33" y="98"/>
                      <a:pt x="33" y="98"/>
                    </a:cubicBezTo>
                    <a:cubicBezTo>
                      <a:pt x="33" y="99"/>
                      <a:pt x="33" y="99"/>
                      <a:pt x="33" y="99"/>
                    </a:cubicBezTo>
                    <a:cubicBezTo>
                      <a:pt x="33" y="99"/>
                      <a:pt x="33" y="99"/>
                      <a:pt x="33" y="99"/>
                    </a:cubicBezTo>
                    <a:cubicBezTo>
                      <a:pt x="33" y="100"/>
                      <a:pt x="33" y="100"/>
                      <a:pt x="33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2" y="100"/>
                      <a:pt x="32" y="100"/>
                      <a:pt x="32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1" y="100"/>
                      <a:pt x="31" y="100"/>
                      <a:pt x="31" y="100"/>
                    </a:cubicBezTo>
                    <a:cubicBezTo>
                      <a:pt x="30" y="100"/>
                      <a:pt x="30" y="100"/>
                      <a:pt x="29" y="100"/>
                    </a:cubicBezTo>
                    <a:cubicBezTo>
                      <a:pt x="29" y="100"/>
                      <a:pt x="28" y="100"/>
                      <a:pt x="28" y="99"/>
                    </a:cubicBezTo>
                    <a:close/>
                    <a:moveTo>
                      <a:pt x="29" y="107"/>
                    </a:moveTo>
                    <a:cubicBezTo>
                      <a:pt x="29" y="107"/>
                      <a:pt x="29" y="107"/>
                      <a:pt x="29" y="107"/>
                    </a:cubicBezTo>
                    <a:cubicBezTo>
                      <a:pt x="29" y="107"/>
                      <a:pt x="29" y="107"/>
                      <a:pt x="28" y="108"/>
                    </a:cubicBezTo>
                    <a:cubicBezTo>
                      <a:pt x="28" y="108"/>
                      <a:pt x="28" y="109"/>
                      <a:pt x="28" y="109"/>
                    </a:cubicBezTo>
                    <a:cubicBezTo>
                      <a:pt x="28" y="109"/>
                      <a:pt x="28" y="109"/>
                      <a:pt x="28" y="109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27" y="109"/>
                      <a:pt x="27" y="109"/>
                      <a:pt x="27" y="109"/>
                    </a:cubicBezTo>
                    <a:cubicBezTo>
                      <a:pt x="27" y="110"/>
                      <a:pt x="27" y="110"/>
                      <a:pt x="26" y="110"/>
                    </a:cubicBezTo>
                    <a:cubicBezTo>
                      <a:pt x="26" y="110"/>
                      <a:pt x="26" y="110"/>
                      <a:pt x="26" y="110"/>
                    </a:cubicBezTo>
                    <a:cubicBezTo>
                      <a:pt x="25" y="110"/>
                      <a:pt x="25" y="110"/>
                      <a:pt x="25" y="110"/>
                    </a:cubicBezTo>
                    <a:cubicBezTo>
                      <a:pt x="25" y="110"/>
                      <a:pt x="25" y="110"/>
                      <a:pt x="25" y="110"/>
                    </a:cubicBezTo>
                    <a:cubicBezTo>
                      <a:pt x="24" y="110"/>
                      <a:pt x="23" y="110"/>
                      <a:pt x="22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2" y="110"/>
                      <a:pt x="22" y="110"/>
                      <a:pt x="22" y="110"/>
                    </a:cubicBezTo>
                    <a:cubicBezTo>
                      <a:pt x="21" y="110"/>
                      <a:pt x="21" y="110"/>
                      <a:pt x="21" y="110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3" y="106"/>
                      <a:pt x="24" y="106"/>
                      <a:pt x="24" y="106"/>
                    </a:cubicBezTo>
                    <a:cubicBezTo>
                      <a:pt x="24" y="106"/>
                      <a:pt x="24" y="106"/>
                      <a:pt x="24" y="106"/>
                    </a:cubicBezTo>
                    <a:cubicBezTo>
                      <a:pt x="24" y="106"/>
                      <a:pt x="24" y="106"/>
                      <a:pt x="24" y="106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6" y="106"/>
                      <a:pt x="27" y="106"/>
                      <a:pt x="28" y="106"/>
                    </a:cubicBezTo>
                    <a:cubicBezTo>
                      <a:pt x="28" y="106"/>
                      <a:pt x="28" y="106"/>
                      <a:pt x="28" y="106"/>
                    </a:cubicBezTo>
                    <a:cubicBezTo>
                      <a:pt x="28" y="106"/>
                      <a:pt x="28" y="106"/>
                      <a:pt x="28" y="106"/>
                    </a:cubicBezTo>
                    <a:cubicBezTo>
                      <a:pt x="28" y="106"/>
                      <a:pt x="28" y="106"/>
                      <a:pt x="28" y="106"/>
                    </a:cubicBezTo>
                    <a:cubicBezTo>
                      <a:pt x="29" y="106"/>
                      <a:pt x="29" y="106"/>
                      <a:pt x="29" y="106"/>
                    </a:cubicBezTo>
                    <a:cubicBezTo>
                      <a:pt x="29" y="106"/>
                      <a:pt x="29" y="106"/>
                      <a:pt x="29" y="106"/>
                    </a:cubicBezTo>
                    <a:lnTo>
                      <a:pt x="29" y="107"/>
                    </a:lnTo>
                    <a:close/>
                    <a:moveTo>
                      <a:pt x="31" y="103"/>
                    </a:moveTo>
                    <a:cubicBezTo>
                      <a:pt x="31" y="103"/>
                      <a:pt x="31" y="103"/>
                      <a:pt x="31" y="103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1" y="104"/>
                      <a:pt x="31" y="104"/>
                      <a:pt x="31" y="104"/>
                    </a:cubicBezTo>
                    <a:cubicBezTo>
                      <a:pt x="30" y="104"/>
                      <a:pt x="30" y="104"/>
                      <a:pt x="30" y="104"/>
                    </a:cubicBezTo>
                    <a:cubicBezTo>
                      <a:pt x="30" y="104"/>
                      <a:pt x="30" y="104"/>
                      <a:pt x="30" y="104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28" y="104"/>
                      <a:pt x="28" y="104"/>
                      <a:pt x="28" y="104"/>
                    </a:cubicBezTo>
                    <a:cubicBezTo>
                      <a:pt x="27" y="104"/>
                      <a:pt x="26" y="104"/>
                      <a:pt x="26" y="104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5" y="104"/>
                      <a:pt x="25" y="104"/>
                      <a:pt x="25" y="104"/>
                    </a:cubicBezTo>
                    <a:cubicBezTo>
                      <a:pt x="25" y="104"/>
                      <a:pt x="25" y="104"/>
                      <a:pt x="25" y="104"/>
                    </a:cubicBezTo>
                    <a:cubicBezTo>
                      <a:pt x="25" y="104"/>
                      <a:pt x="25" y="104"/>
                      <a:pt x="25" y="104"/>
                    </a:cubicBezTo>
                    <a:cubicBezTo>
                      <a:pt x="25" y="104"/>
                      <a:pt x="25" y="104"/>
                      <a:pt x="25" y="104"/>
                    </a:cubicBezTo>
                    <a:cubicBezTo>
                      <a:pt x="25" y="103"/>
                      <a:pt x="25" y="103"/>
                      <a:pt x="25" y="103"/>
                    </a:cubicBezTo>
                    <a:cubicBezTo>
                      <a:pt x="25" y="103"/>
                      <a:pt x="25" y="103"/>
                      <a:pt x="25" y="103"/>
                    </a:cubicBezTo>
                    <a:cubicBezTo>
                      <a:pt x="25" y="103"/>
                      <a:pt x="25" y="103"/>
                      <a:pt x="25" y="103"/>
                    </a:cubicBezTo>
                    <a:cubicBezTo>
                      <a:pt x="25" y="103"/>
                      <a:pt x="26" y="102"/>
                      <a:pt x="26" y="102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27" y="101"/>
                      <a:pt x="27" y="101"/>
                      <a:pt x="27" y="101"/>
                    </a:cubicBezTo>
                    <a:cubicBezTo>
                      <a:pt x="28" y="101"/>
                      <a:pt x="28" y="101"/>
                      <a:pt x="28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29" y="101"/>
                      <a:pt x="29" y="101"/>
                      <a:pt x="29" y="101"/>
                    </a:cubicBezTo>
                    <a:cubicBezTo>
                      <a:pt x="29" y="101"/>
                      <a:pt x="30" y="101"/>
                      <a:pt x="30" y="101"/>
                    </a:cubicBezTo>
                    <a:cubicBezTo>
                      <a:pt x="31" y="101"/>
                      <a:pt x="31" y="101"/>
                      <a:pt x="31" y="101"/>
                    </a:cubicBezTo>
                    <a:cubicBezTo>
                      <a:pt x="31" y="101"/>
                      <a:pt x="31" y="101"/>
                      <a:pt x="31" y="101"/>
                    </a:cubicBezTo>
                    <a:cubicBezTo>
                      <a:pt x="31" y="101"/>
                      <a:pt x="31" y="101"/>
                      <a:pt x="31" y="101"/>
                    </a:cubicBezTo>
                    <a:cubicBezTo>
                      <a:pt x="32" y="102"/>
                      <a:pt x="32" y="102"/>
                      <a:pt x="32" y="102"/>
                    </a:cubicBezTo>
                    <a:cubicBezTo>
                      <a:pt x="31" y="102"/>
                      <a:pt x="31" y="103"/>
                      <a:pt x="31" y="103"/>
                    </a:cubicBezTo>
                    <a:cubicBezTo>
                      <a:pt x="31" y="103"/>
                      <a:pt x="31" y="103"/>
                      <a:pt x="31" y="103"/>
                    </a:cubicBezTo>
                    <a:close/>
                    <a:moveTo>
                      <a:pt x="56" y="109"/>
                    </a:moveTo>
                    <a:cubicBezTo>
                      <a:pt x="56" y="109"/>
                      <a:pt x="56" y="109"/>
                      <a:pt x="56" y="109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56" y="110"/>
                      <a:pt x="56" y="110"/>
                      <a:pt x="56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5" y="110"/>
                      <a:pt x="55" y="110"/>
                      <a:pt x="55" y="110"/>
                    </a:cubicBezTo>
                    <a:cubicBezTo>
                      <a:pt x="54" y="110"/>
                      <a:pt x="54" y="110"/>
                      <a:pt x="54" y="110"/>
                    </a:cubicBezTo>
                    <a:cubicBezTo>
                      <a:pt x="52" y="110"/>
                      <a:pt x="33" y="110"/>
                      <a:pt x="32" y="110"/>
                    </a:cubicBezTo>
                    <a:cubicBezTo>
                      <a:pt x="32" y="110"/>
                      <a:pt x="32" y="110"/>
                      <a:pt x="32" y="110"/>
                    </a:cubicBezTo>
                    <a:cubicBezTo>
                      <a:pt x="32" y="110"/>
                      <a:pt x="32" y="110"/>
                      <a:pt x="32" y="110"/>
                    </a:cubicBezTo>
                    <a:cubicBezTo>
                      <a:pt x="31" y="110"/>
                      <a:pt x="31" y="110"/>
                      <a:pt x="31" y="110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1" y="108"/>
                      <a:pt x="31" y="108"/>
                      <a:pt x="32" y="107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32" y="106"/>
                      <a:pt x="32" y="106"/>
                      <a:pt x="32" y="106"/>
                    </a:cubicBezTo>
                    <a:cubicBezTo>
                      <a:pt x="32" y="106"/>
                      <a:pt x="32" y="106"/>
                      <a:pt x="32" y="106"/>
                    </a:cubicBezTo>
                    <a:cubicBezTo>
                      <a:pt x="32" y="106"/>
                      <a:pt x="32" y="106"/>
                      <a:pt x="32" y="106"/>
                    </a:cubicBez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6"/>
                      <a:pt x="33" y="106"/>
                      <a:pt x="33" y="106"/>
                    </a:cubicBezTo>
                    <a:cubicBezTo>
                      <a:pt x="33" y="106"/>
                      <a:pt x="33" y="106"/>
                      <a:pt x="33" y="106"/>
                    </a:cubicBezTo>
                    <a:cubicBezTo>
                      <a:pt x="34" y="106"/>
                      <a:pt x="34" y="106"/>
                      <a:pt x="34" y="106"/>
                    </a:cubicBezTo>
                    <a:cubicBezTo>
                      <a:pt x="34" y="106"/>
                      <a:pt x="53" y="106"/>
                      <a:pt x="54" y="106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5" y="106"/>
                      <a:pt x="55" y="106"/>
                      <a:pt x="55" y="106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6"/>
                      <a:pt x="56" y="106"/>
                      <a:pt x="56" y="106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56" y="107"/>
                      <a:pt x="56" y="107"/>
                      <a:pt x="56" y="107"/>
                    </a:cubicBezTo>
                    <a:cubicBezTo>
                      <a:pt x="56" y="107"/>
                      <a:pt x="56" y="108"/>
                      <a:pt x="56" y="108"/>
                    </a:cubicBezTo>
                    <a:lnTo>
                      <a:pt x="56" y="109"/>
                    </a:lnTo>
                    <a:close/>
                    <a:moveTo>
                      <a:pt x="59" y="99"/>
                    </a:move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8"/>
                      <a:pt x="59" y="98"/>
                      <a:pt x="59" y="98"/>
                    </a:cubicBezTo>
                    <a:cubicBezTo>
                      <a:pt x="59" y="98"/>
                      <a:pt x="59" y="98"/>
                      <a:pt x="59" y="98"/>
                    </a:cubicBezTo>
                    <a:cubicBezTo>
                      <a:pt x="59" y="97"/>
                      <a:pt x="59" y="97"/>
                      <a:pt x="59" y="97"/>
                    </a:cubicBezTo>
                    <a:cubicBezTo>
                      <a:pt x="59" y="97"/>
                      <a:pt x="59" y="97"/>
                      <a:pt x="59" y="97"/>
                    </a:cubicBezTo>
                    <a:cubicBezTo>
                      <a:pt x="59" y="97"/>
                      <a:pt x="59" y="97"/>
                      <a:pt x="59" y="97"/>
                    </a:cubicBezTo>
                    <a:cubicBezTo>
                      <a:pt x="60" y="97"/>
                      <a:pt x="60" y="97"/>
                      <a:pt x="60" y="97"/>
                    </a:cubicBezTo>
                    <a:cubicBezTo>
                      <a:pt x="60" y="97"/>
                      <a:pt x="60" y="97"/>
                      <a:pt x="60" y="97"/>
                    </a:cubicBezTo>
                    <a:cubicBezTo>
                      <a:pt x="61" y="97"/>
                      <a:pt x="61" y="97"/>
                      <a:pt x="61" y="97"/>
                    </a:cubicBezTo>
                    <a:cubicBezTo>
                      <a:pt x="62" y="97"/>
                      <a:pt x="62" y="97"/>
                      <a:pt x="62" y="97"/>
                    </a:cubicBezTo>
                    <a:cubicBezTo>
                      <a:pt x="63" y="97"/>
                      <a:pt x="63" y="97"/>
                      <a:pt x="63" y="97"/>
                    </a:cubicBezTo>
                    <a:cubicBezTo>
                      <a:pt x="63" y="97"/>
                      <a:pt x="64" y="97"/>
                      <a:pt x="64" y="98"/>
                    </a:cubicBezTo>
                    <a:cubicBezTo>
                      <a:pt x="64" y="98"/>
                      <a:pt x="64" y="99"/>
                      <a:pt x="64" y="99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4" y="99"/>
                      <a:pt x="64" y="99"/>
                      <a:pt x="64" y="99"/>
                    </a:cubicBezTo>
                    <a:cubicBezTo>
                      <a:pt x="63" y="100"/>
                      <a:pt x="63" y="100"/>
                      <a:pt x="63" y="100"/>
                    </a:cubicBezTo>
                    <a:cubicBezTo>
                      <a:pt x="63" y="100"/>
                      <a:pt x="63" y="100"/>
                      <a:pt x="63" y="100"/>
                    </a:cubicBezTo>
                    <a:cubicBezTo>
                      <a:pt x="63" y="100"/>
                      <a:pt x="63" y="100"/>
                      <a:pt x="63" y="100"/>
                    </a:cubicBezTo>
                    <a:cubicBezTo>
                      <a:pt x="63" y="100"/>
                      <a:pt x="63" y="100"/>
                      <a:pt x="63" y="100"/>
                    </a:cubicBezTo>
                    <a:cubicBezTo>
                      <a:pt x="63" y="100"/>
                      <a:pt x="63" y="100"/>
                      <a:pt x="63" y="100"/>
                    </a:cubicBezTo>
                    <a:cubicBezTo>
                      <a:pt x="62" y="100"/>
                      <a:pt x="62" y="100"/>
                      <a:pt x="61" y="100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59" y="100"/>
                      <a:pt x="59" y="100"/>
                      <a:pt x="59" y="100"/>
                    </a:cubicBezTo>
                    <a:cubicBezTo>
                      <a:pt x="59" y="100"/>
                      <a:pt x="59" y="100"/>
                      <a:pt x="59" y="100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9"/>
                      <a:pt x="59" y="99"/>
                      <a:pt x="59" y="99"/>
                    </a:cubicBezTo>
                    <a:close/>
                    <a:moveTo>
                      <a:pt x="59" y="104"/>
                    </a:move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9" y="102"/>
                      <a:pt x="59" y="102"/>
                    </a:cubicBezTo>
                    <a:cubicBezTo>
                      <a:pt x="59" y="102"/>
                      <a:pt x="59" y="102"/>
                      <a:pt x="59" y="102"/>
                    </a:cubicBezTo>
                    <a:cubicBezTo>
                      <a:pt x="59" y="101"/>
                      <a:pt x="61" y="101"/>
                      <a:pt x="62" y="101"/>
                    </a:cubicBezTo>
                    <a:cubicBezTo>
                      <a:pt x="63" y="101"/>
                      <a:pt x="64" y="101"/>
                      <a:pt x="64" y="102"/>
                    </a:cubicBezTo>
                    <a:cubicBezTo>
                      <a:pt x="65" y="102"/>
                      <a:pt x="65" y="102"/>
                      <a:pt x="65" y="102"/>
                    </a:cubicBezTo>
                    <a:cubicBezTo>
                      <a:pt x="65" y="102"/>
                      <a:pt x="65" y="102"/>
                      <a:pt x="65" y="102"/>
                    </a:cubicBezTo>
                    <a:cubicBezTo>
                      <a:pt x="65" y="103"/>
                      <a:pt x="65" y="103"/>
                      <a:pt x="65" y="103"/>
                    </a:cubicBezTo>
                    <a:cubicBezTo>
                      <a:pt x="65" y="103"/>
                      <a:pt x="65" y="103"/>
                      <a:pt x="65" y="103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4" y="104"/>
                      <a:pt x="64" y="104"/>
                      <a:pt x="64" y="104"/>
                    </a:cubicBezTo>
                    <a:cubicBezTo>
                      <a:pt x="63" y="104"/>
                      <a:pt x="62" y="104"/>
                      <a:pt x="61" y="104"/>
                    </a:cubicBezTo>
                    <a:cubicBezTo>
                      <a:pt x="60" y="104"/>
                      <a:pt x="60" y="104"/>
                      <a:pt x="60" y="104"/>
                    </a:cubicBezTo>
                    <a:cubicBezTo>
                      <a:pt x="60" y="104"/>
                      <a:pt x="60" y="104"/>
                      <a:pt x="60" y="104"/>
                    </a:cubicBezTo>
                    <a:cubicBezTo>
                      <a:pt x="60" y="104"/>
                      <a:pt x="60" y="104"/>
                      <a:pt x="60" y="104"/>
                    </a:cubicBezTo>
                    <a:cubicBezTo>
                      <a:pt x="60" y="104"/>
                      <a:pt x="60" y="104"/>
                      <a:pt x="60" y="104"/>
                    </a:cubicBezTo>
                    <a:cubicBezTo>
                      <a:pt x="60" y="104"/>
                      <a:pt x="60" y="104"/>
                      <a:pt x="60" y="104"/>
                    </a:cubicBezTo>
                    <a:cubicBezTo>
                      <a:pt x="60" y="104"/>
                      <a:pt x="60" y="104"/>
                      <a:pt x="60" y="104"/>
                    </a:cubicBezTo>
                    <a:cubicBezTo>
                      <a:pt x="60" y="104"/>
                      <a:pt x="60" y="104"/>
                      <a:pt x="60" y="104"/>
                    </a:cubicBezTo>
                    <a:cubicBezTo>
                      <a:pt x="60" y="104"/>
                      <a:pt x="60" y="104"/>
                      <a:pt x="60" y="104"/>
                    </a:cubicBezTo>
                    <a:cubicBezTo>
                      <a:pt x="60" y="104"/>
                      <a:pt x="60" y="104"/>
                      <a:pt x="60" y="104"/>
                    </a:cubicBezTo>
                    <a:lnTo>
                      <a:pt x="59" y="104"/>
                    </a:lnTo>
                    <a:close/>
                    <a:moveTo>
                      <a:pt x="66" y="109"/>
                    </a:moveTo>
                    <a:cubicBezTo>
                      <a:pt x="66" y="109"/>
                      <a:pt x="66" y="109"/>
                      <a:pt x="66" y="109"/>
                    </a:cubicBezTo>
                    <a:cubicBezTo>
                      <a:pt x="65" y="110"/>
                      <a:pt x="65" y="110"/>
                      <a:pt x="65" y="110"/>
                    </a:cubicBezTo>
                    <a:cubicBezTo>
                      <a:pt x="64" y="110"/>
                      <a:pt x="64" y="110"/>
                      <a:pt x="64" y="110"/>
                    </a:cubicBezTo>
                    <a:cubicBezTo>
                      <a:pt x="64" y="110"/>
                      <a:pt x="64" y="110"/>
                      <a:pt x="64" y="110"/>
                    </a:cubicBezTo>
                    <a:cubicBezTo>
                      <a:pt x="63" y="110"/>
                      <a:pt x="62" y="110"/>
                      <a:pt x="61" y="110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61" y="110"/>
                      <a:pt x="61" y="110"/>
                      <a:pt x="61" y="110"/>
                    </a:cubicBezTo>
                    <a:cubicBezTo>
                      <a:pt x="60" y="110"/>
                      <a:pt x="60" y="109"/>
                      <a:pt x="60" y="109"/>
                    </a:cubicBezTo>
                    <a:cubicBezTo>
                      <a:pt x="60" y="109"/>
                      <a:pt x="60" y="109"/>
                      <a:pt x="60" y="109"/>
                    </a:cubicBezTo>
                    <a:cubicBezTo>
                      <a:pt x="60" y="109"/>
                      <a:pt x="60" y="109"/>
                      <a:pt x="60" y="109"/>
                    </a:cubicBezTo>
                    <a:cubicBezTo>
                      <a:pt x="60" y="109"/>
                      <a:pt x="60" y="109"/>
                      <a:pt x="60" y="109"/>
                    </a:cubicBezTo>
                    <a:cubicBezTo>
                      <a:pt x="60" y="109"/>
                      <a:pt x="60" y="109"/>
                      <a:pt x="60" y="109"/>
                    </a:cubicBezTo>
                    <a:cubicBezTo>
                      <a:pt x="60" y="109"/>
                      <a:pt x="60" y="109"/>
                      <a:pt x="60" y="109"/>
                    </a:cubicBezTo>
                    <a:cubicBezTo>
                      <a:pt x="60" y="108"/>
                      <a:pt x="59" y="108"/>
                      <a:pt x="59" y="107"/>
                    </a:cubicBezTo>
                    <a:cubicBezTo>
                      <a:pt x="59" y="107"/>
                      <a:pt x="59" y="107"/>
                      <a:pt x="59" y="107"/>
                    </a:cubicBezTo>
                    <a:cubicBezTo>
                      <a:pt x="59" y="107"/>
                      <a:pt x="59" y="107"/>
                      <a:pt x="59" y="107"/>
                    </a:cubicBezTo>
                    <a:cubicBezTo>
                      <a:pt x="59" y="107"/>
                      <a:pt x="59" y="107"/>
                      <a:pt x="59" y="107"/>
                    </a:cubicBezTo>
                    <a:cubicBezTo>
                      <a:pt x="59" y="107"/>
                      <a:pt x="59" y="107"/>
                      <a:pt x="59" y="107"/>
                    </a:cubicBezTo>
                    <a:cubicBezTo>
                      <a:pt x="59" y="107"/>
                      <a:pt x="59" y="107"/>
                      <a:pt x="59" y="107"/>
                    </a:cubicBezTo>
                    <a:cubicBezTo>
                      <a:pt x="59" y="106"/>
                      <a:pt x="59" y="106"/>
                      <a:pt x="59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1" y="106"/>
                      <a:pt x="61" y="106"/>
                      <a:pt x="61" y="106"/>
                    </a:cubicBezTo>
                    <a:cubicBezTo>
                      <a:pt x="62" y="106"/>
                      <a:pt x="62" y="106"/>
                      <a:pt x="62" y="106"/>
                    </a:cubicBezTo>
                    <a:cubicBezTo>
                      <a:pt x="63" y="106"/>
                      <a:pt x="63" y="106"/>
                      <a:pt x="63" y="10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5" y="106"/>
                      <a:pt x="65" y="106"/>
                      <a:pt x="65" y="106"/>
                    </a:cubicBezTo>
                    <a:cubicBezTo>
                      <a:pt x="65" y="106"/>
                      <a:pt x="65" y="106"/>
                      <a:pt x="65" y="106"/>
                    </a:cubicBezTo>
                    <a:cubicBezTo>
                      <a:pt x="65" y="106"/>
                      <a:pt x="65" y="106"/>
                      <a:pt x="65" y="106"/>
                    </a:cubicBezTo>
                    <a:cubicBezTo>
                      <a:pt x="65" y="106"/>
                      <a:pt x="65" y="106"/>
                      <a:pt x="65" y="106"/>
                    </a:cubicBezTo>
                    <a:cubicBezTo>
                      <a:pt x="65" y="106"/>
                      <a:pt x="65" y="106"/>
                      <a:pt x="65" y="106"/>
                    </a:cubicBezTo>
                    <a:cubicBezTo>
                      <a:pt x="66" y="107"/>
                      <a:pt x="66" y="107"/>
                      <a:pt x="66" y="107"/>
                    </a:cubicBezTo>
                    <a:cubicBezTo>
                      <a:pt x="66" y="108"/>
                      <a:pt x="66" y="108"/>
                      <a:pt x="66" y="108"/>
                    </a:cubicBezTo>
                    <a:cubicBezTo>
                      <a:pt x="66" y="109"/>
                      <a:pt x="66" y="109"/>
                      <a:pt x="66" y="109"/>
                    </a:cubicBezTo>
                    <a:cubicBezTo>
                      <a:pt x="66" y="109"/>
                      <a:pt x="66" y="109"/>
                      <a:pt x="66" y="109"/>
                    </a:cubicBezTo>
                    <a:close/>
                    <a:moveTo>
                      <a:pt x="71" y="99"/>
                    </a:moveTo>
                    <a:cubicBezTo>
                      <a:pt x="71" y="99"/>
                      <a:pt x="71" y="99"/>
                      <a:pt x="71" y="99"/>
                    </a:cubicBezTo>
                    <a:cubicBezTo>
                      <a:pt x="71" y="99"/>
                      <a:pt x="71" y="99"/>
                      <a:pt x="71" y="99"/>
                    </a:cubicBezTo>
                    <a:cubicBezTo>
                      <a:pt x="71" y="99"/>
                      <a:pt x="71" y="99"/>
                      <a:pt x="71" y="99"/>
                    </a:cubicBezTo>
                    <a:cubicBezTo>
                      <a:pt x="71" y="98"/>
                      <a:pt x="71" y="98"/>
                      <a:pt x="71" y="98"/>
                    </a:cubicBezTo>
                    <a:cubicBezTo>
                      <a:pt x="70" y="98"/>
                      <a:pt x="70" y="98"/>
                      <a:pt x="70" y="98"/>
                    </a:cubicBezTo>
                    <a:cubicBezTo>
                      <a:pt x="70" y="97"/>
                      <a:pt x="70" y="97"/>
                      <a:pt x="70" y="97"/>
                    </a:cubicBezTo>
                    <a:cubicBezTo>
                      <a:pt x="70" y="97"/>
                      <a:pt x="70" y="97"/>
                      <a:pt x="70" y="97"/>
                    </a:cubicBezTo>
                    <a:cubicBezTo>
                      <a:pt x="70" y="97"/>
                      <a:pt x="70" y="97"/>
                      <a:pt x="70" y="97"/>
                    </a:cubicBezTo>
                    <a:cubicBezTo>
                      <a:pt x="71" y="97"/>
                      <a:pt x="71" y="97"/>
                      <a:pt x="72" y="97"/>
                    </a:cubicBezTo>
                    <a:cubicBezTo>
                      <a:pt x="74" y="97"/>
                      <a:pt x="74" y="97"/>
                      <a:pt x="74" y="97"/>
                    </a:cubicBezTo>
                    <a:cubicBezTo>
                      <a:pt x="74" y="97"/>
                      <a:pt x="74" y="97"/>
                      <a:pt x="74" y="97"/>
                    </a:cubicBezTo>
                    <a:cubicBezTo>
                      <a:pt x="74" y="97"/>
                      <a:pt x="74" y="97"/>
                      <a:pt x="74" y="97"/>
                    </a:cubicBezTo>
                    <a:cubicBezTo>
                      <a:pt x="74" y="97"/>
                      <a:pt x="74" y="97"/>
                      <a:pt x="74" y="97"/>
                    </a:cubicBezTo>
                    <a:cubicBezTo>
                      <a:pt x="75" y="97"/>
                      <a:pt x="75" y="97"/>
                      <a:pt x="75" y="97"/>
                    </a:cubicBezTo>
                    <a:cubicBezTo>
                      <a:pt x="75" y="97"/>
                      <a:pt x="75" y="97"/>
                      <a:pt x="75" y="97"/>
                    </a:cubicBezTo>
                    <a:cubicBezTo>
                      <a:pt x="75" y="97"/>
                      <a:pt x="75" y="97"/>
                      <a:pt x="75" y="97"/>
                    </a:cubicBezTo>
                    <a:cubicBezTo>
                      <a:pt x="75" y="97"/>
                      <a:pt x="75" y="97"/>
                      <a:pt x="75" y="97"/>
                    </a:cubicBezTo>
                    <a:cubicBezTo>
                      <a:pt x="75" y="97"/>
                      <a:pt x="75" y="97"/>
                      <a:pt x="75" y="97"/>
                    </a:cubicBezTo>
                    <a:cubicBezTo>
                      <a:pt x="75" y="97"/>
                      <a:pt x="75" y="97"/>
                      <a:pt x="75" y="97"/>
                    </a:cubicBezTo>
                    <a:cubicBezTo>
                      <a:pt x="75" y="97"/>
                      <a:pt x="75" y="97"/>
                      <a:pt x="75" y="97"/>
                    </a:cubicBezTo>
                    <a:cubicBezTo>
                      <a:pt x="75" y="98"/>
                      <a:pt x="75" y="98"/>
                      <a:pt x="75" y="98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76" y="99"/>
                      <a:pt x="76" y="99"/>
                      <a:pt x="76" y="99"/>
                    </a:cubicBezTo>
                    <a:cubicBezTo>
                      <a:pt x="75" y="100"/>
                      <a:pt x="75" y="100"/>
                      <a:pt x="75" y="100"/>
                    </a:cubicBezTo>
                    <a:cubicBezTo>
                      <a:pt x="75" y="100"/>
                      <a:pt x="75" y="100"/>
                      <a:pt x="75" y="100"/>
                    </a:cubicBezTo>
                    <a:cubicBezTo>
                      <a:pt x="75" y="100"/>
                      <a:pt x="75" y="100"/>
                      <a:pt x="75" y="100"/>
                    </a:cubicBezTo>
                    <a:cubicBezTo>
                      <a:pt x="75" y="100"/>
                      <a:pt x="75" y="100"/>
                      <a:pt x="75" y="100"/>
                    </a:cubicBezTo>
                    <a:cubicBezTo>
                      <a:pt x="75" y="100"/>
                      <a:pt x="75" y="100"/>
                      <a:pt x="75" y="100"/>
                    </a:cubicBezTo>
                    <a:cubicBezTo>
                      <a:pt x="75" y="100"/>
                      <a:pt x="75" y="100"/>
                      <a:pt x="75" y="100"/>
                    </a:cubicBezTo>
                    <a:cubicBezTo>
                      <a:pt x="75" y="100"/>
                      <a:pt x="75" y="100"/>
                      <a:pt x="75" y="100"/>
                    </a:cubicBezTo>
                    <a:cubicBezTo>
                      <a:pt x="75" y="100"/>
                      <a:pt x="75" y="100"/>
                      <a:pt x="75" y="100"/>
                    </a:cubicBezTo>
                    <a:cubicBezTo>
                      <a:pt x="74" y="100"/>
                      <a:pt x="74" y="100"/>
                      <a:pt x="74" y="100"/>
                    </a:cubicBezTo>
                    <a:cubicBezTo>
                      <a:pt x="73" y="100"/>
                      <a:pt x="73" y="100"/>
                      <a:pt x="72" y="100"/>
                    </a:cubicBezTo>
                    <a:lnTo>
                      <a:pt x="71" y="99"/>
                    </a:lnTo>
                    <a:close/>
                    <a:moveTo>
                      <a:pt x="73" y="104"/>
                    </a:moveTo>
                    <a:cubicBezTo>
                      <a:pt x="72" y="103"/>
                      <a:pt x="72" y="103"/>
                      <a:pt x="72" y="103"/>
                    </a:cubicBezTo>
                    <a:cubicBezTo>
                      <a:pt x="72" y="103"/>
                      <a:pt x="72" y="103"/>
                      <a:pt x="72" y="103"/>
                    </a:cubicBezTo>
                    <a:cubicBezTo>
                      <a:pt x="72" y="102"/>
                      <a:pt x="72" y="102"/>
                      <a:pt x="72" y="102"/>
                    </a:cubicBezTo>
                    <a:cubicBezTo>
                      <a:pt x="72" y="102"/>
                      <a:pt x="72" y="102"/>
                      <a:pt x="72" y="102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2" y="101"/>
                      <a:pt x="72" y="101"/>
                      <a:pt x="72" y="101"/>
                    </a:cubicBezTo>
                    <a:cubicBezTo>
                      <a:pt x="73" y="101"/>
                      <a:pt x="73" y="101"/>
                      <a:pt x="73" y="101"/>
                    </a:cubicBezTo>
                    <a:cubicBezTo>
                      <a:pt x="73" y="101"/>
                      <a:pt x="74" y="101"/>
                      <a:pt x="74" y="101"/>
                    </a:cubicBezTo>
                    <a:cubicBezTo>
                      <a:pt x="75" y="101"/>
                      <a:pt x="77" y="101"/>
                      <a:pt x="77" y="102"/>
                    </a:cubicBezTo>
                    <a:cubicBezTo>
                      <a:pt x="78" y="102"/>
                      <a:pt x="78" y="103"/>
                      <a:pt x="78" y="103"/>
                    </a:cubicBezTo>
                    <a:cubicBezTo>
                      <a:pt x="78" y="103"/>
                      <a:pt x="78" y="103"/>
                      <a:pt x="78" y="103"/>
                    </a:cubicBezTo>
                    <a:cubicBezTo>
                      <a:pt x="78" y="103"/>
                      <a:pt x="78" y="103"/>
                      <a:pt x="78" y="103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8" y="104"/>
                      <a:pt x="78" y="104"/>
                      <a:pt x="78" y="104"/>
                    </a:cubicBezTo>
                    <a:cubicBezTo>
                      <a:pt x="77" y="104"/>
                      <a:pt x="77" y="104"/>
                      <a:pt x="77" y="104"/>
                    </a:cubicBezTo>
                    <a:cubicBezTo>
                      <a:pt x="77" y="104"/>
                      <a:pt x="77" y="104"/>
                      <a:pt x="77" y="104"/>
                    </a:cubicBezTo>
                    <a:cubicBezTo>
                      <a:pt x="77" y="104"/>
                      <a:pt x="77" y="104"/>
                      <a:pt x="77" y="104"/>
                    </a:cubicBezTo>
                    <a:cubicBezTo>
                      <a:pt x="76" y="104"/>
                      <a:pt x="75" y="104"/>
                      <a:pt x="74" y="104"/>
                    </a:cubicBezTo>
                    <a:cubicBezTo>
                      <a:pt x="74" y="104"/>
                      <a:pt x="74" y="104"/>
                      <a:pt x="74" y="104"/>
                    </a:cubicBezTo>
                    <a:cubicBezTo>
                      <a:pt x="74" y="104"/>
                      <a:pt x="73" y="104"/>
                      <a:pt x="73" y="104"/>
                    </a:cubicBezTo>
                    <a:close/>
                    <a:moveTo>
                      <a:pt x="81" y="109"/>
                    </a:move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1" y="109"/>
                      <a:pt x="81" y="109"/>
                      <a:pt x="81" y="109"/>
                    </a:cubicBezTo>
                    <a:cubicBezTo>
                      <a:pt x="80" y="110"/>
                      <a:pt x="80" y="110"/>
                      <a:pt x="80" y="110"/>
                    </a:cubicBezTo>
                    <a:cubicBezTo>
                      <a:pt x="80" y="110"/>
                      <a:pt x="80" y="110"/>
                      <a:pt x="80" y="110"/>
                    </a:cubicBezTo>
                    <a:cubicBezTo>
                      <a:pt x="80" y="110"/>
                      <a:pt x="80" y="110"/>
                      <a:pt x="80" y="110"/>
                    </a:cubicBezTo>
                    <a:cubicBezTo>
                      <a:pt x="80" y="110"/>
                      <a:pt x="80" y="110"/>
                      <a:pt x="80" y="110"/>
                    </a:cubicBezTo>
                    <a:cubicBezTo>
                      <a:pt x="79" y="110"/>
                      <a:pt x="79" y="110"/>
                      <a:pt x="79" y="110"/>
                    </a:cubicBezTo>
                    <a:cubicBezTo>
                      <a:pt x="77" y="110"/>
                      <a:pt x="77" y="110"/>
                      <a:pt x="77" y="110"/>
                    </a:cubicBezTo>
                    <a:cubicBezTo>
                      <a:pt x="76" y="110"/>
                      <a:pt x="76" y="110"/>
                      <a:pt x="76" y="110"/>
                    </a:cubicBezTo>
                    <a:cubicBezTo>
                      <a:pt x="76" y="110"/>
                      <a:pt x="76" y="110"/>
                      <a:pt x="76" y="110"/>
                    </a:cubicBezTo>
                    <a:cubicBezTo>
                      <a:pt x="76" y="110"/>
                      <a:pt x="75" y="109"/>
                      <a:pt x="75" y="109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4" y="108"/>
                      <a:pt x="74" y="108"/>
                      <a:pt x="74" y="107"/>
                    </a:cubicBezTo>
                    <a:cubicBezTo>
                      <a:pt x="74" y="107"/>
                      <a:pt x="74" y="107"/>
                      <a:pt x="74" y="107"/>
                    </a:cubicBezTo>
                    <a:cubicBezTo>
                      <a:pt x="74" y="107"/>
                      <a:pt x="74" y="107"/>
                      <a:pt x="74" y="107"/>
                    </a:cubicBezTo>
                    <a:cubicBezTo>
                      <a:pt x="74" y="106"/>
                      <a:pt x="74" y="106"/>
                      <a:pt x="74" y="106"/>
                    </a:cubicBezTo>
                    <a:cubicBezTo>
                      <a:pt x="74" y="106"/>
                      <a:pt x="74" y="106"/>
                      <a:pt x="74" y="106"/>
                    </a:cubicBezTo>
                    <a:cubicBezTo>
                      <a:pt x="75" y="106"/>
                      <a:pt x="75" y="106"/>
                      <a:pt x="75" y="106"/>
                    </a:cubicBezTo>
                    <a:cubicBezTo>
                      <a:pt x="75" y="106"/>
                      <a:pt x="75" y="106"/>
                      <a:pt x="75" y="106"/>
                    </a:cubicBezTo>
                    <a:cubicBezTo>
                      <a:pt x="75" y="106"/>
                      <a:pt x="75" y="106"/>
                      <a:pt x="75" y="106"/>
                    </a:cubicBezTo>
                    <a:cubicBezTo>
                      <a:pt x="75" y="106"/>
                      <a:pt x="75" y="106"/>
                      <a:pt x="75" y="106"/>
                    </a:cubicBezTo>
                    <a:cubicBezTo>
                      <a:pt x="75" y="106"/>
                      <a:pt x="75" y="106"/>
                      <a:pt x="75" y="106"/>
                    </a:cubicBezTo>
                    <a:cubicBezTo>
                      <a:pt x="75" y="106"/>
                      <a:pt x="75" y="106"/>
                      <a:pt x="75" y="106"/>
                    </a:cubicBezTo>
                    <a:cubicBezTo>
                      <a:pt x="76" y="106"/>
                      <a:pt x="77" y="106"/>
                      <a:pt x="78" y="106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78" y="106"/>
                      <a:pt x="78" y="106"/>
                      <a:pt x="78" y="106"/>
                    </a:cubicBezTo>
                    <a:cubicBezTo>
                      <a:pt x="79" y="106"/>
                      <a:pt x="79" y="106"/>
                      <a:pt x="80" y="107"/>
                    </a:cubicBezTo>
                    <a:cubicBezTo>
                      <a:pt x="80" y="107"/>
                      <a:pt x="80" y="107"/>
                      <a:pt x="80" y="107"/>
                    </a:cubicBezTo>
                    <a:cubicBezTo>
                      <a:pt x="80" y="107"/>
                      <a:pt x="80" y="107"/>
                      <a:pt x="80" y="107"/>
                    </a:cubicBezTo>
                    <a:cubicBezTo>
                      <a:pt x="80" y="108"/>
                      <a:pt x="80" y="108"/>
                      <a:pt x="80" y="108"/>
                    </a:cubicBezTo>
                    <a:cubicBezTo>
                      <a:pt x="81" y="109"/>
                      <a:pt x="81" y="109"/>
                      <a:pt x="81" y="109"/>
                    </a:cubicBezTo>
                    <a:close/>
                    <a:moveTo>
                      <a:pt x="87" y="106"/>
                    </a:moveTo>
                    <a:cubicBezTo>
                      <a:pt x="87" y="106"/>
                      <a:pt x="87" y="106"/>
                      <a:pt x="87" y="106"/>
                    </a:cubicBezTo>
                    <a:cubicBezTo>
                      <a:pt x="87" y="106"/>
                      <a:pt x="87" y="106"/>
                      <a:pt x="87" y="106"/>
                    </a:cubicBezTo>
                    <a:cubicBezTo>
                      <a:pt x="88" y="106"/>
                      <a:pt x="88" y="106"/>
                      <a:pt x="89" y="107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89" y="107"/>
                      <a:pt x="89" y="107"/>
                      <a:pt x="89" y="107"/>
                    </a:cubicBezTo>
                    <a:cubicBezTo>
                      <a:pt x="90" y="108"/>
                      <a:pt x="90" y="108"/>
                      <a:pt x="90" y="108"/>
                    </a:cubicBezTo>
                    <a:cubicBezTo>
                      <a:pt x="90" y="108"/>
                      <a:pt x="90" y="108"/>
                      <a:pt x="90" y="109"/>
                    </a:cubicBezTo>
                    <a:cubicBezTo>
                      <a:pt x="90" y="109"/>
                      <a:pt x="90" y="109"/>
                      <a:pt x="90" y="109"/>
                    </a:cubicBezTo>
                    <a:cubicBezTo>
                      <a:pt x="90" y="109"/>
                      <a:pt x="90" y="109"/>
                      <a:pt x="90" y="109"/>
                    </a:cubicBezTo>
                    <a:cubicBezTo>
                      <a:pt x="90" y="109"/>
                      <a:pt x="90" y="109"/>
                      <a:pt x="90" y="109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89" y="110"/>
                      <a:pt x="89" y="110"/>
                      <a:pt x="89" y="110"/>
                    </a:cubicBezTo>
                    <a:cubicBezTo>
                      <a:pt x="89" y="110"/>
                      <a:pt x="89" y="110"/>
                      <a:pt x="89" y="110"/>
                    </a:cubicBezTo>
                    <a:cubicBezTo>
                      <a:pt x="88" y="110"/>
                      <a:pt x="87" y="110"/>
                      <a:pt x="86" y="110"/>
                    </a:cubicBezTo>
                    <a:cubicBezTo>
                      <a:pt x="86" y="110"/>
                      <a:pt x="86" y="110"/>
                      <a:pt x="86" y="110"/>
                    </a:cubicBezTo>
                    <a:cubicBezTo>
                      <a:pt x="85" y="110"/>
                      <a:pt x="85" y="109"/>
                      <a:pt x="84" y="109"/>
                    </a:cubicBezTo>
                    <a:cubicBezTo>
                      <a:pt x="84" y="109"/>
                      <a:pt x="84" y="109"/>
                      <a:pt x="84" y="109"/>
                    </a:cubicBezTo>
                    <a:cubicBezTo>
                      <a:pt x="84" y="109"/>
                      <a:pt x="84" y="109"/>
                      <a:pt x="84" y="109"/>
                    </a:cubicBezTo>
                    <a:cubicBezTo>
                      <a:pt x="84" y="108"/>
                      <a:pt x="84" y="108"/>
                      <a:pt x="83" y="108"/>
                    </a:cubicBezTo>
                    <a:cubicBezTo>
                      <a:pt x="83" y="107"/>
                      <a:pt x="83" y="107"/>
                      <a:pt x="83" y="107"/>
                    </a:cubicBezTo>
                    <a:cubicBezTo>
                      <a:pt x="83" y="107"/>
                      <a:pt x="83" y="107"/>
                      <a:pt x="83" y="107"/>
                    </a:cubicBezTo>
                    <a:cubicBezTo>
                      <a:pt x="83" y="106"/>
                      <a:pt x="83" y="106"/>
                      <a:pt x="83" y="106"/>
                    </a:cubicBezTo>
                    <a:cubicBezTo>
                      <a:pt x="83" y="106"/>
                      <a:pt x="83" y="106"/>
                      <a:pt x="83" y="106"/>
                    </a:cubicBezTo>
                    <a:cubicBezTo>
                      <a:pt x="83" y="106"/>
                      <a:pt x="83" y="106"/>
                      <a:pt x="83" y="106"/>
                    </a:cubicBezTo>
                    <a:cubicBezTo>
                      <a:pt x="83" y="106"/>
                      <a:pt x="83" y="106"/>
                      <a:pt x="83" y="106"/>
                    </a:cubicBezTo>
                    <a:cubicBezTo>
                      <a:pt x="83" y="106"/>
                      <a:pt x="83" y="106"/>
                      <a:pt x="83" y="106"/>
                    </a:cubicBezTo>
                    <a:cubicBezTo>
                      <a:pt x="84" y="106"/>
                      <a:pt x="84" y="106"/>
                      <a:pt x="84" y="106"/>
                    </a:cubicBezTo>
                    <a:cubicBezTo>
                      <a:pt x="86" y="106"/>
                      <a:pt x="86" y="106"/>
                      <a:pt x="86" y="106"/>
                    </a:cubicBezTo>
                    <a:cubicBezTo>
                      <a:pt x="87" y="106"/>
                      <a:pt x="87" y="106"/>
                      <a:pt x="87" y="106"/>
                    </a:cubicBezTo>
                    <a:close/>
                    <a:moveTo>
                      <a:pt x="86" y="102"/>
                    </a:moveTo>
                    <a:cubicBezTo>
                      <a:pt x="86" y="103"/>
                      <a:pt x="86" y="103"/>
                      <a:pt x="86" y="103"/>
                    </a:cubicBezTo>
                    <a:cubicBezTo>
                      <a:pt x="87" y="103"/>
                      <a:pt x="87" y="103"/>
                      <a:pt x="87" y="103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87" y="104"/>
                      <a:pt x="87" y="104"/>
                      <a:pt x="87" y="104"/>
                    </a:cubicBezTo>
                    <a:cubicBezTo>
                      <a:pt x="86" y="104"/>
                      <a:pt x="86" y="104"/>
                      <a:pt x="86" y="104"/>
                    </a:cubicBezTo>
                    <a:cubicBezTo>
                      <a:pt x="86" y="104"/>
                      <a:pt x="86" y="104"/>
                      <a:pt x="86" y="104"/>
                    </a:cubicBezTo>
                    <a:cubicBezTo>
                      <a:pt x="86" y="104"/>
                      <a:pt x="86" y="104"/>
                      <a:pt x="86" y="104"/>
                    </a:cubicBezTo>
                    <a:cubicBezTo>
                      <a:pt x="86" y="104"/>
                      <a:pt x="85" y="104"/>
                      <a:pt x="85" y="104"/>
                    </a:cubicBezTo>
                    <a:cubicBezTo>
                      <a:pt x="84" y="104"/>
                      <a:pt x="84" y="104"/>
                      <a:pt x="83" y="104"/>
                    </a:cubicBezTo>
                    <a:cubicBezTo>
                      <a:pt x="82" y="104"/>
                      <a:pt x="82" y="104"/>
                      <a:pt x="81" y="104"/>
                    </a:cubicBezTo>
                    <a:cubicBezTo>
                      <a:pt x="81" y="104"/>
                      <a:pt x="81" y="104"/>
                      <a:pt x="81" y="104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81" y="103"/>
                      <a:pt x="81" y="103"/>
                      <a:pt x="81" y="103"/>
                    </a:cubicBezTo>
                    <a:cubicBezTo>
                      <a:pt x="81" y="103"/>
                      <a:pt x="80" y="102"/>
                      <a:pt x="80" y="102"/>
                    </a:cubicBezTo>
                    <a:cubicBezTo>
                      <a:pt x="80" y="102"/>
                      <a:pt x="80" y="102"/>
                      <a:pt x="80" y="102"/>
                    </a:cubicBezTo>
                    <a:cubicBezTo>
                      <a:pt x="80" y="101"/>
                      <a:pt x="80" y="101"/>
                      <a:pt x="80" y="101"/>
                    </a:cubicBezTo>
                    <a:cubicBezTo>
                      <a:pt x="80" y="101"/>
                      <a:pt x="80" y="101"/>
                      <a:pt x="80" y="101"/>
                    </a:cubicBezTo>
                    <a:cubicBezTo>
                      <a:pt x="81" y="101"/>
                      <a:pt x="81" y="101"/>
                      <a:pt x="81" y="101"/>
                    </a:cubicBezTo>
                    <a:cubicBezTo>
                      <a:pt x="81" y="101"/>
                      <a:pt x="81" y="101"/>
                      <a:pt x="81" y="101"/>
                    </a:cubicBezTo>
                    <a:cubicBezTo>
                      <a:pt x="81" y="101"/>
                      <a:pt x="81" y="101"/>
                      <a:pt x="81" y="101"/>
                    </a:cubicBezTo>
                    <a:cubicBezTo>
                      <a:pt x="82" y="101"/>
                      <a:pt x="82" y="101"/>
                      <a:pt x="82" y="101"/>
                    </a:cubicBezTo>
                    <a:cubicBezTo>
                      <a:pt x="83" y="101"/>
                      <a:pt x="85" y="101"/>
                      <a:pt x="86" y="102"/>
                    </a:cubicBezTo>
                    <a:close/>
                    <a:moveTo>
                      <a:pt x="19" y="76"/>
                    </a:moveTo>
                    <a:cubicBezTo>
                      <a:pt x="20" y="77"/>
                      <a:pt x="20" y="77"/>
                      <a:pt x="20" y="77"/>
                    </a:cubicBezTo>
                    <a:cubicBezTo>
                      <a:pt x="21" y="77"/>
                      <a:pt x="21" y="77"/>
                      <a:pt x="22" y="77"/>
                    </a:cubicBezTo>
                    <a:cubicBezTo>
                      <a:pt x="23" y="78"/>
                      <a:pt x="23" y="78"/>
                      <a:pt x="23" y="78"/>
                    </a:cubicBezTo>
                    <a:cubicBezTo>
                      <a:pt x="23" y="78"/>
                      <a:pt x="23" y="78"/>
                      <a:pt x="23" y="78"/>
                    </a:cubicBezTo>
                    <a:cubicBezTo>
                      <a:pt x="24" y="78"/>
                      <a:pt x="25" y="79"/>
                      <a:pt x="27" y="79"/>
                    </a:cubicBezTo>
                    <a:cubicBezTo>
                      <a:pt x="28" y="79"/>
                      <a:pt x="29" y="80"/>
                      <a:pt x="31" y="80"/>
                    </a:cubicBezTo>
                    <a:cubicBezTo>
                      <a:pt x="36" y="81"/>
                      <a:pt x="42" y="81"/>
                      <a:pt x="43" y="81"/>
                    </a:cubicBezTo>
                    <a:cubicBezTo>
                      <a:pt x="43" y="85"/>
                      <a:pt x="43" y="85"/>
                      <a:pt x="43" y="85"/>
                    </a:cubicBezTo>
                    <a:cubicBezTo>
                      <a:pt x="45" y="83"/>
                      <a:pt x="45" y="83"/>
                      <a:pt x="45" y="83"/>
                    </a:cubicBezTo>
                    <a:cubicBezTo>
                      <a:pt x="48" y="80"/>
                      <a:pt x="48" y="80"/>
                      <a:pt x="48" y="80"/>
                    </a:cubicBezTo>
                    <a:cubicBezTo>
                      <a:pt x="54" y="74"/>
                      <a:pt x="54" y="74"/>
                      <a:pt x="54" y="74"/>
                    </a:cubicBezTo>
                    <a:cubicBezTo>
                      <a:pt x="49" y="69"/>
                      <a:pt x="49" y="69"/>
                      <a:pt x="49" y="69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39" y="68"/>
                      <a:pt x="35" y="67"/>
                      <a:pt x="31" y="66"/>
                    </a:cubicBezTo>
                    <a:cubicBezTo>
                      <a:pt x="29" y="66"/>
                      <a:pt x="28" y="65"/>
                      <a:pt x="27" y="65"/>
                    </a:cubicBezTo>
                    <a:cubicBezTo>
                      <a:pt x="25" y="64"/>
                      <a:pt x="24" y="64"/>
                      <a:pt x="23" y="64"/>
                    </a:cubicBezTo>
                    <a:cubicBezTo>
                      <a:pt x="22" y="63"/>
                      <a:pt x="22" y="63"/>
                      <a:pt x="22" y="63"/>
                    </a:cubicBezTo>
                    <a:cubicBezTo>
                      <a:pt x="22" y="63"/>
                      <a:pt x="22" y="63"/>
                      <a:pt x="22" y="63"/>
                    </a:cubicBezTo>
                    <a:cubicBezTo>
                      <a:pt x="19" y="62"/>
                      <a:pt x="16" y="61"/>
                      <a:pt x="13" y="59"/>
                    </a:cubicBezTo>
                    <a:cubicBezTo>
                      <a:pt x="10" y="57"/>
                      <a:pt x="8" y="54"/>
                      <a:pt x="6" y="52"/>
                    </a:cubicBezTo>
                    <a:cubicBezTo>
                      <a:pt x="5" y="51"/>
                      <a:pt x="4" y="50"/>
                      <a:pt x="4" y="49"/>
                    </a:cubicBezTo>
                    <a:cubicBezTo>
                      <a:pt x="2" y="46"/>
                      <a:pt x="1" y="43"/>
                      <a:pt x="1" y="40"/>
                    </a:cubicBezTo>
                    <a:cubicBezTo>
                      <a:pt x="0" y="40"/>
                      <a:pt x="0" y="41"/>
                      <a:pt x="0" y="42"/>
                    </a:cubicBezTo>
                    <a:cubicBezTo>
                      <a:pt x="0" y="44"/>
                      <a:pt x="0" y="46"/>
                      <a:pt x="0" y="47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2" y="56"/>
                      <a:pt x="2" y="57"/>
                    </a:cubicBezTo>
                    <a:cubicBezTo>
                      <a:pt x="2" y="58"/>
                      <a:pt x="2" y="59"/>
                      <a:pt x="3" y="60"/>
                    </a:cubicBezTo>
                    <a:cubicBezTo>
                      <a:pt x="3" y="62"/>
                      <a:pt x="4" y="64"/>
                      <a:pt x="6" y="65"/>
                    </a:cubicBezTo>
                    <a:cubicBezTo>
                      <a:pt x="8" y="68"/>
                      <a:pt x="11" y="71"/>
                      <a:pt x="15" y="73"/>
                    </a:cubicBezTo>
                    <a:cubicBezTo>
                      <a:pt x="16" y="74"/>
                      <a:pt x="18" y="75"/>
                      <a:pt x="19" y="76"/>
                    </a:cubicBezTo>
                    <a:close/>
                    <a:moveTo>
                      <a:pt x="3" y="41"/>
                    </a:moveTo>
                    <a:cubicBezTo>
                      <a:pt x="4" y="42"/>
                      <a:pt x="4" y="43"/>
                      <a:pt x="5" y="45"/>
                    </a:cubicBezTo>
                    <a:cubicBezTo>
                      <a:pt x="6" y="41"/>
                      <a:pt x="9" y="38"/>
                      <a:pt x="11" y="36"/>
                    </a:cubicBezTo>
                    <a:cubicBezTo>
                      <a:pt x="14" y="33"/>
                      <a:pt x="19" y="31"/>
                      <a:pt x="24" y="29"/>
                    </a:cubicBezTo>
                    <a:cubicBezTo>
                      <a:pt x="27" y="27"/>
                      <a:pt x="31" y="26"/>
                      <a:pt x="35" y="26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7"/>
                      <a:pt x="33" y="17"/>
                      <a:pt x="33" y="17"/>
                    </a:cubicBezTo>
                    <a:cubicBezTo>
                      <a:pt x="29" y="18"/>
                      <a:pt x="25" y="19"/>
                      <a:pt x="22" y="20"/>
                    </a:cubicBezTo>
                    <a:cubicBezTo>
                      <a:pt x="18" y="22"/>
                      <a:pt x="15" y="23"/>
                      <a:pt x="13" y="25"/>
                    </a:cubicBezTo>
                    <a:cubicBezTo>
                      <a:pt x="11" y="26"/>
                      <a:pt x="10" y="27"/>
                      <a:pt x="8" y="28"/>
                    </a:cubicBezTo>
                    <a:cubicBezTo>
                      <a:pt x="8" y="29"/>
                      <a:pt x="7" y="29"/>
                      <a:pt x="7" y="30"/>
                    </a:cubicBezTo>
                    <a:cubicBezTo>
                      <a:pt x="4" y="33"/>
                      <a:pt x="3" y="36"/>
                      <a:pt x="3" y="39"/>
                    </a:cubicBezTo>
                    <a:cubicBezTo>
                      <a:pt x="3" y="40"/>
                      <a:pt x="3" y="40"/>
                      <a:pt x="3" y="41"/>
                    </a:cubicBezTo>
                    <a:close/>
                    <a:moveTo>
                      <a:pt x="102" y="37"/>
                    </a:moveTo>
                    <a:cubicBezTo>
                      <a:pt x="104" y="38"/>
                      <a:pt x="106" y="42"/>
                      <a:pt x="107" y="45"/>
                    </a:cubicBezTo>
                    <a:cubicBezTo>
                      <a:pt x="108" y="44"/>
                      <a:pt x="108" y="42"/>
                      <a:pt x="108" y="40"/>
                    </a:cubicBezTo>
                    <a:cubicBezTo>
                      <a:pt x="108" y="40"/>
                      <a:pt x="108" y="40"/>
                      <a:pt x="108" y="39"/>
                    </a:cubicBezTo>
                    <a:cubicBezTo>
                      <a:pt x="108" y="35"/>
                      <a:pt x="107" y="31"/>
                      <a:pt x="104" y="28"/>
                    </a:cubicBezTo>
                    <a:cubicBezTo>
                      <a:pt x="102" y="26"/>
                      <a:pt x="100" y="25"/>
                      <a:pt x="97" y="23"/>
                    </a:cubicBezTo>
                    <a:cubicBezTo>
                      <a:pt x="94" y="22"/>
                      <a:pt x="91" y="20"/>
                      <a:pt x="87" y="19"/>
                    </a:cubicBezTo>
                    <a:cubicBezTo>
                      <a:pt x="84" y="18"/>
                      <a:pt x="81" y="17"/>
                      <a:pt x="77" y="16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82" y="26"/>
                      <a:pt x="86" y="28"/>
                      <a:pt x="90" y="29"/>
                    </a:cubicBezTo>
                    <a:cubicBezTo>
                      <a:pt x="95" y="31"/>
                      <a:pt x="99" y="34"/>
                      <a:pt x="102" y="37"/>
                    </a:cubicBezTo>
                    <a:close/>
                    <a:moveTo>
                      <a:pt x="56" y="43"/>
                    </a:moveTo>
                    <a:cubicBezTo>
                      <a:pt x="63" y="43"/>
                      <a:pt x="75" y="42"/>
                      <a:pt x="75" y="37"/>
                    </a:cubicBezTo>
                    <a:cubicBezTo>
                      <a:pt x="75" y="6"/>
                      <a:pt x="75" y="6"/>
                      <a:pt x="75" y="6"/>
                    </a:cubicBezTo>
                    <a:cubicBezTo>
                      <a:pt x="75" y="1"/>
                      <a:pt x="63" y="0"/>
                      <a:pt x="56" y="0"/>
                    </a:cubicBezTo>
                    <a:cubicBezTo>
                      <a:pt x="49" y="0"/>
                      <a:pt x="37" y="1"/>
                      <a:pt x="37" y="6"/>
                    </a:cubicBezTo>
                    <a:cubicBezTo>
                      <a:pt x="37" y="37"/>
                      <a:pt x="37" y="37"/>
                      <a:pt x="37" y="37"/>
                    </a:cubicBezTo>
                    <a:cubicBezTo>
                      <a:pt x="37" y="42"/>
                      <a:pt x="49" y="43"/>
                      <a:pt x="56" y="43"/>
                    </a:cubicBezTo>
                    <a:close/>
                    <a:moveTo>
                      <a:pt x="56" y="2"/>
                    </a:moveTo>
                    <a:cubicBezTo>
                      <a:pt x="65" y="2"/>
                      <a:pt x="72" y="4"/>
                      <a:pt x="72" y="6"/>
                    </a:cubicBezTo>
                    <a:cubicBezTo>
                      <a:pt x="72" y="8"/>
                      <a:pt x="65" y="10"/>
                      <a:pt x="56" y="10"/>
                    </a:cubicBezTo>
                    <a:cubicBezTo>
                      <a:pt x="47" y="10"/>
                      <a:pt x="40" y="8"/>
                      <a:pt x="40" y="6"/>
                    </a:cubicBezTo>
                    <a:cubicBezTo>
                      <a:pt x="40" y="4"/>
                      <a:pt x="47" y="2"/>
                      <a:pt x="56" y="2"/>
                    </a:cubicBez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4" name="Freeform 14"/>
              <p:cNvSpPr>
                <a:spLocks noEditPoints="1"/>
              </p:cNvSpPr>
              <p:nvPr/>
            </p:nvSpPr>
            <p:spPr bwMode="auto">
              <a:xfrm>
                <a:off x="5952290" y="2827683"/>
                <a:ext cx="192088" cy="233363"/>
              </a:xfrm>
              <a:custGeom>
                <a:avLst/>
                <a:gdLst>
                  <a:gd name="T0" fmla="*/ 48 w 91"/>
                  <a:gd name="T1" fmla="*/ 70 h 110"/>
                  <a:gd name="T2" fmla="*/ 16 w 91"/>
                  <a:gd name="T3" fmla="*/ 74 h 110"/>
                  <a:gd name="T4" fmla="*/ 48 w 91"/>
                  <a:gd name="T5" fmla="*/ 46 h 110"/>
                  <a:gd name="T6" fmla="*/ 16 w 91"/>
                  <a:gd name="T7" fmla="*/ 49 h 110"/>
                  <a:gd name="T8" fmla="*/ 48 w 91"/>
                  <a:gd name="T9" fmla="*/ 46 h 110"/>
                  <a:gd name="T10" fmla="*/ 79 w 91"/>
                  <a:gd name="T11" fmla="*/ 37 h 110"/>
                  <a:gd name="T12" fmla="*/ 81 w 91"/>
                  <a:gd name="T13" fmla="*/ 33 h 110"/>
                  <a:gd name="T14" fmla="*/ 77 w 91"/>
                  <a:gd name="T15" fmla="*/ 40 h 110"/>
                  <a:gd name="T16" fmla="*/ 16 w 91"/>
                  <a:gd name="T17" fmla="*/ 33 h 110"/>
                  <a:gd name="T18" fmla="*/ 43 w 91"/>
                  <a:gd name="T19" fmla="*/ 37 h 110"/>
                  <a:gd name="T20" fmla="*/ 16 w 91"/>
                  <a:gd name="T21" fmla="*/ 86 h 110"/>
                  <a:gd name="T22" fmla="*/ 43 w 91"/>
                  <a:gd name="T23" fmla="*/ 83 h 110"/>
                  <a:gd name="T24" fmla="*/ 16 w 91"/>
                  <a:gd name="T25" fmla="*/ 86 h 110"/>
                  <a:gd name="T26" fmla="*/ 4 w 91"/>
                  <a:gd name="T27" fmla="*/ 105 h 110"/>
                  <a:gd name="T28" fmla="*/ 13 w 91"/>
                  <a:gd name="T29" fmla="*/ 13 h 110"/>
                  <a:gd name="T30" fmla="*/ 0 w 91"/>
                  <a:gd name="T31" fmla="*/ 8 h 110"/>
                  <a:gd name="T32" fmla="*/ 81 w 91"/>
                  <a:gd name="T33" fmla="*/ 110 h 110"/>
                  <a:gd name="T34" fmla="*/ 77 w 91"/>
                  <a:gd name="T35" fmla="*/ 63 h 110"/>
                  <a:gd name="T36" fmla="*/ 43 w 91"/>
                  <a:gd name="T37" fmla="*/ 58 h 110"/>
                  <a:gd name="T38" fmla="*/ 16 w 91"/>
                  <a:gd name="T39" fmla="*/ 62 h 110"/>
                  <a:gd name="T40" fmla="*/ 43 w 91"/>
                  <a:gd name="T41" fmla="*/ 58 h 110"/>
                  <a:gd name="T42" fmla="*/ 21 w 91"/>
                  <a:gd name="T43" fmla="*/ 8 h 110"/>
                  <a:gd name="T44" fmla="*/ 32 w 91"/>
                  <a:gd name="T45" fmla="*/ 7 h 110"/>
                  <a:gd name="T46" fmla="*/ 41 w 91"/>
                  <a:gd name="T47" fmla="*/ 0 h 110"/>
                  <a:gd name="T48" fmla="*/ 49 w 91"/>
                  <a:gd name="T49" fmla="*/ 7 h 110"/>
                  <a:gd name="T50" fmla="*/ 60 w 91"/>
                  <a:gd name="T51" fmla="*/ 8 h 110"/>
                  <a:gd name="T52" fmla="*/ 66 w 91"/>
                  <a:gd name="T53" fmla="*/ 15 h 110"/>
                  <a:gd name="T54" fmla="*/ 15 w 91"/>
                  <a:gd name="T55" fmla="*/ 13 h 110"/>
                  <a:gd name="T56" fmla="*/ 41 w 91"/>
                  <a:gd name="T57" fmla="*/ 7 h 110"/>
                  <a:gd name="T58" fmla="*/ 41 w 91"/>
                  <a:gd name="T59" fmla="*/ 4 h 110"/>
                  <a:gd name="T60" fmla="*/ 70 w 91"/>
                  <a:gd name="T61" fmla="*/ 98 h 110"/>
                  <a:gd name="T62" fmla="*/ 11 w 91"/>
                  <a:gd name="T63" fmla="*/ 21 h 110"/>
                  <a:gd name="T64" fmla="*/ 70 w 91"/>
                  <a:gd name="T65" fmla="*/ 26 h 110"/>
                  <a:gd name="T66" fmla="*/ 74 w 91"/>
                  <a:gd name="T67" fmla="*/ 18 h 110"/>
                  <a:gd name="T68" fmla="*/ 7 w 91"/>
                  <a:gd name="T69" fmla="*/ 102 h 110"/>
                  <a:gd name="T70" fmla="*/ 74 w 91"/>
                  <a:gd name="T71" fmla="*/ 68 h 110"/>
                  <a:gd name="T72" fmla="*/ 70 w 91"/>
                  <a:gd name="T73" fmla="*/ 98 h 110"/>
                  <a:gd name="T74" fmla="*/ 70 w 91"/>
                  <a:gd name="T75" fmla="*/ 48 h 110"/>
                  <a:gd name="T76" fmla="*/ 74 w 91"/>
                  <a:gd name="T77" fmla="*/ 45 h 110"/>
                  <a:gd name="T78" fmla="*/ 79 w 91"/>
                  <a:gd name="T79" fmla="*/ 12 h 110"/>
                  <a:gd name="T80" fmla="*/ 81 w 91"/>
                  <a:gd name="T81" fmla="*/ 8 h 110"/>
                  <a:gd name="T82" fmla="*/ 68 w 91"/>
                  <a:gd name="T83" fmla="*/ 13 h 110"/>
                  <a:gd name="T84" fmla="*/ 77 w 91"/>
                  <a:gd name="T85" fmla="*/ 16 h 110"/>
                  <a:gd name="T86" fmla="*/ 91 w 91"/>
                  <a:gd name="T87" fmla="*/ 15 h 110"/>
                  <a:gd name="T88" fmla="*/ 57 w 91"/>
                  <a:gd name="T89" fmla="*/ 49 h 110"/>
                  <a:gd name="T90" fmla="*/ 58 w 91"/>
                  <a:gd name="T91" fmla="*/ 33 h 110"/>
                  <a:gd name="T92" fmla="*/ 80 w 91"/>
                  <a:gd name="T93" fmla="*/ 15 h 110"/>
                  <a:gd name="T94" fmla="*/ 91 w 91"/>
                  <a:gd name="T95" fmla="*/ 39 h 110"/>
                  <a:gd name="T96" fmla="*/ 57 w 91"/>
                  <a:gd name="T97" fmla="*/ 73 h 110"/>
                  <a:gd name="T98" fmla="*/ 58 w 91"/>
                  <a:gd name="T99" fmla="*/ 58 h 110"/>
                  <a:gd name="T100" fmla="*/ 80 w 91"/>
                  <a:gd name="T101" fmla="*/ 3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1" h="110">
                    <a:moveTo>
                      <a:pt x="16" y="70"/>
                    </a:moveTo>
                    <a:cubicBezTo>
                      <a:pt x="48" y="70"/>
                      <a:pt x="48" y="70"/>
                      <a:pt x="48" y="70"/>
                    </a:cubicBezTo>
                    <a:cubicBezTo>
                      <a:pt x="48" y="74"/>
                      <a:pt x="48" y="74"/>
                      <a:pt x="48" y="74"/>
                    </a:cubicBezTo>
                    <a:cubicBezTo>
                      <a:pt x="16" y="74"/>
                      <a:pt x="16" y="74"/>
                      <a:pt x="16" y="74"/>
                    </a:cubicBezTo>
                    <a:lnTo>
                      <a:pt x="16" y="70"/>
                    </a:lnTo>
                    <a:close/>
                    <a:moveTo>
                      <a:pt x="48" y="46"/>
                    </a:moveTo>
                    <a:cubicBezTo>
                      <a:pt x="16" y="46"/>
                      <a:pt x="16" y="46"/>
                      <a:pt x="16" y="46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48" y="49"/>
                      <a:pt x="48" y="49"/>
                      <a:pt x="48" y="49"/>
                    </a:cubicBezTo>
                    <a:lnTo>
                      <a:pt x="48" y="46"/>
                    </a:lnTo>
                    <a:close/>
                    <a:moveTo>
                      <a:pt x="77" y="40"/>
                    </a:moveTo>
                    <a:cubicBezTo>
                      <a:pt x="79" y="37"/>
                      <a:pt x="79" y="37"/>
                      <a:pt x="79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3"/>
                      <a:pt x="81" y="33"/>
                      <a:pt x="81" y="33"/>
                    </a:cubicBezTo>
                    <a:cubicBezTo>
                      <a:pt x="77" y="39"/>
                      <a:pt x="77" y="39"/>
                      <a:pt x="77" y="39"/>
                    </a:cubicBezTo>
                    <a:lnTo>
                      <a:pt x="77" y="40"/>
                    </a:lnTo>
                    <a:close/>
                    <a:moveTo>
                      <a:pt x="43" y="33"/>
                    </a:move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43" y="37"/>
                      <a:pt x="43" y="37"/>
                      <a:pt x="43" y="37"/>
                    </a:cubicBezTo>
                    <a:lnTo>
                      <a:pt x="43" y="33"/>
                    </a:lnTo>
                    <a:close/>
                    <a:moveTo>
                      <a:pt x="16" y="86"/>
                    </a:moveTo>
                    <a:cubicBezTo>
                      <a:pt x="43" y="86"/>
                      <a:pt x="43" y="86"/>
                      <a:pt x="43" y="86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16" y="83"/>
                      <a:pt x="16" y="83"/>
                      <a:pt x="16" y="83"/>
                    </a:cubicBezTo>
                    <a:lnTo>
                      <a:pt x="16" y="86"/>
                    </a:lnTo>
                    <a:close/>
                    <a:moveTo>
                      <a:pt x="77" y="105"/>
                    </a:moveTo>
                    <a:cubicBezTo>
                      <a:pt x="4" y="105"/>
                      <a:pt x="4" y="105"/>
                      <a:pt x="4" y="105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4" y="11"/>
                      <a:pt x="15" y="9"/>
                      <a:pt x="17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81" y="110"/>
                      <a:pt x="81" y="110"/>
                      <a:pt x="81" y="110"/>
                    </a:cubicBezTo>
                    <a:cubicBezTo>
                      <a:pt x="81" y="57"/>
                      <a:pt x="81" y="57"/>
                      <a:pt x="81" y="57"/>
                    </a:cubicBezTo>
                    <a:cubicBezTo>
                      <a:pt x="77" y="63"/>
                      <a:pt x="77" y="63"/>
                      <a:pt x="77" y="63"/>
                    </a:cubicBezTo>
                    <a:lnTo>
                      <a:pt x="77" y="105"/>
                    </a:lnTo>
                    <a:close/>
                    <a:moveTo>
                      <a:pt x="43" y="58"/>
                    </a:move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43" y="62"/>
                      <a:pt x="43" y="62"/>
                      <a:pt x="43" y="62"/>
                    </a:cubicBezTo>
                    <a:lnTo>
                      <a:pt x="43" y="58"/>
                    </a:lnTo>
                    <a:close/>
                    <a:moveTo>
                      <a:pt x="15" y="13"/>
                    </a:moveTo>
                    <a:cubicBezTo>
                      <a:pt x="16" y="10"/>
                      <a:pt x="19" y="9"/>
                      <a:pt x="21" y="8"/>
                    </a:cubicBezTo>
                    <a:cubicBezTo>
                      <a:pt x="24" y="7"/>
                      <a:pt x="26" y="7"/>
                      <a:pt x="29" y="7"/>
                    </a:cubicBezTo>
                    <a:cubicBezTo>
                      <a:pt x="30" y="7"/>
                      <a:pt x="31" y="7"/>
                      <a:pt x="32" y="7"/>
                    </a:cubicBezTo>
                    <a:cubicBezTo>
                      <a:pt x="32" y="7"/>
                      <a:pt x="33" y="7"/>
                      <a:pt x="33" y="7"/>
                    </a:cubicBezTo>
                    <a:cubicBezTo>
                      <a:pt x="33" y="3"/>
                      <a:pt x="36" y="0"/>
                      <a:pt x="41" y="0"/>
                    </a:cubicBezTo>
                    <a:cubicBezTo>
                      <a:pt x="45" y="0"/>
                      <a:pt x="48" y="3"/>
                      <a:pt x="48" y="7"/>
                    </a:cubicBezTo>
                    <a:cubicBezTo>
                      <a:pt x="48" y="7"/>
                      <a:pt x="49" y="7"/>
                      <a:pt x="49" y="7"/>
                    </a:cubicBezTo>
                    <a:cubicBezTo>
                      <a:pt x="50" y="7"/>
                      <a:pt x="51" y="7"/>
                      <a:pt x="53" y="7"/>
                    </a:cubicBezTo>
                    <a:cubicBezTo>
                      <a:pt x="55" y="7"/>
                      <a:pt x="58" y="7"/>
                      <a:pt x="60" y="8"/>
                    </a:cubicBezTo>
                    <a:cubicBezTo>
                      <a:pt x="63" y="9"/>
                      <a:pt x="65" y="10"/>
                      <a:pt x="66" y="13"/>
                    </a:cubicBezTo>
                    <a:cubicBezTo>
                      <a:pt x="66" y="13"/>
                      <a:pt x="66" y="15"/>
                      <a:pt x="66" y="15"/>
                    </a:cubicBezTo>
                    <a:cubicBezTo>
                      <a:pt x="54" y="15"/>
                      <a:pt x="28" y="15"/>
                      <a:pt x="15" y="15"/>
                    </a:cubicBezTo>
                    <a:cubicBezTo>
                      <a:pt x="15" y="15"/>
                      <a:pt x="15" y="13"/>
                      <a:pt x="15" y="13"/>
                    </a:cubicBezTo>
                    <a:close/>
                    <a:moveTo>
                      <a:pt x="37" y="7"/>
                    </a:moveTo>
                    <a:cubicBezTo>
                      <a:pt x="38" y="7"/>
                      <a:pt x="39" y="7"/>
                      <a:pt x="41" y="7"/>
                    </a:cubicBezTo>
                    <a:cubicBezTo>
                      <a:pt x="42" y="7"/>
                      <a:pt x="43" y="7"/>
                      <a:pt x="44" y="7"/>
                    </a:cubicBezTo>
                    <a:cubicBezTo>
                      <a:pt x="44" y="5"/>
                      <a:pt x="43" y="4"/>
                      <a:pt x="41" y="4"/>
                    </a:cubicBezTo>
                    <a:cubicBezTo>
                      <a:pt x="39" y="4"/>
                      <a:pt x="37" y="5"/>
                      <a:pt x="37" y="7"/>
                    </a:cubicBezTo>
                    <a:close/>
                    <a:moveTo>
                      <a:pt x="70" y="98"/>
                    </a:moveTo>
                    <a:cubicBezTo>
                      <a:pt x="11" y="98"/>
                      <a:pt x="11" y="98"/>
                      <a:pt x="11" y="98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70" y="21"/>
                      <a:pt x="70" y="21"/>
                      <a:pt x="70" y="21"/>
                    </a:cubicBezTo>
                    <a:cubicBezTo>
                      <a:pt x="70" y="26"/>
                      <a:pt x="70" y="26"/>
                      <a:pt x="70" y="26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7" y="102"/>
                      <a:pt x="7" y="102"/>
                      <a:pt x="7" y="102"/>
                    </a:cubicBezTo>
                    <a:cubicBezTo>
                      <a:pt x="74" y="102"/>
                      <a:pt x="74" y="102"/>
                      <a:pt x="74" y="102"/>
                    </a:cubicBezTo>
                    <a:cubicBezTo>
                      <a:pt x="74" y="68"/>
                      <a:pt x="74" y="68"/>
                      <a:pt x="74" y="68"/>
                    </a:cubicBezTo>
                    <a:cubicBezTo>
                      <a:pt x="70" y="73"/>
                      <a:pt x="70" y="73"/>
                      <a:pt x="70" y="73"/>
                    </a:cubicBezTo>
                    <a:lnTo>
                      <a:pt x="70" y="98"/>
                    </a:lnTo>
                    <a:close/>
                    <a:moveTo>
                      <a:pt x="74" y="43"/>
                    </a:move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50"/>
                      <a:pt x="70" y="50"/>
                      <a:pt x="70" y="50"/>
                    </a:cubicBezTo>
                    <a:cubicBezTo>
                      <a:pt x="74" y="45"/>
                      <a:pt x="74" y="45"/>
                      <a:pt x="74" y="45"/>
                    </a:cubicBezTo>
                    <a:lnTo>
                      <a:pt x="74" y="43"/>
                    </a:lnTo>
                    <a:close/>
                    <a:moveTo>
                      <a:pt x="79" y="12"/>
                    </a:move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8"/>
                      <a:pt x="81" y="8"/>
                      <a:pt x="81" y="8"/>
                    </a:cubicBezTo>
                    <a:cubicBezTo>
                      <a:pt x="65" y="8"/>
                      <a:pt x="65" y="8"/>
                      <a:pt x="65" y="8"/>
                    </a:cubicBezTo>
                    <a:cubicBezTo>
                      <a:pt x="66" y="9"/>
                      <a:pt x="67" y="11"/>
                      <a:pt x="68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6"/>
                      <a:pt x="77" y="16"/>
                      <a:pt x="77" y="16"/>
                    </a:cubicBezTo>
                    <a:lnTo>
                      <a:pt x="79" y="12"/>
                    </a:lnTo>
                    <a:close/>
                    <a:moveTo>
                      <a:pt x="91" y="15"/>
                    </a:moveTo>
                    <a:cubicBezTo>
                      <a:pt x="67" y="49"/>
                      <a:pt x="67" y="49"/>
                      <a:pt x="67" y="49"/>
                    </a:cubicBezTo>
                    <a:cubicBezTo>
                      <a:pt x="57" y="49"/>
                      <a:pt x="57" y="49"/>
                      <a:pt x="57" y="49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58" y="33"/>
                      <a:pt x="58" y="33"/>
                      <a:pt x="58" y="33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80" y="15"/>
                      <a:pt x="80" y="15"/>
                      <a:pt x="80" y="15"/>
                    </a:cubicBezTo>
                    <a:lnTo>
                      <a:pt x="91" y="15"/>
                    </a:lnTo>
                    <a:close/>
                    <a:moveTo>
                      <a:pt x="91" y="39"/>
                    </a:moveTo>
                    <a:cubicBezTo>
                      <a:pt x="67" y="73"/>
                      <a:pt x="67" y="73"/>
                      <a:pt x="67" y="73"/>
                    </a:cubicBezTo>
                    <a:cubicBezTo>
                      <a:pt x="57" y="73"/>
                      <a:pt x="57" y="73"/>
                      <a:pt x="57" y="73"/>
                    </a:cubicBezTo>
                    <a:cubicBezTo>
                      <a:pt x="48" y="58"/>
                      <a:pt x="48" y="58"/>
                      <a:pt x="48" y="58"/>
                    </a:cubicBezTo>
                    <a:cubicBezTo>
                      <a:pt x="58" y="58"/>
                      <a:pt x="58" y="58"/>
                      <a:pt x="58" y="58"/>
                    </a:cubicBezTo>
                    <a:cubicBezTo>
                      <a:pt x="62" y="66"/>
                      <a:pt x="62" y="66"/>
                      <a:pt x="62" y="66"/>
                    </a:cubicBezTo>
                    <a:cubicBezTo>
                      <a:pt x="80" y="39"/>
                      <a:pt x="80" y="39"/>
                      <a:pt x="80" y="39"/>
                    </a:cubicBezTo>
                    <a:lnTo>
                      <a:pt x="91" y="39"/>
                    </a:ln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59" name="二等辺三角形 558"/>
            <p:cNvSpPr/>
            <p:nvPr/>
          </p:nvSpPr>
          <p:spPr>
            <a:xfrm rot="14400000">
              <a:off x="3162505" y="4754394"/>
              <a:ext cx="294044" cy="264213"/>
            </a:xfrm>
            <a:prstGeom prst="triangle">
              <a:avLst/>
            </a:prstGeom>
            <a:solidFill>
              <a:srgbClr val="3D519A"/>
            </a:solidFill>
            <a:ln w="19050">
              <a:solidFill>
                <a:srgbClr val="3D51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二等辺三角形 559"/>
            <p:cNvSpPr/>
            <p:nvPr/>
          </p:nvSpPr>
          <p:spPr>
            <a:xfrm rot="14400000">
              <a:off x="5777073" y="4754394"/>
              <a:ext cx="294044" cy="264213"/>
            </a:xfrm>
            <a:prstGeom prst="triangle">
              <a:avLst/>
            </a:prstGeom>
            <a:solidFill>
              <a:srgbClr val="FF8A09"/>
            </a:solidFill>
            <a:ln w="19050">
              <a:solidFill>
                <a:srgbClr val="FF8A0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二等辺三角形 560"/>
            <p:cNvSpPr/>
            <p:nvPr/>
          </p:nvSpPr>
          <p:spPr>
            <a:xfrm rot="14400000">
              <a:off x="4469149" y="2446527"/>
              <a:ext cx="294044" cy="264213"/>
            </a:xfrm>
            <a:prstGeom prst="triangle">
              <a:avLst/>
            </a:prstGeom>
            <a:solidFill>
              <a:srgbClr val="30BCE4"/>
            </a:solidFill>
            <a:ln w="19050">
              <a:solidFill>
                <a:srgbClr val="30BCE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テキスト ボックス 561"/>
            <p:cNvSpPr txBox="1"/>
            <p:nvPr/>
          </p:nvSpPr>
          <p:spPr>
            <a:xfrm>
              <a:off x="4009140" y="3789040"/>
              <a:ext cx="13409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B050"/>
                  </a:solidFill>
                  <a:latin typeface="Arial Rounded MT Bold" panose="020F0704030504030204" pitchFamily="34" charset="0"/>
                </a:rPr>
                <a:t>Data Depositor</a:t>
              </a:r>
              <a:endParaRPr kumimoji="1" lang="ja-JP" altLang="en-US" sz="1200" dirty="0">
                <a:solidFill>
                  <a:srgbClr val="00B050"/>
                </a:solidFill>
                <a:latin typeface="Arial Rounded MT Bold" panose="020F0704030504030204" pitchFamily="34" charset="0"/>
              </a:endParaRPr>
            </a:p>
          </p:txBody>
        </p:sp>
        <p:sp>
          <p:nvSpPr>
            <p:cNvPr id="563" name="角丸四角形吹き出し 562"/>
            <p:cNvSpPr/>
            <p:nvPr/>
          </p:nvSpPr>
          <p:spPr>
            <a:xfrm>
              <a:off x="4908332" y="4089852"/>
              <a:ext cx="827844" cy="228634"/>
            </a:xfrm>
            <a:prstGeom prst="wedgeRoundRectCallout">
              <a:avLst>
                <a:gd name="adj1" fmla="val -1785"/>
                <a:gd name="adj2" fmla="val 81545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solidFill>
                    <a:srgbClr val="00B050"/>
                  </a:solidFill>
                  <a:latin typeface="Arial Rounded MT Bold" panose="020F0704030504030204" pitchFamily="34" charset="0"/>
                </a:rPr>
                <a:t>Archive</a:t>
              </a:r>
              <a:endParaRPr kumimoji="1" lang="ja-JP" altLang="en-US" sz="1200" dirty="0">
                <a:solidFill>
                  <a:srgbClr val="00B050"/>
                </a:solidFill>
                <a:latin typeface="Arial Rounded MT Bold" panose="020F0704030504030204" pitchFamily="34" charset="0"/>
              </a:endParaRPr>
            </a:p>
          </p:txBody>
        </p:sp>
        <p:sp>
          <p:nvSpPr>
            <p:cNvPr id="564" name="角丸四角形吹き出し 563"/>
            <p:cNvSpPr/>
            <p:nvPr/>
          </p:nvSpPr>
          <p:spPr>
            <a:xfrm>
              <a:off x="3606489" y="4104261"/>
              <a:ext cx="827844" cy="228634"/>
            </a:xfrm>
            <a:prstGeom prst="wedgeRoundRectCallout">
              <a:avLst>
                <a:gd name="adj1" fmla="val -1785"/>
                <a:gd name="adj2" fmla="val 81545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kumimoji="1" lang="en-US" altLang="ja-JP" sz="1200" dirty="0" err="1">
                  <a:solidFill>
                    <a:srgbClr val="00B050"/>
                  </a:solidFill>
                  <a:latin typeface="Arial Rounded MT Bold" panose="020F0704030504030204" pitchFamily="34" charset="0"/>
                </a:rPr>
                <a:t>Exp</a:t>
              </a:r>
              <a:r>
                <a:rPr kumimoji="1" lang="en-US" altLang="ja-JP" sz="1200" dirty="0">
                  <a:solidFill>
                    <a:srgbClr val="00B050"/>
                  </a:solidFill>
                  <a:latin typeface="Arial Rounded MT Bold" panose="020F0704030504030204" pitchFamily="34" charset="0"/>
                </a:rPr>
                <a:t>/Store</a:t>
              </a:r>
              <a:endParaRPr kumimoji="1" lang="ja-JP" altLang="en-US" sz="1200" dirty="0">
                <a:solidFill>
                  <a:srgbClr val="00B050"/>
                </a:solidFill>
                <a:latin typeface="Arial Rounded MT Bold" panose="020F0704030504030204" pitchFamily="34" charset="0"/>
              </a:endParaRPr>
            </a:p>
          </p:txBody>
        </p:sp>
        <p:grpSp>
          <p:nvGrpSpPr>
            <p:cNvPr id="565" name="グループ化 564"/>
            <p:cNvGrpSpPr/>
            <p:nvPr/>
          </p:nvGrpSpPr>
          <p:grpSpPr>
            <a:xfrm>
              <a:off x="4527615" y="3388798"/>
              <a:ext cx="286500" cy="347457"/>
              <a:chOff x="4505326" y="3905251"/>
              <a:chExt cx="223838" cy="271463"/>
            </a:xfrm>
          </p:grpSpPr>
          <p:sp>
            <p:nvSpPr>
              <p:cNvPr id="670" name="Freeform 440"/>
              <p:cNvSpPr>
                <a:spLocks/>
              </p:cNvSpPr>
              <p:nvPr/>
            </p:nvSpPr>
            <p:spPr bwMode="auto">
              <a:xfrm>
                <a:off x="4505326" y="4006851"/>
                <a:ext cx="223838" cy="169863"/>
              </a:xfrm>
              <a:custGeom>
                <a:avLst/>
                <a:gdLst>
                  <a:gd name="T0" fmla="*/ 106 w 106"/>
                  <a:gd name="T1" fmla="*/ 52 h 81"/>
                  <a:gd name="T2" fmla="*/ 53 w 106"/>
                  <a:gd name="T3" fmla="*/ 0 h 81"/>
                  <a:gd name="T4" fmla="*/ 0 w 106"/>
                  <a:gd name="T5" fmla="*/ 52 h 81"/>
                  <a:gd name="T6" fmla="*/ 106 w 106"/>
                  <a:gd name="T7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81">
                    <a:moveTo>
                      <a:pt x="106" y="52"/>
                    </a:moveTo>
                    <a:cubicBezTo>
                      <a:pt x="106" y="23"/>
                      <a:pt x="82" y="0"/>
                      <a:pt x="53" y="0"/>
                    </a:cubicBezTo>
                    <a:cubicBezTo>
                      <a:pt x="24" y="0"/>
                      <a:pt x="0" y="23"/>
                      <a:pt x="0" y="52"/>
                    </a:cubicBezTo>
                    <a:cubicBezTo>
                      <a:pt x="0" y="81"/>
                      <a:pt x="106" y="81"/>
                      <a:pt x="106" y="52"/>
                    </a:cubicBez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71" name="Oval 441"/>
              <p:cNvSpPr>
                <a:spLocks noChangeArrowheads="1"/>
              </p:cNvSpPr>
              <p:nvPr/>
            </p:nvSpPr>
            <p:spPr bwMode="auto">
              <a:xfrm>
                <a:off x="4549776" y="3905251"/>
                <a:ext cx="134938" cy="139700"/>
              </a:xfrm>
              <a:prstGeom prst="ellipse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66" name="角丸四角形吹き出し 565"/>
            <p:cNvSpPr/>
            <p:nvPr/>
          </p:nvSpPr>
          <p:spPr>
            <a:xfrm>
              <a:off x="4102780" y="2912334"/>
              <a:ext cx="1098906" cy="228634"/>
            </a:xfrm>
            <a:prstGeom prst="wedgeRoundRectCallout">
              <a:avLst>
                <a:gd name="adj1" fmla="val -1785"/>
                <a:gd name="adj2" fmla="val 81545"/>
                <a:gd name="adj3" fmla="val 1666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>
                  <a:solidFill>
                    <a:srgbClr val="00B050"/>
                  </a:solidFill>
                  <a:latin typeface="Arial Rounded MT Bold" panose="020F0704030504030204" pitchFamily="34" charset="0"/>
                </a:rPr>
                <a:t>Search/Find</a:t>
              </a:r>
              <a:endParaRPr kumimoji="1" lang="ja-JP" altLang="en-US" sz="1200" dirty="0">
                <a:solidFill>
                  <a:srgbClr val="00B050"/>
                </a:solidFill>
                <a:latin typeface="Arial Rounded MT Bold" panose="020F0704030504030204" pitchFamily="34" charset="0"/>
              </a:endParaRPr>
            </a:p>
          </p:txBody>
        </p:sp>
        <p:grpSp>
          <p:nvGrpSpPr>
            <p:cNvPr id="567" name="グループ化 566"/>
            <p:cNvGrpSpPr/>
            <p:nvPr/>
          </p:nvGrpSpPr>
          <p:grpSpPr>
            <a:xfrm>
              <a:off x="4140559" y="3381377"/>
              <a:ext cx="1062037" cy="263525"/>
              <a:chOff x="4070351" y="3917951"/>
              <a:chExt cx="1062037" cy="263525"/>
            </a:xfrm>
          </p:grpSpPr>
          <p:sp>
            <p:nvSpPr>
              <p:cNvPr id="573" name="Freeform 454"/>
              <p:cNvSpPr>
                <a:spLocks/>
              </p:cNvSpPr>
              <p:nvPr/>
            </p:nvSpPr>
            <p:spPr bwMode="auto">
              <a:xfrm>
                <a:off x="4821238" y="3963988"/>
                <a:ext cx="0" cy="139700"/>
              </a:xfrm>
              <a:custGeom>
                <a:avLst/>
                <a:gdLst>
                  <a:gd name="T0" fmla="*/ 0 h 88"/>
                  <a:gd name="T1" fmla="*/ 88 h 88"/>
                  <a:gd name="T2" fmla="*/ 0 h 8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88">
                    <a:moveTo>
                      <a:pt x="0" y="0"/>
                    </a:moveTo>
                    <a:lnTo>
                      <a:pt x="0" y="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4" name="Line 455"/>
              <p:cNvSpPr>
                <a:spLocks noChangeShapeType="1"/>
              </p:cNvSpPr>
              <p:nvPr/>
            </p:nvSpPr>
            <p:spPr bwMode="auto">
              <a:xfrm>
                <a:off x="4821238" y="3963988"/>
                <a:ext cx="0" cy="139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5" name="Rectangle 456"/>
              <p:cNvSpPr>
                <a:spLocks noChangeArrowheads="1"/>
              </p:cNvSpPr>
              <p:nvPr/>
            </p:nvSpPr>
            <p:spPr bwMode="auto">
              <a:xfrm>
                <a:off x="4818063" y="3963988"/>
                <a:ext cx="7938" cy="13970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6" name="Freeform 457"/>
              <p:cNvSpPr>
                <a:spLocks/>
              </p:cNvSpPr>
              <p:nvPr/>
            </p:nvSpPr>
            <p:spPr bwMode="auto">
              <a:xfrm>
                <a:off x="4818063" y="3963988"/>
                <a:ext cx="7938" cy="139700"/>
              </a:xfrm>
              <a:custGeom>
                <a:avLst/>
                <a:gdLst>
                  <a:gd name="T0" fmla="*/ 0 w 5"/>
                  <a:gd name="T1" fmla="*/ 0 h 88"/>
                  <a:gd name="T2" fmla="*/ 0 w 5"/>
                  <a:gd name="T3" fmla="*/ 88 h 88"/>
                  <a:gd name="T4" fmla="*/ 5 w 5"/>
                  <a:gd name="T5" fmla="*/ 88 h 88"/>
                  <a:gd name="T6" fmla="*/ 5 w 5"/>
                  <a:gd name="T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8">
                    <a:moveTo>
                      <a:pt x="0" y="0"/>
                    </a:moveTo>
                    <a:lnTo>
                      <a:pt x="0" y="88"/>
                    </a:lnTo>
                    <a:lnTo>
                      <a:pt x="5" y="88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7" name="Freeform 458"/>
              <p:cNvSpPr>
                <a:spLocks/>
              </p:cNvSpPr>
              <p:nvPr/>
            </p:nvSpPr>
            <p:spPr bwMode="auto">
              <a:xfrm>
                <a:off x="4794251" y="3927476"/>
                <a:ext cx="96838" cy="185738"/>
              </a:xfrm>
              <a:custGeom>
                <a:avLst/>
                <a:gdLst>
                  <a:gd name="T0" fmla="*/ 4 w 61"/>
                  <a:gd name="T1" fmla="*/ 26 h 117"/>
                  <a:gd name="T2" fmla="*/ 5 w 61"/>
                  <a:gd name="T3" fmla="*/ 28 h 117"/>
                  <a:gd name="T4" fmla="*/ 55 w 61"/>
                  <a:gd name="T5" fmla="*/ 11 h 117"/>
                  <a:gd name="T6" fmla="*/ 55 w 61"/>
                  <a:gd name="T7" fmla="*/ 111 h 117"/>
                  <a:gd name="T8" fmla="*/ 8 w 61"/>
                  <a:gd name="T9" fmla="*/ 111 h 117"/>
                  <a:gd name="T10" fmla="*/ 8 w 61"/>
                  <a:gd name="T11" fmla="*/ 26 h 117"/>
                  <a:gd name="T12" fmla="*/ 4 w 61"/>
                  <a:gd name="T13" fmla="*/ 26 h 117"/>
                  <a:gd name="T14" fmla="*/ 5 w 61"/>
                  <a:gd name="T15" fmla="*/ 28 h 117"/>
                  <a:gd name="T16" fmla="*/ 4 w 61"/>
                  <a:gd name="T17" fmla="*/ 26 h 117"/>
                  <a:gd name="T18" fmla="*/ 0 w 61"/>
                  <a:gd name="T19" fmla="*/ 26 h 117"/>
                  <a:gd name="T20" fmla="*/ 0 w 61"/>
                  <a:gd name="T21" fmla="*/ 117 h 117"/>
                  <a:gd name="T22" fmla="*/ 61 w 61"/>
                  <a:gd name="T23" fmla="*/ 117 h 117"/>
                  <a:gd name="T24" fmla="*/ 61 w 61"/>
                  <a:gd name="T25" fmla="*/ 0 h 117"/>
                  <a:gd name="T26" fmla="*/ 0 w 61"/>
                  <a:gd name="T27" fmla="*/ 23 h 117"/>
                  <a:gd name="T28" fmla="*/ 0 w 61"/>
                  <a:gd name="T29" fmla="*/ 26 h 117"/>
                  <a:gd name="T30" fmla="*/ 4 w 61"/>
                  <a:gd name="T31" fmla="*/ 26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" h="117">
                    <a:moveTo>
                      <a:pt x="4" y="26"/>
                    </a:moveTo>
                    <a:lnTo>
                      <a:pt x="5" y="28"/>
                    </a:lnTo>
                    <a:lnTo>
                      <a:pt x="55" y="11"/>
                    </a:lnTo>
                    <a:lnTo>
                      <a:pt x="55" y="111"/>
                    </a:lnTo>
                    <a:lnTo>
                      <a:pt x="8" y="111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5" y="28"/>
                    </a:lnTo>
                    <a:lnTo>
                      <a:pt x="4" y="26"/>
                    </a:lnTo>
                    <a:lnTo>
                      <a:pt x="0" y="26"/>
                    </a:lnTo>
                    <a:lnTo>
                      <a:pt x="0" y="117"/>
                    </a:lnTo>
                    <a:lnTo>
                      <a:pt x="61" y="117"/>
                    </a:lnTo>
                    <a:lnTo>
                      <a:pt x="61" y="0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4" y="26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8" name="Freeform 459"/>
              <p:cNvSpPr>
                <a:spLocks/>
              </p:cNvSpPr>
              <p:nvPr/>
            </p:nvSpPr>
            <p:spPr bwMode="auto">
              <a:xfrm>
                <a:off x="4894263" y="3930651"/>
                <a:ext cx="20638" cy="180975"/>
              </a:xfrm>
              <a:custGeom>
                <a:avLst/>
                <a:gdLst>
                  <a:gd name="T0" fmla="*/ 0 w 13"/>
                  <a:gd name="T1" fmla="*/ 0 h 114"/>
                  <a:gd name="T2" fmla="*/ 13 w 13"/>
                  <a:gd name="T3" fmla="*/ 12 h 114"/>
                  <a:gd name="T4" fmla="*/ 13 w 13"/>
                  <a:gd name="T5" fmla="*/ 111 h 114"/>
                  <a:gd name="T6" fmla="*/ 0 w 13"/>
                  <a:gd name="T7" fmla="*/ 114 h 114"/>
                  <a:gd name="T8" fmla="*/ 0 w 13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4">
                    <a:moveTo>
                      <a:pt x="0" y="0"/>
                    </a:moveTo>
                    <a:lnTo>
                      <a:pt x="13" y="12"/>
                    </a:lnTo>
                    <a:lnTo>
                      <a:pt x="13" y="111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9" name="Freeform 460"/>
              <p:cNvSpPr>
                <a:spLocks/>
              </p:cNvSpPr>
              <p:nvPr/>
            </p:nvSpPr>
            <p:spPr bwMode="auto">
              <a:xfrm>
                <a:off x="4891088" y="3925888"/>
                <a:ext cx="25400" cy="187325"/>
              </a:xfrm>
              <a:custGeom>
                <a:avLst/>
                <a:gdLst>
                  <a:gd name="T0" fmla="*/ 2 w 16"/>
                  <a:gd name="T1" fmla="*/ 3 h 118"/>
                  <a:gd name="T2" fmla="*/ 0 w 16"/>
                  <a:gd name="T3" fmla="*/ 4 h 118"/>
                  <a:gd name="T4" fmla="*/ 14 w 16"/>
                  <a:gd name="T5" fmla="*/ 16 h 118"/>
                  <a:gd name="T6" fmla="*/ 14 w 16"/>
                  <a:gd name="T7" fmla="*/ 113 h 118"/>
                  <a:gd name="T8" fmla="*/ 3 w 16"/>
                  <a:gd name="T9" fmla="*/ 116 h 118"/>
                  <a:gd name="T10" fmla="*/ 3 w 16"/>
                  <a:gd name="T11" fmla="*/ 3 h 118"/>
                  <a:gd name="T12" fmla="*/ 2 w 16"/>
                  <a:gd name="T13" fmla="*/ 3 h 118"/>
                  <a:gd name="T14" fmla="*/ 0 w 16"/>
                  <a:gd name="T15" fmla="*/ 4 h 118"/>
                  <a:gd name="T16" fmla="*/ 2 w 16"/>
                  <a:gd name="T17" fmla="*/ 3 h 118"/>
                  <a:gd name="T18" fmla="*/ 0 w 16"/>
                  <a:gd name="T19" fmla="*/ 3 h 118"/>
                  <a:gd name="T20" fmla="*/ 0 w 16"/>
                  <a:gd name="T21" fmla="*/ 118 h 118"/>
                  <a:gd name="T22" fmla="*/ 16 w 16"/>
                  <a:gd name="T23" fmla="*/ 116 h 118"/>
                  <a:gd name="T24" fmla="*/ 16 w 16"/>
                  <a:gd name="T25" fmla="*/ 15 h 118"/>
                  <a:gd name="T26" fmla="*/ 0 w 16"/>
                  <a:gd name="T27" fmla="*/ 0 h 118"/>
                  <a:gd name="T28" fmla="*/ 0 w 16"/>
                  <a:gd name="T29" fmla="*/ 3 h 118"/>
                  <a:gd name="T30" fmla="*/ 2 w 16"/>
                  <a:gd name="T31" fmla="*/ 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" h="118">
                    <a:moveTo>
                      <a:pt x="2" y="3"/>
                    </a:moveTo>
                    <a:lnTo>
                      <a:pt x="0" y="4"/>
                    </a:lnTo>
                    <a:lnTo>
                      <a:pt x="14" y="16"/>
                    </a:lnTo>
                    <a:lnTo>
                      <a:pt x="14" y="113"/>
                    </a:lnTo>
                    <a:lnTo>
                      <a:pt x="3" y="116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4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118"/>
                    </a:lnTo>
                    <a:lnTo>
                      <a:pt x="16" y="116"/>
                    </a:lnTo>
                    <a:lnTo>
                      <a:pt x="16" y="15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0" name="Freeform 461"/>
              <p:cNvSpPr>
                <a:spLocks/>
              </p:cNvSpPr>
              <p:nvPr/>
            </p:nvSpPr>
            <p:spPr bwMode="auto">
              <a:xfrm>
                <a:off x="4768851" y="3989388"/>
                <a:ext cx="61913" cy="122238"/>
              </a:xfrm>
              <a:custGeom>
                <a:avLst/>
                <a:gdLst>
                  <a:gd name="T0" fmla="*/ 0 w 39"/>
                  <a:gd name="T1" fmla="*/ 13 h 77"/>
                  <a:gd name="T2" fmla="*/ 39 w 39"/>
                  <a:gd name="T3" fmla="*/ 0 h 77"/>
                  <a:gd name="T4" fmla="*/ 39 w 39"/>
                  <a:gd name="T5" fmla="*/ 77 h 77"/>
                  <a:gd name="T6" fmla="*/ 0 w 39"/>
                  <a:gd name="T7" fmla="*/ 77 h 77"/>
                  <a:gd name="T8" fmla="*/ 0 w 39"/>
                  <a:gd name="T9" fmla="*/ 1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77">
                    <a:moveTo>
                      <a:pt x="0" y="13"/>
                    </a:moveTo>
                    <a:lnTo>
                      <a:pt x="39" y="0"/>
                    </a:lnTo>
                    <a:lnTo>
                      <a:pt x="39" y="77"/>
                    </a:lnTo>
                    <a:lnTo>
                      <a:pt x="0" y="77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1" name="Freeform 462"/>
              <p:cNvSpPr>
                <a:spLocks/>
              </p:cNvSpPr>
              <p:nvPr/>
            </p:nvSpPr>
            <p:spPr bwMode="auto">
              <a:xfrm>
                <a:off x="4765676" y="3983038"/>
                <a:ext cx="68263" cy="133350"/>
              </a:xfrm>
              <a:custGeom>
                <a:avLst/>
                <a:gdLst>
                  <a:gd name="T0" fmla="*/ 2 w 43"/>
                  <a:gd name="T1" fmla="*/ 17 h 84"/>
                  <a:gd name="T2" fmla="*/ 4 w 43"/>
                  <a:gd name="T3" fmla="*/ 20 h 84"/>
                  <a:gd name="T4" fmla="*/ 38 w 43"/>
                  <a:gd name="T5" fmla="*/ 8 h 84"/>
                  <a:gd name="T6" fmla="*/ 38 w 43"/>
                  <a:gd name="T7" fmla="*/ 78 h 84"/>
                  <a:gd name="T8" fmla="*/ 5 w 43"/>
                  <a:gd name="T9" fmla="*/ 78 h 84"/>
                  <a:gd name="T10" fmla="*/ 5 w 43"/>
                  <a:gd name="T11" fmla="*/ 17 h 84"/>
                  <a:gd name="T12" fmla="*/ 2 w 43"/>
                  <a:gd name="T13" fmla="*/ 17 h 84"/>
                  <a:gd name="T14" fmla="*/ 4 w 43"/>
                  <a:gd name="T15" fmla="*/ 20 h 84"/>
                  <a:gd name="T16" fmla="*/ 2 w 43"/>
                  <a:gd name="T17" fmla="*/ 17 h 84"/>
                  <a:gd name="T18" fmla="*/ 0 w 43"/>
                  <a:gd name="T19" fmla="*/ 17 h 84"/>
                  <a:gd name="T20" fmla="*/ 0 w 43"/>
                  <a:gd name="T21" fmla="*/ 84 h 84"/>
                  <a:gd name="T22" fmla="*/ 43 w 43"/>
                  <a:gd name="T23" fmla="*/ 84 h 84"/>
                  <a:gd name="T24" fmla="*/ 43 w 43"/>
                  <a:gd name="T25" fmla="*/ 0 h 84"/>
                  <a:gd name="T26" fmla="*/ 0 w 43"/>
                  <a:gd name="T27" fmla="*/ 16 h 84"/>
                  <a:gd name="T28" fmla="*/ 0 w 43"/>
                  <a:gd name="T29" fmla="*/ 17 h 84"/>
                  <a:gd name="T30" fmla="*/ 2 w 43"/>
                  <a:gd name="T31" fmla="*/ 1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3" h="84">
                    <a:moveTo>
                      <a:pt x="2" y="17"/>
                    </a:moveTo>
                    <a:lnTo>
                      <a:pt x="4" y="20"/>
                    </a:lnTo>
                    <a:lnTo>
                      <a:pt x="38" y="8"/>
                    </a:lnTo>
                    <a:lnTo>
                      <a:pt x="38" y="78"/>
                    </a:lnTo>
                    <a:lnTo>
                      <a:pt x="5" y="78"/>
                    </a:lnTo>
                    <a:lnTo>
                      <a:pt x="5" y="17"/>
                    </a:lnTo>
                    <a:lnTo>
                      <a:pt x="2" y="17"/>
                    </a:lnTo>
                    <a:lnTo>
                      <a:pt x="4" y="20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0" y="84"/>
                    </a:lnTo>
                    <a:lnTo>
                      <a:pt x="43" y="84"/>
                    </a:lnTo>
                    <a:lnTo>
                      <a:pt x="43" y="0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2" y="17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2" name="Freeform 463"/>
              <p:cNvSpPr>
                <a:spLocks/>
              </p:cNvSpPr>
              <p:nvPr/>
            </p:nvSpPr>
            <p:spPr bwMode="auto">
              <a:xfrm>
                <a:off x="4840288" y="3951288"/>
                <a:ext cx="0" cy="152400"/>
              </a:xfrm>
              <a:custGeom>
                <a:avLst/>
                <a:gdLst>
                  <a:gd name="T0" fmla="*/ 0 h 96"/>
                  <a:gd name="T1" fmla="*/ 96 h 96"/>
                  <a:gd name="T2" fmla="*/ 0 h 96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96">
                    <a:moveTo>
                      <a:pt x="0" y="0"/>
                    </a:moveTo>
                    <a:lnTo>
                      <a:pt x="0" y="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3" name="Line 464"/>
              <p:cNvSpPr>
                <a:spLocks noChangeShapeType="1"/>
              </p:cNvSpPr>
              <p:nvPr/>
            </p:nvSpPr>
            <p:spPr bwMode="auto">
              <a:xfrm>
                <a:off x="4840288" y="3951288"/>
                <a:ext cx="0" cy="1524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4" name="Rectangle 465"/>
              <p:cNvSpPr>
                <a:spLocks noChangeArrowheads="1"/>
              </p:cNvSpPr>
              <p:nvPr/>
            </p:nvSpPr>
            <p:spPr bwMode="auto">
              <a:xfrm>
                <a:off x="4837113" y="3951288"/>
                <a:ext cx="7938" cy="15240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5" name="Freeform 466"/>
              <p:cNvSpPr>
                <a:spLocks/>
              </p:cNvSpPr>
              <p:nvPr/>
            </p:nvSpPr>
            <p:spPr bwMode="auto">
              <a:xfrm>
                <a:off x="4837113" y="3951288"/>
                <a:ext cx="7938" cy="152400"/>
              </a:xfrm>
              <a:custGeom>
                <a:avLst/>
                <a:gdLst>
                  <a:gd name="T0" fmla="*/ 0 w 5"/>
                  <a:gd name="T1" fmla="*/ 0 h 96"/>
                  <a:gd name="T2" fmla="*/ 0 w 5"/>
                  <a:gd name="T3" fmla="*/ 96 h 96"/>
                  <a:gd name="T4" fmla="*/ 5 w 5"/>
                  <a:gd name="T5" fmla="*/ 96 h 96"/>
                  <a:gd name="T6" fmla="*/ 5 w 5"/>
                  <a:gd name="T7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96">
                    <a:moveTo>
                      <a:pt x="0" y="0"/>
                    </a:moveTo>
                    <a:lnTo>
                      <a:pt x="0" y="96"/>
                    </a:lnTo>
                    <a:lnTo>
                      <a:pt x="5" y="96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6" name="Freeform 467"/>
              <p:cNvSpPr>
                <a:spLocks/>
              </p:cNvSpPr>
              <p:nvPr/>
            </p:nvSpPr>
            <p:spPr bwMode="auto">
              <a:xfrm>
                <a:off x="4859338" y="3944938"/>
                <a:ext cx="0" cy="158750"/>
              </a:xfrm>
              <a:custGeom>
                <a:avLst/>
                <a:gdLst>
                  <a:gd name="T0" fmla="*/ 0 h 100"/>
                  <a:gd name="T1" fmla="*/ 100 h 100"/>
                  <a:gd name="T2" fmla="*/ 0 h 10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00">
                    <a:moveTo>
                      <a:pt x="0" y="0"/>
                    </a:moveTo>
                    <a:lnTo>
                      <a:pt x="0" y="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7" name="Line 468"/>
              <p:cNvSpPr>
                <a:spLocks noChangeShapeType="1"/>
              </p:cNvSpPr>
              <p:nvPr/>
            </p:nvSpPr>
            <p:spPr bwMode="auto">
              <a:xfrm>
                <a:off x="4859338" y="3944938"/>
                <a:ext cx="0" cy="15875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8" name="Rectangle 469"/>
              <p:cNvSpPr>
                <a:spLocks noChangeArrowheads="1"/>
              </p:cNvSpPr>
              <p:nvPr/>
            </p:nvSpPr>
            <p:spPr bwMode="auto">
              <a:xfrm>
                <a:off x="4856163" y="3944938"/>
                <a:ext cx="7938" cy="1587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9" name="Freeform 470"/>
              <p:cNvSpPr>
                <a:spLocks/>
              </p:cNvSpPr>
              <p:nvPr/>
            </p:nvSpPr>
            <p:spPr bwMode="auto">
              <a:xfrm>
                <a:off x="4856163" y="3944938"/>
                <a:ext cx="7938" cy="158750"/>
              </a:xfrm>
              <a:custGeom>
                <a:avLst/>
                <a:gdLst>
                  <a:gd name="T0" fmla="*/ 0 w 5"/>
                  <a:gd name="T1" fmla="*/ 0 h 100"/>
                  <a:gd name="T2" fmla="*/ 0 w 5"/>
                  <a:gd name="T3" fmla="*/ 100 h 100"/>
                  <a:gd name="T4" fmla="*/ 5 w 5"/>
                  <a:gd name="T5" fmla="*/ 100 h 100"/>
                  <a:gd name="T6" fmla="*/ 5 w 5"/>
                  <a:gd name="T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00">
                    <a:moveTo>
                      <a:pt x="0" y="0"/>
                    </a:moveTo>
                    <a:lnTo>
                      <a:pt x="0" y="100"/>
                    </a:lnTo>
                    <a:lnTo>
                      <a:pt x="5" y="10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0" name="Freeform 471"/>
              <p:cNvSpPr>
                <a:spLocks/>
              </p:cNvSpPr>
              <p:nvPr/>
            </p:nvSpPr>
            <p:spPr bwMode="auto">
              <a:xfrm>
                <a:off x="4791076" y="4003676"/>
                <a:ext cx="0" cy="107950"/>
              </a:xfrm>
              <a:custGeom>
                <a:avLst/>
                <a:gdLst>
                  <a:gd name="T0" fmla="*/ 0 h 68"/>
                  <a:gd name="T1" fmla="*/ 68 h 68"/>
                  <a:gd name="T2" fmla="*/ 0 h 6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68">
                    <a:moveTo>
                      <a:pt x="0" y="0"/>
                    </a:moveTo>
                    <a:lnTo>
                      <a:pt x="0" y="6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1" name="Line 472"/>
              <p:cNvSpPr>
                <a:spLocks noChangeShapeType="1"/>
              </p:cNvSpPr>
              <p:nvPr/>
            </p:nvSpPr>
            <p:spPr bwMode="auto">
              <a:xfrm>
                <a:off x="4791076" y="4003676"/>
                <a:ext cx="0" cy="10795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2" name="Rectangle 473"/>
              <p:cNvSpPr>
                <a:spLocks noChangeArrowheads="1"/>
              </p:cNvSpPr>
              <p:nvPr/>
            </p:nvSpPr>
            <p:spPr bwMode="auto">
              <a:xfrm>
                <a:off x="4786313" y="4003676"/>
                <a:ext cx="6350" cy="1079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3" name="Freeform 474"/>
              <p:cNvSpPr>
                <a:spLocks/>
              </p:cNvSpPr>
              <p:nvPr/>
            </p:nvSpPr>
            <p:spPr bwMode="auto">
              <a:xfrm>
                <a:off x="4786313" y="4003676"/>
                <a:ext cx="6350" cy="107950"/>
              </a:xfrm>
              <a:custGeom>
                <a:avLst/>
                <a:gdLst>
                  <a:gd name="T0" fmla="*/ 0 w 4"/>
                  <a:gd name="T1" fmla="*/ 0 h 68"/>
                  <a:gd name="T2" fmla="*/ 0 w 4"/>
                  <a:gd name="T3" fmla="*/ 68 h 68"/>
                  <a:gd name="T4" fmla="*/ 4 w 4"/>
                  <a:gd name="T5" fmla="*/ 68 h 68"/>
                  <a:gd name="T6" fmla="*/ 4 w 4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8">
                    <a:moveTo>
                      <a:pt x="0" y="0"/>
                    </a:moveTo>
                    <a:lnTo>
                      <a:pt x="0" y="68"/>
                    </a:lnTo>
                    <a:lnTo>
                      <a:pt x="4" y="68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4" name="Freeform 475"/>
              <p:cNvSpPr>
                <a:spLocks/>
              </p:cNvSpPr>
              <p:nvPr/>
            </p:nvSpPr>
            <p:spPr bwMode="auto">
              <a:xfrm>
                <a:off x="4811713" y="3997326"/>
                <a:ext cx="0" cy="114300"/>
              </a:xfrm>
              <a:custGeom>
                <a:avLst/>
                <a:gdLst>
                  <a:gd name="T0" fmla="*/ 0 h 72"/>
                  <a:gd name="T1" fmla="*/ 72 h 72"/>
                  <a:gd name="T2" fmla="*/ 0 h 7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72">
                    <a:moveTo>
                      <a:pt x="0" y="0"/>
                    </a:moveTo>
                    <a:lnTo>
                      <a:pt x="0" y="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5" name="Line 476"/>
              <p:cNvSpPr>
                <a:spLocks noChangeShapeType="1"/>
              </p:cNvSpPr>
              <p:nvPr/>
            </p:nvSpPr>
            <p:spPr bwMode="auto">
              <a:xfrm>
                <a:off x="4811713" y="3997326"/>
                <a:ext cx="0" cy="1143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6" name="Rectangle 477"/>
              <p:cNvSpPr>
                <a:spLocks noChangeArrowheads="1"/>
              </p:cNvSpPr>
              <p:nvPr/>
            </p:nvSpPr>
            <p:spPr bwMode="auto">
              <a:xfrm>
                <a:off x="4806951" y="3997326"/>
                <a:ext cx="7938" cy="11430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7" name="Freeform 478"/>
              <p:cNvSpPr>
                <a:spLocks/>
              </p:cNvSpPr>
              <p:nvPr/>
            </p:nvSpPr>
            <p:spPr bwMode="auto">
              <a:xfrm>
                <a:off x="4806951" y="3997326"/>
                <a:ext cx="7938" cy="114300"/>
              </a:xfrm>
              <a:custGeom>
                <a:avLst/>
                <a:gdLst>
                  <a:gd name="T0" fmla="*/ 0 w 5"/>
                  <a:gd name="T1" fmla="*/ 0 h 72"/>
                  <a:gd name="T2" fmla="*/ 0 w 5"/>
                  <a:gd name="T3" fmla="*/ 72 h 72"/>
                  <a:gd name="T4" fmla="*/ 5 w 5"/>
                  <a:gd name="T5" fmla="*/ 72 h 72"/>
                  <a:gd name="T6" fmla="*/ 5 w 5"/>
                  <a:gd name="T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72">
                    <a:moveTo>
                      <a:pt x="0" y="0"/>
                    </a:moveTo>
                    <a:lnTo>
                      <a:pt x="0" y="72"/>
                    </a:lnTo>
                    <a:lnTo>
                      <a:pt x="5" y="7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8" name="Freeform 479"/>
              <p:cNvSpPr>
                <a:spLocks/>
              </p:cNvSpPr>
              <p:nvPr/>
            </p:nvSpPr>
            <p:spPr bwMode="auto">
              <a:xfrm>
                <a:off x="4833938" y="3984626"/>
                <a:ext cx="17463" cy="128588"/>
              </a:xfrm>
              <a:custGeom>
                <a:avLst/>
                <a:gdLst>
                  <a:gd name="T0" fmla="*/ 0 w 11"/>
                  <a:gd name="T1" fmla="*/ 0 h 81"/>
                  <a:gd name="T2" fmla="*/ 11 w 11"/>
                  <a:gd name="T3" fmla="*/ 8 h 81"/>
                  <a:gd name="T4" fmla="*/ 11 w 11"/>
                  <a:gd name="T5" fmla="*/ 80 h 81"/>
                  <a:gd name="T6" fmla="*/ 0 w 11"/>
                  <a:gd name="T7" fmla="*/ 81 h 81"/>
                  <a:gd name="T8" fmla="*/ 0 w 11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1">
                    <a:moveTo>
                      <a:pt x="0" y="0"/>
                    </a:moveTo>
                    <a:lnTo>
                      <a:pt x="11" y="8"/>
                    </a:lnTo>
                    <a:lnTo>
                      <a:pt x="11" y="80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9" name="Freeform 480"/>
              <p:cNvSpPr>
                <a:spLocks/>
              </p:cNvSpPr>
              <p:nvPr/>
            </p:nvSpPr>
            <p:spPr bwMode="auto">
              <a:xfrm>
                <a:off x="4832351" y="3983038"/>
                <a:ext cx="19050" cy="133350"/>
              </a:xfrm>
              <a:custGeom>
                <a:avLst/>
                <a:gdLst>
                  <a:gd name="T0" fmla="*/ 1 w 12"/>
                  <a:gd name="T1" fmla="*/ 1 h 84"/>
                  <a:gd name="T2" fmla="*/ 1 w 12"/>
                  <a:gd name="T3" fmla="*/ 3 h 84"/>
                  <a:gd name="T4" fmla="*/ 11 w 12"/>
                  <a:gd name="T5" fmla="*/ 11 h 84"/>
                  <a:gd name="T6" fmla="*/ 11 w 12"/>
                  <a:gd name="T7" fmla="*/ 80 h 84"/>
                  <a:gd name="T8" fmla="*/ 3 w 12"/>
                  <a:gd name="T9" fmla="*/ 81 h 84"/>
                  <a:gd name="T10" fmla="*/ 3 w 12"/>
                  <a:gd name="T11" fmla="*/ 1 h 84"/>
                  <a:gd name="T12" fmla="*/ 1 w 12"/>
                  <a:gd name="T13" fmla="*/ 1 h 84"/>
                  <a:gd name="T14" fmla="*/ 1 w 12"/>
                  <a:gd name="T15" fmla="*/ 3 h 84"/>
                  <a:gd name="T16" fmla="*/ 1 w 12"/>
                  <a:gd name="T17" fmla="*/ 1 h 84"/>
                  <a:gd name="T18" fmla="*/ 0 w 12"/>
                  <a:gd name="T19" fmla="*/ 1 h 84"/>
                  <a:gd name="T20" fmla="*/ 0 w 12"/>
                  <a:gd name="T21" fmla="*/ 84 h 84"/>
                  <a:gd name="T22" fmla="*/ 12 w 12"/>
                  <a:gd name="T23" fmla="*/ 82 h 84"/>
                  <a:gd name="T24" fmla="*/ 12 w 12"/>
                  <a:gd name="T25" fmla="*/ 9 h 84"/>
                  <a:gd name="T26" fmla="*/ 0 w 12"/>
                  <a:gd name="T27" fmla="*/ 0 h 84"/>
                  <a:gd name="T28" fmla="*/ 0 w 12"/>
                  <a:gd name="T29" fmla="*/ 1 h 84"/>
                  <a:gd name="T30" fmla="*/ 1 w 12"/>
                  <a:gd name="T31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" h="84">
                    <a:moveTo>
                      <a:pt x="1" y="1"/>
                    </a:moveTo>
                    <a:lnTo>
                      <a:pt x="1" y="3"/>
                    </a:lnTo>
                    <a:lnTo>
                      <a:pt x="11" y="11"/>
                    </a:lnTo>
                    <a:lnTo>
                      <a:pt x="11" y="80"/>
                    </a:lnTo>
                    <a:lnTo>
                      <a:pt x="3" y="81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84"/>
                    </a:lnTo>
                    <a:lnTo>
                      <a:pt x="12" y="82"/>
                    </a:lnTo>
                    <a:lnTo>
                      <a:pt x="12" y="9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0" name="Freeform 481"/>
              <p:cNvSpPr>
                <a:spLocks/>
              </p:cNvSpPr>
              <p:nvPr/>
            </p:nvSpPr>
            <p:spPr bwMode="auto">
              <a:xfrm>
                <a:off x="4929188" y="4010026"/>
                <a:ext cx="203200" cy="171450"/>
              </a:xfrm>
              <a:custGeom>
                <a:avLst/>
                <a:gdLst>
                  <a:gd name="T0" fmla="*/ 2 w 96"/>
                  <a:gd name="T1" fmla="*/ 80 h 81"/>
                  <a:gd name="T2" fmla="*/ 10 w 96"/>
                  <a:gd name="T3" fmla="*/ 80 h 81"/>
                  <a:gd name="T4" fmla="*/ 12 w 96"/>
                  <a:gd name="T5" fmla="*/ 79 h 81"/>
                  <a:gd name="T6" fmla="*/ 13 w 96"/>
                  <a:gd name="T7" fmla="*/ 78 h 81"/>
                  <a:gd name="T8" fmla="*/ 13 w 96"/>
                  <a:gd name="T9" fmla="*/ 21 h 81"/>
                  <a:gd name="T10" fmla="*/ 66 w 96"/>
                  <a:gd name="T11" fmla="*/ 6 h 81"/>
                  <a:gd name="T12" fmla="*/ 66 w 96"/>
                  <a:gd name="T13" fmla="*/ 79 h 81"/>
                  <a:gd name="T14" fmla="*/ 66 w 96"/>
                  <a:gd name="T15" fmla="*/ 81 h 81"/>
                  <a:gd name="T16" fmla="*/ 68 w 96"/>
                  <a:gd name="T17" fmla="*/ 81 h 81"/>
                  <a:gd name="T18" fmla="*/ 94 w 96"/>
                  <a:gd name="T19" fmla="*/ 81 h 81"/>
                  <a:gd name="T20" fmla="*/ 96 w 96"/>
                  <a:gd name="T21" fmla="*/ 79 h 81"/>
                  <a:gd name="T22" fmla="*/ 94 w 96"/>
                  <a:gd name="T23" fmla="*/ 77 h 81"/>
                  <a:gd name="T24" fmla="*/ 70 w 96"/>
                  <a:gd name="T25" fmla="*/ 77 h 81"/>
                  <a:gd name="T26" fmla="*/ 70 w 96"/>
                  <a:gd name="T27" fmla="*/ 3 h 81"/>
                  <a:gd name="T28" fmla="*/ 69 w 96"/>
                  <a:gd name="T29" fmla="*/ 1 h 81"/>
                  <a:gd name="T30" fmla="*/ 67 w 96"/>
                  <a:gd name="T31" fmla="*/ 1 h 81"/>
                  <a:gd name="T32" fmla="*/ 10 w 96"/>
                  <a:gd name="T33" fmla="*/ 17 h 81"/>
                  <a:gd name="T34" fmla="*/ 8 w 96"/>
                  <a:gd name="T35" fmla="*/ 19 h 81"/>
                  <a:gd name="T36" fmla="*/ 8 w 96"/>
                  <a:gd name="T37" fmla="*/ 76 h 81"/>
                  <a:gd name="T38" fmla="*/ 2 w 96"/>
                  <a:gd name="T39" fmla="*/ 76 h 81"/>
                  <a:gd name="T40" fmla="*/ 0 w 96"/>
                  <a:gd name="T41" fmla="*/ 78 h 81"/>
                  <a:gd name="T42" fmla="*/ 2 w 96"/>
                  <a:gd name="T43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6" h="81">
                    <a:moveTo>
                      <a:pt x="2" y="80"/>
                    </a:moveTo>
                    <a:cubicBezTo>
                      <a:pt x="10" y="80"/>
                      <a:pt x="10" y="80"/>
                      <a:pt x="10" y="80"/>
                    </a:cubicBezTo>
                    <a:cubicBezTo>
                      <a:pt x="11" y="80"/>
                      <a:pt x="12" y="80"/>
                      <a:pt x="12" y="79"/>
                    </a:cubicBezTo>
                    <a:cubicBezTo>
                      <a:pt x="12" y="79"/>
                      <a:pt x="13" y="78"/>
                      <a:pt x="13" y="78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66" y="79"/>
                      <a:pt x="66" y="79"/>
                      <a:pt x="66" y="79"/>
                    </a:cubicBezTo>
                    <a:cubicBezTo>
                      <a:pt x="66" y="80"/>
                      <a:pt x="66" y="80"/>
                      <a:pt x="66" y="81"/>
                    </a:cubicBezTo>
                    <a:cubicBezTo>
                      <a:pt x="67" y="81"/>
                      <a:pt x="67" y="81"/>
                      <a:pt x="68" y="81"/>
                    </a:cubicBezTo>
                    <a:cubicBezTo>
                      <a:pt x="94" y="81"/>
                      <a:pt x="94" y="81"/>
                      <a:pt x="94" y="81"/>
                    </a:cubicBezTo>
                    <a:cubicBezTo>
                      <a:pt x="95" y="81"/>
                      <a:pt x="96" y="80"/>
                      <a:pt x="96" y="79"/>
                    </a:cubicBezTo>
                    <a:cubicBezTo>
                      <a:pt x="96" y="78"/>
                      <a:pt x="95" y="77"/>
                      <a:pt x="94" y="77"/>
                    </a:cubicBezTo>
                    <a:cubicBezTo>
                      <a:pt x="70" y="77"/>
                      <a:pt x="70" y="77"/>
                      <a:pt x="70" y="77"/>
                    </a:cubicBezTo>
                    <a:cubicBezTo>
                      <a:pt x="70" y="3"/>
                      <a:pt x="70" y="3"/>
                      <a:pt x="70" y="3"/>
                    </a:cubicBezTo>
                    <a:cubicBezTo>
                      <a:pt x="70" y="2"/>
                      <a:pt x="70" y="1"/>
                      <a:pt x="69" y="1"/>
                    </a:cubicBezTo>
                    <a:cubicBezTo>
                      <a:pt x="69" y="1"/>
                      <a:pt x="68" y="0"/>
                      <a:pt x="67" y="1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9" y="17"/>
                      <a:pt x="8" y="18"/>
                      <a:pt x="8" y="19"/>
                    </a:cubicBezTo>
                    <a:cubicBezTo>
                      <a:pt x="8" y="76"/>
                      <a:pt x="8" y="76"/>
                      <a:pt x="8" y="76"/>
                    </a:cubicBezTo>
                    <a:cubicBezTo>
                      <a:pt x="2" y="76"/>
                      <a:pt x="2" y="76"/>
                      <a:pt x="2" y="76"/>
                    </a:cubicBezTo>
                    <a:cubicBezTo>
                      <a:pt x="1" y="76"/>
                      <a:pt x="0" y="77"/>
                      <a:pt x="0" y="78"/>
                    </a:cubicBezTo>
                    <a:cubicBezTo>
                      <a:pt x="0" y="79"/>
                      <a:pt x="1" y="80"/>
                      <a:pt x="2" y="80"/>
                    </a:cubicBez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1" name="Rectangle 482"/>
              <p:cNvSpPr>
                <a:spLocks noChangeArrowheads="1"/>
              </p:cNvSpPr>
              <p:nvPr/>
            </p:nvSpPr>
            <p:spPr bwMode="auto">
              <a:xfrm>
                <a:off x="4975226" y="4065588"/>
                <a:ext cx="6350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2" name="Freeform 483"/>
              <p:cNvSpPr>
                <a:spLocks/>
              </p:cNvSpPr>
              <p:nvPr/>
            </p:nvSpPr>
            <p:spPr bwMode="auto">
              <a:xfrm>
                <a:off x="4975226" y="4065588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0 w 4"/>
                  <a:gd name="T3" fmla="*/ 4 h 4"/>
                  <a:gd name="T4" fmla="*/ 4 w 4"/>
                  <a:gd name="T5" fmla="*/ 4 h 4"/>
                  <a:gd name="T6" fmla="*/ 4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4"/>
                    </a:lnTo>
                    <a:lnTo>
                      <a:pt x="4" y="4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3" name="Freeform 484"/>
              <p:cNvSpPr>
                <a:spLocks noEditPoints="1"/>
              </p:cNvSpPr>
              <p:nvPr/>
            </p:nvSpPr>
            <p:spPr bwMode="auto">
              <a:xfrm>
                <a:off x="4975226" y="4084638"/>
                <a:ext cx="6350" cy="38100"/>
              </a:xfrm>
              <a:custGeom>
                <a:avLst/>
                <a:gdLst>
                  <a:gd name="T0" fmla="*/ 0 w 4"/>
                  <a:gd name="T1" fmla="*/ 16 h 24"/>
                  <a:gd name="T2" fmla="*/ 0 w 4"/>
                  <a:gd name="T3" fmla="*/ 24 h 24"/>
                  <a:gd name="T4" fmla="*/ 4 w 4"/>
                  <a:gd name="T5" fmla="*/ 24 h 24"/>
                  <a:gd name="T6" fmla="*/ 4 w 4"/>
                  <a:gd name="T7" fmla="*/ 16 h 24"/>
                  <a:gd name="T8" fmla="*/ 0 w 4"/>
                  <a:gd name="T9" fmla="*/ 16 h 24"/>
                  <a:gd name="T10" fmla="*/ 0 w 4"/>
                  <a:gd name="T11" fmla="*/ 0 h 24"/>
                  <a:gd name="T12" fmla="*/ 0 w 4"/>
                  <a:gd name="T13" fmla="*/ 8 h 24"/>
                  <a:gd name="T14" fmla="*/ 4 w 4"/>
                  <a:gd name="T15" fmla="*/ 8 h 24"/>
                  <a:gd name="T16" fmla="*/ 4 w 4"/>
                  <a:gd name="T17" fmla="*/ 0 h 24"/>
                  <a:gd name="T18" fmla="*/ 0 w 4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4">
                    <a:moveTo>
                      <a:pt x="0" y="16"/>
                    </a:moveTo>
                    <a:lnTo>
                      <a:pt x="0" y="24"/>
                    </a:lnTo>
                    <a:lnTo>
                      <a:pt x="4" y="24"/>
                    </a:lnTo>
                    <a:lnTo>
                      <a:pt x="4" y="16"/>
                    </a:lnTo>
                    <a:lnTo>
                      <a:pt x="0" y="16"/>
                    </a:lnTo>
                    <a:close/>
                    <a:moveTo>
                      <a:pt x="0" y="0"/>
                    </a:moveTo>
                    <a:lnTo>
                      <a:pt x="0" y="8"/>
                    </a:lnTo>
                    <a:lnTo>
                      <a:pt x="4" y="8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4" name="Rectangle 485"/>
              <p:cNvSpPr>
                <a:spLocks noChangeArrowheads="1"/>
              </p:cNvSpPr>
              <p:nvPr/>
            </p:nvSpPr>
            <p:spPr bwMode="auto">
              <a:xfrm>
                <a:off x="4975226" y="4135438"/>
                <a:ext cx="6350" cy="3175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5" name="Freeform 486"/>
              <p:cNvSpPr>
                <a:spLocks/>
              </p:cNvSpPr>
              <p:nvPr/>
            </p:nvSpPr>
            <p:spPr bwMode="auto">
              <a:xfrm>
                <a:off x="4975226" y="4135438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2 h 2"/>
                  <a:gd name="T4" fmla="*/ 4 w 4"/>
                  <a:gd name="T5" fmla="*/ 2 h 2"/>
                  <a:gd name="T6" fmla="*/ 4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6" name="Rectangle 487"/>
              <p:cNvSpPr>
                <a:spLocks noChangeArrowheads="1"/>
              </p:cNvSpPr>
              <p:nvPr/>
            </p:nvSpPr>
            <p:spPr bwMode="auto">
              <a:xfrm>
                <a:off x="4992688" y="4064001"/>
                <a:ext cx="7938" cy="3175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7" name="Freeform 488"/>
              <p:cNvSpPr>
                <a:spLocks/>
              </p:cNvSpPr>
              <p:nvPr/>
            </p:nvSpPr>
            <p:spPr bwMode="auto">
              <a:xfrm>
                <a:off x="4992688" y="4064001"/>
                <a:ext cx="7938" cy="3175"/>
              </a:xfrm>
              <a:custGeom>
                <a:avLst/>
                <a:gdLst>
                  <a:gd name="T0" fmla="*/ 0 w 5"/>
                  <a:gd name="T1" fmla="*/ 0 h 2"/>
                  <a:gd name="T2" fmla="*/ 0 w 5"/>
                  <a:gd name="T3" fmla="*/ 2 h 2"/>
                  <a:gd name="T4" fmla="*/ 5 w 5"/>
                  <a:gd name="T5" fmla="*/ 2 h 2"/>
                  <a:gd name="T6" fmla="*/ 5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0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8" name="Freeform 489"/>
              <p:cNvSpPr>
                <a:spLocks noEditPoints="1"/>
              </p:cNvSpPr>
              <p:nvPr/>
            </p:nvSpPr>
            <p:spPr bwMode="auto">
              <a:xfrm>
                <a:off x="4992688" y="4079876"/>
                <a:ext cx="7938" cy="38100"/>
              </a:xfrm>
              <a:custGeom>
                <a:avLst/>
                <a:gdLst>
                  <a:gd name="T0" fmla="*/ 0 w 5"/>
                  <a:gd name="T1" fmla="*/ 16 h 24"/>
                  <a:gd name="T2" fmla="*/ 0 w 5"/>
                  <a:gd name="T3" fmla="*/ 24 h 24"/>
                  <a:gd name="T4" fmla="*/ 5 w 5"/>
                  <a:gd name="T5" fmla="*/ 24 h 24"/>
                  <a:gd name="T6" fmla="*/ 5 w 5"/>
                  <a:gd name="T7" fmla="*/ 16 h 24"/>
                  <a:gd name="T8" fmla="*/ 0 w 5"/>
                  <a:gd name="T9" fmla="*/ 16 h 24"/>
                  <a:gd name="T10" fmla="*/ 0 w 5"/>
                  <a:gd name="T11" fmla="*/ 0 h 24"/>
                  <a:gd name="T12" fmla="*/ 0 w 5"/>
                  <a:gd name="T13" fmla="*/ 8 h 24"/>
                  <a:gd name="T14" fmla="*/ 5 w 5"/>
                  <a:gd name="T15" fmla="*/ 8 h 24"/>
                  <a:gd name="T16" fmla="*/ 5 w 5"/>
                  <a:gd name="T17" fmla="*/ 0 h 24"/>
                  <a:gd name="T18" fmla="*/ 0 w 5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24">
                    <a:moveTo>
                      <a:pt x="0" y="16"/>
                    </a:moveTo>
                    <a:lnTo>
                      <a:pt x="0" y="24"/>
                    </a:lnTo>
                    <a:lnTo>
                      <a:pt x="5" y="24"/>
                    </a:lnTo>
                    <a:lnTo>
                      <a:pt x="5" y="16"/>
                    </a:lnTo>
                    <a:lnTo>
                      <a:pt x="0" y="16"/>
                    </a:lnTo>
                    <a:close/>
                    <a:moveTo>
                      <a:pt x="0" y="0"/>
                    </a:moveTo>
                    <a:lnTo>
                      <a:pt x="0" y="8"/>
                    </a:lnTo>
                    <a:lnTo>
                      <a:pt x="5" y="8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9" name="Rectangle 490"/>
              <p:cNvSpPr>
                <a:spLocks noChangeArrowheads="1"/>
              </p:cNvSpPr>
              <p:nvPr/>
            </p:nvSpPr>
            <p:spPr bwMode="auto">
              <a:xfrm>
                <a:off x="4992688" y="4130676"/>
                <a:ext cx="7938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0" name="Freeform 491"/>
              <p:cNvSpPr>
                <a:spLocks/>
              </p:cNvSpPr>
              <p:nvPr/>
            </p:nvSpPr>
            <p:spPr bwMode="auto">
              <a:xfrm>
                <a:off x="4992688" y="4130676"/>
                <a:ext cx="7938" cy="6350"/>
              </a:xfrm>
              <a:custGeom>
                <a:avLst/>
                <a:gdLst>
                  <a:gd name="T0" fmla="*/ 0 w 5"/>
                  <a:gd name="T1" fmla="*/ 0 h 4"/>
                  <a:gd name="T2" fmla="*/ 0 w 5"/>
                  <a:gd name="T3" fmla="*/ 4 h 4"/>
                  <a:gd name="T4" fmla="*/ 5 w 5"/>
                  <a:gd name="T5" fmla="*/ 4 h 4"/>
                  <a:gd name="T6" fmla="*/ 5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0" y="4"/>
                    </a:lnTo>
                    <a:lnTo>
                      <a:pt x="5" y="4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1" name="Rectangle 492"/>
              <p:cNvSpPr>
                <a:spLocks noChangeArrowheads="1"/>
              </p:cNvSpPr>
              <p:nvPr/>
            </p:nvSpPr>
            <p:spPr bwMode="auto">
              <a:xfrm>
                <a:off x="5010151" y="4059238"/>
                <a:ext cx="7938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2" name="Freeform 493"/>
              <p:cNvSpPr>
                <a:spLocks/>
              </p:cNvSpPr>
              <p:nvPr/>
            </p:nvSpPr>
            <p:spPr bwMode="auto">
              <a:xfrm>
                <a:off x="5010151" y="4059238"/>
                <a:ext cx="7938" cy="6350"/>
              </a:xfrm>
              <a:custGeom>
                <a:avLst/>
                <a:gdLst>
                  <a:gd name="T0" fmla="*/ 0 w 5"/>
                  <a:gd name="T1" fmla="*/ 0 h 4"/>
                  <a:gd name="T2" fmla="*/ 0 w 5"/>
                  <a:gd name="T3" fmla="*/ 4 h 4"/>
                  <a:gd name="T4" fmla="*/ 5 w 5"/>
                  <a:gd name="T5" fmla="*/ 4 h 4"/>
                  <a:gd name="T6" fmla="*/ 5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0" y="4"/>
                    </a:lnTo>
                    <a:lnTo>
                      <a:pt x="5" y="4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3" name="Freeform 494"/>
              <p:cNvSpPr>
                <a:spLocks noEditPoints="1"/>
              </p:cNvSpPr>
              <p:nvPr/>
            </p:nvSpPr>
            <p:spPr bwMode="auto">
              <a:xfrm>
                <a:off x="5010151" y="4078288"/>
                <a:ext cx="7938" cy="38100"/>
              </a:xfrm>
              <a:custGeom>
                <a:avLst/>
                <a:gdLst>
                  <a:gd name="T0" fmla="*/ 0 w 5"/>
                  <a:gd name="T1" fmla="*/ 16 h 24"/>
                  <a:gd name="T2" fmla="*/ 0 w 5"/>
                  <a:gd name="T3" fmla="*/ 24 h 24"/>
                  <a:gd name="T4" fmla="*/ 5 w 5"/>
                  <a:gd name="T5" fmla="*/ 24 h 24"/>
                  <a:gd name="T6" fmla="*/ 5 w 5"/>
                  <a:gd name="T7" fmla="*/ 16 h 24"/>
                  <a:gd name="T8" fmla="*/ 0 w 5"/>
                  <a:gd name="T9" fmla="*/ 16 h 24"/>
                  <a:gd name="T10" fmla="*/ 0 w 5"/>
                  <a:gd name="T11" fmla="*/ 0 h 24"/>
                  <a:gd name="T12" fmla="*/ 0 w 5"/>
                  <a:gd name="T13" fmla="*/ 8 h 24"/>
                  <a:gd name="T14" fmla="*/ 5 w 5"/>
                  <a:gd name="T15" fmla="*/ 8 h 24"/>
                  <a:gd name="T16" fmla="*/ 5 w 5"/>
                  <a:gd name="T17" fmla="*/ 0 h 24"/>
                  <a:gd name="T18" fmla="*/ 0 w 5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24">
                    <a:moveTo>
                      <a:pt x="0" y="16"/>
                    </a:moveTo>
                    <a:lnTo>
                      <a:pt x="0" y="24"/>
                    </a:lnTo>
                    <a:lnTo>
                      <a:pt x="5" y="24"/>
                    </a:lnTo>
                    <a:lnTo>
                      <a:pt x="5" y="16"/>
                    </a:lnTo>
                    <a:lnTo>
                      <a:pt x="0" y="16"/>
                    </a:lnTo>
                    <a:close/>
                    <a:moveTo>
                      <a:pt x="0" y="0"/>
                    </a:moveTo>
                    <a:lnTo>
                      <a:pt x="0" y="8"/>
                    </a:lnTo>
                    <a:lnTo>
                      <a:pt x="5" y="8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4" name="Rectangle 495"/>
              <p:cNvSpPr>
                <a:spLocks noChangeArrowheads="1"/>
              </p:cNvSpPr>
              <p:nvPr/>
            </p:nvSpPr>
            <p:spPr bwMode="auto">
              <a:xfrm>
                <a:off x="5010151" y="4129088"/>
                <a:ext cx="7938" cy="3175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5" name="Freeform 496"/>
              <p:cNvSpPr>
                <a:spLocks/>
              </p:cNvSpPr>
              <p:nvPr/>
            </p:nvSpPr>
            <p:spPr bwMode="auto">
              <a:xfrm>
                <a:off x="5010151" y="4129088"/>
                <a:ext cx="7938" cy="3175"/>
              </a:xfrm>
              <a:custGeom>
                <a:avLst/>
                <a:gdLst>
                  <a:gd name="T0" fmla="*/ 0 w 5"/>
                  <a:gd name="T1" fmla="*/ 0 h 2"/>
                  <a:gd name="T2" fmla="*/ 0 w 5"/>
                  <a:gd name="T3" fmla="*/ 2 h 2"/>
                  <a:gd name="T4" fmla="*/ 5 w 5"/>
                  <a:gd name="T5" fmla="*/ 2 h 2"/>
                  <a:gd name="T6" fmla="*/ 5 w 5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0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6" name="Rectangle 497"/>
              <p:cNvSpPr>
                <a:spLocks noChangeArrowheads="1"/>
              </p:cNvSpPr>
              <p:nvPr/>
            </p:nvSpPr>
            <p:spPr bwMode="auto">
              <a:xfrm>
                <a:off x="5026026" y="4054476"/>
                <a:ext cx="9525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7" name="Freeform 498"/>
              <p:cNvSpPr>
                <a:spLocks/>
              </p:cNvSpPr>
              <p:nvPr/>
            </p:nvSpPr>
            <p:spPr bwMode="auto">
              <a:xfrm>
                <a:off x="5026026" y="4054476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6 w 6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8" name="Freeform 499"/>
              <p:cNvSpPr>
                <a:spLocks noEditPoints="1"/>
              </p:cNvSpPr>
              <p:nvPr/>
            </p:nvSpPr>
            <p:spPr bwMode="auto">
              <a:xfrm>
                <a:off x="5026026" y="4073526"/>
                <a:ext cx="9525" cy="38100"/>
              </a:xfrm>
              <a:custGeom>
                <a:avLst/>
                <a:gdLst>
                  <a:gd name="T0" fmla="*/ 0 w 6"/>
                  <a:gd name="T1" fmla="*/ 16 h 24"/>
                  <a:gd name="T2" fmla="*/ 0 w 6"/>
                  <a:gd name="T3" fmla="*/ 24 h 24"/>
                  <a:gd name="T4" fmla="*/ 6 w 6"/>
                  <a:gd name="T5" fmla="*/ 24 h 24"/>
                  <a:gd name="T6" fmla="*/ 6 w 6"/>
                  <a:gd name="T7" fmla="*/ 16 h 24"/>
                  <a:gd name="T8" fmla="*/ 0 w 6"/>
                  <a:gd name="T9" fmla="*/ 16 h 24"/>
                  <a:gd name="T10" fmla="*/ 0 w 6"/>
                  <a:gd name="T11" fmla="*/ 0 h 24"/>
                  <a:gd name="T12" fmla="*/ 0 w 6"/>
                  <a:gd name="T13" fmla="*/ 8 h 24"/>
                  <a:gd name="T14" fmla="*/ 6 w 6"/>
                  <a:gd name="T15" fmla="*/ 8 h 24"/>
                  <a:gd name="T16" fmla="*/ 6 w 6"/>
                  <a:gd name="T17" fmla="*/ 0 h 24"/>
                  <a:gd name="T18" fmla="*/ 0 w 6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0" y="16"/>
                    </a:moveTo>
                    <a:lnTo>
                      <a:pt x="0" y="24"/>
                    </a:lnTo>
                    <a:lnTo>
                      <a:pt x="6" y="24"/>
                    </a:lnTo>
                    <a:lnTo>
                      <a:pt x="6" y="16"/>
                    </a:lnTo>
                    <a:lnTo>
                      <a:pt x="0" y="16"/>
                    </a:lnTo>
                    <a:close/>
                    <a:moveTo>
                      <a:pt x="0" y="0"/>
                    </a:moveTo>
                    <a:lnTo>
                      <a:pt x="0" y="8"/>
                    </a:lnTo>
                    <a:lnTo>
                      <a:pt x="6" y="8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9" name="Rectangle 500"/>
              <p:cNvSpPr>
                <a:spLocks noChangeArrowheads="1"/>
              </p:cNvSpPr>
              <p:nvPr/>
            </p:nvSpPr>
            <p:spPr bwMode="auto">
              <a:xfrm>
                <a:off x="5026026" y="4122738"/>
                <a:ext cx="9525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0" name="Freeform 501"/>
              <p:cNvSpPr>
                <a:spLocks/>
              </p:cNvSpPr>
              <p:nvPr/>
            </p:nvSpPr>
            <p:spPr bwMode="auto">
              <a:xfrm>
                <a:off x="5026026" y="4122738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6 w 6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1" name="Rectangle 502"/>
              <p:cNvSpPr>
                <a:spLocks noChangeArrowheads="1"/>
              </p:cNvSpPr>
              <p:nvPr/>
            </p:nvSpPr>
            <p:spPr bwMode="auto">
              <a:xfrm>
                <a:off x="4984751" y="4154488"/>
                <a:ext cx="7938" cy="22225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2" name="Freeform 503"/>
              <p:cNvSpPr>
                <a:spLocks/>
              </p:cNvSpPr>
              <p:nvPr/>
            </p:nvSpPr>
            <p:spPr bwMode="auto">
              <a:xfrm>
                <a:off x="4984751" y="4154488"/>
                <a:ext cx="7938" cy="22225"/>
              </a:xfrm>
              <a:custGeom>
                <a:avLst/>
                <a:gdLst>
                  <a:gd name="T0" fmla="*/ 0 w 5"/>
                  <a:gd name="T1" fmla="*/ 0 h 14"/>
                  <a:gd name="T2" fmla="*/ 0 w 5"/>
                  <a:gd name="T3" fmla="*/ 14 h 14"/>
                  <a:gd name="T4" fmla="*/ 5 w 5"/>
                  <a:gd name="T5" fmla="*/ 14 h 14"/>
                  <a:gd name="T6" fmla="*/ 5 w 5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4">
                    <a:moveTo>
                      <a:pt x="0" y="0"/>
                    </a:moveTo>
                    <a:lnTo>
                      <a:pt x="0" y="14"/>
                    </a:lnTo>
                    <a:lnTo>
                      <a:pt x="5" y="14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3" name="Rectangle 504"/>
              <p:cNvSpPr>
                <a:spLocks noChangeArrowheads="1"/>
              </p:cNvSpPr>
              <p:nvPr/>
            </p:nvSpPr>
            <p:spPr bwMode="auto">
              <a:xfrm>
                <a:off x="4997451" y="4154488"/>
                <a:ext cx="7938" cy="22225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4" name="Freeform 505"/>
              <p:cNvSpPr>
                <a:spLocks/>
              </p:cNvSpPr>
              <p:nvPr/>
            </p:nvSpPr>
            <p:spPr bwMode="auto">
              <a:xfrm>
                <a:off x="4997451" y="4154488"/>
                <a:ext cx="7938" cy="22225"/>
              </a:xfrm>
              <a:custGeom>
                <a:avLst/>
                <a:gdLst>
                  <a:gd name="T0" fmla="*/ 0 w 5"/>
                  <a:gd name="T1" fmla="*/ 0 h 14"/>
                  <a:gd name="T2" fmla="*/ 0 w 5"/>
                  <a:gd name="T3" fmla="*/ 14 h 14"/>
                  <a:gd name="T4" fmla="*/ 5 w 5"/>
                  <a:gd name="T5" fmla="*/ 14 h 14"/>
                  <a:gd name="T6" fmla="*/ 5 w 5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4">
                    <a:moveTo>
                      <a:pt x="0" y="0"/>
                    </a:moveTo>
                    <a:lnTo>
                      <a:pt x="0" y="14"/>
                    </a:lnTo>
                    <a:lnTo>
                      <a:pt x="5" y="14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5" name="Rectangle 506"/>
              <p:cNvSpPr>
                <a:spLocks noChangeArrowheads="1"/>
              </p:cNvSpPr>
              <p:nvPr/>
            </p:nvSpPr>
            <p:spPr bwMode="auto">
              <a:xfrm>
                <a:off x="5011738" y="4154488"/>
                <a:ext cx="7938" cy="22225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6" name="Freeform 507"/>
              <p:cNvSpPr>
                <a:spLocks/>
              </p:cNvSpPr>
              <p:nvPr/>
            </p:nvSpPr>
            <p:spPr bwMode="auto">
              <a:xfrm>
                <a:off x="5011738" y="4154488"/>
                <a:ext cx="7938" cy="22225"/>
              </a:xfrm>
              <a:custGeom>
                <a:avLst/>
                <a:gdLst>
                  <a:gd name="T0" fmla="*/ 0 w 5"/>
                  <a:gd name="T1" fmla="*/ 0 h 14"/>
                  <a:gd name="T2" fmla="*/ 0 w 5"/>
                  <a:gd name="T3" fmla="*/ 14 h 14"/>
                  <a:gd name="T4" fmla="*/ 5 w 5"/>
                  <a:gd name="T5" fmla="*/ 14 h 14"/>
                  <a:gd name="T6" fmla="*/ 5 w 5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4">
                    <a:moveTo>
                      <a:pt x="0" y="0"/>
                    </a:moveTo>
                    <a:lnTo>
                      <a:pt x="0" y="14"/>
                    </a:lnTo>
                    <a:lnTo>
                      <a:pt x="5" y="14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7" name="Rectangle 508"/>
              <p:cNvSpPr>
                <a:spLocks noChangeArrowheads="1"/>
              </p:cNvSpPr>
              <p:nvPr/>
            </p:nvSpPr>
            <p:spPr bwMode="auto">
              <a:xfrm>
                <a:off x="5024438" y="4154488"/>
                <a:ext cx="7938" cy="22225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8" name="Freeform 509"/>
              <p:cNvSpPr>
                <a:spLocks/>
              </p:cNvSpPr>
              <p:nvPr/>
            </p:nvSpPr>
            <p:spPr bwMode="auto">
              <a:xfrm>
                <a:off x="5024438" y="4154488"/>
                <a:ext cx="7938" cy="22225"/>
              </a:xfrm>
              <a:custGeom>
                <a:avLst/>
                <a:gdLst>
                  <a:gd name="T0" fmla="*/ 0 w 5"/>
                  <a:gd name="T1" fmla="*/ 0 h 14"/>
                  <a:gd name="T2" fmla="*/ 0 w 5"/>
                  <a:gd name="T3" fmla="*/ 14 h 14"/>
                  <a:gd name="T4" fmla="*/ 5 w 5"/>
                  <a:gd name="T5" fmla="*/ 14 h 14"/>
                  <a:gd name="T6" fmla="*/ 5 w 5"/>
                  <a:gd name="T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4">
                    <a:moveTo>
                      <a:pt x="0" y="0"/>
                    </a:moveTo>
                    <a:lnTo>
                      <a:pt x="0" y="14"/>
                    </a:lnTo>
                    <a:lnTo>
                      <a:pt x="5" y="14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9" name="Freeform 510"/>
              <p:cNvSpPr>
                <a:spLocks/>
              </p:cNvSpPr>
              <p:nvPr/>
            </p:nvSpPr>
            <p:spPr bwMode="auto">
              <a:xfrm>
                <a:off x="5081588" y="4013201"/>
                <a:ext cx="38100" cy="161925"/>
              </a:xfrm>
              <a:custGeom>
                <a:avLst/>
                <a:gdLst>
                  <a:gd name="T0" fmla="*/ 0 w 24"/>
                  <a:gd name="T1" fmla="*/ 4 h 102"/>
                  <a:gd name="T2" fmla="*/ 18 w 24"/>
                  <a:gd name="T3" fmla="*/ 12 h 102"/>
                  <a:gd name="T4" fmla="*/ 18 w 24"/>
                  <a:gd name="T5" fmla="*/ 102 h 102"/>
                  <a:gd name="T6" fmla="*/ 24 w 24"/>
                  <a:gd name="T7" fmla="*/ 102 h 102"/>
                  <a:gd name="T8" fmla="*/ 24 w 24"/>
                  <a:gd name="T9" fmla="*/ 9 h 102"/>
                  <a:gd name="T10" fmla="*/ 1 w 24"/>
                  <a:gd name="T11" fmla="*/ 0 h 102"/>
                  <a:gd name="T12" fmla="*/ 0 w 24"/>
                  <a:gd name="T13" fmla="*/ 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02">
                    <a:moveTo>
                      <a:pt x="0" y="4"/>
                    </a:moveTo>
                    <a:lnTo>
                      <a:pt x="18" y="12"/>
                    </a:lnTo>
                    <a:lnTo>
                      <a:pt x="18" y="102"/>
                    </a:lnTo>
                    <a:lnTo>
                      <a:pt x="24" y="102"/>
                    </a:lnTo>
                    <a:lnTo>
                      <a:pt x="24" y="9"/>
                    </a:lnTo>
                    <a:lnTo>
                      <a:pt x="1" y="0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0" name="Freeform 511"/>
              <p:cNvSpPr>
                <a:spLocks/>
              </p:cNvSpPr>
              <p:nvPr/>
            </p:nvSpPr>
            <p:spPr bwMode="auto">
              <a:xfrm>
                <a:off x="4070351" y="4008438"/>
                <a:ext cx="204788" cy="171450"/>
              </a:xfrm>
              <a:custGeom>
                <a:avLst/>
                <a:gdLst>
                  <a:gd name="T0" fmla="*/ 3 w 97"/>
                  <a:gd name="T1" fmla="*/ 80 h 81"/>
                  <a:gd name="T2" fmla="*/ 11 w 97"/>
                  <a:gd name="T3" fmla="*/ 80 h 81"/>
                  <a:gd name="T4" fmla="*/ 13 w 97"/>
                  <a:gd name="T5" fmla="*/ 79 h 81"/>
                  <a:gd name="T6" fmla="*/ 13 w 97"/>
                  <a:gd name="T7" fmla="*/ 77 h 81"/>
                  <a:gd name="T8" fmla="*/ 13 w 97"/>
                  <a:gd name="T9" fmla="*/ 20 h 81"/>
                  <a:gd name="T10" fmla="*/ 66 w 97"/>
                  <a:gd name="T11" fmla="*/ 5 h 81"/>
                  <a:gd name="T12" fmla="*/ 66 w 97"/>
                  <a:gd name="T13" fmla="*/ 79 h 81"/>
                  <a:gd name="T14" fmla="*/ 67 w 97"/>
                  <a:gd name="T15" fmla="*/ 80 h 81"/>
                  <a:gd name="T16" fmla="*/ 68 w 97"/>
                  <a:gd name="T17" fmla="*/ 81 h 81"/>
                  <a:gd name="T18" fmla="*/ 95 w 97"/>
                  <a:gd name="T19" fmla="*/ 81 h 81"/>
                  <a:gd name="T20" fmla="*/ 97 w 97"/>
                  <a:gd name="T21" fmla="*/ 79 h 81"/>
                  <a:gd name="T22" fmla="*/ 95 w 97"/>
                  <a:gd name="T23" fmla="*/ 76 h 81"/>
                  <a:gd name="T24" fmla="*/ 71 w 97"/>
                  <a:gd name="T25" fmla="*/ 76 h 81"/>
                  <a:gd name="T26" fmla="*/ 71 w 97"/>
                  <a:gd name="T27" fmla="*/ 2 h 81"/>
                  <a:gd name="T28" fmla="*/ 70 w 97"/>
                  <a:gd name="T29" fmla="*/ 1 h 81"/>
                  <a:gd name="T30" fmla="*/ 68 w 97"/>
                  <a:gd name="T31" fmla="*/ 0 h 81"/>
                  <a:gd name="T32" fmla="*/ 11 w 97"/>
                  <a:gd name="T33" fmla="*/ 17 h 81"/>
                  <a:gd name="T34" fmla="*/ 9 w 97"/>
                  <a:gd name="T35" fmla="*/ 19 h 81"/>
                  <a:gd name="T36" fmla="*/ 9 w 97"/>
                  <a:gd name="T37" fmla="*/ 75 h 81"/>
                  <a:gd name="T38" fmla="*/ 3 w 97"/>
                  <a:gd name="T39" fmla="*/ 75 h 81"/>
                  <a:gd name="T40" fmla="*/ 0 w 97"/>
                  <a:gd name="T41" fmla="*/ 77 h 81"/>
                  <a:gd name="T42" fmla="*/ 3 w 97"/>
                  <a:gd name="T43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7" h="81">
                    <a:moveTo>
                      <a:pt x="3" y="80"/>
                    </a:moveTo>
                    <a:cubicBezTo>
                      <a:pt x="11" y="80"/>
                      <a:pt x="11" y="80"/>
                      <a:pt x="11" y="80"/>
                    </a:cubicBezTo>
                    <a:cubicBezTo>
                      <a:pt x="12" y="80"/>
                      <a:pt x="12" y="79"/>
                      <a:pt x="13" y="79"/>
                    </a:cubicBezTo>
                    <a:cubicBezTo>
                      <a:pt x="13" y="79"/>
                      <a:pt x="13" y="78"/>
                      <a:pt x="13" y="77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6" y="79"/>
                      <a:pt x="66" y="79"/>
                      <a:pt x="66" y="79"/>
                    </a:cubicBezTo>
                    <a:cubicBezTo>
                      <a:pt x="66" y="79"/>
                      <a:pt x="67" y="80"/>
                      <a:pt x="67" y="80"/>
                    </a:cubicBezTo>
                    <a:cubicBezTo>
                      <a:pt x="67" y="81"/>
                      <a:pt x="68" y="81"/>
                      <a:pt x="68" y="81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6" y="81"/>
                      <a:pt x="97" y="80"/>
                      <a:pt x="97" y="79"/>
                    </a:cubicBezTo>
                    <a:cubicBezTo>
                      <a:pt x="97" y="77"/>
                      <a:pt x="96" y="76"/>
                      <a:pt x="95" y="76"/>
                    </a:cubicBezTo>
                    <a:cubicBezTo>
                      <a:pt x="71" y="76"/>
                      <a:pt x="71" y="76"/>
                      <a:pt x="71" y="76"/>
                    </a:cubicBezTo>
                    <a:cubicBezTo>
                      <a:pt x="71" y="2"/>
                      <a:pt x="71" y="2"/>
                      <a:pt x="71" y="2"/>
                    </a:cubicBezTo>
                    <a:cubicBezTo>
                      <a:pt x="71" y="2"/>
                      <a:pt x="70" y="1"/>
                      <a:pt x="70" y="1"/>
                    </a:cubicBezTo>
                    <a:cubicBezTo>
                      <a:pt x="69" y="0"/>
                      <a:pt x="69" y="0"/>
                      <a:pt x="68" y="0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0" y="17"/>
                      <a:pt x="9" y="18"/>
                      <a:pt x="9" y="19"/>
                    </a:cubicBezTo>
                    <a:cubicBezTo>
                      <a:pt x="9" y="75"/>
                      <a:pt x="9" y="75"/>
                      <a:pt x="9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1" y="75"/>
                      <a:pt x="0" y="76"/>
                      <a:pt x="0" y="77"/>
                    </a:cubicBezTo>
                    <a:cubicBezTo>
                      <a:pt x="0" y="79"/>
                      <a:pt x="1" y="80"/>
                      <a:pt x="3" y="80"/>
                    </a:cubicBez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1" name="Rectangle 512"/>
              <p:cNvSpPr>
                <a:spLocks noChangeArrowheads="1"/>
              </p:cNvSpPr>
              <p:nvPr/>
            </p:nvSpPr>
            <p:spPr bwMode="auto">
              <a:xfrm>
                <a:off x="4117976" y="4064001"/>
                <a:ext cx="7938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2" name="Freeform 513"/>
              <p:cNvSpPr>
                <a:spLocks/>
              </p:cNvSpPr>
              <p:nvPr/>
            </p:nvSpPr>
            <p:spPr bwMode="auto">
              <a:xfrm>
                <a:off x="4117976" y="4064001"/>
                <a:ext cx="7938" cy="6350"/>
              </a:xfrm>
              <a:custGeom>
                <a:avLst/>
                <a:gdLst>
                  <a:gd name="T0" fmla="*/ 0 w 5"/>
                  <a:gd name="T1" fmla="*/ 0 h 4"/>
                  <a:gd name="T2" fmla="*/ 0 w 5"/>
                  <a:gd name="T3" fmla="*/ 4 h 4"/>
                  <a:gd name="T4" fmla="*/ 5 w 5"/>
                  <a:gd name="T5" fmla="*/ 4 h 4"/>
                  <a:gd name="T6" fmla="*/ 5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0" y="4"/>
                    </a:lnTo>
                    <a:lnTo>
                      <a:pt x="5" y="4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3" name="Freeform 514"/>
              <p:cNvSpPr>
                <a:spLocks noEditPoints="1"/>
              </p:cNvSpPr>
              <p:nvPr/>
            </p:nvSpPr>
            <p:spPr bwMode="auto">
              <a:xfrm>
                <a:off x="4117976" y="4079876"/>
                <a:ext cx="7938" cy="38100"/>
              </a:xfrm>
              <a:custGeom>
                <a:avLst/>
                <a:gdLst>
                  <a:gd name="T0" fmla="*/ 0 w 5"/>
                  <a:gd name="T1" fmla="*/ 16 h 24"/>
                  <a:gd name="T2" fmla="*/ 0 w 5"/>
                  <a:gd name="T3" fmla="*/ 24 h 24"/>
                  <a:gd name="T4" fmla="*/ 5 w 5"/>
                  <a:gd name="T5" fmla="*/ 24 h 24"/>
                  <a:gd name="T6" fmla="*/ 5 w 5"/>
                  <a:gd name="T7" fmla="*/ 16 h 24"/>
                  <a:gd name="T8" fmla="*/ 0 w 5"/>
                  <a:gd name="T9" fmla="*/ 16 h 24"/>
                  <a:gd name="T10" fmla="*/ 0 w 5"/>
                  <a:gd name="T11" fmla="*/ 0 h 24"/>
                  <a:gd name="T12" fmla="*/ 0 w 5"/>
                  <a:gd name="T13" fmla="*/ 8 h 24"/>
                  <a:gd name="T14" fmla="*/ 5 w 5"/>
                  <a:gd name="T15" fmla="*/ 8 h 24"/>
                  <a:gd name="T16" fmla="*/ 5 w 5"/>
                  <a:gd name="T17" fmla="*/ 0 h 24"/>
                  <a:gd name="T18" fmla="*/ 0 w 5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24">
                    <a:moveTo>
                      <a:pt x="0" y="16"/>
                    </a:moveTo>
                    <a:lnTo>
                      <a:pt x="0" y="24"/>
                    </a:lnTo>
                    <a:lnTo>
                      <a:pt x="5" y="24"/>
                    </a:lnTo>
                    <a:lnTo>
                      <a:pt x="5" y="16"/>
                    </a:lnTo>
                    <a:lnTo>
                      <a:pt x="0" y="16"/>
                    </a:lnTo>
                    <a:close/>
                    <a:moveTo>
                      <a:pt x="0" y="0"/>
                    </a:moveTo>
                    <a:lnTo>
                      <a:pt x="0" y="8"/>
                    </a:lnTo>
                    <a:lnTo>
                      <a:pt x="5" y="8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4" name="Rectangle 515"/>
              <p:cNvSpPr>
                <a:spLocks noChangeArrowheads="1"/>
              </p:cNvSpPr>
              <p:nvPr/>
            </p:nvSpPr>
            <p:spPr bwMode="auto">
              <a:xfrm>
                <a:off x="4117976" y="4130676"/>
                <a:ext cx="7938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5" name="Freeform 516"/>
              <p:cNvSpPr>
                <a:spLocks/>
              </p:cNvSpPr>
              <p:nvPr/>
            </p:nvSpPr>
            <p:spPr bwMode="auto">
              <a:xfrm>
                <a:off x="4117976" y="4130676"/>
                <a:ext cx="7938" cy="6350"/>
              </a:xfrm>
              <a:custGeom>
                <a:avLst/>
                <a:gdLst>
                  <a:gd name="T0" fmla="*/ 0 w 5"/>
                  <a:gd name="T1" fmla="*/ 0 h 4"/>
                  <a:gd name="T2" fmla="*/ 0 w 5"/>
                  <a:gd name="T3" fmla="*/ 4 h 4"/>
                  <a:gd name="T4" fmla="*/ 5 w 5"/>
                  <a:gd name="T5" fmla="*/ 4 h 4"/>
                  <a:gd name="T6" fmla="*/ 5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0" y="4"/>
                    </a:lnTo>
                    <a:lnTo>
                      <a:pt x="5" y="4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6" name="Rectangle 517"/>
              <p:cNvSpPr>
                <a:spLocks noChangeArrowheads="1"/>
              </p:cNvSpPr>
              <p:nvPr/>
            </p:nvSpPr>
            <p:spPr bwMode="auto">
              <a:xfrm>
                <a:off x="4133851" y="4059238"/>
                <a:ext cx="9525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7" name="Freeform 518"/>
              <p:cNvSpPr>
                <a:spLocks/>
              </p:cNvSpPr>
              <p:nvPr/>
            </p:nvSpPr>
            <p:spPr bwMode="auto">
              <a:xfrm>
                <a:off x="4133851" y="4059238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6 w 6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8" name="Freeform 519"/>
              <p:cNvSpPr>
                <a:spLocks noEditPoints="1"/>
              </p:cNvSpPr>
              <p:nvPr/>
            </p:nvSpPr>
            <p:spPr bwMode="auto">
              <a:xfrm>
                <a:off x="4133851" y="4078288"/>
                <a:ext cx="9525" cy="38100"/>
              </a:xfrm>
              <a:custGeom>
                <a:avLst/>
                <a:gdLst>
                  <a:gd name="T0" fmla="*/ 0 w 6"/>
                  <a:gd name="T1" fmla="*/ 16 h 24"/>
                  <a:gd name="T2" fmla="*/ 0 w 6"/>
                  <a:gd name="T3" fmla="*/ 24 h 24"/>
                  <a:gd name="T4" fmla="*/ 6 w 6"/>
                  <a:gd name="T5" fmla="*/ 24 h 24"/>
                  <a:gd name="T6" fmla="*/ 6 w 6"/>
                  <a:gd name="T7" fmla="*/ 16 h 24"/>
                  <a:gd name="T8" fmla="*/ 0 w 6"/>
                  <a:gd name="T9" fmla="*/ 16 h 24"/>
                  <a:gd name="T10" fmla="*/ 0 w 6"/>
                  <a:gd name="T11" fmla="*/ 0 h 24"/>
                  <a:gd name="T12" fmla="*/ 0 w 6"/>
                  <a:gd name="T13" fmla="*/ 8 h 24"/>
                  <a:gd name="T14" fmla="*/ 6 w 6"/>
                  <a:gd name="T15" fmla="*/ 8 h 24"/>
                  <a:gd name="T16" fmla="*/ 6 w 6"/>
                  <a:gd name="T17" fmla="*/ 0 h 24"/>
                  <a:gd name="T18" fmla="*/ 0 w 6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0" y="16"/>
                    </a:moveTo>
                    <a:lnTo>
                      <a:pt x="0" y="24"/>
                    </a:lnTo>
                    <a:lnTo>
                      <a:pt x="6" y="24"/>
                    </a:lnTo>
                    <a:lnTo>
                      <a:pt x="6" y="16"/>
                    </a:lnTo>
                    <a:lnTo>
                      <a:pt x="0" y="16"/>
                    </a:lnTo>
                    <a:close/>
                    <a:moveTo>
                      <a:pt x="0" y="0"/>
                    </a:moveTo>
                    <a:lnTo>
                      <a:pt x="0" y="8"/>
                    </a:lnTo>
                    <a:lnTo>
                      <a:pt x="6" y="8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9" name="Rectangle 520"/>
              <p:cNvSpPr>
                <a:spLocks noChangeArrowheads="1"/>
              </p:cNvSpPr>
              <p:nvPr/>
            </p:nvSpPr>
            <p:spPr bwMode="auto">
              <a:xfrm>
                <a:off x="4133851" y="4125913"/>
                <a:ext cx="9525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0" name="Freeform 521"/>
              <p:cNvSpPr>
                <a:spLocks/>
              </p:cNvSpPr>
              <p:nvPr/>
            </p:nvSpPr>
            <p:spPr bwMode="auto">
              <a:xfrm>
                <a:off x="4133851" y="4125913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6 w 6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1" name="Rectangle 522"/>
              <p:cNvSpPr>
                <a:spLocks noChangeArrowheads="1"/>
              </p:cNvSpPr>
              <p:nvPr/>
            </p:nvSpPr>
            <p:spPr bwMode="auto">
              <a:xfrm>
                <a:off x="4152901" y="4057651"/>
                <a:ext cx="6350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2" name="Freeform 523"/>
              <p:cNvSpPr>
                <a:spLocks/>
              </p:cNvSpPr>
              <p:nvPr/>
            </p:nvSpPr>
            <p:spPr bwMode="auto">
              <a:xfrm>
                <a:off x="4152901" y="4057651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0 w 4"/>
                  <a:gd name="T3" fmla="*/ 4 h 4"/>
                  <a:gd name="T4" fmla="*/ 4 w 4"/>
                  <a:gd name="T5" fmla="*/ 4 h 4"/>
                  <a:gd name="T6" fmla="*/ 4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4"/>
                    </a:lnTo>
                    <a:lnTo>
                      <a:pt x="4" y="4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3" name="Freeform 524"/>
              <p:cNvSpPr>
                <a:spLocks noEditPoints="1"/>
              </p:cNvSpPr>
              <p:nvPr/>
            </p:nvSpPr>
            <p:spPr bwMode="auto">
              <a:xfrm>
                <a:off x="4152901" y="4076701"/>
                <a:ext cx="6350" cy="34925"/>
              </a:xfrm>
              <a:custGeom>
                <a:avLst/>
                <a:gdLst>
                  <a:gd name="T0" fmla="*/ 0 w 4"/>
                  <a:gd name="T1" fmla="*/ 14 h 22"/>
                  <a:gd name="T2" fmla="*/ 0 w 4"/>
                  <a:gd name="T3" fmla="*/ 22 h 22"/>
                  <a:gd name="T4" fmla="*/ 4 w 4"/>
                  <a:gd name="T5" fmla="*/ 22 h 22"/>
                  <a:gd name="T6" fmla="*/ 4 w 4"/>
                  <a:gd name="T7" fmla="*/ 14 h 22"/>
                  <a:gd name="T8" fmla="*/ 0 w 4"/>
                  <a:gd name="T9" fmla="*/ 14 h 22"/>
                  <a:gd name="T10" fmla="*/ 0 w 4"/>
                  <a:gd name="T11" fmla="*/ 0 h 22"/>
                  <a:gd name="T12" fmla="*/ 0 w 4"/>
                  <a:gd name="T13" fmla="*/ 6 h 22"/>
                  <a:gd name="T14" fmla="*/ 4 w 4"/>
                  <a:gd name="T15" fmla="*/ 6 h 22"/>
                  <a:gd name="T16" fmla="*/ 4 w 4"/>
                  <a:gd name="T17" fmla="*/ 0 h 22"/>
                  <a:gd name="T18" fmla="*/ 0 w 4"/>
                  <a:gd name="T1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22">
                    <a:moveTo>
                      <a:pt x="0" y="14"/>
                    </a:moveTo>
                    <a:lnTo>
                      <a:pt x="0" y="22"/>
                    </a:lnTo>
                    <a:lnTo>
                      <a:pt x="4" y="22"/>
                    </a:lnTo>
                    <a:lnTo>
                      <a:pt x="4" y="14"/>
                    </a:lnTo>
                    <a:lnTo>
                      <a:pt x="0" y="14"/>
                    </a:lnTo>
                    <a:close/>
                    <a:moveTo>
                      <a:pt x="0" y="0"/>
                    </a:moveTo>
                    <a:lnTo>
                      <a:pt x="0" y="6"/>
                    </a:lnTo>
                    <a:lnTo>
                      <a:pt x="4" y="6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4" name="Rectangle 525"/>
              <p:cNvSpPr>
                <a:spLocks noChangeArrowheads="1"/>
              </p:cNvSpPr>
              <p:nvPr/>
            </p:nvSpPr>
            <p:spPr bwMode="auto">
              <a:xfrm>
                <a:off x="4152901" y="4124326"/>
                <a:ext cx="6350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5" name="Freeform 526"/>
              <p:cNvSpPr>
                <a:spLocks/>
              </p:cNvSpPr>
              <p:nvPr/>
            </p:nvSpPr>
            <p:spPr bwMode="auto">
              <a:xfrm>
                <a:off x="4152901" y="4124326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0 w 4"/>
                  <a:gd name="T3" fmla="*/ 4 h 4"/>
                  <a:gd name="T4" fmla="*/ 4 w 4"/>
                  <a:gd name="T5" fmla="*/ 4 h 4"/>
                  <a:gd name="T6" fmla="*/ 4 w 4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4"/>
                    </a:lnTo>
                    <a:lnTo>
                      <a:pt x="4" y="4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6" name="Rectangle 527"/>
              <p:cNvSpPr>
                <a:spLocks noChangeArrowheads="1"/>
              </p:cNvSpPr>
              <p:nvPr/>
            </p:nvSpPr>
            <p:spPr bwMode="auto">
              <a:xfrm>
                <a:off x="4170363" y="4052888"/>
                <a:ext cx="7938" cy="4763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7" name="Freeform 528"/>
              <p:cNvSpPr>
                <a:spLocks/>
              </p:cNvSpPr>
              <p:nvPr/>
            </p:nvSpPr>
            <p:spPr bwMode="auto">
              <a:xfrm>
                <a:off x="4170363" y="4052888"/>
                <a:ext cx="7938" cy="476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3 h 3"/>
                  <a:gd name="T4" fmla="*/ 5 w 5"/>
                  <a:gd name="T5" fmla="*/ 3 h 3"/>
                  <a:gd name="T6" fmla="*/ 5 w 5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3"/>
                    </a:lnTo>
                    <a:lnTo>
                      <a:pt x="5" y="3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8" name="Freeform 529"/>
              <p:cNvSpPr>
                <a:spLocks noEditPoints="1"/>
              </p:cNvSpPr>
              <p:nvPr/>
            </p:nvSpPr>
            <p:spPr bwMode="auto">
              <a:xfrm>
                <a:off x="4170363" y="4070351"/>
                <a:ext cx="7938" cy="36513"/>
              </a:xfrm>
              <a:custGeom>
                <a:avLst/>
                <a:gdLst>
                  <a:gd name="T0" fmla="*/ 0 w 5"/>
                  <a:gd name="T1" fmla="*/ 15 h 23"/>
                  <a:gd name="T2" fmla="*/ 0 w 5"/>
                  <a:gd name="T3" fmla="*/ 23 h 23"/>
                  <a:gd name="T4" fmla="*/ 5 w 5"/>
                  <a:gd name="T5" fmla="*/ 23 h 23"/>
                  <a:gd name="T6" fmla="*/ 5 w 5"/>
                  <a:gd name="T7" fmla="*/ 15 h 23"/>
                  <a:gd name="T8" fmla="*/ 0 w 5"/>
                  <a:gd name="T9" fmla="*/ 15 h 23"/>
                  <a:gd name="T10" fmla="*/ 0 w 5"/>
                  <a:gd name="T11" fmla="*/ 0 h 23"/>
                  <a:gd name="T12" fmla="*/ 0 w 5"/>
                  <a:gd name="T13" fmla="*/ 7 h 23"/>
                  <a:gd name="T14" fmla="*/ 5 w 5"/>
                  <a:gd name="T15" fmla="*/ 7 h 23"/>
                  <a:gd name="T16" fmla="*/ 5 w 5"/>
                  <a:gd name="T17" fmla="*/ 0 h 23"/>
                  <a:gd name="T18" fmla="*/ 0 w 5"/>
                  <a:gd name="T19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" h="23">
                    <a:moveTo>
                      <a:pt x="0" y="15"/>
                    </a:moveTo>
                    <a:lnTo>
                      <a:pt x="0" y="23"/>
                    </a:lnTo>
                    <a:lnTo>
                      <a:pt x="5" y="23"/>
                    </a:lnTo>
                    <a:lnTo>
                      <a:pt x="5" y="15"/>
                    </a:lnTo>
                    <a:lnTo>
                      <a:pt x="0" y="15"/>
                    </a:lnTo>
                    <a:close/>
                    <a:moveTo>
                      <a:pt x="0" y="0"/>
                    </a:moveTo>
                    <a:lnTo>
                      <a:pt x="0" y="7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49" name="Rectangle 530"/>
              <p:cNvSpPr>
                <a:spLocks noChangeArrowheads="1"/>
              </p:cNvSpPr>
              <p:nvPr/>
            </p:nvSpPr>
            <p:spPr bwMode="auto">
              <a:xfrm>
                <a:off x="4170363" y="4119563"/>
                <a:ext cx="7938" cy="635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0" name="Freeform 531"/>
              <p:cNvSpPr>
                <a:spLocks/>
              </p:cNvSpPr>
              <p:nvPr/>
            </p:nvSpPr>
            <p:spPr bwMode="auto">
              <a:xfrm>
                <a:off x="4170363" y="4119563"/>
                <a:ext cx="7938" cy="6350"/>
              </a:xfrm>
              <a:custGeom>
                <a:avLst/>
                <a:gdLst>
                  <a:gd name="T0" fmla="*/ 0 w 5"/>
                  <a:gd name="T1" fmla="*/ 0 h 4"/>
                  <a:gd name="T2" fmla="*/ 0 w 5"/>
                  <a:gd name="T3" fmla="*/ 4 h 4"/>
                  <a:gd name="T4" fmla="*/ 5 w 5"/>
                  <a:gd name="T5" fmla="*/ 4 h 4"/>
                  <a:gd name="T6" fmla="*/ 5 w 5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0" y="0"/>
                    </a:moveTo>
                    <a:lnTo>
                      <a:pt x="0" y="4"/>
                    </a:lnTo>
                    <a:lnTo>
                      <a:pt x="5" y="4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1" name="Rectangle 532"/>
              <p:cNvSpPr>
                <a:spLocks noChangeArrowheads="1"/>
              </p:cNvSpPr>
              <p:nvPr/>
            </p:nvSpPr>
            <p:spPr bwMode="auto">
              <a:xfrm>
                <a:off x="4127501" y="4149726"/>
                <a:ext cx="9525" cy="2540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2" name="Freeform 533"/>
              <p:cNvSpPr>
                <a:spLocks/>
              </p:cNvSpPr>
              <p:nvPr/>
            </p:nvSpPr>
            <p:spPr bwMode="auto">
              <a:xfrm>
                <a:off x="4127501" y="4149726"/>
                <a:ext cx="9525" cy="25400"/>
              </a:xfrm>
              <a:custGeom>
                <a:avLst/>
                <a:gdLst>
                  <a:gd name="T0" fmla="*/ 0 w 6"/>
                  <a:gd name="T1" fmla="*/ 0 h 16"/>
                  <a:gd name="T2" fmla="*/ 0 w 6"/>
                  <a:gd name="T3" fmla="*/ 16 h 16"/>
                  <a:gd name="T4" fmla="*/ 6 w 6"/>
                  <a:gd name="T5" fmla="*/ 16 h 16"/>
                  <a:gd name="T6" fmla="*/ 6 w 6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6">
                    <a:moveTo>
                      <a:pt x="0" y="0"/>
                    </a:moveTo>
                    <a:lnTo>
                      <a:pt x="0" y="16"/>
                    </a:lnTo>
                    <a:lnTo>
                      <a:pt x="6" y="16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3" name="Rectangle 534"/>
              <p:cNvSpPr>
                <a:spLocks noChangeArrowheads="1"/>
              </p:cNvSpPr>
              <p:nvPr/>
            </p:nvSpPr>
            <p:spPr bwMode="auto">
              <a:xfrm>
                <a:off x="4140201" y="4149726"/>
                <a:ext cx="9525" cy="2540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4" name="Freeform 535"/>
              <p:cNvSpPr>
                <a:spLocks/>
              </p:cNvSpPr>
              <p:nvPr/>
            </p:nvSpPr>
            <p:spPr bwMode="auto">
              <a:xfrm>
                <a:off x="4140201" y="4149726"/>
                <a:ext cx="9525" cy="25400"/>
              </a:xfrm>
              <a:custGeom>
                <a:avLst/>
                <a:gdLst>
                  <a:gd name="T0" fmla="*/ 0 w 6"/>
                  <a:gd name="T1" fmla="*/ 0 h 16"/>
                  <a:gd name="T2" fmla="*/ 0 w 6"/>
                  <a:gd name="T3" fmla="*/ 16 h 16"/>
                  <a:gd name="T4" fmla="*/ 6 w 6"/>
                  <a:gd name="T5" fmla="*/ 16 h 16"/>
                  <a:gd name="T6" fmla="*/ 6 w 6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6">
                    <a:moveTo>
                      <a:pt x="0" y="0"/>
                    </a:moveTo>
                    <a:lnTo>
                      <a:pt x="0" y="16"/>
                    </a:lnTo>
                    <a:lnTo>
                      <a:pt x="6" y="16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5" name="Rectangle 536"/>
              <p:cNvSpPr>
                <a:spLocks noChangeArrowheads="1"/>
              </p:cNvSpPr>
              <p:nvPr/>
            </p:nvSpPr>
            <p:spPr bwMode="auto">
              <a:xfrm>
                <a:off x="4152901" y="4149726"/>
                <a:ext cx="9525" cy="2540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6" name="Freeform 537"/>
              <p:cNvSpPr>
                <a:spLocks/>
              </p:cNvSpPr>
              <p:nvPr/>
            </p:nvSpPr>
            <p:spPr bwMode="auto">
              <a:xfrm>
                <a:off x="4152901" y="4149726"/>
                <a:ext cx="9525" cy="25400"/>
              </a:xfrm>
              <a:custGeom>
                <a:avLst/>
                <a:gdLst>
                  <a:gd name="T0" fmla="*/ 0 w 6"/>
                  <a:gd name="T1" fmla="*/ 0 h 16"/>
                  <a:gd name="T2" fmla="*/ 0 w 6"/>
                  <a:gd name="T3" fmla="*/ 16 h 16"/>
                  <a:gd name="T4" fmla="*/ 6 w 6"/>
                  <a:gd name="T5" fmla="*/ 16 h 16"/>
                  <a:gd name="T6" fmla="*/ 6 w 6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6">
                    <a:moveTo>
                      <a:pt x="0" y="0"/>
                    </a:moveTo>
                    <a:lnTo>
                      <a:pt x="0" y="16"/>
                    </a:lnTo>
                    <a:lnTo>
                      <a:pt x="6" y="16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7" name="Rectangle 538"/>
              <p:cNvSpPr>
                <a:spLocks noChangeArrowheads="1"/>
              </p:cNvSpPr>
              <p:nvPr/>
            </p:nvSpPr>
            <p:spPr bwMode="auto">
              <a:xfrm>
                <a:off x="4168776" y="4149726"/>
                <a:ext cx="7938" cy="25400"/>
              </a:xfrm>
              <a:prstGeom prst="rect">
                <a:avLst/>
              </a:pr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8" name="Freeform 539"/>
              <p:cNvSpPr>
                <a:spLocks/>
              </p:cNvSpPr>
              <p:nvPr/>
            </p:nvSpPr>
            <p:spPr bwMode="auto">
              <a:xfrm>
                <a:off x="4168776" y="4149726"/>
                <a:ext cx="7938" cy="25400"/>
              </a:xfrm>
              <a:custGeom>
                <a:avLst/>
                <a:gdLst>
                  <a:gd name="T0" fmla="*/ 0 w 5"/>
                  <a:gd name="T1" fmla="*/ 0 h 16"/>
                  <a:gd name="T2" fmla="*/ 0 w 5"/>
                  <a:gd name="T3" fmla="*/ 16 h 16"/>
                  <a:gd name="T4" fmla="*/ 5 w 5"/>
                  <a:gd name="T5" fmla="*/ 16 h 16"/>
                  <a:gd name="T6" fmla="*/ 5 w 5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6">
                    <a:moveTo>
                      <a:pt x="0" y="0"/>
                    </a:moveTo>
                    <a:lnTo>
                      <a:pt x="0" y="16"/>
                    </a:lnTo>
                    <a:lnTo>
                      <a:pt x="5" y="16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59" name="Freeform 540"/>
              <p:cNvSpPr>
                <a:spLocks/>
              </p:cNvSpPr>
              <p:nvPr/>
            </p:nvSpPr>
            <p:spPr bwMode="auto">
              <a:xfrm>
                <a:off x="4222751" y="4008438"/>
                <a:ext cx="39688" cy="165100"/>
              </a:xfrm>
              <a:custGeom>
                <a:avLst/>
                <a:gdLst>
                  <a:gd name="T0" fmla="*/ 0 w 25"/>
                  <a:gd name="T1" fmla="*/ 5 h 104"/>
                  <a:gd name="T2" fmla="*/ 20 w 25"/>
                  <a:gd name="T3" fmla="*/ 13 h 104"/>
                  <a:gd name="T4" fmla="*/ 20 w 25"/>
                  <a:gd name="T5" fmla="*/ 104 h 104"/>
                  <a:gd name="T6" fmla="*/ 25 w 25"/>
                  <a:gd name="T7" fmla="*/ 104 h 104"/>
                  <a:gd name="T8" fmla="*/ 25 w 25"/>
                  <a:gd name="T9" fmla="*/ 9 h 104"/>
                  <a:gd name="T10" fmla="*/ 3 w 25"/>
                  <a:gd name="T11" fmla="*/ 0 h 104"/>
                  <a:gd name="T12" fmla="*/ 0 w 25"/>
                  <a:gd name="T13" fmla="*/ 5 h 104"/>
                  <a:gd name="T14" fmla="*/ 0 w 25"/>
                  <a:gd name="T15" fmla="*/ 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04">
                    <a:moveTo>
                      <a:pt x="0" y="5"/>
                    </a:moveTo>
                    <a:lnTo>
                      <a:pt x="20" y="13"/>
                    </a:lnTo>
                    <a:lnTo>
                      <a:pt x="20" y="104"/>
                    </a:lnTo>
                    <a:lnTo>
                      <a:pt x="25" y="104"/>
                    </a:lnTo>
                    <a:lnTo>
                      <a:pt x="25" y="9"/>
                    </a:lnTo>
                    <a:lnTo>
                      <a:pt x="3" y="0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0" name="Freeform 541"/>
              <p:cNvSpPr>
                <a:spLocks/>
              </p:cNvSpPr>
              <p:nvPr/>
            </p:nvSpPr>
            <p:spPr bwMode="auto">
              <a:xfrm>
                <a:off x="4349751" y="3976688"/>
                <a:ext cx="15875" cy="128588"/>
              </a:xfrm>
              <a:custGeom>
                <a:avLst/>
                <a:gdLst>
                  <a:gd name="T0" fmla="*/ 0 w 10"/>
                  <a:gd name="T1" fmla="*/ 0 h 81"/>
                  <a:gd name="T2" fmla="*/ 10 w 10"/>
                  <a:gd name="T3" fmla="*/ 8 h 81"/>
                  <a:gd name="T4" fmla="*/ 10 w 10"/>
                  <a:gd name="T5" fmla="*/ 80 h 81"/>
                  <a:gd name="T6" fmla="*/ 0 w 10"/>
                  <a:gd name="T7" fmla="*/ 81 h 81"/>
                  <a:gd name="T8" fmla="*/ 0 w 10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1">
                    <a:moveTo>
                      <a:pt x="0" y="0"/>
                    </a:moveTo>
                    <a:lnTo>
                      <a:pt x="10" y="8"/>
                    </a:lnTo>
                    <a:lnTo>
                      <a:pt x="10" y="80"/>
                    </a:lnTo>
                    <a:lnTo>
                      <a:pt x="0" y="8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1" name="Freeform 542"/>
              <p:cNvSpPr>
                <a:spLocks/>
              </p:cNvSpPr>
              <p:nvPr/>
            </p:nvSpPr>
            <p:spPr bwMode="auto">
              <a:xfrm>
                <a:off x="4349751" y="3971926"/>
                <a:ext cx="15875" cy="134938"/>
              </a:xfrm>
              <a:custGeom>
                <a:avLst/>
                <a:gdLst>
                  <a:gd name="T0" fmla="*/ 0 w 10"/>
                  <a:gd name="T1" fmla="*/ 3 h 85"/>
                  <a:gd name="T2" fmla="*/ 0 w 10"/>
                  <a:gd name="T3" fmla="*/ 3 h 85"/>
                  <a:gd name="T4" fmla="*/ 9 w 10"/>
                  <a:gd name="T5" fmla="*/ 11 h 85"/>
                  <a:gd name="T6" fmla="*/ 9 w 10"/>
                  <a:gd name="T7" fmla="*/ 81 h 85"/>
                  <a:gd name="T8" fmla="*/ 1 w 10"/>
                  <a:gd name="T9" fmla="*/ 83 h 85"/>
                  <a:gd name="T10" fmla="*/ 1 w 10"/>
                  <a:gd name="T11" fmla="*/ 3 h 85"/>
                  <a:gd name="T12" fmla="*/ 0 w 10"/>
                  <a:gd name="T13" fmla="*/ 3 h 85"/>
                  <a:gd name="T14" fmla="*/ 0 w 10"/>
                  <a:gd name="T15" fmla="*/ 3 h 85"/>
                  <a:gd name="T16" fmla="*/ 0 w 10"/>
                  <a:gd name="T17" fmla="*/ 3 h 85"/>
                  <a:gd name="T18" fmla="*/ 0 w 10"/>
                  <a:gd name="T19" fmla="*/ 3 h 85"/>
                  <a:gd name="T20" fmla="*/ 0 w 10"/>
                  <a:gd name="T21" fmla="*/ 85 h 85"/>
                  <a:gd name="T22" fmla="*/ 10 w 10"/>
                  <a:gd name="T23" fmla="*/ 83 h 85"/>
                  <a:gd name="T24" fmla="*/ 10 w 10"/>
                  <a:gd name="T25" fmla="*/ 11 h 85"/>
                  <a:gd name="T26" fmla="*/ 0 w 10"/>
                  <a:gd name="T27" fmla="*/ 0 h 85"/>
                  <a:gd name="T28" fmla="*/ 0 w 10"/>
                  <a:gd name="T29" fmla="*/ 3 h 85"/>
                  <a:gd name="T30" fmla="*/ 0 w 10"/>
                  <a:gd name="T31" fmla="*/ 3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" h="85">
                    <a:moveTo>
                      <a:pt x="0" y="3"/>
                    </a:moveTo>
                    <a:lnTo>
                      <a:pt x="0" y="3"/>
                    </a:lnTo>
                    <a:lnTo>
                      <a:pt x="9" y="11"/>
                    </a:lnTo>
                    <a:lnTo>
                      <a:pt x="9" y="81"/>
                    </a:lnTo>
                    <a:lnTo>
                      <a:pt x="1" y="83"/>
                    </a:lnTo>
                    <a:lnTo>
                      <a:pt x="1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85"/>
                    </a:lnTo>
                    <a:lnTo>
                      <a:pt x="10" y="83"/>
                    </a:lnTo>
                    <a:lnTo>
                      <a:pt x="10" y="11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2" name="Freeform 543"/>
              <p:cNvSpPr>
                <a:spLocks/>
              </p:cNvSpPr>
              <p:nvPr/>
            </p:nvSpPr>
            <p:spPr bwMode="auto">
              <a:xfrm>
                <a:off x="4311651" y="3917951"/>
                <a:ext cx="96838" cy="187325"/>
              </a:xfrm>
              <a:custGeom>
                <a:avLst/>
                <a:gdLst>
                  <a:gd name="T0" fmla="*/ 3 w 61"/>
                  <a:gd name="T1" fmla="*/ 25 h 118"/>
                  <a:gd name="T2" fmla="*/ 4 w 61"/>
                  <a:gd name="T3" fmla="*/ 29 h 118"/>
                  <a:gd name="T4" fmla="*/ 53 w 61"/>
                  <a:gd name="T5" fmla="*/ 10 h 118"/>
                  <a:gd name="T6" fmla="*/ 53 w 61"/>
                  <a:gd name="T7" fmla="*/ 110 h 118"/>
                  <a:gd name="T8" fmla="*/ 7 w 61"/>
                  <a:gd name="T9" fmla="*/ 110 h 118"/>
                  <a:gd name="T10" fmla="*/ 7 w 61"/>
                  <a:gd name="T11" fmla="*/ 25 h 118"/>
                  <a:gd name="T12" fmla="*/ 3 w 61"/>
                  <a:gd name="T13" fmla="*/ 25 h 118"/>
                  <a:gd name="T14" fmla="*/ 4 w 61"/>
                  <a:gd name="T15" fmla="*/ 29 h 118"/>
                  <a:gd name="T16" fmla="*/ 3 w 61"/>
                  <a:gd name="T17" fmla="*/ 25 h 118"/>
                  <a:gd name="T18" fmla="*/ 0 w 61"/>
                  <a:gd name="T19" fmla="*/ 25 h 118"/>
                  <a:gd name="T20" fmla="*/ 0 w 61"/>
                  <a:gd name="T21" fmla="*/ 118 h 118"/>
                  <a:gd name="T22" fmla="*/ 61 w 61"/>
                  <a:gd name="T23" fmla="*/ 118 h 118"/>
                  <a:gd name="T24" fmla="*/ 61 w 61"/>
                  <a:gd name="T25" fmla="*/ 0 h 118"/>
                  <a:gd name="T26" fmla="*/ 0 w 61"/>
                  <a:gd name="T27" fmla="*/ 22 h 118"/>
                  <a:gd name="T28" fmla="*/ 0 w 61"/>
                  <a:gd name="T29" fmla="*/ 25 h 118"/>
                  <a:gd name="T30" fmla="*/ 3 w 61"/>
                  <a:gd name="T31" fmla="*/ 2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" h="118">
                    <a:moveTo>
                      <a:pt x="3" y="25"/>
                    </a:moveTo>
                    <a:lnTo>
                      <a:pt x="4" y="29"/>
                    </a:lnTo>
                    <a:lnTo>
                      <a:pt x="53" y="10"/>
                    </a:lnTo>
                    <a:lnTo>
                      <a:pt x="53" y="110"/>
                    </a:lnTo>
                    <a:lnTo>
                      <a:pt x="7" y="110"/>
                    </a:lnTo>
                    <a:lnTo>
                      <a:pt x="7" y="25"/>
                    </a:lnTo>
                    <a:lnTo>
                      <a:pt x="3" y="25"/>
                    </a:lnTo>
                    <a:lnTo>
                      <a:pt x="4" y="29"/>
                    </a:lnTo>
                    <a:lnTo>
                      <a:pt x="3" y="25"/>
                    </a:lnTo>
                    <a:lnTo>
                      <a:pt x="0" y="25"/>
                    </a:lnTo>
                    <a:lnTo>
                      <a:pt x="0" y="118"/>
                    </a:lnTo>
                    <a:lnTo>
                      <a:pt x="61" y="118"/>
                    </a:lnTo>
                    <a:lnTo>
                      <a:pt x="61" y="0"/>
                    </a:lnTo>
                    <a:lnTo>
                      <a:pt x="0" y="22"/>
                    </a:lnTo>
                    <a:lnTo>
                      <a:pt x="0" y="25"/>
                    </a:lnTo>
                    <a:lnTo>
                      <a:pt x="3" y="25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3" name="Freeform 544"/>
              <p:cNvSpPr>
                <a:spLocks/>
              </p:cNvSpPr>
              <p:nvPr/>
            </p:nvSpPr>
            <p:spPr bwMode="auto">
              <a:xfrm>
                <a:off x="4408488" y="3921126"/>
                <a:ext cx="20638" cy="182563"/>
              </a:xfrm>
              <a:custGeom>
                <a:avLst/>
                <a:gdLst>
                  <a:gd name="T0" fmla="*/ 0 w 13"/>
                  <a:gd name="T1" fmla="*/ 0 h 115"/>
                  <a:gd name="T2" fmla="*/ 13 w 13"/>
                  <a:gd name="T3" fmla="*/ 12 h 115"/>
                  <a:gd name="T4" fmla="*/ 13 w 13"/>
                  <a:gd name="T5" fmla="*/ 112 h 115"/>
                  <a:gd name="T6" fmla="*/ 0 w 13"/>
                  <a:gd name="T7" fmla="*/ 115 h 115"/>
                  <a:gd name="T8" fmla="*/ 0 w 13"/>
                  <a:gd name="T9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5">
                    <a:moveTo>
                      <a:pt x="0" y="0"/>
                    </a:moveTo>
                    <a:lnTo>
                      <a:pt x="13" y="12"/>
                    </a:lnTo>
                    <a:lnTo>
                      <a:pt x="13" y="112"/>
                    </a:lnTo>
                    <a:lnTo>
                      <a:pt x="0" y="1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4" name="Freeform 545"/>
              <p:cNvSpPr>
                <a:spLocks/>
              </p:cNvSpPr>
              <p:nvPr/>
            </p:nvSpPr>
            <p:spPr bwMode="auto">
              <a:xfrm>
                <a:off x="4406901" y="3917951"/>
                <a:ext cx="25400" cy="187325"/>
              </a:xfrm>
              <a:custGeom>
                <a:avLst/>
                <a:gdLst>
                  <a:gd name="T0" fmla="*/ 1 w 16"/>
                  <a:gd name="T1" fmla="*/ 2 h 118"/>
                  <a:gd name="T2" fmla="*/ 0 w 16"/>
                  <a:gd name="T3" fmla="*/ 4 h 118"/>
                  <a:gd name="T4" fmla="*/ 13 w 16"/>
                  <a:gd name="T5" fmla="*/ 14 h 118"/>
                  <a:gd name="T6" fmla="*/ 13 w 16"/>
                  <a:gd name="T7" fmla="*/ 113 h 118"/>
                  <a:gd name="T8" fmla="*/ 2 w 16"/>
                  <a:gd name="T9" fmla="*/ 115 h 118"/>
                  <a:gd name="T10" fmla="*/ 2 w 16"/>
                  <a:gd name="T11" fmla="*/ 2 h 118"/>
                  <a:gd name="T12" fmla="*/ 1 w 16"/>
                  <a:gd name="T13" fmla="*/ 2 h 118"/>
                  <a:gd name="T14" fmla="*/ 0 w 16"/>
                  <a:gd name="T15" fmla="*/ 4 h 118"/>
                  <a:gd name="T16" fmla="*/ 1 w 16"/>
                  <a:gd name="T17" fmla="*/ 2 h 118"/>
                  <a:gd name="T18" fmla="*/ 0 w 16"/>
                  <a:gd name="T19" fmla="*/ 2 h 118"/>
                  <a:gd name="T20" fmla="*/ 0 w 16"/>
                  <a:gd name="T21" fmla="*/ 118 h 118"/>
                  <a:gd name="T22" fmla="*/ 16 w 16"/>
                  <a:gd name="T23" fmla="*/ 115 h 118"/>
                  <a:gd name="T24" fmla="*/ 16 w 16"/>
                  <a:gd name="T25" fmla="*/ 13 h 118"/>
                  <a:gd name="T26" fmla="*/ 0 w 16"/>
                  <a:gd name="T27" fmla="*/ 0 h 118"/>
                  <a:gd name="T28" fmla="*/ 0 w 16"/>
                  <a:gd name="T29" fmla="*/ 2 h 118"/>
                  <a:gd name="T30" fmla="*/ 1 w 16"/>
                  <a:gd name="T31" fmla="*/ 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" h="118">
                    <a:moveTo>
                      <a:pt x="1" y="2"/>
                    </a:moveTo>
                    <a:lnTo>
                      <a:pt x="0" y="4"/>
                    </a:lnTo>
                    <a:lnTo>
                      <a:pt x="13" y="14"/>
                    </a:lnTo>
                    <a:lnTo>
                      <a:pt x="13" y="113"/>
                    </a:lnTo>
                    <a:lnTo>
                      <a:pt x="2" y="115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118"/>
                    </a:lnTo>
                    <a:lnTo>
                      <a:pt x="16" y="115"/>
                    </a:lnTo>
                    <a:lnTo>
                      <a:pt x="16" y="13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5" name="Freeform 546"/>
              <p:cNvSpPr>
                <a:spLocks/>
              </p:cNvSpPr>
              <p:nvPr/>
            </p:nvSpPr>
            <p:spPr bwMode="auto">
              <a:xfrm>
                <a:off x="4284663" y="3978276"/>
                <a:ext cx="60325" cy="125413"/>
              </a:xfrm>
              <a:custGeom>
                <a:avLst/>
                <a:gdLst>
                  <a:gd name="T0" fmla="*/ 0 w 38"/>
                  <a:gd name="T1" fmla="*/ 15 h 79"/>
                  <a:gd name="T2" fmla="*/ 38 w 38"/>
                  <a:gd name="T3" fmla="*/ 0 h 79"/>
                  <a:gd name="T4" fmla="*/ 38 w 38"/>
                  <a:gd name="T5" fmla="*/ 79 h 79"/>
                  <a:gd name="T6" fmla="*/ 0 w 38"/>
                  <a:gd name="T7" fmla="*/ 79 h 79"/>
                  <a:gd name="T8" fmla="*/ 0 w 38"/>
                  <a:gd name="T9" fmla="*/ 1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79">
                    <a:moveTo>
                      <a:pt x="0" y="15"/>
                    </a:moveTo>
                    <a:lnTo>
                      <a:pt x="38" y="0"/>
                    </a:lnTo>
                    <a:lnTo>
                      <a:pt x="38" y="79"/>
                    </a:lnTo>
                    <a:lnTo>
                      <a:pt x="0" y="79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6" name="Freeform 547"/>
              <p:cNvSpPr>
                <a:spLocks/>
              </p:cNvSpPr>
              <p:nvPr/>
            </p:nvSpPr>
            <p:spPr bwMode="auto">
              <a:xfrm>
                <a:off x="4279901" y="3975101"/>
                <a:ext cx="69850" cy="131763"/>
              </a:xfrm>
              <a:custGeom>
                <a:avLst/>
                <a:gdLst>
                  <a:gd name="T0" fmla="*/ 3 w 44"/>
                  <a:gd name="T1" fmla="*/ 17 h 83"/>
                  <a:gd name="T2" fmla="*/ 4 w 44"/>
                  <a:gd name="T3" fmla="*/ 20 h 83"/>
                  <a:gd name="T4" fmla="*/ 38 w 44"/>
                  <a:gd name="T5" fmla="*/ 6 h 83"/>
                  <a:gd name="T6" fmla="*/ 38 w 44"/>
                  <a:gd name="T7" fmla="*/ 78 h 83"/>
                  <a:gd name="T8" fmla="*/ 5 w 44"/>
                  <a:gd name="T9" fmla="*/ 78 h 83"/>
                  <a:gd name="T10" fmla="*/ 5 w 44"/>
                  <a:gd name="T11" fmla="*/ 17 h 83"/>
                  <a:gd name="T12" fmla="*/ 3 w 44"/>
                  <a:gd name="T13" fmla="*/ 17 h 83"/>
                  <a:gd name="T14" fmla="*/ 4 w 44"/>
                  <a:gd name="T15" fmla="*/ 20 h 83"/>
                  <a:gd name="T16" fmla="*/ 3 w 44"/>
                  <a:gd name="T17" fmla="*/ 17 h 83"/>
                  <a:gd name="T18" fmla="*/ 0 w 44"/>
                  <a:gd name="T19" fmla="*/ 17 h 83"/>
                  <a:gd name="T20" fmla="*/ 0 w 44"/>
                  <a:gd name="T21" fmla="*/ 83 h 83"/>
                  <a:gd name="T22" fmla="*/ 44 w 44"/>
                  <a:gd name="T23" fmla="*/ 83 h 83"/>
                  <a:gd name="T24" fmla="*/ 44 w 44"/>
                  <a:gd name="T25" fmla="*/ 0 h 83"/>
                  <a:gd name="T26" fmla="*/ 0 w 44"/>
                  <a:gd name="T27" fmla="*/ 16 h 83"/>
                  <a:gd name="T28" fmla="*/ 0 w 44"/>
                  <a:gd name="T29" fmla="*/ 17 h 83"/>
                  <a:gd name="T30" fmla="*/ 3 w 44"/>
                  <a:gd name="T31" fmla="*/ 1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" h="83">
                    <a:moveTo>
                      <a:pt x="3" y="17"/>
                    </a:moveTo>
                    <a:lnTo>
                      <a:pt x="4" y="20"/>
                    </a:lnTo>
                    <a:lnTo>
                      <a:pt x="38" y="6"/>
                    </a:lnTo>
                    <a:lnTo>
                      <a:pt x="38" y="78"/>
                    </a:lnTo>
                    <a:lnTo>
                      <a:pt x="5" y="78"/>
                    </a:lnTo>
                    <a:lnTo>
                      <a:pt x="5" y="17"/>
                    </a:lnTo>
                    <a:lnTo>
                      <a:pt x="3" y="17"/>
                    </a:lnTo>
                    <a:lnTo>
                      <a:pt x="4" y="20"/>
                    </a:lnTo>
                    <a:lnTo>
                      <a:pt x="3" y="17"/>
                    </a:lnTo>
                    <a:lnTo>
                      <a:pt x="0" y="17"/>
                    </a:lnTo>
                    <a:lnTo>
                      <a:pt x="0" y="83"/>
                    </a:lnTo>
                    <a:lnTo>
                      <a:pt x="44" y="83"/>
                    </a:lnTo>
                    <a:lnTo>
                      <a:pt x="44" y="0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3" y="17"/>
                    </a:lnTo>
                    <a:close/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7" name="Freeform 548"/>
              <p:cNvSpPr>
                <a:spLocks/>
              </p:cNvSpPr>
              <p:nvPr/>
            </p:nvSpPr>
            <p:spPr bwMode="auto">
              <a:xfrm>
                <a:off x="4291013" y="4010026"/>
                <a:ext cx="49213" cy="23813"/>
              </a:xfrm>
              <a:custGeom>
                <a:avLst/>
                <a:gdLst>
                  <a:gd name="T0" fmla="*/ 3 w 24"/>
                  <a:gd name="T1" fmla="*/ 10 h 11"/>
                  <a:gd name="T2" fmla="*/ 22 w 24"/>
                  <a:gd name="T3" fmla="*/ 4 h 11"/>
                  <a:gd name="T4" fmla="*/ 24 w 24"/>
                  <a:gd name="T5" fmla="*/ 2 h 11"/>
                  <a:gd name="T6" fmla="*/ 21 w 24"/>
                  <a:gd name="T7" fmla="*/ 0 h 11"/>
                  <a:gd name="T8" fmla="*/ 2 w 24"/>
                  <a:gd name="T9" fmla="*/ 6 h 11"/>
                  <a:gd name="T10" fmla="*/ 0 w 24"/>
                  <a:gd name="T11" fmla="*/ 9 h 11"/>
                  <a:gd name="T12" fmla="*/ 3 w 24"/>
                  <a:gd name="T13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1">
                    <a:moveTo>
                      <a:pt x="3" y="10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4" y="4"/>
                      <a:pt x="24" y="3"/>
                      <a:pt x="24" y="2"/>
                    </a:cubicBezTo>
                    <a:cubicBezTo>
                      <a:pt x="24" y="0"/>
                      <a:pt x="22" y="0"/>
                      <a:pt x="21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7"/>
                      <a:pt x="0" y="8"/>
                      <a:pt x="0" y="9"/>
                    </a:cubicBezTo>
                    <a:cubicBezTo>
                      <a:pt x="1" y="10"/>
                      <a:pt x="2" y="11"/>
                      <a:pt x="3" y="10"/>
                    </a:cubicBezTo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8" name="Freeform 549"/>
              <p:cNvSpPr>
                <a:spLocks/>
              </p:cNvSpPr>
              <p:nvPr/>
            </p:nvSpPr>
            <p:spPr bwMode="auto">
              <a:xfrm>
                <a:off x="4291013" y="4035426"/>
                <a:ext cx="49213" cy="22225"/>
              </a:xfrm>
              <a:custGeom>
                <a:avLst/>
                <a:gdLst>
                  <a:gd name="T0" fmla="*/ 3 w 24"/>
                  <a:gd name="T1" fmla="*/ 10 h 10"/>
                  <a:gd name="T2" fmla="*/ 22 w 24"/>
                  <a:gd name="T3" fmla="*/ 4 h 10"/>
                  <a:gd name="T4" fmla="*/ 24 w 24"/>
                  <a:gd name="T5" fmla="*/ 2 h 10"/>
                  <a:gd name="T6" fmla="*/ 21 w 24"/>
                  <a:gd name="T7" fmla="*/ 0 h 10"/>
                  <a:gd name="T8" fmla="*/ 2 w 24"/>
                  <a:gd name="T9" fmla="*/ 5 h 10"/>
                  <a:gd name="T10" fmla="*/ 0 w 24"/>
                  <a:gd name="T11" fmla="*/ 8 h 10"/>
                  <a:gd name="T12" fmla="*/ 3 w 24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0">
                    <a:moveTo>
                      <a:pt x="3" y="10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4" y="4"/>
                      <a:pt x="24" y="3"/>
                      <a:pt x="24" y="2"/>
                    </a:cubicBezTo>
                    <a:cubicBezTo>
                      <a:pt x="24" y="0"/>
                      <a:pt x="22" y="0"/>
                      <a:pt x="21" y="0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9"/>
                      <a:pt x="2" y="10"/>
                      <a:pt x="3" y="10"/>
                    </a:cubicBezTo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69" name="Freeform 550"/>
              <p:cNvSpPr>
                <a:spLocks/>
              </p:cNvSpPr>
              <p:nvPr/>
            </p:nvSpPr>
            <p:spPr bwMode="auto">
              <a:xfrm>
                <a:off x="4291013" y="4060826"/>
                <a:ext cx="49213" cy="19050"/>
              </a:xfrm>
              <a:custGeom>
                <a:avLst/>
                <a:gdLst>
                  <a:gd name="T0" fmla="*/ 2 w 24"/>
                  <a:gd name="T1" fmla="*/ 9 h 9"/>
                  <a:gd name="T2" fmla="*/ 22 w 24"/>
                  <a:gd name="T3" fmla="*/ 4 h 9"/>
                  <a:gd name="T4" fmla="*/ 24 w 24"/>
                  <a:gd name="T5" fmla="*/ 2 h 9"/>
                  <a:gd name="T6" fmla="*/ 21 w 24"/>
                  <a:gd name="T7" fmla="*/ 0 h 9"/>
                  <a:gd name="T8" fmla="*/ 1 w 24"/>
                  <a:gd name="T9" fmla="*/ 4 h 9"/>
                  <a:gd name="T10" fmla="*/ 0 w 24"/>
                  <a:gd name="T11" fmla="*/ 7 h 9"/>
                  <a:gd name="T12" fmla="*/ 2 w 24"/>
                  <a:gd name="T13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9">
                    <a:moveTo>
                      <a:pt x="2" y="9"/>
                    </a:moveTo>
                    <a:cubicBezTo>
                      <a:pt x="22" y="4"/>
                      <a:pt x="22" y="4"/>
                      <a:pt x="22" y="4"/>
                    </a:cubicBezTo>
                    <a:cubicBezTo>
                      <a:pt x="23" y="4"/>
                      <a:pt x="24" y="3"/>
                      <a:pt x="24" y="2"/>
                    </a:cubicBezTo>
                    <a:cubicBezTo>
                      <a:pt x="24" y="0"/>
                      <a:pt x="23" y="0"/>
                      <a:pt x="21" y="0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5"/>
                      <a:pt x="0" y="6"/>
                      <a:pt x="0" y="7"/>
                    </a:cubicBezTo>
                    <a:cubicBezTo>
                      <a:pt x="0" y="8"/>
                      <a:pt x="1" y="9"/>
                      <a:pt x="2" y="9"/>
                    </a:cubicBezTo>
                  </a:path>
                </a:pathLst>
              </a:custGeom>
              <a:solidFill>
                <a:srgbClr val="299A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68" name="テキスト ボックス 567"/>
            <p:cNvSpPr txBox="1"/>
            <p:nvPr/>
          </p:nvSpPr>
          <p:spPr>
            <a:xfrm>
              <a:off x="4209933" y="3143798"/>
              <a:ext cx="9294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B050"/>
                  </a:solidFill>
                  <a:latin typeface="Arial Rounded MT Bold" panose="020F0704030504030204" pitchFamily="34" charset="0"/>
                </a:rPr>
                <a:t>Data User</a:t>
              </a:r>
              <a:endParaRPr kumimoji="1" lang="ja-JP" altLang="en-US" sz="1200" dirty="0">
                <a:solidFill>
                  <a:srgbClr val="00B050"/>
                </a:solidFill>
                <a:latin typeface="Arial Rounded MT Bold" panose="020F0704030504030204" pitchFamily="34" charset="0"/>
              </a:endParaRPr>
            </a:p>
          </p:txBody>
        </p:sp>
        <p:grpSp>
          <p:nvGrpSpPr>
            <p:cNvPr id="569" name="グループ化 568"/>
            <p:cNvGrpSpPr/>
            <p:nvPr/>
          </p:nvGrpSpPr>
          <p:grpSpPr>
            <a:xfrm>
              <a:off x="4539329" y="4018319"/>
              <a:ext cx="286500" cy="347457"/>
              <a:chOff x="4505326" y="3905251"/>
              <a:chExt cx="223838" cy="271463"/>
            </a:xfrm>
          </p:grpSpPr>
          <p:sp>
            <p:nvSpPr>
              <p:cNvPr id="571" name="Freeform 440"/>
              <p:cNvSpPr>
                <a:spLocks/>
              </p:cNvSpPr>
              <p:nvPr/>
            </p:nvSpPr>
            <p:spPr bwMode="auto">
              <a:xfrm>
                <a:off x="4505326" y="4006851"/>
                <a:ext cx="223838" cy="169863"/>
              </a:xfrm>
              <a:custGeom>
                <a:avLst/>
                <a:gdLst>
                  <a:gd name="T0" fmla="*/ 106 w 106"/>
                  <a:gd name="T1" fmla="*/ 52 h 81"/>
                  <a:gd name="T2" fmla="*/ 53 w 106"/>
                  <a:gd name="T3" fmla="*/ 0 h 81"/>
                  <a:gd name="T4" fmla="*/ 0 w 106"/>
                  <a:gd name="T5" fmla="*/ 52 h 81"/>
                  <a:gd name="T6" fmla="*/ 106 w 106"/>
                  <a:gd name="T7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81">
                    <a:moveTo>
                      <a:pt x="106" y="52"/>
                    </a:moveTo>
                    <a:cubicBezTo>
                      <a:pt x="106" y="23"/>
                      <a:pt x="82" y="0"/>
                      <a:pt x="53" y="0"/>
                    </a:cubicBezTo>
                    <a:cubicBezTo>
                      <a:pt x="24" y="0"/>
                      <a:pt x="0" y="23"/>
                      <a:pt x="0" y="52"/>
                    </a:cubicBezTo>
                    <a:cubicBezTo>
                      <a:pt x="0" y="81"/>
                      <a:pt x="106" y="81"/>
                      <a:pt x="106" y="52"/>
                    </a:cubicBezTo>
                    <a:close/>
                  </a:path>
                </a:pathLst>
              </a:cu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2" name="Oval 441"/>
              <p:cNvSpPr>
                <a:spLocks noChangeArrowheads="1"/>
              </p:cNvSpPr>
              <p:nvPr/>
            </p:nvSpPr>
            <p:spPr bwMode="auto">
              <a:xfrm>
                <a:off x="4549776" y="3905251"/>
                <a:ext cx="134938" cy="139700"/>
              </a:xfrm>
              <a:prstGeom prst="ellipse">
                <a:avLst/>
              </a:prstGeom>
              <a:solidFill>
                <a:srgbClr val="22A2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70" name="角丸四角形 569"/>
            <p:cNvSpPr/>
            <p:nvPr/>
          </p:nvSpPr>
          <p:spPr>
            <a:xfrm>
              <a:off x="4788375" y="4639359"/>
              <a:ext cx="900000" cy="251598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>
                  <a:latin typeface="Arial Rounded MT Bold" panose="020F0704030504030204" pitchFamily="34" charset="0"/>
                </a:rPr>
                <a:t>Article</a:t>
              </a:r>
              <a:endParaRPr kumimoji="1" lang="ja-JP" altLang="en-US" sz="1400" dirty="0">
                <a:latin typeface="Arial Rounded MT Bold" panose="020F0704030504030204" pitchFamily="34" charset="0"/>
              </a:endParaRPr>
            </a:p>
          </p:txBody>
        </p:sp>
      </p:grpSp>
      <p:sp>
        <p:nvSpPr>
          <p:cNvPr id="744" name="テキスト ボックス 743"/>
          <p:cNvSpPr txBox="1"/>
          <p:nvPr/>
        </p:nvSpPr>
        <p:spPr>
          <a:xfrm>
            <a:off x="404462" y="5485377"/>
            <a:ext cx="3032690" cy="887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  <a:spcAft>
                <a:spcPts val="300"/>
              </a:spcAft>
            </a:pPr>
            <a:r>
              <a:rPr lang="ja-JP" altLang="en-US" sz="1400" dirty="0">
                <a:solidFill>
                  <a:srgbClr val="3D519A"/>
                </a:solidFill>
              </a:rPr>
              <a:t>●</a:t>
            </a:r>
            <a:r>
              <a:rPr lang="ja-JP" altLang="en-US" sz="1400" dirty="0"/>
              <a:t> </a:t>
            </a:r>
            <a:r>
              <a:rPr lang="en-US" altLang="ja-JP" sz="1400" dirty="0"/>
              <a:t>High Speed Access using SINET5</a:t>
            </a:r>
          </a:p>
          <a:p>
            <a:pPr defTabSz="266700">
              <a:lnSpc>
                <a:spcPts val="1400"/>
              </a:lnSpc>
              <a:spcAft>
                <a:spcPts val="300"/>
              </a:spcAft>
            </a:pPr>
            <a:r>
              <a:rPr lang="ja-JP" altLang="en-US" sz="1400" dirty="0">
                <a:solidFill>
                  <a:srgbClr val="3D519A"/>
                </a:solidFill>
              </a:rPr>
              <a:t>●</a:t>
            </a:r>
            <a:r>
              <a:rPr lang="ja-JP" altLang="en-US" sz="1400" dirty="0"/>
              <a:t> </a:t>
            </a:r>
            <a:r>
              <a:rPr lang="en-US" altLang="ja-JP" sz="1400" dirty="0"/>
              <a:t>Data Sharing Func using</a:t>
            </a:r>
            <a:br>
              <a:rPr lang="en-US" altLang="ja-JP" sz="1400" dirty="0"/>
            </a:br>
            <a:r>
              <a:rPr lang="en-US" altLang="ja-JP" sz="1400" dirty="0"/>
              <a:t>	Virtual NW and ID Federation</a:t>
            </a:r>
          </a:p>
          <a:p>
            <a:pPr>
              <a:lnSpc>
                <a:spcPts val="1400"/>
              </a:lnSpc>
              <a:spcAft>
                <a:spcPts val="300"/>
              </a:spcAft>
            </a:pPr>
            <a:r>
              <a:rPr kumimoji="1" lang="ja-JP" altLang="en-US" sz="1400" dirty="0">
                <a:solidFill>
                  <a:srgbClr val="3D519A"/>
                </a:solidFill>
              </a:rPr>
              <a:t>●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Effective Data Storage Switcher</a:t>
            </a:r>
            <a:endParaRPr kumimoji="1" lang="ja-JP" altLang="en-US" sz="1400" dirty="0"/>
          </a:p>
        </p:txBody>
      </p:sp>
      <p:sp>
        <p:nvSpPr>
          <p:cNvPr id="745" name="テキスト ボックス 744"/>
          <p:cNvSpPr txBox="1"/>
          <p:nvPr/>
        </p:nvSpPr>
        <p:spPr>
          <a:xfrm>
            <a:off x="5561062" y="5599244"/>
            <a:ext cx="3288529" cy="887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  <a:spcAft>
                <a:spcPts val="300"/>
              </a:spcAft>
            </a:pPr>
            <a:r>
              <a:rPr lang="ja-JP" altLang="en-US" sz="1400" dirty="0">
                <a:solidFill>
                  <a:srgbClr val="FF8A09"/>
                </a:solidFill>
              </a:rPr>
              <a:t>●</a:t>
            </a:r>
            <a:r>
              <a:rPr lang="ja-JP" altLang="en-US" sz="1400" dirty="0"/>
              <a:t> </a:t>
            </a:r>
            <a:r>
              <a:rPr lang="en-US" altLang="ja-JP" sz="1400" dirty="0"/>
              <a:t>Data oriented Self-Archiving Func</a:t>
            </a:r>
          </a:p>
          <a:p>
            <a:pPr>
              <a:lnSpc>
                <a:spcPts val="1400"/>
              </a:lnSpc>
              <a:spcAft>
                <a:spcPts val="300"/>
              </a:spcAft>
            </a:pPr>
            <a:r>
              <a:rPr lang="ja-JP" altLang="en-US" sz="1400" dirty="0">
                <a:solidFill>
                  <a:srgbClr val="FF8A09"/>
                </a:solidFill>
              </a:rPr>
              <a:t>●</a:t>
            </a:r>
            <a:r>
              <a:rPr lang="ja-JP" altLang="en-US" sz="1400" dirty="0"/>
              <a:t> </a:t>
            </a:r>
            <a:r>
              <a:rPr lang="en-US" altLang="ja-JP" sz="1400" dirty="0"/>
              <a:t>Versioning and auto-Packaging Func</a:t>
            </a:r>
          </a:p>
          <a:p>
            <a:pPr defTabSz="266700">
              <a:lnSpc>
                <a:spcPts val="1400"/>
              </a:lnSpc>
              <a:spcAft>
                <a:spcPts val="300"/>
              </a:spcAft>
              <a:tabLst>
                <a:tab pos="266700" algn="l"/>
              </a:tabLst>
            </a:pPr>
            <a:r>
              <a:rPr kumimoji="1" lang="ja-JP" altLang="en-US" sz="1400" dirty="0">
                <a:solidFill>
                  <a:srgbClr val="FF8A09"/>
                </a:solidFill>
              </a:rPr>
              <a:t>●</a:t>
            </a:r>
            <a:r>
              <a:rPr kumimoji="1" lang="ja-JP" altLang="en-US" sz="1400" dirty="0"/>
              <a:t> </a:t>
            </a:r>
            <a:r>
              <a:rPr kumimoji="1" lang="en-US" altLang="ja-JP" sz="1400" dirty="0"/>
              <a:t>User Dependent </a:t>
            </a:r>
            <a:r>
              <a:rPr lang="en-US" altLang="ja-JP" sz="1400" dirty="0"/>
              <a:t>Personal </a:t>
            </a:r>
            <a:r>
              <a:rPr kumimoji="1" lang="en-US" altLang="ja-JP" sz="1400" dirty="0"/>
              <a:t>Data </a:t>
            </a:r>
            <a:br>
              <a:rPr kumimoji="1" lang="en-US" altLang="ja-JP" sz="1400" dirty="0"/>
            </a:br>
            <a:r>
              <a:rPr kumimoji="1" lang="en-US" altLang="ja-JP" sz="1400" dirty="0"/>
              <a:t>	Pseudonym Func</a:t>
            </a:r>
            <a:endParaRPr kumimoji="1" lang="ja-JP" altLang="en-US" sz="1400" dirty="0"/>
          </a:p>
        </p:txBody>
      </p:sp>
      <p:sp>
        <p:nvSpPr>
          <p:cNvPr id="746" name="テキスト ボックス 745"/>
          <p:cNvSpPr txBox="1"/>
          <p:nvPr/>
        </p:nvSpPr>
        <p:spPr>
          <a:xfrm>
            <a:off x="5940152" y="4406267"/>
            <a:ext cx="2460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Arial Rounded MT Bold" panose="020F0704030504030204" pitchFamily="34" charset="0"/>
              </a:rPr>
              <a:t>Research Data Repository</a:t>
            </a:r>
            <a:endParaRPr kumimoji="1" lang="ja-JP" alt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747" name="左右矢印 746"/>
          <p:cNvSpPr/>
          <p:nvPr/>
        </p:nvSpPr>
        <p:spPr>
          <a:xfrm>
            <a:off x="3142986" y="5190081"/>
            <a:ext cx="1011050" cy="288032"/>
          </a:xfrm>
          <a:prstGeom prst="leftRightArrow">
            <a:avLst>
              <a:gd name="adj1" fmla="val 70932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sz="1600" dirty="0"/>
              <a:t>Private</a:t>
            </a:r>
            <a:endParaRPr kumimoji="1" lang="ja-JP" altLang="en-US" sz="1600" dirty="0"/>
          </a:p>
        </p:txBody>
      </p:sp>
      <p:sp>
        <p:nvSpPr>
          <p:cNvPr id="748" name="左右矢印 747"/>
          <p:cNvSpPr/>
          <p:nvPr/>
        </p:nvSpPr>
        <p:spPr>
          <a:xfrm>
            <a:off x="4153775" y="5188922"/>
            <a:ext cx="1011050" cy="288032"/>
          </a:xfrm>
          <a:prstGeom prst="leftRightArrow">
            <a:avLst>
              <a:gd name="adj1" fmla="val 74421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sz="1600" dirty="0"/>
              <a:t>Shared</a:t>
            </a:r>
            <a:endParaRPr kumimoji="1" lang="ja-JP" altLang="en-US" sz="1600" dirty="0"/>
          </a:p>
        </p:txBody>
      </p:sp>
      <p:sp>
        <p:nvSpPr>
          <p:cNvPr id="749" name="左右矢印 748"/>
          <p:cNvSpPr/>
          <p:nvPr/>
        </p:nvSpPr>
        <p:spPr>
          <a:xfrm>
            <a:off x="5161870" y="5190081"/>
            <a:ext cx="1011050" cy="288032"/>
          </a:xfrm>
          <a:prstGeom prst="leftRightArrow">
            <a:avLst>
              <a:gd name="adj1" fmla="val 70932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sz="1600" dirty="0"/>
              <a:t>Public</a:t>
            </a:r>
            <a:endParaRPr kumimoji="1" lang="ja-JP" altLang="en-US" sz="1600" dirty="0"/>
          </a:p>
        </p:txBody>
      </p:sp>
      <p:sp>
        <p:nvSpPr>
          <p:cNvPr id="750" name="正方形/長方形 749"/>
          <p:cNvSpPr/>
          <p:nvPr/>
        </p:nvSpPr>
        <p:spPr>
          <a:xfrm>
            <a:off x="855971" y="4733901"/>
            <a:ext cx="2131127" cy="432048"/>
          </a:xfrm>
          <a:prstGeom prst="rect">
            <a:avLst/>
          </a:prstGeom>
          <a:solidFill>
            <a:srgbClr val="3D51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dirty="0">
                <a:latin typeface="Arial Rounded MT Bold" panose="020F0704030504030204" pitchFamily="34" charset="0"/>
              </a:rPr>
              <a:t>RDM Platform</a:t>
            </a:r>
            <a:endParaRPr kumimoji="1" lang="ja-JP" altLang="en-US" dirty="0">
              <a:latin typeface="Arial Rounded MT Bold" panose="020F0704030504030204" pitchFamily="34" charset="0"/>
            </a:endParaRPr>
          </a:p>
        </p:txBody>
      </p:sp>
      <p:sp>
        <p:nvSpPr>
          <p:cNvPr id="751" name="テキスト ボックス 750"/>
          <p:cNvSpPr txBox="1"/>
          <p:nvPr/>
        </p:nvSpPr>
        <p:spPr>
          <a:xfrm>
            <a:off x="3766852" y="2481796"/>
            <a:ext cx="1766125" cy="307777"/>
          </a:xfrm>
          <a:prstGeom prst="rect">
            <a:avLst/>
          </a:prstGeom>
          <a:solidFill>
            <a:srgbClr val="C7C7C7">
              <a:alpha val="20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Arial Rounded MT Bold" panose="020F0704030504030204" pitchFamily="34" charset="0"/>
              </a:rPr>
              <a:t>Discovery Service</a:t>
            </a:r>
            <a:endParaRPr kumimoji="1" lang="ja-JP" alt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752" name="フローチャート: 磁気ディスク 751"/>
          <p:cNvSpPr/>
          <p:nvPr/>
        </p:nvSpPr>
        <p:spPr>
          <a:xfrm>
            <a:off x="7812360" y="1552603"/>
            <a:ext cx="979179" cy="1232911"/>
          </a:xfrm>
          <a:prstGeom prst="flowChartMagneticDisk">
            <a:avLst/>
          </a:prstGeom>
          <a:solidFill>
            <a:srgbClr val="C7E9F3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144000" rIns="0" bIns="0" rtlCol="0" anchor="ctr"/>
          <a:lstStyle/>
          <a:p>
            <a:pPr algn="ctr">
              <a:lnSpc>
                <a:spcPts val="1400"/>
              </a:lnSpc>
            </a:pPr>
            <a:r>
              <a:rPr lang="en-US" altLang="ja-JP" sz="1200" dirty="0"/>
              <a:t>International</a:t>
            </a:r>
          </a:p>
          <a:p>
            <a:pPr algn="ctr">
              <a:lnSpc>
                <a:spcPts val="1400"/>
              </a:lnSpc>
            </a:pPr>
            <a:r>
              <a:rPr lang="en-US" altLang="ja-JP" sz="1200" dirty="0"/>
              <a:t>Metadata</a:t>
            </a:r>
          </a:p>
          <a:p>
            <a:pPr algn="ctr">
              <a:lnSpc>
                <a:spcPts val="1400"/>
              </a:lnSpc>
            </a:pPr>
            <a:r>
              <a:rPr lang="en-US" altLang="ja-JP" sz="1200" dirty="0"/>
              <a:t>Aggregator</a:t>
            </a:r>
          </a:p>
        </p:txBody>
      </p:sp>
      <p:sp>
        <p:nvSpPr>
          <p:cNvPr id="753" name="角丸四角形吹き出し 752"/>
          <p:cNvSpPr/>
          <p:nvPr/>
        </p:nvSpPr>
        <p:spPr>
          <a:xfrm>
            <a:off x="2891116" y="6326501"/>
            <a:ext cx="2905020" cy="226128"/>
          </a:xfrm>
          <a:prstGeom prst="wedgeRoundRectCallout">
            <a:avLst>
              <a:gd name="adj1" fmla="val 19852"/>
              <a:gd name="adj2" fmla="val -84410"/>
              <a:gd name="adj3" fmla="val 16667"/>
            </a:avLst>
          </a:prstGeom>
          <a:noFill/>
          <a:ln>
            <a:solidFill>
              <a:srgbClr val="504D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0" rtlCol="0" anchor="ctr"/>
          <a:lstStyle/>
          <a:p>
            <a:pPr algn="ctr"/>
            <a:r>
              <a:rPr kumimoji="1" lang="en-US" altLang="ja-JP" sz="1200" dirty="0">
                <a:solidFill>
                  <a:srgbClr val="504D8E"/>
                </a:solidFill>
              </a:rPr>
              <a:t>Storage Area for Long-term Preservation</a:t>
            </a:r>
            <a:endParaRPr kumimoji="1" lang="ja-JP" altLang="en-US" sz="1200" dirty="0">
              <a:solidFill>
                <a:srgbClr val="504D8E"/>
              </a:solidFill>
            </a:endParaRPr>
          </a:p>
        </p:txBody>
      </p:sp>
      <p:sp>
        <p:nvSpPr>
          <p:cNvPr id="754" name="角丸四角形吹き出し 753"/>
          <p:cNvSpPr/>
          <p:nvPr/>
        </p:nvSpPr>
        <p:spPr>
          <a:xfrm>
            <a:off x="2344002" y="3058804"/>
            <a:ext cx="672626" cy="207474"/>
          </a:xfrm>
          <a:prstGeom prst="wedgeRoundRectCallout">
            <a:avLst>
              <a:gd name="adj1" fmla="val 62502"/>
              <a:gd name="adj2" fmla="val 3736"/>
              <a:gd name="adj3" fmla="val 16667"/>
            </a:avLst>
          </a:prstGeom>
          <a:noFill/>
          <a:ln>
            <a:solidFill>
              <a:srgbClr val="504D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dirty="0">
                <a:solidFill>
                  <a:srgbClr val="504D8E"/>
                </a:solidFill>
              </a:rPr>
              <a:t>Re-use</a:t>
            </a:r>
            <a:endParaRPr kumimoji="1" lang="ja-JP" altLang="en-US" sz="1200" dirty="0">
              <a:solidFill>
                <a:srgbClr val="504D8E"/>
              </a:solidFill>
            </a:endParaRPr>
          </a:p>
        </p:txBody>
      </p:sp>
      <p:sp>
        <p:nvSpPr>
          <p:cNvPr id="755" name="角丸四角形吹き出し 754"/>
          <p:cNvSpPr/>
          <p:nvPr/>
        </p:nvSpPr>
        <p:spPr>
          <a:xfrm>
            <a:off x="6186968" y="2916673"/>
            <a:ext cx="1640317" cy="210333"/>
          </a:xfrm>
          <a:prstGeom prst="wedgeRoundRectCallout">
            <a:avLst>
              <a:gd name="adj1" fmla="val -57034"/>
              <a:gd name="adj2" fmla="val -14191"/>
              <a:gd name="adj3" fmla="val 16667"/>
            </a:avLst>
          </a:prstGeom>
          <a:noFill/>
          <a:ln>
            <a:solidFill>
              <a:srgbClr val="504D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kumimoji="1" lang="en-US" altLang="ja-JP" sz="1200" dirty="0">
                <a:solidFill>
                  <a:srgbClr val="504D8E"/>
                </a:solidFill>
              </a:rPr>
              <a:t>Metadata Aggregation</a:t>
            </a:r>
            <a:endParaRPr kumimoji="1" lang="ja-JP" altLang="en-US" sz="1200" dirty="0">
              <a:solidFill>
                <a:srgbClr val="504D8E"/>
              </a:solidFill>
            </a:endParaRPr>
          </a:p>
        </p:txBody>
      </p:sp>
      <p:sp>
        <p:nvSpPr>
          <p:cNvPr id="756" name="二等辺三角形 755"/>
          <p:cNvSpPr/>
          <p:nvPr/>
        </p:nvSpPr>
        <p:spPr>
          <a:xfrm flipH="1">
            <a:off x="4600511" y="2881292"/>
            <a:ext cx="108000" cy="65067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7" name="正方形/長方形 756"/>
          <p:cNvSpPr/>
          <p:nvPr/>
        </p:nvSpPr>
        <p:spPr>
          <a:xfrm flipH="1">
            <a:off x="4616566" y="2940288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8" name="正方形/長方形 757"/>
          <p:cNvSpPr/>
          <p:nvPr/>
        </p:nvSpPr>
        <p:spPr>
          <a:xfrm flipH="1">
            <a:off x="4616566" y="2988529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9" name="正方形/長方形 758"/>
          <p:cNvSpPr/>
          <p:nvPr/>
        </p:nvSpPr>
        <p:spPr>
          <a:xfrm flipH="1">
            <a:off x="4616566" y="3033212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0" name="正方形/長方形 759"/>
          <p:cNvSpPr/>
          <p:nvPr/>
        </p:nvSpPr>
        <p:spPr>
          <a:xfrm flipH="1">
            <a:off x="4616566" y="3081454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1" name="二等辺三角形 760"/>
          <p:cNvSpPr/>
          <p:nvPr/>
        </p:nvSpPr>
        <p:spPr>
          <a:xfrm rot="5400000">
            <a:off x="5773619" y="4880791"/>
            <a:ext cx="108000" cy="65067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2" name="正方形/長方形 761"/>
          <p:cNvSpPr/>
          <p:nvPr/>
        </p:nvSpPr>
        <p:spPr>
          <a:xfrm rot="5400000">
            <a:off x="5744671" y="4895324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3" name="正方形/長方形 762"/>
          <p:cNvSpPr/>
          <p:nvPr/>
        </p:nvSpPr>
        <p:spPr>
          <a:xfrm rot="5400000">
            <a:off x="5699988" y="4895324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4" name="正方形/長方形 763"/>
          <p:cNvSpPr/>
          <p:nvPr/>
        </p:nvSpPr>
        <p:spPr>
          <a:xfrm rot="5400000">
            <a:off x="5652287" y="4895324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5" name="正方形/長方形 764"/>
          <p:cNvSpPr/>
          <p:nvPr/>
        </p:nvSpPr>
        <p:spPr>
          <a:xfrm rot="5400000">
            <a:off x="5607604" y="4895324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6" name="二等辺三角形 765"/>
          <p:cNvSpPr/>
          <p:nvPr/>
        </p:nvSpPr>
        <p:spPr>
          <a:xfrm rot="5400000">
            <a:off x="5773620" y="5014481"/>
            <a:ext cx="108000" cy="65067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7" name="正方形/長方形 766"/>
          <p:cNvSpPr/>
          <p:nvPr/>
        </p:nvSpPr>
        <p:spPr>
          <a:xfrm rot="5400000">
            <a:off x="5655891" y="4943251"/>
            <a:ext cx="75891" cy="2075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8" name="二等辺三角形 767"/>
          <p:cNvSpPr/>
          <p:nvPr/>
        </p:nvSpPr>
        <p:spPr>
          <a:xfrm rot="16200000" flipH="1">
            <a:off x="3421545" y="4886253"/>
            <a:ext cx="108000" cy="65067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9" name="正方形/長方形 768"/>
          <p:cNvSpPr/>
          <p:nvPr/>
        </p:nvSpPr>
        <p:spPr>
          <a:xfrm rot="16200000" flipH="1">
            <a:off x="3482603" y="4900786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0" name="正方形/長方形 769"/>
          <p:cNvSpPr/>
          <p:nvPr/>
        </p:nvSpPr>
        <p:spPr>
          <a:xfrm rot="16200000" flipH="1">
            <a:off x="3530303" y="4900786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1" name="正方形/長方形 770"/>
          <p:cNvSpPr/>
          <p:nvPr/>
        </p:nvSpPr>
        <p:spPr>
          <a:xfrm rot="16200000" flipH="1">
            <a:off x="3574986" y="4900786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2" name="正方形/長方形 771"/>
          <p:cNvSpPr/>
          <p:nvPr/>
        </p:nvSpPr>
        <p:spPr>
          <a:xfrm rot="16200000" flipH="1">
            <a:off x="3619669" y="4900786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3" name="正方形/長方形 772"/>
          <p:cNvSpPr/>
          <p:nvPr/>
        </p:nvSpPr>
        <p:spPr>
          <a:xfrm rot="16200000" flipH="1">
            <a:off x="3578589" y="4948713"/>
            <a:ext cx="75891" cy="20752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4" name="二等辺三角形 773"/>
          <p:cNvSpPr/>
          <p:nvPr/>
        </p:nvSpPr>
        <p:spPr>
          <a:xfrm rot="16200000" flipH="1">
            <a:off x="3428752" y="5019943"/>
            <a:ext cx="108000" cy="65067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5" name="角丸四角形 774"/>
          <p:cNvSpPr/>
          <p:nvPr/>
        </p:nvSpPr>
        <p:spPr>
          <a:xfrm>
            <a:off x="3619420" y="4844283"/>
            <a:ext cx="900000" cy="251598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1" lang="en-US" altLang="ja-JP" sz="1400" dirty="0" err="1">
                <a:latin typeface="Arial Rounded MT Bold" panose="020F0704030504030204" pitchFamily="34" charset="0"/>
              </a:rPr>
              <a:t>Exp</a:t>
            </a:r>
            <a:r>
              <a:rPr kumimoji="1" lang="en-US" altLang="ja-JP" sz="1400" dirty="0">
                <a:latin typeface="Arial Rounded MT Bold" panose="020F0704030504030204" pitchFamily="34" charset="0"/>
              </a:rPr>
              <a:t> Data</a:t>
            </a:r>
            <a:endParaRPr kumimoji="1" lang="ja-JP" altLang="en-US" sz="1400" dirty="0">
              <a:latin typeface="Arial Rounded MT Bold" panose="020F0704030504030204" pitchFamily="34" charset="0"/>
            </a:endParaRPr>
          </a:p>
        </p:txBody>
      </p:sp>
      <p:sp>
        <p:nvSpPr>
          <p:cNvPr id="776" name="二等辺三角形 775"/>
          <p:cNvSpPr/>
          <p:nvPr/>
        </p:nvSpPr>
        <p:spPr>
          <a:xfrm rot="16200000" flipH="1">
            <a:off x="8047966" y="3015697"/>
            <a:ext cx="108000" cy="65067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7" name="正方形/長方形 776"/>
          <p:cNvSpPr/>
          <p:nvPr/>
        </p:nvSpPr>
        <p:spPr>
          <a:xfrm rot="16200000" flipH="1">
            <a:off x="8112041" y="3030230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8" name="正方形/長方形 777"/>
          <p:cNvSpPr/>
          <p:nvPr/>
        </p:nvSpPr>
        <p:spPr>
          <a:xfrm rot="16200000" flipH="1">
            <a:off x="8156724" y="3030230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9" name="正方形/長方形 778"/>
          <p:cNvSpPr/>
          <p:nvPr/>
        </p:nvSpPr>
        <p:spPr>
          <a:xfrm rot="16200000" flipH="1">
            <a:off x="8201407" y="3030230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0" name="正方形/長方形 779"/>
          <p:cNvSpPr/>
          <p:nvPr/>
        </p:nvSpPr>
        <p:spPr>
          <a:xfrm rot="16200000" flipH="1">
            <a:off x="8246090" y="3030230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1" name="二等辺三角形 780"/>
          <p:cNvSpPr/>
          <p:nvPr/>
        </p:nvSpPr>
        <p:spPr>
          <a:xfrm rot="16200000" flipH="1">
            <a:off x="8048891" y="3149388"/>
            <a:ext cx="108000" cy="65067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2" name="正方形/長方形 781"/>
          <p:cNvSpPr/>
          <p:nvPr/>
        </p:nvSpPr>
        <p:spPr>
          <a:xfrm rot="16200000" flipH="1">
            <a:off x="8203440" y="3076587"/>
            <a:ext cx="75891" cy="21066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3" name="テキスト ボックス 782"/>
          <p:cNvSpPr txBox="1"/>
          <p:nvPr/>
        </p:nvSpPr>
        <p:spPr>
          <a:xfrm>
            <a:off x="8294961" y="2933540"/>
            <a:ext cx="638316" cy="374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100"/>
              </a:lnSpc>
            </a:pPr>
            <a:r>
              <a:rPr kumimoji="1" lang="en-US" altLang="ja-JP" sz="800" dirty="0"/>
              <a:t>User Flow</a:t>
            </a:r>
          </a:p>
          <a:p>
            <a:pPr>
              <a:lnSpc>
                <a:spcPts val="1100"/>
              </a:lnSpc>
            </a:pPr>
            <a:r>
              <a:rPr lang="en-US" altLang="ja-JP" sz="800" dirty="0"/>
              <a:t>Data Flow</a:t>
            </a:r>
            <a:endParaRPr kumimoji="1" lang="ja-JP" altLang="en-US" sz="800" dirty="0"/>
          </a:p>
        </p:txBody>
      </p:sp>
      <p:sp>
        <p:nvSpPr>
          <p:cNvPr id="784" name="正方形/長方形 783"/>
          <p:cNvSpPr/>
          <p:nvPr/>
        </p:nvSpPr>
        <p:spPr>
          <a:xfrm>
            <a:off x="7956376" y="2913844"/>
            <a:ext cx="976901" cy="394058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5" name="正方形/長方形 784"/>
          <p:cNvSpPr/>
          <p:nvPr/>
        </p:nvSpPr>
        <p:spPr>
          <a:xfrm rot="16200000" flipH="1">
            <a:off x="8290754" y="3028721"/>
            <a:ext cx="75891" cy="36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86" name="Picture 2" descr="JAIRO Clou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93" r="47142" b="-2"/>
          <a:stretch/>
        </p:blipFill>
        <p:spPr bwMode="auto">
          <a:xfrm>
            <a:off x="6654753" y="5133682"/>
            <a:ext cx="783652" cy="30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0" name="図 78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389" y="1305563"/>
            <a:ext cx="1679175" cy="286223"/>
          </a:xfrm>
          <a:prstGeom prst="rect">
            <a:avLst/>
          </a:prstGeom>
        </p:spPr>
      </p:pic>
      <p:sp>
        <p:nvSpPr>
          <p:cNvPr id="791" name="正方形/長方形 790"/>
          <p:cNvSpPr/>
          <p:nvPr/>
        </p:nvSpPr>
        <p:spPr>
          <a:xfrm>
            <a:off x="7482765" y="5288754"/>
            <a:ext cx="207621" cy="1610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1200"/>
              </a:lnSpc>
            </a:pPr>
            <a:r>
              <a:rPr lang="en-US" altLang="ja-JP" sz="1400" dirty="0">
                <a:latin typeface="Arial Rounded MT Bold" panose="020F0704030504030204" pitchFamily="34" charset="0"/>
              </a:rPr>
              <a:t>by</a:t>
            </a:r>
            <a:endParaRPr lang="ja-JP" altLang="en-US" sz="1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1" t="42815" r="8350" b="36680"/>
          <a:stretch/>
        </p:blipFill>
        <p:spPr>
          <a:xfrm>
            <a:off x="728486" y="5092084"/>
            <a:ext cx="1966914" cy="348500"/>
          </a:xfrm>
          <a:prstGeom prst="rect">
            <a:avLst/>
          </a:prstGeom>
        </p:spPr>
      </p:pic>
      <p:pic>
        <p:nvPicPr>
          <p:cNvPr id="386" name="図 38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285" y="5168156"/>
            <a:ext cx="1153120" cy="280176"/>
          </a:xfrm>
          <a:prstGeom prst="rect">
            <a:avLst/>
          </a:prstGeom>
        </p:spPr>
      </p:pic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FE261-7F68-4982-95EC-5688F73738B5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62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International Collaboration : Repository Software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2" t="10250" r="15112" b="8634"/>
          <a:stretch/>
        </p:blipFill>
        <p:spPr>
          <a:xfrm>
            <a:off x="996750" y="1388226"/>
            <a:ext cx="7150500" cy="5195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1FDCD-3D18-44F3-B299-7E7D1A23C515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538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COS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COS" id="{FB9D8DA3-B1C2-42E7-A0B8-2DD8082EFEC1}" vid="{FFCBAD0D-17F4-4C91-8D1D-29FEF1FAD4C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RCOS</Template>
  <TotalTime>1933</TotalTime>
  <Words>1650</Words>
  <Application>Microsoft Macintosh PowerPoint</Application>
  <PresentationFormat>On-screen Show (4:3)</PresentationFormat>
  <Paragraphs>280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メイリオ</vt:lpstr>
      <vt:lpstr>游ゴシック</vt:lpstr>
      <vt:lpstr>Arial</vt:lpstr>
      <vt:lpstr>Arial Rounded MT Bold</vt:lpstr>
      <vt:lpstr>Calibri</vt:lpstr>
      <vt:lpstr>Corbel</vt:lpstr>
      <vt:lpstr>Lora</vt:lpstr>
      <vt:lpstr>Wingdings</vt:lpstr>
      <vt:lpstr>RCOS</vt:lpstr>
      <vt:lpstr>The NII Research Cloud for  National Data Services</vt:lpstr>
      <vt:lpstr>SINET5</vt:lpstr>
      <vt:lpstr>What can be seen from Recent Movement</vt:lpstr>
      <vt:lpstr>Relationship with External Community and Committee</vt:lpstr>
      <vt:lpstr>JAIRO Cloud</vt:lpstr>
      <vt:lpstr>Number of Institutional Repository in Japan</vt:lpstr>
      <vt:lpstr>JAIRO Cloud Operation with JPCOAR</vt:lpstr>
      <vt:lpstr>Our Current Challenge: NII Research Data Cloud</vt:lpstr>
      <vt:lpstr>International Collaboration : Repository Software</vt:lpstr>
      <vt:lpstr>International Collaboration : GakuNin RDM</vt:lpstr>
      <vt:lpstr>New Functions Developed in FY2018-2019</vt:lpstr>
      <vt:lpstr>International Collaboration with Asian Countries</vt:lpstr>
      <vt:lpstr>International Collaboration with WACREN</vt:lpstr>
      <vt:lpstr>Relationship between Research Data Infrastructure and Research Workflow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Yamaji Kazu</dc:creator>
  <cp:lastModifiedBy>Sarah Jones</cp:lastModifiedBy>
  <cp:revision>92</cp:revision>
  <dcterms:created xsi:type="dcterms:W3CDTF">2018-11-09T07:45:59Z</dcterms:created>
  <dcterms:modified xsi:type="dcterms:W3CDTF">2020-11-06T11:09:59Z</dcterms:modified>
</cp:coreProperties>
</file>