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82" r:id="rId3"/>
  </p:sldMasterIdLst>
  <p:sldIdLst>
    <p:sldId id="256" r:id="rId4"/>
    <p:sldId id="257" r:id="rId5"/>
    <p:sldId id="258" r:id="rId6"/>
    <p:sldId id="259" r:id="rId7"/>
    <p:sldId id="260" r:id="rId8"/>
    <p:sldId id="261" r:id="rId9"/>
    <p:sldId id="272" r:id="rId10"/>
    <p:sldId id="263" r:id="rId11"/>
    <p:sldId id="264" r:id="rId12"/>
    <p:sldId id="265" r:id="rId13"/>
    <p:sldId id="266" r:id="rId14"/>
    <p:sldId id="267" r:id="rId15"/>
    <p:sldId id="268" r:id="rId16"/>
    <p:sldId id="269" r:id="rId17"/>
    <p:sldId id="270" r:id="rId18"/>
    <p:sldId id="271" r:id="rId19"/>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0"/>
    <p:restoredTop sz="94820"/>
  </p:normalViewPr>
  <p:slideViewPr>
    <p:cSldViewPr>
      <p:cViewPr varScale="1">
        <p:scale>
          <a:sx n="119" d="100"/>
          <a:sy n="119" d="100"/>
        </p:scale>
        <p:origin x="55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3.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4.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7.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8.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9.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0.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1.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2.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preserve="1" userDrawn="1">
  <p:cSld name="Disposition personnalisée">
    <p:spTree>
      <p:nvGrpSpPr>
        <p:cNvPr id="1" name=""/>
        <p:cNvGrpSpPr/>
        <p:nvPr/>
      </p:nvGrpSpPr>
      <p:grpSpPr bwMode="auto">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7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90968"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8_Custom Layout">
    <p:spTree>
      <p:nvGrpSpPr>
        <p:cNvPr id="1" name=""/>
        <p:cNvGrpSpPr/>
        <p:nvPr/>
      </p:nvGrpSpPr>
      <p:grpSpPr bwMode="auto">
        <a:xfrm>
          <a:off x="0" y="0"/>
          <a:ext cx="0" cy="0"/>
          <a:chOff x="0" y="0"/>
          <a:chExt cx="0" cy="0"/>
        </a:xfrm>
      </p:grpSpPr>
      <p:pic>
        <p:nvPicPr>
          <p:cNvPr id="4" name="Picture 3"/>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9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10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11_Custom Layout">
    <p:spTree>
      <p:nvGrpSpPr>
        <p:cNvPr id="1" name=""/>
        <p:cNvGrpSpPr/>
        <p:nvPr/>
      </p:nvGrpSpPr>
      <p:grpSpPr bwMode="auto">
        <a:xfrm>
          <a:off x="0" y="0"/>
          <a:ext cx="0" cy="0"/>
          <a:chOff x="0" y="0"/>
          <a:chExt cx="0" cy="0"/>
        </a:xfrm>
      </p:grpSpPr>
      <p:pic>
        <p:nvPicPr>
          <p:cNvPr id="4" name="Picture 5"/>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8"/>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12_Custom Layout">
    <p:spTree>
      <p:nvGrpSpPr>
        <p:cNvPr id="1" name=""/>
        <p:cNvGrpSpPr/>
        <p:nvPr/>
      </p:nvGrpSpPr>
      <p:grpSpPr bwMode="auto">
        <a:xfrm>
          <a:off x="0" y="0"/>
          <a:ext cx="0" cy="0"/>
          <a:chOff x="0" y="0"/>
          <a:chExt cx="0" cy="0"/>
        </a:xfrm>
      </p:grpSpPr>
      <p:pic>
        <p:nvPicPr>
          <p:cNvPr id="4" name="Picture 3"/>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7"/>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13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14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preserve="1" userDrawn="1">
  <p:cSld name="15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16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userDrawn="1">
  <p:cSld name="1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rcRect l="34639"/>
          <a:stretch/>
        </p:blipFill>
        <p:spPr bwMode="auto">
          <a:xfrm>
            <a:off x="10319656" y="0"/>
            <a:ext cx="1872343" cy="6858000"/>
          </a:xfrm>
          <a:prstGeom prst="rect">
            <a:avLst/>
          </a:prstGeom>
        </p:spPr>
      </p:pic>
      <p:pic>
        <p:nvPicPr>
          <p:cNvPr id="5"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6"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7" name="Title Placeholder 1"/>
          <p:cNvSpPr>
            <a:spLocks noGrp="1"/>
          </p:cNvSpPr>
          <p:nvPr>
            <p:ph type="title"/>
          </p:nvPr>
        </p:nvSpPr>
        <p:spPr bwMode="auto">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pPr>
              <a:defRPr/>
            </a:pPr>
            <a:r>
              <a:rPr lang="en-US"/>
              <a:t>Click to edit Master title style</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17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18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19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preserve="1" userDrawn="1">
  <p:cSld name="20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preserve="1" userDrawn="1">
  <p:cSld name="21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preserve="1" userDrawn="1">
  <p:cSld name="22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preserve="1" userDrawn="1">
  <p:cSld name="23_Custom Layout">
    <p:spTree>
      <p:nvGrpSpPr>
        <p:cNvPr id="1" name=""/>
        <p:cNvGrpSpPr/>
        <p:nvPr/>
      </p:nvGrpSpPr>
      <p:grpSpPr bwMode="auto">
        <a:xfrm>
          <a:off x="0" y="0"/>
          <a:ext cx="0" cy="0"/>
          <a:chOff x="0" y="0"/>
          <a:chExt cx="0" cy="0"/>
        </a:xfrm>
      </p:grpSpPr>
      <p:pic>
        <p:nvPicPr>
          <p:cNvPr id="4" name="Picture 5"/>
          <p:cNvPicPr>
            <a:picLocks noChangeAspect="1"/>
          </p:cNvPicPr>
          <p:nvPr userDrawn="1"/>
        </p:nvPicPr>
        <p:blipFill>
          <a:blip r:embed="rId2"/>
          <a:stretch/>
        </p:blipFill>
        <p:spPr bwMode="auto">
          <a:xfrm>
            <a:off x="9354879"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preserve="1" userDrawn="1">
  <p:cSld name="24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PhAnim="0" preserve="1" userDrawn="1">
  <p:cSld name="25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55418"/>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PhAnim="0" preserve="1" userDrawn="1">
  <p:cSld name="26_Custom Layout">
    <p:spTree>
      <p:nvGrpSpPr>
        <p:cNvPr id="1" name=""/>
        <p:cNvGrpSpPr/>
        <p:nvPr/>
      </p:nvGrpSpPr>
      <p:grpSpPr bwMode="auto">
        <a:xfrm>
          <a:off x="0" y="0"/>
          <a:ext cx="0" cy="0"/>
          <a:chOff x="0" y="0"/>
          <a:chExt cx="0" cy="0"/>
        </a:xfrm>
      </p:grpSpPr>
      <p:pic>
        <p:nvPicPr>
          <p:cNvPr id="4" name="Picture 3"/>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rcRect l="34639"/>
          <a:stretch/>
        </p:blipFill>
        <p:spPr bwMode="auto">
          <a:xfrm>
            <a:off x="10319656" y="0"/>
            <a:ext cx="1872343" cy="6858000"/>
          </a:xfrm>
          <a:prstGeom prst="rect">
            <a:avLst/>
          </a:prstGeom>
        </p:spPr>
      </p:pic>
      <p:pic>
        <p:nvPicPr>
          <p:cNvPr id="5"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6"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7" name="Title Placeholder 1"/>
          <p:cNvSpPr>
            <a:spLocks noGrp="1"/>
          </p:cNvSpPr>
          <p:nvPr>
            <p:ph type="title"/>
          </p:nvPr>
        </p:nvSpPr>
        <p:spPr bwMode="auto">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pPr>
              <a:defRPr/>
            </a:pPr>
            <a:r>
              <a:rPr lang="en-US"/>
              <a:t>Click to edit Master title style</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PhAnim="0" preserve="1" userDrawn="1">
  <p:cSld name="27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preserve="1" userDrawn="1">
  <p:cSld name="28_Custom Layout">
    <p:spTree>
      <p:nvGrpSpPr>
        <p:cNvPr id="1" name=""/>
        <p:cNvGrpSpPr/>
        <p:nvPr/>
      </p:nvGrpSpPr>
      <p:grpSpPr bwMode="auto">
        <a:xfrm>
          <a:off x="0" y="0"/>
          <a:ext cx="0" cy="0"/>
          <a:chOff x="0" y="0"/>
          <a:chExt cx="0" cy="0"/>
        </a:xfrm>
      </p:grpSpPr>
      <p:pic>
        <p:nvPicPr>
          <p:cNvPr id="4" name="Picture 3"/>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userDrawn="1">
  <p:cSld name="Title and Content">
    <p:spTree>
      <p:nvGrpSpPr>
        <p:cNvPr id="1" name=""/>
        <p:cNvGrpSpPr/>
        <p:nvPr/>
      </p:nvGrpSpPr>
      <p:grpSpPr bwMode="auto">
        <a:xfrm>
          <a:off x="0" y="0"/>
          <a:ext cx="0" cy="0"/>
          <a:chOff x="0" y="0"/>
          <a:chExt cx="0" cy="0"/>
        </a:xfrm>
      </p:grpSpPr>
      <p:pic>
        <p:nvPicPr>
          <p:cNvPr id="4" name="Picture 5"/>
          <p:cNvPicPr>
            <a:picLocks noChangeAspect="1"/>
          </p:cNvPicPr>
          <p:nvPr userDrawn="1"/>
        </p:nvPicPr>
        <p:blipFill>
          <a:blip r:embed="rId2"/>
          <a:stretch/>
        </p:blipFill>
        <p:spPr bwMode="auto">
          <a:xfrm>
            <a:off x="10235117" y="220264"/>
            <a:ext cx="1566983" cy="891472"/>
          </a:xfrm>
          <a:prstGeom prst="rect">
            <a:avLst/>
          </a:prstGeom>
        </p:spPr>
      </p:pic>
      <p:sp>
        <p:nvSpPr>
          <p:cNvPr id="5" name="Content Placeholder 2"/>
          <p:cNvSpPr>
            <a:spLocks noGrp="1"/>
          </p:cNvSpPr>
          <p:nvPr>
            <p:ph idx="1"/>
          </p:nvPr>
        </p:nvSpPr>
        <p:spPr bwMode="auto"/>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Title 1"/>
          <p:cNvSpPr>
            <a:spLocks noGrp="1"/>
          </p:cNvSpPr>
          <p:nvPr>
            <p:ph type="title"/>
          </p:nvPr>
        </p:nvSpPr>
        <p:spPr bwMode="auto"/>
        <p:txBody>
          <a:bodyPr/>
          <a:lstStyle/>
          <a:p>
            <a:pPr>
              <a:defRPr/>
            </a:pPr>
            <a:r>
              <a:rPr lang="en-US"/>
              <a:t>Click to edit Master title style</a:t>
            </a:r>
            <a:endParaRPr lang="en-GB"/>
          </a:p>
        </p:txBody>
      </p:sp>
      <p:pic>
        <p:nvPicPr>
          <p:cNvPr id="7" name="Picture 7" descr="\\CHFILE02\Folders\Francesca\My Documents\GEANT\GN4\GN4-1\Templates\geant_logo_300dpi.jpg"/>
          <p:cNvPicPr/>
          <p:nvPr userDrawn="1"/>
        </p:nvPicPr>
        <p:blipFill>
          <a:blip r:embed="rId3"/>
          <a:stretch/>
        </p:blipFill>
        <p:spPr bwMode="auto">
          <a:xfrm>
            <a:off x="10798165" y="6046590"/>
            <a:ext cx="1003935" cy="492759"/>
          </a:xfrm>
          <a:prstGeom prst="rect">
            <a:avLst/>
          </a:prstGeom>
          <a:noFill/>
          <a:ln>
            <a:noFill/>
          </a:ln>
        </p:spPr>
      </p:pic>
      <p:sp>
        <p:nvSpPr>
          <p:cNvPr id="8" name="Rectangle 3"/>
          <p:cNvSpPr/>
          <p:nvPr userDrawn="1"/>
        </p:nvSpPr>
        <p:spPr bwMode="auto">
          <a:xfrm>
            <a:off x="9387781" y="6292970"/>
            <a:ext cx="1142620" cy="276999"/>
          </a:xfrm>
          <a:prstGeom prst="rect">
            <a:avLst/>
          </a:prstGeom>
        </p:spPr>
        <p:txBody>
          <a:bodyPr wrap="none">
            <a:spAutoFit/>
          </a:body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PhAnim="0" preserve="1" userDrawn="1">
  <p:cSld name="Custom Layout">
    <p:spTree>
      <p:nvGrpSpPr>
        <p:cNvPr id="1" name=""/>
        <p:cNvGrpSpPr/>
        <p:nvPr/>
      </p:nvGrpSpPr>
      <p:grpSpPr bwMode="auto">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1_Custom Layout">
    <p:spTree>
      <p:nvGrpSpPr>
        <p:cNvPr id="1" name=""/>
        <p:cNvGrpSpPr/>
        <p:nvPr/>
      </p:nvGrpSpPr>
      <p:grpSpPr bwMode="auto">
        <a:xfrm>
          <a:off x="0" y="0"/>
          <a:ext cx="0" cy="0"/>
          <a:chOff x="0" y="0"/>
          <a:chExt cx="0" cy="0"/>
        </a:xfrm>
      </p:grpSpPr>
      <p:pic>
        <p:nvPicPr>
          <p:cNvPr id="4" name="Picture 4"/>
          <p:cNvPicPr>
            <a:picLocks noChangeAspect="1"/>
          </p:cNvPicPr>
          <p:nvPr userDrawn="1"/>
        </p:nvPicPr>
        <p:blipFill>
          <a:blip r:embed="rId2"/>
          <a:stretch/>
        </p:blipFill>
        <p:spPr bwMode="auto">
          <a:xfrm>
            <a:off x="9327386" y="0"/>
            <a:ext cx="2864614" cy="6858000"/>
          </a:xfrm>
          <a:prstGeom prst="rect">
            <a:avLst/>
          </a:prstGeom>
        </p:spPr>
      </p:pic>
      <p:sp>
        <p:nvSpPr>
          <p:cNvPr id="5"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pic>
        <p:nvPicPr>
          <p:cNvPr id="6" name="Picture 3"/>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itle Placeholder 1"/>
          <p:cNvSpPr>
            <a:spLocks noGrp="1"/>
          </p:cNvSpPr>
          <p:nvPr>
            <p:ph type="title"/>
          </p:nvPr>
        </p:nvSpPr>
        <p:spPr bwMode="auto">
          <a:xfrm>
            <a:off x="998895" y="705164"/>
            <a:ext cx="9894723" cy="430909"/>
          </a:xfrm>
          <a:prstGeom prst="rect">
            <a:avLst/>
          </a:prstGeom>
        </p:spPr>
        <p:txBody>
          <a:bodyPr vert="horz" lIns="91440" tIns="45720" rIns="91440" bIns="45720" rtlCol="0" anchor="ctr">
            <a:normAutofit/>
          </a:bodyPr>
          <a:lstStyle/>
          <a:p>
            <a:pPr>
              <a:defRPr/>
            </a:pPr>
            <a:r>
              <a:rPr lang="en-US"/>
              <a:t>Click to edit Master title style</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2_Custom Layou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pic>
        <p:nvPicPr>
          <p:cNvPr id="5" name="Picture 2"/>
          <p:cNvPicPr>
            <a:picLocks noChangeAspect="1"/>
          </p:cNvPicPr>
          <p:nvPr userDrawn="1"/>
        </p:nvPicPr>
        <p:blipFill>
          <a:blip r:embed="rId2"/>
          <a:stretch/>
        </p:blipFill>
        <p:spPr bwMode="auto">
          <a:xfrm>
            <a:off x="9327386" y="0"/>
            <a:ext cx="2864614" cy="6858000"/>
          </a:xfrm>
          <a:prstGeom prst="rect">
            <a:avLst/>
          </a:prstGeom>
        </p:spPr>
      </p:pic>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3_Custom Layou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pic>
        <p:nvPicPr>
          <p:cNvPr id="5" name="Picture 2"/>
          <p:cNvPicPr>
            <a:picLocks noChangeAspect="1"/>
          </p:cNvPicPr>
          <p:nvPr userDrawn="1"/>
        </p:nvPicPr>
        <p:blipFill>
          <a:blip r:embed="rId2"/>
          <a:stretch/>
        </p:blipFill>
        <p:spPr bwMode="auto">
          <a:xfrm>
            <a:off x="9323748" y="-8626"/>
            <a:ext cx="2868252" cy="6866709"/>
          </a:xfrm>
          <a:prstGeom prst="rect">
            <a:avLst/>
          </a:prstGeom>
        </p:spPr>
      </p:pic>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4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5_Custom Layou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pic>
        <p:nvPicPr>
          <p:cNvPr id="5" name="Picture 2"/>
          <p:cNvPicPr>
            <a:picLocks noChangeAspect="1"/>
          </p:cNvPicPr>
          <p:nvPr userDrawn="1"/>
        </p:nvPicPr>
        <p:blipFill>
          <a:blip r:embed="rId2"/>
          <a:stretch/>
        </p:blipFill>
        <p:spPr bwMode="auto">
          <a:xfrm>
            <a:off x="9327386" y="0"/>
            <a:ext cx="2864614" cy="6858000"/>
          </a:xfrm>
          <a:prstGeom prst="rect">
            <a:avLst/>
          </a:prstGeom>
        </p:spPr>
      </p:pic>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6_Custom Layou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pic>
        <p:nvPicPr>
          <p:cNvPr id="5" name="Picture 2"/>
          <p:cNvPicPr>
            <a:picLocks noChangeAspect="1"/>
          </p:cNvPicPr>
          <p:nvPr userDrawn="1"/>
        </p:nvPicPr>
        <p:blipFill>
          <a:blip r:embed="rId2"/>
          <a:stretch/>
        </p:blipFill>
        <p:spPr bwMode="auto">
          <a:xfrm>
            <a:off x="9327386" y="0"/>
            <a:ext cx="2864614" cy="6858000"/>
          </a:xfrm>
          <a:prstGeom prst="rect">
            <a:avLst/>
          </a:prstGeom>
        </p:spPr>
      </p:pic>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26" Type="http://schemas.openxmlformats.org/officeDocument/2006/relationships/slideLayout" Target="../slideLayouts/slideLayout28.xml"/><Relationship Id="rId3" Type="http://schemas.openxmlformats.org/officeDocument/2006/relationships/slideLayout" Target="../slideLayouts/slideLayout5.xml"/><Relationship Id="rId21" Type="http://schemas.openxmlformats.org/officeDocument/2006/relationships/slideLayout" Target="../slideLayouts/slideLayout23.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5" Type="http://schemas.openxmlformats.org/officeDocument/2006/relationships/slideLayout" Target="../slideLayouts/slideLayout27.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slideLayout" Target="../slideLayouts/slideLayout22.xml"/><Relationship Id="rId29" Type="http://schemas.openxmlformats.org/officeDocument/2006/relationships/slideLayout" Target="../slideLayouts/slideLayout31.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24" Type="http://schemas.openxmlformats.org/officeDocument/2006/relationships/slideLayout" Target="../slideLayouts/slideLayout26.xml"/><Relationship Id="rId5" Type="http://schemas.openxmlformats.org/officeDocument/2006/relationships/slideLayout" Target="../slideLayouts/slideLayout7.xml"/><Relationship Id="rId15" Type="http://schemas.openxmlformats.org/officeDocument/2006/relationships/slideLayout" Target="../slideLayouts/slideLayout17.xml"/><Relationship Id="rId23" Type="http://schemas.openxmlformats.org/officeDocument/2006/relationships/slideLayout" Target="../slideLayouts/slideLayout25.xml"/><Relationship Id="rId28" Type="http://schemas.openxmlformats.org/officeDocument/2006/relationships/slideLayout" Target="../slideLayouts/slideLayout30.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31" Type="http://schemas.openxmlformats.org/officeDocument/2006/relationships/theme" Target="../theme/theme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 Id="rId22" Type="http://schemas.openxmlformats.org/officeDocument/2006/relationships/slideLayout" Target="../slideLayouts/slideLayout24.xml"/><Relationship Id="rId27" Type="http://schemas.openxmlformats.org/officeDocument/2006/relationships/slideLayout" Target="../slideLayouts/slideLayout29.xml"/><Relationship Id="rId30"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3.xml"/><Relationship Id="rId1" Type="http://schemas.openxmlformats.org/officeDocument/2006/relationships/slideLayout" Target="../slideLayouts/slideLayout33.xml"/><Relationship Id="rId5" Type="http://schemas.openxmlformats.org/officeDocument/2006/relationships/image" Target="../media/image2.png"/><Relationship Id="rId4" Type="http://schemas.openxmlformats.org/officeDocument/2006/relationships/image" Target="../media/image3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fr-FR"/>
              <a:t>Modifiez le style du titre</a:t>
            </a:r>
            <a:endParaRPr lang="en-GB"/>
          </a:p>
        </p:txBody>
      </p:sp>
      <p:sp>
        <p:nvSpPr>
          <p:cNvPr id="5" name="Text Placehold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fr-FR"/>
              <a:t>Modifier les styles du texte du masque</a:t>
            </a:r>
            <a:br>
              <a:rPr lang="fr-FR"/>
            </a:br>
            <a:r>
              <a:rPr lang="fr-FR"/>
              <a:t>Deuxième niveau</a:t>
            </a:r>
            <a:br>
              <a:rPr lang="fr-FR"/>
            </a:br>
            <a:r>
              <a:rPr lang="fr-FR"/>
              <a:t>Troisième niveau</a:t>
            </a:r>
            <a:br>
              <a:rPr lang="fr-FR"/>
            </a:br>
            <a:r>
              <a:rPr lang="fr-FR"/>
              <a:t>Quatrième niveau</a:t>
            </a:r>
            <a:br>
              <a:rPr lang="fr-FR"/>
            </a:br>
            <a:r>
              <a:rPr lang="fr-FR"/>
              <a:t>Cinquième niveau</a:t>
            </a:r>
            <a:endParaRPr lang="en-GB"/>
          </a:p>
        </p:txBody>
      </p:sp>
      <p:sp>
        <p:nvSpPr>
          <p:cNvPr id="6" name="Date Placehold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22D7EAA8-B7E5-4FC7-AB41-745FA14F2C83}" type="datetimeFigureOut">
              <a:rPr lang="en-GB"/>
              <a:t>04/02/2024</a:t>
            </a:fld>
            <a:endParaRPr lang="en-GB"/>
          </a:p>
        </p:txBody>
      </p:sp>
      <p:sp>
        <p:nvSpPr>
          <p:cNvPr id="7" name="Footer Placehold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8" name="Slide Number Placehold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F98E993-549D-46EE-BEB7-091808556954}" type="slidenum">
              <a:rPr lang="en-GB"/>
              <a:t>‹#›</a:t>
            </a:fld>
            <a:endParaRPr lang="en-GB"/>
          </a:p>
        </p:txBody>
      </p:sp>
      <p:pic>
        <p:nvPicPr>
          <p:cNvPr id="9" name="Picture 6"/>
          <p:cNvPicPr>
            <a:picLocks noChangeAspect="1"/>
          </p:cNvPicPr>
          <p:nvPr userDrawn="1"/>
        </p:nvPicPr>
        <p:blipFill>
          <a:blip r:embed="rId4"/>
          <a:srcRect l="29114" t="13460" r="32414" b="53353"/>
          <a:stretch/>
        </p:blipFill>
        <p:spPr bwMode="auto">
          <a:xfrm flipH="1">
            <a:off x="0" y="-24064"/>
            <a:ext cx="12208809" cy="6882064"/>
          </a:xfrm>
          <a:prstGeom prst="rect">
            <a:avLst/>
          </a:prstGeom>
          <a:ln>
            <a:noFill/>
          </a:ln>
        </p:spPr>
      </p:pic>
      <p:sp>
        <p:nvSpPr>
          <p:cNvPr id="10" name="Text Placeholder 10"/>
          <p:cNvSpPr>
            <a:spLocks noAdjustHandles="1"/>
          </p:cNvSpPr>
          <p:nvPr userDrawn="1"/>
        </p:nvSpPr>
        <p:spPr bwMode="auto">
          <a:xfrm>
            <a:off x="882914" y="1834440"/>
            <a:ext cx="6311372" cy="473241"/>
          </a:xfrm>
          <a:prstGeom prst="rect">
            <a:avLst/>
          </a:prstGeom>
        </p:spPr>
        <p:txBody>
          <a:bodyPr>
            <a:noAutofit/>
          </a:bodyPr>
          <a:lstStyle>
            <a:lvl1pPr marL="0" indent="0" algn="l" defTabSz="914400">
              <a:lnSpc>
                <a:spcPct val="90000"/>
              </a:lnSpc>
              <a:spcBef>
                <a:spcPts val="1000"/>
              </a:spcBef>
              <a:buFont typeface="Arial"/>
              <a:buNone/>
              <a:defRPr sz="3200" b="1">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GB" sz="2800" b="1" i="0">
                <a:solidFill>
                  <a:schemeClr val="bg1"/>
                </a:solidFill>
                <a:latin typeface="+mn-lt"/>
                <a:ea typeface="+mn-ea"/>
                <a:cs typeface="+mn-cs"/>
              </a:rPr>
              <a:t>Lorem Ipsum Dolor Sit Amet Sectetur Adipiscing Elit Vivamus</a:t>
            </a:r>
            <a:endParaRPr lang="en-US" sz="2800" b="1">
              <a:solidFill>
                <a:schemeClr val="bg1"/>
              </a:solidFill>
              <a:latin typeface="+mn-lt"/>
            </a:endParaRPr>
          </a:p>
        </p:txBody>
      </p:sp>
      <p:sp>
        <p:nvSpPr>
          <p:cNvPr id="11" name="Text Placeholder 6"/>
          <p:cNvSpPr>
            <a:spLocks noAdjustHandles="1"/>
          </p:cNvSpPr>
          <p:nvPr userDrawn="1"/>
        </p:nvSpPr>
        <p:spPr bwMode="auto">
          <a:xfrm>
            <a:off x="892439" y="2682447"/>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a:lnSpc>
                <a:spcPct val="90000"/>
              </a:lnSpc>
              <a:spcBef>
                <a:spcPts val="1000"/>
              </a:spcBef>
              <a:spcAft>
                <a:spcPts val="0"/>
              </a:spcAft>
              <a:buClrTx/>
              <a:buSzTx/>
              <a:buFont typeface="Arial"/>
              <a:buNone/>
              <a:defRPr/>
            </a:pPr>
            <a:r>
              <a:rPr lang="en-US" sz="2400">
                <a:solidFill>
                  <a:schemeClr val="bg1"/>
                </a:solidFill>
                <a:latin typeface="+mn-lt"/>
              </a:rPr>
              <a:t>Subtitle (if applicable)</a:t>
            </a:r>
            <a:endParaRPr lang="en-GB" sz="2400">
              <a:solidFill>
                <a:schemeClr val="bg1"/>
              </a:solidFill>
              <a:latin typeface="+mn-lt"/>
            </a:endParaRPr>
          </a:p>
          <a:p>
            <a:pPr>
              <a:defRPr/>
            </a:pPr>
            <a:endParaRPr lang="en-GB" sz="2400">
              <a:solidFill>
                <a:schemeClr val="bg1"/>
              </a:solidFill>
              <a:latin typeface="+mn-lt"/>
            </a:endParaRPr>
          </a:p>
        </p:txBody>
      </p:sp>
      <p:sp>
        <p:nvSpPr>
          <p:cNvPr id="12" name="Text Placeholder 6"/>
          <p:cNvSpPr>
            <a:spLocks noAdjustHandles="1"/>
          </p:cNvSpPr>
          <p:nvPr userDrawn="1"/>
        </p:nvSpPr>
        <p:spPr bwMode="auto">
          <a:xfrm>
            <a:off x="892438" y="6087277"/>
            <a:ext cx="2427973" cy="42831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b="0">
                <a:solidFill>
                  <a:schemeClr val="bg1"/>
                </a:solidFill>
                <a:latin typeface="+mn-lt"/>
              </a:rPr>
              <a:t>www.geant.org</a:t>
            </a:r>
            <a:endParaRPr lang="en-GB" sz="2000" b="0">
              <a:solidFill>
                <a:schemeClr val="bg1"/>
              </a:solidFill>
              <a:latin typeface="+mn-lt"/>
            </a:endParaRPr>
          </a:p>
        </p:txBody>
      </p:sp>
      <p:pic>
        <p:nvPicPr>
          <p:cNvPr id="13" name="Picture 10"/>
          <p:cNvPicPr>
            <a:picLocks noChangeAspect="1"/>
          </p:cNvPicPr>
          <p:nvPr userDrawn="1"/>
        </p:nvPicPr>
        <p:blipFill>
          <a:blip r:embed="rId5"/>
          <a:srcRect t="-1" b="-7426"/>
          <a:stretch/>
        </p:blipFill>
        <p:spPr bwMode="auto">
          <a:xfrm>
            <a:off x="998895" y="520296"/>
            <a:ext cx="1432449" cy="876891"/>
          </a:xfrm>
          <a:prstGeom prst="rect">
            <a:avLst/>
          </a:prstGeom>
        </p:spPr>
      </p:pic>
      <p:sp>
        <p:nvSpPr>
          <p:cNvPr id="14" name="Text Placeholder 6"/>
          <p:cNvSpPr>
            <a:spLocks noAdjustHandles="1"/>
          </p:cNvSpPr>
          <p:nvPr userDrawn="1"/>
        </p:nvSpPr>
        <p:spPr bwMode="auto">
          <a:xfrm>
            <a:off x="892439" y="3606739"/>
            <a:ext cx="6163776"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nSpc>
                <a:spcPct val="100000"/>
              </a:lnSpc>
              <a:spcBef>
                <a:spcPts val="0"/>
              </a:spcBef>
              <a:defRPr/>
            </a:pPr>
            <a:r>
              <a:rPr lang="en-US" sz="2200" b="1" i="0">
                <a:solidFill>
                  <a:schemeClr val="bg1"/>
                </a:solidFill>
                <a:latin typeface="+mn-lt"/>
              </a:rPr>
              <a:t>Name Surname</a:t>
            </a:r>
            <a:endParaRPr/>
          </a:p>
          <a:p>
            <a:pPr>
              <a:lnSpc>
                <a:spcPct val="100000"/>
              </a:lnSpc>
              <a:spcBef>
                <a:spcPts val="0"/>
              </a:spcBef>
              <a:defRPr/>
            </a:pPr>
            <a:r>
              <a:rPr lang="en-US" sz="2000" i="1">
                <a:solidFill>
                  <a:schemeClr val="bg1"/>
                </a:solidFill>
                <a:latin typeface="+mn-lt"/>
              </a:rPr>
              <a:t>Role in </a:t>
            </a:r>
            <a:r>
              <a:rPr lang="en-US" sz="2000" i="1" cap="all">
                <a:solidFill>
                  <a:schemeClr val="bg1"/>
                </a:solidFill>
                <a:latin typeface="+mn-lt"/>
              </a:rPr>
              <a:t>Géant</a:t>
            </a:r>
            <a:endParaRPr lang="en-GB" sz="2000" i="1" cap="all">
              <a:solidFill>
                <a:schemeClr val="bg1"/>
              </a:solidFill>
              <a:latin typeface="+mn-lt"/>
            </a:endParaRPr>
          </a:p>
        </p:txBody>
      </p:sp>
      <p:sp>
        <p:nvSpPr>
          <p:cNvPr id="15" name="Text Placeholder 6"/>
          <p:cNvSpPr>
            <a:spLocks noAdjustHandles="1"/>
          </p:cNvSpPr>
          <p:nvPr userDrawn="1"/>
        </p:nvSpPr>
        <p:spPr bwMode="auto">
          <a:xfrm>
            <a:off x="892439" y="4740871"/>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a:solidFill>
                  <a:schemeClr val="bg1"/>
                </a:solidFill>
                <a:latin typeface="+mn-lt"/>
              </a:rPr>
              <a:t>Event, Location, Date</a:t>
            </a:r>
            <a:endParaRPr lang="en-GB" sz="2000">
              <a:solidFill>
                <a:schemeClr val="bg1"/>
              </a:solidFill>
              <a:latin typeface="+mn-lt"/>
            </a:endParaRPr>
          </a:p>
        </p:txBody>
      </p:sp>
      <p:sp>
        <p:nvSpPr>
          <p:cNvPr id="16" name="Text Placeholder 6"/>
          <p:cNvSpPr>
            <a:spLocks noAdjustHandles="1"/>
          </p:cNvSpPr>
          <p:nvPr userDrawn="1"/>
        </p:nvSpPr>
        <p:spPr bwMode="auto">
          <a:xfrm>
            <a:off x="882914" y="5223782"/>
            <a:ext cx="2394857" cy="42831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1000" b="0">
                <a:solidFill>
                  <a:schemeClr val="bg1"/>
                </a:solidFill>
                <a:latin typeface="+mn-lt"/>
              </a:rPr>
              <a:t>Public / Confidential / Restricted</a:t>
            </a:r>
            <a:endParaRPr lang="en-GB" sz="1000" b="0">
              <a:solidFill>
                <a:schemeClr val="bg1">
                  <a:lumMod val="50000"/>
                </a:schemeClr>
              </a:solidFill>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998895" y="705164"/>
            <a:ext cx="9894723" cy="430909"/>
          </a:xfrm>
          <a:prstGeom prst="rect">
            <a:avLst/>
          </a:prstGeom>
        </p:spPr>
        <p:txBody>
          <a:bodyPr vert="horz" lIns="91440" tIns="45720" rIns="91440" bIns="45720" rtlCol="0" anchor="ctr">
            <a:normAutofit/>
          </a:bodyPr>
          <a:lstStyle/>
          <a:p>
            <a:pPr>
              <a:defRPr/>
            </a:pPr>
            <a:r>
              <a:rPr lang="en-US"/>
              <a:t>Click to edit Master title style</a:t>
            </a:r>
            <a:endParaRPr lang="en-GB"/>
          </a:p>
        </p:txBody>
      </p:sp>
      <p:sp>
        <p:nvSpPr>
          <p:cNvPr id="5" name="Text Placeholder 2"/>
          <p:cNvSpPr>
            <a:spLocks noGrp="1"/>
          </p:cNvSpPr>
          <p:nvPr>
            <p:ph type="body" idx="1"/>
          </p:nvPr>
        </p:nvSpPr>
        <p:spPr bwMode="auto">
          <a:xfrm>
            <a:off x="998895" y="1353031"/>
            <a:ext cx="8072850" cy="4351338"/>
          </a:xfrm>
          <a:prstGeom prst="rect">
            <a:avLst/>
          </a:prstGeom>
        </p:spPr>
        <p:txBody>
          <a:bodyPr vert="horz" lIns="91440" tIns="45720" rIns="9144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TextBox 3"/>
          <p:cNvSpPr>
            <a:spLocks noAdjustHandles="1"/>
          </p:cNvSpPr>
          <p:nvPr userDrawn="1"/>
        </p:nvSpPr>
        <p:spPr bwMode="auto">
          <a:xfrm>
            <a:off x="998895" y="6229350"/>
            <a:ext cx="1327171" cy="276999"/>
          </a:xfrm>
          <a:prstGeom prst="rect">
            <a:avLst/>
          </a:prstGeom>
          <a:noFill/>
        </p:spPr>
        <p:txBody>
          <a:bodyPr wrap="square" rtlCol="0">
            <a:spAutoFit/>
          </a:bodyPr>
          <a:lstStyle/>
          <a:p>
            <a:pPr>
              <a:defRPr/>
            </a:pPr>
            <a:fld id="{C291A8E1-EA52-46DB-B869-DB8F37812DDF}" type="slidenum">
              <a:rPr lang="en-GB" sz="1200">
                <a:solidFill>
                  <a:srgbClr val="065081"/>
                </a:solidFill>
                <a:latin typeface="+mn-lt"/>
              </a:rPr>
              <a:t>‹#›</a:t>
            </a:fld>
            <a:endParaRPr lang="en-GB" sz="1200">
              <a:solidFill>
                <a:srgbClr val="065081"/>
              </a:solidFill>
              <a:latin typeface="+mn-lt"/>
            </a:endParaRP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4" r:id="rId23"/>
    <p:sldLayoutId id="2147483675" r:id="rId24"/>
    <p:sldLayoutId id="2147483676" r:id="rId25"/>
    <p:sldLayoutId id="2147483677" r:id="rId26"/>
    <p:sldLayoutId id="2147483678" r:id="rId27"/>
    <p:sldLayoutId id="2147483679" r:id="rId28"/>
    <p:sldLayoutId id="2147483680" r:id="rId29"/>
    <p:sldLayoutId id="2147483681" r:id="rId30"/>
  </p:sldLayoutIdLst>
  <p:txStyles>
    <p:titleStyle>
      <a:lvl1pPr algn="l" defTabSz="914400">
        <a:lnSpc>
          <a:spcPct val="90000"/>
        </a:lnSpc>
        <a:spcBef>
          <a:spcPts val="0"/>
        </a:spcBef>
        <a:buNone/>
        <a:defRPr lang="en-GB" sz="3200" b="1">
          <a:solidFill>
            <a:schemeClr val="accent1">
              <a:lumMod val="50000"/>
            </a:schemeClr>
          </a:solidFill>
          <a:latin typeface="+mn-lt"/>
          <a:ea typeface="+mj-ea"/>
          <a:cs typeface="+mj-cs"/>
        </a:defRPr>
      </a:lvl1pPr>
    </p:titleStyle>
    <p:body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en-US"/>
              <a:t>Click to edit Master title style</a:t>
            </a:r>
            <a:endParaRPr lang="en-GB"/>
          </a:p>
        </p:txBody>
      </p:sp>
      <p:sp>
        <p:nvSpPr>
          <p:cNvPr id="5" name="Text Placehold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Date Placehold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22D7EAA8-B7E5-4FC7-AB41-745FA14F2C83}" type="datetimeFigureOut">
              <a:rPr lang="en-GB"/>
              <a:t>04/02/2024</a:t>
            </a:fld>
            <a:endParaRPr lang="en-GB"/>
          </a:p>
        </p:txBody>
      </p:sp>
      <p:sp>
        <p:nvSpPr>
          <p:cNvPr id="7" name="Footer Placehold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8" name="Slide Number Placehold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F98E993-549D-46EE-BEB7-091808556954}" type="slidenum">
              <a:rPr lang="en-GB"/>
              <a:t>‹#›</a:t>
            </a:fld>
            <a:endParaRPr lang="en-GB"/>
          </a:p>
        </p:txBody>
      </p:sp>
      <p:pic>
        <p:nvPicPr>
          <p:cNvPr id="9" name="Picture 6"/>
          <p:cNvPicPr>
            <a:picLocks noChangeAspect="1"/>
          </p:cNvPicPr>
          <p:nvPr userDrawn="1"/>
        </p:nvPicPr>
        <p:blipFill>
          <a:blip r:embed="rId3"/>
          <a:srcRect l="29114" t="13460" r="32414" b="53353"/>
          <a:stretch/>
        </p:blipFill>
        <p:spPr bwMode="auto">
          <a:xfrm flipH="1">
            <a:off x="0" y="-24064"/>
            <a:ext cx="12208809" cy="6882064"/>
          </a:xfrm>
          <a:prstGeom prst="rect">
            <a:avLst/>
          </a:prstGeom>
          <a:ln>
            <a:noFill/>
          </a:ln>
        </p:spPr>
      </p:pic>
      <p:sp>
        <p:nvSpPr>
          <p:cNvPr id="10" name="Text Placeholder 10"/>
          <p:cNvSpPr>
            <a:spLocks noAdjustHandles="1"/>
          </p:cNvSpPr>
          <p:nvPr userDrawn="1"/>
        </p:nvSpPr>
        <p:spPr bwMode="auto">
          <a:xfrm>
            <a:off x="998895" y="2538238"/>
            <a:ext cx="6087102" cy="473241"/>
          </a:xfrm>
          <a:prstGeom prst="rect">
            <a:avLst/>
          </a:prstGeom>
        </p:spPr>
        <p:txBody>
          <a:bodyPr>
            <a:noAutofit/>
          </a:bodyPr>
          <a:lstStyle>
            <a:lvl1pPr marL="0" indent="0" algn="l" defTabSz="914400">
              <a:lnSpc>
                <a:spcPct val="90000"/>
              </a:lnSpc>
              <a:spcBef>
                <a:spcPts val="1000"/>
              </a:spcBef>
              <a:buFont typeface="Arial"/>
              <a:buNone/>
              <a:defRPr sz="3200" b="1">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4400" b="1">
                <a:solidFill>
                  <a:schemeClr val="bg1"/>
                </a:solidFill>
                <a:latin typeface="+mn-lt"/>
              </a:rPr>
              <a:t>Thank you</a:t>
            </a:r>
            <a:endParaRPr/>
          </a:p>
        </p:txBody>
      </p:sp>
      <p:sp>
        <p:nvSpPr>
          <p:cNvPr id="11" name="Text Placeholder 6"/>
          <p:cNvSpPr>
            <a:spLocks noAdjustHandles="1"/>
          </p:cNvSpPr>
          <p:nvPr userDrawn="1"/>
        </p:nvSpPr>
        <p:spPr bwMode="auto">
          <a:xfrm>
            <a:off x="998895" y="5110823"/>
            <a:ext cx="2427973" cy="42831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b="0">
                <a:solidFill>
                  <a:schemeClr val="bg1"/>
                </a:solidFill>
                <a:latin typeface="+mn-lt"/>
              </a:rPr>
              <a:t>www.geant.org</a:t>
            </a:r>
            <a:endParaRPr lang="en-GB" sz="2000" b="0">
              <a:solidFill>
                <a:schemeClr val="bg1"/>
              </a:solidFill>
              <a:latin typeface="+mn-lt"/>
            </a:endParaRPr>
          </a:p>
        </p:txBody>
      </p:sp>
      <p:sp>
        <p:nvSpPr>
          <p:cNvPr id="12" name="Text Placeholder 6"/>
          <p:cNvSpPr>
            <a:spLocks noAdjustHandles="1"/>
          </p:cNvSpPr>
          <p:nvPr userDrawn="1"/>
        </p:nvSpPr>
        <p:spPr bwMode="auto">
          <a:xfrm>
            <a:off x="998896" y="3357061"/>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a:solidFill>
                  <a:schemeClr val="bg1"/>
                </a:solidFill>
                <a:latin typeface="+mn-lt"/>
              </a:rPr>
              <a:t>Any questions?</a:t>
            </a:r>
            <a:endParaRPr lang="en-GB" sz="2000">
              <a:solidFill>
                <a:schemeClr val="bg1"/>
              </a:solidFill>
              <a:latin typeface="+mn-lt"/>
            </a:endParaRPr>
          </a:p>
        </p:txBody>
      </p:sp>
      <p:sp>
        <p:nvSpPr>
          <p:cNvPr id="13" name="TextBox 13"/>
          <p:cNvSpPr>
            <a:spLocks noAdjustHandles="1"/>
          </p:cNvSpPr>
          <p:nvPr userDrawn="1"/>
        </p:nvSpPr>
        <p:spPr bwMode="auto">
          <a:xfrm>
            <a:off x="1622016" y="6108114"/>
            <a:ext cx="2348151" cy="461665"/>
          </a:xfrm>
          <a:prstGeom prst="rect">
            <a:avLst/>
          </a:prstGeom>
          <a:noFill/>
        </p:spPr>
        <p:txBody>
          <a:bodyPr wrap="square" rtlCol="0">
            <a:spAutoFit/>
          </a:bodyPr>
          <a:lstStyle/>
          <a:p>
            <a:pPr algn="l">
              <a:defRPr/>
            </a:pPr>
            <a:r>
              <a:rPr lang="en-GB" sz="600">
                <a:solidFill>
                  <a:schemeClr val="bg1"/>
                </a:solidFill>
                <a:latin typeface="+mn-lt"/>
                <a:ea typeface="+mn-ea"/>
                <a:cs typeface="+mn-cs"/>
              </a:rPr>
              <a:t>© GÉANT Association on behalf of the GN4 Phase 3 project (GN4-3).</a:t>
            </a:r>
            <a:endParaRPr/>
          </a:p>
          <a:p>
            <a:pPr>
              <a:defRPr/>
            </a:pPr>
            <a:r>
              <a:rPr lang="en-GB" sz="600">
                <a:solidFill>
                  <a:schemeClr val="bg1"/>
                </a:solidFill>
                <a:latin typeface="+mn-lt"/>
                <a:ea typeface="+mn-ea"/>
                <a:cs typeface="+mn-cs"/>
              </a:rPr>
              <a:t>The research leading to these results has received funding from</a:t>
            </a:r>
            <a:endParaRPr/>
          </a:p>
          <a:p>
            <a:pPr>
              <a:defRPr/>
            </a:pPr>
            <a:r>
              <a:rPr lang="en-GB" sz="600">
                <a:solidFill>
                  <a:schemeClr val="bg1"/>
                </a:solidFill>
                <a:latin typeface="+mn-lt"/>
                <a:ea typeface="+mn-ea"/>
                <a:cs typeface="+mn-cs"/>
              </a:rPr>
              <a:t>the European Union’s Horizon 2020 research and innovation programme under Grant Agreement No. 856726 (GN4-3).</a:t>
            </a:r>
            <a:endParaRPr lang="en-GB" sz="600">
              <a:solidFill>
                <a:schemeClr val="bg1"/>
              </a:solidFill>
              <a:latin typeface="+mn-lt"/>
            </a:endParaRPr>
          </a:p>
        </p:txBody>
      </p:sp>
      <p:pic>
        <p:nvPicPr>
          <p:cNvPr id="14" name="Picture 17"/>
          <p:cNvPicPr>
            <a:picLocks noChangeAspect="1"/>
          </p:cNvPicPr>
          <p:nvPr userDrawn="1"/>
        </p:nvPicPr>
        <p:blipFill>
          <a:blip r:embed="rId4"/>
          <a:stretch/>
        </p:blipFill>
        <p:spPr bwMode="auto">
          <a:xfrm>
            <a:off x="1053347" y="6157486"/>
            <a:ext cx="568670" cy="362920"/>
          </a:xfrm>
          <a:prstGeom prst="rect">
            <a:avLst/>
          </a:prstGeom>
        </p:spPr>
      </p:pic>
      <p:pic>
        <p:nvPicPr>
          <p:cNvPr id="15" name="Picture 15"/>
          <p:cNvPicPr>
            <a:picLocks noChangeAspect="1"/>
          </p:cNvPicPr>
          <p:nvPr userDrawn="1"/>
        </p:nvPicPr>
        <p:blipFill>
          <a:blip r:embed="rId5"/>
          <a:srcRect t="-1" b="-7426"/>
          <a:stretch/>
        </p:blipFill>
        <p:spPr bwMode="auto">
          <a:xfrm>
            <a:off x="998895" y="520296"/>
            <a:ext cx="1432449" cy="876891"/>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hyperlink" Target="https://access-check.edugain.org" TargetMode="Externa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hyperlink" Target="https://technical.edugain.org/compliance_audit" TargetMode="External"/><Relationship Id="rId2" Type="http://schemas.openxmlformats.org/officeDocument/2006/relationships/hyperlink" Target="https://monitor.edugain.org/coco/" TargetMode="External"/><Relationship Id="rId1" Type="http://schemas.openxmlformats.org/officeDocument/2006/relationships/slideLayout" Target="../slideLayouts/slideLayout6.xml"/><Relationship Id="rId4" Type="http://schemas.openxmlformats.org/officeDocument/2006/relationships/hyperlink" Target="https://technical.edugain.org/doc/eduGAIN-saml-profile.pdf"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technical.edugain.org/api" TargetMode="External"/><Relationship Id="rId2" Type="http://schemas.openxmlformats.org/officeDocument/2006/relationships/hyperlink" Target="https://technical.edugain.org/monitoring"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2" Type="http://schemas.openxmlformats.org/officeDocument/2006/relationships/hyperlink" Target="https://technical.edugain.org/"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technical.edugain.org/validator2"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technical.edugain.org/entities" TargetMode="External"/><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hyperlink" Target="https://release-check.edugain.org"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normAutofit fontScale="90000"/>
          </a:bodyPr>
          <a:lstStyle/>
          <a:p>
            <a:pPr>
              <a:defRPr/>
            </a:pPr>
            <a:endParaRPr lang="en-GB" sz="3600"/>
          </a:p>
        </p:txBody>
      </p:sp>
      <p:sp>
        <p:nvSpPr>
          <p:cNvPr id="5" name="Content Placeholder 2"/>
          <p:cNvSpPr>
            <a:spLocks noGrp="1"/>
          </p:cNvSpPr>
          <p:nvPr>
            <p:ph idx="1"/>
          </p:nvPr>
        </p:nvSpPr>
        <p:spPr bwMode="auto"/>
        <p:txBody>
          <a:bodyPr/>
          <a:lstStyle/>
          <a:p>
            <a:pPr>
              <a:defRPr/>
            </a:pPr>
            <a:endParaRPr lang="en-GB"/>
          </a:p>
        </p:txBody>
      </p:sp>
      <p:sp>
        <p:nvSpPr>
          <p:cNvPr id="6" name="Title Placeholder 1"/>
          <p:cNvSpPr/>
          <p:nvPr/>
        </p:nvSpPr>
        <p:spPr bwMode="auto">
          <a:xfrm>
            <a:off x="838200" y="365125"/>
            <a:ext cx="10515600" cy="1325563"/>
          </a:xfrm>
          <a:prstGeom prst="rect">
            <a:avLst/>
          </a:prstGeom>
        </p:spPr>
        <p:txBody>
          <a:bodyPr vert="horz" lIns="91440" tIns="45720" rIns="91440" bIns="45720" rtlCol="0" anchor="ctr"/>
          <a:lstStyle>
            <a:lvl1pPr algn="l" defTabSz="914400">
              <a:lnSpc>
                <a:spcPct val="90000"/>
              </a:lnSpc>
              <a:spcBef>
                <a:spcPts val="0"/>
              </a:spcBef>
              <a:buNone/>
              <a:defRPr lang="en-GB" sz="3200" b="1">
                <a:solidFill>
                  <a:srgbClr val="065081"/>
                </a:solidFill>
                <a:latin typeface="+mn-lt"/>
                <a:ea typeface="+mj-ea"/>
                <a:cs typeface="+mj-cs"/>
              </a:defRPr>
            </a:lvl1pPr>
          </a:lstStyle>
          <a:p>
            <a:pPr>
              <a:defRPr/>
            </a:pPr>
            <a:r>
              <a:rPr lang="en-GB"/>
              <a:t>Click to edit Master title style</a:t>
            </a:r>
            <a:endParaRPr/>
          </a:p>
        </p:txBody>
      </p:sp>
      <p:sp>
        <p:nvSpPr>
          <p:cNvPr id="7" name="Text Placeholder 2"/>
          <p:cNvSpPr/>
          <p:nvPr/>
        </p:nvSpPr>
        <p:spPr bwMode="auto">
          <a:xfrm>
            <a:off x="838200" y="1825625"/>
            <a:ext cx="10515600" cy="4351338"/>
          </a:xfrm>
          <a:prstGeom prst="rect">
            <a:avLst/>
          </a:prstGeom>
        </p:spPr>
        <p:txBody>
          <a:bodyPr vert="horz" lIns="91440" tIns="45720" rIns="91440" bIns="45720" rtlCol="0"/>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Date Placeholder 3"/>
          <p:cNvSpPr/>
          <p:nvPr/>
        </p:nvSpPr>
        <p:spPr bwMode="auto">
          <a:xfrm>
            <a:off x="838200" y="6356350"/>
            <a:ext cx="2743200" cy="365125"/>
          </a:xfrm>
          <a:prstGeom prst="rect">
            <a:avLst/>
          </a:prstGeom>
        </p:spPr>
        <p:txBody>
          <a:bodyPr vert="horz" lIns="91440" tIns="45720" rIns="91440" bIns="45720" rtlCol="0" anchor="ctr"/>
          <a:lstStyle>
            <a:defPPr>
              <a:defRPr lang="en-US"/>
            </a:defPPr>
            <a:lvl1pPr marL="0" algn="l" defTabSz="914400">
              <a:defRPr sz="1200">
                <a:solidFill>
                  <a:schemeClr val="tx1">
                    <a:tint val="75000"/>
                  </a:schemeClr>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22D7EAA8-B7E5-4FC7-AB41-745FA14F2C83}" type="datetimeFigureOut">
              <a:rPr lang="en-GB"/>
              <a:t>04/02/2024</a:t>
            </a:fld>
            <a:endParaRPr lang="en-GB"/>
          </a:p>
        </p:txBody>
      </p:sp>
      <p:sp>
        <p:nvSpPr>
          <p:cNvPr id="9" name="Slide Number Placeholder 5"/>
          <p:cNvSpPr/>
          <p:nvPr/>
        </p:nvSpPr>
        <p:spPr bwMode="auto">
          <a:xfrm>
            <a:off x="8610600" y="6356350"/>
            <a:ext cx="2743200" cy="365125"/>
          </a:xfrm>
          <a:prstGeom prst="rect">
            <a:avLst/>
          </a:prstGeom>
        </p:spPr>
        <p:txBody>
          <a:bodyPr vert="horz" lIns="91440" tIns="45720" rIns="91440" bIns="45720" rtlCol="0" anchor="ctr"/>
          <a:lstStyle>
            <a:defPPr>
              <a:defRPr lang="en-US"/>
            </a:defPPr>
            <a:lvl1pPr marL="0" algn="r" defTabSz="914400">
              <a:defRPr sz="1200">
                <a:solidFill>
                  <a:schemeClr val="tx1">
                    <a:tint val="75000"/>
                  </a:schemeClr>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AF98E993-549D-46EE-BEB7-091808556954}" type="slidenum">
              <a:rPr lang="en-GB"/>
              <a:t>1</a:t>
            </a:fld>
            <a:endParaRPr lang="en-GB"/>
          </a:p>
        </p:txBody>
      </p:sp>
      <p:pic>
        <p:nvPicPr>
          <p:cNvPr id="10" name="Picture 7"/>
          <p:cNvPicPr>
            <a:picLocks noChangeAspect="1"/>
          </p:cNvPicPr>
          <p:nvPr/>
        </p:nvPicPr>
        <p:blipFill>
          <a:blip r:embed="rId2"/>
          <a:srcRect l="29114" t="13460" r="32414" b="53353"/>
          <a:stretch/>
        </p:blipFill>
        <p:spPr bwMode="auto">
          <a:xfrm flipH="1">
            <a:off x="-16809" y="0"/>
            <a:ext cx="12208809" cy="6882064"/>
          </a:xfrm>
          <a:prstGeom prst="rect">
            <a:avLst/>
          </a:prstGeom>
          <a:ln>
            <a:noFill/>
          </a:ln>
        </p:spPr>
      </p:pic>
      <p:sp>
        <p:nvSpPr>
          <p:cNvPr id="11" name="Text Placeholder 10"/>
          <p:cNvSpPr/>
          <p:nvPr/>
        </p:nvSpPr>
        <p:spPr bwMode="auto">
          <a:xfrm>
            <a:off x="882914" y="1834440"/>
            <a:ext cx="6311372" cy="473241"/>
          </a:xfrm>
          <a:prstGeom prst="rect">
            <a:avLst/>
          </a:prstGeom>
        </p:spPr>
        <p:txBody>
          <a:bodyPr>
            <a:noAutofit/>
          </a:bodyPr>
          <a:lstStyle>
            <a:lvl1pPr marL="0" indent="0" algn="l" defTabSz="914400">
              <a:lnSpc>
                <a:spcPct val="90000"/>
              </a:lnSpc>
              <a:spcBef>
                <a:spcPts val="1000"/>
              </a:spcBef>
              <a:buFont typeface="Arial"/>
              <a:buNone/>
              <a:defRPr sz="3200" b="1">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GB" sz="2800" dirty="0" err="1">
                <a:solidFill>
                  <a:schemeClr val="bg1"/>
                </a:solidFill>
              </a:rPr>
              <a:t>Ubuntunet</a:t>
            </a:r>
            <a:r>
              <a:rPr lang="en-GB" sz="2800" dirty="0">
                <a:solidFill>
                  <a:schemeClr val="bg1"/>
                </a:solidFill>
              </a:rPr>
              <a:t>  Identity Federation Training</a:t>
            </a:r>
            <a:endParaRPr lang="en-GB" sz="2800" dirty="0"/>
          </a:p>
        </p:txBody>
      </p:sp>
      <p:sp>
        <p:nvSpPr>
          <p:cNvPr id="12" name="Text Placeholder 6"/>
          <p:cNvSpPr/>
          <p:nvPr/>
        </p:nvSpPr>
        <p:spPr bwMode="auto">
          <a:xfrm>
            <a:off x="892439" y="2682447"/>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GB" sz="2400">
                <a:solidFill>
                  <a:schemeClr val="bg1"/>
                </a:solidFill>
              </a:rPr>
              <a:t>eduGAIN Tools</a:t>
            </a:r>
            <a:endParaRPr lang="en-US" sz="2400">
              <a:solidFill>
                <a:schemeClr val="bg1"/>
              </a:solidFill>
            </a:endParaRPr>
          </a:p>
          <a:p>
            <a:pPr>
              <a:defRPr/>
            </a:pPr>
            <a:endParaRPr lang="en-GB" sz="2400">
              <a:solidFill>
                <a:schemeClr val="bg1"/>
              </a:solidFill>
              <a:latin typeface="+mn-lt"/>
            </a:endParaRPr>
          </a:p>
        </p:txBody>
      </p:sp>
      <p:sp>
        <p:nvSpPr>
          <p:cNvPr id="13" name="Text Placeholder 6"/>
          <p:cNvSpPr/>
          <p:nvPr/>
        </p:nvSpPr>
        <p:spPr bwMode="auto">
          <a:xfrm>
            <a:off x="892438" y="6087277"/>
            <a:ext cx="2427973" cy="42831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b="0">
                <a:solidFill>
                  <a:schemeClr val="bg1"/>
                </a:solidFill>
                <a:latin typeface="+mn-lt"/>
              </a:rPr>
              <a:t>www.geant.org</a:t>
            </a:r>
            <a:endParaRPr lang="en-GB" sz="2000" b="0">
              <a:solidFill>
                <a:schemeClr val="bg1"/>
              </a:solidFill>
              <a:latin typeface="+mn-lt"/>
            </a:endParaRPr>
          </a:p>
        </p:txBody>
      </p:sp>
      <p:pic>
        <p:nvPicPr>
          <p:cNvPr id="14" name="Picture 11"/>
          <p:cNvPicPr>
            <a:picLocks noChangeAspect="1"/>
          </p:cNvPicPr>
          <p:nvPr/>
        </p:nvPicPr>
        <p:blipFill>
          <a:blip r:embed="rId3"/>
          <a:srcRect t="-1" b="-7426"/>
          <a:stretch/>
        </p:blipFill>
        <p:spPr bwMode="auto">
          <a:xfrm>
            <a:off x="998895" y="520296"/>
            <a:ext cx="1432449" cy="876891"/>
          </a:xfrm>
          <a:prstGeom prst="rect">
            <a:avLst/>
          </a:prstGeom>
        </p:spPr>
      </p:pic>
      <p:sp>
        <p:nvSpPr>
          <p:cNvPr id="15" name="Text Placeholder 6"/>
          <p:cNvSpPr/>
          <p:nvPr/>
        </p:nvSpPr>
        <p:spPr bwMode="auto">
          <a:xfrm>
            <a:off x="892439" y="4740871"/>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endParaRPr lang="en-GB" sz="2000">
              <a:solidFill>
                <a:schemeClr val="bg1"/>
              </a:solidFill>
              <a:latin typeface="+mn-lt"/>
            </a:endParaRPr>
          </a:p>
        </p:txBody>
      </p:sp>
      <p:sp>
        <p:nvSpPr>
          <p:cNvPr id="2" name="TextBox 1">
            <a:extLst>
              <a:ext uri="{FF2B5EF4-FFF2-40B4-BE49-F238E27FC236}">
                <a16:creationId xmlns:a16="http://schemas.microsoft.com/office/drawing/2014/main" id="{05907C7C-7E94-19C3-5A7B-893A503AFE3B}"/>
              </a:ext>
            </a:extLst>
          </p:cNvPr>
          <p:cNvSpPr txBox="1"/>
          <p:nvPr/>
        </p:nvSpPr>
        <p:spPr>
          <a:xfrm>
            <a:off x="998895" y="4209884"/>
            <a:ext cx="1354858" cy="646331"/>
          </a:xfrm>
          <a:prstGeom prst="rect">
            <a:avLst/>
          </a:prstGeom>
          <a:noFill/>
        </p:spPr>
        <p:txBody>
          <a:bodyPr wrap="none" rtlCol="0">
            <a:spAutoFit/>
          </a:bodyPr>
          <a:lstStyle/>
          <a:p>
            <a:r>
              <a:rPr lang="en-NL" dirty="0">
                <a:solidFill>
                  <a:schemeClr val="bg1"/>
                </a:solidFill>
              </a:rPr>
              <a:t>Addis Ababa</a:t>
            </a:r>
          </a:p>
          <a:p>
            <a:r>
              <a:rPr lang="en-NL" dirty="0">
                <a:solidFill>
                  <a:schemeClr val="bg1"/>
                </a:solidFill>
              </a:rPr>
              <a:t>Feb 2, 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115;p21"/>
          <p:cNvSpPr>
            <a:spLocks noGrp="1"/>
          </p:cNvSpPr>
          <p:nvPr>
            <p:ph type="title"/>
          </p:nvPr>
        </p:nvSpPr>
        <p:spPr bwMode="auto">
          <a:xfrm>
            <a:off x="1109557" y="445024"/>
            <a:ext cx="10017839" cy="765333"/>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defRPr/>
            </a:pPr>
            <a:r>
              <a:rPr lang="en"/>
              <a:t>Release check</a:t>
            </a:r>
            <a:endParaRPr/>
          </a:p>
        </p:txBody>
      </p:sp>
      <p:sp>
        <p:nvSpPr>
          <p:cNvPr id="5" name="Google Shape;116;p21"/>
          <p:cNvSpPr/>
          <p:nvPr/>
        </p:nvSpPr>
        <p:spPr bwMode="auto">
          <a:xfrm>
            <a:off x="1109557" y="1152475"/>
            <a:ext cx="10017839" cy="581316"/>
          </a:xfrm>
          <a:prstGeom prst="rect">
            <a:avLst/>
          </a:prstGeom>
        </p:spPr>
        <p:txBody>
          <a:bodyPr spcFirstLastPara="1" vert="horz" wrap="square" lIns="91425" tIns="91425" rIns="91425" bIns="91425" rtlCol="0" anchor="t" anchorCtr="0">
            <a:no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just">
              <a:spcBef>
                <a:spcPts val="0"/>
              </a:spcBef>
              <a:spcAft>
                <a:spcPts val="1600"/>
              </a:spcAft>
              <a:buFont typeface="Arial"/>
              <a:buNone/>
              <a:defRPr/>
            </a:pPr>
            <a:r>
              <a:rPr lang="en-US" sz="2400"/>
              <a:t>As a result, tool offers graduated, explained results grouped by categories. </a:t>
            </a:r>
            <a:endParaRPr/>
          </a:p>
        </p:txBody>
      </p:sp>
      <p:pic>
        <p:nvPicPr>
          <p:cNvPr id="6" name="Google Shape;117;p21"/>
          <p:cNvPicPr/>
          <p:nvPr/>
        </p:nvPicPr>
        <p:blipFill>
          <a:blip r:embed="rId2">
            <a:alphaModFix/>
          </a:blip>
          <a:stretch/>
        </p:blipFill>
        <p:spPr bwMode="auto">
          <a:xfrm>
            <a:off x="1371596" y="1927411"/>
            <a:ext cx="9188823" cy="385482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123;p22"/>
          <p:cNvSpPr>
            <a:spLocks noGrp="1"/>
          </p:cNvSpPr>
          <p:nvPr>
            <p:ph type="title"/>
          </p:nvPr>
        </p:nvSpPr>
        <p:spPr bwMode="auto">
          <a:xfrm>
            <a:off x="679254" y="445025"/>
            <a:ext cx="10880334" cy="754526"/>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defRPr/>
            </a:pPr>
            <a:r>
              <a:rPr lang="en"/>
              <a:t>eduGAIN Access Check</a:t>
            </a:r>
            <a:endParaRPr/>
          </a:p>
        </p:txBody>
      </p:sp>
      <p:sp>
        <p:nvSpPr>
          <p:cNvPr id="5" name="Google Shape;124;p22"/>
          <p:cNvSpPr/>
          <p:nvPr/>
        </p:nvSpPr>
        <p:spPr bwMode="auto">
          <a:xfrm>
            <a:off x="679254" y="1152475"/>
            <a:ext cx="10880334" cy="1720510"/>
          </a:xfrm>
          <a:prstGeom prst="rect">
            <a:avLst/>
          </a:prstGeom>
        </p:spPr>
        <p:txBody>
          <a:bodyPr spcFirstLastPara="1" vert="horz" wrap="square" lIns="91425" tIns="91425" rIns="91425" bIns="91425" rtlCol="0" anchor="t" anchorCtr="0">
            <a:no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spcBef>
                <a:spcPts val="0"/>
              </a:spcBef>
              <a:buClr>
                <a:schemeClr val="dk1"/>
              </a:buClr>
              <a:buSzPts val="1100"/>
              <a:buFont typeface="Arial"/>
              <a:buNone/>
              <a:defRPr/>
            </a:pPr>
            <a:r>
              <a:rPr lang="en-US" sz="2400" u="sng">
                <a:solidFill>
                  <a:schemeClr val="hlink"/>
                </a:solidFill>
                <a:hlinkClick r:id="rId2"/>
              </a:rPr>
              <a:t>https://access-check.edugain.org</a:t>
            </a:r>
            <a:r>
              <a:rPr lang="en-US" sz="2400"/>
              <a:t> </a:t>
            </a:r>
            <a:endParaRPr/>
          </a:p>
          <a:p>
            <a:pPr marL="0" indent="0" algn="just">
              <a:spcBef>
                <a:spcPts val="1600"/>
              </a:spcBef>
              <a:spcAft>
                <a:spcPts val="1600"/>
              </a:spcAft>
              <a:buClr>
                <a:schemeClr val="dk1"/>
              </a:buClr>
              <a:buSzPts val="1100"/>
              <a:buFont typeface="Arial"/>
              <a:buNone/>
              <a:defRPr/>
            </a:pPr>
            <a:r>
              <a:rPr lang="en-US" sz="2400"/>
              <a:t> </a:t>
            </a:r>
            <a:r>
              <a:rPr sz="2200" b="0" i="0" u="none">
                <a:solidFill>
                  <a:schemeClr val="accent1">
                    <a:lumMod val="50000"/>
                  </a:schemeClr>
                </a:solidFill>
                <a:latin typeface="Arial"/>
                <a:ea typeface="Arial"/>
                <a:cs typeface="Arial"/>
              </a:rPr>
              <a:t>eduGAIN Access Check is a service based on the same named software, allowing administrators of service providers registered in eduGAIN interfederation to safely test their service behavior.</a:t>
            </a:r>
            <a:endParaRPr sz="2200">
              <a:solidFill>
                <a:schemeClr val="accent1">
                  <a:lumMod val="50000"/>
                </a:schemeClr>
              </a:solidFill>
              <a:latin typeface="Arial"/>
              <a:ea typeface="Arial"/>
              <a:cs typeface="Arial"/>
            </a:endParaRPr>
          </a:p>
        </p:txBody>
      </p:sp>
      <p:pic>
        <p:nvPicPr>
          <p:cNvPr id="6" name="Google Shape;125;p22"/>
          <p:cNvPicPr/>
          <p:nvPr/>
        </p:nvPicPr>
        <p:blipFill>
          <a:blip r:embed="rId3">
            <a:alphaModFix/>
          </a:blip>
          <a:srcRect t="25211" r="24811"/>
          <a:stretch/>
        </p:blipFill>
        <p:spPr bwMode="auto">
          <a:xfrm>
            <a:off x="2370381" y="2977890"/>
            <a:ext cx="7562513" cy="305535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123;p22"/>
          <p:cNvSpPr>
            <a:spLocks noGrp="1"/>
          </p:cNvSpPr>
          <p:nvPr>
            <p:ph type="title"/>
          </p:nvPr>
        </p:nvSpPr>
        <p:spPr bwMode="auto">
          <a:xfrm>
            <a:off x="679254" y="445025"/>
            <a:ext cx="10880334" cy="754526"/>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defRPr/>
            </a:pPr>
            <a:r>
              <a:rPr lang="en"/>
              <a:t>eduGAIN Access Check benefits</a:t>
            </a:r>
            <a:endParaRPr/>
          </a:p>
        </p:txBody>
      </p:sp>
      <p:sp>
        <p:nvSpPr>
          <p:cNvPr id="5" name="Google Shape;124;p22"/>
          <p:cNvSpPr/>
          <p:nvPr/>
        </p:nvSpPr>
        <p:spPr bwMode="auto">
          <a:xfrm>
            <a:off x="400242" y="1584523"/>
            <a:ext cx="10880334" cy="3932709"/>
          </a:xfrm>
          <a:prstGeom prst="rect">
            <a:avLst/>
          </a:prstGeom>
        </p:spPr>
        <p:txBody>
          <a:bodyPr spcFirstLastPara="1" vert="horz" wrap="square" lIns="91425" tIns="91425" rIns="91425" bIns="91425" rtlCol="0" anchor="t" anchorCtr="0">
            <a:no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buNone/>
              <a:defRPr/>
            </a:pPr>
            <a:r>
              <a:rPr lang="en-US" sz="2200"/>
              <a:t>eduGAIN Access Check tool allows SP administrators to ensure proper functioning of their services within eduGAIN. It is especially useful for services not hosted by an R&amp;E institution, because they can't use their own IdP to login and test their production eduGAIN-enabled service. Tool makes the SP operators aware that:</a:t>
            </a:r>
            <a:endParaRPr/>
          </a:p>
          <a:p>
            <a:pPr>
              <a:defRPr/>
            </a:pPr>
            <a:r>
              <a:rPr lang="en-US" sz="2200"/>
              <a:t>different eduGAIN IdPs will release varying set of attributes</a:t>
            </a:r>
            <a:endParaRPr/>
          </a:p>
          <a:p>
            <a:pPr>
              <a:defRPr/>
            </a:pPr>
            <a:r>
              <a:rPr lang="en-US" sz="2200"/>
              <a:t>the vocabulary and semantics of some attributes (i.e. eduPersonAffiliation) differ from federation to federation</a:t>
            </a:r>
            <a:endParaRPr/>
          </a:p>
          <a:p>
            <a:pPr marL="0" indent="0">
              <a:buNone/>
              <a:defRPr/>
            </a:pPr>
            <a:r>
              <a:rPr lang="en-US" sz="2200"/>
              <a:t>eduGAIN Access Check releases a reasonable set of attributes to SPs, depending on the entity categories (GéANT Data Protection Code of Conduct, REFEDS Research &amp; Scholarship) they belong to. This should encourage SP administrators to follow the eduGAIN guidelines and facilitate the use of entity categories.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131;p23"/>
          <p:cNvSpPr>
            <a:spLocks noGrp="1"/>
          </p:cNvSpPr>
          <p:nvPr>
            <p:ph type="title"/>
          </p:nvPr>
        </p:nvSpPr>
        <p:spPr bwMode="auto">
          <a:xfrm>
            <a:off x="1288851" y="445024"/>
            <a:ext cx="9647109" cy="661233"/>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defRPr/>
            </a:pPr>
            <a:r>
              <a:rPr lang="en"/>
              <a:t>eduGAIN Access Check usage</a:t>
            </a:r>
            <a:endParaRPr/>
          </a:p>
        </p:txBody>
      </p:sp>
      <p:sp>
        <p:nvSpPr>
          <p:cNvPr id="5" name="Google Shape;132;p23"/>
          <p:cNvSpPr/>
          <p:nvPr/>
        </p:nvSpPr>
        <p:spPr bwMode="auto">
          <a:xfrm>
            <a:off x="4249219" y="1537957"/>
            <a:ext cx="6252263" cy="1280208"/>
          </a:xfrm>
          <a:prstGeom prst="rect">
            <a:avLst/>
          </a:prstGeom>
        </p:spPr>
        <p:txBody>
          <a:bodyPr spcFirstLastPara="1" vert="horz" wrap="square" lIns="91425" tIns="91425" rIns="91425" bIns="91425" rtlCol="0" anchor="t" anchorCtr="0">
            <a:no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just">
              <a:spcBef>
                <a:spcPts val="0"/>
              </a:spcBef>
              <a:spcAft>
                <a:spcPts val="1600"/>
              </a:spcAft>
              <a:buClr>
                <a:schemeClr val="dk1"/>
              </a:buClr>
              <a:buSzPts val="1100"/>
              <a:buFont typeface="Arial"/>
              <a:buNone/>
              <a:defRPr/>
            </a:pPr>
            <a:r>
              <a:rPr lang="en-US" sz="2400"/>
              <a:t>After simple SP control confirmation procedure, a set of accounts, available for next 7 days, will be created on </a:t>
            </a:r>
            <a:r>
              <a:rPr lang="en-US" sz="2400" i="1"/>
              <a:t>eduGAIN Access Check</a:t>
            </a:r>
            <a:r>
              <a:rPr lang="en-US" sz="2400"/>
              <a:t> IdP.</a:t>
            </a:r>
            <a:endParaRPr/>
          </a:p>
        </p:txBody>
      </p:sp>
      <p:pic>
        <p:nvPicPr>
          <p:cNvPr id="6" name="Google Shape;133;p23"/>
          <p:cNvPicPr/>
          <p:nvPr/>
        </p:nvPicPr>
        <p:blipFill>
          <a:blip r:embed="rId2">
            <a:alphaModFix/>
          </a:blip>
          <a:stretch/>
        </p:blipFill>
        <p:spPr bwMode="auto">
          <a:xfrm>
            <a:off x="4249219" y="2727516"/>
            <a:ext cx="6252263" cy="3368485"/>
          </a:xfrm>
          <a:prstGeom prst="rect">
            <a:avLst/>
          </a:prstGeom>
          <a:noFill/>
          <a:ln>
            <a:noFill/>
          </a:ln>
        </p:spPr>
      </p:pic>
      <p:pic>
        <p:nvPicPr>
          <p:cNvPr id="7" name="Google Shape;134;p23"/>
          <p:cNvPicPr/>
          <p:nvPr/>
        </p:nvPicPr>
        <p:blipFill>
          <a:blip r:embed="rId3">
            <a:alphaModFix/>
          </a:blip>
          <a:stretch/>
        </p:blipFill>
        <p:spPr bwMode="auto">
          <a:xfrm>
            <a:off x="258732" y="1939457"/>
            <a:ext cx="3773854" cy="400414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4" name="Google Shape;140;p24"/>
          <p:cNvSpPr>
            <a:spLocks noGrp="1"/>
          </p:cNvSpPr>
          <p:nvPr>
            <p:ph type="title"/>
          </p:nvPr>
        </p:nvSpPr>
        <p:spPr bwMode="auto">
          <a:xfrm>
            <a:off x="724077" y="445024"/>
            <a:ext cx="10670065" cy="732479"/>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defRPr/>
            </a:pPr>
            <a:r>
              <a:rPr lang="en"/>
              <a:t>eduGAIN profiles compliance </a:t>
            </a:r>
            <a:endParaRPr/>
          </a:p>
        </p:txBody>
      </p:sp>
      <p:sp>
        <p:nvSpPr>
          <p:cNvPr id="5" name="Google Shape;141;p24"/>
          <p:cNvSpPr/>
          <p:nvPr/>
        </p:nvSpPr>
        <p:spPr bwMode="auto">
          <a:xfrm>
            <a:off x="724078" y="1152473"/>
            <a:ext cx="10284582" cy="4871807"/>
          </a:xfrm>
          <a:prstGeom prst="rect">
            <a:avLst/>
          </a:prstGeom>
        </p:spPr>
        <p:txBody>
          <a:bodyPr spcFirstLastPara="1" vert="horz" wrap="square" lIns="91425" tIns="91425" rIns="91425" bIns="91425" rtlCol="0" anchor="t" anchorCtr="0">
            <a:no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spcBef>
                <a:spcPts val="0"/>
              </a:spcBef>
              <a:buFont typeface="Arial"/>
              <a:buNone/>
              <a:defRPr/>
            </a:pPr>
            <a:r>
              <a:rPr lang="en-US" sz="2400" u="sng">
                <a:solidFill>
                  <a:schemeClr val="hlink"/>
                </a:solidFill>
                <a:hlinkClick r:id="rId2"/>
              </a:rPr>
              <a:t>https://monitor.edugain.org/coco/</a:t>
            </a:r>
            <a:r>
              <a:rPr lang="en-US" sz="2400"/>
              <a:t> </a:t>
            </a:r>
            <a:endParaRPr/>
          </a:p>
          <a:p>
            <a:pPr marL="0" indent="0" algn="just">
              <a:spcBef>
                <a:spcPts val="1600"/>
              </a:spcBef>
              <a:buFont typeface="Arial"/>
              <a:buNone/>
              <a:defRPr/>
            </a:pPr>
            <a:r>
              <a:rPr lang="en-US" sz="2400">
                <a:solidFill>
                  <a:srgbClr val="172B4D"/>
                </a:solidFill>
                <a:latin typeface="Roboto"/>
                <a:ea typeface="Roboto"/>
                <a:cs typeface="Roboto"/>
              </a:rPr>
              <a:t> </a:t>
            </a:r>
            <a:r>
              <a:rPr lang="en-US" sz="2400"/>
              <a:t>This tool performs checks on elements asserting compliance to the </a:t>
            </a:r>
            <a:r>
              <a:rPr lang="en-US" sz="2400" i="1"/>
              <a:t>Data protection Code of Conduct</a:t>
            </a:r>
            <a:r>
              <a:rPr lang="en-US" sz="2400"/>
              <a:t>, checks </a:t>
            </a:r>
            <a:r>
              <a:rPr lang="en-US" sz="2400" i="1"/>
              <a:t>Privacy Policy</a:t>
            </a:r>
            <a:r>
              <a:rPr lang="en-US" sz="2400"/>
              <a:t> referenced by </a:t>
            </a:r>
            <a:r>
              <a:rPr lang="en-US" sz="2400" i="1"/>
              <a:t>PrivacyStatementURL, </a:t>
            </a:r>
            <a:r>
              <a:rPr lang="en-US" sz="2400"/>
              <a:t>located inside entity’s metadata, which resolves to a page referencing to the </a:t>
            </a:r>
            <a:r>
              <a:rPr lang="en-US" sz="2400" i="1"/>
              <a:t>Data Protection Code of Conduct</a:t>
            </a:r>
            <a:r>
              <a:rPr lang="en-US" sz="2400"/>
              <a:t>,  accumulate data used for SP audit.</a:t>
            </a:r>
            <a:endParaRPr/>
          </a:p>
          <a:p>
            <a:pPr marL="0" indent="0" algn="just">
              <a:spcBef>
                <a:spcPts val="1600"/>
              </a:spcBef>
              <a:buFont typeface="Arial"/>
              <a:buNone/>
              <a:defRPr/>
            </a:pPr>
            <a:r>
              <a:rPr lang="en-US" sz="2400"/>
              <a:t> </a:t>
            </a:r>
            <a:r>
              <a:rPr lang="en-US" sz="2400" i="1"/>
              <a:t> </a:t>
            </a:r>
            <a:endParaRPr/>
          </a:p>
          <a:p>
            <a:pPr marL="0" indent="0" algn="ctr">
              <a:spcBef>
                <a:spcPts val="1600"/>
              </a:spcBef>
              <a:buFont typeface="Arial"/>
              <a:buNone/>
              <a:defRPr/>
            </a:pPr>
            <a:r>
              <a:rPr lang="en-US" sz="2400" u="sng">
                <a:solidFill>
                  <a:schemeClr val="hlink"/>
                </a:solidFill>
                <a:hlinkClick r:id="rId3"/>
              </a:rPr>
              <a:t>https://technical.edugain.org/compliance_audit</a:t>
            </a:r>
            <a:r>
              <a:rPr lang="en-US" sz="2400"/>
              <a:t> </a:t>
            </a:r>
            <a:endParaRPr/>
          </a:p>
          <a:p>
            <a:pPr marL="0" indent="0" algn="just">
              <a:spcBef>
                <a:spcPts val="1600"/>
              </a:spcBef>
              <a:spcAft>
                <a:spcPts val="1600"/>
              </a:spcAft>
              <a:buFont typeface="Arial"/>
              <a:buNone/>
              <a:defRPr/>
            </a:pPr>
            <a:r>
              <a:rPr lang="en-US" sz="2400"/>
              <a:t>This tool presents audit results of eduGAIN member federations compliance with </a:t>
            </a:r>
            <a:r>
              <a:rPr lang="en-US" sz="2400" u="sng">
                <a:solidFill>
                  <a:schemeClr val="tx1"/>
                </a:solidFill>
                <a:hlinkClick r:id="rId4"/>
              </a:rPr>
              <a:t>eduGAIN SAML Profile</a:t>
            </a:r>
            <a:r>
              <a:rPr lang="en-US" sz="2400"/>
              <a:t>. The audit is performed every hour as a part of the eduGAIN aggregation process.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147;p25"/>
          <p:cNvSpPr>
            <a:spLocks noGrp="1"/>
          </p:cNvSpPr>
          <p:nvPr>
            <p:ph type="title"/>
          </p:nvPr>
        </p:nvSpPr>
        <p:spPr bwMode="auto">
          <a:xfrm>
            <a:off x="795795" y="445025"/>
            <a:ext cx="10401124" cy="791126"/>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defRPr/>
            </a:pPr>
            <a:r>
              <a:rPr lang="en"/>
              <a:t>eduGAIN APIs</a:t>
            </a:r>
            <a:endParaRPr/>
          </a:p>
        </p:txBody>
      </p:sp>
      <p:sp>
        <p:nvSpPr>
          <p:cNvPr id="5" name="Google Shape;148;p25"/>
          <p:cNvSpPr/>
          <p:nvPr/>
        </p:nvSpPr>
        <p:spPr bwMode="auto">
          <a:xfrm>
            <a:off x="795795" y="1152473"/>
            <a:ext cx="9988746" cy="4719407"/>
          </a:xfrm>
          <a:prstGeom prst="rect">
            <a:avLst/>
          </a:prstGeom>
        </p:spPr>
        <p:txBody>
          <a:bodyPr spcFirstLastPara="1" vert="horz" wrap="square" lIns="91425" tIns="91425" rIns="91425" bIns="91425" rtlCol="0" anchor="t" anchorCtr="0">
            <a:no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spcBef>
                <a:spcPts val="0"/>
              </a:spcBef>
              <a:buFont typeface="Arial"/>
              <a:buNone/>
              <a:defRPr/>
            </a:pPr>
            <a:endParaRPr lang="en-US" sz="2400" u="sng">
              <a:solidFill>
                <a:schemeClr val="hlink"/>
              </a:solidFill>
            </a:endParaRPr>
          </a:p>
          <a:p>
            <a:pPr marL="0" indent="0" algn="ctr">
              <a:spcBef>
                <a:spcPts val="0"/>
              </a:spcBef>
              <a:buFont typeface="Arial"/>
              <a:buNone/>
              <a:defRPr/>
            </a:pPr>
            <a:r>
              <a:rPr lang="en-US" sz="2400" u="sng">
                <a:solidFill>
                  <a:schemeClr val="hlink"/>
                </a:solidFill>
                <a:hlinkClick r:id="rId2"/>
              </a:rPr>
              <a:t>https://technical.edugain.org/monitoring</a:t>
            </a:r>
            <a:r>
              <a:rPr lang="en-US" sz="2400"/>
              <a:t> </a:t>
            </a:r>
            <a:endParaRPr/>
          </a:p>
          <a:p>
            <a:pPr marL="0" indent="358775" algn="just">
              <a:spcBef>
                <a:spcPts val="1600"/>
              </a:spcBef>
              <a:buFont typeface="Arial"/>
              <a:buNone/>
              <a:defRPr/>
            </a:pPr>
            <a:r>
              <a:rPr lang="en-US" sz="2400"/>
              <a:t>This API offers metadata validation and monitoring functionality. Monitoring tool offers metadata state and offers explanation in case of feed errors. </a:t>
            </a:r>
            <a:endParaRPr/>
          </a:p>
          <a:p>
            <a:pPr marL="0" indent="0" algn="ctr">
              <a:spcBef>
                <a:spcPts val="1600"/>
              </a:spcBef>
              <a:buFont typeface="Arial"/>
              <a:buNone/>
              <a:defRPr/>
            </a:pPr>
            <a:endParaRPr lang="en-US" sz="2400" u="sng">
              <a:solidFill>
                <a:schemeClr val="hlink"/>
              </a:solidFill>
            </a:endParaRPr>
          </a:p>
          <a:p>
            <a:pPr marL="0" indent="0" algn="ctr">
              <a:spcBef>
                <a:spcPts val="1600"/>
              </a:spcBef>
              <a:buFont typeface="Arial"/>
              <a:buNone/>
              <a:defRPr/>
            </a:pPr>
            <a:r>
              <a:rPr lang="en-US" sz="2400" u="sng">
                <a:solidFill>
                  <a:schemeClr val="hlink"/>
                </a:solidFill>
                <a:hlinkClick r:id="rId3"/>
              </a:rPr>
              <a:t>https://technical.edugain.org/api</a:t>
            </a:r>
            <a:r>
              <a:rPr lang="en-US" sz="2400"/>
              <a:t> </a:t>
            </a:r>
            <a:endParaRPr/>
          </a:p>
          <a:p>
            <a:pPr marL="0" indent="358775" algn="just">
              <a:spcBef>
                <a:spcPts val="1600"/>
              </a:spcBef>
              <a:spcAft>
                <a:spcPts val="1600"/>
              </a:spcAft>
              <a:buFont typeface="Arial"/>
              <a:buNone/>
              <a:defRPr/>
            </a:pPr>
            <a:r>
              <a:rPr lang="en-US" sz="2400"/>
              <a:t>This API offers a lot of methods used to retrieve various information about federations and entities, useful for fine grained monitoring and statistic information collection.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59;p14"/>
          <p:cNvSpPr>
            <a:spLocks noGrp="1"/>
          </p:cNvSpPr>
          <p:nvPr>
            <p:ph type="title" idx="4294967295"/>
          </p:nvPr>
        </p:nvSpPr>
        <p:spPr bwMode="auto">
          <a:xfrm>
            <a:off x="372965" y="741791"/>
            <a:ext cx="10736127" cy="5877276"/>
          </a:xfrm>
          <a:prstGeom prst="rect">
            <a:avLst/>
          </a:prstGeom>
        </p:spPr>
        <p:txBody>
          <a:bodyPr spcFirstLastPara="1" wrap="square" lIns="91423" tIns="91423" rIns="91423" bIns="91423" anchor="t" anchorCtr="0">
            <a:noAutofit/>
          </a:bodyPr>
          <a:lstStyle/>
          <a:p>
            <a:pPr marL="0" lvl="0" indent="457200" algn="just">
              <a:spcBef>
                <a:spcPts val="0"/>
              </a:spcBef>
              <a:spcAft>
                <a:spcPts val="0"/>
              </a:spcAft>
              <a:buNone/>
              <a:defRPr/>
            </a:pPr>
            <a:r>
              <a:rPr lang="en" b="0"/>
              <a:t>In order to ease service implementation, use and maintain, eduGAIN offers various online tools, which can be found on </a:t>
            </a:r>
            <a:r>
              <a:rPr lang="en" b="0" u="sng">
                <a:solidFill>
                  <a:schemeClr val="hlink"/>
                </a:solidFill>
                <a:hlinkClick r:id="rId2"/>
              </a:rPr>
              <a:t>technical.edugain.org</a:t>
            </a:r>
            <a:r>
              <a:rPr lang="en" b="0"/>
              <a:t> </a:t>
            </a:r>
            <a:br>
              <a:rPr lang="en" b="0"/>
            </a:br>
            <a:endParaRPr b="0"/>
          </a:p>
          <a:p>
            <a:pPr marL="0" lvl="0" indent="457200" algn="l">
              <a:spcBef>
                <a:spcPts val="0"/>
              </a:spcBef>
              <a:spcAft>
                <a:spcPts val="0"/>
              </a:spcAft>
              <a:buNone/>
              <a:defRPr/>
            </a:pPr>
            <a:r>
              <a:rPr lang="en" b="0"/>
              <a:t>The provided tools are useful in many areas like:</a:t>
            </a:r>
            <a:br>
              <a:rPr lang="en" b="0"/>
            </a:br>
            <a:br>
              <a:rPr lang="en" b="0"/>
            </a:br>
            <a:r>
              <a:rPr lang="en" b="0"/>
              <a:t> 	- eduGAIN profiles compliance check</a:t>
            </a:r>
            <a:br>
              <a:rPr lang="en" b="0"/>
            </a:br>
            <a:r>
              <a:rPr lang="en" b="0"/>
              <a:t>	- Metadata validation</a:t>
            </a:r>
            <a:br>
              <a:rPr lang="en" b="0"/>
            </a:br>
            <a:r>
              <a:rPr lang="en" b="0"/>
              <a:t>	- Entities state check </a:t>
            </a:r>
            <a:br>
              <a:rPr lang="en" b="0"/>
            </a:br>
            <a:br>
              <a:rPr lang="en" b="0"/>
            </a:br>
            <a:r>
              <a:rPr lang="en" b="0"/>
              <a:t>and others.</a:t>
            </a:r>
            <a:endParaRPr b="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65;p15"/>
          <p:cNvSpPr/>
          <p:nvPr/>
        </p:nvSpPr>
        <p:spPr bwMode="auto">
          <a:xfrm>
            <a:off x="311699" y="445025"/>
            <a:ext cx="11261735" cy="572700"/>
          </a:xfrm>
          <a:prstGeom prst="rect">
            <a:avLst/>
          </a:prstGeom>
        </p:spPr>
        <p:txBody>
          <a:bodyPr spcFirstLastPara="1" vert="horz" wrap="square" lIns="91425" tIns="91425" rIns="91425" bIns="91425" rtlCol="0" anchor="t" anchorCtr="0">
            <a:noAutofit/>
          </a:bodyPr>
          <a:lstStyle>
            <a:lvl1pPr algn="l" defTabSz="914400">
              <a:lnSpc>
                <a:spcPct val="90000"/>
              </a:lnSpc>
              <a:spcBef>
                <a:spcPts val="0"/>
              </a:spcBef>
              <a:buNone/>
              <a:defRPr lang="en-GB" sz="3200" b="1">
                <a:solidFill>
                  <a:schemeClr val="accent1">
                    <a:lumMod val="50000"/>
                  </a:schemeClr>
                </a:solidFill>
                <a:latin typeface="+mn-lt"/>
                <a:ea typeface="+mj-ea"/>
                <a:cs typeface="+mj-cs"/>
              </a:defRPr>
            </a:lvl1pPr>
          </a:lstStyle>
          <a:p>
            <a:pPr algn="ctr">
              <a:spcBef>
                <a:spcPts val="0"/>
              </a:spcBef>
              <a:defRPr/>
            </a:pPr>
            <a:r>
              <a:rPr lang="en-US"/>
              <a:t>Metadata validator</a:t>
            </a:r>
            <a:endParaRPr/>
          </a:p>
        </p:txBody>
      </p:sp>
      <p:sp>
        <p:nvSpPr>
          <p:cNvPr id="5" name="Google Shape;66;p15"/>
          <p:cNvSpPr/>
          <p:nvPr/>
        </p:nvSpPr>
        <p:spPr bwMode="auto">
          <a:xfrm>
            <a:off x="191344" y="1600622"/>
            <a:ext cx="5546735" cy="4060625"/>
          </a:xfrm>
          <a:prstGeom prst="rect">
            <a:avLst/>
          </a:prstGeom>
        </p:spPr>
        <p:txBody>
          <a:bodyPr spcFirstLastPara="1" vert="horz" wrap="square" lIns="91425" tIns="91425" rIns="91425" bIns="91425" rtlCol="0" anchor="t" anchorCtr="0">
            <a:no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spcBef>
                <a:spcPts val="0"/>
              </a:spcBef>
              <a:buClr>
                <a:schemeClr val="dk1"/>
              </a:buClr>
              <a:buSzPts val="1100"/>
              <a:buFont typeface="Arial"/>
              <a:buNone/>
              <a:defRPr/>
            </a:pPr>
            <a:r>
              <a:rPr lang="en-US" sz="2400" u="sng">
                <a:solidFill>
                  <a:schemeClr val="hlink"/>
                </a:solidFill>
                <a:hlinkClick r:id="rId2"/>
              </a:rPr>
              <a:t>https://technical.edugain.org/validator2</a:t>
            </a:r>
            <a:r>
              <a:rPr lang="en-US" sz="2400"/>
              <a:t> </a:t>
            </a:r>
            <a:endParaRPr/>
          </a:p>
          <a:p>
            <a:pPr marL="0" indent="0" algn="just">
              <a:spcBef>
                <a:spcPts val="600"/>
              </a:spcBef>
              <a:buFont typeface="Arial"/>
              <a:buNone/>
              <a:defRPr/>
            </a:pPr>
            <a:r>
              <a:rPr lang="en-US" sz="2400"/>
              <a:t>This tool tests metadata and each entity from provided URL. </a:t>
            </a:r>
            <a:endParaRPr/>
          </a:p>
          <a:p>
            <a:pPr marL="0" indent="0" algn="just">
              <a:spcBef>
                <a:spcPts val="600"/>
              </a:spcBef>
              <a:buFont typeface="Arial"/>
              <a:buNone/>
              <a:defRPr/>
            </a:pPr>
            <a:r>
              <a:rPr lang="en-US" sz="2400"/>
              <a:t>Tests cover all </a:t>
            </a:r>
            <a:r>
              <a:rPr lang="en-US" sz="2400" i="1"/>
              <a:t>MUST</a:t>
            </a:r>
            <a:r>
              <a:rPr lang="en-US" sz="2400"/>
              <a:t>s and </a:t>
            </a:r>
            <a:r>
              <a:rPr lang="en-US" sz="2400" i="1"/>
              <a:t>SHOULD</a:t>
            </a:r>
            <a:r>
              <a:rPr lang="en-US" sz="2400"/>
              <a:t>s from the eduGAIN Metadata profile requirements and recommendations, thus offering possibility to easily debug metadata errors and warnings.</a:t>
            </a:r>
            <a:endParaRPr/>
          </a:p>
          <a:p>
            <a:pPr marL="0" indent="0" algn="just">
              <a:spcBef>
                <a:spcPts val="600"/>
              </a:spcBef>
              <a:buNone/>
              <a:defRPr/>
            </a:pPr>
            <a:r>
              <a:rPr lang="en-US" sz="2400"/>
              <a:t>This tool is most useful to understand if entities are able to join into eduGAIN, thus reducing malformed ones in metadata.</a:t>
            </a:r>
            <a:endParaRPr/>
          </a:p>
          <a:p>
            <a:pPr marL="0" indent="0" algn="just">
              <a:spcBef>
                <a:spcPts val="600"/>
              </a:spcBef>
              <a:buNone/>
              <a:defRPr/>
            </a:pPr>
            <a:br>
              <a:rPr lang="en-US" sz="2400"/>
            </a:br>
            <a:endParaRPr lang="en-US" sz="2400"/>
          </a:p>
          <a:p>
            <a:pPr marL="0" indent="0" algn="just">
              <a:spcBef>
                <a:spcPts val="1598"/>
              </a:spcBef>
              <a:spcAft>
                <a:spcPts val="1598"/>
              </a:spcAft>
              <a:buFont typeface="Arial"/>
              <a:buNone/>
              <a:defRPr/>
            </a:pPr>
            <a:endParaRPr/>
          </a:p>
        </p:txBody>
      </p:sp>
      <p:pic>
        <p:nvPicPr>
          <p:cNvPr id="6" name="Google Shape;67;p15"/>
          <p:cNvPicPr/>
          <p:nvPr/>
        </p:nvPicPr>
        <p:blipFill>
          <a:blip r:embed="rId3">
            <a:alphaModFix/>
          </a:blip>
          <a:stretch/>
        </p:blipFill>
        <p:spPr bwMode="auto">
          <a:xfrm>
            <a:off x="5870846" y="1600622"/>
            <a:ext cx="4891777" cy="392163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73;p16"/>
          <p:cNvSpPr>
            <a:spLocks noGrp="1"/>
          </p:cNvSpPr>
          <p:nvPr>
            <p:ph type="title"/>
          </p:nvPr>
        </p:nvSpPr>
        <p:spPr bwMode="auto">
          <a:xfrm>
            <a:off x="311699" y="445025"/>
            <a:ext cx="11261736" cy="800298"/>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defRPr/>
            </a:pPr>
            <a:r>
              <a:rPr lang="en"/>
              <a:t>Metadata validator</a:t>
            </a:r>
            <a:endParaRPr/>
          </a:p>
        </p:txBody>
      </p:sp>
      <p:sp>
        <p:nvSpPr>
          <p:cNvPr id="5" name="Google Shape;74;p16"/>
          <p:cNvSpPr/>
          <p:nvPr/>
        </p:nvSpPr>
        <p:spPr bwMode="auto">
          <a:xfrm>
            <a:off x="1219702" y="1168152"/>
            <a:ext cx="9649586" cy="1215749"/>
          </a:xfrm>
          <a:prstGeom prst="rect">
            <a:avLst/>
          </a:prstGeom>
          <a:noFill/>
          <a:ln>
            <a:noFill/>
          </a:ln>
        </p:spPr>
        <p:txBody>
          <a:bodyPr spcFirstLastPara="1" wrap="square" lIns="91425" tIns="91425" rIns="91425" bIns="91425" anchor="t" anchorCtr="0">
            <a:noAutofit/>
          </a:bodyPr>
          <a:lstStyle/>
          <a:p>
            <a:pPr marL="0" lvl="0" indent="0" algn="just">
              <a:lnSpc>
                <a:spcPct val="114999"/>
              </a:lnSpc>
              <a:spcBef>
                <a:spcPts val="0"/>
              </a:spcBef>
              <a:spcAft>
                <a:spcPts val="1600"/>
              </a:spcAft>
              <a:buNone/>
              <a:defRPr/>
            </a:pPr>
            <a:r>
              <a:rPr lang="en" sz="2400">
                <a:solidFill>
                  <a:schemeClr val="dk2"/>
                </a:solidFill>
              </a:rPr>
              <a:t>As test result, this tool offers various information about entities or attributes contained in metadata fetched from the provided URL.</a:t>
            </a:r>
            <a:endParaRPr sz="2400"/>
          </a:p>
        </p:txBody>
      </p:sp>
      <p:pic>
        <p:nvPicPr>
          <p:cNvPr id="6" name="Google Shape;75;p16"/>
          <p:cNvPicPr/>
          <p:nvPr/>
        </p:nvPicPr>
        <p:blipFill>
          <a:blip r:embed="rId2">
            <a:alphaModFix/>
          </a:blip>
          <a:stretch/>
        </p:blipFill>
        <p:spPr bwMode="auto">
          <a:xfrm>
            <a:off x="1419873" y="2558111"/>
            <a:ext cx="9045388" cy="300000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90;p18"/>
          <p:cNvSpPr>
            <a:spLocks noGrp="1"/>
          </p:cNvSpPr>
          <p:nvPr>
            <p:ph type="title"/>
          </p:nvPr>
        </p:nvSpPr>
        <p:spPr bwMode="auto">
          <a:xfrm>
            <a:off x="1190242" y="400200"/>
            <a:ext cx="9818589" cy="640115"/>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defRPr/>
            </a:pPr>
            <a:r>
              <a:rPr lang="en"/>
              <a:t>Entities database</a:t>
            </a:r>
            <a:endParaRPr/>
          </a:p>
        </p:txBody>
      </p:sp>
      <p:sp>
        <p:nvSpPr>
          <p:cNvPr id="5" name="Google Shape;91;p18"/>
          <p:cNvSpPr/>
          <p:nvPr/>
        </p:nvSpPr>
        <p:spPr bwMode="auto">
          <a:xfrm>
            <a:off x="281056" y="1630414"/>
            <a:ext cx="6347011" cy="1529369"/>
          </a:xfrm>
          <a:prstGeom prst="rect">
            <a:avLst/>
          </a:prstGeom>
        </p:spPr>
        <p:txBody>
          <a:bodyPr spcFirstLastPara="1" vert="horz" wrap="square" lIns="91425" tIns="91425" rIns="91425" bIns="91425" rtlCol="0" anchor="t" anchorCtr="0">
            <a:no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just">
              <a:lnSpc>
                <a:spcPct val="100000"/>
              </a:lnSpc>
              <a:spcBef>
                <a:spcPts val="0"/>
              </a:spcBef>
              <a:buClr>
                <a:schemeClr val="dk1"/>
              </a:buClr>
              <a:buSzPts val="1100"/>
              <a:buFont typeface="Arial"/>
              <a:buNone/>
              <a:defRPr/>
            </a:pPr>
            <a:r>
              <a:rPr lang="en-US" sz="2400"/>
              <a:t>Tool results offer reach set of information about entities from selected federation like entity state, details, warning/errors, information about compliance with eduGAIN profiles, etc..</a:t>
            </a:r>
            <a:endParaRPr/>
          </a:p>
          <a:p>
            <a:pPr marL="0" indent="0" algn="just">
              <a:spcBef>
                <a:spcPts val="400"/>
              </a:spcBef>
              <a:buFont typeface="Arial"/>
              <a:buNone/>
              <a:defRPr/>
            </a:pPr>
            <a:endParaRPr lang="en-US" sz="2400"/>
          </a:p>
          <a:p>
            <a:pPr marL="0" indent="0" algn="just">
              <a:spcBef>
                <a:spcPts val="1600"/>
              </a:spcBef>
              <a:spcAft>
                <a:spcPts val="1600"/>
              </a:spcAft>
              <a:buFont typeface="Arial"/>
              <a:buNone/>
              <a:defRPr/>
            </a:pPr>
            <a:endParaRPr lang="en-US" sz="2400"/>
          </a:p>
        </p:txBody>
      </p:sp>
      <p:pic>
        <p:nvPicPr>
          <p:cNvPr id="6" name="Google Shape;92;p18"/>
          <p:cNvPicPr/>
          <p:nvPr/>
        </p:nvPicPr>
        <p:blipFill>
          <a:blip r:embed="rId2">
            <a:alphaModFix/>
          </a:blip>
          <a:srcRect t="2430" b="18908"/>
          <a:stretch/>
        </p:blipFill>
        <p:spPr bwMode="auto">
          <a:xfrm>
            <a:off x="224137" y="3732192"/>
            <a:ext cx="6403930" cy="2240711"/>
          </a:xfrm>
          <a:prstGeom prst="rect">
            <a:avLst/>
          </a:prstGeom>
          <a:noFill/>
          <a:ln>
            <a:noFill/>
          </a:ln>
        </p:spPr>
      </p:pic>
      <p:pic>
        <p:nvPicPr>
          <p:cNvPr id="7" name="Google Shape;93;p18"/>
          <p:cNvPicPr/>
          <p:nvPr/>
        </p:nvPicPr>
        <p:blipFill>
          <a:blip r:embed="rId3">
            <a:alphaModFix/>
          </a:blip>
          <a:stretch/>
        </p:blipFill>
        <p:spPr bwMode="auto">
          <a:xfrm>
            <a:off x="6807361" y="1637530"/>
            <a:ext cx="3815816" cy="438655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81;p17"/>
          <p:cNvSpPr>
            <a:spLocks noGrp="1"/>
          </p:cNvSpPr>
          <p:nvPr>
            <p:ph type="title"/>
          </p:nvPr>
        </p:nvSpPr>
        <p:spPr bwMode="auto">
          <a:xfrm>
            <a:off x="688218" y="445024"/>
            <a:ext cx="10927292" cy="727273"/>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defRPr/>
            </a:pPr>
            <a:r>
              <a:rPr lang="en"/>
              <a:t>Entities database</a:t>
            </a:r>
            <a:endParaRPr/>
          </a:p>
        </p:txBody>
      </p:sp>
      <p:sp>
        <p:nvSpPr>
          <p:cNvPr id="5" name="Google Shape;82;p17"/>
          <p:cNvSpPr/>
          <p:nvPr/>
        </p:nvSpPr>
        <p:spPr bwMode="auto">
          <a:xfrm>
            <a:off x="160974" y="2031899"/>
            <a:ext cx="4572391" cy="3544147"/>
          </a:xfrm>
          <a:prstGeom prst="rect">
            <a:avLst/>
          </a:prstGeom>
        </p:spPr>
        <p:txBody>
          <a:bodyPr spcFirstLastPara="1" vert="horz" wrap="square" lIns="91425" tIns="91425" rIns="91425" bIns="91425" rtlCol="0" anchor="t" anchorCtr="0">
            <a:no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just">
              <a:spcBef>
                <a:spcPts val="0"/>
              </a:spcBef>
              <a:buFont typeface="Arial"/>
              <a:buNone/>
              <a:defRPr/>
            </a:pPr>
            <a:r>
              <a:rPr lang="en-US" sz="2400"/>
              <a:t>Entities Database Explorer, used to list eduGAIN metadata entities, having rich set of filters for fast entity search, offers possibility to visualize shared information about any participating federation and entity. </a:t>
            </a:r>
            <a:endParaRPr/>
          </a:p>
          <a:p>
            <a:pPr marL="0" indent="0" algn="just">
              <a:spcBef>
                <a:spcPts val="1600"/>
              </a:spcBef>
              <a:spcAft>
                <a:spcPts val="1600"/>
              </a:spcAft>
              <a:buFont typeface="Arial"/>
              <a:buNone/>
              <a:defRPr/>
            </a:pPr>
            <a:endParaRPr lang="en-US" sz="2400"/>
          </a:p>
        </p:txBody>
      </p:sp>
      <p:pic>
        <p:nvPicPr>
          <p:cNvPr id="6" name="Google Shape;83;p17"/>
          <p:cNvPicPr/>
          <p:nvPr/>
        </p:nvPicPr>
        <p:blipFill>
          <a:blip r:embed="rId2">
            <a:alphaModFix/>
          </a:blip>
          <a:stretch/>
        </p:blipFill>
        <p:spPr bwMode="auto">
          <a:xfrm>
            <a:off x="4923502" y="1560121"/>
            <a:ext cx="5762427" cy="4105573"/>
          </a:xfrm>
          <a:prstGeom prst="rect">
            <a:avLst/>
          </a:prstGeom>
          <a:noFill/>
          <a:ln>
            <a:noFill/>
          </a:ln>
        </p:spPr>
      </p:pic>
      <p:sp>
        <p:nvSpPr>
          <p:cNvPr id="7" name="Google Shape;84;p17"/>
          <p:cNvSpPr/>
          <p:nvPr/>
        </p:nvSpPr>
        <p:spPr bwMode="auto">
          <a:xfrm>
            <a:off x="752849" y="1047299"/>
            <a:ext cx="9795781" cy="766513"/>
          </a:xfrm>
          <a:prstGeom prst="rect">
            <a:avLst/>
          </a:prstGeom>
          <a:noFill/>
          <a:ln>
            <a:noFill/>
          </a:ln>
        </p:spPr>
        <p:txBody>
          <a:bodyPr spcFirstLastPara="1" wrap="square" lIns="91425" tIns="91425" rIns="91425" bIns="91425" anchor="t" anchorCtr="0">
            <a:noAutofit/>
          </a:bodyPr>
          <a:lstStyle/>
          <a:p>
            <a:pPr marL="0" lvl="0" indent="0" algn="ctr">
              <a:lnSpc>
                <a:spcPct val="114999"/>
              </a:lnSpc>
              <a:spcBef>
                <a:spcPts val="0"/>
              </a:spcBef>
              <a:spcAft>
                <a:spcPts val="1600"/>
              </a:spcAft>
              <a:buNone/>
              <a:defRPr/>
            </a:pPr>
            <a:r>
              <a:rPr lang="en" sz="2400" u="sng">
                <a:solidFill>
                  <a:schemeClr val="hlink"/>
                </a:solidFill>
                <a:hlinkClick r:id="rId3"/>
              </a:rPr>
              <a:t>https://technical.edugain.org/entities</a:t>
            </a:r>
            <a:r>
              <a:rPr lang="en" sz="2400">
                <a:solidFill>
                  <a:schemeClr val="dk2"/>
                </a:solidFill>
              </a:rPr>
              <a:t> </a:t>
            </a:r>
            <a:endParaRPr sz="2400">
              <a:solidFill>
                <a:schemeClr val="dk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0F42E0-7871-FD0E-CF37-F7A97B3F9EA2}"/>
              </a:ext>
            </a:extLst>
          </p:cNvPr>
          <p:cNvSpPr>
            <a:spLocks noGrp="1"/>
          </p:cNvSpPr>
          <p:nvPr>
            <p:ph type="title"/>
          </p:nvPr>
        </p:nvSpPr>
        <p:spPr/>
        <p:txBody>
          <a:bodyPr>
            <a:normAutofit fontScale="90000"/>
          </a:bodyPr>
          <a:lstStyle/>
          <a:p>
            <a:r>
              <a:rPr lang="en-NL" dirty="0"/>
              <a:t>eduGAIN operation and related services</a:t>
            </a:r>
          </a:p>
        </p:txBody>
      </p:sp>
      <p:pic>
        <p:nvPicPr>
          <p:cNvPr id="5" name="Picture 4">
            <a:extLst>
              <a:ext uri="{FF2B5EF4-FFF2-40B4-BE49-F238E27FC236}">
                <a16:creationId xmlns:a16="http://schemas.microsoft.com/office/drawing/2014/main" id="{B5B9A4C8-C937-3098-E981-C4B85688E6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5480" y="1628800"/>
            <a:ext cx="7772400" cy="4133299"/>
          </a:xfrm>
          <a:prstGeom prst="rect">
            <a:avLst/>
          </a:prstGeom>
        </p:spPr>
      </p:pic>
    </p:spTree>
    <p:extLst>
      <p:ext uri="{BB962C8B-B14F-4D97-AF65-F5344CB8AC3E}">
        <p14:creationId xmlns:p14="http://schemas.microsoft.com/office/powerpoint/2010/main" val="1477666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99;p19"/>
          <p:cNvSpPr>
            <a:spLocks noGrp="1"/>
          </p:cNvSpPr>
          <p:nvPr>
            <p:ph type="title"/>
          </p:nvPr>
        </p:nvSpPr>
        <p:spPr bwMode="auto">
          <a:xfrm>
            <a:off x="1118526" y="68245"/>
            <a:ext cx="9979782" cy="753557"/>
          </a:xfrm>
          <a:prstGeom prst="rect">
            <a:avLst/>
          </a:prstGeom>
        </p:spPr>
        <p:txBody>
          <a:bodyPr spcFirstLastPara="1" wrap="square" lIns="91425" tIns="91425" rIns="91425" bIns="91425" anchor="t" anchorCtr="0">
            <a:noAutofit/>
          </a:bodyPr>
          <a:lstStyle/>
          <a:p>
            <a:pPr algn="ctr">
              <a:defRPr/>
            </a:pPr>
            <a:r>
              <a:rPr lang="en-US" dirty="0"/>
              <a:t>ECCS: the eduGAIN Connectivity Check Service</a:t>
            </a:r>
            <a:endParaRPr dirty="0"/>
          </a:p>
        </p:txBody>
      </p:sp>
      <p:sp>
        <p:nvSpPr>
          <p:cNvPr id="5" name="Google Shape;100;p19"/>
          <p:cNvSpPr/>
          <p:nvPr/>
        </p:nvSpPr>
        <p:spPr bwMode="auto">
          <a:xfrm>
            <a:off x="829235" y="821802"/>
            <a:ext cx="10379333" cy="1959126"/>
          </a:xfrm>
          <a:prstGeom prst="rect">
            <a:avLst/>
          </a:prstGeom>
        </p:spPr>
        <p:txBody>
          <a:bodyPr spcFirstLastPara="1" vert="horz" wrap="square" lIns="91425" tIns="91425" rIns="91425" bIns="91425" rtlCol="0" anchor="t" anchorCtr="0">
            <a:no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spcBef>
                <a:spcPts val="0"/>
              </a:spcBef>
              <a:buNone/>
              <a:defRPr/>
            </a:pPr>
            <a:r>
              <a:rPr lang="en-US" sz="2400" u="sng" dirty="0">
                <a:solidFill>
                  <a:schemeClr val="hlink"/>
                </a:solidFill>
              </a:rPr>
              <a:t>https://</a:t>
            </a:r>
            <a:r>
              <a:rPr lang="en-US" sz="2400" u="sng" dirty="0" err="1">
                <a:solidFill>
                  <a:schemeClr val="hlink"/>
                </a:solidFill>
              </a:rPr>
              <a:t>technical.edugain.org</a:t>
            </a:r>
            <a:r>
              <a:rPr lang="en-US" sz="2400" u="sng" dirty="0">
                <a:solidFill>
                  <a:schemeClr val="hlink"/>
                </a:solidFill>
              </a:rPr>
              <a:t>/</a:t>
            </a:r>
            <a:r>
              <a:rPr lang="en-US" sz="2400" u="sng" dirty="0" err="1">
                <a:solidFill>
                  <a:schemeClr val="hlink"/>
                </a:solidFill>
              </a:rPr>
              <a:t>eccs</a:t>
            </a:r>
            <a:r>
              <a:rPr lang="en-US" sz="2400" u="sng" dirty="0">
                <a:solidFill>
                  <a:schemeClr val="hlink"/>
                </a:solidFill>
              </a:rPr>
              <a:t>/</a:t>
            </a:r>
            <a:r>
              <a:rPr lang="en-US" sz="2400" dirty="0"/>
              <a:t> </a:t>
            </a:r>
            <a:endParaRPr dirty="0"/>
          </a:p>
          <a:p>
            <a:pPr marL="0" indent="0" algn="just">
              <a:buNone/>
              <a:defRPr/>
            </a:pPr>
            <a:r>
              <a:rPr lang="en-US" sz="2400" dirty="0"/>
              <a:t>The purpose of the eduGAIN Connectivity Check is to identify eduGAIN Identity Providers (IdP) that are not properly configured thus increasing the overall service quality and user experience of the eduGAIN </a:t>
            </a:r>
            <a:r>
              <a:rPr lang="en-US" sz="2400" dirty="0" err="1"/>
              <a:t>interfederation</a:t>
            </a:r>
            <a:r>
              <a:rPr lang="en-US" sz="2400" dirty="0"/>
              <a:t> service by making federation and Identity Provider operators aware of configuration problems. </a:t>
            </a:r>
            <a:endParaRPr dirty="0"/>
          </a:p>
        </p:txBody>
      </p:sp>
      <p:pic>
        <p:nvPicPr>
          <p:cNvPr id="6" name="Рисунок 2"/>
          <p:cNvPicPr>
            <a:picLocks noChangeAspect="1"/>
          </p:cNvPicPr>
          <p:nvPr/>
        </p:nvPicPr>
        <p:blipFill>
          <a:blip r:embed="rId2"/>
          <a:srcRect t="11357"/>
          <a:stretch/>
        </p:blipFill>
        <p:spPr bwMode="auto">
          <a:xfrm>
            <a:off x="863563" y="2636912"/>
            <a:ext cx="9878655" cy="2248168"/>
          </a:xfrm>
          <a:prstGeom prst="rect">
            <a:avLst/>
          </a:prstGeom>
        </p:spPr>
      </p:pic>
      <p:sp>
        <p:nvSpPr>
          <p:cNvPr id="7" name="Google Shape;100;p19"/>
          <p:cNvSpPr/>
          <p:nvPr/>
        </p:nvSpPr>
        <p:spPr bwMode="auto">
          <a:xfrm>
            <a:off x="885007" y="4869159"/>
            <a:ext cx="9819505" cy="1239046"/>
          </a:xfrm>
          <a:prstGeom prst="rect">
            <a:avLst/>
          </a:prstGeom>
        </p:spPr>
        <p:txBody>
          <a:bodyPr spcFirstLastPara="1" vert="horz" wrap="square" lIns="91425" tIns="91425" rIns="91425" bIns="91425" rtlCol="0" anchor="t" anchorCtr="0">
            <a:no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just">
              <a:buNone/>
              <a:defRPr/>
            </a:pPr>
            <a:r>
              <a:rPr lang="en-US" sz="2400"/>
              <a:t>The check is performed once per day by sending a SAML authentication request to each eduGAIN IdP. The expected result is a login form that allows users to authenticate or an </a:t>
            </a:r>
            <a:r>
              <a:rPr lang="ro-RO" sz="2400"/>
              <a:t>HTTP or login form </a:t>
            </a:r>
            <a:r>
              <a:rPr lang="en-US" sz="2400"/>
              <a:t>error message.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Google Shape;107;p20"/>
          <p:cNvSpPr>
            <a:spLocks noGrp="1"/>
          </p:cNvSpPr>
          <p:nvPr>
            <p:ph type="title"/>
          </p:nvPr>
        </p:nvSpPr>
        <p:spPr bwMode="auto">
          <a:xfrm>
            <a:off x="1270924" y="445025"/>
            <a:ext cx="9892381" cy="743172"/>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defRPr/>
            </a:pPr>
            <a:r>
              <a:rPr lang="en"/>
              <a:t>Release check</a:t>
            </a:r>
            <a:endParaRPr/>
          </a:p>
        </p:txBody>
      </p:sp>
      <p:sp>
        <p:nvSpPr>
          <p:cNvPr id="5" name="Google Shape;108;p20"/>
          <p:cNvSpPr/>
          <p:nvPr/>
        </p:nvSpPr>
        <p:spPr bwMode="auto">
          <a:xfrm>
            <a:off x="1068264" y="1152473"/>
            <a:ext cx="9892381" cy="1841774"/>
          </a:xfrm>
          <a:prstGeom prst="rect">
            <a:avLst/>
          </a:prstGeom>
        </p:spPr>
        <p:txBody>
          <a:bodyPr spcFirstLastPara="1" vert="horz" wrap="square" lIns="91425" tIns="91425" rIns="91425" bIns="91425" rtlCol="0" anchor="t" anchorCtr="0">
            <a:no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spcBef>
                <a:spcPts val="0"/>
              </a:spcBef>
              <a:buFont typeface="Arial"/>
              <a:buNone/>
              <a:defRPr/>
            </a:pPr>
            <a:r>
              <a:rPr lang="en-US" sz="2400" u="sng">
                <a:solidFill>
                  <a:schemeClr val="hlink"/>
                </a:solidFill>
                <a:hlinkClick r:id="rId2"/>
              </a:rPr>
              <a:t>https://release-check.edugain.org</a:t>
            </a:r>
            <a:r>
              <a:rPr lang="en-US" sz="2400"/>
              <a:t> </a:t>
            </a:r>
            <a:endParaRPr sz="900" b="0" i="0" u="none">
              <a:solidFill>
                <a:srgbClr val="000000"/>
              </a:solidFill>
              <a:latin typeface="Arial"/>
              <a:ea typeface="Arial"/>
              <a:cs typeface="Arial"/>
            </a:endParaRPr>
          </a:p>
          <a:p>
            <a:pPr marL="0" indent="0" algn="ctr">
              <a:spcBef>
                <a:spcPts val="0"/>
              </a:spcBef>
              <a:buFont typeface="Arial"/>
              <a:buNone/>
              <a:defRPr/>
            </a:pPr>
            <a:endParaRPr sz="900" b="0" i="0" u="none">
              <a:solidFill>
                <a:srgbClr val="000000"/>
              </a:solidFill>
              <a:latin typeface="Arial"/>
              <a:ea typeface="Arial"/>
              <a:cs typeface="Arial"/>
            </a:endParaRPr>
          </a:p>
          <a:p>
            <a:pPr marL="0" indent="0" algn="just">
              <a:spcBef>
                <a:spcPts val="0"/>
              </a:spcBef>
              <a:buFont typeface="Arial"/>
              <a:buNone/>
              <a:defRPr/>
            </a:pPr>
            <a:r>
              <a:rPr sz="2400" b="0" i="0" u="none">
                <a:solidFill>
                  <a:srgbClr val="000000"/>
                </a:solidFill>
                <a:latin typeface="Arial"/>
                <a:ea typeface="Arial"/>
                <a:cs typeface="Arial"/>
              </a:rPr>
              <a:t>   </a:t>
            </a:r>
            <a:r>
              <a:rPr sz="2200" b="0" i="0" u="none">
                <a:solidFill>
                  <a:schemeClr val="accent1">
                    <a:lumMod val="50000"/>
                  </a:schemeClr>
                </a:solidFill>
                <a:latin typeface="Arial"/>
                <a:ea typeface="Arial"/>
                <a:cs typeface="Arial"/>
              </a:rPr>
              <a:t>The eduGAIN Attribute Release Check (EARC) service allows testing whether the Identity Provider of an organisation participating in eduGAIN properly releases user attributes to eduGAIN services.</a:t>
            </a:r>
            <a:endParaRPr sz="2200">
              <a:solidFill>
                <a:schemeClr val="accent1">
                  <a:lumMod val="50000"/>
                </a:schemeClr>
              </a:solidFill>
              <a:latin typeface="Arial"/>
              <a:ea typeface="Arial"/>
              <a:cs typeface="Arial"/>
            </a:endParaRPr>
          </a:p>
        </p:txBody>
      </p:sp>
      <p:pic>
        <p:nvPicPr>
          <p:cNvPr id="6" name="Google Shape;109;p20"/>
          <p:cNvPicPr/>
          <p:nvPr/>
        </p:nvPicPr>
        <p:blipFill>
          <a:blip r:embed="rId3">
            <a:alphaModFix/>
          </a:blip>
          <a:stretch/>
        </p:blipFill>
        <p:spPr bwMode="auto">
          <a:xfrm>
            <a:off x="1527776" y="2951332"/>
            <a:ext cx="8955743" cy="2690997"/>
          </a:xfrm>
          <a:prstGeom prst="rect">
            <a:avLst/>
          </a:prstGeom>
          <a:noFill/>
          <a:ln>
            <a:noFill/>
          </a:ln>
        </p:spPr>
      </p:pic>
    </p:spTree>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Custom Design</Template>
  <TotalTime>1415</TotalTime>
  <Words>825</Words>
  <Application>Microsoft Macintosh PowerPoint</Application>
  <DocSecurity>0</DocSecurity>
  <PresentationFormat>Widescreen</PresentationFormat>
  <Paragraphs>62</Paragraphs>
  <Slides>16</Slides>
  <Notes>0</Notes>
  <HiddenSlides>1</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16</vt:i4>
      </vt:variant>
    </vt:vector>
  </HeadingPairs>
  <TitlesOfParts>
    <vt:vector size="23" baseType="lpstr">
      <vt:lpstr>Arial</vt:lpstr>
      <vt:lpstr>Calibri</vt:lpstr>
      <vt:lpstr>Calibri Light</vt:lpstr>
      <vt:lpstr>Roboto</vt:lpstr>
      <vt:lpstr>Custom Design</vt:lpstr>
      <vt:lpstr>Office Theme</vt:lpstr>
      <vt:lpstr>1_Custom Design</vt:lpstr>
      <vt:lpstr>PowerPoint Presentation</vt:lpstr>
      <vt:lpstr>In order to ease service implementation, use and maintain, eduGAIN offers various online tools, which can be found on technical.edugain.org   The provided tools are useful in many areas like:    - eduGAIN profiles compliance check  - Metadata validation  - Entities state check   and others.</vt:lpstr>
      <vt:lpstr>PowerPoint Presentation</vt:lpstr>
      <vt:lpstr>Metadata validator</vt:lpstr>
      <vt:lpstr>Entities database</vt:lpstr>
      <vt:lpstr>Entities database</vt:lpstr>
      <vt:lpstr>eduGAIN operation and related services</vt:lpstr>
      <vt:lpstr>ECCS: the eduGAIN Connectivity Check Service</vt:lpstr>
      <vt:lpstr>Release check</vt:lpstr>
      <vt:lpstr>Release check</vt:lpstr>
      <vt:lpstr>eduGAIN Access Check</vt:lpstr>
      <vt:lpstr>eduGAIN Access Check benefits</vt:lpstr>
      <vt:lpstr>eduGAIN Access Check usage</vt:lpstr>
      <vt:lpstr>eduGAIN profiles compliance </vt:lpstr>
      <vt:lpstr>eduGAIN APIs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Microsoft Office User</dc:creator>
  <cp:keywords/>
  <dc:description/>
  <cp:lastModifiedBy>Mario Reale</cp:lastModifiedBy>
  <cp:revision>33</cp:revision>
  <dcterms:created xsi:type="dcterms:W3CDTF">2019-08-20T09:06:22Z</dcterms:created>
  <dcterms:modified xsi:type="dcterms:W3CDTF">2024-02-05T14:48:58Z</dcterms:modified>
  <cp:category/>
  <dc:identifier/>
  <cp:contentStatus/>
  <dc:language/>
  <cp:version/>
</cp:coreProperties>
</file>