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 id="2147483681" r:id="rId3"/>
  </p:sldMasterIdLst>
  <p:notesMasterIdLst>
    <p:notesMasterId r:id="rId32"/>
  </p:notesMasterIdLst>
  <p:sldIdLst>
    <p:sldId id="256" r:id="rId4"/>
    <p:sldId id="257" r:id="rId5"/>
    <p:sldId id="284" r:id="rId6"/>
    <p:sldId id="277" r:id="rId7"/>
    <p:sldId id="278" r:id="rId8"/>
    <p:sldId id="279" r:id="rId9"/>
    <p:sldId id="280" r:id="rId10"/>
    <p:sldId id="281" r:id="rId11"/>
    <p:sldId id="282" r:id="rId12"/>
    <p:sldId id="283" r:id="rId13"/>
    <p:sldId id="259" r:id="rId14"/>
    <p:sldId id="260" r:id="rId15"/>
    <p:sldId id="261" r:id="rId16"/>
    <p:sldId id="262" r:id="rId17"/>
    <p:sldId id="263" r:id="rId18"/>
    <p:sldId id="264" r:id="rId19"/>
    <p:sldId id="265" r:id="rId20"/>
    <p:sldId id="266" r:id="rId21"/>
    <p:sldId id="267" r:id="rId22"/>
    <p:sldId id="268" r:id="rId23"/>
    <p:sldId id="269" r:id="rId24"/>
    <p:sldId id="270" r:id="rId25"/>
    <p:sldId id="271" r:id="rId26"/>
    <p:sldId id="272" r:id="rId27"/>
    <p:sldId id="273" r:id="rId28"/>
    <p:sldId id="274" r:id="rId29"/>
    <p:sldId id="275" r:id="rId30"/>
    <p:sldId id="276" r:id="rId31"/>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07"/>
    <p:restoredTop sz="79732"/>
  </p:normalViewPr>
  <p:slideViewPr>
    <p:cSldViewPr>
      <p:cViewPr varScale="1">
        <p:scale>
          <a:sx n="86" d="100"/>
          <a:sy n="86" d="100"/>
        </p:scale>
        <p:origin x="1552" y="1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prstGeom prst="rect">
          <a:avLst/>
        </a:prstGeom>
        <a:noFill/>
        <a:ln>
          <a:noFill/>
        </a:ln>
      </c:spPr>
      <c:txPr>
        <a:bodyPr rot="0" spcFirstLastPara="1" vertOverflow="ellipsis" vert="horz" wrap="square" anchor="ctr" anchorCtr="1"/>
        <a:lstStyle/>
        <a:p>
          <a:pPr>
            <a:defRPr sz="1850" b="1" i="0" u="none" strike="noStrike" cap="all" spc="50">
              <a:solidFill>
                <a:schemeClr val="tx1">
                  <a:lumMod val="65000"/>
                  <a:lumOff val="35000"/>
                </a:schemeClr>
              </a:solidFill>
              <a:latin typeface="+mn-lt"/>
              <a:ea typeface="+mn-ea"/>
              <a:cs typeface="+mn-cs"/>
            </a:defRPr>
          </a:pPr>
          <a:endParaRPr lang="en-FR"/>
        </a:p>
      </c:txPr>
    </c:title>
    <c:autoTitleDeleted val="0"/>
    <c:plotArea>
      <c:layout/>
      <c:pieChart>
        <c:varyColors val="1"/>
        <c:ser>
          <c:idx val="0"/>
          <c:order val="0"/>
          <c:tx>
            <c:strRef>
              <c:f>Feuil1!$B$1</c:f>
              <c:strCache>
                <c:ptCount val="1"/>
                <c:pt idx="0">
                  <c:v>Federation Achitectures</c:v>
                </c:pt>
              </c:strCache>
            </c:strRef>
          </c:tx>
          <c:dPt>
            <c:idx val="0"/>
            <c:bubble3D val="0"/>
            <c:spPr>
              <a:prstGeom prst="rect">
                <a:avLst/>
              </a:prstGeom>
              <a:solidFill>
                <a:srgbClr val="00B050"/>
              </a:solidFill>
              <a:ln>
                <a:noFill/>
              </a:ln>
            </c:spPr>
            <c:extLst>
              <c:ext xmlns:c16="http://schemas.microsoft.com/office/drawing/2014/chart" uri="{C3380CC4-5D6E-409C-BE32-E72D297353CC}">
                <c16:uniqueId val="{00000001-DB37-B144-8175-BAB560786CB2}"/>
              </c:ext>
            </c:extLst>
          </c:dPt>
          <c:dPt>
            <c:idx val="1"/>
            <c:bubble3D val="0"/>
            <c:spPr>
              <a:prstGeom prst="rect">
                <a:avLst/>
              </a:prstGeom>
              <a:solidFill>
                <a:schemeClr val="accent2"/>
              </a:solidFill>
              <a:ln>
                <a:noFill/>
              </a:ln>
            </c:spPr>
            <c:extLst>
              <c:ext xmlns:c16="http://schemas.microsoft.com/office/drawing/2014/chart" uri="{C3380CC4-5D6E-409C-BE32-E72D297353CC}">
                <c16:uniqueId val="{00000003-DB37-B144-8175-BAB560786CB2}"/>
              </c:ext>
            </c:extLst>
          </c:dPt>
          <c:dPt>
            <c:idx val="2"/>
            <c:bubble3D val="0"/>
            <c:spPr>
              <a:prstGeom prst="rect">
                <a:avLst/>
              </a:prstGeom>
              <a:solidFill>
                <a:schemeClr val="accent4">
                  <a:lumMod val="60000"/>
                  <a:lumOff val="40000"/>
                </a:schemeClr>
              </a:solidFill>
              <a:ln>
                <a:noFill/>
              </a:ln>
            </c:spPr>
            <c:extLst>
              <c:ext xmlns:c16="http://schemas.microsoft.com/office/drawing/2014/chart" uri="{C3380CC4-5D6E-409C-BE32-E72D297353CC}">
                <c16:uniqueId val="{00000005-DB37-B144-8175-BAB560786CB2}"/>
              </c:ext>
            </c:extLst>
          </c:dPt>
          <c:dLbls>
            <c:spPr>
              <a:noFill/>
              <a:ln>
                <a:noFill/>
              </a:ln>
            </c:spPr>
            <c:txPr>
              <a:bodyPr rot="0" spcFirstLastPara="1" vertOverflow="ellipsis" vert="horz" wrap="square" lIns="38100" tIns="19050" rIns="38100" bIns="19050" anchor="ctr" anchorCtr="1">
                <a:spAutoFit/>
              </a:bodyPr>
              <a:lstStyle/>
              <a:p>
                <a:pPr>
                  <a:defRPr sz="1200" b="1" i="0" u="none" strike="noStrike">
                    <a:solidFill>
                      <a:schemeClr val="lt1"/>
                    </a:solidFill>
                    <a:latin typeface="+mn-lt"/>
                    <a:ea typeface="+mn-ea"/>
                    <a:cs typeface="+mn-cs"/>
                  </a:defRPr>
                </a:pPr>
                <a:endParaRPr lang="en-FR"/>
              </a:p>
            </c:txPr>
            <c:dLblPos val="inEnd"/>
            <c:showLegendKey val="0"/>
            <c:showVal val="0"/>
            <c:showCatName val="0"/>
            <c:showSerName val="0"/>
            <c:showPercent val="1"/>
            <c:showBubbleSize val="0"/>
            <c:showLeaderLines val="1"/>
            <c:leaderLines>
              <c:spPr>
                <a:prstGeom prst="rect">
                  <a:avLst/>
                </a:prstGeom>
                <a:ln w="9525" cap="flat" cmpd="sng" algn="ctr">
                  <a:solidFill>
                    <a:schemeClr val="tx1">
                      <a:lumMod val="35000"/>
                      <a:lumOff val="65000"/>
                    </a:schemeClr>
                  </a:solidFill>
                  <a:round/>
                </a:ln>
              </c:spPr>
            </c:leaderLines>
            <c:extLst>
              <c:ext xmlns:c15="http://schemas.microsoft.com/office/drawing/2012/chart" uri="{CE6537A1-D6FC-4f65-9D91-7224C49458BB}">
                <c15:spPr xmlns:c15="http://schemas.microsoft.com/office/drawing/2012/chart">
                  <a:prstGeom prst="rect">
                    <a:avLst/>
                  </a:prstGeom>
                </c15:spPr>
              </c:ext>
            </c:extLst>
          </c:dLbls>
          <c:cat>
            <c:strRef>
              <c:f>Feuil1!$A$2:$A$4</c:f>
              <c:strCache>
                <c:ptCount val="3"/>
                <c:pt idx="0">
                  <c:v>Full Mesh</c:v>
                </c:pt>
                <c:pt idx="1">
                  <c:v>Hub-and-spoke: Distributed</c:v>
                </c:pt>
                <c:pt idx="2">
                  <c:v>Hub-and-spoke: Centralized</c:v>
                </c:pt>
              </c:strCache>
            </c:strRef>
          </c:cat>
          <c:val>
            <c:numRef>
              <c:f>Feuil1!$B$2:$B$4</c:f>
              <c:numCache>
                <c:formatCode>General</c:formatCode>
                <c:ptCount val="3"/>
                <c:pt idx="0">
                  <c:v>80</c:v>
                </c:pt>
                <c:pt idx="1">
                  <c:v>15</c:v>
                </c:pt>
                <c:pt idx="2">
                  <c:v>5</c:v>
                </c:pt>
              </c:numCache>
            </c:numRef>
          </c:val>
          <c:extLst>
            <c:ext xmlns:c16="http://schemas.microsoft.com/office/drawing/2014/chart" uri="{C3380CC4-5D6E-409C-BE32-E72D297353CC}">
              <c16:uniqueId val="{00000006-DB37-B144-8175-BAB560786CB2}"/>
            </c:ext>
          </c:extLst>
        </c:ser>
        <c:dLbls>
          <c:dLblPos val="inEnd"/>
          <c:showLegendKey val="0"/>
          <c:showVal val="0"/>
          <c:showCatName val="0"/>
          <c:showSerName val="0"/>
          <c:showPercent val="1"/>
          <c:showBubbleSize val="0"/>
          <c:showLeaderLines val="1"/>
        </c:dLbls>
        <c:firstSliceAng val="0"/>
      </c:pieChart>
      <c:spPr>
        <a:prstGeom prst="rect">
          <a:avLst/>
        </a:prstGeom>
        <a:noFill/>
        <a:ln>
          <a:noFill/>
        </a:ln>
      </c:spPr>
    </c:plotArea>
    <c:legend>
      <c:legendPos val="t"/>
      <c:overlay val="0"/>
      <c:spPr>
        <a:prstGeom prst="rect">
          <a:avLst/>
        </a:prstGeom>
        <a:noFill/>
        <a:ln>
          <a:noFill/>
        </a:ln>
      </c:spPr>
      <c:txPr>
        <a:bodyPr rot="0" spcFirstLastPara="1" vertOverflow="ellipsis" vert="horz" wrap="square" anchor="ctr" anchorCtr="1"/>
        <a:lstStyle/>
        <a:p>
          <a:pPr>
            <a:defRPr sz="1200" b="0" i="0" u="none" strike="noStrike">
              <a:solidFill>
                <a:schemeClr val="tx1">
                  <a:lumMod val="65000"/>
                  <a:lumOff val="35000"/>
                </a:schemeClr>
              </a:solidFill>
              <a:latin typeface="+mn-lt"/>
              <a:ea typeface="+mn-ea"/>
              <a:cs typeface="+mn-cs"/>
            </a:defRPr>
          </a:pPr>
          <a:endParaRPr lang="en-FR"/>
        </a:p>
      </c:txPr>
    </c:legend>
    <c:plotVisOnly val="1"/>
    <c:dispBlanksAs val="gap"/>
    <c:showDLblsOverMax val="0"/>
  </c:chart>
  <c:spPr>
    <a:xfrm>
      <a:off x="4538141" y="705164"/>
      <a:ext cx="8128000" cy="5418667"/>
    </a:xfrm>
    <a:prstGeom prst="rect">
      <a:avLst/>
    </a:prstGeom>
    <a:noFill/>
    <a:ln>
      <a:noFill/>
    </a:ln>
  </c:spPr>
  <c:txPr>
    <a:bodyPr/>
    <a:lstStyle/>
    <a:p>
      <a:pPr>
        <a:defRPr/>
      </a:pPr>
      <a:endParaRPr lang="en-F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5D4E74E8-5E67-1E4F-A280-7615058F05DE}" type="datetimeFigureOut">
              <a:rPr lang="en-US" smtClean="0"/>
              <a:t>1/28/24</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E86EE16C-312E-C04F-9478-04270F746BEB}" type="slidenum">
              <a:rPr lang="en-US" smtClean="0"/>
              <a:t>‹#›</a:t>
            </a:fld>
            <a:endParaRPr lang="en-US"/>
          </a:p>
        </p:txBody>
      </p:sp>
    </p:spTree>
    <p:extLst>
      <p:ext uri="{BB962C8B-B14F-4D97-AF65-F5344CB8AC3E}">
        <p14:creationId xmlns:p14="http://schemas.microsoft.com/office/powerpoint/2010/main" val="3027083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6EE16C-312E-C04F-9478-04270F746BEB}" type="slidenum">
              <a:rPr lang="en-US" smtClean="0"/>
              <a:t>4</a:t>
            </a:fld>
            <a:endParaRPr lang="en-US"/>
          </a:p>
        </p:txBody>
      </p:sp>
    </p:spTree>
    <p:extLst>
      <p:ext uri="{BB962C8B-B14F-4D97-AF65-F5344CB8AC3E}">
        <p14:creationId xmlns:p14="http://schemas.microsoft.com/office/powerpoint/2010/main" val="4076557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b="0" i="0" u="none" strike="noStrike" kern="1200" dirty="0" err="1">
                <a:solidFill>
                  <a:schemeClr val="tx1"/>
                </a:solidFill>
                <a:effectLst/>
                <a:latin typeface="+mn-lt"/>
                <a:ea typeface="+mn-ea"/>
                <a:cs typeface="+mn-cs"/>
              </a:rPr>
              <a:t>Let’s</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start</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with</a:t>
            </a:r>
            <a:r>
              <a:rPr lang="fr-FR" sz="1200" b="0" i="0" u="none" strike="noStrike" kern="1200" dirty="0">
                <a:solidFill>
                  <a:schemeClr val="tx1"/>
                </a:solidFill>
                <a:effectLst/>
                <a:latin typeface="+mn-lt"/>
                <a:ea typeface="+mn-ea"/>
                <a:cs typeface="+mn-cs"/>
              </a:rPr>
              <a:t> an </a:t>
            </a:r>
            <a:r>
              <a:rPr lang="fr-FR" sz="1200" b="0" i="0" u="none" strike="noStrike" kern="1200" dirty="0" err="1">
                <a:solidFill>
                  <a:schemeClr val="tx1"/>
                </a:solidFill>
                <a:effectLst/>
                <a:latin typeface="+mn-lt"/>
                <a:ea typeface="+mn-ea"/>
                <a:cs typeface="+mn-cs"/>
              </a:rPr>
              <a:t>example</a:t>
            </a:r>
            <a:r>
              <a:rPr lang="fr-FR" sz="1200" b="0" i="0" u="none" strike="noStrike" kern="1200" dirty="0">
                <a:solidFill>
                  <a:schemeClr val="tx1"/>
                </a:solidFill>
                <a:effectLst/>
                <a:latin typeface="+mn-lt"/>
                <a:ea typeface="+mn-ea"/>
                <a:cs typeface="+mn-cs"/>
              </a:rPr>
              <a:t> of </a:t>
            </a:r>
            <a:r>
              <a:rPr lang="fr-FR" sz="1200" b="0" i="0" u="none" strike="noStrike" kern="1200" dirty="0" err="1">
                <a:solidFill>
                  <a:schemeClr val="tx1"/>
                </a:solidFill>
                <a:effectLst/>
                <a:latin typeface="+mn-lt"/>
                <a:ea typeface="+mn-ea"/>
                <a:cs typeface="+mn-cs"/>
              </a:rPr>
              <a:t>Beer</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Drinker</a:t>
            </a:r>
            <a:r>
              <a:rPr lang="fr-FR" sz="1200" b="0" i="0" u="none" strike="noStrike" kern="1200" dirty="0">
                <a:solidFill>
                  <a:schemeClr val="tx1"/>
                </a:solidFill>
                <a:effectLst/>
                <a:latin typeface="+mn-lt"/>
                <a:ea typeface="+mn-ea"/>
                <a:cs typeface="+mn-cs"/>
              </a:rPr>
              <a:t> Bob, </a:t>
            </a:r>
            <a:r>
              <a:rPr lang="fr-FR" sz="1200" b="0" i="0" u="none" strike="noStrike" kern="1200" dirty="0" err="1">
                <a:solidFill>
                  <a:schemeClr val="tx1"/>
                </a:solidFill>
                <a:effectLst/>
                <a:latin typeface="+mn-lt"/>
                <a:ea typeface="+mn-ea"/>
                <a:cs typeface="+mn-cs"/>
              </a:rPr>
              <a:t>who</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wants</a:t>
            </a:r>
            <a:r>
              <a:rPr lang="fr-FR" sz="1200" b="0" i="0" u="none" strike="noStrike" kern="1200" dirty="0">
                <a:solidFill>
                  <a:schemeClr val="tx1"/>
                </a:solidFill>
                <a:effectLst/>
                <a:latin typeface="+mn-lt"/>
                <a:ea typeface="+mn-ea"/>
                <a:cs typeface="+mn-cs"/>
              </a:rPr>
              <a:t> to </a:t>
            </a:r>
            <a:r>
              <a:rPr lang="fr-FR" sz="1200" b="0" i="0" u="none" strike="noStrike" kern="1200" dirty="0" err="1">
                <a:solidFill>
                  <a:schemeClr val="tx1"/>
                </a:solidFill>
                <a:effectLst/>
                <a:latin typeface="+mn-lt"/>
                <a:ea typeface="+mn-ea"/>
                <a:cs typeface="+mn-cs"/>
              </a:rPr>
              <a:t>buy</a:t>
            </a:r>
            <a:r>
              <a:rPr lang="fr-FR" sz="1200" b="0" i="0" u="none" strike="noStrike" kern="1200" dirty="0">
                <a:solidFill>
                  <a:schemeClr val="tx1"/>
                </a:solidFill>
                <a:effectLst/>
                <a:latin typeface="+mn-lt"/>
                <a:ea typeface="+mn-ea"/>
                <a:cs typeface="+mn-cs"/>
              </a:rPr>
              <a:t> a </a:t>
            </a:r>
            <a:r>
              <a:rPr lang="fr-FR" sz="1200" b="0" i="0" u="none" strike="noStrike" kern="1200" dirty="0" err="1">
                <a:solidFill>
                  <a:schemeClr val="tx1"/>
                </a:solidFill>
                <a:effectLst/>
                <a:latin typeface="+mn-lt"/>
                <a:ea typeface="+mn-ea"/>
                <a:cs typeface="+mn-cs"/>
              </a:rPr>
              <a:t>beer</a:t>
            </a:r>
            <a:r>
              <a:rPr lang="fr-FR" sz="1200" b="0" i="0" u="none" strike="noStrike" kern="1200" dirty="0">
                <a:solidFill>
                  <a:schemeClr val="tx1"/>
                </a:solidFill>
                <a:effectLst/>
                <a:latin typeface="+mn-lt"/>
                <a:ea typeface="+mn-ea"/>
                <a:cs typeface="+mn-cs"/>
              </a:rPr>
              <a:t> at a concert. </a:t>
            </a:r>
            <a:r>
              <a:rPr lang="fr-FR" sz="1200" b="0" i="0" u="none" strike="noStrike" kern="1200" dirty="0" err="1">
                <a:solidFill>
                  <a:schemeClr val="tx1"/>
                </a:solidFill>
                <a:effectLst/>
                <a:latin typeface="+mn-lt"/>
                <a:ea typeface="+mn-ea"/>
                <a:cs typeface="+mn-cs"/>
              </a:rPr>
              <a:t>Beer</a:t>
            </a:r>
            <a:r>
              <a:rPr lang="fr-FR" sz="1200" b="0" i="0" u="none" strike="noStrike" kern="1200" dirty="0">
                <a:solidFill>
                  <a:schemeClr val="tx1"/>
                </a:solidFill>
                <a:effectLst/>
                <a:latin typeface="+mn-lt"/>
                <a:ea typeface="+mn-ea"/>
                <a:cs typeface="+mn-cs"/>
              </a:rPr>
              <a:t> as a Service:</a:t>
            </a:r>
          </a:p>
          <a:p>
            <a:r>
              <a:rPr lang="fr-FR" sz="1200" b="0" i="0" u="none" strike="noStrike" kern="1200" dirty="0">
                <a:solidFill>
                  <a:schemeClr val="tx1"/>
                </a:solidFill>
                <a:effectLst/>
                <a:latin typeface="+mn-lt"/>
                <a:ea typeface="+mn-ea"/>
                <a:cs typeface="+mn-cs"/>
              </a:rPr>
              <a:t>Bob first </a:t>
            </a:r>
            <a:r>
              <a:rPr lang="fr-FR" sz="1200" b="0" i="0" u="none" strike="noStrike" kern="1200" dirty="0" err="1">
                <a:solidFill>
                  <a:schemeClr val="tx1"/>
                </a:solidFill>
                <a:effectLst/>
                <a:latin typeface="+mn-lt"/>
                <a:ea typeface="+mn-ea"/>
                <a:cs typeface="+mn-cs"/>
              </a:rPr>
              <a:t>walks</a:t>
            </a:r>
            <a:r>
              <a:rPr lang="fr-FR" sz="1200" b="0" i="0" u="none" strike="noStrike" kern="1200" dirty="0">
                <a:solidFill>
                  <a:schemeClr val="tx1"/>
                </a:solidFill>
                <a:effectLst/>
                <a:latin typeface="+mn-lt"/>
                <a:ea typeface="+mn-ea"/>
                <a:cs typeface="+mn-cs"/>
              </a:rPr>
              <a:t> over to the </a:t>
            </a:r>
            <a:r>
              <a:rPr lang="fr-FR" sz="1200" b="0" i="0" u="none" strike="noStrike" kern="1200" dirty="0" err="1">
                <a:solidFill>
                  <a:schemeClr val="tx1"/>
                </a:solidFill>
                <a:effectLst/>
                <a:latin typeface="+mn-lt"/>
                <a:ea typeface="+mn-ea"/>
                <a:cs typeface="+mn-cs"/>
              </a:rPr>
              <a:t>Wristband</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Tent</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where</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his</a:t>
            </a:r>
            <a:r>
              <a:rPr lang="fr-FR" sz="1200" b="0" i="0" u="none" strike="noStrike" kern="1200" dirty="0">
                <a:solidFill>
                  <a:schemeClr val="tx1"/>
                </a:solidFill>
                <a:effectLst/>
                <a:latin typeface="+mn-lt"/>
                <a:ea typeface="+mn-ea"/>
                <a:cs typeface="+mn-cs"/>
              </a:rPr>
              <a:t> ID </a:t>
            </a:r>
            <a:r>
              <a:rPr lang="fr-FR" sz="1200" b="0" i="0" u="none" strike="noStrike" kern="1200" dirty="0" err="1">
                <a:solidFill>
                  <a:schemeClr val="tx1"/>
                </a:solidFill>
                <a:effectLst/>
                <a:latin typeface="+mn-lt"/>
                <a:ea typeface="+mn-ea"/>
                <a:cs typeface="+mn-cs"/>
              </a:rPr>
              <a:t>is</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checked</a:t>
            </a:r>
            <a:r>
              <a:rPr lang="fr-FR" sz="1200" b="0" i="0" u="none" strike="noStrike" kern="1200" dirty="0">
                <a:solidFill>
                  <a:schemeClr val="tx1"/>
                </a:solidFill>
                <a:effectLst/>
                <a:latin typeface="+mn-lt"/>
                <a:ea typeface="+mn-ea"/>
                <a:cs typeface="+mn-cs"/>
              </a:rPr>
              <a:t> and a </a:t>
            </a:r>
            <a:r>
              <a:rPr lang="fr-FR" sz="1200" b="0" i="0" u="none" strike="noStrike" kern="1200" dirty="0" err="1">
                <a:solidFill>
                  <a:schemeClr val="tx1"/>
                </a:solidFill>
                <a:effectLst/>
                <a:latin typeface="+mn-lt"/>
                <a:ea typeface="+mn-ea"/>
                <a:cs typeface="+mn-cs"/>
              </a:rPr>
              <a:t>wristband</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is</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provided</a:t>
            </a:r>
            <a:r>
              <a:rPr lang="fr-FR" sz="1200" b="0" i="0" u="none" strike="noStrike" kern="1200" dirty="0">
                <a:solidFill>
                  <a:schemeClr val="tx1"/>
                </a:solidFill>
                <a:effectLst/>
                <a:latin typeface="+mn-lt"/>
                <a:ea typeface="+mn-ea"/>
                <a:cs typeface="+mn-cs"/>
              </a:rPr>
              <a:t>.</a:t>
            </a:r>
          </a:p>
          <a:p>
            <a:pPr lvl="1"/>
            <a:r>
              <a:rPr lang="fr-FR" sz="1200" b="0" i="0" u="none" strike="noStrike" kern="1200" dirty="0">
                <a:solidFill>
                  <a:schemeClr val="tx1"/>
                </a:solidFill>
                <a:effectLst/>
                <a:latin typeface="+mn-lt"/>
                <a:ea typeface="+mn-ea"/>
                <a:cs typeface="+mn-cs"/>
              </a:rPr>
              <a:t>The </a:t>
            </a:r>
            <a:r>
              <a:rPr lang="fr-FR" sz="1200" b="0" i="0" u="none" strike="noStrike" kern="1200" dirty="0" err="1">
                <a:solidFill>
                  <a:schemeClr val="tx1"/>
                </a:solidFill>
                <a:effectLst/>
                <a:latin typeface="+mn-lt"/>
                <a:ea typeface="+mn-ea"/>
                <a:cs typeface="+mn-cs"/>
              </a:rPr>
              <a:t>Wristband</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Tent</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is</a:t>
            </a:r>
            <a:r>
              <a:rPr lang="fr-FR" sz="1200" b="0" i="0" u="none" strike="noStrike" kern="1200" dirty="0">
                <a:solidFill>
                  <a:schemeClr val="tx1"/>
                </a:solidFill>
                <a:effectLst/>
                <a:latin typeface="+mn-lt"/>
                <a:ea typeface="+mn-ea"/>
                <a:cs typeface="+mn-cs"/>
              </a:rPr>
              <a:t> the </a:t>
            </a:r>
            <a:r>
              <a:rPr lang="fr-FR" sz="1200" b="0" i="0" u="none" strike="noStrike" kern="1200" dirty="0" err="1">
                <a:solidFill>
                  <a:schemeClr val="tx1"/>
                </a:solidFill>
                <a:effectLst/>
                <a:latin typeface="+mn-lt"/>
                <a:ea typeface="+mn-ea"/>
                <a:cs typeface="+mn-cs"/>
              </a:rPr>
              <a:t>identity</a:t>
            </a:r>
            <a:r>
              <a:rPr lang="fr-FR" sz="1200" b="0" i="0" u="none" strike="noStrike" kern="1200" dirty="0">
                <a:solidFill>
                  <a:schemeClr val="tx1"/>
                </a:solidFill>
                <a:effectLst/>
                <a:latin typeface="+mn-lt"/>
                <a:ea typeface="+mn-ea"/>
                <a:cs typeface="+mn-cs"/>
              </a:rPr>
              <a:t> provider; </a:t>
            </a:r>
            <a:r>
              <a:rPr lang="fr-FR" sz="1200" b="0" i="0" u="none" strike="noStrike" kern="1200" dirty="0" err="1">
                <a:solidFill>
                  <a:schemeClr val="tx1"/>
                </a:solidFill>
                <a:effectLst/>
                <a:latin typeface="+mn-lt"/>
                <a:ea typeface="+mn-ea"/>
                <a:cs typeface="+mn-cs"/>
              </a:rPr>
              <a:t>its</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purpose</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is</a:t>
            </a:r>
            <a:r>
              <a:rPr lang="fr-FR" sz="1200" b="0" i="0" u="none" strike="noStrike" kern="1200" dirty="0">
                <a:solidFill>
                  <a:schemeClr val="tx1"/>
                </a:solidFill>
                <a:effectLst/>
                <a:latin typeface="+mn-lt"/>
                <a:ea typeface="+mn-ea"/>
                <a:cs typeface="+mn-cs"/>
              </a:rPr>
              <a:t> to </a:t>
            </a:r>
            <a:r>
              <a:rPr lang="fr-FR" sz="1200" b="0" i="0" u="none" strike="noStrike" kern="1200" dirty="0" err="1">
                <a:solidFill>
                  <a:schemeClr val="tx1"/>
                </a:solidFill>
                <a:effectLst/>
                <a:latin typeface="+mn-lt"/>
                <a:ea typeface="+mn-ea"/>
                <a:cs typeface="+mn-cs"/>
              </a:rPr>
              <a:t>verify</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Bob’s</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identity</a:t>
            </a:r>
            <a:r>
              <a:rPr lang="fr-FR" sz="1200" b="0" i="0" u="none" strike="noStrike" kern="1200" dirty="0">
                <a:solidFill>
                  <a:schemeClr val="tx1"/>
                </a:solidFill>
                <a:effectLst/>
                <a:latin typeface="+mn-lt"/>
                <a:ea typeface="+mn-ea"/>
                <a:cs typeface="+mn-cs"/>
              </a:rPr>
              <a:t> and </a:t>
            </a:r>
            <a:r>
              <a:rPr lang="fr-FR" sz="1200" b="0" i="0" u="none" strike="noStrike" kern="1200" dirty="0" err="1">
                <a:solidFill>
                  <a:schemeClr val="tx1"/>
                </a:solidFill>
                <a:effectLst/>
                <a:latin typeface="+mn-lt"/>
                <a:ea typeface="+mn-ea"/>
                <a:cs typeface="+mn-cs"/>
              </a:rPr>
              <a:t>make</a:t>
            </a:r>
            <a:r>
              <a:rPr lang="fr-FR" sz="1200" b="0" i="0" u="none" strike="noStrike" kern="1200" dirty="0">
                <a:solidFill>
                  <a:schemeClr val="tx1"/>
                </a:solidFill>
                <a:effectLst/>
                <a:latin typeface="+mn-lt"/>
                <a:ea typeface="+mn-ea"/>
                <a:cs typeface="+mn-cs"/>
              </a:rPr>
              <a:t> sure </a:t>
            </a:r>
            <a:r>
              <a:rPr lang="fr-FR" sz="1200" b="0" i="0" u="none" strike="noStrike" kern="1200" dirty="0" err="1">
                <a:solidFill>
                  <a:schemeClr val="tx1"/>
                </a:solidFill>
                <a:effectLst/>
                <a:latin typeface="+mn-lt"/>
                <a:ea typeface="+mn-ea"/>
                <a:cs typeface="+mn-cs"/>
              </a:rPr>
              <a:t>he</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meets</a:t>
            </a:r>
            <a:r>
              <a:rPr lang="fr-FR" sz="1200" b="0" i="0" u="none" strike="noStrike" kern="1200" dirty="0">
                <a:solidFill>
                  <a:schemeClr val="tx1"/>
                </a:solidFill>
                <a:effectLst/>
                <a:latin typeface="+mn-lt"/>
                <a:ea typeface="+mn-ea"/>
                <a:cs typeface="+mn-cs"/>
              </a:rPr>
              <a:t> the </a:t>
            </a:r>
            <a:r>
              <a:rPr lang="fr-FR" sz="1200" b="0" i="0" u="none" strike="noStrike" kern="1200" dirty="0" err="1">
                <a:solidFill>
                  <a:schemeClr val="tx1"/>
                </a:solidFill>
                <a:effectLst/>
                <a:latin typeface="+mn-lt"/>
                <a:ea typeface="+mn-ea"/>
                <a:cs typeface="+mn-cs"/>
              </a:rPr>
              <a:t>necessary</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criteria</a:t>
            </a:r>
            <a:r>
              <a:rPr lang="fr-FR" sz="1200" b="0" i="0" u="none" strike="noStrike" kern="1200" dirty="0">
                <a:solidFill>
                  <a:schemeClr val="tx1"/>
                </a:solidFill>
                <a:effectLst/>
                <a:latin typeface="+mn-lt"/>
                <a:ea typeface="+mn-ea"/>
                <a:cs typeface="+mn-cs"/>
              </a:rPr>
              <a:t> to </a:t>
            </a:r>
            <a:r>
              <a:rPr lang="fr-FR" sz="1200" b="0" i="0" u="none" strike="noStrike" kern="1200" dirty="0" err="1">
                <a:solidFill>
                  <a:schemeClr val="tx1"/>
                </a:solidFill>
                <a:effectLst/>
                <a:latin typeface="+mn-lt"/>
                <a:ea typeface="+mn-ea"/>
                <a:cs typeface="+mn-cs"/>
              </a:rPr>
              <a:t>get</a:t>
            </a:r>
            <a:r>
              <a:rPr lang="fr-FR" sz="1200" b="0" i="0" u="none" strike="noStrike" kern="1200" dirty="0">
                <a:solidFill>
                  <a:schemeClr val="tx1"/>
                </a:solidFill>
                <a:effectLst/>
                <a:latin typeface="+mn-lt"/>
                <a:ea typeface="+mn-ea"/>
                <a:cs typeface="+mn-cs"/>
              </a:rPr>
              <a:t> a </a:t>
            </a:r>
            <a:r>
              <a:rPr lang="fr-FR" sz="1200" b="0" i="0" u="none" strike="noStrike" kern="1200" dirty="0" err="1">
                <a:solidFill>
                  <a:schemeClr val="tx1"/>
                </a:solidFill>
                <a:effectLst/>
                <a:latin typeface="+mn-lt"/>
                <a:ea typeface="+mn-ea"/>
                <a:cs typeface="+mn-cs"/>
              </a:rPr>
              <a:t>wristband</a:t>
            </a:r>
            <a:r>
              <a:rPr lang="fr-FR" sz="1200" b="0" i="0" u="none" strike="noStrike" kern="1200" dirty="0">
                <a:solidFill>
                  <a:schemeClr val="tx1"/>
                </a:solidFill>
                <a:effectLst/>
                <a:latin typeface="+mn-lt"/>
                <a:ea typeface="+mn-ea"/>
                <a:cs typeface="+mn-cs"/>
              </a:rPr>
              <a:t>.</a:t>
            </a:r>
          </a:p>
          <a:p>
            <a:r>
              <a:rPr lang="fr-FR" sz="1200" b="0" i="0" u="none" strike="noStrike" kern="1200" dirty="0" err="1">
                <a:solidFill>
                  <a:schemeClr val="tx1"/>
                </a:solidFill>
                <a:effectLst/>
                <a:latin typeface="+mn-lt"/>
                <a:ea typeface="+mn-ea"/>
                <a:cs typeface="+mn-cs"/>
              </a:rPr>
              <a:t>Next</a:t>
            </a:r>
            <a:r>
              <a:rPr lang="fr-FR" sz="1200" b="0" i="0" u="none" strike="noStrike" kern="1200" dirty="0">
                <a:solidFill>
                  <a:schemeClr val="tx1"/>
                </a:solidFill>
                <a:effectLst/>
                <a:latin typeface="+mn-lt"/>
                <a:ea typeface="+mn-ea"/>
                <a:cs typeface="+mn-cs"/>
              </a:rPr>
              <a:t>, Bob </a:t>
            </a:r>
            <a:r>
              <a:rPr lang="fr-FR" sz="1200" b="0" i="0" u="none" strike="noStrike" kern="1200" dirty="0" err="1">
                <a:solidFill>
                  <a:schemeClr val="tx1"/>
                </a:solidFill>
                <a:effectLst/>
                <a:latin typeface="+mn-lt"/>
                <a:ea typeface="+mn-ea"/>
                <a:cs typeface="+mn-cs"/>
              </a:rPr>
              <a:t>walks</a:t>
            </a:r>
            <a:r>
              <a:rPr lang="fr-FR" sz="1200" b="0" i="0" u="none" strike="noStrike" kern="1200" dirty="0">
                <a:solidFill>
                  <a:schemeClr val="tx1"/>
                </a:solidFill>
                <a:effectLst/>
                <a:latin typeface="+mn-lt"/>
                <a:ea typeface="+mn-ea"/>
                <a:cs typeface="+mn-cs"/>
              </a:rPr>
              <a:t> over to the </a:t>
            </a:r>
            <a:r>
              <a:rPr lang="fr-FR" sz="1200" b="0" i="0" u="none" strike="noStrike" kern="1200" dirty="0" err="1">
                <a:solidFill>
                  <a:schemeClr val="tx1"/>
                </a:solidFill>
                <a:effectLst/>
                <a:latin typeface="+mn-lt"/>
                <a:ea typeface="+mn-ea"/>
                <a:cs typeface="+mn-cs"/>
              </a:rPr>
              <a:t>Beer</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Tent</a:t>
            </a:r>
            <a:r>
              <a:rPr lang="fr-FR" sz="1200" b="0" i="0" u="none" strike="noStrike" kern="1200" dirty="0">
                <a:solidFill>
                  <a:schemeClr val="tx1"/>
                </a:solidFill>
                <a:effectLst/>
                <a:latin typeface="+mn-lt"/>
                <a:ea typeface="+mn-ea"/>
                <a:cs typeface="+mn-cs"/>
              </a:rPr>
              <a:t>. The </a:t>
            </a:r>
            <a:r>
              <a:rPr lang="fr-FR" sz="1200" b="0" i="0" u="none" strike="noStrike" kern="1200" dirty="0" err="1">
                <a:solidFill>
                  <a:schemeClr val="tx1"/>
                </a:solidFill>
                <a:effectLst/>
                <a:latin typeface="+mn-lt"/>
                <a:ea typeface="+mn-ea"/>
                <a:cs typeface="+mn-cs"/>
              </a:rPr>
              <a:t>Beer</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Tent</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guy</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sees</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Bob’s</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wristband</a:t>
            </a:r>
            <a:r>
              <a:rPr lang="fr-FR" sz="1200" b="0" i="0" u="none" strike="noStrike" kern="1200" dirty="0">
                <a:solidFill>
                  <a:schemeClr val="tx1"/>
                </a:solidFill>
                <a:effectLst/>
                <a:latin typeface="+mn-lt"/>
                <a:ea typeface="+mn-ea"/>
                <a:cs typeface="+mn-cs"/>
              </a:rPr>
              <a:t> and hands </a:t>
            </a:r>
            <a:r>
              <a:rPr lang="fr-FR" sz="1200" b="0" i="0" u="none" strike="noStrike" kern="1200" dirty="0" err="1">
                <a:solidFill>
                  <a:schemeClr val="tx1"/>
                </a:solidFill>
                <a:effectLst/>
                <a:latin typeface="+mn-lt"/>
                <a:ea typeface="+mn-ea"/>
                <a:cs typeface="+mn-cs"/>
              </a:rPr>
              <a:t>him</a:t>
            </a:r>
            <a:r>
              <a:rPr lang="fr-FR" sz="1200" b="0" i="0" u="none" strike="noStrike" kern="1200" dirty="0">
                <a:solidFill>
                  <a:schemeClr val="tx1"/>
                </a:solidFill>
                <a:effectLst/>
                <a:latin typeface="+mn-lt"/>
                <a:ea typeface="+mn-ea"/>
                <a:cs typeface="+mn-cs"/>
              </a:rPr>
              <a:t> a </a:t>
            </a:r>
            <a:r>
              <a:rPr lang="fr-FR" sz="1200" b="0" i="0" u="none" strike="noStrike" kern="1200" dirty="0" err="1">
                <a:solidFill>
                  <a:schemeClr val="tx1"/>
                </a:solidFill>
                <a:effectLst/>
                <a:latin typeface="+mn-lt"/>
                <a:ea typeface="+mn-ea"/>
                <a:cs typeface="+mn-cs"/>
              </a:rPr>
              <a:t>beer</a:t>
            </a:r>
            <a:r>
              <a:rPr lang="fr-FR" sz="1200" b="0" i="0" u="none" strike="noStrike" kern="1200" dirty="0">
                <a:solidFill>
                  <a:schemeClr val="tx1"/>
                </a:solidFill>
                <a:effectLst/>
                <a:latin typeface="+mn-lt"/>
                <a:ea typeface="+mn-ea"/>
                <a:cs typeface="+mn-cs"/>
              </a:rPr>
              <a:t>.</a:t>
            </a:r>
          </a:p>
          <a:p>
            <a:pPr lvl="1"/>
            <a:r>
              <a:rPr lang="fr-FR" sz="1200" b="0" i="0" u="none" strike="noStrike" kern="1200" dirty="0">
                <a:solidFill>
                  <a:schemeClr val="tx1"/>
                </a:solidFill>
                <a:effectLst/>
                <a:latin typeface="+mn-lt"/>
                <a:ea typeface="+mn-ea"/>
                <a:cs typeface="+mn-cs"/>
              </a:rPr>
              <a:t>The </a:t>
            </a:r>
            <a:r>
              <a:rPr lang="fr-FR" sz="1200" b="0" i="0" u="none" strike="noStrike" kern="1200" dirty="0" err="1">
                <a:solidFill>
                  <a:schemeClr val="tx1"/>
                </a:solidFill>
                <a:effectLst/>
                <a:latin typeface="+mn-lt"/>
                <a:ea typeface="+mn-ea"/>
                <a:cs typeface="+mn-cs"/>
              </a:rPr>
              <a:t>Beer</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Tent</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is</a:t>
            </a:r>
            <a:r>
              <a:rPr lang="fr-FR" sz="1200" b="0" i="0" u="none" strike="noStrike" kern="1200" dirty="0">
                <a:solidFill>
                  <a:schemeClr val="tx1"/>
                </a:solidFill>
                <a:effectLst/>
                <a:latin typeface="+mn-lt"/>
                <a:ea typeface="+mn-ea"/>
                <a:cs typeface="+mn-cs"/>
              </a:rPr>
              <a:t> the service provider; </a:t>
            </a:r>
            <a:r>
              <a:rPr lang="fr-FR" sz="1200" b="0" i="0" u="none" strike="noStrike" kern="1200" dirty="0" err="1">
                <a:solidFill>
                  <a:schemeClr val="tx1"/>
                </a:solidFill>
                <a:effectLst/>
                <a:latin typeface="+mn-lt"/>
                <a:ea typeface="+mn-ea"/>
                <a:cs typeface="+mn-cs"/>
              </a:rPr>
              <a:t>it’s</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providing</a:t>
            </a:r>
            <a:r>
              <a:rPr lang="fr-FR" sz="1200" b="0" i="0" u="none" strike="noStrike" kern="1200" dirty="0">
                <a:solidFill>
                  <a:schemeClr val="tx1"/>
                </a:solidFill>
                <a:effectLst/>
                <a:latin typeface="+mn-lt"/>
                <a:ea typeface="+mn-ea"/>
                <a:cs typeface="+mn-cs"/>
              </a:rPr>
              <a:t> the </a:t>
            </a:r>
            <a:r>
              <a:rPr lang="fr-FR" sz="1200" b="0" i="0" u="none" strike="noStrike" kern="1200" dirty="0" err="1">
                <a:solidFill>
                  <a:schemeClr val="tx1"/>
                </a:solidFill>
                <a:effectLst/>
                <a:latin typeface="+mn-lt"/>
                <a:ea typeface="+mn-ea"/>
                <a:cs typeface="+mn-cs"/>
              </a:rPr>
              <a:t>thing</a:t>
            </a:r>
            <a:r>
              <a:rPr lang="fr-FR" sz="1200" b="0" i="0" u="none" strike="noStrike" kern="1200" dirty="0">
                <a:solidFill>
                  <a:schemeClr val="tx1"/>
                </a:solidFill>
                <a:effectLst/>
                <a:latin typeface="+mn-lt"/>
                <a:ea typeface="+mn-ea"/>
                <a:cs typeface="+mn-cs"/>
              </a:rPr>
              <a:t> Bob </a:t>
            </a:r>
            <a:r>
              <a:rPr lang="fr-FR" sz="1200" b="0" i="0" u="none" strike="noStrike" kern="1200" dirty="0" err="1">
                <a:solidFill>
                  <a:schemeClr val="tx1"/>
                </a:solidFill>
                <a:effectLst/>
                <a:latin typeface="+mn-lt"/>
                <a:ea typeface="+mn-ea"/>
                <a:cs typeface="+mn-cs"/>
              </a:rPr>
              <a:t>ultimately</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wants</a:t>
            </a:r>
            <a:r>
              <a:rPr lang="fr-FR" sz="1200" b="0" i="0" u="none" strike="noStrike" kern="1200" dirty="0">
                <a:solidFill>
                  <a:schemeClr val="tx1"/>
                </a:solidFill>
                <a:effectLst/>
                <a:latin typeface="+mn-lt"/>
                <a:ea typeface="+mn-ea"/>
                <a:cs typeface="+mn-cs"/>
              </a:rPr>
              <a:t> </a:t>
            </a:r>
            <a:r>
              <a:rPr lang="fr-FR" sz="1200" b="0" i="0" u="none" strike="noStrike" kern="1200" dirty="0" err="1">
                <a:solidFill>
                  <a:schemeClr val="tx1"/>
                </a:solidFill>
                <a:effectLst/>
                <a:latin typeface="+mn-lt"/>
                <a:ea typeface="+mn-ea"/>
                <a:cs typeface="+mn-cs"/>
              </a:rPr>
              <a:t>access</a:t>
            </a:r>
            <a:r>
              <a:rPr lang="fr-FR" sz="1200" b="0" i="0" u="none" strike="noStrike" kern="1200" dirty="0">
                <a:solidFill>
                  <a:schemeClr val="tx1"/>
                </a:solidFill>
                <a:effectLst/>
                <a:latin typeface="+mn-lt"/>
                <a:ea typeface="+mn-ea"/>
                <a:cs typeface="+mn-cs"/>
              </a:rPr>
              <a:t> to: </a:t>
            </a:r>
            <a:r>
              <a:rPr lang="fr-FR" sz="1200" b="0" i="0" u="none" strike="noStrike" kern="1200" dirty="0" err="1">
                <a:solidFill>
                  <a:schemeClr val="tx1"/>
                </a:solidFill>
                <a:effectLst/>
                <a:latin typeface="+mn-lt"/>
                <a:ea typeface="+mn-ea"/>
                <a:cs typeface="+mn-cs"/>
              </a:rPr>
              <a:t>beer</a:t>
            </a:r>
            <a:r>
              <a:rPr lang="fr-FR" sz="1200" b="0" i="0" u="none" strike="noStrike" kern="1200" dirty="0">
                <a:solidFill>
                  <a:schemeClr val="tx1"/>
                </a:solidFill>
                <a:effectLst/>
                <a:latin typeface="+mn-lt"/>
                <a:ea typeface="+mn-ea"/>
                <a:cs typeface="+mn-cs"/>
              </a:rPr>
              <a:t>!</a:t>
            </a:r>
          </a:p>
        </p:txBody>
      </p:sp>
      <p:sp>
        <p:nvSpPr>
          <p:cNvPr id="4" name="Slide Number Placeholder 3"/>
          <p:cNvSpPr>
            <a:spLocks noGrp="1"/>
          </p:cNvSpPr>
          <p:nvPr>
            <p:ph type="sldNum" sz="quarter" idx="5"/>
          </p:nvPr>
        </p:nvSpPr>
        <p:spPr/>
        <p:txBody>
          <a:bodyPr/>
          <a:lstStyle/>
          <a:p>
            <a:fld id="{E86EE16C-312E-C04F-9478-04270F746BEB}" type="slidenum">
              <a:rPr lang="en-US" smtClean="0"/>
              <a:t>8</a:t>
            </a:fld>
            <a:endParaRPr lang="en-US"/>
          </a:p>
        </p:txBody>
      </p:sp>
    </p:spTree>
    <p:extLst>
      <p:ext uri="{BB962C8B-B14F-4D97-AF65-F5344CB8AC3E}">
        <p14:creationId xmlns:p14="http://schemas.microsoft.com/office/powerpoint/2010/main" val="16765978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86EE16C-312E-C04F-9478-04270F746BEB}" type="slidenum">
              <a:rPr lang="en-US" smtClean="0"/>
              <a:t>10</a:t>
            </a:fld>
            <a:endParaRPr lang="en-US"/>
          </a:p>
        </p:txBody>
      </p:sp>
    </p:spTree>
    <p:extLst>
      <p:ext uri="{BB962C8B-B14F-4D97-AF65-F5344CB8AC3E}">
        <p14:creationId xmlns:p14="http://schemas.microsoft.com/office/powerpoint/2010/main" val="1171226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4.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8.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4.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7.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9.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0.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1.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2.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Disposition personnalisée">
    <p:spTree>
      <p:nvGrpSpPr>
        <p:cNvPr id="1" name=""/>
        <p:cNvGrpSpPr/>
        <p:nvPr/>
      </p:nvGrpSpPr>
      <p:grpSpPr bwMode="auto">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7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90968"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8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9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10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11_Custom Layout">
    <p:spTree>
      <p:nvGrpSpPr>
        <p:cNvPr id="1" name=""/>
        <p:cNvGrpSpPr/>
        <p:nvPr/>
      </p:nvGrpSpPr>
      <p:grpSpPr bwMode="auto">
        <a:xfrm>
          <a:off x="0" y="0"/>
          <a:ext cx="0" cy="0"/>
          <a:chOff x="0" y="0"/>
          <a:chExt cx="0" cy="0"/>
        </a:xfrm>
      </p:grpSpPr>
      <p:pic>
        <p:nvPicPr>
          <p:cNvPr id="4" name="Picture 5"/>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8"/>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12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7"/>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13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14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15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16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userDrawn="1">
  <p:cSld name="1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rcRect l="34639"/>
          <a:stretch/>
        </p:blipFill>
        <p:spPr bwMode="auto">
          <a:xfrm>
            <a:off x="10319656" y="0"/>
            <a:ext cx="1872343" cy="6858000"/>
          </a:xfrm>
          <a:prstGeom prst="rect">
            <a:avLst/>
          </a:prstGeom>
        </p:spPr>
      </p:pic>
      <p:pic>
        <p:nvPicPr>
          <p:cNvPr id="5"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6"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pPr>
              <a:defRPr/>
            </a:pPr>
            <a:r>
              <a:rPr lang="en-US"/>
              <a:t>Click to edit Master title style</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17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18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19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20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21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22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23_Custom Layout">
    <p:spTree>
      <p:nvGrpSpPr>
        <p:cNvPr id="1" name=""/>
        <p:cNvGrpSpPr/>
        <p:nvPr/>
      </p:nvGrpSpPr>
      <p:grpSpPr bwMode="auto">
        <a:xfrm>
          <a:off x="0" y="0"/>
          <a:ext cx="0" cy="0"/>
          <a:chOff x="0" y="0"/>
          <a:chExt cx="0" cy="0"/>
        </a:xfrm>
      </p:grpSpPr>
      <p:pic>
        <p:nvPicPr>
          <p:cNvPr id="4" name="Picture 5"/>
          <p:cNvPicPr>
            <a:picLocks noChangeAspect="1"/>
          </p:cNvPicPr>
          <p:nvPr userDrawn="1"/>
        </p:nvPicPr>
        <p:blipFill>
          <a:blip r:embed="rId2"/>
          <a:stretch/>
        </p:blipFill>
        <p:spPr bwMode="auto">
          <a:xfrm>
            <a:off x="9354879"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preserve="1" userDrawn="1">
  <p:cSld name="24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preserve="1" userDrawn="1">
  <p:cSld name="25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55418"/>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PhAnim="0" preserve="1" userDrawn="1">
  <p:cSld name="26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rcRect l="34639"/>
          <a:stretch/>
        </p:blipFill>
        <p:spPr bwMode="auto">
          <a:xfrm>
            <a:off x="10319656" y="0"/>
            <a:ext cx="1872343" cy="6858000"/>
          </a:xfrm>
          <a:prstGeom prst="rect">
            <a:avLst/>
          </a:prstGeom>
        </p:spPr>
      </p:pic>
      <p:pic>
        <p:nvPicPr>
          <p:cNvPr id="5"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6"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7"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pPr>
              <a:defRPr/>
            </a:pPr>
            <a:r>
              <a:rPr lang="en-US"/>
              <a:t>Click to edit Master title style</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preserve="1" userDrawn="1">
  <p:cSld name="27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PhAnim="0" preserve="1" userDrawn="1">
  <p:cSld name="28_Custom Layout">
    <p:spTree>
      <p:nvGrpSpPr>
        <p:cNvPr id="1" name=""/>
        <p:cNvGrpSpPr/>
        <p:nvPr/>
      </p:nvGrpSpPr>
      <p:grpSpPr bwMode="auto">
        <a:xfrm>
          <a:off x="0" y="0"/>
          <a:ext cx="0" cy="0"/>
          <a:chOff x="0" y="0"/>
          <a:chExt cx="0" cy="0"/>
        </a:xfrm>
      </p:grpSpPr>
      <p:pic>
        <p:nvPicPr>
          <p:cNvPr id="4" name="Picture 3"/>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5"/>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PhAnim="0" preserve="1" userDrawn="1">
  <p:cSld name="Custom Layout">
    <p:spTree>
      <p:nvGrpSpPr>
        <p:cNvPr id="1" name=""/>
        <p:cNvGrpSpPr/>
        <p:nvPr/>
      </p:nvGrpSpPr>
      <p:grpSpPr bwMode="auto">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1_Custom Layout">
    <p:spTree>
      <p:nvGrpSpPr>
        <p:cNvPr id="1" name=""/>
        <p:cNvGrpSpPr/>
        <p:nvPr/>
      </p:nvGrpSpPr>
      <p:grpSpPr bwMode="auto">
        <a:xfrm>
          <a:off x="0" y="0"/>
          <a:ext cx="0" cy="0"/>
          <a:chOff x="0" y="0"/>
          <a:chExt cx="0" cy="0"/>
        </a:xfrm>
      </p:grpSpPr>
      <p:pic>
        <p:nvPicPr>
          <p:cNvPr id="4" name="Picture 4"/>
          <p:cNvPicPr>
            <a:picLocks noChangeAspect="1"/>
          </p:cNvPicPr>
          <p:nvPr userDrawn="1"/>
        </p:nvPicPr>
        <p:blipFill>
          <a:blip r:embed="rId2"/>
          <a:stretch/>
        </p:blipFill>
        <p:spPr bwMode="auto">
          <a:xfrm>
            <a:off x="9327386" y="0"/>
            <a:ext cx="2864614" cy="6858000"/>
          </a:xfrm>
          <a:prstGeom prst="rect">
            <a:avLst/>
          </a:prstGeom>
        </p:spPr>
      </p:pic>
      <p:sp>
        <p:nvSpPr>
          <p:cNvPr id="5"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pic>
        <p:nvPicPr>
          <p:cNvPr id="6" name="Picture 3"/>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p>
            <a:pPr>
              <a:defRPr/>
            </a:pPr>
            <a:r>
              <a:rPr lang="en-US"/>
              <a:t>Click to edit Master title style</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2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7386" y="0"/>
            <a:ext cx="2864614" cy="6858000"/>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3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3748" y="-8626"/>
            <a:ext cx="2868252" cy="6866709"/>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4_Custom Layout">
    <p:spTree>
      <p:nvGrpSpPr>
        <p:cNvPr id="1" name=""/>
        <p:cNvGrpSpPr/>
        <p:nvPr/>
      </p:nvGrpSpPr>
      <p:grpSpPr bwMode="auto">
        <a:xfrm>
          <a:off x="0" y="0"/>
          <a:ext cx="0" cy="0"/>
          <a:chOff x="0" y="0"/>
          <a:chExt cx="0" cy="0"/>
        </a:xfrm>
      </p:grpSpPr>
      <p:pic>
        <p:nvPicPr>
          <p:cNvPr id="4" name="Picture 2"/>
          <p:cNvPicPr>
            <a:picLocks noChangeAspect="1"/>
          </p:cNvPicPr>
          <p:nvPr userDrawn="1"/>
        </p:nvPicPr>
        <p:blipFill>
          <a:blip r:embed="rId2"/>
          <a:stretch/>
        </p:blipFill>
        <p:spPr bwMode="auto">
          <a:xfrm>
            <a:off x="9327386" y="0"/>
            <a:ext cx="2864614" cy="6858000"/>
          </a:xfrm>
          <a:prstGeom prst="rect">
            <a:avLst/>
          </a:prstGeom>
        </p:spPr>
      </p:pic>
      <p:sp>
        <p:nvSpPr>
          <p:cNvPr id="5" name="Title 1"/>
          <p:cNvSpPr>
            <a:spLocks noGrp="1"/>
          </p:cNvSpPr>
          <p:nvPr>
            <p:ph type="title"/>
          </p:nvPr>
        </p:nvSpPr>
        <p:spPr bwMode="auto"/>
        <p:txBody>
          <a:bodyPr/>
          <a:lstStyle/>
          <a:p>
            <a:pPr>
              <a:defRPr/>
            </a:pPr>
            <a:r>
              <a:rPr lang="en-US"/>
              <a:t>Click to edit Master title style</a:t>
            </a:r>
            <a:endParaRPr lang="en-GB"/>
          </a:p>
        </p:txBody>
      </p:sp>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5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7386" y="0"/>
            <a:ext cx="2864614" cy="6858000"/>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6_Custom Layout">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lang="en-GB"/>
          </a:p>
        </p:txBody>
      </p:sp>
      <p:pic>
        <p:nvPicPr>
          <p:cNvPr id="5" name="Picture 2"/>
          <p:cNvPicPr>
            <a:picLocks noChangeAspect="1"/>
          </p:cNvPicPr>
          <p:nvPr userDrawn="1"/>
        </p:nvPicPr>
        <p:blipFill>
          <a:blip r:embed="rId2"/>
          <a:stretch/>
        </p:blipFill>
        <p:spPr bwMode="auto">
          <a:xfrm>
            <a:off x="9327386" y="0"/>
            <a:ext cx="2864614" cy="6858000"/>
          </a:xfrm>
          <a:prstGeom prst="rect">
            <a:avLst/>
          </a:prstGeom>
        </p:spPr>
      </p:pic>
      <p:pic>
        <p:nvPicPr>
          <p:cNvPr id="6" name="Picture 4"/>
          <p:cNvPicPr>
            <a:picLocks noChangeAspect="1"/>
          </p:cNvPicPr>
          <p:nvPr userDrawn="1"/>
        </p:nvPicPr>
        <p:blipFill>
          <a:blip r:embed="rId3"/>
          <a:srcRect b="18335"/>
          <a:stretch/>
        </p:blipFill>
        <p:spPr bwMode="auto">
          <a:xfrm>
            <a:off x="10787186" y="6071366"/>
            <a:ext cx="1099028" cy="511436"/>
          </a:xfrm>
          <a:prstGeom prst="rect">
            <a:avLst/>
          </a:prstGeom>
        </p:spPr>
      </p:pic>
      <p:sp>
        <p:nvSpPr>
          <p:cNvPr id="7" name="Text Placeholder 24"/>
          <p:cNvSpPr>
            <a:spLocks noGrp="1"/>
          </p:cNvSpPr>
          <p:nvPr>
            <p:ph idx="1"/>
          </p:nvPr>
        </p:nvSpPr>
        <p:spPr bwMode="auto">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Text Placeholder 6"/>
          <p:cNvSpPr>
            <a:spLocks noAdjustHandles="1"/>
          </p:cNvSpPr>
          <p:nvPr userDrawn="1"/>
        </p:nvSpPr>
        <p:spPr bwMode="auto">
          <a:xfrm>
            <a:off x="8785191" y="6317559"/>
            <a:ext cx="1532963" cy="34067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gn="r">
              <a:defRPr/>
            </a:pPr>
            <a:r>
              <a:rPr lang="en-US" sz="1200">
                <a:solidFill>
                  <a:srgbClr val="03435F"/>
                </a:solidFill>
                <a:latin typeface="+mn-lt"/>
              </a:rPr>
              <a:t>www.geant.org</a:t>
            </a:r>
            <a:endParaRPr lang="en-GB" sz="1200">
              <a:solidFill>
                <a:srgbClr val="03435F"/>
              </a:solidFill>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slideLayout" Target="../slideLayouts/slideLayout15.xml"/><Relationship Id="rId18" Type="http://schemas.openxmlformats.org/officeDocument/2006/relationships/slideLayout" Target="../slideLayouts/slideLayout20.xml"/><Relationship Id="rId26" Type="http://schemas.openxmlformats.org/officeDocument/2006/relationships/slideLayout" Target="../slideLayouts/slideLayout28.xml"/><Relationship Id="rId3" Type="http://schemas.openxmlformats.org/officeDocument/2006/relationships/slideLayout" Target="../slideLayouts/slideLayout5.xml"/><Relationship Id="rId21" Type="http://schemas.openxmlformats.org/officeDocument/2006/relationships/slideLayout" Target="../slideLayouts/slideLayout23.xml"/><Relationship Id="rId7" Type="http://schemas.openxmlformats.org/officeDocument/2006/relationships/slideLayout" Target="../slideLayouts/slideLayout9.xml"/><Relationship Id="rId12" Type="http://schemas.openxmlformats.org/officeDocument/2006/relationships/slideLayout" Target="../slideLayouts/slideLayout14.xml"/><Relationship Id="rId17" Type="http://schemas.openxmlformats.org/officeDocument/2006/relationships/slideLayout" Target="../slideLayouts/slideLayout19.xml"/><Relationship Id="rId25" Type="http://schemas.openxmlformats.org/officeDocument/2006/relationships/slideLayout" Target="../slideLayouts/slideLayout27.xml"/><Relationship Id="rId2" Type="http://schemas.openxmlformats.org/officeDocument/2006/relationships/slideLayout" Target="../slideLayouts/slideLayout4.xml"/><Relationship Id="rId16" Type="http://schemas.openxmlformats.org/officeDocument/2006/relationships/slideLayout" Target="../slideLayouts/slideLayout18.xml"/><Relationship Id="rId20" Type="http://schemas.openxmlformats.org/officeDocument/2006/relationships/slideLayout" Target="../slideLayouts/slideLayout22.xml"/><Relationship Id="rId29" Type="http://schemas.openxmlformats.org/officeDocument/2006/relationships/slideLayout" Target="../slideLayouts/slideLayout31.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24" Type="http://schemas.openxmlformats.org/officeDocument/2006/relationships/slideLayout" Target="../slideLayouts/slideLayout26.xml"/><Relationship Id="rId5" Type="http://schemas.openxmlformats.org/officeDocument/2006/relationships/slideLayout" Target="../slideLayouts/slideLayout7.xml"/><Relationship Id="rId15" Type="http://schemas.openxmlformats.org/officeDocument/2006/relationships/slideLayout" Target="../slideLayouts/slideLayout17.xml"/><Relationship Id="rId23" Type="http://schemas.openxmlformats.org/officeDocument/2006/relationships/slideLayout" Target="../slideLayouts/slideLayout25.xml"/><Relationship Id="rId28" Type="http://schemas.openxmlformats.org/officeDocument/2006/relationships/slideLayout" Target="../slideLayouts/slideLayout30.xml"/><Relationship Id="rId10" Type="http://schemas.openxmlformats.org/officeDocument/2006/relationships/slideLayout" Target="../slideLayouts/slideLayout12.xml"/><Relationship Id="rId19" Type="http://schemas.openxmlformats.org/officeDocument/2006/relationships/slideLayout" Target="../slideLayouts/slideLayout21.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slideLayout" Target="../slideLayouts/slideLayout16.xml"/><Relationship Id="rId22" Type="http://schemas.openxmlformats.org/officeDocument/2006/relationships/slideLayout" Target="../slideLayouts/slideLayout24.xml"/><Relationship Id="rId27" Type="http://schemas.openxmlformats.org/officeDocument/2006/relationships/slideLayout" Target="../slideLayouts/slideLayout29.xml"/><Relationship Id="rId30"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3.xml"/><Relationship Id="rId1" Type="http://schemas.openxmlformats.org/officeDocument/2006/relationships/slideLayout" Target="../slideLayouts/slideLayout32.xml"/><Relationship Id="rId5" Type="http://schemas.openxmlformats.org/officeDocument/2006/relationships/image" Target="../media/image2.png"/><Relationship Id="rId4" Type="http://schemas.openxmlformats.org/officeDocument/2006/relationships/image" Target="../media/image3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fr-FR"/>
              <a:t>Modifiez le style du titre</a:t>
            </a:r>
            <a:endParaRPr lang="en-GB"/>
          </a:p>
        </p:txBody>
      </p:sp>
      <p:sp>
        <p:nvSpPr>
          <p:cNvPr id="5"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fr-FR"/>
              <a:t>Modifier les styles du texte du masque</a:t>
            </a:r>
            <a:br>
              <a:rPr lang="fr-FR"/>
            </a:br>
            <a:r>
              <a:rPr lang="fr-FR"/>
              <a:t>Deuxième niveau</a:t>
            </a:r>
            <a:br>
              <a:rPr lang="fr-FR"/>
            </a:br>
            <a:r>
              <a:rPr lang="fr-FR"/>
              <a:t>Troisième niveau</a:t>
            </a:r>
            <a:br>
              <a:rPr lang="fr-FR"/>
            </a:br>
            <a:r>
              <a:rPr lang="fr-FR"/>
              <a:t>Quatrième niveau</a:t>
            </a:r>
            <a:br>
              <a:rPr lang="fr-FR"/>
            </a:br>
            <a:r>
              <a:rPr lang="fr-FR"/>
              <a:t>Cinquième niveau</a:t>
            </a:r>
            <a:endParaRPr lang="en-GB"/>
          </a:p>
        </p:txBody>
      </p:sp>
      <p:sp>
        <p:nvSpPr>
          <p:cNvPr id="6" name="Date Placehold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2D7EAA8-B7E5-4FC7-AB41-745FA14F2C83}" type="datetimeFigureOut">
              <a:rPr lang="en-GB"/>
              <a:t>28/01/2024</a:t>
            </a:fld>
            <a:endParaRPr lang="en-GB"/>
          </a:p>
        </p:txBody>
      </p:sp>
      <p:sp>
        <p:nvSpPr>
          <p:cNvPr id="7" name="Footer Placehold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8" name="Slide Number Placehold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F98E993-549D-46EE-BEB7-091808556954}" type="slidenum">
              <a:rPr lang="en-GB"/>
              <a:t>‹#›</a:t>
            </a:fld>
            <a:endParaRPr lang="en-GB"/>
          </a:p>
        </p:txBody>
      </p:sp>
      <p:pic>
        <p:nvPicPr>
          <p:cNvPr id="9" name="Picture 6"/>
          <p:cNvPicPr>
            <a:picLocks noChangeAspect="1"/>
          </p:cNvPicPr>
          <p:nvPr userDrawn="1"/>
        </p:nvPicPr>
        <p:blipFill>
          <a:blip r:embed="rId4"/>
          <a:srcRect l="29114" t="13460" r="32414" b="53353"/>
          <a:stretch/>
        </p:blipFill>
        <p:spPr bwMode="auto">
          <a:xfrm flipH="1">
            <a:off x="0" y="-24064"/>
            <a:ext cx="12208809" cy="6882064"/>
          </a:xfrm>
          <a:prstGeom prst="rect">
            <a:avLst/>
          </a:prstGeom>
          <a:ln>
            <a:noFill/>
          </a:ln>
        </p:spPr>
      </p:pic>
      <p:sp>
        <p:nvSpPr>
          <p:cNvPr id="10" name="Text Placeholder 10"/>
          <p:cNvSpPr>
            <a:spLocks noAdjustHandles="1"/>
          </p:cNvSpPr>
          <p:nvPr userDrawn="1"/>
        </p:nvSpPr>
        <p:spPr bwMode="auto">
          <a:xfrm>
            <a:off x="882914" y="1834440"/>
            <a:ext cx="6311372"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2800" b="1" i="0">
                <a:solidFill>
                  <a:schemeClr val="bg1"/>
                </a:solidFill>
                <a:latin typeface="+mn-lt"/>
                <a:ea typeface="+mn-ea"/>
                <a:cs typeface="+mn-cs"/>
              </a:rPr>
              <a:t>Lorem Ipsum Dolor Sit Amet Sectetur Adipiscing Elit Vivamus</a:t>
            </a:r>
            <a:endParaRPr lang="en-US" sz="2800" b="1">
              <a:solidFill>
                <a:schemeClr val="bg1"/>
              </a:solidFill>
              <a:latin typeface="+mn-lt"/>
            </a:endParaRPr>
          </a:p>
        </p:txBody>
      </p:sp>
      <p:sp>
        <p:nvSpPr>
          <p:cNvPr id="11" name="Text Placeholder 6"/>
          <p:cNvSpPr>
            <a:spLocks noAdjustHandles="1"/>
          </p:cNvSpPr>
          <p:nvPr userDrawn="1"/>
        </p:nvSpPr>
        <p:spPr bwMode="auto">
          <a:xfrm>
            <a:off x="892439" y="2682447"/>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a:lnSpc>
                <a:spcPct val="90000"/>
              </a:lnSpc>
              <a:spcBef>
                <a:spcPts val="1000"/>
              </a:spcBef>
              <a:spcAft>
                <a:spcPts val="0"/>
              </a:spcAft>
              <a:buClrTx/>
              <a:buSzTx/>
              <a:buFont typeface="Arial"/>
              <a:buNone/>
              <a:defRPr/>
            </a:pPr>
            <a:r>
              <a:rPr lang="en-US" sz="2400">
                <a:solidFill>
                  <a:schemeClr val="bg1"/>
                </a:solidFill>
                <a:latin typeface="+mn-lt"/>
              </a:rPr>
              <a:t>Subtitle (if applicable)</a:t>
            </a:r>
            <a:endParaRPr lang="en-GB" sz="2400">
              <a:solidFill>
                <a:schemeClr val="bg1"/>
              </a:solidFill>
              <a:latin typeface="+mn-lt"/>
            </a:endParaRPr>
          </a:p>
          <a:p>
            <a:pPr>
              <a:defRPr/>
            </a:pPr>
            <a:endParaRPr lang="en-GB" sz="2400">
              <a:solidFill>
                <a:schemeClr val="bg1"/>
              </a:solidFill>
              <a:latin typeface="+mn-lt"/>
            </a:endParaRPr>
          </a:p>
        </p:txBody>
      </p:sp>
      <p:sp>
        <p:nvSpPr>
          <p:cNvPr id="12" name="Text Placeholder 6"/>
          <p:cNvSpPr>
            <a:spLocks noAdjustHandles="1"/>
          </p:cNvSpPr>
          <p:nvPr userDrawn="1"/>
        </p:nvSpPr>
        <p:spPr bwMode="auto">
          <a:xfrm>
            <a:off x="892438" y="6087277"/>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pic>
        <p:nvPicPr>
          <p:cNvPr id="13" name="Picture 10"/>
          <p:cNvPicPr>
            <a:picLocks noChangeAspect="1"/>
          </p:cNvPicPr>
          <p:nvPr userDrawn="1"/>
        </p:nvPicPr>
        <p:blipFill>
          <a:blip r:embed="rId5"/>
          <a:srcRect t="-1" b="-7426"/>
          <a:stretch/>
        </p:blipFill>
        <p:spPr bwMode="auto">
          <a:xfrm>
            <a:off x="998895" y="520296"/>
            <a:ext cx="1432449" cy="876891"/>
          </a:xfrm>
          <a:prstGeom prst="rect">
            <a:avLst/>
          </a:prstGeom>
        </p:spPr>
      </p:pic>
      <p:sp>
        <p:nvSpPr>
          <p:cNvPr id="14" name="Text Placeholder 6"/>
          <p:cNvSpPr>
            <a:spLocks noAdjustHandles="1"/>
          </p:cNvSpPr>
          <p:nvPr userDrawn="1"/>
        </p:nvSpPr>
        <p:spPr bwMode="auto">
          <a:xfrm>
            <a:off x="892439" y="3606739"/>
            <a:ext cx="6163776"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nSpc>
                <a:spcPct val="100000"/>
              </a:lnSpc>
              <a:spcBef>
                <a:spcPts val="0"/>
              </a:spcBef>
              <a:defRPr/>
            </a:pPr>
            <a:r>
              <a:rPr lang="en-US" sz="2200" b="1" i="0">
                <a:solidFill>
                  <a:schemeClr val="bg1"/>
                </a:solidFill>
                <a:latin typeface="+mn-lt"/>
              </a:rPr>
              <a:t>Name Surname</a:t>
            </a:r>
            <a:endParaRPr/>
          </a:p>
          <a:p>
            <a:pPr>
              <a:lnSpc>
                <a:spcPct val="100000"/>
              </a:lnSpc>
              <a:spcBef>
                <a:spcPts val="0"/>
              </a:spcBef>
              <a:defRPr/>
            </a:pPr>
            <a:r>
              <a:rPr lang="en-US" sz="2000" i="1">
                <a:solidFill>
                  <a:schemeClr val="bg1"/>
                </a:solidFill>
                <a:latin typeface="+mn-lt"/>
              </a:rPr>
              <a:t>Role in </a:t>
            </a:r>
            <a:r>
              <a:rPr lang="en-US" sz="2000" i="1" cap="all">
                <a:solidFill>
                  <a:schemeClr val="bg1"/>
                </a:solidFill>
                <a:latin typeface="+mn-lt"/>
              </a:rPr>
              <a:t>Géant</a:t>
            </a:r>
            <a:endParaRPr lang="en-GB" sz="2000" i="1" cap="all">
              <a:solidFill>
                <a:schemeClr val="bg1"/>
              </a:solidFill>
              <a:latin typeface="+mn-lt"/>
            </a:endParaRPr>
          </a:p>
        </p:txBody>
      </p:sp>
      <p:sp>
        <p:nvSpPr>
          <p:cNvPr id="15" name="Text Placeholder 6"/>
          <p:cNvSpPr>
            <a:spLocks noAdjustHandles="1"/>
          </p:cNvSpPr>
          <p:nvPr userDrawn="1"/>
        </p:nvSpPr>
        <p:spPr bwMode="auto">
          <a:xfrm>
            <a:off x="892439" y="4740871"/>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a:solidFill>
                  <a:schemeClr val="bg1"/>
                </a:solidFill>
                <a:latin typeface="+mn-lt"/>
              </a:rPr>
              <a:t>Event, Location, Date</a:t>
            </a:r>
            <a:endParaRPr lang="en-GB" sz="2000">
              <a:solidFill>
                <a:schemeClr val="bg1"/>
              </a:solidFill>
              <a:latin typeface="+mn-lt"/>
            </a:endParaRPr>
          </a:p>
        </p:txBody>
      </p:sp>
      <p:sp>
        <p:nvSpPr>
          <p:cNvPr id="16" name="Text Placeholder 6"/>
          <p:cNvSpPr>
            <a:spLocks noAdjustHandles="1"/>
          </p:cNvSpPr>
          <p:nvPr userDrawn="1"/>
        </p:nvSpPr>
        <p:spPr bwMode="auto">
          <a:xfrm>
            <a:off x="882914" y="5223782"/>
            <a:ext cx="2394857"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1000" b="0">
                <a:solidFill>
                  <a:schemeClr val="bg1"/>
                </a:solidFill>
                <a:latin typeface="+mn-lt"/>
              </a:rPr>
              <a:t>Public / Confidential / Restricted</a:t>
            </a:r>
            <a:endParaRPr lang="en-GB" sz="1000" b="0">
              <a:solidFill>
                <a:schemeClr val="bg1">
                  <a:lumMod val="50000"/>
                </a:schemeClr>
              </a:solidFill>
              <a:latin typeface="+mn-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998895" y="705164"/>
            <a:ext cx="9894723" cy="430909"/>
          </a:xfrm>
          <a:prstGeom prst="rect">
            <a:avLst/>
          </a:prstGeom>
        </p:spPr>
        <p:txBody>
          <a:bodyPr vert="horz" lIns="91440" tIns="45720" rIns="91440" bIns="45720" rtlCol="0" anchor="ctr">
            <a:normAutofit/>
          </a:bodyPr>
          <a:lstStyle/>
          <a:p>
            <a:pPr>
              <a:defRPr/>
            </a:pPr>
            <a:r>
              <a:rPr lang="en-US"/>
              <a:t>Click to edit Master title style</a:t>
            </a:r>
            <a:endParaRPr lang="en-GB"/>
          </a:p>
        </p:txBody>
      </p:sp>
      <p:sp>
        <p:nvSpPr>
          <p:cNvPr id="5" name="Text Placeholder 2"/>
          <p:cNvSpPr>
            <a:spLocks noGrp="1"/>
          </p:cNvSpPr>
          <p:nvPr>
            <p:ph type="body" idx="1"/>
          </p:nvPr>
        </p:nvSpPr>
        <p:spPr bwMode="auto">
          <a:xfrm>
            <a:off x="998895" y="1353031"/>
            <a:ext cx="8072850" cy="4351338"/>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TextBox 3"/>
          <p:cNvSpPr>
            <a:spLocks noAdjustHandles="1"/>
          </p:cNvSpPr>
          <p:nvPr userDrawn="1"/>
        </p:nvSpPr>
        <p:spPr bwMode="auto">
          <a:xfrm>
            <a:off x="998895" y="6229350"/>
            <a:ext cx="1327171" cy="276999"/>
          </a:xfrm>
          <a:prstGeom prst="rect">
            <a:avLst/>
          </a:prstGeom>
          <a:noFill/>
        </p:spPr>
        <p:txBody>
          <a:bodyPr wrap="square" rtlCol="0">
            <a:spAutoFit/>
          </a:bodyPr>
          <a:lstStyle/>
          <a:p>
            <a:pPr>
              <a:defRPr/>
            </a:pPr>
            <a:fld id="{C291A8E1-EA52-46DB-B869-DB8F37812DDF}" type="slidenum">
              <a:rPr lang="en-GB" sz="1200">
                <a:solidFill>
                  <a:srgbClr val="065081"/>
                </a:solidFill>
                <a:latin typeface="+mn-lt"/>
              </a:rPr>
              <a:t>‹#›</a:t>
            </a:fld>
            <a:endParaRPr lang="en-GB" sz="1200">
              <a:solidFill>
                <a:srgbClr val="065081"/>
              </a:solidFill>
              <a:latin typeface="+mn-lt"/>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 id="2147483679" r:id="rId28"/>
    <p:sldLayoutId id="2147483680" r:id="rId29"/>
  </p:sldLayoutIdLst>
  <p:txStyles>
    <p:titleStyle>
      <a:lvl1pPr algn="l" defTabSz="914400">
        <a:lnSpc>
          <a:spcPct val="90000"/>
        </a:lnSpc>
        <a:spcBef>
          <a:spcPts val="0"/>
        </a:spcBef>
        <a:buNone/>
        <a:defRPr lang="en-GB" sz="3200" b="1">
          <a:solidFill>
            <a:schemeClr val="accent1">
              <a:lumMod val="50000"/>
            </a:schemeClr>
          </a:solidFill>
          <a:latin typeface="+mn-lt"/>
          <a:ea typeface="+mj-ea"/>
          <a:cs typeface="+mj-cs"/>
        </a:defRPr>
      </a:lvl1pPr>
    </p:titleStyle>
    <p:body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en-US"/>
              <a:t>Click to edit Master title style</a:t>
            </a:r>
            <a:endParaRPr lang="en-GB"/>
          </a:p>
        </p:txBody>
      </p:sp>
      <p:sp>
        <p:nvSpPr>
          <p:cNvPr id="5" name="Text Placeholder 2"/>
          <p:cNvSpPr>
            <a:spLocks noGrp="1"/>
          </p:cNvSpPr>
          <p:nvPr>
            <p:ph type="body" idx="1"/>
          </p:nvPr>
        </p:nvSpPr>
        <p:spPr bwMode="auto">
          <a:xfrm>
            <a:off x="838200" y="1825625"/>
            <a:ext cx="10515600" cy="4351338"/>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6" name="Date Placeholder 3"/>
          <p:cNvSpPr>
            <a:spLocks noGrp="1"/>
          </p:cNvSpPr>
          <p:nvPr>
            <p:ph type="dt" sz="half" idx="2"/>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22D7EAA8-B7E5-4FC7-AB41-745FA14F2C83}" type="datetimeFigureOut">
              <a:rPr lang="en-GB"/>
              <a:t>28/01/2024</a:t>
            </a:fld>
            <a:endParaRPr lang="en-GB"/>
          </a:p>
        </p:txBody>
      </p:sp>
      <p:sp>
        <p:nvSpPr>
          <p:cNvPr id="7" name="Footer Placeholder 4"/>
          <p:cNvSpPr>
            <a:spLocks noGrp="1"/>
          </p:cNvSpPr>
          <p:nvPr>
            <p:ph type="ftr" sz="quarter" idx="3"/>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GB"/>
          </a:p>
        </p:txBody>
      </p:sp>
      <p:sp>
        <p:nvSpPr>
          <p:cNvPr id="8" name="Slide Number Placeholder 5"/>
          <p:cNvSpPr>
            <a:spLocks noGrp="1"/>
          </p:cNvSpPr>
          <p:nvPr>
            <p:ph type="sldNum" sz="quarter" idx="4"/>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F98E993-549D-46EE-BEB7-091808556954}" type="slidenum">
              <a:rPr lang="en-GB"/>
              <a:t>‹#›</a:t>
            </a:fld>
            <a:endParaRPr lang="en-GB"/>
          </a:p>
        </p:txBody>
      </p:sp>
      <p:pic>
        <p:nvPicPr>
          <p:cNvPr id="9" name="Picture 6"/>
          <p:cNvPicPr>
            <a:picLocks noChangeAspect="1"/>
          </p:cNvPicPr>
          <p:nvPr userDrawn="1"/>
        </p:nvPicPr>
        <p:blipFill>
          <a:blip r:embed="rId3"/>
          <a:srcRect l="29114" t="13460" r="32414" b="53353"/>
          <a:stretch/>
        </p:blipFill>
        <p:spPr bwMode="auto">
          <a:xfrm flipH="1">
            <a:off x="0" y="-24064"/>
            <a:ext cx="12208809" cy="6882064"/>
          </a:xfrm>
          <a:prstGeom prst="rect">
            <a:avLst/>
          </a:prstGeom>
          <a:ln>
            <a:noFill/>
          </a:ln>
        </p:spPr>
      </p:pic>
      <p:sp>
        <p:nvSpPr>
          <p:cNvPr id="10" name="Text Placeholder 10"/>
          <p:cNvSpPr>
            <a:spLocks noAdjustHandles="1"/>
          </p:cNvSpPr>
          <p:nvPr userDrawn="1"/>
        </p:nvSpPr>
        <p:spPr bwMode="auto">
          <a:xfrm>
            <a:off x="998895" y="2538238"/>
            <a:ext cx="6087102"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4400" b="1">
                <a:solidFill>
                  <a:schemeClr val="bg1"/>
                </a:solidFill>
                <a:latin typeface="+mn-lt"/>
              </a:rPr>
              <a:t>Thank you</a:t>
            </a:r>
            <a:endParaRPr/>
          </a:p>
        </p:txBody>
      </p:sp>
      <p:sp>
        <p:nvSpPr>
          <p:cNvPr id="11" name="Text Placeholder 6"/>
          <p:cNvSpPr>
            <a:spLocks noAdjustHandles="1"/>
          </p:cNvSpPr>
          <p:nvPr userDrawn="1"/>
        </p:nvSpPr>
        <p:spPr bwMode="auto">
          <a:xfrm>
            <a:off x="998895" y="5110823"/>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sp>
        <p:nvSpPr>
          <p:cNvPr id="12" name="Text Placeholder 6"/>
          <p:cNvSpPr>
            <a:spLocks noAdjustHandles="1"/>
          </p:cNvSpPr>
          <p:nvPr userDrawn="1"/>
        </p:nvSpPr>
        <p:spPr bwMode="auto">
          <a:xfrm>
            <a:off x="998896" y="3357061"/>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a:solidFill>
                  <a:schemeClr val="bg1"/>
                </a:solidFill>
                <a:latin typeface="+mn-lt"/>
              </a:rPr>
              <a:t>Any questions?</a:t>
            </a:r>
            <a:endParaRPr lang="en-GB" sz="2000">
              <a:solidFill>
                <a:schemeClr val="bg1"/>
              </a:solidFill>
              <a:latin typeface="+mn-lt"/>
            </a:endParaRPr>
          </a:p>
        </p:txBody>
      </p:sp>
      <p:sp>
        <p:nvSpPr>
          <p:cNvPr id="13" name="TextBox 13"/>
          <p:cNvSpPr>
            <a:spLocks noAdjustHandles="1"/>
          </p:cNvSpPr>
          <p:nvPr userDrawn="1"/>
        </p:nvSpPr>
        <p:spPr bwMode="auto">
          <a:xfrm>
            <a:off x="1622016" y="6108114"/>
            <a:ext cx="2348151" cy="461665"/>
          </a:xfrm>
          <a:prstGeom prst="rect">
            <a:avLst/>
          </a:prstGeom>
          <a:noFill/>
        </p:spPr>
        <p:txBody>
          <a:bodyPr wrap="square" rtlCol="0">
            <a:spAutoFit/>
          </a:bodyPr>
          <a:lstStyle/>
          <a:p>
            <a:pPr algn="l">
              <a:defRPr/>
            </a:pPr>
            <a:r>
              <a:rPr lang="en-GB" sz="600">
                <a:solidFill>
                  <a:schemeClr val="bg1"/>
                </a:solidFill>
                <a:latin typeface="+mn-lt"/>
                <a:ea typeface="+mn-ea"/>
                <a:cs typeface="+mn-cs"/>
              </a:rPr>
              <a:t>© GÉANT Association on behalf of the GN4 Phase 3 project (GN4-3).</a:t>
            </a:r>
            <a:endParaRPr/>
          </a:p>
          <a:p>
            <a:pPr>
              <a:defRPr/>
            </a:pPr>
            <a:r>
              <a:rPr lang="en-GB" sz="600">
                <a:solidFill>
                  <a:schemeClr val="bg1"/>
                </a:solidFill>
                <a:latin typeface="+mn-lt"/>
                <a:ea typeface="+mn-ea"/>
                <a:cs typeface="+mn-cs"/>
              </a:rPr>
              <a:t>The research leading to these results has received funding from</a:t>
            </a:r>
            <a:endParaRPr/>
          </a:p>
          <a:p>
            <a:pPr>
              <a:defRPr/>
            </a:pPr>
            <a:r>
              <a:rPr lang="en-GB" sz="600">
                <a:solidFill>
                  <a:schemeClr val="bg1"/>
                </a:solidFill>
                <a:latin typeface="+mn-lt"/>
                <a:ea typeface="+mn-ea"/>
                <a:cs typeface="+mn-cs"/>
              </a:rPr>
              <a:t>the European Union’s Horizon 2020 research and innovation programme under Grant Agreement No. 856726 (GN4-3).</a:t>
            </a:r>
            <a:endParaRPr lang="en-GB" sz="600">
              <a:solidFill>
                <a:schemeClr val="bg1"/>
              </a:solidFill>
              <a:latin typeface="+mn-lt"/>
            </a:endParaRPr>
          </a:p>
        </p:txBody>
      </p:sp>
      <p:pic>
        <p:nvPicPr>
          <p:cNvPr id="14" name="Picture 17"/>
          <p:cNvPicPr>
            <a:picLocks noChangeAspect="1"/>
          </p:cNvPicPr>
          <p:nvPr userDrawn="1"/>
        </p:nvPicPr>
        <p:blipFill>
          <a:blip r:embed="rId4"/>
          <a:stretch/>
        </p:blipFill>
        <p:spPr bwMode="auto">
          <a:xfrm>
            <a:off x="1053347" y="6157486"/>
            <a:ext cx="568670" cy="362920"/>
          </a:xfrm>
          <a:prstGeom prst="rect">
            <a:avLst/>
          </a:prstGeom>
        </p:spPr>
      </p:pic>
      <p:pic>
        <p:nvPicPr>
          <p:cNvPr id="15" name="Picture 15"/>
          <p:cNvPicPr>
            <a:picLocks noChangeAspect="1"/>
          </p:cNvPicPr>
          <p:nvPr userDrawn="1"/>
        </p:nvPicPr>
        <p:blipFill>
          <a:blip r:embed="rId5"/>
          <a:srcRect t="-1" b="-7426"/>
          <a:stretch/>
        </p:blipFill>
        <p:spPr bwMode="auto">
          <a:xfrm>
            <a:off x="998895" y="520296"/>
            <a:ext cx="1432449" cy="876891"/>
          </a:xfrm>
          <a:prstGeom prst="rect">
            <a:avLst/>
          </a:prstGeom>
        </p:spPr>
      </p:pic>
    </p:spTree>
  </p:cSld>
  <p:clrMap bg1="lt1" tx1="dk1" bg2="lt2" tx2="dk2" accent1="accent1" accent2="accent2" accent3="accent3" accent4="accent4" accent5="accent5" accent6="accent6" hlink="hlink" folHlink="folHlink"/>
  <p:sldLayoutIdLst>
    <p:sldLayoutId id="2147483682" r:id="rId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4.xml"/><Relationship Id="rId4" Type="http://schemas.openxmlformats.org/officeDocument/2006/relationships/image" Target="../media/image55.png"/></Relationships>
</file>

<file path=ppt/slides/_rels/slide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59.emf"/><Relationship Id="rId1" Type="http://schemas.openxmlformats.org/officeDocument/2006/relationships/slideLayout" Target="../slideLayouts/slideLayout4.xml"/><Relationship Id="rId4"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4" Type="http://schemas.openxmlformats.org/officeDocument/2006/relationships/image" Target="../media/image37.jpg"/></Relationships>
</file>

<file path=ppt/slides/_rels/slide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40.jpg"/><Relationship Id="rId4" Type="http://schemas.openxmlformats.org/officeDocument/2006/relationships/image" Target="../media/image3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duo.com/blog/the-beer-drinkers-guide-to-saml"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duo.com/blog/the-beer-drinkers-guide-to-saml" TargetMode="External"/><Relationship Id="rId2" Type="http://schemas.openxmlformats.org/officeDocument/2006/relationships/image" Target="../media/image45.tif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normAutofit fontScale="90000"/>
          </a:bodyPr>
          <a:lstStyle/>
          <a:p>
            <a:pPr>
              <a:defRPr/>
            </a:pPr>
            <a:endParaRPr lang="en-GB" sz="3600"/>
          </a:p>
        </p:txBody>
      </p:sp>
      <p:sp>
        <p:nvSpPr>
          <p:cNvPr id="5" name="Content Placeholder 2"/>
          <p:cNvSpPr>
            <a:spLocks noGrp="1"/>
          </p:cNvSpPr>
          <p:nvPr>
            <p:ph idx="1"/>
          </p:nvPr>
        </p:nvSpPr>
        <p:spPr bwMode="auto"/>
        <p:txBody>
          <a:bodyPr/>
          <a:lstStyle/>
          <a:p>
            <a:pPr>
              <a:defRPr/>
            </a:pPr>
            <a:endParaRPr lang="en-GB"/>
          </a:p>
        </p:txBody>
      </p:sp>
      <p:sp>
        <p:nvSpPr>
          <p:cNvPr id="6" name="Title Placeholder 1"/>
          <p:cNvSpPr/>
          <p:nvPr/>
        </p:nvSpPr>
        <p:spPr bwMode="auto">
          <a:xfrm>
            <a:off x="838200" y="365125"/>
            <a:ext cx="10515600" cy="1325563"/>
          </a:xfrm>
          <a:prstGeom prst="rect">
            <a:avLst/>
          </a:prstGeom>
        </p:spPr>
        <p:txBody>
          <a:bodyPr vert="horz" lIns="91440" tIns="45720" rIns="91440" bIns="45720" rtlCol="0" anchor="ctr"/>
          <a:lstStyle>
            <a:lvl1pPr algn="l" defTabSz="914400">
              <a:lnSpc>
                <a:spcPct val="90000"/>
              </a:lnSpc>
              <a:spcBef>
                <a:spcPts val="0"/>
              </a:spcBef>
              <a:buNone/>
              <a:defRPr lang="en-GB" sz="3200" b="1">
                <a:solidFill>
                  <a:srgbClr val="065081"/>
                </a:solidFill>
                <a:latin typeface="+mn-lt"/>
                <a:ea typeface="+mj-ea"/>
                <a:cs typeface="+mj-cs"/>
              </a:defRPr>
            </a:lvl1pPr>
          </a:lstStyle>
          <a:p>
            <a:pPr>
              <a:defRPr/>
            </a:pPr>
            <a:r>
              <a:rPr lang="en-GB"/>
              <a:t>Click to edit Master title style</a:t>
            </a:r>
            <a:endParaRPr/>
          </a:p>
        </p:txBody>
      </p:sp>
      <p:sp>
        <p:nvSpPr>
          <p:cNvPr id="7" name="Text Placeholder 2"/>
          <p:cNvSpPr/>
          <p:nvPr/>
        </p:nvSpPr>
        <p:spPr bwMode="auto">
          <a:xfrm>
            <a:off x="838200" y="1825625"/>
            <a:ext cx="10515600"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en-GB"/>
          </a:p>
        </p:txBody>
      </p:sp>
      <p:sp>
        <p:nvSpPr>
          <p:cNvPr id="8" name="Date Placeholder 3"/>
          <p:cNvSpPr/>
          <p:nvPr/>
        </p:nvSpPr>
        <p:spPr bwMode="auto">
          <a:xfrm>
            <a:off x="838200" y="6356350"/>
            <a:ext cx="2743200" cy="365125"/>
          </a:xfrm>
          <a:prstGeom prst="rect">
            <a:avLst/>
          </a:prstGeom>
        </p:spPr>
        <p:txBody>
          <a:bodyPr vert="horz" lIns="91440" tIns="45720" rIns="91440" bIns="45720" rtlCol="0" anchor="ctr"/>
          <a:lstStyle>
            <a:defPPr>
              <a:defRPr lang="en-US"/>
            </a:defPPr>
            <a:lvl1pPr marL="0" algn="l"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22D7EAA8-B7E5-4FC7-AB41-745FA14F2C83}" type="datetimeFigureOut">
              <a:rPr lang="en-GB"/>
              <a:t>28/01/2024</a:t>
            </a:fld>
            <a:endParaRPr lang="en-GB"/>
          </a:p>
        </p:txBody>
      </p:sp>
      <p:sp>
        <p:nvSpPr>
          <p:cNvPr id="9" name="Slide Number Placeholder 5"/>
          <p:cNvSpPr/>
          <p:nvPr/>
        </p:nvSpPr>
        <p:spPr bwMode="auto">
          <a:xfrm>
            <a:off x="8610600" y="6356350"/>
            <a:ext cx="2743200" cy="365125"/>
          </a:xfrm>
          <a:prstGeom prst="rect">
            <a:avLst/>
          </a:prstGeom>
        </p:spPr>
        <p:txBody>
          <a:bodyPr vert="horz" lIns="91440" tIns="45720" rIns="91440" bIns="45720" rtlCol="0" anchor="ctr"/>
          <a:lstStyle>
            <a:defPPr>
              <a:defRPr lang="en-US"/>
            </a:defPPr>
            <a:lvl1pPr marL="0" algn="r" defTabSz="914400">
              <a:defRPr sz="1200">
                <a:solidFill>
                  <a:schemeClr val="tx1">
                    <a:tint val="75000"/>
                  </a:schemeClr>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fld id="{AF98E993-549D-46EE-BEB7-091808556954}" type="slidenum">
              <a:rPr lang="en-GB"/>
              <a:t>1</a:t>
            </a:fld>
            <a:endParaRPr lang="en-GB"/>
          </a:p>
        </p:txBody>
      </p:sp>
      <p:pic>
        <p:nvPicPr>
          <p:cNvPr id="10" name="Picture 7"/>
          <p:cNvPicPr>
            <a:picLocks noChangeAspect="1"/>
          </p:cNvPicPr>
          <p:nvPr/>
        </p:nvPicPr>
        <p:blipFill>
          <a:blip r:embed="rId2"/>
          <a:srcRect l="29114" t="13460" r="32414" b="53353"/>
          <a:stretch/>
        </p:blipFill>
        <p:spPr bwMode="auto">
          <a:xfrm flipH="1">
            <a:off x="-16809" y="0"/>
            <a:ext cx="12208809" cy="6882064"/>
          </a:xfrm>
          <a:prstGeom prst="rect">
            <a:avLst/>
          </a:prstGeom>
          <a:ln>
            <a:noFill/>
          </a:ln>
        </p:spPr>
      </p:pic>
      <p:sp>
        <p:nvSpPr>
          <p:cNvPr id="11" name="Text Placeholder 10"/>
          <p:cNvSpPr/>
          <p:nvPr/>
        </p:nvSpPr>
        <p:spPr bwMode="auto">
          <a:xfrm>
            <a:off x="882914" y="1834440"/>
            <a:ext cx="6311372" cy="473241"/>
          </a:xfrm>
          <a:prstGeom prst="rect">
            <a:avLst/>
          </a:prstGeom>
        </p:spPr>
        <p:txBody>
          <a:bodyPr>
            <a:noAutofit/>
          </a:bodyPr>
          <a:lstStyle>
            <a:lvl1pPr marL="0" indent="0" algn="l" defTabSz="914400">
              <a:lnSpc>
                <a:spcPct val="90000"/>
              </a:lnSpc>
              <a:spcBef>
                <a:spcPts val="1000"/>
              </a:spcBef>
              <a:buFont typeface="Arial"/>
              <a:buNone/>
              <a:defRPr sz="3200" b="1">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2800" dirty="0" err="1">
                <a:solidFill>
                  <a:schemeClr val="bg1"/>
                </a:solidFill>
              </a:rPr>
              <a:t>UbuntuNet</a:t>
            </a:r>
            <a:r>
              <a:rPr lang="en-GB" sz="2800" dirty="0">
                <a:solidFill>
                  <a:schemeClr val="bg1"/>
                </a:solidFill>
              </a:rPr>
              <a:t> Alliance-  Identity Federation Training</a:t>
            </a:r>
            <a:endParaRPr lang="en-GB" sz="2800" dirty="0"/>
          </a:p>
        </p:txBody>
      </p:sp>
      <p:sp>
        <p:nvSpPr>
          <p:cNvPr id="12" name="Text Placeholder 6"/>
          <p:cNvSpPr/>
          <p:nvPr/>
        </p:nvSpPr>
        <p:spPr bwMode="auto">
          <a:xfrm>
            <a:off x="767408" y="2670738"/>
            <a:ext cx="6859746" cy="360671"/>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sz="2400" b="1" dirty="0">
                <a:solidFill>
                  <a:schemeClr val="bg1"/>
                </a:solidFill>
              </a:rPr>
              <a:t>Introduction to Federated Identity Management</a:t>
            </a:r>
            <a:endParaRPr lang="en-US" sz="2400" b="1" dirty="0">
              <a:solidFill>
                <a:schemeClr val="bg1"/>
              </a:solidFill>
            </a:endParaRPr>
          </a:p>
          <a:p>
            <a:pPr>
              <a:defRPr/>
            </a:pPr>
            <a:endParaRPr lang="en-GB" sz="2400" dirty="0">
              <a:solidFill>
                <a:schemeClr val="bg1"/>
              </a:solidFill>
              <a:latin typeface="+mn-lt"/>
            </a:endParaRPr>
          </a:p>
        </p:txBody>
      </p:sp>
      <p:sp>
        <p:nvSpPr>
          <p:cNvPr id="13" name="Text Placeholder 6"/>
          <p:cNvSpPr/>
          <p:nvPr/>
        </p:nvSpPr>
        <p:spPr bwMode="auto">
          <a:xfrm>
            <a:off x="892438" y="6087277"/>
            <a:ext cx="2427973" cy="428319"/>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sz="2000" b="0">
                <a:solidFill>
                  <a:schemeClr val="bg1"/>
                </a:solidFill>
                <a:latin typeface="+mn-lt"/>
              </a:rPr>
              <a:t>www.geant.org</a:t>
            </a:r>
            <a:endParaRPr lang="en-GB" sz="2000" b="0">
              <a:solidFill>
                <a:schemeClr val="bg1"/>
              </a:solidFill>
              <a:latin typeface="+mn-lt"/>
            </a:endParaRPr>
          </a:p>
        </p:txBody>
      </p:sp>
      <p:pic>
        <p:nvPicPr>
          <p:cNvPr id="14" name="Picture 11"/>
          <p:cNvPicPr>
            <a:picLocks noChangeAspect="1"/>
          </p:cNvPicPr>
          <p:nvPr/>
        </p:nvPicPr>
        <p:blipFill>
          <a:blip r:embed="rId3"/>
          <a:srcRect t="-1" b="-7426"/>
          <a:stretch/>
        </p:blipFill>
        <p:spPr bwMode="auto">
          <a:xfrm>
            <a:off x="998895" y="520296"/>
            <a:ext cx="1432449" cy="876891"/>
          </a:xfrm>
          <a:prstGeom prst="rect">
            <a:avLst/>
          </a:prstGeom>
        </p:spPr>
      </p:pic>
      <p:sp>
        <p:nvSpPr>
          <p:cNvPr id="15" name="Text Placeholder 6"/>
          <p:cNvSpPr/>
          <p:nvPr/>
        </p:nvSpPr>
        <p:spPr bwMode="auto">
          <a:xfrm>
            <a:off x="892439" y="4740871"/>
            <a:ext cx="5003270" cy="360672"/>
          </a:xfrm>
          <a:prstGeom prst="rect">
            <a:avLst/>
          </a:prstGeom>
        </p:spPr>
        <p:txBody>
          <a:bodyPr/>
          <a:lstStyle>
            <a:lvl1pPr marL="0" indent="0" algn="l" defTabSz="914400">
              <a:lnSpc>
                <a:spcPct val="90000"/>
              </a:lnSpc>
              <a:spcBef>
                <a:spcPts val="1000"/>
              </a:spcBef>
              <a:buFont typeface="Arial"/>
              <a:buNone/>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lang="en-GB" sz="2000">
              <a:solidFill>
                <a:schemeClr val="bg1"/>
              </a:solidFill>
              <a:latin typeface="+mn-l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876912-9990-BA40-A68F-E2898EE4A712}"/>
              </a:ext>
            </a:extLst>
          </p:cNvPr>
          <p:cNvSpPr>
            <a:spLocks noGrp="1"/>
          </p:cNvSpPr>
          <p:nvPr>
            <p:ph idx="1"/>
          </p:nvPr>
        </p:nvSpPr>
        <p:spPr/>
        <p:txBody>
          <a:bodyPr>
            <a:normAutofit fontScale="92500" lnSpcReduction="10000"/>
          </a:bodyPr>
          <a:lstStyle/>
          <a:p>
            <a:r>
              <a:rPr lang="en-US" dirty="0"/>
              <a:t>Use of a protocol (SAML, OIDC, CAS ...)</a:t>
            </a:r>
          </a:p>
          <a:p>
            <a:endParaRPr lang="en-US" dirty="0"/>
          </a:p>
          <a:p>
            <a:r>
              <a:rPr lang="en-US" dirty="0"/>
              <a:t>For a SP to agree to delegate to an IDP, this </a:t>
            </a:r>
            <a:r>
              <a:rPr lang="en-US" dirty="0" err="1"/>
              <a:t>IdP</a:t>
            </a:r>
            <a:r>
              <a:rPr lang="en-US" dirty="0"/>
              <a:t> must be trusted</a:t>
            </a:r>
          </a:p>
          <a:p>
            <a:r>
              <a:rPr lang="en-US" dirty="0"/>
              <a:t>For an IDP to accept authentication request from a third party (SP), this SP must be trusted</a:t>
            </a:r>
          </a:p>
          <a:p>
            <a:endParaRPr lang="en-US" dirty="0"/>
          </a:p>
          <a:p>
            <a:r>
              <a:rPr lang="en-US" dirty="0"/>
              <a:t>Trust can be built in several ways:</a:t>
            </a:r>
          </a:p>
          <a:p>
            <a:pPr lvl="1"/>
            <a:r>
              <a:rPr lang="en-US" dirty="0"/>
              <a:t>Via agreement between SP / IDP administrators (bilateral relationship)</a:t>
            </a:r>
          </a:p>
          <a:p>
            <a:pPr lvl="1"/>
            <a:r>
              <a:rPr lang="en-US" dirty="0"/>
              <a:t>Via a trusted third party (federation)</a:t>
            </a:r>
          </a:p>
        </p:txBody>
      </p:sp>
      <p:sp>
        <p:nvSpPr>
          <p:cNvPr id="3" name="Title 2">
            <a:extLst>
              <a:ext uri="{FF2B5EF4-FFF2-40B4-BE49-F238E27FC236}">
                <a16:creationId xmlns:a16="http://schemas.microsoft.com/office/drawing/2014/main" id="{E90454B0-B4FD-8B4F-A771-7F9203532C9C}"/>
              </a:ext>
            </a:extLst>
          </p:cNvPr>
          <p:cNvSpPr>
            <a:spLocks noGrp="1"/>
          </p:cNvSpPr>
          <p:nvPr>
            <p:ph type="title"/>
          </p:nvPr>
        </p:nvSpPr>
        <p:spPr/>
        <p:txBody>
          <a:bodyPr>
            <a:normAutofit fontScale="90000"/>
          </a:bodyPr>
          <a:lstStyle/>
          <a:p>
            <a:r>
              <a:rPr lang="en-US" sz="2600" dirty="0">
                <a:solidFill>
                  <a:srgbClr val="5B9BD5">
                    <a:lumMod val="50000"/>
                  </a:srgbClr>
                </a:solidFill>
              </a:rPr>
              <a:t>How to delegate</a:t>
            </a:r>
            <a:r>
              <a:rPr lang="en-US" dirty="0"/>
              <a:t> </a:t>
            </a:r>
            <a:r>
              <a:rPr lang="en-US" sz="2600" dirty="0">
                <a:solidFill>
                  <a:srgbClr val="5B9BD5">
                    <a:lumMod val="50000"/>
                  </a:srgbClr>
                </a:solidFill>
              </a:rPr>
              <a:t>the authentication ? </a:t>
            </a:r>
          </a:p>
        </p:txBody>
      </p:sp>
    </p:spTree>
    <p:extLst>
      <p:ext uri="{BB962C8B-B14F-4D97-AF65-F5344CB8AC3E}">
        <p14:creationId xmlns:p14="http://schemas.microsoft.com/office/powerpoint/2010/main" val="3785996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 Placeholder 24"/>
          <p:cNvSpPr>
            <a:spLocks noGrp="1"/>
          </p:cNvSpPr>
          <p:nvPr>
            <p:ph idx="1"/>
          </p:nvPr>
        </p:nvSpPr>
        <p:spPr bwMode="auto">
          <a:xfrm>
            <a:off x="998894" y="1428049"/>
            <a:ext cx="8633637" cy="4351338"/>
          </a:xfrm>
          <a:prstGeom prst="rect">
            <a:avLst/>
          </a:prstGeom>
        </p:spPr>
        <p:txBody>
          <a:bodyPr vert="horz" lIns="91440" tIns="45720" rIns="91440" bIns="45720" rtlCol="0"/>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marL="0" indent="0">
              <a:buNone/>
              <a:defRPr/>
            </a:pPr>
            <a:r>
              <a:rPr lang="en-US" sz="2800" b="0" i="0" u="none" strike="noStrike" cap="none" spc="0" dirty="0">
                <a:solidFill>
                  <a:schemeClr val="accent1">
                    <a:lumMod val="50000"/>
                  </a:schemeClr>
                </a:solidFill>
                <a:latin typeface="Calibri"/>
                <a:ea typeface="Calibri"/>
                <a:cs typeface="Calibri"/>
              </a:rPr>
              <a:t>Identity management is the organizational process for identifying, authenticating and authorizing individuals or groups of people to have access to services, by associating user rights and restrictions with established identities.</a:t>
            </a:r>
            <a:endParaRPr dirty="0"/>
          </a:p>
          <a:p>
            <a:pPr marL="0" indent="0">
              <a:buNone/>
              <a:defRPr/>
            </a:pPr>
            <a:endParaRPr lang="en-US" sz="2800" b="0" i="0" u="none" strike="noStrike" cap="none" spc="0" dirty="0">
              <a:solidFill>
                <a:schemeClr val="accent1">
                  <a:lumMod val="50000"/>
                </a:schemeClr>
              </a:solidFill>
              <a:latin typeface="Calibri"/>
              <a:ea typeface="Calibri"/>
              <a:cs typeface="Calibri"/>
            </a:endParaRPr>
          </a:p>
          <a:p>
            <a:pPr>
              <a:defRPr/>
            </a:pPr>
            <a:r>
              <a:rPr b="1" dirty="0"/>
              <a:t>Authentication:</a:t>
            </a:r>
            <a:r>
              <a:rPr lang="en-US" sz="2800" b="0" i="0" u="none" strike="noStrike" cap="none" spc="0" dirty="0">
                <a:solidFill>
                  <a:schemeClr val="accent1">
                    <a:lumMod val="50000"/>
                  </a:schemeClr>
                </a:solidFill>
                <a:latin typeface="Calibri"/>
                <a:ea typeface="Calibri"/>
                <a:cs typeface="Calibri"/>
              </a:rPr>
              <a:t> Process of confirming an identity</a:t>
            </a:r>
            <a:endParaRPr b="0" dirty="0"/>
          </a:p>
          <a:p>
            <a:pPr>
              <a:defRPr/>
            </a:pPr>
            <a:r>
              <a:rPr lang="en-US" sz="2800" b="1" i="0" u="none" strike="noStrike" cap="none" spc="0" dirty="0">
                <a:solidFill>
                  <a:schemeClr val="accent1">
                    <a:lumMod val="50000"/>
                  </a:schemeClr>
                </a:solidFill>
                <a:latin typeface="Calibri"/>
                <a:ea typeface="Calibri"/>
                <a:cs typeface="Calibri"/>
              </a:rPr>
              <a:t>Authorization:</a:t>
            </a:r>
            <a:r>
              <a:rPr dirty="0"/>
              <a:t> </a:t>
            </a:r>
            <a:r>
              <a:rPr lang="en-US" sz="2800" b="0" i="0" u="none" strike="noStrike" cap="none" spc="0" dirty="0">
                <a:solidFill>
                  <a:schemeClr val="accent1">
                    <a:lumMod val="50000"/>
                  </a:schemeClr>
                </a:solidFill>
                <a:latin typeface="Calibri"/>
                <a:ea typeface="Calibri"/>
                <a:cs typeface="Calibri"/>
              </a:rPr>
              <a:t>Process of confirming access rights to a specific service (access control)</a:t>
            </a:r>
            <a:endParaRPr dirty="0"/>
          </a:p>
        </p:txBody>
      </p:sp>
      <p:sp>
        <p:nvSpPr>
          <p:cNvPr id="5" name="Title Placeholder 1"/>
          <p:cNvSpPr>
            <a:spLocks noGrp="1"/>
          </p:cNvSpPr>
          <p:nvPr>
            <p:ph type="title"/>
          </p:nvPr>
        </p:nvSpPr>
        <p:spPr bwMode="auto">
          <a:xfrm>
            <a:off x="998894" y="705163"/>
            <a:ext cx="9894722" cy="430908"/>
          </a:xfrm>
          <a:prstGeom prst="rect">
            <a:avLst/>
          </a:prstGeom>
        </p:spPr>
        <p:txBody>
          <a:bodyPr vert="horz" lIns="91440" tIns="45720" rIns="91440" bIns="45720" rtlCol="0" anchor="ctr">
            <a:normAutofit fontScale="90000"/>
          </a:bodyPr>
          <a:lstStyle/>
          <a:p>
            <a:pPr>
              <a:defRPr/>
            </a:pPr>
            <a:r>
              <a:rPr sz="2900" dirty="0"/>
              <a:t>Identity Management concepts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 Placeholder 24"/>
          <p:cNvSpPr>
            <a:spLocks noGrp="1"/>
          </p:cNvSpPr>
          <p:nvPr>
            <p:ph idx="1"/>
          </p:nvPr>
        </p:nvSpPr>
        <p:spPr bwMode="auto">
          <a:xfrm>
            <a:off x="998894" y="1428049"/>
            <a:ext cx="8633637" cy="4351338"/>
          </a:xfrm>
          <a:prstGeom prst="rect">
            <a:avLst/>
          </a:prstGeom>
        </p:spPr>
        <p:txBody>
          <a:bodyPr vert="horz" lIns="91440" tIns="45720" rIns="91440" bIns="45720" rtlCol="0"/>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a:defRPr/>
            </a:pPr>
            <a:r>
              <a:rPr lang="en-US" sz="2800" b="1" i="0" u="none" strike="noStrike" cap="none" spc="0">
                <a:solidFill>
                  <a:schemeClr val="accent1">
                    <a:lumMod val="50000"/>
                  </a:schemeClr>
                </a:solidFill>
                <a:latin typeface="Calibri"/>
                <a:ea typeface="Calibri"/>
                <a:cs typeface="Calibri"/>
              </a:rPr>
              <a:t>Attributes: </a:t>
            </a:r>
            <a:r>
              <a:rPr lang="en-US" sz="2800" b="0" i="0" u="none" strike="noStrike" cap="none" spc="0">
                <a:solidFill>
                  <a:schemeClr val="accent1">
                    <a:lumMod val="50000"/>
                  </a:schemeClr>
                </a:solidFill>
                <a:latin typeface="Calibri"/>
                <a:ea typeface="Calibri"/>
                <a:cs typeface="Calibri"/>
              </a:rPr>
              <a:t>Information about users, for example: name, email address ... </a:t>
            </a:r>
            <a:br>
              <a:rPr lang="en-US" sz="2800" b="0" i="0" u="none" strike="noStrike" cap="none" spc="0">
                <a:solidFill>
                  <a:schemeClr val="accent1">
                    <a:lumMod val="50000"/>
                  </a:schemeClr>
                </a:solidFill>
                <a:latin typeface="Calibri"/>
                <a:ea typeface="Calibri"/>
                <a:cs typeface="Calibri"/>
              </a:rPr>
            </a:br>
            <a:r>
              <a:rPr lang="en-US" sz="2800" b="0" i="0" u="none" strike="noStrike" cap="none" spc="0">
                <a:solidFill>
                  <a:schemeClr val="accent1">
                    <a:lumMod val="50000"/>
                  </a:schemeClr>
                </a:solidFill>
                <a:latin typeface="Calibri"/>
                <a:ea typeface="Calibri"/>
                <a:cs typeface="Calibri"/>
              </a:rPr>
              <a:t>They are used for:</a:t>
            </a:r>
            <a:endParaRPr/>
          </a:p>
          <a:p>
            <a:pPr lvl="1">
              <a:defRPr/>
            </a:pPr>
            <a:r>
              <a:rPr lang="en-US" sz="2400" b="1" i="0" u="none" strike="noStrike" cap="none" spc="0">
                <a:solidFill>
                  <a:schemeClr val="accent1">
                    <a:lumMod val="50000"/>
                  </a:schemeClr>
                </a:solidFill>
                <a:latin typeface="Calibri"/>
                <a:ea typeface="Calibri"/>
                <a:cs typeface="Calibri"/>
              </a:rPr>
              <a:t>Identification: </a:t>
            </a:r>
            <a:r>
              <a:rPr lang="en-US" sz="2400" b="0" i="0" u="none" strike="noStrike" cap="none" spc="0">
                <a:solidFill>
                  <a:schemeClr val="accent1">
                    <a:lumMod val="50000"/>
                  </a:schemeClr>
                </a:solidFill>
                <a:latin typeface="Calibri"/>
                <a:ea typeface="Calibri"/>
                <a:cs typeface="Calibri"/>
              </a:rPr>
              <a:t>Is subject the same as last time</a:t>
            </a:r>
            <a:endParaRPr/>
          </a:p>
          <a:p>
            <a:pPr lvl="1">
              <a:defRPr/>
            </a:pPr>
            <a:r>
              <a:rPr lang="en-US" sz="2400" b="1" i="0" u="none" strike="noStrike" cap="none" spc="0">
                <a:solidFill>
                  <a:schemeClr val="accent1">
                    <a:lumMod val="50000"/>
                  </a:schemeClr>
                </a:solidFill>
                <a:latin typeface="Calibri"/>
                <a:ea typeface="Calibri"/>
                <a:cs typeface="Calibri"/>
              </a:rPr>
              <a:t>Authorization:</a:t>
            </a:r>
            <a:r>
              <a:rPr lang="en-US" sz="2400" b="0" i="0" u="none" strike="noStrike" cap="none" spc="0">
                <a:solidFill>
                  <a:schemeClr val="accent1">
                    <a:lumMod val="50000"/>
                  </a:schemeClr>
                </a:solidFill>
                <a:latin typeface="Calibri"/>
                <a:ea typeface="Calibri"/>
                <a:cs typeface="Calibri"/>
              </a:rPr>
              <a:t> Access decision based on attribute values,Identity or Role based access control</a:t>
            </a:r>
            <a:endParaRPr/>
          </a:p>
          <a:p>
            <a:pPr lvl="1">
              <a:defRPr/>
            </a:pPr>
            <a:r>
              <a:rPr lang="en-US" sz="2400" b="1" i="0" u="none" strike="noStrike" cap="none" spc="0">
                <a:solidFill>
                  <a:schemeClr val="accent1">
                    <a:lumMod val="50000"/>
                  </a:schemeClr>
                </a:solidFill>
                <a:latin typeface="Calibri"/>
                <a:ea typeface="Calibri"/>
                <a:cs typeface="Calibri"/>
              </a:rPr>
              <a:t>Profile data: </a:t>
            </a:r>
            <a:r>
              <a:rPr lang="en-US" sz="2400" b="0" i="0" u="none" strike="noStrike" cap="none" spc="0">
                <a:solidFill>
                  <a:schemeClr val="accent1">
                    <a:lumMod val="50000"/>
                  </a:schemeClr>
                </a:solidFill>
                <a:latin typeface="Calibri"/>
                <a:ea typeface="Calibri"/>
                <a:cs typeface="Calibri"/>
              </a:rPr>
              <a:t>Personalization, identification “for humans”, name,email address, etc.</a:t>
            </a:r>
            <a:r>
              <a:rPr lang="fr-FR"/>
              <a:t> </a:t>
            </a:r>
            <a:endParaRPr/>
          </a:p>
          <a:p>
            <a:pPr>
              <a:defRPr/>
            </a:pPr>
            <a:endParaRPr lang="en-US" b="0" i="0" u="none" strike="noStrike" cap="none" spc="0">
              <a:solidFill>
                <a:schemeClr val="accent1">
                  <a:lumMod val="50000"/>
                </a:schemeClr>
              </a:solidFill>
              <a:latin typeface="Calibri"/>
              <a:ea typeface="Calibri"/>
              <a:cs typeface="Calibri"/>
            </a:endParaRPr>
          </a:p>
        </p:txBody>
      </p:sp>
      <p:sp>
        <p:nvSpPr>
          <p:cNvPr id="5" name="Title Placeholder 1"/>
          <p:cNvSpPr>
            <a:spLocks noGrp="1"/>
          </p:cNvSpPr>
          <p:nvPr>
            <p:ph type="title"/>
          </p:nvPr>
        </p:nvSpPr>
        <p:spPr bwMode="auto">
          <a:xfrm>
            <a:off x="998894" y="705163"/>
            <a:ext cx="9894723" cy="430908"/>
          </a:xfrm>
          <a:prstGeom prst="rect">
            <a:avLst/>
          </a:prstGeom>
        </p:spPr>
        <p:txBody>
          <a:bodyPr vert="horz" lIns="91440" tIns="45720" rIns="91440" bIns="45720" rtlCol="0" anchor="ctr">
            <a:normAutofit fontScale="90000"/>
          </a:bodyPr>
          <a:lstStyle/>
          <a:p>
            <a:pPr>
              <a:defRPr/>
            </a:pPr>
            <a:r>
              <a:rPr sz="2900"/>
              <a:t>Identity Management concepts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Federated Identity</a:t>
            </a:r>
            <a:endParaRPr sz="2600"/>
          </a:p>
        </p:txBody>
      </p:sp>
      <p:pic>
        <p:nvPicPr>
          <p:cNvPr id="5" name="Picture 1" descr="Gebäude_Icon_gebäude2_kuppel.png"/>
          <p:cNvPicPr>
            <a:picLocks noChangeAspect="1"/>
          </p:cNvPicPr>
          <p:nvPr/>
        </p:nvPicPr>
        <p:blipFill>
          <a:blip r:embed="rId2"/>
          <a:stretch/>
        </p:blipFill>
        <p:spPr bwMode="auto">
          <a:xfrm>
            <a:off x="1394294" y="1217917"/>
            <a:ext cx="2317776" cy="2420888"/>
          </a:xfrm>
          <a:prstGeom prst="rect">
            <a:avLst/>
          </a:prstGeom>
        </p:spPr>
      </p:pic>
      <p:pic>
        <p:nvPicPr>
          <p:cNvPr id="6" name="Picture 3" descr="Arbeit_Icon_bücher1.png"/>
          <p:cNvPicPr>
            <a:picLocks noChangeAspect="1"/>
          </p:cNvPicPr>
          <p:nvPr/>
        </p:nvPicPr>
        <p:blipFill>
          <a:blip r:embed="rId3"/>
          <a:stretch/>
        </p:blipFill>
        <p:spPr bwMode="auto">
          <a:xfrm>
            <a:off x="5714774" y="2201063"/>
            <a:ext cx="3369072" cy="1393118"/>
          </a:xfrm>
          <a:prstGeom prst="rect">
            <a:avLst/>
          </a:prstGeom>
        </p:spPr>
      </p:pic>
      <p:sp>
        <p:nvSpPr>
          <p:cNvPr id="7" name="TextBox 4"/>
          <p:cNvSpPr/>
          <p:nvPr/>
        </p:nvSpPr>
        <p:spPr bwMode="auto">
          <a:xfrm>
            <a:off x="818230" y="3820657"/>
            <a:ext cx="4032448" cy="1754326"/>
          </a:xfrm>
          <a:prstGeom prst="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defPPr>
              <a:defRPr lang="en-US"/>
            </a:defPPr>
            <a:lvl1pPr lvl="0" algn="ctr" defTabSz="800100">
              <a:lnSpc>
                <a:spcPct val="90000"/>
              </a:lnSpc>
              <a:spcBef>
                <a:spcPts val="0"/>
              </a:spcBef>
              <a:spcAft>
                <a:spcPts val="0"/>
              </a:spcAft>
              <a:defRPr>
                <a:solidFill>
                  <a:schemeClr val="lt1"/>
                </a:solidFill>
              </a:defRPr>
            </a:lvl1pPr>
            <a:lvl2pPr lvl="1">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defRPr/>
            </a:pPr>
            <a:r>
              <a:rPr lang="en-US"/>
              <a:t>Identity Provider (IdP) asserts authentication and identity information about users.</a:t>
            </a:r>
            <a:endParaRPr/>
          </a:p>
          <a:p>
            <a:pPr lvl="1">
              <a:defRPr/>
            </a:pPr>
            <a:endParaRPr lang="en-US"/>
          </a:p>
          <a:p>
            <a:pPr lvl="1">
              <a:defRPr/>
            </a:pPr>
            <a:r>
              <a:rPr lang="en-US"/>
              <a:t>Home organisation (HO) a related term</a:t>
            </a:r>
            <a:endParaRPr/>
          </a:p>
        </p:txBody>
      </p:sp>
      <p:sp>
        <p:nvSpPr>
          <p:cNvPr id="8" name="TextBox 5"/>
          <p:cNvSpPr/>
          <p:nvPr/>
        </p:nvSpPr>
        <p:spPr bwMode="auto">
          <a:xfrm>
            <a:off x="5282726" y="3820657"/>
            <a:ext cx="4104455" cy="1754327"/>
          </a:xfrm>
          <a:prstGeom prst="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defPPr>
              <a:defRPr lang="en-US"/>
            </a:defPPr>
            <a:lvl1pPr lvl="0" algn="ctr" defTabSz="800100">
              <a:lnSpc>
                <a:spcPct val="90000"/>
              </a:lnSpc>
              <a:spcBef>
                <a:spcPts val="0"/>
              </a:spcBef>
              <a:spcAft>
                <a:spcPts val="0"/>
              </a:spcAft>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defRPr/>
            </a:pPr>
            <a:r>
              <a:rPr lang="en-US"/>
              <a:t>Service Providers (SP) check and consume this information for authorization and make it available to an application</a:t>
            </a:r>
            <a:endParaRPr/>
          </a:p>
          <a:p>
            <a:pPr lvl="1">
              <a:defRPr/>
            </a:pPr>
            <a:endParaRPr lang="en-US"/>
          </a:p>
          <a:p>
            <a:pPr lvl="1">
              <a:defRPr/>
            </a:pPr>
            <a:r>
              <a:rPr lang="en-US"/>
              <a:t>Relying Party (RP) a related term</a:t>
            </a:r>
            <a:endParaRPr/>
          </a:p>
        </p:txBody>
      </p:sp>
      <p:sp>
        <p:nvSpPr>
          <p:cNvPr id="9" name="TextBox 7"/>
          <p:cNvSpPr/>
          <p:nvPr/>
        </p:nvSpPr>
        <p:spPr bwMode="auto">
          <a:xfrm>
            <a:off x="818230" y="5791008"/>
            <a:ext cx="8568952" cy="369332"/>
          </a:xfrm>
          <a:prstGeom prst="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defPPr>
              <a:defRPr lang="en-US"/>
            </a:defPPr>
            <a:lvl1pPr lvl="0" algn="ctr" defTabSz="800100">
              <a:lnSpc>
                <a:spcPct val="90000"/>
              </a:lnSpc>
              <a:spcBef>
                <a:spcPts val="0"/>
              </a:spcBef>
              <a:spcAft>
                <a:spcPts val="0"/>
              </a:spcAft>
              <a:defRPr>
                <a:solidFill>
                  <a:schemeClr val="lt1"/>
                </a:solidFill>
              </a:defRPr>
            </a:lvl1pPr>
            <a:lvl2pPr lvl="1">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1">
              <a:defRPr/>
            </a:pPr>
            <a:r>
              <a:rPr lang="en-US"/>
              <a:t>Identity Providers and Service Providers are collectively called entities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 Placeholder 24"/>
          <p:cNvSpPr>
            <a:spLocks noGrp="1"/>
          </p:cNvSpPr>
          <p:nvPr>
            <p:ph idx="1"/>
          </p:nvPr>
        </p:nvSpPr>
        <p:spPr bwMode="auto">
          <a:xfrm>
            <a:off x="998894" y="1428049"/>
            <a:ext cx="8633637" cy="4351338"/>
          </a:xfrm>
          <a:prstGeom prst="rect">
            <a:avLst/>
          </a:prstGeom>
        </p:spPr>
        <p:txBody>
          <a:bodyPr vert="horz" lIns="91440" tIns="45720" rIns="91440" bIns="45720" rtlCol="0"/>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a:lnSpc>
                <a:spcPct val="104999"/>
              </a:lnSpc>
              <a:defRPr/>
            </a:pPr>
            <a:r>
              <a:rPr lang="en-US" sz="2600" b="0" i="0" u="none" strike="noStrike" cap="none" spc="0">
                <a:solidFill>
                  <a:schemeClr val="accent1">
                    <a:lumMod val="50000"/>
                  </a:schemeClr>
                </a:solidFill>
                <a:latin typeface="Calibri"/>
                <a:ea typeface="Calibri"/>
                <a:cs typeface="Calibri"/>
              </a:rPr>
              <a:t>In Federated Identity Management:</a:t>
            </a:r>
            <a:endParaRPr sz="2600"/>
          </a:p>
          <a:p>
            <a:pPr lvl="1">
              <a:lnSpc>
                <a:spcPct val="80000"/>
              </a:lnSpc>
              <a:defRPr/>
            </a:pPr>
            <a:r>
              <a:rPr lang="en-US" sz="2200" b="1" i="0" u="none" strike="noStrike" cap="none" spc="0">
                <a:solidFill>
                  <a:schemeClr val="accent1">
                    <a:lumMod val="50000"/>
                  </a:schemeClr>
                </a:solidFill>
                <a:latin typeface="Calibri"/>
                <a:ea typeface="Calibri"/>
                <a:cs typeface="Calibri"/>
              </a:rPr>
              <a:t>Authentication </a:t>
            </a:r>
            <a:r>
              <a:rPr lang="en-US" sz="2200" b="0" i="0" u="none" strike="noStrike" cap="none" spc="0">
                <a:solidFill>
                  <a:schemeClr val="accent1">
                    <a:lumMod val="50000"/>
                  </a:schemeClr>
                </a:solidFill>
                <a:latin typeface="Calibri"/>
                <a:ea typeface="Calibri"/>
                <a:cs typeface="Calibri"/>
              </a:rPr>
              <a:t>takes place where the user is known, the Identity Provider (IdP) publishes authentication and identity information about its users.</a:t>
            </a:r>
            <a:endParaRPr sz="2200"/>
          </a:p>
          <a:p>
            <a:pPr lvl="1">
              <a:lnSpc>
                <a:spcPct val="80000"/>
              </a:lnSpc>
              <a:defRPr/>
            </a:pPr>
            <a:endParaRPr lang="en-US" sz="2200" b="0" i="0" u="none" strike="noStrike" cap="none" spc="0">
              <a:solidFill>
                <a:schemeClr val="accent1">
                  <a:lumMod val="50000"/>
                </a:schemeClr>
              </a:solidFill>
              <a:latin typeface="Calibri"/>
              <a:ea typeface="Calibri"/>
              <a:cs typeface="Calibri"/>
            </a:endParaRPr>
          </a:p>
          <a:p>
            <a:pPr lvl="1">
              <a:lnSpc>
                <a:spcPct val="80000"/>
              </a:lnSpc>
              <a:defRPr/>
            </a:pPr>
            <a:r>
              <a:rPr lang="en-US" sz="2200" b="1" i="0" u="none" strike="noStrike" cap="none" spc="0">
                <a:solidFill>
                  <a:schemeClr val="accent1">
                    <a:lumMod val="50000"/>
                  </a:schemeClr>
                </a:solidFill>
                <a:latin typeface="Calibri"/>
                <a:ea typeface="Calibri"/>
                <a:cs typeface="Calibri"/>
              </a:rPr>
              <a:t>Authorization </a:t>
            </a:r>
            <a:r>
              <a:rPr lang="en-US" sz="2200" b="0" i="0" u="none" strike="noStrike" cap="none" spc="0">
                <a:solidFill>
                  <a:schemeClr val="accent1">
                    <a:lumMod val="50000"/>
                  </a:schemeClr>
                </a:solidFill>
                <a:latin typeface="Calibri"/>
                <a:ea typeface="Calibri"/>
                <a:cs typeface="Calibri"/>
              </a:rPr>
              <a:t>happens on the service's side, where the Service Provider (SP) consumes and relies on the information provided by the IdP, then make it available to the application that can as well authorize the user based on his profile for example. </a:t>
            </a:r>
            <a:endParaRPr lang="en-US" sz="2200">
              <a:latin typeface="Calibri"/>
              <a:ea typeface="Calibri"/>
              <a:cs typeface="Calibri"/>
            </a:endParaRPr>
          </a:p>
          <a:p>
            <a:pPr lvl="1">
              <a:lnSpc>
                <a:spcPct val="80000"/>
              </a:lnSpc>
              <a:defRPr/>
            </a:pPr>
            <a:endParaRPr lang="en-US" sz="2200" b="0" i="0" u="none" strike="noStrike" cap="none" spc="0">
              <a:solidFill>
                <a:schemeClr val="accent1">
                  <a:lumMod val="50000"/>
                </a:schemeClr>
              </a:solidFill>
              <a:latin typeface="Calibri"/>
              <a:ea typeface="Calibri"/>
              <a:cs typeface="Calibri"/>
            </a:endParaRPr>
          </a:p>
          <a:p>
            <a:pPr lvl="1">
              <a:lnSpc>
                <a:spcPct val="80000"/>
              </a:lnSpc>
              <a:defRPr/>
            </a:pPr>
            <a:r>
              <a:rPr lang="en-US" sz="2200" b="1"/>
              <a:t>Metadata: </a:t>
            </a:r>
            <a:r>
              <a:rPr lang="en-US" sz="2200">
                <a:cs typeface="Calibri"/>
              </a:rPr>
              <a:t>The Metadata providers the technical trust between IdPs ans SPs ! </a:t>
            </a:r>
            <a:r>
              <a:rPr lang="en-US" sz="2200"/>
              <a:t>It is only and XML file based on SAML standards that define its layout and contents.</a:t>
            </a:r>
            <a:endParaRPr lang="en-US" sz="2200" b="0" i="0" u="none" strike="noStrike" cap="none" spc="0">
              <a:solidFill>
                <a:schemeClr val="accent1">
                  <a:lumMod val="50000"/>
                </a:schemeClr>
              </a:solidFill>
              <a:latin typeface="Calibri"/>
              <a:ea typeface="Calibri"/>
              <a:cs typeface="Calibri"/>
            </a:endParaRPr>
          </a:p>
        </p:txBody>
      </p:sp>
      <p:sp>
        <p:nvSpPr>
          <p:cNvPr id="5" name="Title Placeholder 1"/>
          <p:cNvSpPr>
            <a:spLocks noGrp="1"/>
          </p:cNvSpPr>
          <p:nvPr>
            <p:ph type="title"/>
          </p:nvPr>
        </p:nvSpPr>
        <p:spPr bwMode="auto">
          <a:xfrm>
            <a:off x="998894" y="705163"/>
            <a:ext cx="9894722" cy="430908"/>
          </a:xfrm>
          <a:prstGeom prst="rect">
            <a:avLst/>
          </a:prstGeom>
        </p:spPr>
        <p:txBody>
          <a:bodyPr vert="horz" lIns="91440" tIns="45720" rIns="91440" bIns="45720" rtlCol="0" anchor="ctr">
            <a:normAutofit fontScale="90000"/>
          </a:bodyPr>
          <a:lstStyle/>
          <a:p>
            <a:pPr>
              <a:defRPr/>
            </a:pPr>
            <a:r>
              <a:rPr sz="2900"/>
              <a:t>Federated Identity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Federated Identity</a:t>
            </a:r>
            <a:endParaRPr sz="2600"/>
          </a:p>
        </p:txBody>
      </p:sp>
      <p:grpSp>
        <p:nvGrpSpPr>
          <p:cNvPr id="5" name="Content Placeholder 6"/>
          <p:cNvGrpSpPr/>
          <p:nvPr/>
        </p:nvGrpSpPr>
        <p:grpSpPr bwMode="auto">
          <a:xfrm>
            <a:off x="68547" y="1136073"/>
            <a:ext cx="9006077" cy="5112568"/>
            <a:chOff x="0" y="0"/>
            <a:chExt cx="9006077" cy="5112568"/>
          </a:xfrm>
        </p:grpSpPr>
        <p:sp>
          <p:nvSpPr>
            <p:cNvPr id="6" name="Flèche à angle droit 5"/>
            <p:cNvSpPr/>
            <p:nvPr/>
          </p:nvSpPr>
          <p:spPr bwMode="auto">
            <a:xfrm rot="5400000">
              <a:off x="1897217" y="1493734"/>
              <a:ext cx="1321079" cy="1504002"/>
            </a:xfrm>
            <a:prstGeom prst="bentUpArrow">
              <a:avLst>
                <a:gd name="adj1" fmla="val 32840"/>
                <a:gd name="adj2" fmla="val 25000"/>
                <a:gd name="adj3" fmla="val 35780"/>
              </a:avLst>
            </a:prstGeom>
            <a:solidFill>
              <a:schemeClr val="accent1">
                <a:tint val="50000"/>
                <a:hueOff val="0"/>
                <a:satOff val="0"/>
                <a:lumOff val="0"/>
                <a:alphaOff val="0"/>
              </a:schemeClr>
            </a:solidFill>
            <a:ln>
              <a:noFill/>
            </a:ln>
          </p:spPr>
          <p:style>
            <a:lnRef idx="0">
              <a:srgbClr val="000000"/>
            </a:lnRef>
            <a:fillRef idx="1">
              <a:srgbClr val="000000"/>
            </a:fillRef>
            <a:effectRef idx="2">
              <a:srgbClr val="000000"/>
            </a:effectRef>
            <a:fontRef idx="minor"/>
          </p:style>
          <p:txBody>
            <a:bodyPr/>
            <a:lstStyle/>
            <a:p>
              <a:endParaRPr lang="en-FR"/>
            </a:p>
          </p:txBody>
        </p:sp>
        <p:sp>
          <p:nvSpPr>
            <p:cNvPr id="7" name="Rectangle à coins arrondis 6"/>
            <p:cNvSpPr/>
            <p:nvPr/>
          </p:nvSpPr>
          <p:spPr bwMode="auto">
            <a:xfrm>
              <a:off x="1547212" y="29291"/>
              <a:ext cx="2223920" cy="1556672"/>
            </a:xfrm>
            <a:prstGeom prst="roundRect">
              <a:avLst>
                <a:gd name="adj" fmla="val 166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p:spPr>
          <p:style>
            <a:lnRef idx="0">
              <a:srgbClr val="000000"/>
            </a:lnRef>
            <a:fillRef idx="3">
              <a:srgbClr val="000000"/>
            </a:fillRef>
            <a:effectRef idx="2">
              <a:srgbClr val="000000"/>
            </a:effectRef>
            <a:fontRef idx="minor">
              <a:schemeClr val="lt1"/>
            </a:fontRef>
          </p:style>
          <p:txBody>
            <a:bodyPr spcFirstLastPara="0" vert="horz" wrap="square" lIns="57150" tIns="57150" rIns="57150" bIns="57150" numCol="1" spcCol="1270" anchor="ctr" anchorCtr="0">
              <a:noAutofit/>
            </a:bodyPr>
            <a:lstStyle/>
            <a:p>
              <a:pPr marL="0" lvl="0" indent="0" algn="ctr" defTabSz="666750">
                <a:lnSpc>
                  <a:spcPct val="90000"/>
                </a:lnSpc>
                <a:spcBef>
                  <a:spcPts val="0"/>
                </a:spcBef>
                <a:spcAft>
                  <a:spcPts val="0"/>
                </a:spcAft>
                <a:buNone/>
                <a:defRPr/>
              </a:pPr>
              <a:r>
                <a:rPr lang="en-US" sz="1500"/>
                <a:t>The first principle within federated identity management (FIM) is the active protection of user information</a:t>
              </a:r>
              <a:endParaRPr/>
            </a:p>
          </p:txBody>
        </p:sp>
        <p:sp>
          <p:nvSpPr>
            <p:cNvPr id="8" name="Rectangle 7"/>
            <p:cNvSpPr/>
            <p:nvPr/>
          </p:nvSpPr>
          <p:spPr bwMode="auto">
            <a:xfrm>
              <a:off x="3771132" y="177754"/>
              <a:ext cx="1617467" cy="1258171"/>
            </a:xfrm>
            <a:prstGeom prst="rect">
              <a:avLst/>
            </a:prstGeom>
            <a:noFill/>
            <a:ln>
              <a:noFill/>
            </a:ln>
          </p:spPr>
          <p:style>
            <a:lnRef idx="0">
              <a:srgbClr val="000000"/>
            </a:lnRef>
            <a:fillRef idx="0">
              <a:srgbClr val="000000"/>
            </a:fillRef>
            <a:effectRef idx="0">
              <a:srgbClr val="000000"/>
            </a:effectRef>
            <a:fontRef idx="minor"/>
          </p:style>
          <p:txBody>
            <a:bodyPr/>
            <a:lstStyle/>
            <a:p>
              <a:endParaRPr lang="en-FR"/>
            </a:p>
          </p:txBody>
        </p:sp>
        <p:sp>
          <p:nvSpPr>
            <p:cNvPr id="9" name="Flèche à angle droit 8"/>
            <p:cNvSpPr/>
            <p:nvPr/>
          </p:nvSpPr>
          <p:spPr bwMode="auto">
            <a:xfrm rot="5400000">
              <a:off x="3741084" y="3242391"/>
              <a:ext cx="1321079" cy="1504002"/>
            </a:xfrm>
            <a:prstGeom prst="bentUpArrow">
              <a:avLst>
                <a:gd name="adj1" fmla="val 32840"/>
                <a:gd name="adj2" fmla="val 25000"/>
                <a:gd name="adj3" fmla="val 35780"/>
              </a:avLst>
            </a:prstGeom>
            <a:solidFill>
              <a:schemeClr val="accent1">
                <a:tint val="50000"/>
                <a:hueOff val="0"/>
                <a:satOff val="0"/>
                <a:lumOff val="0"/>
                <a:alphaOff val="0"/>
              </a:schemeClr>
            </a:solidFill>
            <a:ln>
              <a:noFill/>
            </a:ln>
          </p:spPr>
          <p:style>
            <a:lnRef idx="0">
              <a:srgbClr val="000000"/>
            </a:lnRef>
            <a:fillRef idx="1">
              <a:srgbClr val="000000"/>
            </a:fillRef>
            <a:effectRef idx="2">
              <a:srgbClr val="000000"/>
            </a:effectRef>
            <a:fontRef idx="minor"/>
          </p:style>
          <p:txBody>
            <a:bodyPr/>
            <a:lstStyle/>
            <a:p>
              <a:endParaRPr lang="en-FR"/>
            </a:p>
          </p:txBody>
        </p:sp>
        <p:sp>
          <p:nvSpPr>
            <p:cNvPr id="10" name="Rectangle à coins arrondis 9"/>
            <p:cNvSpPr/>
            <p:nvPr/>
          </p:nvSpPr>
          <p:spPr bwMode="auto">
            <a:xfrm>
              <a:off x="3391078" y="1777947"/>
              <a:ext cx="2223920" cy="1556672"/>
            </a:xfrm>
            <a:prstGeom prst="roundRect">
              <a:avLst>
                <a:gd name="adj" fmla="val 166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p:spPr>
          <p:style>
            <a:lnRef idx="0">
              <a:srgbClr val="000000"/>
            </a:lnRef>
            <a:fillRef idx="3">
              <a:srgbClr val="000000"/>
            </a:fillRef>
            <a:effectRef idx="2">
              <a:srgbClr val="000000"/>
            </a:effectRef>
            <a:fontRef idx="minor">
              <a:schemeClr val="lt1"/>
            </a:fontRef>
          </p:style>
          <p:txBody>
            <a:bodyPr spcFirstLastPara="0" vert="horz" wrap="square" lIns="57150" tIns="57150" rIns="57150" bIns="57150" numCol="1" spcCol="1270" anchor="ctr" anchorCtr="0">
              <a:noAutofit/>
            </a:bodyPr>
            <a:lstStyle/>
            <a:p>
              <a:pPr marL="0" lvl="0" indent="0" algn="ctr" defTabSz="666750">
                <a:lnSpc>
                  <a:spcPct val="90000"/>
                </a:lnSpc>
                <a:spcBef>
                  <a:spcPts val="0"/>
                </a:spcBef>
                <a:spcAft>
                  <a:spcPts val="0"/>
                </a:spcAft>
                <a:buNone/>
                <a:defRPr/>
              </a:pPr>
              <a:r>
                <a:rPr lang="en-US" sz="1500"/>
                <a:t>Protect the user’s credentials - </a:t>
              </a:r>
              <a:r>
                <a:rPr lang="en-US" sz="1500" i="1"/>
                <a:t>only the IdP ever handles the credential</a:t>
              </a:r>
              <a:endParaRPr lang="en-US" sz="1500"/>
            </a:p>
          </p:txBody>
        </p:sp>
        <p:sp>
          <p:nvSpPr>
            <p:cNvPr id="11" name="Rectangle 10"/>
            <p:cNvSpPr/>
            <p:nvPr/>
          </p:nvSpPr>
          <p:spPr bwMode="auto">
            <a:xfrm>
              <a:off x="5614998" y="1926412"/>
              <a:ext cx="1617467" cy="1258171"/>
            </a:xfrm>
            <a:prstGeom prst="rect">
              <a:avLst/>
            </a:prstGeom>
            <a:noFill/>
            <a:ln>
              <a:noFill/>
            </a:ln>
          </p:spPr>
          <p:style>
            <a:lnRef idx="0">
              <a:srgbClr val="000000"/>
            </a:lnRef>
            <a:fillRef idx="0">
              <a:srgbClr val="000000"/>
            </a:fillRef>
            <a:effectRef idx="0">
              <a:srgbClr val="000000"/>
            </a:effectRef>
            <a:fontRef idx="minor"/>
          </p:style>
          <p:txBody>
            <a:bodyPr/>
            <a:lstStyle/>
            <a:p>
              <a:endParaRPr lang="en-FR"/>
            </a:p>
          </p:txBody>
        </p:sp>
        <p:sp>
          <p:nvSpPr>
            <p:cNvPr id="12" name="Rectangle à coins arrondis 11"/>
            <p:cNvSpPr/>
            <p:nvPr/>
          </p:nvSpPr>
          <p:spPr bwMode="auto">
            <a:xfrm>
              <a:off x="5234944" y="3526604"/>
              <a:ext cx="2223920" cy="1556672"/>
            </a:xfrm>
            <a:prstGeom prst="roundRect">
              <a:avLst>
                <a:gd name="adj" fmla="val 16670"/>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p:spPr>
          <p:style>
            <a:lnRef idx="0">
              <a:srgbClr val="000000"/>
            </a:lnRef>
            <a:fillRef idx="3">
              <a:srgbClr val="000000"/>
            </a:fillRef>
            <a:effectRef idx="2">
              <a:srgbClr val="000000"/>
            </a:effectRef>
            <a:fontRef idx="minor">
              <a:schemeClr val="lt1"/>
            </a:fontRef>
          </p:style>
          <p:txBody>
            <a:bodyPr spcFirstLastPara="0" vert="horz" wrap="square" lIns="57150" tIns="57150" rIns="57150" bIns="57150" numCol="1" spcCol="1270" anchor="ctr" anchorCtr="0">
              <a:noAutofit/>
            </a:bodyPr>
            <a:lstStyle/>
            <a:p>
              <a:pPr marL="0" lvl="0" indent="0" algn="ctr" defTabSz="666750">
                <a:lnSpc>
                  <a:spcPct val="90000"/>
                </a:lnSpc>
                <a:spcBef>
                  <a:spcPts val="0"/>
                </a:spcBef>
                <a:spcAft>
                  <a:spcPts val="0"/>
                </a:spcAft>
                <a:buNone/>
                <a:defRPr/>
              </a:pPr>
              <a:r>
                <a:rPr lang="en-US" sz="1500"/>
                <a:t>Protect the user’s identity information, including identifier - </a:t>
              </a:r>
              <a:r>
                <a:rPr lang="en-US" sz="1500" i="1"/>
                <a:t>customized set of information released to each SP</a:t>
              </a:r>
              <a:endParaRPr lang="en-US" sz="1500"/>
            </a:p>
          </p:txBody>
        </p:sp>
      </p:grpSp>
      <p:pic>
        <p:nvPicPr>
          <p:cNvPr id="13" name="Picture 3" descr="Arbeit_Icon_münzen.png"/>
          <p:cNvPicPr>
            <a:picLocks noChangeAspect="1"/>
          </p:cNvPicPr>
          <p:nvPr/>
        </p:nvPicPr>
        <p:blipFill>
          <a:blip r:embed="rId2"/>
          <a:stretch/>
        </p:blipFill>
        <p:spPr bwMode="auto">
          <a:xfrm>
            <a:off x="4317019" y="1352097"/>
            <a:ext cx="2070851" cy="1184176"/>
          </a:xfrm>
          <a:prstGeom prst="rect">
            <a:avLst/>
          </a:prstGeom>
        </p:spPr>
      </p:pic>
      <p:pic>
        <p:nvPicPr>
          <p:cNvPr id="14" name="Picture 4" descr="Sicherheit_Icon_angreifer.png"/>
          <p:cNvPicPr>
            <a:picLocks noChangeAspect="1"/>
          </p:cNvPicPr>
          <p:nvPr/>
        </p:nvPicPr>
        <p:blipFill>
          <a:blip r:embed="rId3"/>
          <a:stretch/>
        </p:blipFill>
        <p:spPr bwMode="auto">
          <a:xfrm>
            <a:off x="6117219" y="2648241"/>
            <a:ext cx="1497160" cy="2160240"/>
          </a:xfrm>
          <a:prstGeom prst="rect">
            <a:avLst/>
          </a:prstGeom>
        </p:spPr>
      </p:pic>
      <p:pic>
        <p:nvPicPr>
          <p:cNvPr id="15" name="Picture 8" descr="Icon_mensch_eID_frau.png"/>
          <p:cNvPicPr>
            <a:picLocks noChangeAspect="1"/>
          </p:cNvPicPr>
          <p:nvPr/>
        </p:nvPicPr>
        <p:blipFill>
          <a:blip r:embed="rId4"/>
          <a:stretch/>
        </p:blipFill>
        <p:spPr bwMode="auto">
          <a:xfrm>
            <a:off x="7845410" y="4808481"/>
            <a:ext cx="1985443" cy="1343094"/>
          </a:xfrm>
          <a:prstGeom prst="rect">
            <a:avLst/>
          </a:prstGeom>
        </p:spPr>
      </p:pic>
      <p:sp>
        <p:nvSpPr>
          <p:cNvPr id="16" name="TextBox 9"/>
          <p:cNvSpPr/>
          <p:nvPr/>
        </p:nvSpPr>
        <p:spPr bwMode="auto">
          <a:xfrm>
            <a:off x="4605051" y="415993"/>
            <a:ext cx="1512168" cy="2646878"/>
          </a:xfrm>
          <a:prstGeom prst="rect">
            <a:avLst/>
          </a:prstGeom>
          <a:noFill/>
        </p:spPr>
        <p:txBody>
          <a:bodyPr wrap="square" rtlCol="0">
            <a:spAutoFit/>
          </a:bodyPr>
          <a:lstStyle/>
          <a:p>
            <a:pPr>
              <a:defRPr/>
            </a:pPr>
            <a:r>
              <a:rPr lang="en-GB" sz="16600">
                <a:solidFill>
                  <a:srgbClr val="FF0000"/>
                </a:solidFill>
                <a:latin typeface="Zapf Dingbats"/>
                <a:ea typeface="Zapf Dingbats"/>
                <a:cs typeface="Zapf Dingbats"/>
              </a:rPr>
              <a:t>✗</a:t>
            </a:r>
            <a:endParaRPr lang="en-GB" sz="320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Benefits/Compelling Reason to Act</a:t>
            </a:r>
            <a:endParaRPr sz="2600"/>
          </a:p>
        </p:txBody>
      </p:sp>
      <p:grpSp>
        <p:nvGrpSpPr>
          <p:cNvPr id="5" name="Content Placeholder 1"/>
          <p:cNvGrpSpPr/>
          <p:nvPr/>
        </p:nvGrpSpPr>
        <p:grpSpPr bwMode="auto">
          <a:xfrm>
            <a:off x="1396201" y="1382621"/>
            <a:ext cx="8458200" cy="4792115"/>
            <a:chOff x="0" y="0"/>
            <a:chExt cx="8458200" cy="4792115"/>
          </a:xfrm>
        </p:grpSpPr>
        <p:sp>
          <p:nvSpPr>
            <p:cNvPr id="6" name="Rectangle avec coin arrondi du même côté 5"/>
            <p:cNvSpPr/>
            <p:nvPr/>
          </p:nvSpPr>
          <p:spPr bwMode="auto">
            <a:xfrm rot="5400000">
              <a:off x="5290147" y="-2127440"/>
              <a:ext cx="922856" cy="5413248"/>
            </a:xfrm>
            <a:prstGeom prst="round2SameRect">
              <a:avLst>
                <a:gd name="adj1" fmla="val 16667"/>
                <a:gd name="adj2" fmla="val 0"/>
              </a:avLst>
            </a:prstGeom>
            <a:solidFill>
              <a:schemeClr val="accent1">
                <a:tint val="40000"/>
                <a:hueOff val="0"/>
                <a:satOff val="0"/>
                <a:lumOff val="0"/>
                <a:alphaOff val="0"/>
                <a:alpha val="90000"/>
              </a:schemeClr>
            </a:solidFill>
            <a:ln w="6350" cap="flat" cmpd="sng" algn="ctr">
              <a:solidFill>
                <a:schemeClr val="accent1">
                  <a:tint val="40000"/>
                  <a:hueOff val="0"/>
                  <a:satOff val="0"/>
                  <a:lumOff val="0"/>
                  <a:alphaOff val="0"/>
                  <a:alpha val="90000"/>
                </a:schemeClr>
              </a:solidFill>
              <a:prstDash val="solid"/>
              <a:miter lim="800000"/>
            </a:ln>
          </p:spPr>
          <p:style>
            <a:lnRef idx="1">
              <a:srgbClr val="000000"/>
            </a:lnRef>
            <a:fillRef idx="1">
              <a:srgbClr val="000000"/>
            </a:fillRef>
            <a:effectRef idx="0">
              <a:srgbClr val="000000"/>
            </a:effectRef>
            <a:fontRef idx="minor"/>
          </p:style>
          <p:txBody>
            <a:bodyPr spcFirstLastPara="0" vert="vert270" wrap="square" lIns="64770" tIns="32385" rIns="64770" bIns="32385" numCol="1" spcCol="1270" anchor="ctr" anchorCtr="0">
              <a:noAutofit/>
            </a:bodyPr>
            <a:lstStyle/>
            <a:p>
              <a:pPr marL="171450" lvl="1" indent="-171450" algn="l" defTabSz="755650">
                <a:lnSpc>
                  <a:spcPct val="90000"/>
                </a:lnSpc>
                <a:spcBef>
                  <a:spcPts val="0"/>
                </a:spcBef>
                <a:spcAft>
                  <a:spcPts val="0"/>
                </a:spcAft>
                <a:buChar char="•"/>
                <a:defRPr/>
              </a:pPr>
              <a:r>
                <a:rPr lang="en-GB" sz="1700"/>
                <a:t>Authentication-related calls to Penn State University’s helpdesk dropped by 85% after they installed Shibboleth</a:t>
              </a:r>
              <a:endParaRPr/>
            </a:p>
          </p:txBody>
        </p:sp>
        <p:sp>
          <p:nvSpPr>
            <p:cNvPr id="7" name="Rectangle à coins arrondis 6"/>
            <p:cNvSpPr/>
            <p:nvPr/>
          </p:nvSpPr>
          <p:spPr bwMode="auto">
            <a:xfrm>
              <a:off x="0" y="2398"/>
              <a:ext cx="3044952" cy="1153570"/>
            </a:xfrm>
            <a:prstGeom prst="roundRect">
              <a:avLst>
                <a:gd name="adj" fmla="val 16667"/>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p:spPr>
          <p:style>
            <a:lnRef idx="0">
              <a:srgbClr val="000000"/>
            </a:lnRef>
            <a:fillRef idx="3">
              <a:srgbClr val="000000"/>
            </a:fillRef>
            <a:effectRef idx="2">
              <a:srgbClr val="000000"/>
            </a:effectRef>
            <a:fontRef idx="minor">
              <a:schemeClr val="lt1"/>
            </a:fontRef>
          </p:style>
          <p:txBody>
            <a:bodyPr spcFirstLastPara="0" vert="horz" wrap="square" lIns="95250" tIns="47625" rIns="95250" bIns="47625" numCol="1" spcCol="1270" anchor="ctr" anchorCtr="0">
              <a:noAutofit/>
            </a:bodyPr>
            <a:lstStyle/>
            <a:p>
              <a:pPr marL="0" lvl="0" indent="0" algn="ctr" defTabSz="1111250">
                <a:lnSpc>
                  <a:spcPct val="90000"/>
                </a:lnSpc>
                <a:spcBef>
                  <a:spcPts val="0"/>
                </a:spcBef>
                <a:spcAft>
                  <a:spcPts val="0"/>
                </a:spcAft>
                <a:buNone/>
                <a:defRPr/>
              </a:pPr>
              <a:r>
                <a:rPr lang="en-GB" sz="2500"/>
                <a:t>Reduces work</a:t>
              </a:r>
              <a:endParaRPr/>
            </a:p>
          </p:txBody>
        </p:sp>
        <p:sp>
          <p:nvSpPr>
            <p:cNvPr id="8" name="Rectangle avec coin arrondi du même côté 7"/>
            <p:cNvSpPr/>
            <p:nvPr/>
          </p:nvSpPr>
          <p:spPr bwMode="auto">
            <a:xfrm rot="5400000">
              <a:off x="5290147" y="-916189"/>
              <a:ext cx="922856" cy="5413248"/>
            </a:xfrm>
            <a:prstGeom prst="round2SameRect">
              <a:avLst>
                <a:gd name="adj1" fmla="val 16667"/>
                <a:gd name="adj2" fmla="val 0"/>
              </a:avLst>
            </a:prstGeom>
            <a:solidFill>
              <a:schemeClr val="accent1">
                <a:tint val="40000"/>
                <a:hueOff val="0"/>
                <a:satOff val="0"/>
                <a:lumOff val="0"/>
                <a:alphaOff val="0"/>
                <a:alpha val="90000"/>
              </a:schemeClr>
            </a:solidFill>
            <a:ln w="6350" cap="flat" cmpd="sng" algn="ctr">
              <a:solidFill>
                <a:schemeClr val="accent1">
                  <a:tint val="40000"/>
                  <a:hueOff val="0"/>
                  <a:satOff val="0"/>
                  <a:lumOff val="0"/>
                  <a:alphaOff val="0"/>
                  <a:alpha val="90000"/>
                </a:schemeClr>
              </a:solidFill>
              <a:prstDash val="solid"/>
              <a:miter lim="800000"/>
            </a:ln>
          </p:spPr>
          <p:style>
            <a:lnRef idx="1">
              <a:srgbClr val="000000"/>
            </a:lnRef>
            <a:fillRef idx="1">
              <a:srgbClr val="000000"/>
            </a:fillRef>
            <a:effectRef idx="0">
              <a:srgbClr val="000000"/>
            </a:effectRef>
            <a:fontRef idx="minor"/>
          </p:style>
          <p:txBody>
            <a:bodyPr spcFirstLastPara="0" vert="vert270" wrap="square" lIns="64770" tIns="32385" rIns="64770" bIns="32385" numCol="1" spcCol="1270" anchor="ctr" anchorCtr="0">
              <a:noAutofit/>
            </a:bodyPr>
            <a:lstStyle/>
            <a:p>
              <a:pPr marL="171450" lvl="1" indent="-171450" algn="l" defTabSz="755650">
                <a:lnSpc>
                  <a:spcPct val="90000"/>
                </a:lnSpc>
                <a:spcBef>
                  <a:spcPts val="0"/>
                </a:spcBef>
                <a:spcAft>
                  <a:spcPts val="0"/>
                </a:spcAft>
                <a:buChar char="•"/>
                <a:defRPr/>
              </a:pPr>
              <a:r>
                <a:rPr lang="en-GB" sz="1700"/>
                <a:t>Studies of applications that maintain user data show that the majority of data is out of date.  Are you “protecting” your app with stale data?</a:t>
              </a:r>
              <a:endParaRPr/>
            </a:p>
          </p:txBody>
        </p:sp>
        <p:sp>
          <p:nvSpPr>
            <p:cNvPr id="9" name="Rectangle à coins arrondis 8"/>
            <p:cNvSpPr/>
            <p:nvPr/>
          </p:nvSpPr>
          <p:spPr bwMode="auto">
            <a:xfrm>
              <a:off x="0" y="1213647"/>
              <a:ext cx="3044952" cy="1153570"/>
            </a:xfrm>
            <a:prstGeom prst="roundRect">
              <a:avLst>
                <a:gd name="adj" fmla="val 16667"/>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p:spPr>
          <p:style>
            <a:lnRef idx="0">
              <a:srgbClr val="000000"/>
            </a:lnRef>
            <a:fillRef idx="3">
              <a:srgbClr val="000000"/>
            </a:fillRef>
            <a:effectRef idx="2">
              <a:srgbClr val="000000"/>
            </a:effectRef>
            <a:fontRef idx="minor">
              <a:schemeClr val="lt1"/>
            </a:fontRef>
          </p:style>
          <p:txBody>
            <a:bodyPr spcFirstLastPara="0" vert="horz" wrap="square" lIns="95250" tIns="47625" rIns="95250" bIns="47625" numCol="1" spcCol="1270" anchor="ctr" anchorCtr="0">
              <a:noAutofit/>
            </a:bodyPr>
            <a:lstStyle/>
            <a:p>
              <a:pPr marL="0" lvl="0" indent="0" algn="ctr" defTabSz="1111250">
                <a:lnSpc>
                  <a:spcPct val="90000"/>
                </a:lnSpc>
                <a:spcBef>
                  <a:spcPts val="0"/>
                </a:spcBef>
                <a:spcAft>
                  <a:spcPts val="0"/>
                </a:spcAft>
                <a:buNone/>
                <a:defRPr/>
              </a:pPr>
              <a:r>
                <a:rPr lang="en-GB" sz="2500"/>
                <a:t>Provides current data</a:t>
              </a:r>
              <a:endParaRPr/>
            </a:p>
          </p:txBody>
        </p:sp>
        <p:sp>
          <p:nvSpPr>
            <p:cNvPr id="10" name="Rectangle avec coin arrondi du même côté 9"/>
            <p:cNvSpPr/>
            <p:nvPr/>
          </p:nvSpPr>
          <p:spPr bwMode="auto">
            <a:xfrm rot="5400000">
              <a:off x="5290147" y="295058"/>
              <a:ext cx="922856" cy="5413248"/>
            </a:xfrm>
            <a:prstGeom prst="round2SameRect">
              <a:avLst>
                <a:gd name="adj1" fmla="val 16667"/>
                <a:gd name="adj2" fmla="val 0"/>
              </a:avLst>
            </a:prstGeom>
            <a:solidFill>
              <a:schemeClr val="accent1">
                <a:tint val="40000"/>
                <a:hueOff val="0"/>
                <a:satOff val="0"/>
                <a:lumOff val="0"/>
                <a:alphaOff val="0"/>
                <a:alpha val="90000"/>
              </a:schemeClr>
            </a:solidFill>
            <a:ln w="6350" cap="flat" cmpd="sng" algn="ctr">
              <a:solidFill>
                <a:schemeClr val="accent1">
                  <a:tint val="40000"/>
                  <a:hueOff val="0"/>
                  <a:satOff val="0"/>
                  <a:lumOff val="0"/>
                  <a:alphaOff val="0"/>
                  <a:alpha val="90000"/>
                </a:schemeClr>
              </a:solidFill>
              <a:prstDash val="solid"/>
              <a:miter lim="800000"/>
            </a:ln>
          </p:spPr>
          <p:style>
            <a:lnRef idx="1">
              <a:srgbClr val="000000"/>
            </a:lnRef>
            <a:fillRef idx="1">
              <a:srgbClr val="000000"/>
            </a:fillRef>
            <a:effectRef idx="0">
              <a:srgbClr val="000000"/>
            </a:effectRef>
            <a:fontRef idx="minor"/>
          </p:style>
          <p:txBody>
            <a:bodyPr spcFirstLastPara="0" vert="vert270" wrap="square" lIns="64770" tIns="32385" rIns="64770" bIns="32385" numCol="1" spcCol="1270" anchor="ctr" anchorCtr="0">
              <a:noAutofit/>
            </a:bodyPr>
            <a:lstStyle/>
            <a:p>
              <a:pPr marL="171450" lvl="1" indent="-171450" algn="l" defTabSz="755650">
                <a:lnSpc>
                  <a:spcPct val="90000"/>
                </a:lnSpc>
                <a:spcBef>
                  <a:spcPts val="0"/>
                </a:spcBef>
                <a:spcAft>
                  <a:spcPts val="0"/>
                </a:spcAft>
                <a:buChar char="•"/>
                <a:defRPr/>
              </a:pPr>
              <a:r>
                <a:rPr lang="en-GB" sz="1700"/>
                <a:t>In FIM data is pushed to services as needed.  If those services are compromised the attacker can’t get everyone’s data.</a:t>
              </a:r>
              <a:endParaRPr/>
            </a:p>
          </p:txBody>
        </p:sp>
        <p:sp>
          <p:nvSpPr>
            <p:cNvPr id="11" name="Rectangle à coins arrondis 10"/>
            <p:cNvSpPr/>
            <p:nvPr/>
          </p:nvSpPr>
          <p:spPr bwMode="auto">
            <a:xfrm>
              <a:off x="0" y="2424897"/>
              <a:ext cx="3044952" cy="1153570"/>
            </a:xfrm>
            <a:prstGeom prst="roundRect">
              <a:avLst>
                <a:gd name="adj" fmla="val 16667"/>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p:spPr>
          <p:style>
            <a:lnRef idx="0">
              <a:srgbClr val="000000"/>
            </a:lnRef>
            <a:fillRef idx="3">
              <a:srgbClr val="000000"/>
            </a:fillRef>
            <a:effectRef idx="2">
              <a:srgbClr val="000000"/>
            </a:effectRef>
            <a:fontRef idx="minor">
              <a:schemeClr val="lt1"/>
            </a:fontRef>
          </p:style>
          <p:txBody>
            <a:bodyPr spcFirstLastPara="0" vert="horz" wrap="square" lIns="95250" tIns="47625" rIns="95250" bIns="47625" numCol="1" spcCol="1270" anchor="ctr" anchorCtr="0">
              <a:noAutofit/>
            </a:bodyPr>
            <a:lstStyle/>
            <a:p>
              <a:pPr marL="0" lvl="0" indent="0" algn="ctr" defTabSz="1111250">
                <a:lnSpc>
                  <a:spcPct val="90000"/>
                </a:lnSpc>
                <a:spcBef>
                  <a:spcPts val="0"/>
                </a:spcBef>
                <a:spcAft>
                  <a:spcPts val="0"/>
                </a:spcAft>
                <a:buNone/>
                <a:defRPr/>
              </a:pPr>
              <a:r>
                <a:rPr lang="en-GB" sz="2500"/>
                <a:t>Insulation from service compromises</a:t>
              </a:r>
              <a:endParaRPr/>
            </a:p>
          </p:txBody>
        </p:sp>
        <p:sp>
          <p:nvSpPr>
            <p:cNvPr id="12" name="Rectangle avec coin arrondi du même côté 11"/>
            <p:cNvSpPr/>
            <p:nvPr/>
          </p:nvSpPr>
          <p:spPr bwMode="auto">
            <a:xfrm rot="5400000">
              <a:off x="5290147" y="1506308"/>
              <a:ext cx="922856" cy="5413248"/>
            </a:xfrm>
            <a:prstGeom prst="round2SameRect">
              <a:avLst>
                <a:gd name="adj1" fmla="val 16667"/>
                <a:gd name="adj2" fmla="val 0"/>
              </a:avLst>
            </a:prstGeom>
            <a:solidFill>
              <a:schemeClr val="accent1">
                <a:tint val="40000"/>
                <a:hueOff val="0"/>
                <a:satOff val="0"/>
                <a:lumOff val="0"/>
                <a:alphaOff val="0"/>
                <a:alpha val="90000"/>
              </a:schemeClr>
            </a:solidFill>
            <a:ln w="6350" cap="flat" cmpd="sng" algn="ctr">
              <a:solidFill>
                <a:schemeClr val="accent1">
                  <a:tint val="40000"/>
                  <a:hueOff val="0"/>
                  <a:satOff val="0"/>
                  <a:lumOff val="0"/>
                  <a:alphaOff val="0"/>
                  <a:alpha val="90000"/>
                </a:schemeClr>
              </a:solidFill>
              <a:prstDash val="solid"/>
              <a:miter lim="800000"/>
            </a:ln>
          </p:spPr>
          <p:style>
            <a:lnRef idx="1">
              <a:srgbClr val="000000"/>
            </a:lnRef>
            <a:fillRef idx="1">
              <a:srgbClr val="000000"/>
            </a:fillRef>
            <a:effectRef idx="0">
              <a:srgbClr val="000000"/>
            </a:effectRef>
            <a:fontRef idx="minor"/>
          </p:style>
          <p:txBody>
            <a:bodyPr spcFirstLastPara="0" vert="vert270" wrap="square" lIns="64770" tIns="32385" rIns="64770" bIns="32385" numCol="1" spcCol="1270" anchor="ctr" anchorCtr="0">
              <a:noAutofit/>
            </a:bodyPr>
            <a:lstStyle/>
            <a:p>
              <a:pPr marL="171450" lvl="1" indent="-171450" algn="l" defTabSz="755650">
                <a:lnSpc>
                  <a:spcPct val="90000"/>
                </a:lnSpc>
                <a:spcBef>
                  <a:spcPts val="0"/>
                </a:spcBef>
                <a:spcAft>
                  <a:spcPts val="0"/>
                </a:spcAft>
                <a:buChar char="•"/>
                <a:defRPr/>
              </a:pPr>
              <a:r>
                <a:rPr lang="en-GB" sz="1700"/>
                <a:t>Only the IdP needs to be able to contact user data stores.  All effort can be focused on securing this one connection instead of one or more connections per service.</a:t>
              </a:r>
              <a:endParaRPr/>
            </a:p>
          </p:txBody>
        </p:sp>
        <p:sp>
          <p:nvSpPr>
            <p:cNvPr id="13" name="Rectangle à coins arrondis 12"/>
            <p:cNvSpPr/>
            <p:nvPr/>
          </p:nvSpPr>
          <p:spPr bwMode="auto">
            <a:xfrm>
              <a:off x="0" y="3636146"/>
              <a:ext cx="3044952" cy="1153570"/>
            </a:xfrm>
            <a:prstGeom prst="roundRect">
              <a:avLst>
                <a:gd name="adj" fmla="val 16667"/>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p:spPr>
          <p:style>
            <a:lnRef idx="0">
              <a:srgbClr val="000000"/>
            </a:lnRef>
            <a:fillRef idx="3">
              <a:srgbClr val="000000"/>
            </a:fillRef>
            <a:effectRef idx="2">
              <a:srgbClr val="000000"/>
            </a:effectRef>
            <a:fontRef idx="minor">
              <a:schemeClr val="lt1"/>
            </a:fontRef>
          </p:style>
          <p:txBody>
            <a:bodyPr spcFirstLastPara="0" vert="horz" wrap="square" lIns="95250" tIns="47625" rIns="95250" bIns="47625" numCol="1" spcCol="1270" anchor="ctr" anchorCtr="0">
              <a:noAutofit/>
            </a:bodyPr>
            <a:lstStyle/>
            <a:p>
              <a:pPr marL="0" lvl="0" indent="0" algn="ctr" defTabSz="1111250">
                <a:lnSpc>
                  <a:spcPct val="90000"/>
                </a:lnSpc>
                <a:spcBef>
                  <a:spcPts val="0"/>
                </a:spcBef>
                <a:spcAft>
                  <a:spcPts val="0"/>
                </a:spcAft>
                <a:buNone/>
                <a:defRPr/>
              </a:pPr>
              <a:r>
                <a:rPr lang="en-GB" sz="2500"/>
                <a:t>Minimize attack surface area</a:t>
              </a: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What is a Federation?</a:t>
            </a:r>
            <a:endParaRPr sz="2600"/>
          </a:p>
        </p:txBody>
      </p:sp>
      <p:grpSp>
        <p:nvGrpSpPr>
          <p:cNvPr id="5" name="Group 3"/>
          <p:cNvGrpSpPr/>
          <p:nvPr/>
        </p:nvGrpSpPr>
        <p:grpSpPr bwMode="auto">
          <a:xfrm>
            <a:off x="998895" y="1228626"/>
            <a:ext cx="8942784" cy="5029870"/>
            <a:chOff x="179512" y="1340769"/>
            <a:chExt cx="8942784" cy="5029870"/>
          </a:xfrm>
        </p:grpSpPr>
        <p:sp>
          <p:nvSpPr>
            <p:cNvPr id="6" name="Freeform 4"/>
            <p:cNvSpPr/>
            <p:nvPr/>
          </p:nvSpPr>
          <p:spPr bwMode="auto">
            <a:xfrm>
              <a:off x="179512" y="1340769"/>
              <a:ext cx="4104456" cy="936103"/>
            </a:xfrm>
            <a:custGeom>
              <a:avLst/>
              <a:gdLst>
                <a:gd name="connsiteX0" fmla="*/ 0 w 2742492"/>
                <a:gd name="connsiteY0" fmla="*/ 0 h 1645495"/>
                <a:gd name="connsiteX1" fmla="*/ 2742492 w 2742492"/>
                <a:gd name="connsiteY1" fmla="*/ 0 h 1645495"/>
                <a:gd name="connsiteX2" fmla="*/ 2742492 w 2742492"/>
                <a:gd name="connsiteY2" fmla="*/ 1645495 h 1645495"/>
                <a:gd name="connsiteX3" fmla="*/ 0 w 2742492"/>
                <a:gd name="connsiteY3" fmla="*/ 1645495 h 1645495"/>
                <a:gd name="connsiteX4" fmla="*/ 0 w 2742492"/>
                <a:gd name="connsiteY4" fmla="*/ 0 h 1645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2492" h="1645495" extrusionOk="0">
                  <a:moveTo>
                    <a:pt x="0" y="0"/>
                  </a:moveTo>
                  <a:lnTo>
                    <a:pt x="2742492" y="0"/>
                  </a:lnTo>
                  <a:lnTo>
                    <a:pt x="2742492" y="1645495"/>
                  </a:lnTo>
                  <a:lnTo>
                    <a:pt x="0" y="1645495"/>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ts val="0"/>
                </a:spcBef>
                <a:spcAft>
                  <a:spcPts val="0"/>
                </a:spcAft>
                <a:defRPr/>
              </a:pPr>
              <a:r>
                <a:rPr lang="en-US" sz="1900"/>
                <a:t>A group of organizations running IdPs and SPs that agree on a common set of rules and standards</a:t>
              </a:r>
              <a:endParaRPr/>
            </a:p>
          </p:txBody>
        </p:sp>
        <p:sp>
          <p:nvSpPr>
            <p:cNvPr id="7" name="Freeform 5"/>
            <p:cNvSpPr/>
            <p:nvPr/>
          </p:nvSpPr>
          <p:spPr bwMode="auto">
            <a:xfrm>
              <a:off x="4860032" y="1340769"/>
              <a:ext cx="4110644" cy="936103"/>
            </a:xfrm>
            <a:custGeom>
              <a:avLst/>
              <a:gdLst>
                <a:gd name="connsiteX0" fmla="*/ 0 w 2742492"/>
                <a:gd name="connsiteY0" fmla="*/ 0 h 1645495"/>
                <a:gd name="connsiteX1" fmla="*/ 2742492 w 2742492"/>
                <a:gd name="connsiteY1" fmla="*/ 0 h 1645495"/>
                <a:gd name="connsiteX2" fmla="*/ 2742492 w 2742492"/>
                <a:gd name="connsiteY2" fmla="*/ 1645495 h 1645495"/>
                <a:gd name="connsiteX3" fmla="*/ 0 w 2742492"/>
                <a:gd name="connsiteY3" fmla="*/ 1645495 h 1645495"/>
                <a:gd name="connsiteX4" fmla="*/ 0 w 2742492"/>
                <a:gd name="connsiteY4" fmla="*/ 0 h 1645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2492" h="1645495" extrusionOk="0">
                  <a:moveTo>
                    <a:pt x="0" y="0"/>
                  </a:moveTo>
                  <a:lnTo>
                    <a:pt x="2742492" y="0"/>
                  </a:lnTo>
                  <a:lnTo>
                    <a:pt x="2742492" y="1645495"/>
                  </a:lnTo>
                  <a:lnTo>
                    <a:pt x="0" y="1645495"/>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ts val="0"/>
                </a:spcBef>
                <a:spcAft>
                  <a:spcPts val="0"/>
                </a:spcAft>
                <a:defRPr/>
              </a:pPr>
              <a:r>
                <a:rPr lang="en-US" sz="1900"/>
                <a:t>The grouping can be on a regional level or on a smaller scale (e.g. large campus)</a:t>
              </a:r>
              <a:endParaRPr/>
            </a:p>
          </p:txBody>
        </p:sp>
        <p:sp>
          <p:nvSpPr>
            <p:cNvPr id="8" name="Freeform 6"/>
            <p:cNvSpPr/>
            <p:nvPr/>
          </p:nvSpPr>
          <p:spPr bwMode="auto">
            <a:xfrm>
              <a:off x="179512" y="5445224"/>
              <a:ext cx="4032448" cy="925415"/>
            </a:xfrm>
            <a:custGeom>
              <a:avLst/>
              <a:gdLst>
                <a:gd name="connsiteX0" fmla="*/ 0 w 2742492"/>
                <a:gd name="connsiteY0" fmla="*/ 0 h 1645495"/>
                <a:gd name="connsiteX1" fmla="*/ 2742492 w 2742492"/>
                <a:gd name="connsiteY1" fmla="*/ 0 h 1645495"/>
                <a:gd name="connsiteX2" fmla="*/ 2742492 w 2742492"/>
                <a:gd name="connsiteY2" fmla="*/ 1645495 h 1645495"/>
                <a:gd name="connsiteX3" fmla="*/ 0 w 2742492"/>
                <a:gd name="connsiteY3" fmla="*/ 1645495 h 1645495"/>
                <a:gd name="connsiteX4" fmla="*/ 0 w 2742492"/>
                <a:gd name="connsiteY4" fmla="*/ 0 h 1645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2492" h="1645495" extrusionOk="0">
                  <a:moveTo>
                    <a:pt x="0" y="0"/>
                  </a:moveTo>
                  <a:lnTo>
                    <a:pt x="2742492" y="0"/>
                  </a:lnTo>
                  <a:lnTo>
                    <a:pt x="2742492" y="1645495"/>
                  </a:lnTo>
                  <a:lnTo>
                    <a:pt x="0" y="1645495"/>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ts val="0"/>
                </a:spcBef>
                <a:spcAft>
                  <a:spcPts val="0"/>
                </a:spcAft>
                <a:defRPr/>
              </a:pPr>
              <a:r>
                <a:rPr lang="en-US" sz="1900"/>
                <a:t>IdPs and SPs "know" nothing about federations</a:t>
              </a:r>
              <a:br>
                <a:rPr lang="en-US" sz="1900"/>
              </a:br>
              <a:r>
                <a:rPr lang="en-US" sz="1900"/>
                <a:t>They read metadata!</a:t>
              </a:r>
              <a:endParaRPr/>
            </a:p>
          </p:txBody>
        </p:sp>
        <p:sp>
          <p:nvSpPr>
            <p:cNvPr id="9" name="Freeform 7"/>
            <p:cNvSpPr/>
            <p:nvPr/>
          </p:nvSpPr>
          <p:spPr bwMode="auto">
            <a:xfrm>
              <a:off x="4860032" y="5445224"/>
              <a:ext cx="4262264" cy="925415"/>
            </a:xfrm>
            <a:custGeom>
              <a:avLst/>
              <a:gdLst>
                <a:gd name="connsiteX0" fmla="*/ 0 w 2742492"/>
                <a:gd name="connsiteY0" fmla="*/ 0 h 1645495"/>
                <a:gd name="connsiteX1" fmla="*/ 2742492 w 2742492"/>
                <a:gd name="connsiteY1" fmla="*/ 0 h 1645495"/>
                <a:gd name="connsiteX2" fmla="*/ 2742492 w 2742492"/>
                <a:gd name="connsiteY2" fmla="*/ 1645495 h 1645495"/>
                <a:gd name="connsiteX3" fmla="*/ 0 w 2742492"/>
                <a:gd name="connsiteY3" fmla="*/ 1645495 h 1645495"/>
                <a:gd name="connsiteX4" fmla="*/ 0 w 2742492"/>
                <a:gd name="connsiteY4" fmla="*/ 0 h 1645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2492" h="1645495" extrusionOk="0">
                  <a:moveTo>
                    <a:pt x="0" y="0"/>
                  </a:moveTo>
                  <a:lnTo>
                    <a:pt x="2742492" y="0"/>
                  </a:lnTo>
                  <a:lnTo>
                    <a:pt x="2742492" y="1645495"/>
                  </a:lnTo>
                  <a:lnTo>
                    <a:pt x="0" y="1645495"/>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2390" tIns="72390" rIns="72390" bIns="72390" numCol="1" spcCol="1270" anchor="ctr" anchorCtr="0">
              <a:noAutofit/>
            </a:bodyPr>
            <a:lstStyle/>
            <a:p>
              <a:pPr lvl="0" algn="ctr" defTabSz="844550">
                <a:lnSpc>
                  <a:spcPct val="90000"/>
                </a:lnSpc>
                <a:spcBef>
                  <a:spcPts val="0"/>
                </a:spcBef>
                <a:spcAft>
                  <a:spcPts val="0"/>
                </a:spcAft>
                <a:defRPr/>
              </a:pPr>
              <a:r>
                <a:rPr lang="en-US" sz="1900"/>
                <a:t>An organization may belong to more than one federation at a time</a:t>
              </a:r>
              <a:endParaRPr/>
            </a:p>
          </p:txBody>
        </p:sp>
      </p:grpSp>
      <p:pic>
        <p:nvPicPr>
          <p:cNvPr id="10" name="Google Shape;209;p36"/>
          <p:cNvPicPr/>
          <p:nvPr/>
        </p:nvPicPr>
        <p:blipFill>
          <a:blip r:embed="rId2">
            <a:alphaModFix/>
          </a:blip>
          <a:stretch/>
        </p:blipFill>
        <p:spPr bwMode="auto">
          <a:xfrm>
            <a:off x="2735639" y="2129066"/>
            <a:ext cx="5383496" cy="3239679"/>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What do Federations do?</a:t>
            </a:r>
            <a:endParaRPr sz="2600"/>
          </a:p>
        </p:txBody>
      </p:sp>
      <p:pic>
        <p:nvPicPr>
          <p:cNvPr id="5" name="Picture 1" descr="Hintergrund_Login1_trans.pdf"/>
          <p:cNvPicPr>
            <a:picLocks noChangeAspect="1"/>
          </p:cNvPicPr>
          <p:nvPr/>
        </p:nvPicPr>
        <p:blipFill>
          <a:blip r:embed="rId2"/>
          <a:stretch/>
        </p:blipFill>
        <p:spPr bwMode="auto">
          <a:xfrm>
            <a:off x="998895" y="2792257"/>
            <a:ext cx="9144000" cy="6425952"/>
          </a:xfrm>
          <a:prstGeom prst="rect">
            <a:avLst/>
          </a:prstGeom>
        </p:spPr>
      </p:pic>
      <p:sp>
        <p:nvSpPr>
          <p:cNvPr id="6" name="Freeform 4"/>
          <p:cNvSpPr/>
          <p:nvPr/>
        </p:nvSpPr>
        <p:spPr bwMode="auto">
          <a:xfrm>
            <a:off x="1106399" y="1136073"/>
            <a:ext cx="2801402" cy="1680841"/>
          </a:xfrm>
          <a:custGeom>
            <a:avLst/>
            <a:gdLst>
              <a:gd name="connsiteX0" fmla="*/ 0 w 2801402"/>
              <a:gd name="connsiteY0" fmla="*/ 0 h 1680841"/>
              <a:gd name="connsiteX1" fmla="*/ 2801402 w 2801402"/>
              <a:gd name="connsiteY1" fmla="*/ 0 h 1680841"/>
              <a:gd name="connsiteX2" fmla="*/ 2801402 w 2801402"/>
              <a:gd name="connsiteY2" fmla="*/ 1680841 h 1680841"/>
              <a:gd name="connsiteX3" fmla="*/ 0 w 2801402"/>
              <a:gd name="connsiteY3" fmla="*/ 1680841 h 1680841"/>
              <a:gd name="connsiteX4" fmla="*/ 0 w 2801402"/>
              <a:gd name="connsiteY4" fmla="*/ 0 h 1680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1402" h="1680841" extrusionOk="0">
                <a:moveTo>
                  <a:pt x="0" y="0"/>
                </a:moveTo>
                <a:lnTo>
                  <a:pt x="2801402" y="0"/>
                </a:lnTo>
                <a:lnTo>
                  <a:pt x="2801402" y="1680841"/>
                </a:lnTo>
                <a:lnTo>
                  <a:pt x="0" y="1680841"/>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3340" tIns="53340" rIns="53340" bIns="53340" numCol="1" spcCol="1270" anchor="ctr" anchorCtr="0">
            <a:noAutofit/>
          </a:bodyPr>
          <a:lstStyle/>
          <a:p>
            <a:pPr lvl="0" algn="ctr" defTabSz="622300">
              <a:lnSpc>
                <a:spcPct val="90000"/>
              </a:lnSpc>
              <a:spcBef>
                <a:spcPts val="0"/>
              </a:spcBef>
              <a:spcAft>
                <a:spcPts val="0"/>
              </a:spcAft>
              <a:defRPr/>
            </a:pPr>
            <a:r>
              <a:rPr lang="en-US" sz="2000"/>
              <a:t>At a minimum a federation maintains the list of which IdPs and SPs are in the federation</a:t>
            </a:r>
            <a:endParaRPr/>
          </a:p>
        </p:txBody>
      </p:sp>
      <p:sp>
        <p:nvSpPr>
          <p:cNvPr id="7" name="Freeform 5"/>
          <p:cNvSpPr/>
          <p:nvPr/>
        </p:nvSpPr>
        <p:spPr bwMode="auto">
          <a:xfrm>
            <a:off x="4187940" y="1136073"/>
            <a:ext cx="2801402" cy="2316585"/>
          </a:xfrm>
          <a:custGeom>
            <a:avLst/>
            <a:gdLst>
              <a:gd name="connsiteX0" fmla="*/ 0 w 2801402"/>
              <a:gd name="connsiteY0" fmla="*/ 0 h 1680841"/>
              <a:gd name="connsiteX1" fmla="*/ 2801402 w 2801402"/>
              <a:gd name="connsiteY1" fmla="*/ 0 h 1680841"/>
              <a:gd name="connsiteX2" fmla="*/ 2801402 w 2801402"/>
              <a:gd name="connsiteY2" fmla="*/ 1680841 h 1680841"/>
              <a:gd name="connsiteX3" fmla="*/ 0 w 2801402"/>
              <a:gd name="connsiteY3" fmla="*/ 1680841 h 1680841"/>
              <a:gd name="connsiteX4" fmla="*/ 0 w 2801402"/>
              <a:gd name="connsiteY4" fmla="*/ 0 h 1680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1402" h="1680841" extrusionOk="0">
                <a:moveTo>
                  <a:pt x="0" y="0"/>
                </a:moveTo>
                <a:lnTo>
                  <a:pt x="2801402" y="0"/>
                </a:lnTo>
                <a:lnTo>
                  <a:pt x="2801402" y="1680841"/>
                </a:lnTo>
                <a:lnTo>
                  <a:pt x="0" y="1680841"/>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3340" tIns="53340" rIns="53340" bIns="53340" numCol="1" spcCol="1270" anchor="t" anchorCtr="0">
            <a:noAutofit/>
          </a:bodyPr>
          <a:lstStyle/>
          <a:p>
            <a:pPr lvl="0" algn="l" defTabSz="622300">
              <a:lnSpc>
                <a:spcPct val="90000"/>
              </a:lnSpc>
              <a:spcBef>
                <a:spcPts val="0"/>
              </a:spcBef>
              <a:spcAft>
                <a:spcPts val="0"/>
              </a:spcAft>
              <a:defRPr/>
            </a:pPr>
            <a:r>
              <a:rPr lang="en-US" sz="1600"/>
              <a:t>Most federations also</a:t>
            </a:r>
            <a:endParaRPr/>
          </a:p>
          <a:p>
            <a:pPr marL="57150" lvl="1" indent="-57150" algn="l" defTabSz="488950">
              <a:lnSpc>
                <a:spcPct val="90000"/>
              </a:lnSpc>
              <a:spcBef>
                <a:spcPts val="0"/>
              </a:spcBef>
              <a:spcAft>
                <a:spcPts val="0"/>
              </a:spcAft>
              <a:buChar char="••"/>
              <a:defRPr/>
            </a:pPr>
            <a:r>
              <a:rPr lang="en-US" sz="1600"/>
              <a:t>Define agreements, rules, and policies</a:t>
            </a:r>
            <a:endParaRPr/>
          </a:p>
          <a:p>
            <a:pPr marL="57150" lvl="1" indent="-57150" algn="l" defTabSz="488950">
              <a:lnSpc>
                <a:spcPct val="90000"/>
              </a:lnSpc>
              <a:spcBef>
                <a:spcPts val="0"/>
              </a:spcBef>
              <a:spcAft>
                <a:spcPts val="0"/>
              </a:spcAft>
              <a:buChar char="••"/>
              <a:defRPr/>
            </a:pPr>
            <a:r>
              <a:rPr lang="en-US" sz="1600"/>
              <a:t>Provide some user support (documentation, email list, etc.)</a:t>
            </a:r>
            <a:endParaRPr/>
          </a:p>
          <a:p>
            <a:pPr marL="57150" lvl="1" indent="-57150" algn="l" defTabSz="488950">
              <a:lnSpc>
                <a:spcPct val="90000"/>
              </a:lnSpc>
              <a:spcBef>
                <a:spcPts val="0"/>
              </a:spcBef>
              <a:spcAft>
                <a:spcPts val="0"/>
              </a:spcAft>
              <a:buChar char="••"/>
              <a:defRPr/>
            </a:pPr>
            <a:r>
              <a:rPr lang="en-US" sz="1600"/>
              <a:t>Operate a central discovery service and test infrastructure</a:t>
            </a:r>
            <a:endParaRPr/>
          </a:p>
        </p:txBody>
      </p:sp>
      <p:sp>
        <p:nvSpPr>
          <p:cNvPr id="8" name="Freeform 6"/>
          <p:cNvSpPr/>
          <p:nvPr/>
        </p:nvSpPr>
        <p:spPr bwMode="auto">
          <a:xfrm>
            <a:off x="7269484" y="1136073"/>
            <a:ext cx="2801402" cy="2892649"/>
          </a:xfrm>
          <a:custGeom>
            <a:avLst/>
            <a:gdLst>
              <a:gd name="connsiteX0" fmla="*/ 0 w 2801402"/>
              <a:gd name="connsiteY0" fmla="*/ 0 h 1680841"/>
              <a:gd name="connsiteX1" fmla="*/ 2801402 w 2801402"/>
              <a:gd name="connsiteY1" fmla="*/ 0 h 1680841"/>
              <a:gd name="connsiteX2" fmla="*/ 2801402 w 2801402"/>
              <a:gd name="connsiteY2" fmla="*/ 1680841 h 1680841"/>
              <a:gd name="connsiteX3" fmla="*/ 0 w 2801402"/>
              <a:gd name="connsiteY3" fmla="*/ 1680841 h 1680841"/>
              <a:gd name="connsiteX4" fmla="*/ 0 w 2801402"/>
              <a:gd name="connsiteY4" fmla="*/ 0 h 1680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1402" h="1680841" extrusionOk="0">
                <a:moveTo>
                  <a:pt x="0" y="0"/>
                </a:moveTo>
                <a:lnTo>
                  <a:pt x="2801402" y="0"/>
                </a:lnTo>
                <a:lnTo>
                  <a:pt x="2801402" y="1680841"/>
                </a:lnTo>
                <a:lnTo>
                  <a:pt x="0" y="1680841"/>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3340" tIns="53340" rIns="53340" bIns="53340" numCol="1" spcCol="1270" anchor="t" anchorCtr="0">
            <a:noAutofit/>
          </a:bodyPr>
          <a:lstStyle/>
          <a:p>
            <a:pPr lvl="0" algn="l" defTabSz="622300">
              <a:lnSpc>
                <a:spcPct val="90000"/>
              </a:lnSpc>
              <a:spcBef>
                <a:spcPts val="0"/>
              </a:spcBef>
              <a:spcAft>
                <a:spcPts val="0"/>
              </a:spcAft>
              <a:defRPr/>
            </a:pPr>
            <a:r>
              <a:rPr lang="en-US" sz="1600">
                <a:latin typeface="Arial"/>
              </a:rPr>
              <a:t>Some federations</a:t>
            </a:r>
            <a:endParaRPr lang="en-US" sz="1600"/>
          </a:p>
          <a:p>
            <a:pPr marL="57150" lvl="1" indent="-57150" algn="l" defTabSz="488950">
              <a:lnSpc>
                <a:spcPct val="90000"/>
              </a:lnSpc>
              <a:spcBef>
                <a:spcPts val="0"/>
              </a:spcBef>
              <a:spcAft>
                <a:spcPts val="0"/>
              </a:spcAft>
              <a:buChar char="••"/>
              <a:defRPr/>
            </a:pPr>
            <a:r>
              <a:rPr lang="en-US" sz="1400">
                <a:latin typeface="Arial"/>
              </a:rPr>
              <a:t>Provide self-service tools for managing IdP and SP data (Resource Registry)</a:t>
            </a:r>
            <a:endParaRPr/>
          </a:p>
          <a:p>
            <a:pPr marL="57150" lvl="1" indent="-57150" algn="l" defTabSz="488950">
              <a:lnSpc>
                <a:spcPct val="90000"/>
              </a:lnSpc>
              <a:spcBef>
                <a:spcPts val="0"/>
              </a:spcBef>
              <a:spcAft>
                <a:spcPts val="0"/>
              </a:spcAft>
              <a:buChar char="••"/>
              <a:defRPr/>
            </a:pPr>
            <a:r>
              <a:rPr lang="en-US" sz="1400">
                <a:latin typeface="Arial"/>
              </a:rPr>
              <a:t>Provide application integration support</a:t>
            </a:r>
            <a:endParaRPr/>
          </a:p>
          <a:p>
            <a:pPr marL="57150" lvl="1" indent="-57150" algn="l" defTabSz="488950">
              <a:lnSpc>
                <a:spcPct val="90000"/>
              </a:lnSpc>
              <a:spcBef>
                <a:spcPts val="0"/>
              </a:spcBef>
              <a:spcAft>
                <a:spcPts val="0"/>
              </a:spcAft>
              <a:buChar char="••"/>
              <a:defRPr/>
            </a:pPr>
            <a:r>
              <a:rPr lang="en-US" sz="1400">
                <a:latin typeface="Arial"/>
              </a:rPr>
              <a:t>Host or help with outsourced IdPs (IdP in the Cloud, hosted IdP</a:t>
            </a:r>
            <a:endParaRPr/>
          </a:p>
          <a:p>
            <a:pPr marL="57150" lvl="1" indent="-57150" algn="l" defTabSz="488950">
              <a:lnSpc>
                <a:spcPct val="90000"/>
              </a:lnSpc>
              <a:spcBef>
                <a:spcPts val="0"/>
              </a:spcBef>
              <a:spcAft>
                <a:spcPts val="0"/>
              </a:spcAft>
              <a:buChar char="••"/>
              <a:defRPr/>
            </a:pPr>
            <a:r>
              <a:rPr lang="en-US" sz="1400">
                <a:latin typeface="Arial"/>
              </a:rPr>
              <a:t>Provide tools for managing </a:t>
            </a:r>
            <a:r>
              <a:rPr lang="de-CH" sz="1400">
                <a:latin typeface="Arial"/>
              </a:rPr>
              <a:t>"</a:t>
            </a:r>
            <a:r>
              <a:rPr lang="en-US" sz="1400">
                <a:latin typeface="Arial"/>
              </a:rPr>
              <a:t>guest</a:t>
            </a:r>
            <a:r>
              <a:rPr lang="de-CH" sz="1400">
                <a:latin typeface="Arial"/>
              </a:rPr>
              <a:t>"</a:t>
            </a:r>
            <a:r>
              <a:rPr lang="en-US" sz="1400">
                <a:latin typeface="Arial"/>
              </a:rPr>
              <a:t> users</a:t>
            </a:r>
            <a:endParaRPr/>
          </a:p>
          <a:p>
            <a:pPr marL="57150" lvl="1" indent="-57150" algn="l" defTabSz="488950">
              <a:lnSpc>
                <a:spcPct val="90000"/>
              </a:lnSpc>
              <a:spcBef>
                <a:spcPts val="0"/>
              </a:spcBef>
              <a:spcAft>
                <a:spcPts val="0"/>
              </a:spcAft>
              <a:buChar char="••"/>
              <a:defRPr/>
            </a:pPr>
            <a:r>
              <a:rPr lang="en-US" sz="1400">
                <a:latin typeface="Arial"/>
              </a:rPr>
              <a:t>Develop custom tools for the community</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Federation Rules?</a:t>
            </a:r>
            <a:endParaRPr sz="2600"/>
          </a:p>
        </p:txBody>
      </p:sp>
      <p:grpSp>
        <p:nvGrpSpPr>
          <p:cNvPr id="5" name="Content Placeholder 3"/>
          <p:cNvGrpSpPr/>
          <p:nvPr/>
        </p:nvGrpSpPr>
        <p:grpSpPr bwMode="auto">
          <a:xfrm>
            <a:off x="1060046" y="1136073"/>
            <a:ext cx="8784976" cy="3744416"/>
            <a:chOff x="0" y="0"/>
            <a:chExt cx="8784976" cy="3744416"/>
          </a:xfrm>
        </p:grpSpPr>
        <p:sp>
          <p:nvSpPr>
            <p:cNvPr id="6" name="Rectangle 5"/>
            <p:cNvSpPr/>
            <p:nvPr/>
          </p:nvSpPr>
          <p:spPr bwMode="auto">
            <a:xfrm>
              <a:off x="2745" y="68364"/>
              <a:ext cx="2676672" cy="73058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p:spPr>
          <p:style>
            <a:lnRef idx="1">
              <a:srgbClr val="000000"/>
            </a:lnRef>
            <a:fillRef idx="3">
              <a:srgbClr val="000000"/>
            </a:fillRef>
            <a:effectRef idx="2">
              <a:srgbClr val="00000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ts val="0"/>
                </a:spcBef>
                <a:spcAft>
                  <a:spcPts val="0"/>
                </a:spcAft>
                <a:buNone/>
                <a:defRPr/>
              </a:pPr>
              <a:r>
                <a:rPr lang="en-US" sz="2000"/>
                <a:t>Technical Interoperability</a:t>
              </a:r>
              <a:endParaRPr/>
            </a:p>
          </p:txBody>
        </p:sp>
        <p:sp>
          <p:nvSpPr>
            <p:cNvPr id="7" name="Rectangle 6"/>
            <p:cNvSpPr/>
            <p:nvPr/>
          </p:nvSpPr>
          <p:spPr bwMode="auto">
            <a:xfrm>
              <a:off x="2745" y="798948"/>
              <a:ext cx="2676672" cy="2877103"/>
            </a:xfrm>
            <a:prstGeom prst="rect">
              <a:avLst/>
            </a:prstGeom>
            <a:solidFill>
              <a:schemeClr val="accent1">
                <a:tint val="40000"/>
                <a:hueOff val="0"/>
                <a:satOff val="0"/>
                <a:lumOff val="0"/>
                <a:alphaOff val="0"/>
                <a:alpha val="90000"/>
              </a:schemeClr>
            </a:solidFill>
            <a:ln w="6350" cap="flat" cmpd="sng" algn="ctr">
              <a:solidFill>
                <a:schemeClr val="accent1">
                  <a:tint val="40000"/>
                  <a:hueOff val="0"/>
                  <a:satOff val="0"/>
                  <a:lumOff val="0"/>
                  <a:alphaOff val="0"/>
                  <a:alpha val="90000"/>
                </a:schemeClr>
              </a:solidFill>
              <a:prstDash val="solid"/>
              <a:miter lim="800000"/>
            </a:ln>
          </p:spPr>
          <p:style>
            <a:lnRef idx="1">
              <a:srgbClr val="000000"/>
            </a:lnRef>
            <a:fillRef idx="1">
              <a:srgbClr val="000000"/>
            </a:fillRef>
            <a:effectRef idx="0">
              <a:srgbClr val="000000"/>
            </a:effectRef>
            <a:fontRef idx="minor"/>
          </p:style>
          <p:txBody>
            <a:bodyPr spcFirstLastPara="0" vert="horz" wrap="square" lIns="106680" tIns="106680" rIns="142240" bIns="160020" numCol="1" spcCol="1270" anchor="t" anchorCtr="0">
              <a:noAutofit/>
            </a:bodyPr>
            <a:lstStyle/>
            <a:p>
              <a:pPr marL="228600" lvl="1" indent="-228600" algn="l" defTabSz="889000">
                <a:lnSpc>
                  <a:spcPct val="90000"/>
                </a:lnSpc>
                <a:spcBef>
                  <a:spcPts val="0"/>
                </a:spcBef>
                <a:spcAft>
                  <a:spcPts val="0"/>
                </a:spcAft>
                <a:buChar char="•"/>
                <a:defRPr/>
              </a:pPr>
              <a:r>
                <a:rPr lang="en-US" sz="2000"/>
                <a:t>Supported protocols</a:t>
              </a:r>
              <a:endParaRPr/>
            </a:p>
            <a:p>
              <a:pPr marL="228600" lvl="1" indent="-228600" algn="l" defTabSz="889000">
                <a:lnSpc>
                  <a:spcPct val="90000"/>
                </a:lnSpc>
                <a:spcBef>
                  <a:spcPts val="0"/>
                </a:spcBef>
                <a:spcAft>
                  <a:spcPts val="0"/>
                </a:spcAft>
                <a:buChar char="•"/>
                <a:defRPr/>
              </a:pPr>
              <a:r>
                <a:rPr lang="en-US" sz="2000"/>
                <a:t>User authentication mechanisms</a:t>
              </a:r>
              <a:endParaRPr/>
            </a:p>
            <a:p>
              <a:pPr marL="228600" lvl="1" indent="-228600" algn="l" defTabSz="889000">
                <a:lnSpc>
                  <a:spcPct val="90000"/>
                </a:lnSpc>
                <a:spcBef>
                  <a:spcPts val="0"/>
                </a:spcBef>
                <a:spcAft>
                  <a:spcPts val="0"/>
                </a:spcAft>
                <a:buChar char="•"/>
                <a:defRPr/>
              </a:pPr>
              <a:r>
                <a:rPr lang="en-US" sz="2000"/>
                <a:t>User attribute specifications</a:t>
              </a:r>
              <a:endParaRPr/>
            </a:p>
            <a:p>
              <a:pPr marL="228600" lvl="1" indent="-228600" algn="l" defTabSz="889000">
                <a:lnSpc>
                  <a:spcPct val="90000"/>
                </a:lnSpc>
                <a:spcBef>
                  <a:spcPts val="0"/>
                </a:spcBef>
                <a:spcAft>
                  <a:spcPts val="0"/>
                </a:spcAft>
                <a:buChar char="•"/>
                <a:defRPr/>
              </a:pPr>
              <a:r>
                <a:rPr lang="en-US" sz="2000"/>
                <a:t>Accepted X.509 server certificates</a:t>
              </a:r>
              <a:endParaRPr/>
            </a:p>
          </p:txBody>
        </p:sp>
        <p:sp>
          <p:nvSpPr>
            <p:cNvPr id="8" name="Rectangle 7"/>
            <p:cNvSpPr/>
            <p:nvPr/>
          </p:nvSpPr>
          <p:spPr bwMode="auto">
            <a:xfrm>
              <a:off x="3054151" y="68364"/>
              <a:ext cx="2676672" cy="73058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p:spPr>
          <p:style>
            <a:lnRef idx="1">
              <a:srgbClr val="000000"/>
            </a:lnRef>
            <a:fillRef idx="3">
              <a:srgbClr val="000000"/>
            </a:fillRef>
            <a:effectRef idx="2">
              <a:srgbClr val="00000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ts val="0"/>
                </a:spcBef>
                <a:spcAft>
                  <a:spcPts val="0"/>
                </a:spcAft>
                <a:buNone/>
                <a:defRPr/>
              </a:pPr>
              <a:r>
                <a:rPr lang="en-US" sz="2000"/>
                <a:t>Legal Interoperability</a:t>
              </a:r>
              <a:endParaRPr/>
            </a:p>
          </p:txBody>
        </p:sp>
        <p:sp>
          <p:nvSpPr>
            <p:cNvPr id="9" name="Rectangle 8"/>
            <p:cNvSpPr/>
            <p:nvPr/>
          </p:nvSpPr>
          <p:spPr bwMode="auto">
            <a:xfrm>
              <a:off x="3054151" y="798948"/>
              <a:ext cx="2676672" cy="2877103"/>
            </a:xfrm>
            <a:prstGeom prst="rect">
              <a:avLst/>
            </a:prstGeom>
            <a:solidFill>
              <a:schemeClr val="accent1">
                <a:tint val="40000"/>
                <a:hueOff val="0"/>
                <a:satOff val="0"/>
                <a:lumOff val="0"/>
                <a:alphaOff val="0"/>
                <a:alpha val="90000"/>
              </a:schemeClr>
            </a:solidFill>
            <a:ln w="6350" cap="flat" cmpd="sng" algn="ctr">
              <a:solidFill>
                <a:schemeClr val="accent1">
                  <a:tint val="40000"/>
                  <a:hueOff val="0"/>
                  <a:satOff val="0"/>
                  <a:lumOff val="0"/>
                  <a:alphaOff val="0"/>
                  <a:alpha val="90000"/>
                </a:schemeClr>
              </a:solidFill>
              <a:prstDash val="solid"/>
              <a:miter lim="800000"/>
            </a:ln>
          </p:spPr>
          <p:style>
            <a:lnRef idx="1">
              <a:srgbClr val="000000"/>
            </a:lnRef>
            <a:fillRef idx="1">
              <a:srgbClr val="000000"/>
            </a:fillRef>
            <a:effectRef idx="0">
              <a:srgbClr val="000000"/>
            </a:effectRef>
            <a:fontRef idx="minor"/>
          </p:style>
          <p:txBody>
            <a:bodyPr spcFirstLastPara="0" vert="horz" wrap="square" lIns="106680" tIns="106680" rIns="142240" bIns="160020" numCol="1" spcCol="1270" anchor="t" anchorCtr="0">
              <a:noAutofit/>
            </a:bodyPr>
            <a:lstStyle/>
            <a:p>
              <a:pPr marL="228600" lvl="1" indent="-228600" algn="l" defTabSz="889000">
                <a:lnSpc>
                  <a:spcPct val="90000"/>
                </a:lnSpc>
                <a:spcBef>
                  <a:spcPts val="0"/>
                </a:spcBef>
                <a:spcAft>
                  <a:spcPts val="0"/>
                </a:spcAft>
                <a:buChar char="•"/>
                <a:defRPr/>
              </a:pPr>
              <a:r>
                <a:rPr lang="en-US" sz="2000"/>
                <a:t>Membership agreement or contract</a:t>
              </a:r>
              <a:endParaRPr/>
            </a:p>
            <a:p>
              <a:pPr marL="228600" lvl="1" indent="-228600" algn="l" defTabSz="889000">
                <a:lnSpc>
                  <a:spcPct val="90000"/>
                </a:lnSpc>
                <a:spcBef>
                  <a:spcPts val="0"/>
                </a:spcBef>
                <a:spcAft>
                  <a:spcPts val="0"/>
                </a:spcAft>
                <a:buChar char="•"/>
                <a:defRPr/>
              </a:pPr>
              <a:r>
                <a:rPr lang="en-US" sz="2000"/>
                <a:t>Federation operation policies</a:t>
              </a:r>
              <a:endParaRPr/>
            </a:p>
            <a:p>
              <a:pPr marL="228600" lvl="1" indent="-228600" algn="l" defTabSz="889000">
                <a:lnSpc>
                  <a:spcPct val="90000"/>
                </a:lnSpc>
                <a:spcBef>
                  <a:spcPts val="0"/>
                </a:spcBef>
                <a:spcAft>
                  <a:spcPts val="0"/>
                </a:spcAft>
                <a:buChar char="•"/>
                <a:defRPr/>
              </a:pPr>
              <a:r>
                <a:rPr lang="en-US" sz="2000"/>
                <a:t>Requirements on identity management practices</a:t>
              </a:r>
              <a:endParaRPr/>
            </a:p>
          </p:txBody>
        </p:sp>
        <p:sp>
          <p:nvSpPr>
            <p:cNvPr id="10" name="Rectangle 9"/>
            <p:cNvSpPr/>
            <p:nvPr/>
          </p:nvSpPr>
          <p:spPr bwMode="auto">
            <a:xfrm>
              <a:off x="6105558" y="68364"/>
              <a:ext cx="2676672" cy="73058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w="6350" cap="flat" cmpd="sng" algn="ctr">
              <a:solidFill>
                <a:schemeClr val="accent1">
                  <a:hueOff val="0"/>
                  <a:satOff val="0"/>
                  <a:lumOff val="0"/>
                  <a:alphaOff val="0"/>
                </a:schemeClr>
              </a:solidFill>
              <a:prstDash val="solid"/>
              <a:miter lim="800000"/>
            </a:ln>
          </p:spPr>
          <p:style>
            <a:lnRef idx="1">
              <a:srgbClr val="000000"/>
            </a:lnRef>
            <a:fillRef idx="3">
              <a:srgbClr val="000000"/>
            </a:fillRef>
            <a:effectRef idx="2">
              <a:srgbClr val="000000"/>
            </a:effectRef>
            <a:fontRef idx="minor">
              <a:schemeClr val="lt1"/>
            </a:fontRef>
          </p:style>
          <p:txBody>
            <a:bodyPr spcFirstLastPara="0" vert="horz" wrap="square" lIns="142240" tIns="81280" rIns="142240" bIns="81280" numCol="1" spcCol="1270" anchor="ctr" anchorCtr="0">
              <a:noAutofit/>
            </a:bodyPr>
            <a:lstStyle/>
            <a:p>
              <a:pPr marL="0" lvl="0" indent="0" algn="ctr" defTabSz="889000">
                <a:lnSpc>
                  <a:spcPct val="90000"/>
                </a:lnSpc>
                <a:spcBef>
                  <a:spcPts val="0"/>
                </a:spcBef>
                <a:spcAft>
                  <a:spcPts val="0"/>
                </a:spcAft>
                <a:buNone/>
                <a:defRPr/>
              </a:pPr>
              <a:r>
                <a:rPr lang="en-US" sz="2000"/>
                <a:t>Others</a:t>
              </a:r>
              <a:endParaRPr/>
            </a:p>
          </p:txBody>
        </p:sp>
        <p:sp>
          <p:nvSpPr>
            <p:cNvPr id="11" name="Rectangle 10"/>
            <p:cNvSpPr/>
            <p:nvPr/>
          </p:nvSpPr>
          <p:spPr bwMode="auto">
            <a:xfrm>
              <a:off x="6105558" y="798948"/>
              <a:ext cx="2676672" cy="2877103"/>
            </a:xfrm>
            <a:prstGeom prst="rect">
              <a:avLst/>
            </a:prstGeom>
            <a:solidFill>
              <a:schemeClr val="accent1">
                <a:tint val="40000"/>
                <a:hueOff val="0"/>
                <a:satOff val="0"/>
                <a:lumOff val="0"/>
                <a:alphaOff val="0"/>
                <a:alpha val="90000"/>
              </a:schemeClr>
            </a:solidFill>
            <a:ln w="6350" cap="flat" cmpd="sng" algn="ctr">
              <a:solidFill>
                <a:schemeClr val="accent1">
                  <a:tint val="40000"/>
                  <a:hueOff val="0"/>
                  <a:satOff val="0"/>
                  <a:lumOff val="0"/>
                  <a:alphaOff val="0"/>
                  <a:alpha val="90000"/>
                </a:schemeClr>
              </a:solidFill>
              <a:prstDash val="solid"/>
              <a:miter lim="800000"/>
            </a:ln>
          </p:spPr>
          <p:style>
            <a:lnRef idx="1">
              <a:srgbClr val="000000"/>
            </a:lnRef>
            <a:fillRef idx="1">
              <a:srgbClr val="000000"/>
            </a:fillRef>
            <a:effectRef idx="0">
              <a:srgbClr val="000000"/>
            </a:effectRef>
            <a:fontRef idx="minor"/>
          </p:style>
          <p:txBody>
            <a:bodyPr spcFirstLastPara="0" vert="horz" wrap="square" lIns="106680" tIns="106680" rIns="142240" bIns="160020" numCol="1" spcCol="1270" anchor="t" anchorCtr="0">
              <a:noAutofit/>
            </a:bodyPr>
            <a:lstStyle/>
            <a:p>
              <a:pPr marL="228600" lvl="1" indent="-228600" algn="l" defTabSz="889000">
                <a:lnSpc>
                  <a:spcPct val="90000"/>
                </a:lnSpc>
                <a:spcBef>
                  <a:spcPts val="0"/>
                </a:spcBef>
                <a:spcAft>
                  <a:spcPts val="0"/>
                </a:spcAft>
                <a:buChar char="•"/>
                <a:defRPr/>
              </a:pPr>
              <a:r>
                <a:rPr lang="en-US" sz="2000"/>
                <a:t>Common/best operational practices</a:t>
              </a:r>
              <a:endParaRPr/>
            </a:p>
          </p:txBody>
        </p:sp>
      </p:grpSp>
      <p:pic>
        <p:nvPicPr>
          <p:cNvPr id="12" name="Picture 4" descr="Arbeit_Icon_Dokument_fliegend_switchblau.png"/>
          <p:cNvPicPr>
            <a:picLocks noChangeAspect="1"/>
          </p:cNvPicPr>
          <p:nvPr/>
        </p:nvPicPr>
        <p:blipFill>
          <a:blip r:embed="rId2"/>
          <a:stretch/>
        </p:blipFill>
        <p:spPr bwMode="auto">
          <a:xfrm>
            <a:off x="1237928" y="4887829"/>
            <a:ext cx="1890614" cy="1167111"/>
          </a:xfrm>
          <a:prstGeom prst="rect">
            <a:avLst/>
          </a:prstGeom>
        </p:spPr>
      </p:pic>
      <p:pic>
        <p:nvPicPr>
          <p:cNvPr id="13" name="Picture 5" descr="Arbeit_Icon_Dokument_fliegend_switchorange.png"/>
          <p:cNvPicPr>
            <a:picLocks noChangeAspect="1"/>
          </p:cNvPicPr>
          <p:nvPr/>
        </p:nvPicPr>
        <p:blipFill>
          <a:blip r:embed="rId3"/>
          <a:stretch/>
        </p:blipFill>
        <p:spPr bwMode="auto">
          <a:xfrm>
            <a:off x="4262264" y="4999967"/>
            <a:ext cx="1883279" cy="1162583"/>
          </a:xfrm>
          <a:prstGeom prst="rect">
            <a:avLst/>
          </a:prstGeom>
        </p:spPr>
      </p:pic>
      <p:pic>
        <p:nvPicPr>
          <p:cNvPr id="14" name="Picture 6" descr="Arbeit_Icon_buch.png"/>
          <p:cNvPicPr>
            <a:picLocks noChangeAspect="1"/>
          </p:cNvPicPr>
          <p:nvPr/>
        </p:nvPicPr>
        <p:blipFill>
          <a:blip r:embed="rId4"/>
          <a:stretch/>
        </p:blipFill>
        <p:spPr bwMode="auto">
          <a:xfrm>
            <a:off x="7862664" y="4863945"/>
            <a:ext cx="993953" cy="129493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normAutofit fontScale="90000"/>
          </a:bodyPr>
          <a:lstStyle/>
          <a:p>
            <a:pPr>
              <a:defRPr/>
            </a:pPr>
            <a:r>
              <a:rPr lang="en-GB" sz="2600"/>
              <a:t>Learning Objectives</a:t>
            </a:r>
            <a:endParaRPr sz="2600"/>
          </a:p>
        </p:txBody>
      </p:sp>
      <p:pic>
        <p:nvPicPr>
          <p:cNvPr id="5" name="Picture 1" descr="Hintergrund_Login2_trans.png"/>
          <p:cNvPicPr>
            <a:picLocks noChangeAspect="1"/>
          </p:cNvPicPr>
          <p:nvPr/>
        </p:nvPicPr>
        <p:blipFill>
          <a:blip r:embed="rId2"/>
          <a:stretch/>
        </p:blipFill>
        <p:spPr bwMode="auto">
          <a:xfrm>
            <a:off x="1727289" y="1259456"/>
            <a:ext cx="7139579" cy="5354684"/>
          </a:xfrm>
          <a:prstGeom prst="rect">
            <a:avLst/>
          </a:prstGeom>
        </p:spPr>
      </p:pic>
      <p:sp>
        <p:nvSpPr>
          <p:cNvPr id="6" name="Freeform 5"/>
          <p:cNvSpPr/>
          <p:nvPr/>
        </p:nvSpPr>
        <p:spPr bwMode="auto">
          <a:xfrm>
            <a:off x="1059280" y="4070747"/>
            <a:ext cx="2632792" cy="1579675"/>
          </a:xfrm>
          <a:custGeom>
            <a:avLst/>
            <a:gdLst>
              <a:gd name="connsiteX0" fmla="*/ 0 w 2632792"/>
              <a:gd name="connsiteY0" fmla="*/ 0 h 1579675"/>
              <a:gd name="connsiteX1" fmla="*/ 2632792 w 2632792"/>
              <a:gd name="connsiteY1" fmla="*/ 0 h 1579675"/>
              <a:gd name="connsiteX2" fmla="*/ 2632792 w 2632792"/>
              <a:gd name="connsiteY2" fmla="*/ 1579675 h 1579675"/>
              <a:gd name="connsiteX3" fmla="*/ 0 w 2632792"/>
              <a:gd name="connsiteY3" fmla="*/ 1579675 h 1579675"/>
              <a:gd name="connsiteX4" fmla="*/ 0 w 2632792"/>
              <a:gd name="connsiteY4" fmla="*/ 0 h 1579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2792" h="1579675" extrusionOk="0">
                <a:moveTo>
                  <a:pt x="0" y="0"/>
                </a:moveTo>
                <a:lnTo>
                  <a:pt x="2632792" y="0"/>
                </a:lnTo>
                <a:lnTo>
                  <a:pt x="2632792" y="1579675"/>
                </a:lnTo>
                <a:lnTo>
                  <a:pt x="0" y="1579675"/>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ts val="0"/>
              </a:spcBef>
              <a:spcAft>
                <a:spcPts val="0"/>
              </a:spcAft>
              <a:defRPr/>
            </a:pPr>
            <a:r>
              <a:rPr lang="en-GB" sz="1800"/>
              <a:t>What is Federated Identity Management? </a:t>
            </a:r>
            <a:endParaRPr lang="en-US" sz="1800"/>
          </a:p>
        </p:txBody>
      </p:sp>
      <p:sp>
        <p:nvSpPr>
          <p:cNvPr id="7" name="Freeform 6"/>
          <p:cNvSpPr/>
          <p:nvPr/>
        </p:nvSpPr>
        <p:spPr bwMode="auto">
          <a:xfrm>
            <a:off x="3955351" y="4070747"/>
            <a:ext cx="2632792" cy="1579675"/>
          </a:xfrm>
          <a:custGeom>
            <a:avLst/>
            <a:gdLst>
              <a:gd name="connsiteX0" fmla="*/ 0 w 2632792"/>
              <a:gd name="connsiteY0" fmla="*/ 0 h 1579675"/>
              <a:gd name="connsiteX1" fmla="*/ 2632792 w 2632792"/>
              <a:gd name="connsiteY1" fmla="*/ 0 h 1579675"/>
              <a:gd name="connsiteX2" fmla="*/ 2632792 w 2632792"/>
              <a:gd name="connsiteY2" fmla="*/ 1579675 h 1579675"/>
              <a:gd name="connsiteX3" fmla="*/ 0 w 2632792"/>
              <a:gd name="connsiteY3" fmla="*/ 1579675 h 1579675"/>
              <a:gd name="connsiteX4" fmla="*/ 0 w 2632792"/>
              <a:gd name="connsiteY4" fmla="*/ 0 h 1579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2792" h="1579675" extrusionOk="0">
                <a:moveTo>
                  <a:pt x="0" y="0"/>
                </a:moveTo>
                <a:lnTo>
                  <a:pt x="2632792" y="0"/>
                </a:lnTo>
                <a:lnTo>
                  <a:pt x="2632792" y="1579675"/>
                </a:lnTo>
                <a:lnTo>
                  <a:pt x="0" y="1579675"/>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68580" tIns="68580" rIns="68580" bIns="68580" numCol="1" spcCol="1270" anchor="t" anchorCtr="0">
            <a:noAutofit/>
          </a:bodyPr>
          <a:lstStyle/>
          <a:p>
            <a:pPr lvl="0" algn="l" defTabSz="800100">
              <a:lnSpc>
                <a:spcPct val="90000"/>
              </a:lnSpc>
              <a:spcBef>
                <a:spcPts val="0"/>
              </a:spcBef>
              <a:spcAft>
                <a:spcPts val="0"/>
              </a:spcAft>
              <a:defRPr/>
            </a:pPr>
            <a:r>
              <a:rPr lang="en-GB" sz="1800"/>
              <a:t>What is a Federation?</a:t>
            </a:r>
            <a:endParaRPr/>
          </a:p>
          <a:p>
            <a:pPr marL="114300" lvl="1" indent="-114300" defTabSz="622300">
              <a:lnSpc>
                <a:spcPct val="90000"/>
              </a:lnSpc>
              <a:spcBef>
                <a:spcPts val="0"/>
              </a:spcBef>
              <a:spcAft>
                <a:spcPts val="0"/>
              </a:spcAft>
              <a:buChar char="••"/>
              <a:defRPr/>
            </a:pPr>
            <a:r>
              <a:rPr lang="en-GB" sz="1400"/>
              <a:t>Full mesh example</a:t>
            </a:r>
            <a:endParaRPr/>
          </a:p>
          <a:p>
            <a:pPr marL="114300" lvl="1" indent="-114300" algn="l" defTabSz="622300">
              <a:lnSpc>
                <a:spcPct val="90000"/>
              </a:lnSpc>
              <a:spcBef>
                <a:spcPts val="0"/>
              </a:spcBef>
              <a:spcAft>
                <a:spcPts val="0"/>
              </a:spcAft>
              <a:buChar char="••"/>
              <a:defRPr/>
            </a:pPr>
            <a:r>
              <a:rPr lang="en-GB" sz="1400"/>
              <a:t>Hub and spoke federation example</a:t>
            </a:r>
            <a:endParaRPr/>
          </a:p>
          <a:p>
            <a:pPr marL="114300" lvl="1" indent="-114300" algn="l" defTabSz="622300">
              <a:lnSpc>
                <a:spcPct val="90000"/>
              </a:lnSpc>
              <a:spcBef>
                <a:spcPts val="0"/>
              </a:spcBef>
              <a:spcAft>
                <a:spcPts val="0"/>
              </a:spcAft>
              <a:buChar char="••"/>
              <a:defRPr/>
            </a:pPr>
            <a:r>
              <a:rPr lang="en-GB" sz="1400"/>
              <a:t>eduroam example</a:t>
            </a:r>
            <a:endParaRPr/>
          </a:p>
        </p:txBody>
      </p:sp>
      <p:sp>
        <p:nvSpPr>
          <p:cNvPr id="8" name="Freeform 7"/>
          <p:cNvSpPr/>
          <p:nvPr/>
        </p:nvSpPr>
        <p:spPr bwMode="auto">
          <a:xfrm>
            <a:off x="6851423" y="4070747"/>
            <a:ext cx="2632792" cy="1579675"/>
          </a:xfrm>
          <a:custGeom>
            <a:avLst/>
            <a:gdLst>
              <a:gd name="connsiteX0" fmla="*/ 0 w 2632792"/>
              <a:gd name="connsiteY0" fmla="*/ 0 h 1579675"/>
              <a:gd name="connsiteX1" fmla="*/ 2632792 w 2632792"/>
              <a:gd name="connsiteY1" fmla="*/ 0 h 1579675"/>
              <a:gd name="connsiteX2" fmla="*/ 2632792 w 2632792"/>
              <a:gd name="connsiteY2" fmla="*/ 1579675 h 1579675"/>
              <a:gd name="connsiteX3" fmla="*/ 0 w 2632792"/>
              <a:gd name="connsiteY3" fmla="*/ 1579675 h 1579675"/>
              <a:gd name="connsiteX4" fmla="*/ 0 w 2632792"/>
              <a:gd name="connsiteY4" fmla="*/ 0 h 1579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2792" h="1579675" extrusionOk="0">
                <a:moveTo>
                  <a:pt x="0" y="0"/>
                </a:moveTo>
                <a:lnTo>
                  <a:pt x="2632792" y="0"/>
                </a:lnTo>
                <a:lnTo>
                  <a:pt x="2632792" y="1579675"/>
                </a:lnTo>
                <a:lnTo>
                  <a:pt x="0" y="1579675"/>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68580" tIns="68580" rIns="68580" bIns="68580" numCol="1" spcCol="1270" anchor="ctr" anchorCtr="0">
            <a:noAutofit/>
          </a:bodyPr>
          <a:lstStyle/>
          <a:p>
            <a:pPr lvl="0" algn="l" defTabSz="800100">
              <a:lnSpc>
                <a:spcPct val="90000"/>
              </a:lnSpc>
              <a:spcBef>
                <a:spcPts val="0"/>
              </a:spcBef>
              <a:spcAft>
                <a:spcPts val="0"/>
              </a:spcAft>
              <a:defRPr/>
            </a:pPr>
            <a:r>
              <a:rPr lang="en-GB" sz="1800"/>
              <a:t>What is Interfederation? </a:t>
            </a:r>
            <a:endParaRPr/>
          </a:p>
          <a:p>
            <a:pPr marL="114300" lvl="1" indent="-114300" algn="l" defTabSz="622300">
              <a:lnSpc>
                <a:spcPct val="90000"/>
              </a:lnSpc>
              <a:spcBef>
                <a:spcPts val="0"/>
              </a:spcBef>
              <a:spcAft>
                <a:spcPts val="0"/>
              </a:spcAft>
              <a:buChar char="••"/>
              <a:defRPr/>
            </a:pPr>
            <a:r>
              <a:rPr lang="en-GB" sz="1400"/>
              <a:t>eduGAIN example</a:t>
            </a:r>
            <a:endParaRPr/>
          </a:p>
          <a:p>
            <a:pPr marL="114300" lvl="1" indent="-114300" algn="l" defTabSz="622300">
              <a:lnSpc>
                <a:spcPct val="90000"/>
              </a:lnSpc>
              <a:spcBef>
                <a:spcPts val="0"/>
              </a:spcBef>
              <a:spcAft>
                <a:spcPts val="0"/>
              </a:spcAft>
              <a:buChar char="••"/>
              <a:defRPr/>
            </a:pPr>
            <a:r>
              <a:rPr lang="en-GB" sz="1400"/>
              <a:t>Positioning Federation as a Service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Common Federation Architectures</a:t>
            </a:r>
            <a:endParaRPr sz="2600"/>
          </a:p>
        </p:txBody>
      </p:sp>
      <p:sp>
        <p:nvSpPr>
          <p:cNvPr id="5" name="Google Shape;180;p32"/>
          <p:cNvSpPr/>
          <p:nvPr/>
        </p:nvSpPr>
        <p:spPr bwMode="auto">
          <a:xfrm>
            <a:off x="473262" y="1109339"/>
            <a:ext cx="5837401" cy="5209557"/>
          </a:xfrm>
          <a:prstGeom prst="rect">
            <a:avLst/>
          </a:prstGeom>
        </p:spPr>
        <p:txBody>
          <a:bodyPr spcFirstLastPara="1" vert="horz" wrap="square" lIns="121900" tIns="121900" rIns="121900" bIns="121900"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600"/>
              </a:spcBef>
              <a:spcAft>
                <a:spcPts val="1600"/>
              </a:spcAft>
              <a:buNone/>
              <a:defRPr/>
            </a:pPr>
            <a:r>
              <a:rPr lang="en-GB" sz="2000" b="1"/>
              <a:t>Full</a:t>
            </a:r>
            <a:r>
              <a:rPr lang="en-GB" sz="2000"/>
              <a:t> </a:t>
            </a:r>
            <a:r>
              <a:rPr lang="en-GB" sz="2000" b="1"/>
              <a:t>Mesh: </a:t>
            </a:r>
            <a:r>
              <a:rPr lang="en-GB" sz="2000"/>
              <a:t>Full mesh federations are the most common and straight forward to implement federations because everything is distributed and there is no need for a central component that has to be protected specifically against failover. </a:t>
            </a:r>
            <a:endParaRPr/>
          </a:p>
          <a:p>
            <a:pPr marL="0" indent="0">
              <a:lnSpc>
                <a:spcPct val="100000"/>
              </a:lnSpc>
              <a:spcBef>
                <a:spcPts val="1600"/>
              </a:spcBef>
              <a:spcAft>
                <a:spcPts val="1600"/>
              </a:spcAft>
              <a:buNone/>
              <a:defRPr/>
            </a:pPr>
            <a:r>
              <a:rPr lang="en-GB" sz="2000" b="1"/>
              <a:t>Hub-and-spoke Distributed: </a:t>
            </a:r>
            <a:r>
              <a:rPr lang="en-GB" sz="2000"/>
              <a:t>Hub &amp; Spoke federations with distributed login rely on a central hub or proxy via which all SAML assertions are sent. </a:t>
            </a:r>
            <a:endParaRPr/>
          </a:p>
          <a:p>
            <a:pPr marL="0" indent="0">
              <a:lnSpc>
                <a:spcPct val="100000"/>
              </a:lnSpc>
              <a:spcBef>
                <a:spcPts val="1600"/>
              </a:spcBef>
              <a:spcAft>
                <a:spcPts val="1600"/>
              </a:spcAft>
              <a:buNone/>
              <a:defRPr/>
            </a:pPr>
            <a:r>
              <a:rPr lang="en-GB" sz="2000" b="1"/>
              <a:t>Hub &amp; Spoke Centralized: </a:t>
            </a:r>
            <a:r>
              <a:rPr lang="en-GB" sz="2000"/>
              <a:t>Hub &amp; Spoke</a:t>
            </a:r>
            <a:r>
              <a:rPr lang="en-GB" sz="2000" b="1"/>
              <a:t> </a:t>
            </a:r>
            <a:r>
              <a:rPr lang="en-GB" sz="2000"/>
              <a:t>federations with central login are a special case in the sense as there is only one single Identity Provider in the federation. </a:t>
            </a:r>
            <a:endParaRPr/>
          </a:p>
        </p:txBody>
      </p:sp>
      <p:graphicFrame>
        <p:nvGraphicFramePr>
          <p:cNvPr id="6" name="Graphique 1"/>
          <p:cNvGraphicFramePr>
            <a:graphicFrameLocks/>
          </p:cNvGraphicFramePr>
          <p:nvPr/>
        </p:nvGraphicFramePr>
        <p:xfrm>
          <a:off x="4538141" y="705164"/>
          <a:ext cx="8128000" cy="541866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Full Mesh Federation</a:t>
            </a:r>
            <a:endParaRPr sz="2600"/>
          </a:p>
        </p:txBody>
      </p:sp>
      <p:sp>
        <p:nvSpPr>
          <p:cNvPr id="5" name="Google Shape;180;p32"/>
          <p:cNvSpPr/>
          <p:nvPr/>
        </p:nvSpPr>
        <p:spPr bwMode="auto">
          <a:xfrm>
            <a:off x="473262" y="1109339"/>
            <a:ext cx="5837401" cy="5209557"/>
          </a:xfrm>
          <a:prstGeom prst="rect">
            <a:avLst/>
          </a:prstGeom>
        </p:spPr>
        <p:txBody>
          <a:bodyPr spcFirstLastPara="1" vert="horz" wrap="square" lIns="121900" tIns="121900" rIns="121900" bIns="121900"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600"/>
              </a:spcBef>
              <a:spcAft>
                <a:spcPts val="1600"/>
              </a:spcAft>
              <a:buFont typeface="Arial"/>
              <a:buNone/>
              <a:defRPr/>
            </a:pPr>
            <a:r>
              <a:rPr lang="en-GB" sz="2000"/>
              <a:t>Full mesh federations are the most common and straight forward to implement federations because everything is distributed and there is </a:t>
            </a:r>
            <a:r>
              <a:rPr lang="en-GB" sz="2000" b="1"/>
              <a:t>no need for a central component</a:t>
            </a:r>
            <a:r>
              <a:rPr lang="en-GB" sz="2000"/>
              <a:t> that has to be protected specifically against failover (that duty is distributed as well). </a:t>
            </a:r>
            <a:endParaRPr/>
          </a:p>
          <a:p>
            <a:pPr marL="0" indent="0">
              <a:lnSpc>
                <a:spcPct val="100000"/>
              </a:lnSpc>
              <a:spcBef>
                <a:spcPts val="1600"/>
              </a:spcBef>
              <a:spcAft>
                <a:spcPts val="1600"/>
              </a:spcAft>
              <a:buNone/>
              <a:defRPr/>
            </a:pPr>
            <a:r>
              <a:rPr lang="en-GB" sz="2000"/>
              <a:t>Every organisation in mesh federations (IdP) connected to a local user data </a:t>
            </a:r>
            <a:r>
              <a:rPr lang="en-GB" sz="2000" b="1"/>
              <a:t>operates their own Identity Provider </a:t>
            </a:r>
            <a:r>
              <a:rPr lang="en-GB" sz="2000"/>
              <a:t>base and an arbitrary number of Service Providers (SP).</a:t>
            </a:r>
            <a:endParaRPr/>
          </a:p>
          <a:p>
            <a:pPr marL="0" indent="0">
              <a:lnSpc>
                <a:spcPct val="100000"/>
              </a:lnSpc>
              <a:spcBef>
                <a:spcPts val="1600"/>
              </a:spcBef>
              <a:spcAft>
                <a:spcPts val="1600"/>
              </a:spcAft>
              <a:buFont typeface="Arial"/>
              <a:buNone/>
              <a:defRPr/>
            </a:pPr>
            <a:r>
              <a:rPr lang="en-GB" sz="2000"/>
              <a:t> All these </a:t>
            </a:r>
            <a:r>
              <a:rPr lang="en-GB" sz="2000" b="1"/>
              <a:t>entities  are listed in a centrally distributed SAML metadata file</a:t>
            </a:r>
            <a:r>
              <a:rPr lang="en-GB" sz="2000"/>
              <a:t>, which is consumed by all entities. </a:t>
            </a:r>
            <a:endParaRPr/>
          </a:p>
        </p:txBody>
      </p:sp>
      <p:pic>
        <p:nvPicPr>
          <p:cNvPr id="6" name="Google Shape;182;p32"/>
          <p:cNvPicPr/>
          <p:nvPr/>
        </p:nvPicPr>
        <p:blipFill>
          <a:blip r:embed="rId2">
            <a:alphaModFix/>
          </a:blip>
          <a:stretch/>
        </p:blipFill>
        <p:spPr bwMode="auto">
          <a:xfrm>
            <a:off x="6223200" y="927601"/>
            <a:ext cx="4719620" cy="5393234"/>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Hub-and-Spoke Federation</a:t>
            </a:r>
            <a:endParaRPr sz="2600"/>
          </a:p>
        </p:txBody>
      </p:sp>
      <p:sp>
        <p:nvSpPr>
          <p:cNvPr id="5" name="Google Shape;187;p33"/>
          <p:cNvSpPr/>
          <p:nvPr/>
        </p:nvSpPr>
        <p:spPr bwMode="auto">
          <a:xfrm>
            <a:off x="815208" y="1134723"/>
            <a:ext cx="5874400" cy="5087658"/>
          </a:xfrm>
          <a:prstGeom prst="rect">
            <a:avLst/>
          </a:prstGeom>
        </p:spPr>
        <p:txBody>
          <a:bodyPr spcFirstLastPara="1" vert="horz" wrap="square" lIns="121900" tIns="121900" rIns="121900" bIns="121900" rtlCol="0" anchor="t" anchorCtr="0">
            <a:no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nSpc>
                <a:spcPct val="100000"/>
              </a:lnSpc>
              <a:spcBef>
                <a:spcPts val="1600"/>
              </a:spcBef>
              <a:spcAft>
                <a:spcPts val="1600"/>
              </a:spcAft>
              <a:buNone/>
              <a:defRPr/>
            </a:pPr>
            <a:r>
              <a:rPr lang="en-GB" sz="2000"/>
              <a:t>Hub &amp; Spoke federations with distributed login rely on a central hub or proxy via which all SAML assertions are sent. The hub serves as a Service Provider versus the Identity Providers and as an Identity Provider versus the Service Providers in the federation.</a:t>
            </a:r>
            <a:endParaRPr/>
          </a:p>
          <a:p>
            <a:pPr marL="0" indent="0">
              <a:lnSpc>
                <a:spcPct val="100000"/>
              </a:lnSpc>
              <a:spcBef>
                <a:spcPts val="1600"/>
              </a:spcBef>
              <a:spcAft>
                <a:spcPts val="1600"/>
              </a:spcAft>
              <a:buNone/>
              <a:defRPr/>
            </a:pPr>
            <a:r>
              <a:rPr lang="en-GB" sz="2000"/>
              <a:t>Each organisation still operates their own Identity Provider connected to a local user database but the Identity Provider only needs metadata of the hub. Vice versa the Service Providers only need metadata for the hub. </a:t>
            </a:r>
            <a:endParaRPr/>
          </a:p>
          <a:p>
            <a:pPr marL="0" indent="0">
              <a:lnSpc>
                <a:spcPct val="100000"/>
              </a:lnSpc>
              <a:spcBef>
                <a:spcPts val="1600"/>
              </a:spcBef>
              <a:spcAft>
                <a:spcPts val="1600"/>
              </a:spcAft>
              <a:buNone/>
              <a:defRPr/>
            </a:pPr>
            <a:r>
              <a:rPr lang="en-GB" sz="2000"/>
              <a:t>On the hub there is a central Discovery Service for all users. Because the hub is a single-point of failure, it has to be carefully secured and protected. </a:t>
            </a:r>
            <a:endParaRPr/>
          </a:p>
        </p:txBody>
      </p:sp>
      <p:pic>
        <p:nvPicPr>
          <p:cNvPr id="6" name="Google Shape;189;p33"/>
          <p:cNvPicPr/>
          <p:nvPr/>
        </p:nvPicPr>
        <p:blipFill>
          <a:blip r:embed="rId2">
            <a:alphaModFix/>
          </a:blip>
          <a:stretch/>
        </p:blipFill>
        <p:spPr bwMode="auto">
          <a:xfrm>
            <a:off x="6277013" y="705164"/>
            <a:ext cx="4533692" cy="547275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Other technology example - eduroam</a:t>
            </a:r>
            <a:endParaRPr sz="2900"/>
          </a:p>
        </p:txBody>
      </p:sp>
      <p:pic>
        <p:nvPicPr>
          <p:cNvPr id="5" name="Picture 3"/>
          <p:cNvPicPr/>
          <p:nvPr/>
        </p:nvPicPr>
        <p:blipFill>
          <a:blip r:embed="rId2"/>
          <a:stretch/>
        </p:blipFill>
        <p:spPr bwMode="auto">
          <a:xfrm>
            <a:off x="2664295" y="1136073"/>
            <a:ext cx="6336703" cy="5328591"/>
          </a:xfrm>
          <a:prstGeom prst="rect">
            <a:avLst/>
          </a:prstGeom>
          <a:noFill/>
          <a:ln>
            <a:noFill/>
          </a:ln>
        </p:spPr>
      </p:pic>
      <p:sp>
        <p:nvSpPr>
          <p:cNvPr id="6" name="Content Placeholder 2"/>
          <p:cNvSpPr>
            <a:spLocks noGrp="1"/>
          </p:cNvSpPr>
          <p:nvPr>
            <p:ph idx="1"/>
          </p:nvPr>
        </p:nvSpPr>
        <p:spPr bwMode="auto">
          <a:xfrm>
            <a:off x="0" y="4592457"/>
            <a:ext cx="7772400" cy="4114800"/>
          </a:xfrm>
        </p:spPr>
        <p:txBody>
          <a:bodyPr/>
          <a:lstStyle/>
          <a:p>
            <a:pPr>
              <a:defRPr/>
            </a:pPr>
            <a:r>
              <a:rPr lang="en-GB" sz="1600"/>
              <a:t>HI = Home Institution</a:t>
            </a:r>
            <a:endParaRPr lang="en-US" sz="1600"/>
          </a:p>
          <a:p>
            <a:pPr>
              <a:defRPr/>
            </a:pPr>
            <a:r>
              <a:rPr lang="en-GB" sz="1600"/>
              <a:t>VI = Visited Institution</a:t>
            </a:r>
            <a:endParaRPr lang="en-US" sz="1600"/>
          </a:p>
          <a:p>
            <a:pPr>
              <a:defRPr/>
            </a:pPr>
            <a:r>
              <a:rPr lang="en-GB" sz="1600"/>
              <a:t>IdP = Identity Provider</a:t>
            </a:r>
            <a:endParaRPr lang="en-US" sz="1600"/>
          </a:p>
          <a:p>
            <a:pPr>
              <a:defRPr/>
            </a:pPr>
            <a:r>
              <a:rPr lang="en-GB" sz="1600"/>
              <a:t>SP = Service Provider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Interfederation</a:t>
            </a:r>
            <a:endParaRPr sz="2900"/>
          </a:p>
        </p:txBody>
      </p:sp>
      <p:sp>
        <p:nvSpPr>
          <p:cNvPr id="5" name="Content Placeholder 2"/>
          <p:cNvSpPr>
            <a:spLocks noGrp="1"/>
          </p:cNvSpPr>
          <p:nvPr>
            <p:ph idx="1"/>
          </p:nvPr>
        </p:nvSpPr>
        <p:spPr bwMode="auto">
          <a:xfrm>
            <a:off x="895504" y="1208375"/>
            <a:ext cx="8784976" cy="864096"/>
          </a:xfr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3340" tIns="53340" rIns="53340" bIns="53340" numCol="1" spcCol="1270" anchor="t" anchorCtr="0">
            <a:noAutofit/>
          </a:bodyPr>
          <a:lstStyle/>
          <a:p>
            <a:pPr marL="0" defTabSz="622300">
              <a:spcBef>
                <a:spcPts val="0"/>
              </a:spcBef>
              <a:spcAft>
                <a:spcPts val="0"/>
              </a:spcAft>
              <a:defRPr/>
            </a:pPr>
            <a:r>
              <a:rPr lang="en-US" sz="1600">
                <a:solidFill>
                  <a:schemeClr val="lt1"/>
                </a:solidFill>
                <a:latin typeface="Arial"/>
              </a:rPr>
              <a:t>Interconnecting national federations </a:t>
            </a:r>
            <a:endParaRPr/>
          </a:p>
          <a:p>
            <a:pPr marL="0" defTabSz="622300">
              <a:spcBef>
                <a:spcPts val="0"/>
              </a:spcBef>
              <a:spcAft>
                <a:spcPts val="0"/>
              </a:spcAft>
              <a:defRPr/>
            </a:pPr>
            <a:r>
              <a:rPr lang="en-US" sz="1600">
                <a:solidFill>
                  <a:schemeClr val="lt1"/>
                </a:solidFill>
                <a:latin typeface="Arial"/>
              </a:rPr>
              <a:t>eduGAIN → Interfederation, eduroam → Confederation</a:t>
            </a:r>
            <a:endParaRPr/>
          </a:p>
          <a:p>
            <a:pPr marL="57150" lvl="1" indent="-57150" defTabSz="488950">
              <a:spcBef>
                <a:spcPts val="0"/>
              </a:spcBef>
              <a:spcAft>
                <a:spcPts val="0"/>
              </a:spcAft>
              <a:buChar char="••"/>
              <a:defRPr/>
            </a:pPr>
            <a:endParaRPr lang="en-GB" sz="1400">
              <a:solidFill>
                <a:schemeClr val="lt1"/>
              </a:solidFill>
              <a:latin typeface="Arial"/>
            </a:endParaRPr>
          </a:p>
        </p:txBody>
      </p:sp>
      <p:sp>
        <p:nvSpPr>
          <p:cNvPr id="6" name="TextBox 3"/>
          <p:cNvSpPr/>
          <p:nvPr/>
        </p:nvSpPr>
        <p:spPr bwMode="auto">
          <a:xfrm>
            <a:off x="895504" y="2339012"/>
            <a:ext cx="2448272" cy="2246769"/>
          </a:xfrm>
          <a:prstGeom prst="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3340" tIns="53340" rIns="53340" bIns="53340" numCol="1" spcCol="1270" anchor="t" anchorCtr="0">
            <a:noAutofit/>
          </a:bodyPr>
          <a:lstStyle>
            <a:defPPr>
              <a:defRPr lang="en-US"/>
            </a:defPPr>
            <a:lvl1pPr lvl="0" defTabSz="622300">
              <a:lnSpc>
                <a:spcPct val="90000"/>
              </a:lnSpc>
              <a:spcBef>
                <a:spcPts val="0"/>
              </a:spcBef>
              <a:spcAft>
                <a:spcPts val="0"/>
              </a:spcAft>
              <a:defRPr sz="1600">
                <a:solidFill>
                  <a:schemeClr val="lt1"/>
                </a:solidFill>
                <a:latin typeface="Arial"/>
              </a:defRPr>
            </a:lvl1pPr>
            <a:lvl2pPr marL="57150" lvl="1" indent="-57150" defTabSz="488950">
              <a:lnSpc>
                <a:spcPct val="90000"/>
              </a:lnSpc>
              <a:spcBef>
                <a:spcPts val="0"/>
              </a:spcBef>
              <a:spcAft>
                <a:spcPts val="0"/>
              </a:spcAft>
              <a:buChar char="••"/>
              <a:defRPr sz="1400">
                <a:solidFill>
                  <a:schemeClr val="lt1"/>
                </a:solidFill>
                <a:latin typeface="Aria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defRPr/>
            </a:pPr>
            <a:r>
              <a:rPr lang="en-GB"/>
              <a:t>No longer a single legal or policy framework</a:t>
            </a:r>
            <a:endParaRPr/>
          </a:p>
          <a:p>
            <a:pPr>
              <a:defRPr/>
            </a:pPr>
            <a:r>
              <a:rPr lang="en-GB"/>
              <a:t>Each federation has its own eduGAIN has one as well  </a:t>
            </a:r>
            <a:endParaRPr/>
          </a:p>
        </p:txBody>
      </p:sp>
      <p:sp>
        <p:nvSpPr>
          <p:cNvPr id="7" name="TextBox 5"/>
          <p:cNvSpPr/>
          <p:nvPr/>
        </p:nvSpPr>
        <p:spPr bwMode="auto">
          <a:xfrm>
            <a:off x="4187259" y="2982264"/>
            <a:ext cx="2664295" cy="2092881"/>
          </a:xfrm>
          <a:prstGeom prst="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3340" tIns="53340" rIns="53340" bIns="53340" numCol="1" spcCol="1270" anchor="t" anchorCtr="0">
            <a:noAutofit/>
          </a:bodyPr>
          <a:lstStyle>
            <a:defPPr>
              <a:defRPr lang="en-US"/>
            </a:defPPr>
            <a:lvl1pPr lvl="0" defTabSz="622300">
              <a:lnSpc>
                <a:spcPct val="90000"/>
              </a:lnSpc>
              <a:spcBef>
                <a:spcPts val="0"/>
              </a:spcBef>
              <a:spcAft>
                <a:spcPts val="0"/>
              </a:spcAft>
              <a:defRPr sz="1600">
                <a:solidFill>
                  <a:schemeClr val="lt1"/>
                </a:solidFill>
                <a:latin typeface="Arial"/>
              </a:defRPr>
            </a:lvl1pPr>
            <a:lvl2pPr marL="57150" lvl="1" indent="-57150" defTabSz="488950">
              <a:lnSpc>
                <a:spcPct val="90000"/>
              </a:lnSpc>
              <a:spcBef>
                <a:spcPts val="0"/>
              </a:spcBef>
              <a:spcAft>
                <a:spcPts val="0"/>
              </a:spcAft>
              <a:buChar char="••"/>
              <a:defRPr sz="1400">
                <a:solidFill>
                  <a:schemeClr val="lt1"/>
                </a:solidFill>
                <a:latin typeface="Aria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defRPr/>
            </a:pPr>
            <a:r>
              <a:rPr lang="en-GB"/>
              <a:t>No single 'interfederation helpdesk' in case of problems</a:t>
            </a:r>
            <a:endParaRPr/>
          </a:p>
          <a:p>
            <a:pPr>
              <a:defRPr/>
            </a:pPr>
            <a:r>
              <a:rPr lang="en-GB"/>
              <a:t>Debugging involves probably more parties</a:t>
            </a:r>
            <a:endParaRPr/>
          </a:p>
          <a:p>
            <a:pPr>
              <a:defRPr/>
            </a:pPr>
            <a:r>
              <a:rPr lang="en-GB"/>
              <a:t>Involved parties will generally know less about each other</a:t>
            </a:r>
            <a:endParaRPr/>
          </a:p>
        </p:txBody>
      </p:sp>
      <p:sp>
        <p:nvSpPr>
          <p:cNvPr id="8" name="Rectangle 13"/>
          <p:cNvSpPr/>
          <p:nvPr/>
        </p:nvSpPr>
        <p:spPr bwMode="auto">
          <a:xfrm>
            <a:off x="998895" y="4854588"/>
            <a:ext cx="2448272" cy="757130"/>
          </a:xfrm>
          <a:prstGeom prst="rect">
            <a:avLst/>
          </a:pr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3340" tIns="53340" rIns="53340" bIns="53340" numCol="1" spcCol="1270" anchor="t" anchorCtr="0">
            <a:noAutofit/>
          </a:bodyPr>
          <a:lstStyle/>
          <a:p>
            <a:pPr defTabSz="622300">
              <a:lnSpc>
                <a:spcPct val="90000"/>
              </a:lnSpc>
              <a:spcBef>
                <a:spcPts val="0"/>
              </a:spcBef>
              <a:spcAft>
                <a:spcPts val="0"/>
              </a:spcAft>
              <a:defRPr/>
            </a:pPr>
            <a:r>
              <a:rPr lang="en-GB" sz="1600">
                <a:solidFill>
                  <a:schemeClr val="lt1"/>
                </a:solidFill>
                <a:latin typeface="Arial"/>
              </a:rPr>
              <a:t>Different sets of attributes used internationally</a:t>
            </a:r>
            <a:endParaRPr/>
          </a:p>
        </p:txBody>
      </p:sp>
      <p:pic>
        <p:nvPicPr>
          <p:cNvPr id="9" name="Picture Placeholder 7" descr="eduroamtrans.eps"/>
          <p:cNvPicPr>
            <a:picLocks noChangeAspect="1" noChangeArrowheads="1"/>
          </p:cNvPicPr>
          <p:nvPr/>
        </p:nvPicPr>
        <p:blipFill>
          <a:blip r:embed="rId2"/>
          <a:srcRect t="-52930" b="-52930"/>
          <a:stretch/>
        </p:blipFill>
        <p:spPr bwMode="auto">
          <a:xfrm>
            <a:off x="7399297" y="1784586"/>
            <a:ext cx="2209175" cy="1656037"/>
          </a:xfrm>
          <a:prstGeom prst="rect">
            <a:avLst/>
          </a:prstGeom>
          <a:noFill/>
        </p:spPr>
      </p:pic>
      <p:pic>
        <p:nvPicPr>
          <p:cNvPr id="10" name="Picture 9"/>
          <p:cNvPicPr>
            <a:picLocks noChangeAspect="1"/>
          </p:cNvPicPr>
          <p:nvPr/>
        </p:nvPicPr>
        <p:blipFill>
          <a:blip r:embed="rId3"/>
          <a:stretch/>
        </p:blipFill>
        <p:spPr bwMode="auto">
          <a:xfrm>
            <a:off x="7186091" y="5456847"/>
            <a:ext cx="2131651" cy="508757"/>
          </a:xfrm>
          <a:prstGeom prst="rect">
            <a:avLst/>
          </a:prstGeom>
        </p:spPr>
      </p:pic>
      <p:pic>
        <p:nvPicPr>
          <p:cNvPr id="11" name="Picture 10" descr="Verschiedenes_Icon_weltkugel_2.png"/>
          <p:cNvPicPr>
            <a:picLocks noChangeAspect="1"/>
          </p:cNvPicPr>
          <p:nvPr/>
        </p:nvPicPr>
        <p:blipFill>
          <a:blip r:embed="rId4"/>
          <a:stretch/>
        </p:blipFill>
        <p:spPr bwMode="auto">
          <a:xfrm>
            <a:off x="7332939" y="3152591"/>
            <a:ext cx="2195904" cy="2191838"/>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eduGAIN Example</a:t>
            </a:r>
            <a:endParaRPr sz="2600"/>
          </a:p>
        </p:txBody>
      </p:sp>
      <p:grpSp>
        <p:nvGrpSpPr>
          <p:cNvPr id="5" name="Content Placeholder 2"/>
          <p:cNvGrpSpPr/>
          <p:nvPr/>
        </p:nvGrpSpPr>
        <p:grpSpPr bwMode="auto">
          <a:xfrm>
            <a:off x="1188765" y="1226539"/>
            <a:ext cx="8350696" cy="1695772"/>
            <a:chOff x="0" y="0"/>
            <a:chExt cx="8350696" cy="1695772"/>
          </a:xfrm>
        </p:grpSpPr>
        <p:sp>
          <p:nvSpPr>
            <p:cNvPr id="6" name="Rectangle 5"/>
            <p:cNvSpPr/>
            <p:nvPr/>
          </p:nvSpPr>
          <p:spPr bwMode="auto">
            <a:xfrm>
              <a:off x="0" y="65008"/>
              <a:ext cx="2609591" cy="156575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p:spPr>
          <p:style>
            <a:lnRef idx="0">
              <a:srgbClr val="000000"/>
            </a:lnRef>
            <a:fillRef idx="3">
              <a:srgbClr val="000000"/>
            </a:fillRef>
            <a:effectRef idx="2">
              <a:srgbClr val="000000"/>
            </a:effectRef>
            <a:fontRef idx="minor">
              <a:schemeClr val="lt1"/>
            </a:fontRef>
          </p:style>
          <p:txBody>
            <a:bodyPr spcFirstLastPara="0" vert="horz" wrap="square" lIns="64770" tIns="64770" rIns="64770" bIns="64770" numCol="1" spcCol="1270" anchor="ctr" anchorCtr="0">
              <a:noAutofit/>
            </a:bodyPr>
            <a:lstStyle/>
            <a:p>
              <a:pPr marL="0" lvl="0" indent="0" algn="ctr" defTabSz="755650">
                <a:lnSpc>
                  <a:spcPct val="90000"/>
                </a:lnSpc>
                <a:spcBef>
                  <a:spcPts val="0"/>
                </a:spcBef>
                <a:spcAft>
                  <a:spcPts val="0"/>
                </a:spcAft>
                <a:buNone/>
                <a:defRPr/>
              </a:pPr>
              <a:r>
                <a:rPr lang="en-US" sz="1700"/>
                <a:t>eduGAIN provides policy framework and standards</a:t>
              </a:r>
              <a:br>
                <a:rPr lang="en-US" sz="1700"/>
              </a:br>
              <a:r>
                <a:rPr lang="en-US" sz="1700"/>
                <a:t>to build trust</a:t>
              </a:r>
              <a:endParaRPr/>
            </a:p>
          </p:txBody>
        </p:sp>
        <p:sp>
          <p:nvSpPr>
            <p:cNvPr id="7" name="Rectangle 6"/>
            <p:cNvSpPr/>
            <p:nvPr/>
          </p:nvSpPr>
          <p:spPr bwMode="auto">
            <a:xfrm>
              <a:off x="2870550" y="65008"/>
              <a:ext cx="2609591" cy="156575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p:spPr>
          <p:style>
            <a:lnRef idx="0">
              <a:srgbClr val="000000"/>
            </a:lnRef>
            <a:fillRef idx="3">
              <a:srgbClr val="000000"/>
            </a:fillRef>
            <a:effectRef idx="2">
              <a:srgbClr val="000000"/>
            </a:effectRef>
            <a:fontRef idx="minor">
              <a:schemeClr val="lt1"/>
            </a:fontRef>
          </p:style>
          <p:txBody>
            <a:bodyPr spcFirstLastPara="0" vert="horz" wrap="square" lIns="64770" tIns="64770" rIns="64770" bIns="64770" numCol="1" spcCol="1270" anchor="t" anchorCtr="0">
              <a:noAutofit/>
            </a:bodyPr>
            <a:lstStyle/>
            <a:p>
              <a:pPr marL="0" lvl="0" indent="0" algn="l" defTabSz="755650">
                <a:lnSpc>
                  <a:spcPct val="90000"/>
                </a:lnSpc>
                <a:spcBef>
                  <a:spcPts val="0"/>
                </a:spcBef>
                <a:spcAft>
                  <a:spcPts val="0"/>
                </a:spcAft>
                <a:buNone/>
                <a:defRPr/>
              </a:pPr>
              <a:r>
                <a:rPr lang="en-US" sz="1700"/>
                <a:t>SPs and IdPs of participating federations  </a:t>
              </a:r>
              <a:r>
                <a:rPr lang="en-US" sz="1700" b="1"/>
                <a:t>opt-in </a:t>
              </a:r>
              <a:r>
                <a:rPr lang="en-US" sz="1700"/>
                <a:t>for eduGAIN</a:t>
              </a:r>
              <a:endParaRPr/>
            </a:p>
            <a:p>
              <a:pPr marL="114300" lvl="1" indent="-114300" algn="l" defTabSz="577849">
                <a:lnSpc>
                  <a:spcPct val="90000"/>
                </a:lnSpc>
                <a:spcBef>
                  <a:spcPts val="0"/>
                </a:spcBef>
                <a:spcAft>
                  <a:spcPts val="0"/>
                </a:spcAft>
                <a:buChar char="•"/>
                <a:defRPr/>
              </a:pPr>
              <a:r>
                <a:rPr lang="en-US" sz="1300"/>
                <a:t>Various local processes for what this means</a:t>
              </a:r>
              <a:endParaRPr/>
            </a:p>
            <a:p>
              <a:pPr marL="114300" lvl="1" indent="-114300" algn="l" defTabSz="577849">
                <a:lnSpc>
                  <a:spcPct val="90000"/>
                </a:lnSpc>
                <a:spcBef>
                  <a:spcPts val="0"/>
                </a:spcBef>
                <a:spcAft>
                  <a:spcPts val="0"/>
                </a:spcAft>
                <a:buChar char="•"/>
                <a:defRPr/>
              </a:pPr>
              <a:r>
                <a:rPr lang="en-US" sz="1300"/>
                <a:t>Opt out being piloted by some</a:t>
              </a:r>
              <a:endParaRPr/>
            </a:p>
          </p:txBody>
        </p:sp>
        <p:sp>
          <p:nvSpPr>
            <p:cNvPr id="8" name="Rectangle 7"/>
            <p:cNvSpPr/>
            <p:nvPr/>
          </p:nvSpPr>
          <p:spPr bwMode="auto">
            <a:xfrm>
              <a:off x="5741103" y="65008"/>
              <a:ext cx="2609591" cy="1565754"/>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p:spPr>
          <p:style>
            <a:lnRef idx="0">
              <a:srgbClr val="000000"/>
            </a:lnRef>
            <a:fillRef idx="3">
              <a:srgbClr val="000000"/>
            </a:fillRef>
            <a:effectRef idx="2">
              <a:srgbClr val="000000"/>
            </a:effectRef>
            <a:fontRef idx="minor">
              <a:schemeClr val="lt1"/>
            </a:fontRef>
          </p:style>
          <p:txBody>
            <a:bodyPr spcFirstLastPara="0" vert="horz" wrap="square" lIns="64770" tIns="64770" rIns="64770" bIns="64770" numCol="1" spcCol="1270" anchor="ctr" anchorCtr="0">
              <a:noAutofit/>
            </a:bodyPr>
            <a:lstStyle/>
            <a:p>
              <a:pPr marL="0" lvl="0" indent="0" algn="ctr" defTabSz="755650">
                <a:lnSpc>
                  <a:spcPct val="90000"/>
                </a:lnSpc>
                <a:spcBef>
                  <a:spcPts val="0"/>
                </a:spcBef>
                <a:spcAft>
                  <a:spcPts val="0"/>
                </a:spcAft>
                <a:buNone/>
                <a:defRPr/>
              </a:pPr>
              <a:r>
                <a:rPr lang="en-US" sz="1700"/>
                <a:t>MDS fetches, aggregates and republishes metadata</a:t>
              </a:r>
              <a:endParaRPr/>
            </a:p>
          </p:txBody>
        </p:sp>
      </p:grpSp>
      <p:pic>
        <p:nvPicPr>
          <p:cNvPr id="9" name="Picture 2" descr="eduGAIN.png"/>
          <p:cNvPicPr>
            <a:picLocks noChangeAspect="1"/>
          </p:cNvPicPr>
          <p:nvPr/>
        </p:nvPicPr>
        <p:blipFill>
          <a:blip r:embed="rId2"/>
          <a:stretch/>
        </p:blipFill>
        <p:spPr bwMode="auto">
          <a:xfrm>
            <a:off x="1331194" y="4146546"/>
            <a:ext cx="1374775" cy="2016125"/>
          </a:xfrm>
          <a:prstGeom prst="rect">
            <a:avLst/>
          </a:prstGeom>
          <a:noFill/>
          <a:ln>
            <a:noFill/>
          </a:ln>
        </p:spPr>
      </p:pic>
      <p:pic>
        <p:nvPicPr>
          <p:cNvPr id="10" name="Picture 1" descr="eduGAIN-BASIC.png"/>
          <p:cNvPicPr>
            <a:picLocks noChangeAspect="1"/>
          </p:cNvPicPr>
          <p:nvPr/>
        </p:nvPicPr>
        <p:blipFill>
          <a:blip r:embed="rId3"/>
          <a:stretch/>
        </p:blipFill>
        <p:spPr bwMode="auto">
          <a:xfrm>
            <a:off x="3274764" y="3292595"/>
            <a:ext cx="6146800" cy="30861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Metadata Exchange for eduGAIN</a:t>
            </a:r>
            <a:endParaRPr sz="2900"/>
          </a:p>
        </p:txBody>
      </p:sp>
      <p:pic>
        <p:nvPicPr>
          <p:cNvPr id="5" name="Picture 1" descr="eduGAIN-MDS.png"/>
          <p:cNvPicPr>
            <a:picLocks noChangeAspect="1"/>
          </p:cNvPicPr>
          <p:nvPr/>
        </p:nvPicPr>
        <p:blipFill>
          <a:blip r:embed="rId2"/>
          <a:stretch/>
        </p:blipFill>
        <p:spPr bwMode="auto">
          <a:xfrm>
            <a:off x="1897986" y="2686037"/>
            <a:ext cx="6743700" cy="2743200"/>
          </a:xfrm>
          <a:prstGeom prst="rect">
            <a:avLst/>
          </a:prstGeom>
        </p:spPr>
      </p:pic>
      <p:grpSp>
        <p:nvGrpSpPr>
          <p:cNvPr id="6" name="Group 3"/>
          <p:cNvGrpSpPr/>
          <p:nvPr/>
        </p:nvGrpSpPr>
        <p:grpSpPr bwMode="auto">
          <a:xfrm>
            <a:off x="729791" y="1245877"/>
            <a:ext cx="8893144" cy="5040560"/>
            <a:chOff x="91437" y="1340768"/>
            <a:chExt cx="8893144" cy="5040560"/>
          </a:xfrm>
        </p:grpSpPr>
        <p:sp>
          <p:nvSpPr>
            <p:cNvPr id="7" name="Freeform 4"/>
            <p:cNvSpPr/>
            <p:nvPr/>
          </p:nvSpPr>
          <p:spPr bwMode="auto">
            <a:xfrm>
              <a:off x="179512" y="1340768"/>
              <a:ext cx="2756396" cy="1368152"/>
            </a:xfrm>
            <a:custGeom>
              <a:avLst/>
              <a:gdLst>
                <a:gd name="connsiteX0" fmla="*/ 0 w 2756397"/>
                <a:gd name="connsiteY0" fmla="*/ 0 h 1653838"/>
                <a:gd name="connsiteX1" fmla="*/ 2756397 w 2756397"/>
                <a:gd name="connsiteY1" fmla="*/ 0 h 1653838"/>
                <a:gd name="connsiteX2" fmla="*/ 2756397 w 2756397"/>
                <a:gd name="connsiteY2" fmla="*/ 1653838 h 1653838"/>
                <a:gd name="connsiteX3" fmla="*/ 0 w 2756397"/>
                <a:gd name="connsiteY3" fmla="*/ 1653838 h 1653838"/>
                <a:gd name="connsiteX4" fmla="*/ 0 w 2756397"/>
                <a:gd name="connsiteY4" fmla="*/ 0 h 1653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6397" h="1653838" extrusionOk="0">
                  <a:moveTo>
                    <a:pt x="0" y="0"/>
                  </a:moveTo>
                  <a:lnTo>
                    <a:pt x="2756397" y="0"/>
                  </a:lnTo>
                  <a:lnTo>
                    <a:pt x="2756397" y="1653838"/>
                  </a:lnTo>
                  <a:lnTo>
                    <a:pt x="0" y="1653838"/>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ts val="0"/>
                </a:spcBef>
                <a:spcAft>
                  <a:spcPts val="0"/>
                </a:spcAft>
                <a:defRPr/>
              </a:pPr>
              <a:r>
                <a:rPr lang="en-US" sz="1800"/>
                <a:t>Each Federation publishes a Metadata file with the entities that want to interfederate.</a:t>
              </a:r>
              <a:endParaRPr/>
            </a:p>
          </p:txBody>
        </p:sp>
        <p:sp>
          <p:nvSpPr>
            <p:cNvPr id="8" name="Freeform 5"/>
            <p:cNvSpPr/>
            <p:nvPr/>
          </p:nvSpPr>
          <p:spPr bwMode="auto">
            <a:xfrm>
              <a:off x="3275856" y="1340768"/>
              <a:ext cx="2756396" cy="1368152"/>
            </a:xfrm>
            <a:custGeom>
              <a:avLst/>
              <a:gdLst>
                <a:gd name="connsiteX0" fmla="*/ 0 w 2756397"/>
                <a:gd name="connsiteY0" fmla="*/ 0 h 1653838"/>
                <a:gd name="connsiteX1" fmla="*/ 2756397 w 2756397"/>
                <a:gd name="connsiteY1" fmla="*/ 0 h 1653838"/>
                <a:gd name="connsiteX2" fmla="*/ 2756397 w 2756397"/>
                <a:gd name="connsiteY2" fmla="*/ 1653838 h 1653838"/>
                <a:gd name="connsiteX3" fmla="*/ 0 w 2756397"/>
                <a:gd name="connsiteY3" fmla="*/ 1653838 h 1653838"/>
                <a:gd name="connsiteX4" fmla="*/ 0 w 2756397"/>
                <a:gd name="connsiteY4" fmla="*/ 0 h 1653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6397" h="1653838" extrusionOk="0">
                  <a:moveTo>
                    <a:pt x="0" y="0"/>
                  </a:moveTo>
                  <a:lnTo>
                    <a:pt x="2756397" y="0"/>
                  </a:lnTo>
                  <a:lnTo>
                    <a:pt x="2756397" y="1653838"/>
                  </a:lnTo>
                  <a:lnTo>
                    <a:pt x="0" y="1653838"/>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ts val="0"/>
                </a:spcBef>
                <a:spcAft>
                  <a:spcPts val="0"/>
                </a:spcAft>
                <a:defRPr/>
              </a:pPr>
              <a:r>
                <a:rPr lang="en-US" sz="1800"/>
                <a:t>The eduGAIN Metadata Data Service fetches them</a:t>
              </a:r>
              <a:endParaRPr/>
            </a:p>
          </p:txBody>
        </p:sp>
        <p:sp>
          <p:nvSpPr>
            <p:cNvPr id="9" name="Freeform 6"/>
            <p:cNvSpPr/>
            <p:nvPr/>
          </p:nvSpPr>
          <p:spPr bwMode="auto">
            <a:xfrm>
              <a:off x="6228184" y="1340768"/>
              <a:ext cx="2756396" cy="1368152"/>
            </a:xfrm>
            <a:custGeom>
              <a:avLst/>
              <a:gdLst>
                <a:gd name="connsiteX0" fmla="*/ 0 w 2756397"/>
                <a:gd name="connsiteY0" fmla="*/ 0 h 1653838"/>
                <a:gd name="connsiteX1" fmla="*/ 2756397 w 2756397"/>
                <a:gd name="connsiteY1" fmla="*/ 0 h 1653838"/>
                <a:gd name="connsiteX2" fmla="*/ 2756397 w 2756397"/>
                <a:gd name="connsiteY2" fmla="*/ 1653838 h 1653838"/>
                <a:gd name="connsiteX3" fmla="*/ 0 w 2756397"/>
                <a:gd name="connsiteY3" fmla="*/ 1653838 h 1653838"/>
                <a:gd name="connsiteX4" fmla="*/ 0 w 2756397"/>
                <a:gd name="connsiteY4" fmla="*/ 0 h 1653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6397" h="1653838" extrusionOk="0">
                  <a:moveTo>
                    <a:pt x="0" y="0"/>
                  </a:moveTo>
                  <a:lnTo>
                    <a:pt x="2756397" y="0"/>
                  </a:lnTo>
                  <a:lnTo>
                    <a:pt x="2756397" y="1653838"/>
                  </a:lnTo>
                  <a:lnTo>
                    <a:pt x="0" y="1653838"/>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ts val="0"/>
                </a:spcBef>
                <a:spcAft>
                  <a:spcPts val="0"/>
                </a:spcAft>
                <a:defRPr/>
              </a:pPr>
              <a:r>
                <a:rPr lang="en-US" sz="1800"/>
                <a:t>eduGAIN MDS aggregates all metadata and republishes it</a:t>
              </a:r>
              <a:endParaRPr/>
            </a:p>
          </p:txBody>
        </p:sp>
        <p:sp>
          <p:nvSpPr>
            <p:cNvPr id="10" name="Freeform 8"/>
            <p:cNvSpPr/>
            <p:nvPr/>
          </p:nvSpPr>
          <p:spPr bwMode="auto">
            <a:xfrm>
              <a:off x="91437" y="5447570"/>
              <a:ext cx="4264539" cy="933758"/>
            </a:xfrm>
            <a:custGeom>
              <a:avLst/>
              <a:gdLst>
                <a:gd name="connsiteX0" fmla="*/ 0 w 2756397"/>
                <a:gd name="connsiteY0" fmla="*/ 0 h 1653838"/>
                <a:gd name="connsiteX1" fmla="*/ 2756397 w 2756397"/>
                <a:gd name="connsiteY1" fmla="*/ 0 h 1653838"/>
                <a:gd name="connsiteX2" fmla="*/ 2756397 w 2756397"/>
                <a:gd name="connsiteY2" fmla="*/ 1653838 h 1653838"/>
                <a:gd name="connsiteX3" fmla="*/ 0 w 2756397"/>
                <a:gd name="connsiteY3" fmla="*/ 1653838 h 1653838"/>
                <a:gd name="connsiteX4" fmla="*/ 0 w 2756397"/>
                <a:gd name="connsiteY4" fmla="*/ 0 h 1653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6397" h="1653838" extrusionOk="0">
                  <a:moveTo>
                    <a:pt x="0" y="0"/>
                  </a:moveTo>
                  <a:lnTo>
                    <a:pt x="2756397" y="0"/>
                  </a:lnTo>
                  <a:lnTo>
                    <a:pt x="2756397" y="1653838"/>
                  </a:lnTo>
                  <a:lnTo>
                    <a:pt x="0" y="1653838"/>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ts val="0"/>
                </a:spcBef>
                <a:spcAft>
                  <a:spcPts val="0"/>
                </a:spcAft>
                <a:defRPr/>
              </a:pPr>
              <a:r>
                <a:rPr lang="en-US" sz="1600"/>
                <a:t>Federations fetch it and filter-out their own entities</a:t>
              </a:r>
              <a:endParaRPr/>
            </a:p>
          </p:txBody>
        </p:sp>
        <p:sp>
          <p:nvSpPr>
            <p:cNvPr id="11" name="Freeform 9"/>
            <p:cNvSpPr/>
            <p:nvPr/>
          </p:nvSpPr>
          <p:spPr bwMode="auto">
            <a:xfrm>
              <a:off x="5148064" y="5447570"/>
              <a:ext cx="3836517" cy="933758"/>
            </a:xfrm>
            <a:custGeom>
              <a:avLst/>
              <a:gdLst>
                <a:gd name="connsiteX0" fmla="*/ 0 w 2756397"/>
                <a:gd name="connsiteY0" fmla="*/ 0 h 1653838"/>
                <a:gd name="connsiteX1" fmla="*/ 2756397 w 2756397"/>
                <a:gd name="connsiteY1" fmla="*/ 0 h 1653838"/>
                <a:gd name="connsiteX2" fmla="*/ 2756397 w 2756397"/>
                <a:gd name="connsiteY2" fmla="*/ 1653838 h 1653838"/>
                <a:gd name="connsiteX3" fmla="*/ 0 w 2756397"/>
                <a:gd name="connsiteY3" fmla="*/ 1653838 h 1653838"/>
                <a:gd name="connsiteX4" fmla="*/ 0 w 2756397"/>
                <a:gd name="connsiteY4" fmla="*/ 0 h 16538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6397" h="1653838" extrusionOk="0">
                  <a:moveTo>
                    <a:pt x="0" y="0"/>
                  </a:moveTo>
                  <a:lnTo>
                    <a:pt x="2756397" y="0"/>
                  </a:lnTo>
                  <a:lnTo>
                    <a:pt x="2756397" y="1653838"/>
                  </a:lnTo>
                  <a:lnTo>
                    <a:pt x="0" y="1653838"/>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ts val="0"/>
                </a:spcBef>
                <a:spcAft>
                  <a:spcPts val="0"/>
                </a:spcAft>
                <a:defRPr/>
              </a:pPr>
              <a:r>
                <a:rPr lang="en-US" sz="1600"/>
                <a:t>Entities consume the filtered eduGAIN metadata file</a:t>
              </a:r>
              <a:br>
                <a:rPr lang="en-US" sz="1600"/>
              </a:br>
              <a:r>
                <a:rPr lang="en-US" sz="1600"/>
                <a:t>in addition to the one from the federation</a:t>
              </a:r>
              <a:endParaRPr/>
            </a:p>
          </p:txBody>
        </p:sp>
      </p:grpSp>
      <p:sp>
        <p:nvSpPr>
          <p:cNvPr id="12" name="ZoneTexte 18"/>
          <p:cNvSpPr/>
          <p:nvPr/>
        </p:nvSpPr>
        <p:spPr bwMode="auto">
          <a:xfrm>
            <a:off x="6464388" y="767258"/>
            <a:ext cx="184731" cy="461665"/>
          </a:xfrm>
          <a:prstGeom prst="rect">
            <a:avLst/>
          </a:prstGeom>
          <a:noFill/>
        </p:spPr>
        <p:txBody>
          <a:bodyPr wrap="none" rtlCol="0">
            <a:spAutoFit/>
          </a:bodyPr>
          <a:lstStyle/>
          <a:p>
            <a:pPr>
              <a:defRPr/>
            </a:pPr>
            <a:endParaRPr lang="fr-F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2"/>
          <p:cNvSpPr>
            <a:spLocks noGrp="1"/>
          </p:cNvSpPr>
          <p:nvPr>
            <p:ph type="title"/>
          </p:nvPr>
        </p:nvSpPr>
        <p:spPr bwMode="auto"/>
        <p:txBody>
          <a:bodyPr>
            <a:normAutofit fontScale="90000"/>
          </a:bodyPr>
          <a:lstStyle/>
          <a:p>
            <a:pPr>
              <a:defRPr/>
            </a:pPr>
            <a:r>
              <a:rPr lang="en-GB" sz="2600"/>
              <a:t>eduGAIN Constitution and Policy</a:t>
            </a:r>
            <a:endParaRPr sz="2600"/>
          </a:p>
        </p:txBody>
      </p:sp>
      <p:sp>
        <p:nvSpPr>
          <p:cNvPr id="5" name="ZoneTexte 18"/>
          <p:cNvSpPr/>
          <p:nvPr/>
        </p:nvSpPr>
        <p:spPr bwMode="auto">
          <a:xfrm>
            <a:off x="6464388" y="767258"/>
            <a:ext cx="184731" cy="461665"/>
          </a:xfrm>
          <a:prstGeom prst="rect">
            <a:avLst/>
          </a:prstGeom>
          <a:noFill/>
        </p:spPr>
        <p:txBody>
          <a:bodyPr wrap="none" rtlCol="0">
            <a:spAutoFit/>
          </a:bodyPr>
          <a:lstStyle/>
          <a:p>
            <a:pPr>
              <a:defRPr/>
            </a:pPr>
            <a:endParaRPr lang="fr-FR"/>
          </a:p>
        </p:txBody>
      </p:sp>
      <p:grpSp>
        <p:nvGrpSpPr>
          <p:cNvPr id="6" name="Group 5"/>
          <p:cNvGrpSpPr/>
          <p:nvPr/>
        </p:nvGrpSpPr>
        <p:grpSpPr bwMode="auto">
          <a:xfrm>
            <a:off x="1284034" y="1906612"/>
            <a:ext cx="8347706" cy="3947224"/>
            <a:chOff x="542162" y="2262451"/>
            <a:chExt cx="8347706" cy="3947224"/>
          </a:xfrm>
        </p:grpSpPr>
        <p:sp>
          <p:nvSpPr>
            <p:cNvPr id="7" name="Freeform 6"/>
            <p:cNvSpPr/>
            <p:nvPr/>
          </p:nvSpPr>
          <p:spPr bwMode="auto">
            <a:xfrm>
              <a:off x="542162" y="2262451"/>
              <a:ext cx="2545032" cy="518477"/>
            </a:xfrm>
            <a:custGeom>
              <a:avLst/>
              <a:gdLst>
                <a:gd name="connsiteX0" fmla="*/ 0 w 2545032"/>
                <a:gd name="connsiteY0" fmla="*/ 0 h 518477"/>
                <a:gd name="connsiteX1" fmla="*/ 2545032 w 2545032"/>
                <a:gd name="connsiteY1" fmla="*/ 0 h 518477"/>
                <a:gd name="connsiteX2" fmla="*/ 2545032 w 2545032"/>
                <a:gd name="connsiteY2" fmla="*/ 518477 h 518477"/>
                <a:gd name="connsiteX3" fmla="*/ 0 w 2545032"/>
                <a:gd name="connsiteY3" fmla="*/ 518477 h 518477"/>
                <a:gd name="connsiteX4" fmla="*/ 0 w 2545032"/>
                <a:gd name="connsiteY4" fmla="*/ 0 h 518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5032" h="518477" extrusionOk="0">
                  <a:moveTo>
                    <a:pt x="0" y="0"/>
                  </a:moveTo>
                  <a:lnTo>
                    <a:pt x="2545032" y="0"/>
                  </a:lnTo>
                  <a:lnTo>
                    <a:pt x="2545032" y="518477"/>
                  </a:lnTo>
                  <a:lnTo>
                    <a:pt x="0" y="518477"/>
                  </a:lnTo>
                  <a:lnTo>
                    <a:pt x="0" y="0"/>
                  </a:lnTo>
                  <a:close/>
                </a:path>
              </a:pathLst>
            </a:cu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lvl="0" algn="ctr" defTabSz="622300">
                <a:lnSpc>
                  <a:spcPct val="90000"/>
                </a:lnSpc>
                <a:spcBef>
                  <a:spcPts val="0"/>
                </a:spcBef>
                <a:spcAft>
                  <a:spcPts val="0"/>
                </a:spcAft>
                <a:defRPr/>
              </a:pPr>
              <a:r>
                <a:rPr lang="en-GB" sz="1400"/>
                <a:t>Governance and Governing Bodies </a:t>
              </a:r>
              <a:endParaRPr/>
            </a:p>
          </p:txBody>
        </p:sp>
        <p:sp>
          <p:nvSpPr>
            <p:cNvPr id="8" name="Freeform 7"/>
            <p:cNvSpPr/>
            <p:nvPr/>
          </p:nvSpPr>
          <p:spPr bwMode="auto">
            <a:xfrm>
              <a:off x="542162" y="2750976"/>
              <a:ext cx="2545032" cy="1686136"/>
            </a:xfrm>
            <a:custGeom>
              <a:avLst/>
              <a:gdLst>
                <a:gd name="connsiteX0" fmla="*/ 0 w 2545032"/>
                <a:gd name="connsiteY0" fmla="*/ 0 h 3458699"/>
                <a:gd name="connsiteX1" fmla="*/ 2545032 w 2545032"/>
                <a:gd name="connsiteY1" fmla="*/ 0 h 3458699"/>
                <a:gd name="connsiteX2" fmla="*/ 2545032 w 2545032"/>
                <a:gd name="connsiteY2" fmla="*/ 3458699 h 3458699"/>
                <a:gd name="connsiteX3" fmla="*/ 0 w 2545032"/>
                <a:gd name="connsiteY3" fmla="*/ 3458699 h 3458699"/>
                <a:gd name="connsiteX4" fmla="*/ 0 w 2545032"/>
                <a:gd name="connsiteY4" fmla="*/ 0 h 3458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5032" h="3458699" extrusionOk="0">
                  <a:moveTo>
                    <a:pt x="0" y="0"/>
                  </a:moveTo>
                  <a:lnTo>
                    <a:pt x="2545032" y="0"/>
                  </a:lnTo>
                  <a:lnTo>
                    <a:pt x="2545032" y="3458699"/>
                  </a:lnTo>
                  <a:lnTo>
                    <a:pt x="0" y="3458699"/>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ts val="0"/>
                </a:spcBef>
                <a:spcAft>
                  <a:spcPts val="0"/>
                </a:spcAft>
                <a:buChar char="••"/>
                <a:defRPr/>
              </a:pPr>
              <a:r>
                <a:rPr lang="en-GB" sz="1400" dirty="0" err="1"/>
                <a:t>eduGAIN</a:t>
              </a:r>
              <a:r>
                <a:rPr lang="en-GB" sz="1400" dirty="0"/>
                <a:t> Executive Committee (</a:t>
              </a:r>
              <a:r>
                <a:rPr lang="en-GB" sz="1400" dirty="0" err="1"/>
                <a:t>eEC</a:t>
              </a:r>
              <a:r>
                <a:rPr lang="en-GB" sz="1400" dirty="0"/>
                <a:t>)</a:t>
              </a:r>
              <a:endParaRPr dirty="0"/>
            </a:p>
            <a:p>
              <a:pPr marL="114300" lvl="1" indent="-114300" algn="l" defTabSz="622300">
                <a:lnSpc>
                  <a:spcPct val="90000"/>
                </a:lnSpc>
                <a:spcBef>
                  <a:spcPts val="0"/>
                </a:spcBef>
                <a:spcAft>
                  <a:spcPts val="0"/>
                </a:spcAft>
                <a:buChar char="••"/>
                <a:defRPr/>
              </a:pPr>
              <a:r>
                <a:rPr lang="en-GB" sz="1400" dirty="0" err="1"/>
                <a:t>eduGAIN</a:t>
              </a:r>
              <a:r>
                <a:rPr lang="en-GB" sz="1400" dirty="0"/>
                <a:t> Steering Group (</a:t>
              </a:r>
              <a:r>
                <a:rPr lang="en-GB" sz="1400" dirty="0" err="1"/>
                <a:t>eSG</a:t>
              </a:r>
              <a:r>
                <a:rPr lang="en-GB" sz="1400" dirty="0"/>
                <a:t>) </a:t>
              </a:r>
              <a:endParaRPr dirty="0"/>
            </a:p>
            <a:p>
              <a:pPr marL="114300" lvl="1" indent="-114300" algn="l" defTabSz="622300">
                <a:lnSpc>
                  <a:spcPct val="90000"/>
                </a:lnSpc>
                <a:spcBef>
                  <a:spcPts val="0"/>
                </a:spcBef>
                <a:spcAft>
                  <a:spcPts val="0"/>
                </a:spcAft>
                <a:buChar char="••"/>
                <a:defRPr/>
              </a:pPr>
              <a:r>
                <a:rPr lang="en-GB" sz="1400" dirty="0"/>
                <a:t>Operational Team (OT) </a:t>
              </a:r>
              <a:endParaRPr dirty="0"/>
            </a:p>
          </p:txBody>
        </p:sp>
        <p:sp>
          <p:nvSpPr>
            <p:cNvPr id="9" name="Freeform 8"/>
            <p:cNvSpPr/>
            <p:nvPr/>
          </p:nvSpPr>
          <p:spPr bwMode="auto">
            <a:xfrm>
              <a:off x="3443499" y="2262451"/>
              <a:ext cx="2545032" cy="518477"/>
            </a:xfrm>
            <a:custGeom>
              <a:avLst/>
              <a:gdLst>
                <a:gd name="connsiteX0" fmla="*/ 0 w 2545032"/>
                <a:gd name="connsiteY0" fmla="*/ 0 h 518477"/>
                <a:gd name="connsiteX1" fmla="*/ 2545032 w 2545032"/>
                <a:gd name="connsiteY1" fmla="*/ 0 h 518477"/>
                <a:gd name="connsiteX2" fmla="*/ 2545032 w 2545032"/>
                <a:gd name="connsiteY2" fmla="*/ 518477 h 518477"/>
                <a:gd name="connsiteX3" fmla="*/ 0 w 2545032"/>
                <a:gd name="connsiteY3" fmla="*/ 518477 h 518477"/>
                <a:gd name="connsiteX4" fmla="*/ 0 w 2545032"/>
                <a:gd name="connsiteY4" fmla="*/ 0 h 518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5032" h="518477" extrusionOk="0">
                  <a:moveTo>
                    <a:pt x="0" y="0"/>
                  </a:moveTo>
                  <a:lnTo>
                    <a:pt x="2545032" y="0"/>
                  </a:lnTo>
                  <a:lnTo>
                    <a:pt x="2545032" y="518477"/>
                  </a:lnTo>
                  <a:lnTo>
                    <a:pt x="0" y="518477"/>
                  </a:lnTo>
                  <a:lnTo>
                    <a:pt x="0" y="0"/>
                  </a:lnTo>
                  <a:close/>
                </a:path>
              </a:pathLst>
            </a:cu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lvl="0" algn="ctr" defTabSz="622300">
                <a:lnSpc>
                  <a:spcPct val="90000"/>
                </a:lnSpc>
                <a:spcBef>
                  <a:spcPts val="0"/>
                </a:spcBef>
                <a:spcAft>
                  <a:spcPts val="0"/>
                </a:spcAft>
                <a:defRPr/>
              </a:pPr>
              <a:r>
                <a:rPr lang="en-GB" sz="1400"/>
                <a:t>Participant Federations MUST: </a:t>
              </a:r>
              <a:endParaRPr/>
            </a:p>
          </p:txBody>
        </p:sp>
        <p:sp>
          <p:nvSpPr>
            <p:cNvPr id="10" name="Freeform 9"/>
            <p:cNvSpPr/>
            <p:nvPr/>
          </p:nvSpPr>
          <p:spPr bwMode="auto">
            <a:xfrm>
              <a:off x="3443499" y="2750976"/>
              <a:ext cx="2545032" cy="3458699"/>
            </a:xfrm>
            <a:custGeom>
              <a:avLst/>
              <a:gdLst>
                <a:gd name="connsiteX0" fmla="*/ 0 w 2545032"/>
                <a:gd name="connsiteY0" fmla="*/ 0 h 3458699"/>
                <a:gd name="connsiteX1" fmla="*/ 2545032 w 2545032"/>
                <a:gd name="connsiteY1" fmla="*/ 0 h 3458699"/>
                <a:gd name="connsiteX2" fmla="*/ 2545032 w 2545032"/>
                <a:gd name="connsiteY2" fmla="*/ 3458699 h 3458699"/>
                <a:gd name="connsiteX3" fmla="*/ 0 w 2545032"/>
                <a:gd name="connsiteY3" fmla="*/ 3458699 h 3458699"/>
                <a:gd name="connsiteX4" fmla="*/ 0 w 2545032"/>
                <a:gd name="connsiteY4" fmla="*/ 0 h 3458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5032" h="3458699" extrusionOk="0">
                  <a:moveTo>
                    <a:pt x="0" y="0"/>
                  </a:moveTo>
                  <a:lnTo>
                    <a:pt x="2545032" y="0"/>
                  </a:lnTo>
                  <a:lnTo>
                    <a:pt x="2545032" y="3458699"/>
                  </a:lnTo>
                  <a:lnTo>
                    <a:pt x="0" y="3458699"/>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ts val="0"/>
                </a:spcBef>
                <a:spcAft>
                  <a:spcPts val="0"/>
                </a:spcAft>
                <a:buChar char="••"/>
                <a:defRPr/>
              </a:pPr>
              <a:r>
                <a:rPr lang="en-GB" sz="1400"/>
                <a:t>Primarily serve the interests of the education and research sector. </a:t>
              </a:r>
              <a:endParaRPr/>
            </a:p>
            <a:p>
              <a:pPr marL="114300" lvl="1" indent="-114300" algn="l" defTabSz="622300">
                <a:lnSpc>
                  <a:spcPct val="90000"/>
                </a:lnSpc>
                <a:spcBef>
                  <a:spcPts val="0"/>
                </a:spcBef>
                <a:spcAft>
                  <a:spcPts val="0"/>
                </a:spcAft>
                <a:buChar char="••"/>
                <a:defRPr/>
              </a:pPr>
              <a:r>
                <a:rPr lang="en-GB" sz="1400"/>
                <a:t>Provide a point of contact for their Members for dealing with technical issues. </a:t>
              </a:r>
              <a:endParaRPr/>
            </a:p>
            <a:p>
              <a:pPr marL="114300" lvl="1" indent="-114300" algn="l" defTabSz="622300">
                <a:lnSpc>
                  <a:spcPct val="90000"/>
                </a:lnSpc>
                <a:spcBef>
                  <a:spcPts val="0"/>
                </a:spcBef>
                <a:spcAft>
                  <a:spcPts val="0"/>
                </a:spcAft>
                <a:buChar char="••"/>
                <a:defRPr/>
              </a:pPr>
              <a:r>
                <a:rPr lang="en-GB" sz="1400"/>
                <a:t>Provide processes for handling complaints and incidents involving their Members. </a:t>
              </a:r>
              <a:endParaRPr/>
            </a:p>
            <a:p>
              <a:pPr marL="114300" lvl="1" indent="-114300" algn="l" defTabSz="622300">
                <a:lnSpc>
                  <a:spcPct val="90000"/>
                </a:lnSpc>
                <a:spcBef>
                  <a:spcPts val="0"/>
                </a:spcBef>
                <a:spcAft>
                  <a:spcPts val="0"/>
                </a:spcAft>
                <a:buChar char="••"/>
                <a:defRPr/>
              </a:pPr>
              <a:r>
                <a:rPr lang="en-GB" sz="1400"/>
                <a:t>Have a published Metadata registration practice statement. </a:t>
              </a:r>
              <a:endParaRPr/>
            </a:p>
            <a:p>
              <a:pPr marL="114300" lvl="1" indent="-114300" algn="l" defTabSz="622300">
                <a:lnSpc>
                  <a:spcPct val="90000"/>
                </a:lnSpc>
                <a:spcBef>
                  <a:spcPts val="0"/>
                </a:spcBef>
                <a:spcAft>
                  <a:spcPts val="0"/>
                </a:spcAft>
                <a:buChar char="••"/>
                <a:defRPr/>
              </a:pPr>
              <a:r>
                <a:rPr lang="en-GB" sz="1400"/>
                <a:t>Follow the eduGAIN SAML 2.0 Metadata Profile </a:t>
              </a:r>
              <a:endParaRPr/>
            </a:p>
          </p:txBody>
        </p:sp>
        <p:sp>
          <p:nvSpPr>
            <p:cNvPr id="11" name="Freeform 10"/>
            <p:cNvSpPr/>
            <p:nvPr/>
          </p:nvSpPr>
          <p:spPr bwMode="auto">
            <a:xfrm>
              <a:off x="6344836" y="2262451"/>
              <a:ext cx="2545032" cy="518477"/>
            </a:xfrm>
            <a:custGeom>
              <a:avLst/>
              <a:gdLst>
                <a:gd name="connsiteX0" fmla="*/ 0 w 2545032"/>
                <a:gd name="connsiteY0" fmla="*/ 0 h 518477"/>
                <a:gd name="connsiteX1" fmla="*/ 2545032 w 2545032"/>
                <a:gd name="connsiteY1" fmla="*/ 0 h 518477"/>
                <a:gd name="connsiteX2" fmla="*/ 2545032 w 2545032"/>
                <a:gd name="connsiteY2" fmla="*/ 518477 h 518477"/>
                <a:gd name="connsiteX3" fmla="*/ 0 w 2545032"/>
                <a:gd name="connsiteY3" fmla="*/ 518477 h 518477"/>
                <a:gd name="connsiteX4" fmla="*/ 0 w 2545032"/>
                <a:gd name="connsiteY4" fmla="*/ 0 h 5184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5032" h="518477" extrusionOk="0">
                  <a:moveTo>
                    <a:pt x="0" y="0"/>
                  </a:moveTo>
                  <a:lnTo>
                    <a:pt x="2545032" y="0"/>
                  </a:lnTo>
                  <a:lnTo>
                    <a:pt x="2545032" y="518477"/>
                  </a:lnTo>
                  <a:lnTo>
                    <a:pt x="0" y="518477"/>
                  </a:lnTo>
                  <a:lnTo>
                    <a:pt x="0" y="0"/>
                  </a:lnTo>
                  <a:close/>
                </a:path>
              </a:pathLst>
            </a:custGeom>
          </p:spPr>
          <p:style>
            <a:lnRef idx="1">
              <a:schemeClr val="accen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lvl="0" algn="ctr" defTabSz="622300">
                <a:lnSpc>
                  <a:spcPct val="90000"/>
                </a:lnSpc>
                <a:spcBef>
                  <a:spcPts val="0"/>
                </a:spcBef>
                <a:spcAft>
                  <a:spcPts val="0"/>
                </a:spcAft>
                <a:defRPr/>
              </a:pPr>
              <a:r>
                <a:rPr lang="en-GB" sz="1400"/>
                <a:t>No express right of communication</a:t>
              </a:r>
              <a:endParaRPr/>
            </a:p>
          </p:txBody>
        </p:sp>
        <p:sp>
          <p:nvSpPr>
            <p:cNvPr id="12" name="Freeform 11"/>
            <p:cNvSpPr/>
            <p:nvPr/>
          </p:nvSpPr>
          <p:spPr bwMode="auto">
            <a:xfrm>
              <a:off x="6344836" y="2750976"/>
              <a:ext cx="2545032" cy="1686136"/>
            </a:xfrm>
            <a:custGeom>
              <a:avLst/>
              <a:gdLst>
                <a:gd name="connsiteX0" fmla="*/ 0 w 2545032"/>
                <a:gd name="connsiteY0" fmla="*/ 0 h 3458699"/>
                <a:gd name="connsiteX1" fmla="*/ 2545032 w 2545032"/>
                <a:gd name="connsiteY1" fmla="*/ 0 h 3458699"/>
                <a:gd name="connsiteX2" fmla="*/ 2545032 w 2545032"/>
                <a:gd name="connsiteY2" fmla="*/ 3458699 h 3458699"/>
                <a:gd name="connsiteX3" fmla="*/ 0 w 2545032"/>
                <a:gd name="connsiteY3" fmla="*/ 3458699 h 3458699"/>
                <a:gd name="connsiteX4" fmla="*/ 0 w 2545032"/>
                <a:gd name="connsiteY4" fmla="*/ 0 h 3458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5032" h="3458699" extrusionOk="0">
                  <a:moveTo>
                    <a:pt x="0" y="0"/>
                  </a:moveTo>
                  <a:lnTo>
                    <a:pt x="2545032" y="0"/>
                  </a:lnTo>
                  <a:lnTo>
                    <a:pt x="2545032" y="3458699"/>
                  </a:lnTo>
                  <a:lnTo>
                    <a:pt x="0" y="3458699"/>
                  </a:lnTo>
                  <a:lnTo>
                    <a:pt x="0" y="0"/>
                  </a:lnTo>
                  <a:close/>
                </a:path>
              </a:pathLst>
            </a:custGeom>
          </p:spPr>
          <p:style>
            <a:lnRef idx="1">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ts val="0"/>
                </a:spcBef>
                <a:spcAft>
                  <a:spcPts val="0"/>
                </a:spcAft>
                <a:buChar char="••"/>
                <a:defRPr/>
              </a:pPr>
              <a:r>
                <a:rPr lang="en-GB" sz="1400"/>
                <a:t>For an Entity registered in an eduGAIN Participant Federation it does not imply any right of communication with any other Entity exchanged through eduGAIN. </a:t>
              </a:r>
              <a:endParaRPr/>
            </a:p>
          </p:txBody>
        </p:sp>
      </p:grpSp>
      <p:pic>
        <p:nvPicPr>
          <p:cNvPr id="13" name="Picture 12" descr="Icon_switchonaut_gruppe_mittel.png"/>
          <p:cNvPicPr>
            <a:picLocks noChangeAspect="1"/>
          </p:cNvPicPr>
          <p:nvPr/>
        </p:nvPicPr>
        <p:blipFill>
          <a:blip r:embed="rId2"/>
          <a:stretch/>
        </p:blipFill>
        <p:spPr bwMode="auto">
          <a:xfrm>
            <a:off x="1425440" y="4210868"/>
            <a:ext cx="2302148" cy="2134864"/>
          </a:xfrm>
          <a:prstGeom prst="rect">
            <a:avLst/>
          </a:prstGeom>
        </p:spPr>
      </p:pic>
      <p:pic>
        <p:nvPicPr>
          <p:cNvPr id="14" name="Picture 13" descr="Arbeit_Icon_hand_stift.png"/>
          <p:cNvPicPr>
            <a:picLocks noChangeAspect="1"/>
          </p:cNvPicPr>
          <p:nvPr/>
        </p:nvPicPr>
        <p:blipFill>
          <a:blip r:embed="rId3"/>
          <a:stretch/>
        </p:blipFill>
        <p:spPr bwMode="auto">
          <a:xfrm>
            <a:off x="7546120" y="4141365"/>
            <a:ext cx="1728192" cy="2013719"/>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39AE18-8CA2-482D-61AA-384D331D3779}"/>
              </a:ext>
            </a:extLst>
          </p:cNvPr>
          <p:cNvSpPr>
            <a:spLocks noGrp="1"/>
          </p:cNvSpPr>
          <p:nvPr>
            <p:ph type="title"/>
          </p:nvPr>
        </p:nvSpPr>
        <p:spPr/>
        <p:txBody>
          <a:bodyPr>
            <a:normAutofit fontScale="90000"/>
          </a:bodyPr>
          <a:lstStyle/>
          <a:p>
            <a:r>
              <a:rPr lang="en-FR" dirty="0"/>
              <a:t>Terminology</a:t>
            </a:r>
          </a:p>
        </p:txBody>
      </p:sp>
      <p:sp>
        <p:nvSpPr>
          <p:cNvPr id="10" name="Content Placeholder 1">
            <a:extLst>
              <a:ext uri="{FF2B5EF4-FFF2-40B4-BE49-F238E27FC236}">
                <a16:creationId xmlns:a16="http://schemas.microsoft.com/office/drawing/2014/main" id="{DF3BEBB4-3FCE-B625-C3DC-8B91C5BF8824}"/>
              </a:ext>
            </a:extLst>
          </p:cNvPr>
          <p:cNvSpPr>
            <a:spLocks noGrp="1"/>
          </p:cNvSpPr>
          <p:nvPr>
            <p:ph idx="1"/>
          </p:nvPr>
        </p:nvSpPr>
        <p:spPr bwMode="auto">
          <a:xfrm>
            <a:off x="838200" y="1825625"/>
            <a:ext cx="3015344" cy="4351338"/>
          </a:xfrm>
        </p:spPr>
        <p:txBody>
          <a:bodyPr/>
          <a:lstStyle/>
          <a:p>
            <a:pPr>
              <a:defRPr/>
            </a:pPr>
            <a:r>
              <a:rPr lang="en-US" dirty="0"/>
              <a:t>Identification</a:t>
            </a:r>
            <a:endParaRPr dirty="0"/>
          </a:p>
        </p:txBody>
      </p:sp>
      <p:pic>
        <p:nvPicPr>
          <p:cNvPr id="11" name="Picture 5">
            <a:extLst>
              <a:ext uri="{FF2B5EF4-FFF2-40B4-BE49-F238E27FC236}">
                <a16:creationId xmlns:a16="http://schemas.microsoft.com/office/drawing/2014/main" id="{3A0891B2-3167-5279-F38D-AE169DDD3F1C}"/>
              </a:ext>
            </a:extLst>
          </p:cNvPr>
          <p:cNvPicPr>
            <a:picLocks noChangeAspect="1"/>
          </p:cNvPicPr>
          <p:nvPr/>
        </p:nvPicPr>
        <p:blipFill>
          <a:blip r:embed="rId2"/>
          <a:stretch/>
        </p:blipFill>
        <p:spPr bwMode="auto">
          <a:xfrm>
            <a:off x="1389982" y="2380388"/>
            <a:ext cx="1661547" cy="2628900"/>
          </a:xfrm>
          <a:prstGeom prst="rect">
            <a:avLst/>
          </a:prstGeom>
        </p:spPr>
      </p:pic>
      <p:sp>
        <p:nvSpPr>
          <p:cNvPr id="12" name="Content Placeholder 1">
            <a:extLst>
              <a:ext uri="{FF2B5EF4-FFF2-40B4-BE49-F238E27FC236}">
                <a16:creationId xmlns:a16="http://schemas.microsoft.com/office/drawing/2014/main" id="{D40DB403-562F-ED2C-1627-7CDF93C488FF}"/>
              </a:ext>
            </a:extLst>
          </p:cNvPr>
          <p:cNvSpPr>
            <a:spLocks/>
          </p:cNvSpPr>
          <p:nvPr/>
        </p:nvSpPr>
        <p:spPr bwMode="auto">
          <a:xfrm>
            <a:off x="4329418" y="1825625"/>
            <a:ext cx="3015344"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tx2"/>
                </a:solidFill>
                <a:latin typeface="Helvetica"/>
                <a:ea typeface="+mn-ea"/>
                <a:cs typeface="Helvetica"/>
              </a:defRPr>
            </a:lvl1pPr>
            <a:lvl2pPr marL="685800" indent="-228600" algn="l" defTabSz="914400">
              <a:lnSpc>
                <a:spcPct val="90000"/>
              </a:lnSpc>
              <a:spcBef>
                <a:spcPts val="500"/>
              </a:spcBef>
              <a:buFont typeface="Arial"/>
              <a:buChar char="•"/>
              <a:defRPr sz="2400">
                <a:solidFill>
                  <a:schemeClr val="tx2"/>
                </a:solidFill>
                <a:latin typeface="Helvetica"/>
                <a:ea typeface="+mn-ea"/>
                <a:cs typeface="Helvetica"/>
              </a:defRPr>
            </a:lvl2pPr>
            <a:lvl3pPr marL="1143000" indent="-228600" algn="l" defTabSz="914400">
              <a:lnSpc>
                <a:spcPct val="90000"/>
              </a:lnSpc>
              <a:spcBef>
                <a:spcPts val="500"/>
              </a:spcBef>
              <a:buFont typeface="Arial"/>
              <a:buChar char="•"/>
              <a:defRPr sz="2000">
                <a:solidFill>
                  <a:schemeClr val="tx2"/>
                </a:solidFill>
                <a:latin typeface="Helvetica"/>
                <a:ea typeface="+mn-ea"/>
                <a:cs typeface="Helvetica"/>
              </a:defRPr>
            </a:lvl3pPr>
            <a:lvl4pPr marL="1600200" indent="-228600" algn="l" defTabSz="914400">
              <a:lnSpc>
                <a:spcPct val="90000"/>
              </a:lnSpc>
              <a:spcBef>
                <a:spcPts val="500"/>
              </a:spcBef>
              <a:buFont typeface="Arial"/>
              <a:buChar char="•"/>
              <a:defRPr sz="1800">
                <a:solidFill>
                  <a:schemeClr val="tx2"/>
                </a:solidFill>
                <a:latin typeface="Helvetica"/>
                <a:ea typeface="+mn-ea"/>
                <a:cs typeface="Helvetica"/>
              </a:defRPr>
            </a:lvl4pPr>
            <a:lvl5pPr marL="2057400" indent="-228600" algn="l" defTabSz="914400">
              <a:lnSpc>
                <a:spcPct val="90000"/>
              </a:lnSpc>
              <a:spcBef>
                <a:spcPts val="500"/>
              </a:spcBef>
              <a:buFont typeface="Arial"/>
              <a:buChar char="•"/>
              <a:defRPr sz="1800">
                <a:solidFill>
                  <a:schemeClr val="tx2"/>
                </a:solidFill>
                <a:latin typeface="Helvetica"/>
                <a:ea typeface="+mn-ea"/>
                <a:cs typeface="Helvetica"/>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dirty="0"/>
              <a:t>Authentication</a:t>
            </a:r>
          </a:p>
        </p:txBody>
      </p:sp>
      <p:sp>
        <p:nvSpPr>
          <p:cNvPr id="13" name="Content Placeholder 1">
            <a:extLst>
              <a:ext uri="{FF2B5EF4-FFF2-40B4-BE49-F238E27FC236}">
                <a16:creationId xmlns:a16="http://schemas.microsoft.com/office/drawing/2014/main" id="{CE4A7718-FA23-BCB1-D9BC-C0C5BD28B6E6}"/>
              </a:ext>
            </a:extLst>
          </p:cNvPr>
          <p:cNvSpPr>
            <a:spLocks/>
          </p:cNvSpPr>
          <p:nvPr/>
        </p:nvSpPr>
        <p:spPr bwMode="auto">
          <a:xfrm>
            <a:off x="8338455" y="1825625"/>
            <a:ext cx="3015344" cy="4351338"/>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tx2"/>
                </a:solidFill>
                <a:latin typeface="Helvetica"/>
                <a:ea typeface="+mn-ea"/>
                <a:cs typeface="Helvetica"/>
              </a:defRPr>
            </a:lvl1pPr>
            <a:lvl2pPr marL="685800" indent="-228600" algn="l" defTabSz="914400">
              <a:lnSpc>
                <a:spcPct val="90000"/>
              </a:lnSpc>
              <a:spcBef>
                <a:spcPts val="500"/>
              </a:spcBef>
              <a:buFont typeface="Arial"/>
              <a:buChar char="•"/>
              <a:defRPr sz="2400">
                <a:solidFill>
                  <a:schemeClr val="tx2"/>
                </a:solidFill>
                <a:latin typeface="Helvetica"/>
                <a:ea typeface="+mn-ea"/>
                <a:cs typeface="Helvetica"/>
              </a:defRPr>
            </a:lvl2pPr>
            <a:lvl3pPr marL="1143000" indent="-228600" algn="l" defTabSz="914400">
              <a:lnSpc>
                <a:spcPct val="90000"/>
              </a:lnSpc>
              <a:spcBef>
                <a:spcPts val="500"/>
              </a:spcBef>
              <a:buFont typeface="Arial"/>
              <a:buChar char="•"/>
              <a:defRPr sz="2000">
                <a:solidFill>
                  <a:schemeClr val="tx2"/>
                </a:solidFill>
                <a:latin typeface="Helvetica"/>
                <a:ea typeface="+mn-ea"/>
                <a:cs typeface="Helvetica"/>
              </a:defRPr>
            </a:lvl3pPr>
            <a:lvl4pPr marL="1600200" indent="-228600" algn="l" defTabSz="914400">
              <a:lnSpc>
                <a:spcPct val="90000"/>
              </a:lnSpc>
              <a:spcBef>
                <a:spcPts val="500"/>
              </a:spcBef>
              <a:buFont typeface="Arial"/>
              <a:buChar char="•"/>
              <a:defRPr sz="1800">
                <a:solidFill>
                  <a:schemeClr val="tx2"/>
                </a:solidFill>
                <a:latin typeface="Helvetica"/>
                <a:ea typeface="+mn-ea"/>
                <a:cs typeface="Helvetica"/>
              </a:defRPr>
            </a:lvl4pPr>
            <a:lvl5pPr marL="2057400" indent="-228600" algn="l" defTabSz="914400">
              <a:lnSpc>
                <a:spcPct val="90000"/>
              </a:lnSpc>
              <a:spcBef>
                <a:spcPts val="500"/>
              </a:spcBef>
              <a:buFont typeface="Arial"/>
              <a:buChar char="•"/>
              <a:defRPr sz="1800">
                <a:solidFill>
                  <a:schemeClr val="tx2"/>
                </a:solidFill>
                <a:latin typeface="Helvetica"/>
                <a:ea typeface="+mn-ea"/>
                <a:cs typeface="Helvetica"/>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dirty="0" err="1"/>
              <a:t>Authorisation</a:t>
            </a:r>
            <a:endParaRPr lang="en-US" dirty="0"/>
          </a:p>
        </p:txBody>
      </p:sp>
      <p:pic>
        <p:nvPicPr>
          <p:cNvPr id="14" name="Picture 13">
            <a:extLst>
              <a:ext uri="{FF2B5EF4-FFF2-40B4-BE49-F238E27FC236}">
                <a16:creationId xmlns:a16="http://schemas.microsoft.com/office/drawing/2014/main" id="{855CBE07-9A3B-FC78-96C6-10B689AC4C45}"/>
              </a:ext>
            </a:extLst>
          </p:cNvPr>
          <p:cNvPicPr>
            <a:picLocks noChangeAspect="1"/>
          </p:cNvPicPr>
          <p:nvPr/>
        </p:nvPicPr>
        <p:blipFill>
          <a:blip r:embed="rId3"/>
          <a:stretch/>
        </p:blipFill>
        <p:spPr bwMode="auto">
          <a:xfrm>
            <a:off x="8375880" y="2723288"/>
            <a:ext cx="2940494" cy="1665514"/>
          </a:xfrm>
          <a:prstGeom prst="rect">
            <a:avLst/>
          </a:prstGeom>
        </p:spPr>
      </p:pic>
      <p:pic>
        <p:nvPicPr>
          <p:cNvPr id="15" name="Picture 14">
            <a:extLst>
              <a:ext uri="{FF2B5EF4-FFF2-40B4-BE49-F238E27FC236}">
                <a16:creationId xmlns:a16="http://schemas.microsoft.com/office/drawing/2014/main" id="{EEAA4170-83FF-6CEA-FE6F-35FF1A3DE633}"/>
              </a:ext>
            </a:extLst>
          </p:cNvPr>
          <p:cNvPicPr>
            <a:picLocks noChangeAspect="1"/>
          </p:cNvPicPr>
          <p:nvPr/>
        </p:nvPicPr>
        <p:blipFill>
          <a:blip r:embed="rId4"/>
          <a:stretch/>
        </p:blipFill>
        <p:spPr bwMode="auto">
          <a:xfrm>
            <a:off x="4120239" y="2723288"/>
            <a:ext cx="3495914" cy="2286000"/>
          </a:xfrm>
          <a:prstGeom prst="rect">
            <a:avLst/>
          </a:prstGeom>
        </p:spPr>
      </p:pic>
    </p:spTree>
    <p:extLst>
      <p:ext uri="{BB962C8B-B14F-4D97-AF65-F5344CB8AC3E}">
        <p14:creationId xmlns:p14="http://schemas.microsoft.com/office/powerpoint/2010/main" val="3931557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blinds(horizontal)">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7B06771-D04E-AA4F-BE22-71A0E2A6341F}"/>
              </a:ext>
            </a:extLst>
          </p:cNvPr>
          <p:cNvSpPr>
            <a:spLocks noGrp="1"/>
          </p:cNvSpPr>
          <p:nvPr>
            <p:ph type="title"/>
          </p:nvPr>
        </p:nvSpPr>
        <p:spPr/>
        <p:txBody>
          <a:bodyPr>
            <a:normAutofit fontScale="90000"/>
          </a:bodyPr>
          <a:lstStyle/>
          <a:p>
            <a:r>
              <a:rPr lang="en-US" sz="2600" dirty="0"/>
              <a:t>Different levels of identity management</a:t>
            </a:r>
          </a:p>
        </p:txBody>
      </p:sp>
      <p:sp>
        <p:nvSpPr>
          <p:cNvPr id="20" name="Espace réservé du contenu 5">
            <a:extLst>
              <a:ext uri="{FF2B5EF4-FFF2-40B4-BE49-F238E27FC236}">
                <a16:creationId xmlns:a16="http://schemas.microsoft.com/office/drawing/2014/main" id="{8B6B3929-A0D7-684F-9611-FD375CBA8F55}"/>
              </a:ext>
            </a:extLst>
          </p:cNvPr>
          <p:cNvSpPr txBox="1">
            <a:spLocks/>
          </p:cNvSpPr>
          <p:nvPr/>
        </p:nvSpPr>
        <p:spPr bwMode="auto">
          <a:xfrm>
            <a:off x="981438" y="1416329"/>
            <a:ext cx="5181600" cy="2240189"/>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dirty="0">
                <a:cs typeface="Calibri"/>
              </a:rPr>
              <a:t>Local authentication</a:t>
            </a:r>
            <a:endParaRPr lang="en-US" sz="2800" dirty="0">
              <a:latin typeface="Calibri"/>
              <a:cs typeface="Calibri"/>
            </a:endParaRPr>
          </a:p>
          <a:p>
            <a:pPr lvl="1">
              <a:defRPr/>
            </a:pPr>
            <a:endParaRPr lang="fr-FR" dirty="0"/>
          </a:p>
          <a:p>
            <a:pPr lvl="1">
              <a:defRPr/>
            </a:pPr>
            <a:endParaRPr lang="fr-FR" dirty="0"/>
          </a:p>
          <a:p>
            <a:pPr marL="0" indent="0">
              <a:buFont typeface="Arial"/>
              <a:buNone/>
              <a:defRPr/>
            </a:pPr>
            <a:endParaRPr lang="fr-FR" dirty="0"/>
          </a:p>
          <a:p>
            <a:pPr>
              <a:defRPr/>
            </a:pPr>
            <a:endParaRPr lang="fr-FR" dirty="0"/>
          </a:p>
          <a:p>
            <a:pPr>
              <a:defRPr/>
            </a:pPr>
            <a:endParaRPr lang="fr-FR" dirty="0"/>
          </a:p>
          <a:p>
            <a:pPr>
              <a:defRPr/>
            </a:pPr>
            <a:endParaRPr lang="fr-FR" dirty="0"/>
          </a:p>
        </p:txBody>
      </p:sp>
      <p:sp>
        <p:nvSpPr>
          <p:cNvPr id="21" name="Espace réservé du contenu 6">
            <a:extLst>
              <a:ext uri="{FF2B5EF4-FFF2-40B4-BE49-F238E27FC236}">
                <a16:creationId xmlns:a16="http://schemas.microsoft.com/office/drawing/2014/main" id="{E1DBAD1E-F8F8-D94A-BDAA-A4C4512BF898}"/>
              </a:ext>
            </a:extLst>
          </p:cNvPr>
          <p:cNvSpPr txBox="1">
            <a:spLocks/>
          </p:cNvSpPr>
          <p:nvPr/>
        </p:nvSpPr>
        <p:spPr bwMode="auto">
          <a:xfrm>
            <a:off x="5994995" y="1416329"/>
            <a:ext cx="5181600" cy="2363175"/>
          </a:xfrm>
          <a:prstGeom prst="rect">
            <a:avLst/>
          </a:prstGeom>
        </p:spPr>
        <p:txBody>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AU" dirty="0">
                <a:cs typeface="Calibri"/>
              </a:rPr>
              <a:t>Delegated authentication to N identity providers</a:t>
            </a:r>
          </a:p>
        </p:txBody>
      </p:sp>
      <p:pic>
        <p:nvPicPr>
          <p:cNvPr id="22" name="Picture 10" descr="Life Coach, Achievement, Silhouette, Solution, Business">
            <a:extLst>
              <a:ext uri="{FF2B5EF4-FFF2-40B4-BE49-F238E27FC236}">
                <a16:creationId xmlns:a16="http://schemas.microsoft.com/office/drawing/2014/main" id="{8D4333C3-2C72-804A-BCC9-87C5A19FB309}"/>
              </a:ext>
            </a:extLst>
          </p:cNvPr>
          <p:cNvPicPr>
            <a:picLocks noChangeAspect="1" noChangeArrowheads="1"/>
          </p:cNvPicPr>
          <p:nvPr/>
        </p:nvPicPr>
        <p:blipFill>
          <a:blip r:embed="rId3"/>
          <a:stretch/>
        </p:blipFill>
        <p:spPr bwMode="auto">
          <a:xfrm>
            <a:off x="2914305" y="4322589"/>
            <a:ext cx="859461" cy="1718921"/>
          </a:xfrm>
          <a:prstGeom prst="rect">
            <a:avLst/>
          </a:prstGeom>
          <a:noFill/>
        </p:spPr>
      </p:pic>
      <p:pic>
        <p:nvPicPr>
          <p:cNvPr id="23" name="Picture 12" descr="Rubik'S Cube, Rubik, Cube, Puzzle, Game">
            <a:extLst>
              <a:ext uri="{FF2B5EF4-FFF2-40B4-BE49-F238E27FC236}">
                <a16:creationId xmlns:a16="http://schemas.microsoft.com/office/drawing/2014/main" id="{6C6B920B-6A0B-424B-A481-C90F6C6DF19D}"/>
              </a:ext>
            </a:extLst>
          </p:cNvPr>
          <p:cNvPicPr>
            <a:picLocks noChangeAspect="1" noChangeArrowheads="1"/>
          </p:cNvPicPr>
          <p:nvPr/>
        </p:nvPicPr>
        <p:blipFill>
          <a:blip r:embed="rId4"/>
          <a:stretch/>
        </p:blipFill>
        <p:spPr bwMode="auto">
          <a:xfrm>
            <a:off x="7829600" y="2200741"/>
            <a:ext cx="1378334" cy="1326738"/>
          </a:xfrm>
          <a:prstGeom prst="rect">
            <a:avLst/>
          </a:prstGeom>
          <a:noFill/>
        </p:spPr>
      </p:pic>
      <p:pic>
        <p:nvPicPr>
          <p:cNvPr id="24" name="Picture 23">
            <a:extLst>
              <a:ext uri="{FF2B5EF4-FFF2-40B4-BE49-F238E27FC236}">
                <a16:creationId xmlns:a16="http://schemas.microsoft.com/office/drawing/2014/main" id="{084886BE-51DB-9340-B989-4001FFCA804C}"/>
              </a:ext>
            </a:extLst>
          </p:cNvPr>
          <p:cNvPicPr>
            <a:picLocks noChangeAspect="1"/>
          </p:cNvPicPr>
          <p:nvPr/>
        </p:nvPicPr>
        <p:blipFill>
          <a:blip r:embed="rId5"/>
          <a:stretch/>
        </p:blipFill>
        <p:spPr bwMode="auto">
          <a:xfrm>
            <a:off x="2231358" y="1976261"/>
            <a:ext cx="2165066" cy="1382877"/>
          </a:xfrm>
          <a:prstGeom prst="rect">
            <a:avLst/>
          </a:prstGeom>
        </p:spPr>
      </p:pic>
      <p:sp>
        <p:nvSpPr>
          <p:cNvPr id="25" name="Espace réservé du contenu 5">
            <a:extLst>
              <a:ext uri="{FF2B5EF4-FFF2-40B4-BE49-F238E27FC236}">
                <a16:creationId xmlns:a16="http://schemas.microsoft.com/office/drawing/2014/main" id="{B6116A3D-5A01-1448-9A60-8CA33933E128}"/>
              </a:ext>
            </a:extLst>
          </p:cNvPr>
          <p:cNvSpPr>
            <a:spLocks/>
          </p:cNvSpPr>
          <p:nvPr/>
        </p:nvSpPr>
        <p:spPr bwMode="auto">
          <a:xfrm>
            <a:off x="981835" y="3527479"/>
            <a:ext cx="5181600" cy="910671"/>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tx2"/>
                </a:solidFill>
                <a:latin typeface="Helvetica"/>
                <a:ea typeface="+mn-ea"/>
                <a:cs typeface="Helvetica"/>
              </a:defRPr>
            </a:lvl1pPr>
            <a:lvl2pPr marL="685800" indent="-228600" algn="l" defTabSz="914400">
              <a:lnSpc>
                <a:spcPct val="90000"/>
              </a:lnSpc>
              <a:spcBef>
                <a:spcPts val="500"/>
              </a:spcBef>
              <a:buFont typeface="Arial"/>
              <a:buChar char="•"/>
              <a:defRPr sz="2400">
                <a:solidFill>
                  <a:schemeClr val="tx2"/>
                </a:solidFill>
                <a:latin typeface="Helvetica"/>
                <a:ea typeface="+mn-ea"/>
                <a:cs typeface="Helvetica"/>
              </a:defRPr>
            </a:lvl2pPr>
            <a:lvl3pPr marL="1143000" indent="-228600" algn="l" defTabSz="914400">
              <a:lnSpc>
                <a:spcPct val="90000"/>
              </a:lnSpc>
              <a:spcBef>
                <a:spcPts val="500"/>
              </a:spcBef>
              <a:buFont typeface="Arial"/>
              <a:buChar char="•"/>
              <a:defRPr sz="2000">
                <a:solidFill>
                  <a:schemeClr val="tx2"/>
                </a:solidFill>
                <a:latin typeface="Helvetica"/>
                <a:ea typeface="+mn-ea"/>
                <a:cs typeface="Helvetica"/>
              </a:defRPr>
            </a:lvl3pPr>
            <a:lvl4pPr marL="1600200" indent="-228600" algn="l" defTabSz="914400">
              <a:lnSpc>
                <a:spcPct val="90000"/>
              </a:lnSpc>
              <a:spcBef>
                <a:spcPts val="500"/>
              </a:spcBef>
              <a:buFont typeface="Arial"/>
              <a:buChar char="•"/>
              <a:defRPr sz="1800">
                <a:solidFill>
                  <a:schemeClr val="tx2"/>
                </a:solidFill>
                <a:latin typeface="Helvetica"/>
                <a:ea typeface="+mn-ea"/>
                <a:cs typeface="Helvetica"/>
              </a:defRPr>
            </a:lvl4pPr>
            <a:lvl5pPr marL="2057400" indent="-228600" algn="l" defTabSz="914400">
              <a:lnSpc>
                <a:spcPct val="90000"/>
              </a:lnSpc>
              <a:spcBef>
                <a:spcPts val="500"/>
              </a:spcBef>
              <a:buFont typeface="Arial"/>
              <a:buChar char="•"/>
              <a:defRPr sz="1800">
                <a:solidFill>
                  <a:schemeClr val="tx2"/>
                </a:solidFill>
                <a:latin typeface="Helvetica"/>
                <a:ea typeface="+mn-ea"/>
                <a:cs typeface="Helvetica"/>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US" dirty="0">
                <a:solidFill>
                  <a:schemeClr val="accent1">
                    <a:lumMod val="50000"/>
                  </a:schemeClr>
                </a:solidFill>
                <a:latin typeface="+mn-lt"/>
                <a:cs typeface="Calibri"/>
              </a:rPr>
              <a:t>Centralized or delegated authentication to 1 Identity Provider</a:t>
            </a:r>
            <a:endParaRPr lang="fr-FR" dirty="0"/>
          </a:p>
        </p:txBody>
      </p:sp>
      <p:sp>
        <p:nvSpPr>
          <p:cNvPr id="26" name="Espace réservé du contenu 5">
            <a:extLst>
              <a:ext uri="{FF2B5EF4-FFF2-40B4-BE49-F238E27FC236}">
                <a16:creationId xmlns:a16="http://schemas.microsoft.com/office/drawing/2014/main" id="{62E76506-CF57-134D-86A0-4D9671E8C8BF}"/>
              </a:ext>
            </a:extLst>
          </p:cNvPr>
          <p:cNvSpPr>
            <a:spLocks/>
          </p:cNvSpPr>
          <p:nvPr/>
        </p:nvSpPr>
        <p:spPr bwMode="auto">
          <a:xfrm>
            <a:off x="5994201" y="3650465"/>
            <a:ext cx="5181600" cy="2240189"/>
          </a:xfrm>
          <a:prstGeom prst="rect">
            <a:avLst/>
          </a:prstGeom>
        </p:spPr>
        <p:txBody>
          <a:bodyPr vert="horz" lIns="91440" tIns="45720" rIns="91440" bIns="45720" rtlCol="0"/>
          <a:lstStyle>
            <a:lvl1pPr marL="228600" indent="-228600" algn="l" defTabSz="914400">
              <a:lnSpc>
                <a:spcPct val="90000"/>
              </a:lnSpc>
              <a:spcBef>
                <a:spcPts val="1000"/>
              </a:spcBef>
              <a:buFont typeface="Arial"/>
              <a:buChar char="•"/>
              <a:defRPr sz="2800">
                <a:solidFill>
                  <a:schemeClr val="tx2"/>
                </a:solidFill>
                <a:latin typeface="Helvetica"/>
                <a:ea typeface="+mn-ea"/>
                <a:cs typeface="Helvetica"/>
              </a:defRPr>
            </a:lvl1pPr>
            <a:lvl2pPr marL="685800" indent="-228600" algn="l" defTabSz="914400">
              <a:lnSpc>
                <a:spcPct val="90000"/>
              </a:lnSpc>
              <a:spcBef>
                <a:spcPts val="500"/>
              </a:spcBef>
              <a:buFont typeface="Arial"/>
              <a:buChar char="•"/>
              <a:defRPr sz="2400">
                <a:solidFill>
                  <a:schemeClr val="tx2"/>
                </a:solidFill>
                <a:latin typeface="Helvetica"/>
                <a:ea typeface="+mn-ea"/>
                <a:cs typeface="Helvetica"/>
              </a:defRPr>
            </a:lvl2pPr>
            <a:lvl3pPr marL="1143000" indent="-228600" algn="l" defTabSz="914400">
              <a:lnSpc>
                <a:spcPct val="90000"/>
              </a:lnSpc>
              <a:spcBef>
                <a:spcPts val="500"/>
              </a:spcBef>
              <a:buFont typeface="Arial"/>
              <a:buChar char="•"/>
              <a:defRPr sz="2000">
                <a:solidFill>
                  <a:schemeClr val="tx2"/>
                </a:solidFill>
                <a:latin typeface="Helvetica"/>
                <a:ea typeface="+mn-ea"/>
                <a:cs typeface="Helvetica"/>
              </a:defRPr>
            </a:lvl3pPr>
            <a:lvl4pPr marL="1600200" indent="-228600" algn="l" defTabSz="914400">
              <a:lnSpc>
                <a:spcPct val="90000"/>
              </a:lnSpc>
              <a:spcBef>
                <a:spcPts val="500"/>
              </a:spcBef>
              <a:buFont typeface="Arial"/>
              <a:buChar char="•"/>
              <a:defRPr sz="1800">
                <a:solidFill>
                  <a:schemeClr val="tx2"/>
                </a:solidFill>
                <a:latin typeface="Helvetica"/>
                <a:ea typeface="+mn-ea"/>
                <a:cs typeface="Helvetica"/>
              </a:defRPr>
            </a:lvl4pPr>
            <a:lvl5pPr marL="2057400" indent="-228600" algn="l" defTabSz="914400">
              <a:lnSpc>
                <a:spcPct val="90000"/>
              </a:lnSpc>
              <a:spcBef>
                <a:spcPts val="500"/>
              </a:spcBef>
              <a:buFont typeface="Arial"/>
              <a:buChar char="•"/>
              <a:defRPr sz="1800">
                <a:solidFill>
                  <a:schemeClr val="tx2"/>
                </a:solidFill>
                <a:latin typeface="Helvetica"/>
                <a:ea typeface="+mn-ea"/>
                <a:cs typeface="Helvetica"/>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r>
              <a:rPr lang="en-GB" dirty="0">
                <a:solidFill>
                  <a:schemeClr val="accent1">
                    <a:lumMod val="50000"/>
                  </a:schemeClr>
                </a:solidFill>
                <a:latin typeface="+mn-lt"/>
                <a:cs typeface="Calibri"/>
              </a:rPr>
              <a:t>Federated authentication</a:t>
            </a:r>
            <a:endParaRPr lang="en-GB" dirty="0"/>
          </a:p>
          <a:p>
            <a:pPr lvl="1">
              <a:defRPr/>
            </a:pPr>
            <a:endParaRPr lang="en-GB" dirty="0"/>
          </a:p>
          <a:p>
            <a:pPr lvl="1">
              <a:defRPr/>
            </a:pPr>
            <a:endParaRPr lang="en-GB" dirty="0"/>
          </a:p>
          <a:p>
            <a:pPr marL="0" indent="0">
              <a:buFont typeface="Arial"/>
              <a:buNone/>
              <a:defRPr/>
            </a:pPr>
            <a:endParaRPr lang="en-GB" dirty="0"/>
          </a:p>
          <a:p>
            <a:pPr>
              <a:defRPr/>
            </a:pPr>
            <a:endParaRPr lang="en-GB" dirty="0"/>
          </a:p>
          <a:p>
            <a:pPr>
              <a:defRPr/>
            </a:pPr>
            <a:endParaRPr lang="en-GB" dirty="0"/>
          </a:p>
          <a:p>
            <a:pPr>
              <a:defRPr/>
            </a:pPr>
            <a:endParaRPr lang="en-GB" dirty="0"/>
          </a:p>
        </p:txBody>
      </p:sp>
      <p:pic>
        <p:nvPicPr>
          <p:cNvPr id="27" name="Picture 20">
            <a:extLst>
              <a:ext uri="{FF2B5EF4-FFF2-40B4-BE49-F238E27FC236}">
                <a16:creationId xmlns:a16="http://schemas.microsoft.com/office/drawing/2014/main" id="{7C717027-E9F7-594E-8BB3-737D6C59B4BD}"/>
              </a:ext>
            </a:extLst>
          </p:cNvPr>
          <p:cNvPicPr>
            <a:picLocks noChangeAspect="1"/>
          </p:cNvPicPr>
          <p:nvPr/>
        </p:nvPicPr>
        <p:blipFill>
          <a:blip r:embed="rId6"/>
          <a:stretch/>
        </p:blipFill>
        <p:spPr bwMode="auto">
          <a:xfrm>
            <a:off x="7134587" y="4184941"/>
            <a:ext cx="2342472" cy="1171236"/>
          </a:xfrm>
          <a:prstGeom prst="rect">
            <a:avLst/>
          </a:prstGeom>
        </p:spPr>
      </p:pic>
    </p:spTree>
    <p:extLst>
      <p:ext uri="{BB962C8B-B14F-4D97-AF65-F5344CB8AC3E}">
        <p14:creationId xmlns:p14="http://schemas.microsoft.com/office/powerpoint/2010/main" val="3238424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blinds(horizontal)">
                                      <p:cBhvr>
                                        <p:cTn id="7" dur="500"/>
                                        <p:tgtEl>
                                          <p:spTgt spid="20">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linds(horizontal)">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5">
                                            <p:txEl>
                                              <p:pRg st="0" end="0"/>
                                            </p:txEl>
                                          </p:spTgt>
                                        </p:tgtEl>
                                        <p:attrNameLst>
                                          <p:attrName>style.visibility</p:attrName>
                                        </p:attrNameLst>
                                      </p:cBhvr>
                                      <p:to>
                                        <p:strVal val="visible"/>
                                      </p:to>
                                    </p:set>
                                    <p:animEffect transition="in" filter="blinds(horizontal)">
                                      <p:cBhvr>
                                        <p:cTn id="15" dur="500"/>
                                        <p:tgtEl>
                                          <p:spTgt spid="25">
                                            <p:txEl>
                                              <p:pRg st="0" end="0"/>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blinds(horizontal)">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animEffect transition="in" filter="blinds(horizontal)">
                                      <p:cBhvr>
                                        <p:cTn id="23" dur="500"/>
                                        <p:tgtEl>
                                          <p:spTgt spid="21">
                                            <p:txEl>
                                              <p:pRg st="0" end="0"/>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blinds(horizontal)">
                                      <p:cBhvr>
                                        <p:cTn id="26" dur="500"/>
                                        <p:tgtEl>
                                          <p:spTgt spid="23"/>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26">
                                            <p:txEl>
                                              <p:pRg st="0" end="0"/>
                                            </p:txEl>
                                          </p:spTgt>
                                        </p:tgtEl>
                                        <p:attrNameLst>
                                          <p:attrName>style.visibility</p:attrName>
                                        </p:attrNameLst>
                                      </p:cBhvr>
                                      <p:to>
                                        <p:strVal val="visible"/>
                                      </p:to>
                                    </p:set>
                                    <p:animEffect transition="in" filter="blinds(horizontal)">
                                      <p:cBhvr>
                                        <p:cTn id="31" dur="500"/>
                                        <p:tgtEl>
                                          <p:spTgt spid="26">
                                            <p:txEl>
                                              <p:pRg st="0" end="0"/>
                                            </p:txEl>
                                          </p:spTgt>
                                        </p:tgtEl>
                                      </p:cBhvr>
                                    </p:animEffect>
                                  </p:childTnLst>
                                </p:cTn>
                              </p:par>
                              <p:par>
                                <p:cTn id="32" presetID="3" presetClass="entr" presetSubtype="10"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blinds(horizontal)">
                                      <p:cBhvr>
                                        <p:cTn id="3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58CBB77-0B3F-D849-AE07-0A8C9E57EC4A}"/>
              </a:ext>
            </a:extLst>
          </p:cNvPr>
          <p:cNvSpPr>
            <a:spLocks noGrp="1"/>
          </p:cNvSpPr>
          <p:nvPr>
            <p:ph type="title"/>
          </p:nvPr>
        </p:nvSpPr>
        <p:spPr/>
        <p:txBody>
          <a:bodyPr>
            <a:normAutofit/>
          </a:bodyPr>
          <a:lstStyle/>
          <a:p>
            <a:r>
              <a:rPr lang="en-US" sz="2300" dirty="0"/>
              <a:t>Comparison of the different levels</a:t>
            </a:r>
          </a:p>
        </p:txBody>
      </p:sp>
      <p:cxnSp>
        <p:nvCxnSpPr>
          <p:cNvPr id="4" name="Connecteur droit 9">
            <a:extLst>
              <a:ext uri="{FF2B5EF4-FFF2-40B4-BE49-F238E27FC236}">
                <a16:creationId xmlns:a16="http://schemas.microsoft.com/office/drawing/2014/main" id="{BA43D919-085F-A342-9B3B-947802B2D284}"/>
              </a:ext>
            </a:extLst>
          </p:cNvPr>
          <p:cNvCxnSpPr>
            <a:cxnSpLocks/>
          </p:cNvCxnSpPr>
          <p:nvPr/>
        </p:nvCxnSpPr>
        <p:spPr bwMode="auto">
          <a:xfrm>
            <a:off x="1393371" y="3690258"/>
            <a:ext cx="8273143" cy="0"/>
          </a:xfrm>
          <a:prstGeom prst="line">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5" name="Ellipse 13">
            <a:extLst>
              <a:ext uri="{FF2B5EF4-FFF2-40B4-BE49-F238E27FC236}">
                <a16:creationId xmlns:a16="http://schemas.microsoft.com/office/drawing/2014/main" id="{5CA8B16F-0A88-A748-B779-ECA6F9D18097}"/>
              </a:ext>
            </a:extLst>
          </p:cNvPr>
          <p:cNvSpPr/>
          <p:nvPr/>
        </p:nvSpPr>
        <p:spPr bwMode="auto">
          <a:xfrm>
            <a:off x="6156762" y="3096658"/>
            <a:ext cx="206829" cy="206829"/>
          </a:xfrm>
          <a:prstGeom prst="ellips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p>
        </p:txBody>
      </p:sp>
      <p:sp>
        <p:nvSpPr>
          <p:cNvPr id="6" name="Ellipse 14">
            <a:extLst>
              <a:ext uri="{FF2B5EF4-FFF2-40B4-BE49-F238E27FC236}">
                <a16:creationId xmlns:a16="http://schemas.microsoft.com/office/drawing/2014/main" id="{DA4D4D6B-B3DA-5945-98FC-28D88893CFD5}"/>
              </a:ext>
            </a:extLst>
          </p:cNvPr>
          <p:cNvSpPr/>
          <p:nvPr/>
        </p:nvSpPr>
        <p:spPr bwMode="auto">
          <a:xfrm>
            <a:off x="8766330" y="1756900"/>
            <a:ext cx="206829" cy="206829"/>
          </a:xfrm>
          <a:prstGeom prst="ellipse">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p>
        </p:txBody>
      </p:sp>
      <p:sp>
        <p:nvSpPr>
          <p:cNvPr id="7" name="Ellipse 15">
            <a:extLst>
              <a:ext uri="{FF2B5EF4-FFF2-40B4-BE49-F238E27FC236}">
                <a16:creationId xmlns:a16="http://schemas.microsoft.com/office/drawing/2014/main" id="{42792988-F19B-C241-AF7E-9BDDA3E48449}"/>
              </a:ext>
            </a:extLst>
          </p:cNvPr>
          <p:cNvSpPr/>
          <p:nvPr/>
        </p:nvSpPr>
        <p:spPr bwMode="auto">
          <a:xfrm>
            <a:off x="2812956" y="5177193"/>
            <a:ext cx="206829" cy="206829"/>
          </a:xfrm>
          <a:prstGeom prst="ellipse">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p>
        </p:txBody>
      </p:sp>
      <p:cxnSp>
        <p:nvCxnSpPr>
          <p:cNvPr id="8" name="Connecteur droit 22">
            <a:extLst>
              <a:ext uri="{FF2B5EF4-FFF2-40B4-BE49-F238E27FC236}">
                <a16:creationId xmlns:a16="http://schemas.microsoft.com/office/drawing/2014/main" id="{0F83B011-335D-244B-A013-494502260ACB}"/>
              </a:ext>
            </a:extLst>
          </p:cNvPr>
          <p:cNvCxnSpPr>
            <a:cxnSpLocks/>
          </p:cNvCxnSpPr>
          <p:nvPr/>
        </p:nvCxnSpPr>
        <p:spPr bwMode="auto">
          <a:xfrm flipV="1">
            <a:off x="5529942" y="1230086"/>
            <a:ext cx="0" cy="5159828"/>
          </a:xfrm>
          <a:prstGeom prst="line">
            <a:avLst/>
          </a:prstGeom>
          <a:ln w="38100">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9" name="ZoneTexte 25">
            <a:extLst>
              <a:ext uri="{FF2B5EF4-FFF2-40B4-BE49-F238E27FC236}">
                <a16:creationId xmlns:a16="http://schemas.microsoft.com/office/drawing/2014/main" id="{F3F554D1-4BB6-D442-9D5B-31EC58F9E588}"/>
              </a:ext>
            </a:extLst>
          </p:cNvPr>
          <p:cNvSpPr>
            <a:spLocks/>
          </p:cNvSpPr>
          <p:nvPr/>
        </p:nvSpPr>
        <p:spPr bwMode="auto">
          <a:xfrm>
            <a:off x="5642021" y="1135086"/>
            <a:ext cx="1386711" cy="584775"/>
          </a:xfrm>
          <a:prstGeom prst="rect">
            <a:avLst/>
          </a:prstGeom>
          <a:noFill/>
        </p:spPr>
        <p:txBody>
          <a:bodyPr wrap="square" rtlCol="0">
            <a:spAutoFit/>
          </a:bodyPr>
          <a:lstStyle/>
          <a:p>
            <a:pPr>
              <a:defRPr/>
            </a:pPr>
            <a:r>
              <a:rPr lang="en-US" sz="1600" dirty="0">
                <a:solidFill>
                  <a:srgbClr val="00457C"/>
                </a:solidFill>
              </a:rPr>
              <a:t>User experience </a:t>
            </a:r>
            <a:r>
              <a:rPr lang="en-US" sz="1600" dirty="0">
                <a:solidFill>
                  <a:srgbClr val="00457C"/>
                </a:solidFill>
                <a:sym typeface="Wingdings" pitchFamily="2" charset="2"/>
              </a:rPr>
              <a:t></a:t>
            </a:r>
            <a:endParaRPr lang="en-US" sz="1600" dirty="0">
              <a:solidFill>
                <a:srgbClr val="00457C"/>
              </a:solidFill>
            </a:endParaRPr>
          </a:p>
        </p:txBody>
      </p:sp>
      <p:sp>
        <p:nvSpPr>
          <p:cNvPr id="10" name="ZoneTexte 26">
            <a:extLst>
              <a:ext uri="{FF2B5EF4-FFF2-40B4-BE49-F238E27FC236}">
                <a16:creationId xmlns:a16="http://schemas.microsoft.com/office/drawing/2014/main" id="{47C3F093-03EB-234C-9084-5A489D2725FD}"/>
              </a:ext>
            </a:extLst>
          </p:cNvPr>
          <p:cNvSpPr>
            <a:spLocks/>
          </p:cNvSpPr>
          <p:nvPr/>
        </p:nvSpPr>
        <p:spPr bwMode="auto">
          <a:xfrm>
            <a:off x="5737771" y="5736563"/>
            <a:ext cx="1439205" cy="584775"/>
          </a:xfrm>
          <a:prstGeom prst="rect">
            <a:avLst/>
          </a:prstGeom>
          <a:noFill/>
        </p:spPr>
        <p:txBody>
          <a:bodyPr wrap="square" rtlCol="0">
            <a:spAutoFit/>
          </a:bodyPr>
          <a:lstStyle/>
          <a:p>
            <a:pPr>
              <a:defRPr/>
            </a:pPr>
            <a:r>
              <a:rPr lang="en-US" sz="1600" dirty="0">
                <a:solidFill>
                  <a:srgbClr val="00457C"/>
                </a:solidFill>
              </a:rPr>
              <a:t>User experience </a:t>
            </a:r>
            <a:r>
              <a:rPr lang="fr-FR" sz="1600" dirty="0">
                <a:solidFill>
                  <a:srgbClr val="00457C"/>
                </a:solidFill>
                <a:sym typeface="Wingdings" pitchFamily="2" charset="2"/>
              </a:rPr>
              <a:t></a:t>
            </a:r>
            <a:endParaRPr lang="fr-FR" sz="1600" dirty="0">
              <a:solidFill>
                <a:srgbClr val="00457C"/>
              </a:solidFill>
            </a:endParaRPr>
          </a:p>
        </p:txBody>
      </p:sp>
      <p:sp>
        <p:nvSpPr>
          <p:cNvPr id="11" name="ZoneTexte 27">
            <a:extLst>
              <a:ext uri="{FF2B5EF4-FFF2-40B4-BE49-F238E27FC236}">
                <a16:creationId xmlns:a16="http://schemas.microsoft.com/office/drawing/2014/main" id="{80B756C8-5C62-7141-939C-B87DDC7A8E6C}"/>
              </a:ext>
            </a:extLst>
          </p:cNvPr>
          <p:cNvSpPr>
            <a:spLocks/>
          </p:cNvSpPr>
          <p:nvPr/>
        </p:nvSpPr>
        <p:spPr bwMode="auto">
          <a:xfrm>
            <a:off x="350874" y="3784013"/>
            <a:ext cx="1942681" cy="584775"/>
          </a:xfrm>
          <a:prstGeom prst="rect">
            <a:avLst/>
          </a:prstGeom>
          <a:noFill/>
        </p:spPr>
        <p:txBody>
          <a:bodyPr wrap="square" rtlCol="0">
            <a:spAutoFit/>
          </a:bodyPr>
          <a:lstStyle/>
          <a:p>
            <a:pPr>
              <a:defRPr/>
            </a:pPr>
            <a:r>
              <a:rPr lang="en-GB" sz="1600" dirty="0">
                <a:solidFill>
                  <a:srgbClr val="00457C"/>
                </a:solidFill>
              </a:rPr>
              <a:t>Many administration tasks</a:t>
            </a:r>
          </a:p>
        </p:txBody>
      </p:sp>
      <p:sp>
        <p:nvSpPr>
          <p:cNvPr id="12" name="ZoneTexte 28">
            <a:extLst>
              <a:ext uri="{FF2B5EF4-FFF2-40B4-BE49-F238E27FC236}">
                <a16:creationId xmlns:a16="http://schemas.microsoft.com/office/drawing/2014/main" id="{D0BAE204-1752-394A-82A7-25B8BBD0500F}"/>
              </a:ext>
            </a:extLst>
          </p:cNvPr>
          <p:cNvSpPr>
            <a:spLocks/>
          </p:cNvSpPr>
          <p:nvPr/>
        </p:nvSpPr>
        <p:spPr bwMode="auto">
          <a:xfrm>
            <a:off x="8973158" y="3784013"/>
            <a:ext cx="1733827" cy="584775"/>
          </a:xfrm>
          <a:prstGeom prst="rect">
            <a:avLst/>
          </a:prstGeom>
          <a:noFill/>
        </p:spPr>
        <p:txBody>
          <a:bodyPr wrap="square" rtlCol="0">
            <a:spAutoFit/>
          </a:bodyPr>
          <a:lstStyle/>
          <a:p>
            <a:pPr>
              <a:defRPr/>
            </a:pPr>
            <a:r>
              <a:rPr lang="en-US" sz="1600" dirty="0">
                <a:solidFill>
                  <a:srgbClr val="00457C"/>
                </a:solidFill>
              </a:rPr>
              <a:t>Simplified administration</a:t>
            </a:r>
            <a:endParaRPr lang="en-US" dirty="0"/>
          </a:p>
        </p:txBody>
      </p:sp>
      <p:sp>
        <p:nvSpPr>
          <p:cNvPr id="13" name="Ellipse 12">
            <a:extLst>
              <a:ext uri="{FF2B5EF4-FFF2-40B4-BE49-F238E27FC236}">
                <a16:creationId xmlns:a16="http://schemas.microsoft.com/office/drawing/2014/main" id="{22CB034D-356C-C648-9FD8-D811528730C8}"/>
              </a:ext>
            </a:extLst>
          </p:cNvPr>
          <p:cNvSpPr/>
          <p:nvPr/>
        </p:nvSpPr>
        <p:spPr bwMode="auto">
          <a:xfrm>
            <a:off x="7493828" y="2437257"/>
            <a:ext cx="208800" cy="207705"/>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p>
        </p:txBody>
      </p:sp>
      <p:sp>
        <p:nvSpPr>
          <p:cNvPr id="14" name="ZoneTexte 30">
            <a:extLst>
              <a:ext uri="{FF2B5EF4-FFF2-40B4-BE49-F238E27FC236}">
                <a16:creationId xmlns:a16="http://schemas.microsoft.com/office/drawing/2014/main" id="{46C76394-0669-CC49-B10D-C6ECC9DF641D}"/>
              </a:ext>
            </a:extLst>
          </p:cNvPr>
          <p:cNvSpPr>
            <a:spLocks/>
          </p:cNvSpPr>
          <p:nvPr/>
        </p:nvSpPr>
        <p:spPr bwMode="auto">
          <a:xfrm>
            <a:off x="2977960" y="5057295"/>
            <a:ext cx="1605872" cy="646331"/>
          </a:xfrm>
          <a:prstGeom prst="rect">
            <a:avLst/>
          </a:prstGeom>
          <a:noFill/>
        </p:spPr>
        <p:txBody>
          <a:bodyPr wrap="square" rtlCol="0">
            <a:spAutoFit/>
          </a:bodyPr>
          <a:lstStyle/>
          <a:p>
            <a:pPr>
              <a:defRPr/>
            </a:pPr>
            <a:r>
              <a:rPr lang="en-US" dirty="0">
                <a:cs typeface="Calibri"/>
              </a:rPr>
              <a:t>Local authentication</a:t>
            </a:r>
            <a:endParaRPr lang="en-US" sz="2800" dirty="0">
              <a:cs typeface="Calibri"/>
            </a:endParaRPr>
          </a:p>
        </p:txBody>
      </p:sp>
      <p:sp>
        <p:nvSpPr>
          <p:cNvPr id="15" name="ZoneTexte 31">
            <a:extLst>
              <a:ext uri="{FF2B5EF4-FFF2-40B4-BE49-F238E27FC236}">
                <a16:creationId xmlns:a16="http://schemas.microsoft.com/office/drawing/2014/main" id="{839F6479-F8F2-D840-811E-0F0DA00487CE}"/>
              </a:ext>
            </a:extLst>
          </p:cNvPr>
          <p:cNvSpPr>
            <a:spLocks/>
          </p:cNvSpPr>
          <p:nvPr/>
        </p:nvSpPr>
        <p:spPr bwMode="auto">
          <a:xfrm>
            <a:off x="6363591" y="2942200"/>
            <a:ext cx="1676625" cy="646331"/>
          </a:xfrm>
          <a:prstGeom prst="rect">
            <a:avLst/>
          </a:prstGeom>
          <a:noFill/>
        </p:spPr>
        <p:txBody>
          <a:bodyPr wrap="square" rtlCol="0">
            <a:spAutoFit/>
          </a:bodyPr>
          <a:lstStyle/>
          <a:p>
            <a:pPr>
              <a:defRPr/>
            </a:pPr>
            <a:r>
              <a:rPr lang="en-CA" i="1" dirty="0"/>
              <a:t>Centralized authentication</a:t>
            </a:r>
            <a:endParaRPr lang="en-CA" dirty="0"/>
          </a:p>
        </p:txBody>
      </p:sp>
      <p:sp>
        <p:nvSpPr>
          <p:cNvPr id="16" name="ZoneTexte 32">
            <a:extLst>
              <a:ext uri="{FF2B5EF4-FFF2-40B4-BE49-F238E27FC236}">
                <a16:creationId xmlns:a16="http://schemas.microsoft.com/office/drawing/2014/main" id="{5D8BCA70-C861-B746-B93F-7F602E5E4A2E}"/>
              </a:ext>
            </a:extLst>
          </p:cNvPr>
          <p:cNvSpPr>
            <a:spLocks/>
          </p:cNvSpPr>
          <p:nvPr/>
        </p:nvSpPr>
        <p:spPr bwMode="auto">
          <a:xfrm>
            <a:off x="8973159" y="1595010"/>
            <a:ext cx="1554329" cy="646331"/>
          </a:xfrm>
          <a:prstGeom prst="rect">
            <a:avLst/>
          </a:prstGeom>
          <a:noFill/>
        </p:spPr>
        <p:txBody>
          <a:bodyPr wrap="square" rtlCol="0">
            <a:spAutoFit/>
          </a:bodyPr>
          <a:lstStyle/>
          <a:p>
            <a:pPr>
              <a:defRPr/>
            </a:pPr>
            <a:r>
              <a:rPr lang="en-US" i="1" dirty="0"/>
              <a:t>Federated authentication</a:t>
            </a:r>
          </a:p>
        </p:txBody>
      </p:sp>
      <p:sp>
        <p:nvSpPr>
          <p:cNvPr id="17" name="ZoneTexte 33">
            <a:extLst>
              <a:ext uri="{FF2B5EF4-FFF2-40B4-BE49-F238E27FC236}">
                <a16:creationId xmlns:a16="http://schemas.microsoft.com/office/drawing/2014/main" id="{38C0BE48-F940-A840-B7EF-094F09D9E53F}"/>
              </a:ext>
            </a:extLst>
          </p:cNvPr>
          <p:cNvSpPr>
            <a:spLocks/>
          </p:cNvSpPr>
          <p:nvPr/>
        </p:nvSpPr>
        <p:spPr bwMode="auto">
          <a:xfrm>
            <a:off x="7752184" y="2230293"/>
            <a:ext cx="1584176" cy="923330"/>
          </a:xfrm>
          <a:prstGeom prst="rect">
            <a:avLst/>
          </a:prstGeom>
          <a:noFill/>
        </p:spPr>
        <p:txBody>
          <a:bodyPr wrap="square" rtlCol="0">
            <a:spAutoFit/>
          </a:bodyPr>
          <a:lstStyle/>
          <a:p>
            <a:pPr>
              <a:defRPr/>
            </a:pPr>
            <a:r>
              <a:rPr lang="en-AU" dirty="0">
                <a:cs typeface="Calibri"/>
              </a:rPr>
              <a:t>Delegated authentication to N </a:t>
            </a:r>
            <a:r>
              <a:rPr lang="en-AU" dirty="0" err="1">
                <a:cs typeface="Calibri"/>
              </a:rPr>
              <a:t>IdP</a:t>
            </a:r>
            <a:endParaRPr dirty="0"/>
          </a:p>
        </p:txBody>
      </p:sp>
    </p:spTree>
    <p:extLst>
      <p:ext uri="{BB962C8B-B14F-4D97-AF65-F5344CB8AC3E}">
        <p14:creationId xmlns:p14="http://schemas.microsoft.com/office/powerpoint/2010/main" val="3660631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9B4719-BBBC-DE4A-A95E-9DFFC89264B5}"/>
              </a:ext>
            </a:extLst>
          </p:cNvPr>
          <p:cNvSpPr>
            <a:spLocks noGrp="1"/>
          </p:cNvSpPr>
          <p:nvPr>
            <p:ph idx="1"/>
          </p:nvPr>
        </p:nvSpPr>
        <p:spPr/>
        <p:txBody>
          <a:bodyPr/>
          <a:lstStyle/>
          <a:p>
            <a:r>
              <a:rPr lang="en-US" dirty="0"/>
              <a:t>Before talking about "federation", let's talk about delegation of authentication</a:t>
            </a:r>
          </a:p>
          <a:p>
            <a:endParaRPr lang="en-US" dirty="0"/>
          </a:p>
          <a:p>
            <a:endParaRPr lang="en-US" dirty="0"/>
          </a:p>
          <a:p>
            <a:endParaRPr lang="en-US" dirty="0"/>
          </a:p>
          <a:p>
            <a:endParaRPr lang="en-US" dirty="0"/>
          </a:p>
        </p:txBody>
      </p:sp>
      <p:sp>
        <p:nvSpPr>
          <p:cNvPr id="3" name="Title 2">
            <a:extLst>
              <a:ext uri="{FF2B5EF4-FFF2-40B4-BE49-F238E27FC236}">
                <a16:creationId xmlns:a16="http://schemas.microsoft.com/office/drawing/2014/main" id="{F8D88D32-5566-B14E-9B64-BB8A1A590D1F}"/>
              </a:ext>
            </a:extLst>
          </p:cNvPr>
          <p:cNvSpPr>
            <a:spLocks noGrp="1"/>
          </p:cNvSpPr>
          <p:nvPr>
            <p:ph type="title"/>
          </p:nvPr>
        </p:nvSpPr>
        <p:spPr/>
        <p:txBody>
          <a:bodyPr>
            <a:normAutofit fontScale="90000"/>
          </a:bodyPr>
          <a:lstStyle/>
          <a:p>
            <a:r>
              <a:rPr lang="en-US" sz="2600" dirty="0"/>
              <a:t>Delegation of authentication</a:t>
            </a:r>
          </a:p>
        </p:txBody>
      </p:sp>
      <p:sp>
        <p:nvSpPr>
          <p:cNvPr id="4" name="Espace réservé du contenu 1">
            <a:extLst>
              <a:ext uri="{FF2B5EF4-FFF2-40B4-BE49-F238E27FC236}">
                <a16:creationId xmlns:a16="http://schemas.microsoft.com/office/drawing/2014/main" id="{0B845191-626E-7D4E-8E71-4E7F3EDEBC08}"/>
              </a:ext>
            </a:extLst>
          </p:cNvPr>
          <p:cNvSpPr txBox="1">
            <a:spLocks/>
          </p:cNvSpPr>
          <p:nvPr/>
        </p:nvSpPr>
        <p:spPr bwMode="auto">
          <a:xfrm>
            <a:off x="838200" y="1825625"/>
            <a:ext cx="10515600" cy="4351338"/>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800">
                <a:solidFill>
                  <a:schemeClr val="accent1">
                    <a:lumMod val="50000"/>
                  </a:schemeClr>
                </a:solidFill>
                <a:latin typeface="+mn-lt"/>
                <a:ea typeface="+mn-ea"/>
                <a:cs typeface="+mn-cs"/>
              </a:defRPr>
            </a:lvl1pPr>
            <a:lvl2pPr marL="685800" indent="-228600" algn="l" defTabSz="914400">
              <a:lnSpc>
                <a:spcPct val="90000"/>
              </a:lnSpc>
              <a:spcBef>
                <a:spcPts val="500"/>
              </a:spcBef>
              <a:buFont typeface="Arial"/>
              <a:buChar char="•"/>
              <a:defRPr sz="2400">
                <a:solidFill>
                  <a:schemeClr val="accent1">
                    <a:lumMod val="50000"/>
                  </a:schemeClr>
                </a:solidFill>
                <a:latin typeface="+mn-lt"/>
                <a:ea typeface="+mn-ea"/>
                <a:cs typeface="+mn-cs"/>
              </a:defRPr>
            </a:lvl2pPr>
            <a:lvl3pPr marL="1143000" indent="-228600" algn="l" defTabSz="914400">
              <a:lnSpc>
                <a:spcPct val="90000"/>
              </a:lnSpc>
              <a:spcBef>
                <a:spcPts val="500"/>
              </a:spcBef>
              <a:buFont typeface="Arial"/>
              <a:buChar char="•"/>
              <a:defRPr sz="2000">
                <a:solidFill>
                  <a:schemeClr val="accent1">
                    <a:lumMod val="50000"/>
                  </a:schemeClr>
                </a:solidFill>
                <a:latin typeface="+mn-lt"/>
                <a:ea typeface="+mn-ea"/>
                <a:cs typeface="+mn-cs"/>
              </a:defRPr>
            </a:lvl3pPr>
            <a:lvl4pPr marL="16002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4pPr>
            <a:lvl5pPr marL="2057400" indent="-228600" algn="l" defTabSz="914400">
              <a:lnSpc>
                <a:spcPct val="90000"/>
              </a:lnSpc>
              <a:spcBef>
                <a:spcPts val="500"/>
              </a:spcBef>
              <a:buFont typeface="Arial"/>
              <a:buChar char="•"/>
              <a:defRPr sz="1800">
                <a:solidFill>
                  <a:schemeClr val="accent1">
                    <a:lumMod val="50000"/>
                  </a:schemeClr>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defRPr/>
            </a:pPr>
            <a:endParaRPr lang="fr-FR" dirty="0"/>
          </a:p>
          <a:p>
            <a:pPr>
              <a:defRPr/>
            </a:pPr>
            <a:endParaRPr lang="fr-FR" dirty="0"/>
          </a:p>
          <a:p>
            <a:pPr>
              <a:defRPr/>
            </a:pPr>
            <a:endParaRPr lang="fr-FR" dirty="0"/>
          </a:p>
        </p:txBody>
      </p:sp>
      <p:pic>
        <p:nvPicPr>
          <p:cNvPr id="5" name="Picture 5">
            <a:extLst>
              <a:ext uri="{FF2B5EF4-FFF2-40B4-BE49-F238E27FC236}">
                <a16:creationId xmlns:a16="http://schemas.microsoft.com/office/drawing/2014/main" id="{1A703215-F9E8-A24F-8186-F39C22E5EAE6}"/>
              </a:ext>
            </a:extLst>
          </p:cNvPr>
          <p:cNvPicPr>
            <a:picLocks noChangeAspect="1"/>
          </p:cNvPicPr>
          <p:nvPr/>
        </p:nvPicPr>
        <p:blipFill>
          <a:blip r:embed="rId2"/>
          <a:stretch/>
        </p:blipFill>
        <p:spPr bwMode="auto">
          <a:xfrm>
            <a:off x="4439816" y="2365346"/>
            <a:ext cx="1855751" cy="2510953"/>
          </a:xfrm>
          <a:prstGeom prst="rect">
            <a:avLst/>
          </a:prstGeom>
        </p:spPr>
      </p:pic>
      <p:sp>
        <p:nvSpPr>
          <p:cNvPr id="6" name="TextBox 6">
            <a:extLst>
              <a:ext uri="{FF2B5EF4-FFF2-40B4-BE49-F238E27FC236}">
                <a16:creationId xmlns:a16="http://schemas.microsoft.com/office/drawing/2014/main" id="{0BB9D17A-707D-5446-AA27-7BF80623B7E7}"/>
              </a:ext>
            </a:extLst>
          </p:cNvPr>
          <p:cNvSpPr>
            <a:spLocks/>
          </p:cNvSpPr>
          <p:nvPr/>
        </p:nvSpPr>
        <p:spPr bwMode="auto">
          <a:xfrm>
            <a:off x="2954581" y="4946109"/>
            <a:ext cx="4209807" cy="830997"/>
          </a:xfrm>
          <a:prstGeom prst="rect">
            <a:avLst/>
          </a:prstGeom>
          <a:noFill/>
        </p:spPr>
        <p:txBody>
          <a:bodyPr wrap="none" rtlCol="0">
            <a:spAutoFit/>
          </a:bodyPr>
          <a:lstStyle/>
          <a:p>
            <a:pPr>
              <a:defRPr/>
            </a:pPr>
            <a:r>
              <a:rPr lang="en-US" sz="4800" b="1" dirty="0"/>
              <a:t>Why and How ?</a:t>
            </a:r>
            <a:endParaRPr lang="en-US" dirty="0"/>
          </a:p>
        </p:txBody>
      </p:sp>
    </p:spTree>
    <p:extLst>
      <p:ext uri="{BB962C8B-B14F-4D97-AF65-F5344CB8AC3E}">
        <p14:creationId xmlns:p14="http://schemas.microsoft.com/office/powerpoint/2010/main" val="2663126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5DBF15-F5E6-104F-927C-21D13D8395B2}"/>
              </a:ext>
            </a:extLst>
          </p:cNvPr>
          <p:cNvSpPr>
            <a:spLocks noGrp="1"/>
          </p:cNvSpPr>
          <p:nvPr>
            <p:ph type="title"/>
          </p:nvPr>
        </p:nvSpPr>
        <p:spPr/>
        <p:txBody>
          <a:bodyPr>
            <a:normAutofit/>
          </a:bodyPr>
          <a:lstStyle/>
          <a:p>
            <a:r>
              <a:rPr lang="en-US" sz="2300" dirty="0"/>
              <a:t>Example</a:t>
            </a:r>
          </a:p>
        </p:txBody>
      </p:sp>
      <p:pic>
        <p:nvPicPr>
          <p:cNvPr id="5" name="Image 5">
            <a:extLst>
              <a:ext uri="{FF2B5EF4-FFF2-40B4-BE49-F238E27FC236}">
                <a16:creationId xmlns:a16="http://schemas.microsoft.com/office/drawing/2014/main" id="{B0061795-C1B0-FE44-9A54-5D2B54CC204E}"/>
              </a:ext>
            </a:extLst>
          </p:cNvPr>
          <p:cNvPicPr>
            <a:picLocks noChangeAspect="1"/>
          </p:cNvPicPr>
          <p:nvPr/>
        </p:nvPicPr>
        <p:blipFill>
          <a:blip r:embed="rId2"/>
          <a:stretch/>
        </p:blipFill>
        <p:spPr bwMode="auto">
          <a:xfrm>
            <a:off x="2711624" y="1122331"/>
            <a:ext cx="6053495" cy="4660455"/>
          </a:xfrm>
          <a:prstGeom prst="rect">
            <a:avLst/>
          </a:prstGeom>
        </p:spPr>
      </p:pic>
      <p:sp>
        <p:nvSpPr>
          <p:cNvPr id="6" name="Rectangle 6">
            <a:extLst>
              <a:ext uri="{FF2B5EF4-FFF2-40B4-BE49-F238E27FC236}">
                <a16:creationId xmlns:a16="http://schemas.microsoft.com/office/drawing/2014/main" id="{390A978E-562D-1444-95B6-9ECC16D16F04}"/>
              </a:ext>
            </a:extLst>
          </p:cNvPr>
          <p:cNvSpPr/>
          <p:nvPr/>
        </p:nvSpPr>
        <p:spPr bwMode="auto">
          <a:xfrm>
            <a:off x="6096000" y="4581128"/>
            <a:ext cx="2026045" cy="1057195"/>
          </a:xfrm>
          <a:prstGeom prst="rect">
            <a:avLst/>
          </a:prstGeom>
          <a:noFill/>
          <a:ln w="63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p>
        </p:txBody>
      </p:sp>
    </p:spTree>
    <p:extLst>
      <p:ext uri="{BB962C8B-B14F-4D97-AF65-F5344CB8AC3E}">
        <p14:creationId xmlns:p14="http://schemas.microsoft.com/office/powerpoint/2010/main" val="2667418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D01C2F-5612-D344-8D6B-BD5FE6F55D82}"/>
              </a:ext>
            </a:extLst>
          </p:cNvPr>
          <p:cNvSpPr>
            <a:spLocks noGrp="1"/>
          </p:cNvSpPr>
          <p:nvPr>
            <p:ph type="title"/>
          </p:nvPr>
        </p:nvSpPr>
        <p:spPr/>
        <p:txBody>
          <a:bodyPr>
            <a:normAutofit/>
          </a:bodyPr>
          <a:lstStyle/>
          <a:p>
            <a:r>
              <a:rPr lang="en-US" sz="2300" dirty="0"/>
              <a:t>Example in real life </a:t>
            </a:r>
          </a:p>
        </p:txBody>
      </p:sp>
      <p:pic>
        <p:nvPicPr>
          <p:cNvPr id="4" name="Picture 2" descr="Beer Drinker Bob demonstrates SAML with Beer as a Service analogy">
            <a:extLst>
              <a:ext uri="{FF2B5EF4-FFF2-40B4-BE49-F238E27FC236}">
                <a16:creationId xmlns:a16="http://schemas.microsoft.com/office/drawing/2014/main" id="{FB90BD8B-9425-7E46-BCE1-9769E0722C01}"/>
              </a:ext>
            </a:extLst>
          </p:cNvPr>
          <p:cNvPicPr>
            <a:picLocks noChangeAspect="1" noChangeArrowheads="1"/>
          </p:cNvPicPr>
          <p:nvPr/>
        </p:nvPicPr>
        <p:blipFill>
          <a:blip r:embed="rId3"/>
          <a:stretch/>
        </p:blipFill>
        <p:spPr bwMode="auto">
          <a:xfrm>
            <a:off x="1495425" y="1218077"/>
            <a:ext cx="8492490" cy="4687457"/>
          </a:xfrm>
          <a:prstGeom prst="rect">
            <a:avLst/>
          </a:prstGeom>
          <a:noFill/>
        </p:spPr>
      </p:pic>
      <p:sp>
        <p:nvSpPr>
          <p:cNvPr id="5" name="ZoneTexte 6">
            <a:extLst>
              <a:ext uri="{FF2B5EF4-FFF2-40B4-BE49-F238E27FC236}">
                <a16:creationId xmlns:a16="http://schemas.microsoft.com/office/drawing/2014/main" id="{07E29A02-2363-C74F-8592-3700D3935A5B}"/>
              </a:ext>
            </a:extLst>
          </p:cNvPr>
          <p:cNvSpPr>
            <a:spLocks/>
          </p:cNvSpPr>
          <p:nvPr/>
        </p:nvSpPr>
        <p:spPr bwMode="auto">
          <a:xfrm>
            <a:off x="4511824" y="5994359"/>
            <a:ext cx="6973933" cy="369332"/>
          </a:xfrm>
          <a:prstGeom prst="rect">
            <a:avLst/>
          </a:prstGeom>
          <a:noFill/>
        </p:spPr>
        <p:txBody>
          <a:bodyPr wrap="square" rtlCol="0">
            <a:spAutoFit/>
          </a:bodyPr>
          <a:lstStyle/>
          <a:p>
            <a:pPr>
              <a:defRPr/>
            </a:pPr>
            <a:r>
              <a:rPr lang="fr-FR" i="1" dirty="0"/>
              <a:t>Crédit: </a:t>
            </a:r>
            <a:r>
              <a:rPr lang="fr-FR" i="1" u="sng" dirty="0">
                <a:hlinkClick r:id="rId4"/>
              </a:rPr>
              <a:t>https://duo.com/blog/the-beer-drinkers-guide-to-saml</a:t>
            </a:r>
            <a:r>
              <a:rPr lang="fr-FR" i="1" dirty="0"/>
              <a:t> </a:t>
            </a:r>
            <a:endParaRPr dirty="0"/>
          </a:p>
        </p:txBody>
      </p:sp>
    </p:spTree>
    <p:extLst>
      <p:ext uri="{BB962C8B-B14F-4D97-AF65-F5344CB8AC3E}">
        <p14:creationId xmlns:p14="http://schemas.microsoft.com/office/powerpoint/2010/main" val="3409212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FA5C68-6163-1144-AD49-6BAD1F4DDB3C}"/>
              </a:ext>
            </a:extLst>
          </p:cNvPr>
          <p:cNvSpPr>
            <a:spLocks noGrp="1"/>
          </p:cNvSpPr>
          <p:nvPr>
            <p:ph type="title"/>
          </p:nvPr>
        </p:nvSpPr>
        <p:spPr/>
        <p:txBody>
          <a:bodyPr>
            <a:normAutofit/>
          </a:bodyPr>
          <a:lstStyle/>
          <a:p>
            <a:r>
              <a:rPr lang="en-US" sz="2300" dirty="0">
                <a:solidFill>
                  <a:srgbClr val="5B9BD5">
                    <a:lumMod val="50000"/>
                  </a:srgbClr>
                </a:solidFill>
              </a:rPr>
              <a:t>Example in real life </a:t>
            </a:r>
            <a:endParaRPr lang="en-US" dirty="0"/>
          </a:p>
        </p:txBody>
      </p:sp>
      <p:pic>
        <p:nvPicPr>
          <p:cNvPr id="4" name="Picture 3">
            <a:extLst>
              <a:ext uri="{FF2B5EF4-FFF2-40B4-BE49-F238E27FC236}">
                <a16:creationId xmlns:a16="http://schemas.microsoft.com/office/drawing/2014/main" id="{127CBF42-F18C-564D-8F0C-586B6BA60C97}"/>
              </a:ext>
            </a:extLst>
          </p:cNvPr>
          <p:cNvPicPr>
            <a:picLocks noChangeAspect="1"/>
          </p:cNvPicPr>
          <p:nvPr/>
        </p:nvPicPr>
        <p:blipFill>
          <a:blip r:embed="rId2"/>
          <a:stretch>
            <a:fillRect/>
          </a:stretch>
        </p:blipFill>
        <p:spPr>
          <a:xfrm>
            <a:off x="1517764" y="1159690"/>
            <a:ext cx="8856984" cy="5137050"/>
          </a:xfrm>
          <a:prstGeom prst="rect">
            <a:avLst/>
          </a:prstGeom>
        </p:spPr>
      </p:pic>
      <p:sp>
        <p:nvSpPr>
          <p:cNvPr id="5" name="ZoneTexte 6">
            <a:extLst>
              <a:ext uri="{FF2B5EF4-FFF2-40B4-BE49-F238E27FC236}">
                <a16:creationId xmlns:a16="http://schemas.microsoft.com/office/drawing/2014/main" id="{C303E172-A602-5045-8BFC-33CF78790569}"/>
              </a:ext>
            </a:extLst>
          </p:cNvPr>
          <p:cNvSpPr>
            <a:spLocks/>
          </p:cNvSpPr>
          <p:nvPr/>
        </p:nvSpPr>
        <p:spPr bwMode="auto">
          <a:xfrm>
            <a:off x="4511824" y="5994359"/>
            <a:ext cx="6973933" cy="369332"/>
          </a:xfrm>
          <a:prstGeom prst="rect">
            <a:avLst/>
          </a:prstGeom>
          <a:noFill/>
        </p:spPr>
        <p:txBody>
          <a:bodyPr wrap="square" rtlCol="0">
            <a:spAutoFit/>
          </a:bodyPr>
          <a:lstStyle/>
          <a:p>
            <a:pPr>
              <a:defRPr/>
            </a:pPr>
            <a:r>
              <a:rPr lang="fr-FR" i="1" dirty="0"/>
              <a:t>Crédit: </a:t>
            </a:r>
            <a:r>
              <a:rPr lang="fr-FR" i="1" u="sng" dirty="0">
                <a:hlinkClick r:id="rId3"/>
              </a:rPr>
              <a:t>https://duo.com/blog/the-beer-drinkers-guide-to-saml</a:t>
            </a:r>
            <a:r>
              <a:rPr lang="fr-FR" i="1" dirty="0"/>
              <a:t> </a:t>
            </a:r>
            <a:endParaRPr dirty="0"/>
          </a:p>
        </p:txBody>
      </p:sp>
    </p:spTree>
    <p:extLst>
      <p:ext uri="{BB962C8B-B14F-4D97-AF65-F5344CB8AC3E}">
        <p14:creationId xmlns:p14="http://schemas.microsoft.com/office/powerpoint/2010/main" val="3515027601"/>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Custom Design</Template>
  <TotalTime>78</TotalTime>
  <Words>1633</Words>
  <Application>Microsoft Macintosh PowerPoint</Application>
  <DocSecurity>0</DocSecurity>
  <PresentationFormat>Widescreen</PresentationFormat>
  <Paragraphs>194</Paragraphs>
  <Slides>28</Slides>
  <Notes>3</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28</vt:i4>
      </vt:variant>
    </vt:vector>
  </HeadingPairs>
  <TitlesOfParts>
    <vt:vector size="36" baseType="lpstr">
      <vt:lpstr>Arial</vt:lpstr>
      <vt:lpstr>Calibri</vt:lpstr>
      <vt:lpstr>Calibri Light</vt:lpstr>
      <vt:lpstr>Wingdings</vt:lpstr>
      <vt:lpstr>Zapf Dingbats</vt:lpstr>
      <vt:lpstr>Custom Design</vt:lpstr>
      <vt:lpstr>Office Theme</vt:lpstr>
      <vt:lpstr>1_Custom Design</vt:lpstr>
      <vt:lpstr>PowerPoint Presentation</vt:lpstr>
      <vt:lpstr>Learning Objectives</vt:lpstr>
      <vt:lpstr>Terminology</vt:lpstr>
      <vt:lpstr>Different levels of identity management</vt:lpstr>
      <vt:lpstr>Comparison of the different levels</vt:lpstr>
      <vt:lpstr>Delegation of authentication</vt:lpstr>
      <vt:lpstr>Example</vt:lpstr>
      <vt:lpstr>Example in real life </vt:lpstr>
      <vt:lpstr>Example in real life </vt:lpstr>
      <vt:lpstr>How to delegate the authentication ? </vt:lpstr>
      <vt:lpstr>Identity Management concepts</vt:lpstr>
      <vt:lpstr>Identity Management concepts</vt:lpstr>
      <vt:lpstr>Federated Identity</vt:lpstr>
      <vt:lpstr>Federated Identity</vt:lpstr>
      <vt:lpstr>Federated Identity</vt:lpstr>
      <vt:lpstr>Benefits/Compelling Reason to Act</vt:lpstr>
      <vt:lpstr>What is a Federation?</vt:lpstr>
      <vt:lpstr>What do Federations do?</vt:lpstr>
      <vt:lpstr>Federation Rules?</vt:lpstr>
      <vt:lpstr>Common Federation Architectures</vt:lpstr>
      <vt:lpstr>Full Mesh Federation</vt:lpstr>
      <vt:lpstr>Hub-and-Spoke Federation</vt:lpstr>
      <vt:lpstr>Other technology example - eduroam</vt:lpstr>
      <vt:lpstr>Interfederation</vt:lpstr>
      <vt:lpstr>eduGAIN Example</vt:lpstr>
      <vt:lpstr>Metadata Exchange for eduGAIN</vt:lpstr>
      <vt:lpstr>eduGAIN Constitution and Policy</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Microsoft Office User</dc:creator>
  <cp:keywords/>
  <dc:description/>
  <cp:lastModifiedBy>Anass Chabli</cp:lastModifiedBy>
  <cp:revision>34</cp:revision>
  <dcterms:created xsi:type="dcterms:W3CDTF">2019-08-20T09:06:22Z</dcterms:created>
  <dcterms:modified xsi:type="dcterms:W3CDTF">2024-01-28T21:20:34Z</dcterms:modified>
  <cp:category/>
  <dc:identifier/>
  <cp:contentStatus/>
  <dc:language/>
  <cp:version/>
</cp:coreProperties>
</file>