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81" r:id="rId3"/>
  </p:sldMasterIdLst>
  <p:notesMasterIdLst>
    <p:notesMasterId r:id="rId4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7" r:id="rId22"/>
    <p:sldId id="274" r:id="rId23"/>
    <p:sldId id="275" r:id="rId24"/>
    <p:sldId id="276" r:id="rId25"/>
    <p:sldId id="286" r:id="rId26"/>
    <p:sldId id="291" r:id="rId27"/>
    <p:sldId id="292" r:id="rId28"/>
    <p:sldId id="293" r:id="rId29"/>
    <p:sldId id="294" r:id="rId30"/>
    <p:sldId id="289" r:id="rId31"/>
    <p:sldId id="278" r:id="rId32"/>
    <p:sldId id="279" r:id="rId33"/>
    <p:sldId id="280" r:id="rId34"/>
    <p:sldId id="281" r:id="rId35"/>
    <p:sldId id="282" r:id="rId36"/>
    <p:sldId id="283" r:id="rId37"/>
    <p:sldId id="298" r:id="rId38"/>
    <p:sldId id="300" r:id="rId39"/>
    <p:sldId id="284" r:id="rId40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540A808-DA63-E53A-239F-AABDE10D563A}">
  <a:tblStyle styleId="{4540A808-DA63-E53A-239F-AABDE10D563A}" styleName="Style léger 2 - Accentuation 5">
    <a:wholeTbl>
      <a:tcTxStyle>
        <a:fontRef idx="minor">
          <a:srgbClr val="00000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2H>
      <a:tcStyle>
        <a:tcBdr/>
      </a:tcStyle>
    </a:band2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50800">
              <a:solidFill>
                <a:schemeClr val="accent5"/>
              </a:solidFill>
            </a:ln>
          </a:top>
        </a:tcBdr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rgbClr val="000000"/>
        </a:fontRef>
        <a:schemeClr val="bg1"/>
      </a:tcTxStyle>
      <a:tcStyle>
        <a:tcBdr/>
        <a:fillRef idx="1">
          <a:schemeClr val="accent5"/>
        </a:fillRef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2"/>
    <p:restoredTop sz="92823"/>
  </p:normalViewPr>
  <p:slideViewPr>
    <p:cSldViewPr>
      <p:cViewPr varScale="1">
        <p:scale>
          <a:sx n="101" d="100"/>
          <a:sy n="101" d="100"/>
        </p:scale>
        <p:origin x="96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EB218-AD16-4C4F-83CF-3C2825C49311}" type="datetimeFigureOut">
              <a:rPr lang="en-US" smtClean="0"/>
              <a:t>1/27/24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774BD-2157-7847-AF91-8E4DE2250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87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OASIS_(organization)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en.wikipedia.org/wiki/Security_Assertion_Markup_Language#cite_note-6" TargetMode="External"/><Relationship Id="rId4" Type="http://schemas.openxmlformats.org/officeDocument/2006/relationships/hyperlink" Target="https://en.wikipedia.org/wiki/Security_Assertion_Markup_Language#cite_note-5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 </a:t>
            </a:r>
            <a:r>
              <a:rPr lang="fr-FR" sz="1200" b="0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OASIS (organization)"/>
              </a:rPr>
              <a:t>OASIS</a:t>
            </a:r>
            <a:r>
              <a:rPr lang="fr-FR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Security Services Technical Committee (SSTC), which met for the first time in January 2001, was chartered "to define an XML framework for exchanging authentication and authorization information."</a:t>
            </a:r>
            <a:r>
              <a:rPr lang="fr-FR" sz="1200" b="0" i="0" u="none" strike="noStrike" kern="1200" baseline="300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[5]</a:t>
            </a:r>
            <a:r>
              <a:rPr lang="fr-FR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To this end, the following intellectual property was contributed to the SSTC during the first two months of that year:</a:t>
            </a:r>
          </a:p>
          <a:p>
            <a:r>
              <a:rPr lang="fr-FR" sz="1200" b="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Security Services Markup Language</a:t>
            </a:r>
            <a:r>
              <a:rPr lang="fr-FR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(S2ML) from Netegrity</a:t>
            </a:r>
          </a:p>
          <a:p>
            <a:r>
              <a:rPr lang="fr-FR" sz="1200" b="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AuthXML</a:t>
            </a:r>
            <a:r>
              <a:rPr lang="fr-FR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 Securant</a:t>
            </a:r>
          </a:p>
          <a:p>
            <a:r>
              <a:rPr lang="fr-FR" sz="1200" b="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XML Trust Assertion Service Specification</a:t>
            </a:r>
            <a:r>
              <a:rPr lang="fr-FR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(X-TASS) from VeriSign</a:t>
            </a:r>
          </a:p>
          <a:p>
            <a:r>
              <a:rPr lang="fr-FR" sz="1200" b="0" i="1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Information Technology Markup Language</a:t>
            </a:r>
            <a:r>
              <a:rPr lang="fr-FR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(ITML) from Jamcracker</a:t>
            </a:r>
          </a:p>
          <a:p>
            <a:r>
              <a:rPr lang="fr-FR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Building on these initial contributions, in November 2002 OASIS announced the Security Assertion Markup Language (SAML) V1.0 specification as an OASIS Standard.</a:t>
            </a:r>
            <a:r>
              <a:rPr lang="fr-FR" sz="1200" b="0" i="0" u="none" strike="noStrike" kern="1200" baseline="300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[6]</a:t>
            </a:r>
            <a:endParaRPr lang="fr-FR" sz="1200" b="0" i="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6774BD-2157-7847-AF91-8E4DE22504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22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6774BD-2157-7847-AF91-8E4DE22504E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68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sposition personnalisé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7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8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9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0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8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2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3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4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5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6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rcRect l="34639"/>
          <a:stretch/>
        </p:blipFill>
        <p:spPr bwMode="auto"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7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8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9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0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2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3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4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5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6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rcRect l="34639"/>
          <a:stretch/>
        </p:blipFill>
        <p:spPr bwMode="auto"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7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8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6" name="Picture 3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4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5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6_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/>
          </p:cNvPicPr>
          <p:nvPr userDrawn="1"/>
        </p:nvPicPr>
        <p:blipFill>
          <a:blip r:embed="rId3"/>
          <a:srcRect b="18335"/>
          <a:stretch/>
        </p:blipFill>
        <p:spPr bwMode="auto"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 bwMode="auto"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Text Placeholder 6"/>
          <p:cNvSpPr>
            <a:spLocks noAdjustHandles="1"/>
          </p:cNvSpPr>
          <p:nvPr userDrawn="1"/>
        </p:nvSpPr>
        <p:spPr bwMode="auto"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r>
              <a:rPr lang="en-US" sz="120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>
              <a:solidFill>
                <a:srgbClr val="03435F"/>
              </a:solidFill>
              <a:latin typeface="+mn-l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2.png"/><Relationship Id="rId4" Type="http://schemas.openxmlformats.org/officeDocument/2006/relationships/image" Target="../media/image3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Modifier les styles du texte du masque</a:t>
            </a:r>
            <a:br>
              <a:rPr lang="fr-FR"/>
            </a:br>
            <a:r>
              <a:rPr lang="fr-FR"/>
              <a:t>Deuxième niveau</a:t>
            </a:r>
            <a:br>
              <a:rPr lang="fr-FR"/>
            </a:br>
            <a:r>
              <a:rPr lang="fr-FR"/>
              <a:t>Troisième niveau</a:t>
            </a:r>
            <a:br>
              <a:rPr lang="fr-FR"/>
            </a:br>
            <a:r>
              <a:rPr lang="fr-FR"/>
              <a:t>Quatrième niveau</a:t>
            </a:r>
            <a:br>
              <a:rPr lang="fr-FR"/>
            </a:br>
            <a:r>
              <a:rPr lang="fr-FR"/>
              <a:t>Cinquième niveau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D7EAA8-B7E5-4FC7-AB41-745FA14F2C83}" type="datetimeFigureOut">
              <a:rPr lang="en-GB"/>
              <a:t>27/01/2024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8E993-549D-46EE-BEB7-091808556954}" type="slidenum">
              <a:rPr lang="en-GB"/>
              <a:t>‹#›</a:t>
            </a:fld>
            <a:endParaRPr lang="en-GB"/>
          </a:p>
        </p:txBody>
      </p:sp>
      <p:pic>
        <p:nvPicPr>
          <p:cNvPr id="9" name="Picture 6"/>
          <p:cNvPicPr>
            <a:picLocks noChangeAspect="1"/>
          </p:cNvPicPr>
          <p:nvPr userDrawn="1"/>
        </p:nvPicPr>
        <p:blipFill>
          <a:blip r:embed="rId4"/>
          <a:srcRect l="29114" t="13460" r="32414" b="53353"/>
          <a:stretch/>
        </p:blipFill>
        <p:spPr bwMode="auto"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0" name="Text Placeholder 10"/>
          <p:cNvSpPr>
            <a:spLocks noAdjustHandles="1"/>
          </p:cNvSpPr>
          <p:nvPr userDrawn="1"/>
        </p:nvSpPr>
        <p:spPr bwMode="auto">
          <a:xfrm>
            <a:off x="882914" y="1834440"/>
            <a:ext cx="6311372" cy="4732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b="1" i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Lorem Ipsum Dolor Sit Amet Sectetur Adipiscing Elit Vivamus</a:t>
            </a:r>
            <a:endParaRPr lang="en-US" sz="2800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>
            <a:spLocks noAdjustHandles="1"/>
          </p:cNvSpPr>
          <p:nvPr userDrawn="1"/>
        </p:nvSpPr>
        <p:spPr bwMode="auto"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lang="en-US" sz="2400">
                <a:solidFill>
                  <a:schemeClr val="bg1"/>
                </a:solidFill>
                <a:latin typeface="+mn-lt"/>
              </a:rPr>
              <a:t>Subtitle (if applicable)</a:t>
            </a:r>
            <a:endParaRPr lang="en-GB" sz="2400">
              <a:solidFill>
                <a:schemeClr val="bg1"/>
              </a:solidFill>
              <a:latin typeface="+mn-lt"/>
            </a:endParaRPr>
          </a:p>
          <a:p>
            <a:pPr>
              <a:defRPr/>
            </a:pPr>
            <a:endParaRPr lang="en-GB" sz="24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 Placeholder 6"/>
          <p:cNvSpPr>
            <a:spLocks noAdjustHandles="1"/>
          </p:cNvSpPr>
          <p:nvPr userDrawn="1"/>
        </p:nvSpPr>
        <p:spPr bwMode="auto"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Picture 10"/>
          <p:cNvPicPr>
            <a:picLocks noChangeAspect="1"/>
          </p:cNvPicPr>
          <p:nvPr userDrawn="1"/>
        </p:nvPicPr>
        <p:blipFill>
          <a:blip r:embed="rId5"/>
          <a:srcRect t="-1" b="-7426"/>
          <a:stretch/>
        </p:blipFill>
        <p:spPr bwMode="auto">
          <a:xfrm>
            <a:off x="998895" y="520296"/>
            <a:ext cx="1432449" cy="876891"/>
          </a:xfrm>
          <a:prstGeom prst="rect">
            <a:avLst/>
          </a:prstGeom>
        </p:spPr>
      </p:pic>
      <p:sp>
        <p:nvSpPr>
          <p:cNvPr id="14" name="Text Placeholder 6"/>
          <p:cNvSpPr>
            <a:spLocks noAdjustHandles="1"/>
          </p:cNvSpPr>
          <p:nvPr userDrawn="1"/>
        </p:nvSpPr>
        <p:spPr bwMode="auto"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200" b="1" i="0">
                <a:solidFill>
                  <a:schemeClr val="bg1"/>
                </a:solidFill>
                <a:latin typeface="+mn-lt"/>
              </a:rPr>
              <a:t>Name Surname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i="1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>
            <a:spLocks noAdjustHandles="1"/>
          </p:cNvSpPr>
          <p:nvPr userDrawn="1"/>
        </p:nvSpPr>
        <p:spPr bwMode="auto"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Text Placeholder 6"/>
          <p:cNvSpPr>
            <a:spLocks noAdjustHandles="1"/>
          </p:cNvSpPr>
          <p:nvPr userDrawn="1"/>
        </p:nvSpPr>
        <p:spPr bwMode="auto"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00" b="0">
                <a:solidFill>
                  <a:schemeClr val="bg1"/>
                </a:solidFill>
                <a:latin typeface="+mn-lt"/>
              </a:rPr>
              <a:t>Public / Confidential / Restricted</a:t>
            </a:r>
            <a:endParaRPr lang="en-GB" sz="1000" b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6" name="TextBox 3"/>
          <p:cNvSpPr>
            <a:spLocks noAdjustHandles="1"/>
          </p:cNvSpPr>
          <p:nvPr userDrawn="1"/>
        </p:nvSpPr>
        <p:spPr bwMode="auto"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fld id="{C291A8E1-EA52-46DB-B869-DB8F37812DDF}" type="slidenum">
              <a:rPr lang="en-GB" sz="1200">
                <a:solidFill>
                  <a:srgbClr val="065081"/>
                </a:solidFill>
                <a:latin typeface="+mn-lt"/>
              </a:rPr>
              <a:t>‹#›</a:t>
            </a:fld>
            <a:endParaRPr lang="en-GB" sz="120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  <p:sldLayoutId id="2147483670" r:id="rId19"/>
    <p:sldLayoutId id="2147483671" r:id="rId20"/>
    <p:sldLayoutId id="2147483672" r:id="rId21"/>
    <p:sldLayoutId id="2147483673" r:id="rId22"/>
    <p:sldLayoutId id="2147483674" r:id="rId23"/>
    <p:sldLayoutId id="2147483675" r:id="rId24"/>
    <p:sldLayoutId id="2147483676" r:id="rId25"/>
    <p:sldLayoutId id="2147483677" r:id="rId26"/>
    <p:sldLayoutId id="2147483678" r:id="rId27"/>
    <p:sldLayoutId id="2147483679" r:id="rId28"/>
    <p:sldLayoutId id="2147483680" r:id="rId29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lang="en-GB" sz="3200" b="1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2D7EAA8-B7E5-4FC7-AB41-745FA14F2C83}" type="datetimeFigureOut">
              <a:rPr lang="en-GB"/>
              <a:t>27/01/2024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98E993-549D-46EE-BEB7-091808556954}" type="slidenum">
              <a:rPr lang="en-GB"/>
              <a:t>‹#›</a:t>
            </a:fld>
            <a:endParaRPr lang="en-GB"/>
          </a:p>
        </p:txBody>
      </p:sp>
      <p:pic>
        <p:nvPicPr>
          <p:cNvPr id="9" name="Picture 6"/>
          <p:cNvPicPr>
            <a:picLocks noChangeAspect="1"/>
          </p:cNvPicPr>
          <p:nvPr userDrawn="1"/>
        </p:nvPicPr>
        <p:blipFill>
          <a:blip r:embed="rId3"/>
          <a:srcRect l="29114" t="13460" r="32414" b="53353"/>
          <a:stretch/>
        </p:blipFill>
        <p:spPr bwMode="auto"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0" name="Text Placeholder 10"/>
          <p:cNvSpPr>
            <a:spLocks noAdjustHandles="1"/>
          </p:cNvSpPr>
          <p:nvPr userDrawn="1"/>
        </p:nvSpPr>
        <p:spPr bwMode="auto">
          <a:xfrm>
            <a:off x="998895" y="2538238"/>
            <a:ext cx="6087102" cy="4732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4400" b="1">
                <a:solidFill>
                  <a:schemeClr val="bg1"/>
                </a:solidFill>
                <a:latin typeface="+mn-lt"/>
              </a:rPr>
              <a:t>Thank you</a:t>
            </a:r>
          </a:p>
        </p:txBody>
      </p:sp>
      <p:sp>
        <p:nvSpPr>
          <p:cNvPr id="11" name="Text Placeholder 6"/>
          <p:cNvSpPr>
            <a:spLocks noAdjustHandles="1"/>
          </p:cNvSpPr>
          <p:nvPr userDrawn="1"/>
        </p:nvSpPr>
        <p:spPr bwMode="auto"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 Placeholder 6"/>
          <p:cNvSpPr>
            <a:spLocks noAdjustHandles="1"/>
          </p:cNvSpPr>
          <p:nvPr userDrawn="1"/>
        </p:nvSpPr>
        <p:spPr bwMode="auto"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Box 13"/>
          <p:cNvSpPr>
            <a:spLocks noAdjustHandles="1"/>
          </p:cNvSpPr>
          <p:nvPr userDrawn="1"/>
        </p:nvSpPr>
        <p:spPr bwMode="auto"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defRPr/>
            </a:pPr>
            <a:r>
              <a:rPr lang="en-GB" sz="6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© GÉANT Association on behalf of the GN4 Phase 3 project (GN4-3).</a:t>
            </a:r>
            <a:endParaRPr/>
          </a:p>
          <a:p>
            <a:pPr>
              <a:defRPr/>
            </a:pPr>
            <a:r>
              <a:rPr lang="en-GB" sz="6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 research leading to these results has received funding from</a:t>
            </a:r>
            <a:endParaRPr/>
          </a:p>
          <a:p>
            <a:pPr>
              <a:defRPr/>
            </a:pPr>
            <a:r>
              <a:rPr lang="en-GB" sz="6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 userDrawn="1"/>
        </p:nvPicPr>
        <p:blipFill>
          <a:blip r:embed="rId5"/>
          <a:srcRect t="-1" b="-7426"/>
          <a:stretch/>
        </p:blipFill>
        <p:spPr bwMode="auto">
          <a:xfrm>
            <a:off x="998895" y="520296"/>
            <a:ext cx="1432449" cy="876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shibboleth.net/" TargetMode="Externa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shibboleth.net/confluence/display/IDP4/LDAPConnector" TargetMode="External"/><Relationship Id="rId3" Type="http://schemas.openxmlformats.org/officeDocument/2006/relationships/hyperlink" Target="https://wiki.shibboleth.net/confluence/display/IDP4/ScriptedDataConnector" TargetMode="External"/><Relationship Id="rId7" Type="http://schemas.openxmlformats.org/officeDocument/2006/relationships/hyperlink" Target="https://wiki.shibboleth.net/confluence/display/IDP4/RelationalDatabaseConnector" TargetMode="External"/><Relationship Id="rId12" Type="http://schemas.openxmlformats.org/officeDocument/2006/relationships/hyperlink" Target="https://shibboleth.atlassian.net/wiki/spaces/IDP5/pages/3255074817" TargetMode="External"/><Relationship Id="rId2" Type="http://schemas.openxmlformats.org/officeDocument/2006/relationships/hyperlink" Target="https://wiki.shibboleth.net/confluence/display/IDP4/StaticDataConnector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iki.shibboleth.net/confluence/display/IDP4/PairwiseIdConnector" TargetMode="External"/><Relationship Id="rId11" Type="http://schemas.openxmlformats.org/officeDocument/2006/relationships/hyperlink" Target="https://wiki.shibboleth.net/confluence/display/IDP4/StorageServiceConnector" TargetMode="External"/><Relationship Id="rId5" Type="http://schemas.openxmlformats.org/officeDocument/2006/relationships/hyperlink" Target="https://wiki.shibboleth.net/confluence/display/IDP4/StoredIdConnector" TargetMode="External"/><Relationship Id="rId10" Type="http://schemas.openxmlformats.org/officeDocument/2006/relationships/hyperlink" Target="https://wiki.shibboleth.net/confluence/display/IDP4/SubjectDataConnector" TargetMode="External"/><Relationship Id="rId4" Type="http://schemas.openxmlformats.org/officeDocument/2006/relationships/hyperlink" Target="https://wiki.shibboleth.net/confluence/display/IDP4/ComputedIdConnector" TargetMode="External"/><Relationship Id="rId9" Type="http://schemas.openxmlformats.org/officeDocument/2006/relationships/hyperlink" Target="https://wiki.shibboleth.net/confluence/display/IDP4/HTTPConnector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shibboleth.net/confluence/display/IDP4/MappedAttributeDefinition" TargetMode="External"/><Relationship Id="rId13" Type="http://schemas.openxmlformats.org/officeDocument/2006/relationships/image" Target="../media/image47.tiff"/><Relationship Id="rId3" Type="http://schemas.openxmlformats.org/officeDocument/2006/relationships/hyperlink" Target="https://wiki.shibboleth.net/confluence/display/IDP4/PrincipalNameAttributeDefinition" TargetMode="External"/><Relationship Id="rId7" Type="http://schemas.openxmlformats.org/officeDocument/2006/relationships/hyperlink" Target="https://wiki.shibboleth.net/confluence/display/IDP4/ScriptedAttributeDefinition" TargetMode="External"/><Relationship Id="rId12" Type="http://schemas.openxmlformats.org/officeDocument/2006/relationships/hyperlink" Target="https://wiki.shibboleth.net/confluence/display/IDP4/DecryptedAttributeDefinition" TargetMode="External"/><Relationship Id="rId2" Type="http://schemas.openxmlformats.org/officeDocument/2006/relationships/hyperlink" Target="https://wiki.shibboleth.net/confluence/display/IDP4/SimpleAttributeDefinition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wiki.shibboleth.net/confluence/display/IDP4/RegexpSplitAttributeDefinition" TargetMode="External"/><Relationship Id="rId11" Type="http://schemas.openxmlformats.org/officeDocument/2006/relationships/hyperlink" Target="https://wiki.shibboleth.net/confluence/display/IDP4/ContextDerivedAttributeAttributeDefinition" TargetMode="External"/><Relationship Id="rId5" Type="http://schemas.openxmlformats.org/officeDocument/2006/relationships/hyperlink" Target="https://wiki.shibboleth.net/confluence/display/IDP4/PrescopedAttributeDefinition" TargetMode="External"/><Relationship Id="rId10" Type="http://schemas.openxmlformats.org/officeDocument/2006/relationships/hyperlink" Target="https://wiki.shibboleth.net/confluence/display/IDP4/SubjectDerivedAttributeAttributeDefinition" TargetMode="External"/><Relationship Id="rId4" Type="http://schemas.openxmlformats.org/officeDocument/2006/relationships/hyperlink" Target="https://wiki.shibboleth.net/confluence/display/IDP4/ScopedAttributeDefinition" TargetMode="External"/><Relationship Id="rId9" Type="http://schemas.openxmlformats.org/officeDocument/2006/relationships/hyperlink" Target="https://wiki.shibboleth.net/confluence/display/IDP4/TemplateAttributeDefinition" TargetMode="External"/><Relationship Id="rId14" Type="http://schemas.openxmlformats.org/officeDocument/2006/relationships/image" Target="../media/image48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refeds.org/display/STAN/eduPerson+2020-01" TargetMode="External"/><Relationship Id="rId2" Type="http://schemas.openxmlformats.org/officeDocument/2006/relationships/hyperlink" Target="https://wiki.refeds.org/display/STAN/SCHAC+Releases" TargetMode="Externa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xample.org/" TargetMode="External"/><Relationship Id="rId2" Type="http://schemas.openxmlformats.org/officeDocument/2006/relationships/hyperlink" Target="mailto:john.doe@example.org" TargetMode="External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jdoe@example.or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://example.org/" TargetMode="External"/><Relationship Id="rId4" Type="http://schemas.openxmlformats.org/officeDocument/2006/relationships/hyperlink" Target="mailto:staff@example.org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endParaRPr lang="en-GB" sz="360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Title Placeholder 1"/>
          <p:cNvSpPr/>
          <p:nvPr/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lang="en-GB" sz="3200" b="1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/>
              <a:t>Click to edit Master title style</a:t>
            </a:r>
            <a:endParaRPr/>
          </a:p>
        </p:txBody>
      </p:sp>
      <p:sp>
        <p:nvSpPr>
          <p:cNvPr id="7" name="Text Placeholder 2"/>
          <p:cNvSpPr/>
          <p:nvPr/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3"/>
          <p:cNvSpPr/>
          <p:nvPr/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22D7EAA8-B7E5-4FC7-AB41-745FA14F2C83}" type="datetimeFigureOut">
              <a:rPr lang="en-GB"/>
              <a:t>27/01/2024</a:t>
            </a:fld>
            <a:endParaRPr lang="en-GB"/>
          </a:p>
        </p:txBody>
      </p:sp>
      <p:sp>
        <p:nvSpPr>
          <p:cNvPr id="9" name="Slide Number Placeholder 5"/>
          <p:cNvSpPr/>
          <p:nvPr/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F98E993-549D-46EE-BEB7-091808556954}" type="slidenum">
              <a:rPr lang="en-GB"/>
              <a:t>1</a:t>
            </a:fld>
            <a:endParaRPr lang="en-GB"/>
          </a:p>
        </p:txBody>
      </p:sp>
      <p:pic>
        <p:nvPicPr>
          <p:cNvPr id="10" name="Picture 7"/>
          <p:cNvPicPr>
            <a:picLocks noChangeAspect="1"/>
          </p:cNvPicPr>
          <p:nvPr/>
        </p:nvPicPr>
        <p:blipFill>
          <a:blip r:embed="rId2"/>
          <a:srcRect l="29114" t="13460" r="32414" b="53353"/>
          <a:stretch/>
        </p:blipFill>
        <p:spPr bwMode="auto">
          <a:xfrm flipH="1">
            <a:off x="-16809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11" name="Text Placeholder 10"/>
          <p:cNvSpPr/>
          <p:nvPr/>
        </p:nvSpPr>
        <p:spPr bwMode="auto">
          <a:xfrm>
            <a:off x="882914" y="1834440"/>
            <a:ext cx="6311372" cy="4732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dirty="0" err="1">
                <a:solidFill>
                  <a:schemeClr val="bg1"/>
                </a:solidFill>
              </a:rPr>
              <a:t>UbuntuNet</a:t>
            </a:r>
            <a:r>
              <a:rPr lang="en-GB" sz="2800" dirty="0">
                <a:solidFill>
                  <a:schemeClr val="bg1"/>
                </a:solidFill>
              </a:rPr>
              <a:t> Alliance-  Identity Federation Training</a:t>
            </a:r>
            <a:endParaRPr lang="en-GB" sz="2800" dirty="0"/>
          </a:p>
        </p:txBody>
      </p:sp>
      <p:sp>
        <p:nvSpPr>
          <p:cNvPr id="12" name="Text Placeholder 6"/>
          <p:cNvSpPr/>
          <p:nvPr/>
        </p:nvSpPr>
        <p:spPr bwMode="auto">
          <a:xfrm>
            <a:off x="892439" y="2682447"/>
            <a:ext cx="577599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>
                <a:solidFill>
                  <a:schemeClr val="bg1"/>
                </a:solidFill>
              </a:rPr>
              <a:t>Identity Federation key components</a:t>
            </a:r>
            <a:endParaRPr lang="en-US" sz="2400" b="1">
              <a:solidFill>
                <a:schemeClr val="bg1"/>
              </a:solidFill>
            </a:endParaRPr>
          </a:p>
          <a:p>
            <a:pPr>
              <a:defRPr/>
            </a:pPr>
            <a:endParaRPr lang="en-GB" sz="24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/>
          <p:nvPr/>
        </p:nvSpPr>
        <p:spPr bwMode="auto"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b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1"/>
          <p:cNvPicPr>
            <a:picLocks noChangeAspect="1"/>
          </p:cNvPicPr>
          <p:nvPr/>
        </p:nvPicPr>
        <p:blipFill>
          <a:blip r:embed="rId3"/>
          <a:srcRect t="-1" b="-7426"/>
          <a:stretch/>
        </p:blipFill>
        <p:spPr bwMode="auto">
          <a:xfrm>
            <a:off x="998895" y="520296"/>
            <a:ext cx="1432449" cy="876891"/>
          </a:xfrm>
          <a:prstGeom prst="rect">
            <a:avLst/>
          </a:prstGeom>
        </p:spPr>
      </p:pic>
      <p:sp>
        <p:nvSpPr>
          <p:cNvPr id="15" name="Text Placeholder 6"/>
          <p:cNvSpPr/>
          <p:nvPr/>
        </p:nvSpPr>
        <p:spPr bwMode="auto"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sz="200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SAML Metadata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Entities in a federation trust each other, but which entities are in federation?</a:t>
            </a:r>
            <a:endParaRPr/>
          </a:p>
          <a:p>
            <a:pPr>
              <a:defRPr/>
            </a:pPr>
            <a:r>
              <a:rPr lang="en-US"/>
              <a:t>Entities in a federation must be known to trust them. Therefore, a standard way to list and describe entities is needed. </a:t>
            </a:r>
            <a:endParaRPr/>
          </a:p>
          <a:p>
            <a:pPr>
              <a:defRPr/>
            </a:pPr>
            <a:r>
              <a:rPr lang="en-US"/>
              <a:t>(SAML2) Metadata provides such a standard way. Standardized format to describe entities </a:t>
            </a:r>
            <a:endParaRPr/>
          </a:p>
          <a:p>
            <a:pPr>
              <a:defRPr/>
            </a:pPr>
            <a:r>
              <a:rPr lang="en-US"/>
              <a:t>Metadata typically is signed by a trusted third party, in our case the federation operator which should be trusted by all participants in the federation.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Federation Metadata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b="1"/>
              <a:t>The </a:t>
            </a:r>
            <a:r>
              <a:rPr lang="en-US" b="1">
                <a:solidFill>
                  <a:srgbClr val="C00000"/>
                </a:solidFill>
              </a:rPr>
              <a:t>federation Metadata </a:t>
            </a:r>
            <a:r>
              <a:rPr lang="en-US" b="1"/>
              <a:t>provides the technical trust in the federation</a:t>
            </a:r>
            <a:endParaRPr b="1"/>
          </a:p>
          <a:p>
            <a:pPr lvl="1">
              <a:defRPr/>
            </a:pPr>
            <a:r>
              <a:rPr lang="en-US"/>
              <a:t>XML Documents defined by the SAML 2.0 standards</a:t>
            </a:r>
            <a:endParaRPr/>
          </a:p>
          <a:p>
            <a:pPr lvl="1">
              <a:defRPr/>
            </a:pPr>
            <a:r>
              <a:rPr lang="en-US"/>
              <a:t>Generated by the Federation operators </a:t>
            </a:r>
            <a:endParaRPr/>
          </a:p>
          <a:p>
            <a:pPr lvl="1">
              <a:defRPr/>
            </a:pPr>
            <a:r>
              <a:rPr lang="en-US"/>
              <a:t>Cryptographically signed by the Federations operators </a:t>
            </a:r>
            <a:endParaRPr/>
          </a:p>
          <a:p>
            <a:pPr lvl="1">
              <a:defRPr/>
            </a:pPr>
            <a:r>
              <a:rPr lang="en-US"/>
              <a:t>Optionally transported over the internet using SSL </a:t>
            </a:r>
            <a:endParaRPr/>
          </a:p>
          <a:p>
            <a:pPr lvl="1">
              <a:defRPr/>
            </a:pPr>
            <a:r>
              <a:rPr lang="en-US"/>
              <a:t>Contains technical information on all participating entities </a:t>
            </a:r>
            <a:endParaRPr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Federation Metadata Structure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To trust the metadata, </a:t>
            </a:r>
            <a:br>
              <a:rPr lang="en-US"/>
            </a:br>
            <a:r>
              <a:rPr lang="en-US"/>
              <a:t>it should be </a:t>
            </a:r>
            <a:r>
              <a:rPr lang="en-US" b="1"/>
              <a:t>protected </a:t>
            </a:r>
            <a:r>
              <a:rPr lang="en-US"/>
              <a:t>properly. 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No defined order of IdPs and SPs. 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Other entities could be described too.</a:t>
            </a:r>
            <a:br>
              <a:rPr lang="en-US"/>
            </a:br>
            <a:r>
              <a:rPr lang="en-US"/>
              <a:t>But mostly IdPs and SPs. </a:t>
            </a:r>
            <a:endParaRPr/>
          </a:p>
        </p:txBody>
      </p:sp>
      <p:pic>
        <p:nvPicPr>
          <p:cNvPr id="6" name="Espace réservé du contenu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884360" y="1428050"/>
            <a:ext cx="2748172" cy="351629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fr-FR" sz="2900"/>
              <a:t>Add Trust to Metadata </a:t>
            </a:r>
            <a:endParaRPr lang="en-US"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b="1">
                <a:solidFill>
                  <a:srgbClr val="C00000"/>
                </a:solidFill>
              </a:rPr>
              <a:t>Consumers</a:t>
            </a:r>
            <a:r>
              <a:rPr lang="en-US"/>
              <a:t> of metadata must be sure that the metadata was really created by Federation Operator </a:t>
            </a:r>
            <a:endParaRPr/>
          </a:p>
          <a:p>
            <a:pPr>
              <a:defRPr/>
            </a:pPr>
            <a:r>
              <a:rPr lang="en-US"/>
              <a:t>Therefore, </a:t>
            </a:r>
            <a:r>
              <a:rPr lang="en-US" b="1">
                <a:solidFill>
                  <a:srgbClr val="C00000"/>
                </a:solidFill>
              </a:rPr>
              <a:t>metadata must be secured</a:t>
            </a:r>
            <a:r>
              <a:rPr lang="en-US"/>
              <a:t> </a:t>
            </a:r>
            <a:endParaRPr/>
          </a:p>
          <a:p>
            <a:pPr>
              <a:defRPr/>
            </a:pPr>
            <a:r>
              <a:rPr lang="en-US"/>
              <a:t>Two methods to secure metadata: </a:t>
            </a:r>
            <a:endParaRPr/>
          </a:p>
          <a:p>
            <a:pPr marL="971550" lvl="1" indent="-514350">
              <a:buFont typeface="+mj-lt"/>
              <a:buAutoNum type="alphaUcPeriod"/>
              <a:defRPr/>
            </a:pPr>
            <a:r>
              <a:rPr lang="en-US" b="1"/>
              <a:t>Recommended: </a:t>
            </a:r>
            <a:r>
              <a:rPr lang="en-US"/>
              <a:t>Add an </a:t>
            </a:r>
            <a:r>
              <a:rPr lang="en-US" b="1"/>
              <a:t>XML signature </a:t>
            </a:r>
            <a:r>
              <a:rPr lang="en-US"/>
              <a:t>on metadata and publish public signing key Metadata can be served via http in this case. </a:t>
            </a:r>
            <a:endParaRPr/>
          </a:p>
          <a:p>
            <a:pPr marL="971550" lvl="1" indent="-514350">
              <a:buFont typeface="+mj-lt"/>
              <a:buAutoNum type="alphaUcPeriod"/>
              <a:defRPr/>
            </a:pPr>
            <a:r>
              <a:rPr lang="en-US"/>
              <a:t>Serve plain metadata via a </a:t>
            </a:r>
            <a:r>
              <a:rPr lang="en-US" b="1"/>
              <a:t>secure HTTPS URL</a:t>
            </a:r>
            <a:r>
              <a:rPr lang="en-US"/>
              <a:t>.</a:t>
            </a:r>
            <a:br>
              <a:rPr lang="en-US"/>
            </a:br>
            <a:r>
              <a:rPr lang="en-US"/>
              <a:t>Make web server use a certificate issued by a well-known CA </a:t>
            </a:r>
            <a:endParaRPr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Certificates usage between IdPs and SPs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 lvl="1">
              <a:lnSpc>
                <a:spcPct val="104999"/>
              </a:lnSpc>
              <a:defRPr/>
            </a:pPr>
            <a:r>
              <a:rPr lang="en-US" sz="2600" b="1">
                <a:solidFill>
                  <a:srgbClr val="C00000"/>
                </a:solidFill>
              </a:rPr>
              <a:t>SSL/TLS </a:t>
            </a:r>
            <a:r>
              <a:rPr lang="en-US" sz="2600" b="1"/>
              <a:t>between the user’s browser and the Web server:</a:t>
            </a:r>
            <a:endParaRPr sz="2200"/>
          </a:p>
          <a:p>
            <a:pPr lvl="2">
              <a:lnSpc>
                <a:spcPct val="80000"/>
              </a:lnSpc>
              <a:defRPr/>
            </a:pPr>
            <a:r>
              <a:rPr lang="en-US" sz="2200"/>
              <a:t>indicates that the Web Service protects user data and ensures that the user is connected to an authentic site.</a:t>
            </a:r>
            <a:endParaRPr sz="1900"/>
          </a:p>
          <a:p>
            <a:pPr lvl="2">
              <a:lnSpc>
                <a:spcPct val="80000"/>
              </a:lnSpc>
              <a:defRPr/>
            </a:pPr>
            <a:endParaRPr lang="en-US" sz="1500"/>
          </a:p>
          <a:p>
            <a:pPr lvl="1">
              <a:lnSpc>
                <a:spcPct val="80000"/>
              </a:lnSpc>
              <a:defRPr/>
            </a:pPr>
            <a:r>
              <a:rPr lang="en-US" sz="2600" b="1">
                <a:solidFill>
                  <a:srgbClr val="C00000"/>
                </a:solidFill>
              </a:rPr>
              <a:t>Self-signed certificate</a:t>
            </a:r>
            <a:r>
              <a:rPr lang="en-US" sz="2600" b="1"/>
              <a:t> (and private key) for signing/encrypting, with long lifetime (&gt; 10y)</a:t>
            </a:r>
            <a:endParaRPr sz="2200"/>
          </a:p>
          <a:p>
            <a:pPr lvl="2">
              <a:lnSpc>
                <a:spcPct val="80000"/>
              </a:lnSpc>
              <a:defRPr/>
            </a:pPr>
            <a:r>
              <a:rPr lang="en-US" sz="2200" b="1"/>
              <a:t>The signing of SAML assertions </a:t>
            </a:r>
            <a:r>
              <a:rPr lang="en-US" sz="2200"/>
              <a:t>allows the recipient of a SAML assertion to verify the identity of the issuer and to verify its integrity. This operation is carried out by the two parties involved in the exchange (IDP and SP).</a:t>
            </a:r>
            <a:endParaRPr sz="1900"/>
          </a:p>
          <a:p>
            <a:pPr lvl="2">
              <a:lnSpc>
                <a:spcPct val="80000"/>
              </a:lnSpc>
              <a:defRPr/>
            </a:pPr>
            <a:r>
              <a:rPr lang="en-US" sz="2200" b="1">
                <a:solidFill>
                  <a:srgbClr val="C00000"/>
                </a:solidFill>
              </a:rPr>
              <a:t>Encryption of SAML assertions</a:t>
            </a:r>
            <a:r>
              <a:rPr lang="en-US" sz="2200" b="1"/>
              <a:t> </a:t>
            </a:r>
            <a:r>
              <a:rPr lang="en-US" sz="2200"/>
              <a:t>by using the recipient's certificate to encrypt the assertion, the recipient will be able to access the content of the assertion. </a:t>
            </a:r>
            <a:endParaRPr sz="19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Certificates usage between IdPs and SPs</a:t>
            </a:r>
            <a:endParaRPr sz="2900"/>
          </a:p>
        </p:txBody>
      </p:sp>
      <p:pic>
        <p:nvPicPr>
          <p:cNvPr id="5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726581" y="1843550"/>
            <a:ext cx="6192513" cy="351306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Certificates usage at the Federation level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b="1"/>
              <a:t>Federation operator signing certificate (the metadata file published by the federation operator is signed):</a:t>
            </a:r>
            <a:endParaRPr/>
          </a:p>
          <a:p>
            <a:pPr lvl="1">
              <a:defRPr/>
            </a:pPr>
            <a:r>
              <a:rPr lang="en-US">
                <a:ea typeface="Calibri"/>
                <a:cs typeface="Calibri"/>
              </a:rPr>
              <a:t>eduGAIN </a:t>
            </a:r>
            <a:r>
              <a:rPr lang="en-US" b="1">
                <a:ea typeface="Calibri"/>
                <a:cs typeface="Calibri"/>
              </a:rPr>
              <a:t>collects the metadata</a:t>
            </a:r>
            <a:r>
              <a:rPr lang="en-US">
                <a:ea typeface="Calibri"/>
                <a:cs typeface="Calibri"/>
              </a:rPr>
              <a:t> of all the participating federations, </a:t>
            </a:r>
            <a:r>
              <a:rPr lang="en-US" b="1">
                <a:ea typeface="Calibri"/>
                <a:cs typeface="Calibri"/>
              </a:rPr>
              <a:t>re-signs</a:t>
            </a:r>
            <a:r>
              <a:rPr lang="en-US">
                <a:ea typeface="Calibri"/>
                <a:cs typeface="Calibri"/>
              </a:rPr>
              <a:t> and </a:t>
            </a:r>
            <a:r>
              <a:rPr lang="en-US" b="1">
                <a:solidFill>
                  <a:srgbClr val="C00000"/>
                </a:solidFill>
                <a:ea typeface="Calibri"/>
                <a:cs typeface="Calibri"/>
              </a:rPr>
              <a:t>publishes</a:t>
            </a:r>
            <a:r>
              <a:rPr lang="en-US">
                <a:solidFill>
                  <a:srgbClr val="C00000"/>
                </a:solidFill>
                <a:ea typeface="Calibri"/>
                <a:cs typeface="Calibri"/>
              </a:rPr>
              <a:t> </a:t>
            </a:r>
            <a:r>
              <a:rPr lang="en-US" b="1">
                <a:solidFill>
                  <a:srgbClr val="C00000"/>
                </a:solidFill>
                <a:ea typeface="Calibri"/>
                <a:cs typeface="Calibri"/>
              </a:rPr>
              <a:t>the aggregated metadata</a:t>
            </a:r>
            <a:r>
              <a:rPr lang="en-US">
                <a:solidFill>
                  <a:srgbClr val="C00000"/>
                </a:solidFill>
                <a:ea typeface="Calibri"/>
                <a:cs typeface="Calibri"/>
              </a:rPr>
              <a:t> </a:t>
            </a:r>
            <a:r>
              <a:rPr lang="en-US">
                <a:ea typeface="Calibri"/>
                <a:cs typeface="Calibri"/>
              </a:rPr>
              <a:t>for the interfederation so that it can be consumed by all the participating Federations. </a:t>
            </a:r>
            <a:endParaRPr/>
          </a:p>
          <a:p>
            <a:pPr lvl="1">
              <a:defRPr/>
            </a:pPr>
            <a:r>
              <a:rPr lang="en-US">
                <a:ea typeface="Calibri"/>
                <a:cs typeface="Calibri"/>
              </a:rPr>
              <a:t>In order to be able to validate the integrity and authenticity of the Federation’s metadata, </a:t>
            </a:r>
            <a:r>
              <a:rPr lang="en-US" b="1">
                <a:ea typeface="Calibri"/>
                <a:cs typeface="Calibri"/>
              </a:rPr>
              <a:t>the eduGAIN Operations Team needs to receive the certificate with which the Federation signs it’s locally aggregated metadata.</a:t>
            </a:r>
            <a:endParaRPr b="1"/>
          </a:p>
          <a:p>
            <a:pPr lvl="1">
              <a:defRPr/>
            </a:pPr>
            <a:r>
              <a:rPr lang="en-US">
                <a:cs typeface="Calibri"/>
              </a:rPr>
              <a:t>This certificate is also used by IdPs and SPs to ensure that the integrity and authenticity of the Federation’s metadata.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fr-FR" sz="2900"/>
              <a:t>SAML2 IdP and SP Implementations </a:t>
            </a:r>
            <a:endParaRPr lang="en-US"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lnSpc>
                <a:spcPct val="104999"/>
              </a:lnSpc>
              <a:defRPr/>
            </a:pPr>
            <a:r>
              <a:rPr lang="fr-FR" b="1" dirty="0" err="1">
                <a:solidFill>
                  <a:srgbClr val="0260BF"/>
                </a:solidFill>
                <a:latin typeface="Calibri"/>
              </a:rPr>
              <a:t>Shibboleth</a:t>
            </a:r>
            <a:r>
              <a:rPr lang="fr-FR" b="1" dirty="0">
                <a:solidFill>
                  <a:srgbClr val="0260BF"/>
                </a:solidFill>
                <a:latin typeface="Calibri"/>
              </a:rPr>
              <a:t> 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(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most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common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in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academic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environment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,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most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comprehensive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set of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features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) </a:t>
            </a:r>
            <a:endParaRPr lang="fr-FR" dirty="0">
              <a:solidFill>
                <a:srgbClr val="00425E"/>
              </a:solidFill>
              <a:latin typeface="ArialMT"/>
            </a:endParaRPr>
          </a:p>
          <a:p>
            <a:pPr>
              <a:lnSpc>
                <a:spcPct val="104999"/>
              </a:lnSpc>
              <a:defRPr/>
            </a:pPr>
            <a:r>
              <a:rPr lang="fr-FR" b="1" dirty="0" err="1">
                <a:solidFill>
                  <a:srgbClr val="0260BF"/>
                </a:solidFill>
                <a:latin typeface="Calibri"/>
              </a:rPr>
              <a:t>SimpleSAMLPHP</a:t>
            </a:r>
            <a:r>
              <a:rPr lang="fr-FR" b="1" dirty="0">
                <a:solidFill>
                  <a:srgbClr val="0260BF"/>
                </a:solidFill>
                <a:latin typeface="Calibri"/>
              </a:rPr>
              <a:t> 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(second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most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common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,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mostly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suitable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for PHP applications) </a:t>
            </a:r>
            <a:endParaRPr lang="fr-FR" dirty="0">
              <a:solidFill>
                <a:srgbClr val="00425E"/>
              </a:solidFill>
              <a:latin typeface="ArialMT"/>
            </a:endParaRPr>
          </a:p>
          <a:p>
            <a:pPr>
              <a:lnSpc>
                <a:spcPct val="104999"/>
              </a:lnSpc>
              <a:defRPr/>
            </a:pPr>
            <a:r>
              <a:rPr lang="fr-FR" b="1" dirty="0">
                <a:solidFill>
                  <a:srgbClr val="0260BF"/>
                </a:solidFill>
                <a:latin typeface="Calibri"/>
              </a:rPr>
              <a:t>Microsoft ADFS 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(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limited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SAML2 support,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much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handwork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to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get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it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running in a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federation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) </a:t>
            </a:r>
            <a:endParaRPr lang="fr-FR" dirty="0">
              <a:solidFill>
                <a:srgbClr val="00425E"/>
              </a:solidFill>
              <a:latin typeface="ArialMT"/>
            </a:endParaRPr>
          </a:p>
          <a:p>
            <a:pPr>
              <a:lnSpc>
                <a:spcPct val="104999"/>
              </a:lnSpc>
              <a:defRPr/>
            </a:pPr>
            <a:r>
              <a:rPr lang="fr-FR" b="1" dirty="0">
                <a:solidFill>
                  <a:srgbClr val="0260BF"/>
                </a:solidFill>
                <a:latin typeface="Calibri"/>
              </a:rPr>
              <a:t>pySAML2 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(python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implementation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) </a:t>
            </a:r>
            <a:endParaRPr lang="fr-FR" dirty="0">
              <a:solidFill>
                <a:srgbClr val="00425E"/>
              </a:solidFill>
              <a:latin typeface="ArialMT"/>
            </a:endParaRPr>
          </a:p>
          <a:p>
            <a:pPr>
              <a:lnSpc>
                <a:spcPct val="104999"/>
              </a:lnSpc>
              <a:defRPr/>
            </a:pPr>
            <a:r>
              <a:rPr lang="fr-FR" b="1" dirty="0" err="1">
                <a:solidFill>
                  <a:srgbClr val="0260BF"/>
                </a:solidFill>
                <a:latin typeface="Calibri"/>
              </a:rPr>
              <a:t>mod_mellon</a:t>
            </a:r>
            <a:r>
              <a:rPr lang="fr-FR" b="1" dirty="0">
                <a:solidFill>
                  <a:srgbClr val="0260BF"/>
                </a:solidFill>
                <a:latin typeface="Calibri"/>
              </a:rPr>
              <a:t> 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(Apache module, </a:t>
            </a:r>
            <a:r>
              <a:rPr lang="fr-FR" dirty="0" err="1">
                <a:solidFill>
                  <a:srgbClr val="00425E"/>
                </a:solidFill>
                <a:latin typeface="Calibri"/>
              </a:rPr>
              <a:t>small</a:t>
            </a:r>
            <a:r>
              <a:rPr lang="fr-FR" dirty="0">
                <a:solidFill>
                  <a:srgbClr val="00425E"/>
                </a:solidFill>
                <a:latin typeface="Calibri"/>
              </a:rPr>
              <a:t> user base) </a:t>
            </a:r>
          </a:p>
          <a:p>
            <a:pPr>
              <a:lnSpc>
                <a:spcPct val="104999"/>
              </a:lnSpc>
              <a:defRPr/>
            </a:pPr>
            <a:r>
              <a:rPr lang="fr-FR" b="1" dirty="0">
                <a:solidFill>
                  <a:srgbClr val="0260BF"/>
                </a:solidFill>
                <a:latin typeface="Calibri"/>
              </a:rPr>
              <a:t>…………..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SAML2 </a:t>
            </a:r>
            <a:r>
              <a:rPr lang="fr-FR" sz="2900"/>
              <a:t>IdP and SP</a:t>
            </a:r>
            <a:r>
              <a:rPr lang="en-US" sz="2900"/>
              <a:t> Selection criteria 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>
            <a:normAutofit fontScale="92500" lnSpcReduction="20000"/>
          </a:bodyPr>
          <a:lstStyle/>
          <a:p>
            <a:pPr>
              <a:lnSpc>
                <a:spcPct val="104999"/>
              </a:lnSpc>
              <a:defRPr/>
            </a:pPr>
            <a:r>
              <a:rPr lang="en-US" dirty="0"/>
              <a:t>Can it consume SAML2 metadata?</a:t>
            </a:r>
            <a:endParaRPr dirty="0"/>
          </a:p>
          <a:p>
            <a:pPr lvl="1">
              <a:lnSpc>
                <a:spcPct val="104999"/>
              </a:lnSpc>
              <a:defRPr/>
            </a:pPr>
            <a:r>
              <a:rPr lang="en-US" dirty="0"/>
              <a:t>Containing &gt; 9k entities</a:t>
            </a:r>
            <a:endParaRPr dirty="0"/>
          </a:p>
          <a:p>
            <a:pPr lvl="1">
              <a:lnSpc>
                <a:spcPct val="104999"/>
              </a:lnSpc>
              <a:defRPr/>
            </a:pPr>
            <a:r>
              <a:rPr lang="en-US" dirty="0"/>
              <a:t>More than 80MB in size</a:t>
            </a:r>
            <a:endParaRPr dirty="0"/>
          </a:p>
          <a:p>
            <a:pPr lvl="1">
              <a:lnSpc>
                <a:spcPct val="104999"/>
              </a:lnSpc>
              <a:defRPr/>
            </a:pPr>
            <a:r>
              <a:rPr lang="en-US" dirty="0"/>
              <a:t>Can metadata be refreshed automatically </a:t>
            </a:r>
            <a:endParaRPr dirty="0"/>
          </a:p>
          <a:p>
            <a:pPr lvl="1">
              <a:lnSpc>
                <a:spcPct val="104999"/>
              </a:lnSpc>
              <a:defRPr/>
            </a:pPr>
            <a:endParaRPr lang="en-US" dirty="0"/>
          </a:p>
          <a:p>
            <a:pPr marL="0" indent="0">
              <a:lnSpc>
                <a:spcPct val="104999"/>
              </a:lnSpc>
              <a:buNone/>
              <a:defRPr/>
            </a:pPr>
            <a:r>
              <a:rPr lang="en-US" dirty="0"/>
              <a:t>• Does it support the Web SSO profile (saml2int.org)?</a:t>
            </a:r>
            <a:endParaRPr dirty="0"/>
          </a:p>
          <a:p>
            <a:pPr lvl="1">
              <a:lnSpc>
                <a:spcPct val="104999"/>
              </a:lnSpc>
              <a:defRPr/>
            </a:pPr>
            <a:r>
              <a:rPr lang="en-US" dirty="0"/>
              <a:t>E.g. can it process signed and encrypted SAML assertions from IdPs with self-signed X.509 certificates? </a:t>
            </a:r>
            <a:endParaRPr dirty="0"/>
          </a:p>
          <a:p>
            <a:pPr lvl="1">
              <a:lnSpc>
                <a:spcPct val="104999"/>
              </a:lnSpc>
              <a:defRPr/>
            </a:pPr>
            <a:endParaRPr lang="en-US" dirty="0"/>
          </a:p>
          <a:p>
            <a:pPr marL="0" indent="0">
              <a:lnSpc>
                <a:spcPct val="104999"/>
              </a:lnSpc>
              <a:buNone/>
              <a:defRPr/>
            </a:pPr>
            <a:r>
              <a:rPr lang="en-US" dirty="0"/>
              <a:t>• Is it a </a:t>
            </a:r>
            <a:r>
              <a:rPr lang="en-US" b="1" dirty="0"/>
              <a:t>secure, well adopted implementation backed by a strong community or vendor</a:t>
            </a:r>
            <a:r>
              <a:rPr lang="en-US" dirty="0"/>
              <a:t> ? </a:t>
            </a:r>
            <a:endParaRPr dirty="0"/>
          </a:p>
          <a:p>
            <a:pPr>
              <a:lnSpc>
                <a:spcPct val="104999"/>
              </a:lnSpc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Attributes exchange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When a user attempts to access a Service Provider-protected site, it usually asks the user’s Identity Provider to provide one or more specific </a:t>
            </a:r>
            <a:r>
              <a:rPr lang="en-US" b="1" i="1">
                <a:solidFill>
                  <a:srgbClr val="C00000"/>
                </a:solidFill>
              </a:rPr>
              <a:t>identity attributes</a:t>
            </a:r>
            <a:r>
              <a:rPr lang="en-US" b="1"/>
              <a:t>.</a:t>
            </a:r>
            <a:endParaRPr/>
          </a:p>
          <a:p>
            <a:pPr>
              <a:defRPr/>
            </a:pPr>
            <a:r>
              <a:rPr lang="en-US"/>
              <a:t>Example :</a:t>
            </a:r>
            <a:endParaRPr/>
          </a:p>
          <a:p>
            <a:pPr>
              <a:defRPr/>
            </a:pPr>
            <a:endParaRPr lang="en-US"/>
          </a:p>
        </p:txBody>
      </p:sp>
      <p:pic>
        <p:nvPicPr>
          <p:cNvPr id="6" name="Image 3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902977" y="2773449"/>
            <a:ext cx="6825472" cy="290824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627581" y="172409"/>
            <a:ext cx="9894722" cy="43090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Content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27581" y="879151"/>
            <a:ext cx="10077588" cy="43513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5000"/>
              </a:lnSpc>
              <a:defRPr/>
            </a:pPr>
            <a:r>
              <a:rPr lang="en-US" sz="1600" dirty="0"/>
              <a:t>What is </a:t>
            </a:r>
            <a:r>
              <a:rPr lang="fr-FR" sz="1600" b="1" dirty="0"/>
              <a:t>Security Assertion </a:t>
            </a:r>
            <a:r>
              <a:rPr lang="fr-FR" sz="1600" b="1" dirty="0" err="1"/>
              <a:t>Markup</a:t>
            </a:r>
            <a:r>
              <a:rPr lang="fr-FR" sz="1600" b="1" dirty="0"/>
              <a:t> </a:t>
            </a:r>
            <a:r>
              <a:rPr lang="fr-FR" sz="1600" b="1" dirty="0" err="1"/>
              <a:t>Language</a:t>
            </a:r>
            <a:r>
              <a:rPr lang="fr-FR" sz="1600" b="1" dirty="0"/>
              <a:t> (SAML) </a:t>
            </a:r>
            <a:r>
              <a:rPr lang="en-US" sz="1600" dirty="0"/>
              <a:t>?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en-US" sz="1600" dirty="0"/>
              <a:t>SAML V2.0 Deployment Profile for Federation Interoperability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en-US" sz="1600" dirty="0"/>
              <a:t>SAML Components </a:t>
            </a:r>
            <a:endParaRPr sz="1600" dirty="0"/>
          </a:p>
          <a:p>
            <a:pPr>
              <a:lnSpc>
                <a:spcPct val="70000"/>
              </a:lnSpc>
              <a:defRPr/>
            </a:pPr>
            <a:r>
              <a:rPr lang="en-US" sz="1600" dirty="0"/>
              <a:t>Example of </a:t>
            </a:r>
            <a:r>
              <a:rPr lang="en-US" sz="1600" b="1" dirty="0"/>
              <a:t>Authentication flow </a:t>
            </a:r>
            <a:endParaRPr sz="1600" b="1" dirty="0"/>
          </a:p>
          <a:p>
            <a:pPr>
              <a:lnSpc>
                <a:spcPct val="70000"/>
              </a:lnSpc>
              <a:defRPr/>
            </a:pPr>
            <a:r>
              <a:rPr lang="en-US" sz="1600" dirty="0"/>
              <a:t>SAML Metadata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en-US" sz="1600" dirty="0"/>
              <a:t>Federation Metadata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en-US" sz="1600" dirty="0"/>
              <a:t>Federation Metadata Structure</a:t>
            </a:r>
            <a:endParaRPr sz="1600" dirty="0"/>
          </a:p>
          <a:p>
            <a:pPr>
              <a:lnSpc>
                <a:spcPct val="70000"/>
              </a:lnSpc>
              <a:defRPr/>
            </a:pPr>
            <a:r>
              <a:rPr lang="fr-FR" sz="1600" dirty="0" err="1"/>
              <a:t>Add</a:t>
            </a:r>
            <a:r>
              <a:rPr lang="fr-FR" sz="1600" dirty="0"/>
              <a:t> Trust to </a:t>
            </a:r>
            <a:r>
              <a:rPr lang="fr-FR" sz="1600" dirty="0" err="1"/>
              <a:t>Metadata</a:t>
            </a:r>
            <a:r>
              <a:rPr lang="fr-FR" sz="1600" dirty="0"/>
              <a:t> 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en-US" sz="1600" dirty="0"/>
              <a:t>Certificates usage between </a:t>
            </a:r>
            <a:r>
              <a:rPr lang="en-US" sz="1600" dirty="0" err="1"/>
              <a:t>IdPs</a:t>
            </a:r>
            <a:r>
              <a:rPr lang="en-US" sz="1600" dirty="0"/>
              <a:t> and SPs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en-US" sz="1600" dirty="0"/>
              <a:t>Certificates usage at the Federation level</a:t>
            </a:r>
            <a:endParaRPr sz="1600" dirty="0"/>
          </a:p>
          <a:p>
            <a:pPr>
              <a:lnSpc>
                <a:spcPct val="70000"/>
              </a:lnSpc>
              <a:defRPr/>
            </a:pPr>
            <a:r>
              <a:rPr lang="fr-FR" sz="1600" dirty="0"/>
              <a:t>SAML2 </a:t>
            </a:r>
            <a:r>
              <a:rPr lang="fr-FR" sz="1600" dirty="0" err="1"/>
              <a:t>IdP</a:t>
            </a:r>
            <a:r>
              <a:rPr lang="fr-FR" sz="1600" dirty="0"/>
              <a:t> and SP </a:t>
            </a:r>
            <a:r>
              <a:rPr lang="fr-FR" sz="1600" dirty="0" err="1"/>
              <a:t>Implementations</a:t>
            </a:r>
            <a:r>
              <a:rPr lang="fr-FR" sz="1600" dirty="0"/>
              <a:t> 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en-US" sz="1600" dirty="0"/>
              <a:t>SAML2 </a:t>
            </a:r>
            <a:r>
              <a:rPr lang="fr-FR" sz="1600" dirty="0" err="1"/>
              <a:t>IdP</a:t>
            </a:r>
            <a:r>
              <a:rPr lang="fr-FR" sz="1600" dirty="0"/>
              <a:t> and SP</a:t>
            </a:r>
            <a:r>
              <a:rPr lang="en-US" sz="1600" dirty="0"/>
              <a:t> Selection criteria </a:t>
            </a:r>
            <a:endParaRPr sz="1600" dirty="0"/>
          </a:p>
          <a:p>
            <a:pPr>
              <a:lnSpc>
                <a:spcPct val="70000"/>
              </a:lnSpc>
              <a:defRPr/>
            </a:pPr>
            <a:r>
              <a:rPr lang="en-US" sz="1600" dirty="0"/>
              <a:t>Introduction to Shibboleth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fr-FR" sz="1600" dirty="0" err="1"/>
              <a:t>Shibboleth</a:t>
            </a:r>
            <a:r>
              <a:rPr lang="fr-FR" sz="1600" dirty="0"/>
              <a:t> Service Provider 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fr-FR" sz="1600" dirty="0" err="1"/>
              <a:t>Shibboleth</a:t>
            </a:r>
            <a:r>
              <a:rPr lang="fr-FR" sz="1600" dirty="0"/>
              <a:t> </a:t>
            </a:r>
            <a:r>
              <a:rPr lang="fr-FR" sz="1600" dirty="0" err="1"/>
              <a:t>Identity</a:t>
            </a:r>
            <a:r>
              <a:rPr lang="fr-FR" sz="1600" dirty="0"/>
              <a:t> Provider </a:t>
            </a:r>
            <a:endParaRPr sz="1600" dirty="0"/>
          </a:p>
          <a:p>
            <a:pPr>
              <a:lnSpc>
                <a:spcPct val="70000"/>
              </a:lnSpc>
              <a:defRPr/>
            </a:pPr>
            <a:r>
              <a:rPr lang="en-US" sz="1600" dirty="0"/>
              <a:t>Attributes exchange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en-US" sz="1600" dirty="0"/>
              <a:t>Attributes Specification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r>
              <a:rPr lang="en-US" sz="1600" dirty="0"/>
              <a:t>Attribute Schemas</a:t>
            </a:r>
            <a:endParaRPr sz="1600" dirty="0"/>
          </a:p>
          <a:p>
            <a:pPr>
              <a:lnSpc>
                <a:spcPct val="70000"/>
              </a:lnSpc>
              <a:defRPr/>
            </a:pPr>
            <a:r>
              <a:rPr lang="en-US" sz="1600" dirty="0"/>
              <a:t>Recommended Attributes in </a:t>
            </a:r>
            <a:r>
              <a:rPr lang="en-US" sz="1600" dirty="0" err="1"/>
              <a:t>eduGAIN</a:t>
            </a:r>
            <a:endParaRPr sz="1600" dirty="0"/>
          </a:p>
          <a:p>
            <a:pPr>
              <a:lnSpc>
                <a:spcPct val="70000"/>
              </a:lnSpc>
              <a:defRPr/>
            </a:pPr>
            <a:r>
              <a:rPr lang="en-US" sz="1600" dirty="0"/>
              <a:t>Identifiers Attributes</a:t>
            </a:r>
            <a:endParaRPr sz="1600" dirty="0"/>
          </a:p>
          <a:p>
            <a:pPr lvl="1">
              <a:lnSpc>
                <a:spcPct val="70000"/>
              </a:lnSpc>
              <a:defRPr/>
            </a:pPr>
            <a:endParaRPr sz="1600" dirty="0"/>
          </a:p>
          <a:p>
            <a:pPr lvl="1">
              <a:lnSpc>
                <a:spcPct val="70000"/>
              </a:lnSpc>
              <a:defRPr/>
            </a:pPr>
            <a:endParaRPr sz="1600" dirty="0"/>
          </a:p>
          <a:p>
            <a:pPr lvl="1">
              <a:lnSpc>
                <a:spcPct val="70000"/>
              </a:lnSpc>
              <a:defRPr/>
            </a:pPr>
            <a:endParaRPr sz="1600" dirty="0"/>
          </a:p>
          <a:p>
            <a:pPr>
              <a:lnSpc>
                <a:spcPct val="70000"/>
              </a:lnSpc>
              <a:defRPr/>
            </a:pPr>
            <a:endParaRPr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Introduction to Shibboleth 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 marL="0" indent="0">
              <a:lnSpc>
                <a:spcPct val="95000"/>
              </a:lnSpc>
              <a:buNone/>
              <a:defRPr/>
            </a:pPr>
            <a:r>
              <a:rPr lang="en-US" sz="2700"/>
              <a:t>• </a:t>
            </a:r>
            <a:r>
              <a:rPr lang="en-US" sz="2700" b="1"/>
              <a:t>The Origin</a:t>
            </a:r>
            <a:endParaRPr sz="2400"/>
          </a:p>
          <a:p>
            <a:pPr lvl="1">
              <a:lnSpc>
                <a:spcPct val="70000"/>
              </a:lnSpc>
              <a:defRPr/>
            </a:pPr>
            <a:r>
              <a:rPr lang="en-US" sz="2000"/>
              <a:t>Internet2 in the US launched the open source project in 2000 </a:t>
            </a:r>
            <a:endParaRPr sz="200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700"/>
              <a:t>• </a:t>
            </a:r>
            <a:r>
              <a:rPr lang="en-US" sz="2700" b="1"/>
              <a:t>The name</a:t>
            </a:r>
            <a:endParaRPr sz="2400"/>
          </a:p>
          <a:p>
            <a:pPr lvl="1">
              <a:lnSpc>
                <a:spcPct val="70000"/>
              </a:lnSpc>
              <a:defRPr/>
            </a:pPr>
            <a:r>
              <a:rPr lang="en-US" sz="2000"/>
              <a:t>Word Shibboleth was used to identify members of a group </a:t>
            </a:r>
            <a:endParaRPr sz="200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700"/>
              <a:t>• </a:t>
            </a:r>
            <a:r>
              <a:rPr lang="en-US" sz="2700" b="1"/>
              <a:t>The standard</a:t>
            </a:r>
            <a:endParaRPr sz="2400"/>
          </a:p>
          <a:p>
            <a:pPr lvl="1">
              <a:lnSpc>
                <a:spcPct val="70000"/>
              </a:lnSpc>
              <a:defRPr/>
            </a:pPr>
            <a:r>
              <a:rPr lang="en-US" sz="2000"/>
              <a:t>Based on Security Assertion Markup Language (SAML) </a:t>
            </a:r>
            <a:endParaRPr sz="2000"/>
          </a:p>
          <a:p>
            <a:pPr>
              <a:lnSpc>
                <a:spcPct val="70000"/>
              </a:lnSpc>
              <a:defRPr/>
            </a:pPr>
            <a:r>
              <a:rPr lang="en-US" sz="2400" b="1"/>
              <a:t>The Consortium </a:t>
            </a:r>
            <a:endParaRPr lang="en-US" sz="2400"/>
          </a:p>
          <a:p>
            <a:pPr lvl="1">
              <a:lnSpc>
                <a:spcPct val="70000"/>
              </a:lnSpc>
              <a:defRPr/>
            </a:pPr>
            <a:r>
              <a:rPr lang="en-US" sz="2000"/>
              <a:t>The new home for Shibboleth development </a:t>
            </a:r>
            <a:endParaRPr sz="2000"/>
          </a:p>
          <a:p>
            <a:pPr lvl="1">
              <a:lnSpc>
                <a:spcPct val="70000"/>
              </a:lnSpc>
              <a:defRPr/>
            </a:pPr>
            <a:r>
              <a:rPr lang="en-US" sz="2000"/>
              <a:t>Collect financial contributions from deployers worldwide </a:t>
            </a:r>
            <a:endParaRPr sz="2000"/>
          </a:p>
          <a:p>
            <a:pPr lvl="1">
              <a:lnSpc>
                <a:spcPct val="70000"/>
              </a:lnSpc>
              <a:defRPr/>
            </a:pPr>
            <a:endParaRPr lang="en-US" sz="2000"/>
          </a:p>
          <a:p>
            <a:pPr>
              <a:lnSpc>
                <a:spcPct val="70000"/>
              </a:lnSpc>
              <a:defRPr/>
            </a:pPr>
            <a:r>
              <a:rPr lang="en-US" sz="2400"/>
              <a:t>The Shibboleth software is the most widely used in the research and education environment </a:t>
            </a:r>
            <a:endParaRPr sz="2400"/>
          </a:p>
          <a:p>
            <a:pPr>
              <a:lnSpc>
                <a:spcPct val="70000"/>
              </a:lnSpc>
              <a:defRPr/>
            </a:pPr>
            <a:r>
              <a:rPr lang="en-US" sz="2400"/>
              <a:t>Website: </a:t>
            </a:r>
            <a:r>
              <a:rPr lang="en-US" sz="2400" u="sng">
                <a:hlinkClick r:id="rId2"/>
              </a:rPr>
              <a:t>https://shibboleth.net/</a:t>
            </a:r>
            <a:r>
              <a:rPr lang="en-US" sz="2400"/>
              <a:t> </a:t>
            </a:r>
            <a:endParaRPr sz="2400"/>
          </a:p>
          <a:p>
            <a:pPr>
              <a:lnSpc>
                <a:spcPct val="70000"/>
              </a:lnSpc>
              <a:defRPr/>
            </a:pPr>
            <a:endParaRPr lang="en-US" sz="2400"/>
          </a:p>
        </p:txBody>
      </p:sp>
      <p:pic>
        <p:nvPicPr>
          <p:cNvPr id="6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690470" y="180540"/>
            <a:ext cx="1942062" cy="116523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fr-FR" sz="2900"/>
              <a:t>Shibboleth Service Provider </a:t>
            </a:r>
            <a:endParaRPr lang="en-US"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lnSpc>
                <a:spcPct val="104999"/>
              </a:lnSpc>
              <a:defRPr/>
            </a:pPr>
            <a:r>
              <a:rPr lang="en-US" sz="2600"/>
              <a:t>Runs on: Linux, Solaris, Windows, Mac OS X, FreeBSD, ... </a:t>
            </a:r>
            <a:endParaRPr sz="2600"/>
          </a:p>
          <a:p>
            <a:pPr>
              <a:lnSpc>
                <a:spcPct val="80000"/>
              </a:lnSpc>
              <a:defRPr/>
            </a:pPr>
            <a:r>
              <a:rPr lang="en-US" sz="2600" b="1"/>
              <a:t>Protects web applications </a:t>
            </a:r>
            <a:endParaRPr sz="2600"/>
          </a:p>
          <a:p>
            <a:pPr>
              <a:lnSpc>
                <a:spcPct val="80000"/>
              </a:lnSpc>
              <a:defRPr/>
            </a:pPr>
            <a:r>
              <a:rPr lang="en-US" sz="2600"/>
              <a:t>shibd processes attributes </a:t>
            </a:r>
            <a:endParaRPr sz="2600"/>
          </a:p>
          <a:p>
            <a:pPr>
              <a:lnSpc>
                <a:spcPct val="80000"/>
              </a:lnSpc>
              <a:defRPr/>
            </a:pPr>
            <a:r>
              <a:rPr lang="en-US" sz="2600" b="1"/>
              <a:t>Can authorize users</a:t>
            </a:r>
            <a:r>
              <a:rPr lang="en-US" sz="2600"/>
              <a:t> with </a:t>
            </a:r>
            <a:endParaRPr sz="2600"/>
          </a:p>
          <a:p>
            <a:pPr lvl="1">
              <a:lnSpc>
                <a:spcPct val="80000"/>
              </a:lnSpc>
              <a:defRPr/>
            </a:pPr>
            <a:r>
              <a:rPr lang="en-US" sz="2200"/>
              <a:t>Apache directives </a:t>
            </a:r>
            <a:endParaRPr sz="2200"/>
          </a:p>
          <a:p>
            <a:pPr lvl="1">
              <a:lnSpc>
                <a:spcPct val="80000"/>
              </a:lnSpc>
              <a:defRPr/>
            </a:pPr>
            <a:r>
              <a:rPr lang="en-US" sz="2200"/>
              <a:t>Shibboleth XML </a:t>
            </a:r>
            <a:endParaRPr sz="2200"/>
          </a:p>
          <a:p>
            <a:pPr lvl="1">
              <a:lnSpc>
                <a:spcPct val="80000"/>
              </a:lnSpc>
              <a:defRPr/>
            </a:pPr>
            <a:r>
              <a:rPr lang="en-US" sz="2200"/>
              <a:t>Access rule </a:t>
            </a:r>
            <a:endParaRPr sz="2200"/>
          </a:p>
          <a:p>
            <a:pPr>
              <a:lnSpc>
                <a:spcPct val="80000"/>
              </a:lnSpc>
              <a:defRPr/>
            </a:pPr>
            <a:r>
              <a:rPr lang="en-US" sz="2600" b="1"/>
              <a:t>Provides attributes to </a:t>
            </a:r>
            <a:br>
              <a:rPr lang="en-US" sz="2600" b="1"/>
            </a:br>
            <a:r>
              <a:rPr lang="en-US" sz="2600" b="1"/>
              <a:t>applications </a:t>
            </a:r>
            <a:r>
              <a:rPr lang="en-US" sz="2600"/>
              <a:t>via web </a:t>
            </a:r>
            <a:br>
              <a:rPr lang="en-US" sz="2600"/>
            </a:br>
            <a:r>
              <a:rPr lang="en-US" sz="2600"/>
              <a:t>server environment </a:t>
            </a:r>
            <a:br>
              <a:rPr lang="en-US" sz="2600"/>
            </a:br>
            <a:r>
              <a:rPr lang="en-US" sz="2600"/>
              <a:t>variables or headers </a:t>
            </a:r>
            <a:endParaRPr sz="2600"/>
          </a:p>
          <a:p>
            <a:pPr>
              <a:lnSpc>
                <a:spcPct val="80000"/>
              </a:lnSpc>
              <a:defRPr/>
            </a:pPr>
            <a:endParaRPr lang="en-US" sz="2600"/>
          </a:p>
        </p:txBody>
      </p:sp>
      <p:pic>
        <p:nvPicPr>
          <p:cNvPr id="6" name="Picture 3" descr="page18image37243744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5167854" y="1915442"/>
            <a:ext cx="4464678" cy="3376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998895" y="705164"/>
            <a:ext cx="9894723" cy="43090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900"/>
              <a:t>Shibboleth Identity Provider 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>
              <a:lnSpc>
                <a:spcPct val="95000"/>
              </a:lnSpc>
              <a:defRPr/>
            </a:pPr>
            <a:r>
              <a:rPr lang="en-GB" sz="2000" dirty="0"/>
              <a:t>Runs on: Linux, Solaris, Windows, Mac OS X, FreeBSD, ... </a:t>
            </a:r>
            <a:endParaRPr sz="2000" dirty="0"/>
          </a:p>
          <a:p>
            <a:pPr>
              <a:lnSpc>
                <a:spcPct val="70000"/>
              </a:lnSpc>
              <a:defRPr/>
            </a:pPr>
            <a:r>
              <a:rPr lang="en-GB" sz="2000" b="1" dirty="0"/>
              <a:t>Authentication</a:t>
            </a:r>
          </a:p>
          <a:p>
            <a:pPr>
              <a:lnSpc>
                <a:spcPct val="70000"/>
              </a:lnSpc>
              <a:defRPr/>
            </a:pPr>
            <a:r>
              <a:rPr lang="en-GB" sz="2000" b="1" dirty="0"/>
              <a:t>Attribute Resolution</a:t>
            </a:r>
          </a:p>
          <a:p>
            <a:pPr lvl="1">
              <a:lnSpc>
                <a:spcPct val="70000"/>
              </a:lnSpc>
              <a:defRPr/>
            </a:pPr>
            <a:r>
              <a:rPr lang="en-GB" sz="1700" b="1" dirty="0">
                <a:solidFill>
                  <a:srgbClr val="C00000"/>
                </a:solidFill>
              </a:rPr>
              <a:t>pulling in data</a:t>
            </a:r>
            <a:r>
              <a:rPr lang="en-GB" sz="1700" dirty="0">
                <a:solidFill>
                  <a:srgbClr val="C00000"/>
                </a:solidFill>
              </a:rPr>
              <a:t> </a:t>
            </a:r>
            <a:r>
              <a:rPr lang="en-GB" sz="1700" dirty="0"/>
              <a:t>from external</a:t>
            </a:r>
            <a:br>
              <a:rPr lang="en-GB" sz="1700" dirty="0"/>
            </a:br>
            <a:r>
              <a:rPr lang="en-GB" sz="1700" dirty="0"/>
              <a:t>systems (e.g., LDAP </a:t>
            </a:r>
            <a:br>
              <a:rPr lang="en-GB" sz="1700" dirty="0"/>
            </a:br>
            <a:r>
              <a:rPr lang="en-GB" sz="1700" dirty="0"/>
              <a:t>directories and relational </a:t>
            </a:r>
            <a:br>
              <a:rPr lang="en-GB" sz="1700" dirty="0"/>
            </a:br>
            <a:r>
              <a:rPr lang="en-GB" sz="1700" dirty="0"/>
              <a:t>databases)</a:t>
            </a:r>
            <a:endParaRPr sz="1700" dirty="0"/>
          </a:p>
          <a:p>
            <a:pPr lvl="1">
              <a:lnSpc>
                <a:spcPct val="70000"/>
              </a:lnSpc>
              <a:defRPr/>
            </a:pPr>
            <a:r>
              <a:rPr lang="en-GB" sz="1700" b="1" dirty="0">
                <a:solidFill>
                  <a:srgbClr val="C00000"/>
                </a:solidFill>
              </a:rPr>
              <a:t>Creating attributes </a:t>
            </a:r>
            <a:br>
              <a:rPr lang="en-GB" sz="1700" dirty="0"/>
            </a:br>
            <a:r>
              <a:rPr lang="en-GB" sz="1700" dirty="0"/>
              <a:t>from the pulled in data</a:t>
            </a:r>
            <a:endParaRPr sz="1700" dirty="0"/>
          </a:p>
          <a:p>
            <a:pPr lvl="1">
              <a:lnSpc>
                <a:spcPct val="70000"/>
              </a:lnSpc>
              <a:defRPr/>
            </a:pPr>
            <a:r>
              <a:rPr lang="en-GB" sz="1700" b="1" dirty="0">
                <a:solidFill>
                  <a:srgbClr val="C00000"/>
                </a:solidFill>
              </a:rPr>
              <a:t>Associating </a:t>
            </a:r>
            <a:br>
              <a:rPr lang="en-GB" sz="1700" b="1" dirty="0">
                <a:solidFill>
                  <a:srgbClr val="C00000"/>
                </a:solidFill>
              </a:rPr>
            </a:br>
            <a:r>
              <a:rPr lang="en-GB" sz="1700" b="1" dirty="0">
                <a:solidFill>
                  <a:srgbClr val="C00000"/>
                </a:solidFill>
              </a:rPr>
              <a:t>protocol-specific </a:t>
            </a:r>
            <a:br>
              <a:rPr lang="en-GB" sz="1700" b="1" dirty="0">
                <a:solidFill>
                  <a:srgbClr val="C00000"/>
                </a:solidFill>
              </a:rPr>
            </a:br>
            <a:r>
              <a:rPr lang="en-GB" sz="1700" b="1" dirty="0">
                <a:solidFill>
                  <a:srgbClr val="C00000"/>
                </a:solidFill>
              </a:rPr>
              <a:t>encoders with the </a:t>
            </a:r>
            <a:br>
              <a:rPr lang="en-GB" sz="1700" b="1" dirty="0">
                <a:solidFill>
                  <a:srgbClr val="C00000"/>
                </a:solidFill>
              </a:rPr>
            </a:br>
            <a:r>
              <a:rPr lang="en-GB" sz="1700" b="1" dirty="0">
                <a:solidFill>
                  <a:srgbClr val="C00000"/>
                </a:solidFill>
              </a:rPr>
              <a:t>created attributes.</a:t>
            </a:r>
            <a:endParaRPr sz="1700" b="1" dirty="0">
              <a:solidFill>
                <a:srgbClr val="C00000"/>
              </a:solidFill>
            </a:endParaRPr>
          </a:p>
          <a:p>
            <a:pPr>
              <a:lnSpc>
                <a:spcPct val="70000"/>
              </a:lnSpc>
              <a:defRPr/>
            </a:pPr>
            <a:r>
              <a:rPr lang="en-GB" sz="2000" b="1" dirty="0"/>
              <a:t>Attribute Filter</a:t>
            </a:r>
            <a:endParaRPr sz="2000" b="1" dirty="0"/>
          </a:p>
          <a:p>
            <a:pPr lvl="1">
              <a:lnSpc>
                <a:spcPct val="70000"/>
              </a:lnSpc>
              <a:defRPr/>
            </a:pPr>
            <a:r>
              <a:rPr lang="en-GB" sz="1700" dirty="0"/>
              <a:t>Determines what information are </a:t>
            </a:r>
            <a:br>
              <a:rPr lang="en-GB" sz="1700" dirty="0"/>
            </a:br>
            <a:r>
              <a:rPr lang="en-GB" sz="1700" dirty="0"/>
              <a:t>allowed to be sent to a requester.</a:t>
            </a:r>
            <a:endParaRPr sz="1700" dirty="0"/>
          </a:p>
          <a:p>
            <a:pPr>
              <a:lnSpc>
                <a:spcPct val="70000"/>
              </a:lnSpc>
              <a:defRPr/>
            </a:pPr>
            <a:r>
              <a:rPr lang="en-GB" sz="2000" dirty="0"/>
              <a:t>Relying party</a:t>
            </a:r>
            <a:endParaRPr sz="2000" dirty="0"/>
          </a:p>
          <a:p>
            <a:pPr lvl="1">
              <a:lnSpc>
                <a:spcPct val="70000"/>
              </a:lnSpc>
              <a:defRPr/>
            </a:pPr>
            <a:r>
              <a:rPr lang="en-GB" sz="1700" dirty="0"/>
              <a:t>Define SAML profiles for SPs</a:t>
            </a:r>
            <a:endParaRPr sz="1700" dirty="0"/>
          </a:p>
        </p:txBody>
      </p:sp>
      <p:pic>
        <p:nvPicPr>
          <p:cNvPr id="6" name="Image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02531" y="1838419"/>
            <a:ext cx="5143500" cy="35306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57825-DB76-5241-A3D9-A3532ADE5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Authentication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56E9C-8647-4945-82BD-816DF12CD4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Based on Spring Web Flow</a:t>
            </a:r>
          </a:p>
          <a:p>
            <a:endParaRPr lang="en-US" dirty="0"/>
          </a:p>
          <a:p>
            <a:r>
              <a:rPr lang="en-US" dirty="0"/>
              <a:t>Login flows </a:t>
            </a:r>
          </a:p>
          <a:p>
            <a:pPr lvl="1"/>
            <a:r>
              <a:rPr lang="fr-FR" b="1" dirty="0" err="1"/>
              <a:t>Password</a:t>
            </a:r>
            <a:r>
              <a:rPr lang="en-US" b="1" dirty="0"/>
              <a:t> </a:t>
            </a:r>
          </a:p>
          <a:p>
            <a:pPr lvl="1"/>
            <a:r>
              <a:rPr lang="en-US" dirty="0" err="1"/>
              <a:t>RemoteUser</a:t>
            </a:r>
            <a:endParaRPr lang="en-US" dirty="0"/>
          </a:p>
          <a:p>
            <a:pPr lvl="1"/>
            <a:r>
              <a:rPr lang="en-US" dirty="0" err="1"/>
              <a:t>RemoteUserInternal</a:t>
            </a:r>
            <a:endParaRPr lang="en-US" dirty="0"/>
          </a:p>
          <a:p>
            <a:pPr lvl="1"/>
            <a:r>
              <a:rPr lang="en-US" dirty="0"/>
              <a:t>X509</a:t>
            </a:r>
          </a:p>
          <a:p>
            <a:pPr lvl="1"/>
            <a:r>
              <a:rPr lang="en-US" dirty="0"/>
              <a:t>X509Internal</a:t>
            </a:r>
          </a:p>
          <a:p>
            <a:pPr lvl="1"/>
            <a:r>
              <a:rPr lang="en-US" dirty="0"/>
              <a:t>SPNEGO / Kerberos</a:t>
            </a:r>
          </a:p>
          <a:p>
            <a:pPr lvl="1"/>
            <a:r>
              <a:rPr lang="en-US" dirty="0" err="1"/>
              <a:t>IPAddress</a:t>
            </a:r>
            <a:endParaRPr lang="en-US" dirty="0"/>
          </a:p>
          <a:p>
            <a:pPr lvl="1"/>
            <a:r>
              <a:rPr lang="en-US" dirty="0"/>
              <a:t>External</a:t>
            </a:r>
          </a:p>
          <a:p>
            <a:pPr lvl="1"/>
            <a:r>
              <a:rPr lang="en-US" dirty="0"/>
              <a:t>Multi-Factor</a:t>
            </a:r>
          </a:p>
          <a:p>
            <a:pPr lvl="1"/>
            <a:r>
              <a:rPr lang="en-US" dirty="0"/>
              <a:t>Function</a:t>
            </a:r>
          </a:p>
          <a:p>
            <a:pPr lvl="1"/>
            <a:r>
              <a:rPr lang="en-US" dirty="0"/>
              <a:t>SAML</a:t>
            </a:r>
          </a:p>
          <a:p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7233FFA-EBB9-A343-A47F-5BDF3367476C}"/>
              </a:ext>
            </a:extLst>
          </p:cNvPr>
          <p:cNvCxnSpPr>
            <a:cxnSpLocks/>
          </p:cNvCxnSpPr>
          <p:nvPr/>
        </p:nvCxnSpPr>
        <p:spPr>
          <a:xfrm flipH="1">
            <a:off x="2927648" y="2132856"/>
            <a:ext cx="2736304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FAC0CB5-D20D-9C45-AA5E-2419E05D2A4B}"/>
              </a:ext>
            </a:extLst>
          </p:cNvPr>
          <p:cNvSpPr txBox="1"/>
          <p:nvPr/>
        </p:nvSpPr>
        <p:spPr>
          <a:xfrm>
            <a:off x="5740984" y="1844824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Most popular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346183-FE8F-EC4C-8238-A08AF7576BDB}"/>
              </a:ext>
            </a:extLst>
          </p:cNvPr>
          <p:cNvSpPr txBox="1"/>
          <p:nvPr/>
        </p:nvSpPr>
        <p:spPr>
          <a:xfrm>
            <a:off x="5087888" y="3269710"/>
            <a:ext cx="516840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Where to specify which authentication flow to use ?</a:t>
            </a:r>
          </a:p>
          <a:p>
            <a:r>
              <a:rPr lang="fr-FR" dirty="0"/>
              <a:t>/</a:t>
            </a:r>
            <a:r>
              <a:rPr lang="fr-FR" dirty="0" err="1"/>
              <a:t>opt</a:t>
            </a:r>
            <a:r>
              <a:rPr lang="fr-FR" dirty="0"/>
              <a:t>/</a:t>
            </a:r>
            <a:r>
              <a:rPr lang="fr-FR" dirty="0" err="1"/>
              <a:t>shibboleth-idp</a:t>
            </a:r>
            <a:r>
              <a:rPr lang="fr-FR" dirty="0"/>
              <a:t>/</a:t>
            </a:r>
            <a:r>
              <a:rPr lang="fr-FR" dirty="0" err="1"/>
              <a:t>conf</a:t>
            </a:r>
            <a:r>
              <a:rPr lang="fr-FR" dirty="0"/>
              <a:t>/</a:t>
            </a:r>
            <a:r>
              <a:rPr lang="fr-FR" dirty="0" err="1"/>
              <a:t>idp.properties</a:t>
            </a:r>
            <a:r>
              <a:rPr lang="fr-FR" dirty="0"/>
              <a:t> :</a:t>
            </a:r>
          </a:p>
          <a:p>
            <a:r>
              <a:rPr lang="fr-FR" i="1" dirty="0"/>
              <a:t>  « </a:t>
            </a:r>
            <a:r>
              <a:rPr lang="fr-FR" i="1" dirty="0" err="1"/>
              <a:t>idp.authn.flows</a:t>
            </a:r>
            <a:r>
              <a:rPr lang="fr-FR" i="1" dirty="0"/>
              <a:t> = </a:t>
            </a:r>
            <a:r>
              <a:rPr lang="fr-FR" i="1" dirty="0" err="1"/>
              <a:t>Password</a:t>
            </a:r>
            <a:r>
              <a:rPr lang="fr-FR" i="1" dirty="0"/>
              <a:t> » </a:t>
            </a:r>
            <a:endParaRPr lang="en-US" i="1" dirty="0"/>
          </a:p>
          <a:p>
            <a:endParaRPr lang="en-US" dirty="0"/>
          </a:p>
          <a:p>
            <a:r>
              <a:rPr lang="en-US" b="1" dirty="0"/>
              <a:t>Where can I find available flows ? </a:t>
            </a:r>
          </a:p>
          <a:p>
            <a:r>
              <a:rPr lang="en-US" dirty="0"/>
              <a:t>/opt/shibboleth-</a:t>
            </a:r>
            <a:r>
              <a:rPr lang="en-US" dirty="0" err="1"/>
              <a:t>idp</a:t>
            </a:r>
            <a:r>
              <a:rPr lang="en-US" dirty="0"/>
              <a:t>/</a:t>
            </a:r>
            <a:r>
              <a:rPr lang="en-US" dirty="0" err="1"/>
              <a:t>auth</a:t>
            </a:r>
            <a:r>
              <a:rPr lang="en-US" dirty="0"/>
              <a:t>/….</a:t>
            </a:r>
          </a:p>
        </p:txBody>
      </p:sp>
    </p:spTree>
    <p:extLst>
      <p:ext uri="{BB962C8B-B14F-4D97-AF65-F5344CB8AC3E}">
        <p14:creationId xmlns:p14="http://schemas.microsoft.com/office/powerpoint/2010/main" val="216687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24480-C568-794C-B2D5-A7A924F94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Attribute Resolver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49317-5EB8-5748-A018-821AAD2E17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Sample files provided by default</a:t>
            </a:r>
          </a:p>
          <a:p>
            <a:pPr lvl="1"/>
            <a:r>
              <a:rPr lang="en-US" b="1" dirty="0"/>
              <a:t>/opt/shibboleth-</a:t>
            </a:r>
            <a:r>
              <a:rPr lang="en-US" b="1" dirty="0" err="1"/>
              <a:t>idp</a:t>
            </a:r>
            <a:r>
              <a:rPr lang="en-US" b="1" dirty="0"/>
              <a:t>/</a:t>
            </a:r>
            <a:r>
              <a:rPr lang="en-US" b="1" dirty="0" err="1"/>
              <a:t>conf</a:t>
            </a:r>
            <a:r>
              <a:rPr lang="en-US" b="1" dirty="0"/>
              <a:t>/attribute-</a:t>
            </a:r>
            <a:r>
              <a:rPr lang="en-US" b="1" dirty="0" err="1"/>
              <a:t>resolver.xml</a:t>
            </a:r>
            <a:endParaRPr lang="en-US" b="1" dirty="0"/>
          </a:p>
          <a:p>
            <a:pPr lvl="1"/>
            <a:r>
              <a:rPr lang="en-US" b="1" dirty="0"/>
              <a:t>/opt/shibboleth-</a:t>
            </a:r>
            <a:r>
              <a:rPr lang="en-US" b="1" dirty="0" err="1"/>
              <a:t>idp</a:t>
            </a:r>
            <a:r>
              <a:rPr lang="en-US" b="1" dirty="0"/>
              <a:t>/</a:t>
            </a:r>
            <a:r>
              <a:rPr lang="en-US" b="1" dirty="0" err="1"/>
              <a:t>conf</a:t>
            </a:r>
            <a:r>
              <a:rPr lang="en-US" b="1" dirty="0"/>
              <a:t>/attribute-resolver-</a:t>
            </a:r>
            <a:r>
              <a:rPr lang="en-US" b="1" dirty="0" err="1"/>
              <a:t>ldap.xml</a:t>
            </a:r>
            <a:endParaRPr lang="en-US" b="1" dirty="0"/>
          </a:p>
          <a:p>
            <a:r>
              <a:rPr lang="en-US" dirty="0">
                <a:solidFill>
                  <a:srgbClr val="FF0000"/>
                </a:solidFill>
              </a:rPr>
              <a:t>Where to choose the right file to take into account ?</a:t>
            </a:r>
          </a:p>
          <a:p>
            <a:pPr lvl="1"/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 /opt/shibboleth-</a:t>
            </a:r>
            <a:r>
              <a:rPr lang="en-US" dirty="0" err="1">
                <a:solidFill>
                  <a:srgbClr val="FF0000"/>
                </a:solidFill>
                <a:sym typeface="Wingdings" pitchFamily="2" charset="2"/>
              </a:rPr>
              <a:t>idp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/</a:t>
            </a:r>
            <a:r>
              <a:rPr lang="en-US" dirty="0" err="1">
                <a:solidFill>
                  <a:srgbClr val="FF0000"/>
                </a:solidFill>
                <a:sym typeface="Wingdings" pitchFamily="2" charset="2"/>
              </a:rPr>
              <a:t>conf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services.xml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It contains :</a:t>
            </a:r>
          </a:p>
          <a:p>
            <a:pPr lvl="1"/>
            <a:r>
              <a:rPr lang="en-US" b="1" dirty="0" err="1"/>
              <a:t>DataConnectors</a:t>
            </a:r>
            <a:endParaRPr lang="en-US" b="1" dirty="0"/>
          </a:p>
          <a:p>
            <a:pPr lvl="1"/>
            <a:r>
              <a:rPr lang="en-US" b="1" dirty="0"/>
              <a:t>Attribute definition</a:t>
            </a:r>
          </a:p>
        </p:txBody>
      </p:sp>
    </p:spTree>
    <p:extLst>
      <p:ext uri="{BB962C8B-B14F-4D97-AF65-F5344CB8AC3E}">
        <p14:creationId xmlns:p14="http://schemas.microsoft.com/office/powerpoint/2010/main" val="203724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6D372-3326-AC49-9CD8-73BCCBC0C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DataConnectors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8FDC2-C228-6D4C-BFD1-70AFE9B55A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Defines connections to sources of data which provide input to attribute definitions.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C05584B-F812-6542-8AFA-80130DBF03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329117"/>
              </p:ext>
            </p:extLst>
          </p:nvPr>
        </p:nvGraphicFramePr>
        <p:xfrm>
          <a:off x="4007768" y="2276872"/>
          <a:ext cx="3223316" cy="4450080"/>
        </p:xfrm>
        <a:graphic>
          <a:graphicData uri="http://schemas.openxmlformats.org/drawingml/2006/table">
            <a:tbl>
              <a:tblPr firstRow="1" bandRow="1">
                <a:tableStyleId>{4540A808-DA63-E53A-239F-AABDE10D563A}</a:tableStyleId>
              </a:tblPr>
              <a:tblGrid>
                <a:gridCol w="3223316">
                  <a:extLst>
                    <a:ext uri="{9D8B030D-6E8A-4147-A177-3AD203B41FA5}">
                      <a16:colId xmlns:a16="http://schemas.microsoft.com/office/drawing/2014/main" val="41761301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DataConnector</a:t>
                      </a:r>
                      <a:r>
                        <a:rPr lang="fr-FR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Plugin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996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Static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595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ScriptedDataConnector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4254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ComputedId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316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StoredId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558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PairwiseId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183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RelationalDatabase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4485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LDAPDirectory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705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HTTP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8756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Subject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576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1"/>
                        </a:rPr>
                        <a:t>StorageService</a:t>
                      </a:r>
                      <a:endParaRPr lang="fr-FR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4714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sng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2" tooltip="/wiki/spaces/IDP5/pages/3255074817"/>
                        </a:rPr>
                        <a:t>EntityAttributes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36601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395A841-1EB7-8A45-BFF6-D90622C5D713}"/>
              </a:ext>
            </a:extLst>
          </p:cNvPr>
          <p:cNvSpPr txBox="1"/>
          <p:nvPr/>
        </p:nvSpPr>
        <p:spPr>
          <a:xfrm>
            <a:off x="6700169" y="263860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+++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D3798E-F48A-E44E-8836-D4113DA89453}"/>
              </a:ext>
            </a:extLst>
          </p:cNvPr>
          <p:cNvSpPr txBox="1"/>
          <p:nvPr/>
        </p:nvSpPr>
        <p:spPr>
          <a:xfrm>
            <a:off x="6700168" y="301150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+++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6A3887-7C91-A640-9A84-E1AEFDDEE7D4}"/>
              </a:ext>
            </a:extLst>
          </p:cNvPr>
          <p:cNvSpPr txBox="1"/>
          <p:nvPr/>
        </p:nvSpPr>
        <p:spPr>
          <a:xfrm>
            <a:off x="6757875" y="337435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AE5B2C-C8AA-3F42-97B6-2459C930E5FA}"/>
              </a:ext>
            </a:extLst>
          </p:cNvPr>
          <p:cNvSpPr txBox="1"/>
          <p:nvPr/>
        </p:nvSpPr>
        <p:spPr>
          <a:xfrm>
            <a:off x="6700167" y="482187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A7D6C2-39A1-DE4E-8DC7-F58A60ECC37A}"/>
              </a:ext>
            </a:extLst>
          </p:cNvPr>
          <p:cNvSpPr txBox="1"/>
          <p:nvPr/>
        </p:nvSpPr>
        <p:spPr>
          <a:xfrm>
            <a:off x="6700167" y="375620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47442A-EFBF-CF4E-BA82-F190551227BB}"/>
              </a:ext>
            </a:extLst>
          </p:cNvPr>
          <p:cNvSpPr txBox="1"/>
          <p:nvPr/>
        </p:nvSpPr>
        <p:spPr>
          <a:xfrm>
            <a:off x="6757875" y="4473707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D82D4F-797C-3449-94E4-C3AF26265A01}"/>
              </a:ext>
            </a:extLst>
          </p:cNvPr>
          <p:cNvSpPr txBox="1"/>
          <p:nvPr/>
        </p:nvSpPr>
        <p:spPr>
          <a:xfrm>
            <a:off x="6757875" y="598856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</a:t>
            </a:r>
          </a:p>
        </p:txBody>
      </p:sp>
    </p:spTree>
    <p:extLst>
      <p:ext uri="{BB962C8B-B14F-4D97-AF65-F5344CB8AC3E}">
        <p14:creationId xmlns:p14="http://schemas.microsoft.com/office/powerpoint/2010/main" val="1060786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4E446-1BA4-F840-9F60-456A5DB10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Connector (example: </a:t>
            </a:r>
            <a:r>
              <a:rPr lang="en-US" dirty="0" err="1"/>
              <a:t>LDAPDirectory</a:t>
            </a:r>
            <a:r>
              <a:rPr lang="en-US" dirty="0"/>
              <a:t>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654AB48-C8C9-5442-A920-928D463E4A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3392" y="1428750"/>
            <a:ext cx="5862887" cy="497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1291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6F935-2E29-DB4E-8DAE-233648B88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Connector (example: Static)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45DADC9B-E9EC-ED4F-8EB1-A6647961B1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5520" y="2420888"/>
            <a:ext cx="7200417" cy="225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2677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5A3EA-BB9B-2648-B538-31DC16BAB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Attribute Resolver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91F5A14-B28D-9143-B257-F7D340CBC6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3992474"/>
              </p:ext>
            </p:extLst>
          </p:nvPr>
        </p:nvGraphicFramePr>
        <p:xfrm>
          <a:off x="2423592" y="1524187"/>
          <a:ext cx="2376264" cy="4855210"/>
        </p:xfrm>
        <a:graphic>
          <a:graphicData uri="http://schemas.openxmlformats.org/drawingml/2006/table">
            <a:tbl>
              <a:tblPr firstRow="1" bandRow="1">
                <a:tableStyleId>{4540A808-DA63-E53A-239F-AABDE10D563A}</a:tableStyleId>
              </a:tblPr>
              <a:tblGrid>
                <a:gridCol w="2376264">
                  <a:extLst>
                    <a:ext uri="{9D8B030D-6E8A-4147-A177-3AD203B41FA5}">
                      <a16:colId xmlns:a16="http://schemas.microsoft.com/office/drawing/2014/main" val="17139355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Attribute Definition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51000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>
                          <a:solidFill>
                            <a:srgbClr val="3260BA"/>
                          </a:solidFill>
                          <a:effectLst/>
                          <a:hlinkClick r:id="rId2"/>
                        </a:rPr>
                        <a:t>Simple</a:t>
                      </a:r>
                      <a:endParaRPr lang="fr-FR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175493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>
                          <a:solidFill>
                            <a:srgbClr val="3260BA"/>
                          </a:solidFill>
                          <a:effectLst/>
                          <a:hlinkClick r:id="rId3"/>
                        </a:rPr>
                        <a:t>PrincipalName</a:t>
                      </a:r>
                      <a:endParaRPr lang="fr-FR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650470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>
                          <a:solidFill>
                            <a:srgbClr val="3260BA"/>
                          </a:solidFill>
                          <a:effectLst/>
                          <a:hlinkClick r:id="rId4"/>
                        </a:rPr>
                        <a:t>Scoped</a:t>
                      </a:r>
                      <a:endParaRPr lang="fr-FR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0169210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>
                          <a:solidFill>
                            <a:srgbClr val="3260BA"/>
                          </a:solidFill>
                          <a:effectLst/>
                          <a:hlinkClick r:id="rId5"/>
                        </a:rPr>
                        <a:t>Prescoped</a:t>
                      </a:r>
                      <a:endParaRPr lang="fr-FR" b="1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771492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>
                          <a:solidFill>
                            <a:srgbClr val="3260BA"/>
                          </a:solidFill>
                          <a:effectLst/>
                          <a:hlinkClick r:id="rId6"/>
                        </a:rPr>
                        <a:t>RegexSplit</a:t>
                      </a:r>
                      <a:endParaRPr lang="fr-FR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56084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 err="1">
                          <a:solidFill>
                            <a:srgbClr val="3260BA"/>
                          </a:solidFill>
                          <a:effectLst/>
                          <a:hlinkClick r:id="rId7"/>
                        </a:rPr>
                        <a:t>Scripted</a:t>
                      </a:r>
                      <a:r>
                        <a:rPr lang="fr-FR" b="1" u="none" strike="noStrike" dirty="0" err="1">
                          <a:solidFill>
                            <a:srgbClr val="3260BA"/>
                          </a:solidFill>
                          <a:effectLst/>
                          <a:hlinkClick r:id="rId7"/>
                        </a:rPr>
                        <a:t>Attribute</a:t>
                      </a:r>
                      <a:endParaRPr lang="fr-FR" b="1" u="none" strike="noStrike" dirty="0">
                        <a:solidFill>
                          <a:srgbClr val="3260BA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284326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>
                          <a:solidFill>
                            <a:srgbClr val="3260BA"/>
                          </a:solidFill>
                          <a:effectLst/>
                          <a:hlinkClick r:id="rId8"/>
                        </a:rPr>
                        <a:t>Mapped</a:t>
                      </a:r>
                      <a:endParaRPr lang="fr-FR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043404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>
                          <a:solidFill>
                            <a:srgbClr val="3260BA"/>
                          </a:solidFill>
                          <a:effectLst/>
                          <a:hlinkClick r:id="rId9"/>
                        </a:rPr>
                        <a:t>Template</a:t>
                      </a:r>
                      <a:endParaRPr lang="fr-FR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087338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>
                          <a:solidFill>
                            <a:srgbClr val="3260BA"/>
                          </a:solidFill>
                          <a:effectLst/>
                          <a:hlinkClick r:id="rId10"/>
                        </a:rPr>
                        <a:t>SubjectDerived</a:t>
                      </a:r>
                      <a:endParaRPr lang="fr-FR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987545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>
                          <a:solidFill>
                            <a:srgbClr val="3260BA"/>
                          </a:solidFill>
                          <a:effectLst/>
                          <a:hlinkClick r:id="rId11"/>
                        </a:rPr>
                        <a:t>ContextDerived</a:t>
                      </a:r>
                      <a:endParaRPr lang="fr-FR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25737599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fr-FR" b="1" u="none" strike="noStrike" dirty="0">
                          <a:solidFill>
                            <a:srgbClr val="3260BA"/>
                          </a:solidFill>
                          <a:effectLst/>
                          <a:hlinkClick r:id="rId12"/>
                        </a:rPr>
                        <a:t>Decrypted</a:t>
                      </a:r>
                      <a:endParaRPr lang="fr-FR" b="1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872931995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92C857F7-E463-8D4D-8E61-F6404D87B9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36360" y="236180"/>
            <a:ext cx="2032670" cy="136887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5E8D19C-DF1E-2146-AB9C-60507833017D}"/>
              </a:ext>
            </a:extLst>
          </p:cNvPr>
          <p:cNvSpPr/>
          <p:nvPr/>
        </p:nvSpPr>
        <p:spPr>
          <a:xfrm>
            <a:off x="6096000" y="2411095"/>
            <a:ext cx="3967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Which Attribute Definition to chooses ?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A31745-ADED-4648-8219-00CC9C63EBD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16184" y="2945928"/>
            <a:ext cx="2509163" cy="221904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0D9F49-B6B0-E042-9500-EBE69D312C7C}"/>
              </a:ext>
            </a:extLst>
          </p:cNvPr>
          <p:cNvSpPr txBox="1"/>
          <p:nvPr/>
        </p:nvSpPr>
        <p:spPr>
          <a:xfrm>
            <a:off x="4250485" y="1957061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F695DC-3DD1-B74C-AF6D-E2C31565CBD5}"/>
              </a:ext>
            </a:extLst>
          </p:cNvPr>
          <p:cNvSpPr txBox="1"/>
          <p:nvPr/>
        </p:nvSpPr>
        <p:spPr>
          <a:xfrm>
            <a:off x="4291464" y="275926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3C268AC-8CAF-6B46-9FE8-B502B60CCBB1}"/>
              </a:ext>
            </a:extLst>
          </p:cNvPr>
          <p:cNvSpPr txBox="1"/>
          <p:nvPr/>
        </p:nvSpPr>
        <p:spPr>
          <a:xfrm>
            <a:off x="4268941" y="314738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+++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E3891FB-0C6E-5C45-ACB6-3984070043DC}"/>
              </a:ext>
            </a:extLst>
          </p:cNvPr>
          <p:cNvSpPr txBox="1"/>
          <p:nvPr/>
        </p:nvSpPr>
        <p:spPr>
          <a:xfrm>
            <a:off x="4268941" y="395179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1496BD-F587-3849-BF06-2AA4A3BB9BAD}"/>
              </a:ext>
            </a:extLst>
          </p:cNvPr>
          <p:cNvSpPr txBox="1"/>
          <p:nvPr/>
        </p:nvSpPr>
        <p:spPr>
          <a:xfrm>
            <a:off x="4268941" y="436837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+++</a:t>
            </a:r>
          </a:p>
        </p:txBody>
      </p:sp>
    </p:spTree>
    <p:extLst>
      <p:ext uri="{BB962C8B-B14F-4D97-AF65-F5344CB8AC3E}">
        <p14:creationId xmlns:p14="http://schemas.microsoft.com/office/powerpoint/2010/main" val="3448052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Attributes Specification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600" b="1"/>
              <a:t>Attribute Specification </a:t>
            </a:r>
            <a:r>
              <a:rPr lang="en-US" sz="2600"/>
              <a:t>is crucial for the </a:t>
            </a:r>
            <a:r>
              <a:rPr lang="en-US" sz="2600" b="1"/>
              <a:t>data exchange within a federation</a:t>
            </a:r>
            <a:r>
              <a:rPr lang="en-US" sz="2600"/>
              <a:t> or eduGAIN, it provides the common basis on which two communicating entities are able to share information they know to interpret identically. </a:t>
            </a:r>
            <a:endParaRPr sz="2600"/>
          </a:p>
          <a:p>
            <a:pPr>
              <a:defRPr/>
            </a:pPr>
            <a:endParaRPr lang="en-US" sz="2600"/>
          </a:p>
          <a:p>
            <a:pPr>
              <a:defRPr/>
            </a:pPr>
            <a:r>
              <a:rPr lang="en-US" sz="2600" b="1"/>
              <a:t>Federation participants must support a defined set of user attributes</a:t>
            </a:r>
            <a:r>
              <a:rPr lang="en-US" sz="2600"/>
              <a:t> and requires or recommends the use or release of user attributes to enable </a:t>
            </a:r>
            <a:r>
              <a:rPr lang="en-US" sz="2600" b="1"/>
              <a:t>interoperability</a:t>
            </a:r>
            <a:r>
              <a:rPr lang="en-US" sz="2600"/>
              <a:t>, good user experience, and to help protect personal privacy. </a:t>
            </a:r>
            <a:br>
              <a:rPr lang="en-US" sz="2600"/>
            </a:br>
            <a:r>
              <a:rPr lang="en-US" sz="2600"/>
              <a:t>A supported attribute might or might not be made available for use by an Identity Provider.</a:t>
            </a:r>
            <a:endParaRPr sz="2600"/>
          </a:p>
          <a:p>
            <a:pPr>
              <a:defRPr/>
            </a:pPr>
            <a:endParaRPr lang="en-US" sz="2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What is </a:t>
            </a:r>
            <a:r>
              <a:rPr lang="fr-FR" sz="2900"/>
              <a:t>Security Assertion Markup Language (SAML) </a:t>
            </a:r>
            <a:r>
              <a:rPr lang="en-US" sz="2900"/>
              <a:t>? 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lnSpc>
                <a:spcPct val="95000"/>
              </a:lnSpc>
              <a:buNone/>
              <a:defRPr/>
            </a:pPr>
            <a:r>
              <a:rPr lang="en-US" sz="2000" dirty="0"/>
              <a:t>The Security Assertion Markup Language is an </a:t>
            </a:r>
            <a:r>
              <a:rPr lang="en-US" sz="2000" b="1" dirty="0">
                <a:solidFill>
                  <a:srgbClr val="C00000"/>
                </a:solidFill>
              </a:rPr>
              <a:t>XML-based, open- standard data format for exchanging authentication and authorization data between parties</a:t>
            </a:r>
            <a:r>
              <a:rPr lang="en-US" sz="2000" dirty="0"/>
              <a:t>, in particular, between an Identity Provider and a Service Provider. </a:t>
            </a:r>
            <a:endParaRPr sz="2000" dirty="0"/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2000" b="1" dirty="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000" b="1" dirty="0"/>
              <a:t>SAML - Security Assertion Markup Language </a:t>
            </a:r>
            <a:endParaRPr sz="2000" dirty="0"/>
          </a:p>
          <a:p>
            <a:pPr lvl="1">
              <a:lnSpc>
                <a:spcPct val="70000"/>
              </a:lnSpc>
              <a:defRPr/>
            </a:pPr>
            <a:r>
              <a:rPr lang="en-US" sz="1700" dirty="0"/>
              <a:t>OASIS standard describing the XML messages exchanged </a:t>
            </a:r>
            <a:endParaRPr sz="1700" dirty="0"/>
          </a:p>
          <a:p>
            <a:pPr lvl="1">
              <a:lnSpc>
                <a:spcPct val="70000"/>
              </a:lnSpc>
              <a:defRPr/>
            </a:pPr>
            <a:r>
              <a:rPr lang="en-US" sz="1700" dirty="0"/>
              <a:t>between Identity Provider (</a:t>
            </a:r>
            <a:r>
              <a:rPr lang="en-US" sz="1700" dirty="0" err="1"/>
              <a:t>IdP</a:t>
            </a:r>
            <a:r>
              <a:rPr lang="en-US" sz="1700" dirty="0"/>
              <a:t>) and Service Provider (SP) </a:t>
            </a:r>
            <a:endParaRPr sz="1700" dirty="0"/>
          </a:p>
          <a:p>
            <a:pPr lvl="1">
              <a:lnSpc>
                <a:spcPct val="70000"/>
              </a:lnSpc>
              <a:defRPr/>
            </a:pPr>
            <a:r>
              <a:rPr lang="en-US" sz="1700" dirty="0"/>
              <a:t>Its purpose is to enable the </a:t>
            </a:r>
            <a:r>
              <a:rPr lang="en-US" sz="1700" b="1" dirty="0">
                <a:solidFill>
                  <a:srgbClr val="C00000"/>
                </a:solidFill>
              </a:rPr>
              <a:t>authentication and secure exchange trusted identity information (attributes)</a:t>
            </a:r>
            <a:r>
              <a:rPr lang="en-US" sz="1700" b="1" dirty="0"/>
              <a:t> </a:t>
            </a:r>
            <a:r>
              <a:rPr lang="en-US" sz="1700" dirty="0"/>
              <a:t>between </a:t>
            </a:r>
            <a:r>
              <a:rPr lang="en-US" sz="1700" dirty="0" err="1"/>
              <a:t>IdP</a:t>
            </a:r>
            <a:r>
              <a:rPr lang="en-US" sz="1700" dirty="0"/>
              <a:t> and SP </a:t>
            </a:r>
            <a:endParaRPr sz="1700" dirty="0"/>
          </a:p>
          <a:p>
            <a:pPr lvl="1">
              <a:lnSpc>
                <a:spcPct val="70000"/>
              </a:lnSpc>
              <a:defRPr/>
            </a:pPr>
            <a:endParaRPr lang="en-US" sz="1700" dirty="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000" b="1" dirty="0"/>
              <a:t>SAML 2.0 </a:t>
            </a:r>
            <a:r>
              <a:rPr lang="en-US" sz="2000" dirty="0"/>
              <a:t>is the de facto standard for academic identity federations </a:t>
            </a:r>
            <a:endParaRPr sz="2000" dirty="0"/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2000" dirty="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000" b="1" dirty="0"/>
              <a:t>SAML 2.0 </a:t>
            </a:r>
            <a:r>
              <a:rPr lang="en-US" sz="2000" dirty="0"/>
              <a:t>Web Browser Single Sign On Profile</a:t>
            </a:r>
            <a:endParaRPr sz="2000" dirty="0"/>
          </a:p>
          <a:p>
            <a:pPr lvl="1">
              <a:lnSpc>
                <a:spcPct val="70000"/>
              </a:lnSpc>
              <a:defRPr/>
            </a:pPr>
            <a:r>
              <a:rPr lang="en-US" sz="1700" dirty="0"/>
              <a:t>Profile that describes how to use SAML in order to achieve SSO</a:t>
            </a:r>
            <a:endParaRPr sz="1700" dirty="0"/>
          </a:p>
          <a:p>
            <a:pPr lvl="1">
              <a:lnSpc>
                <a:spcPct val="70000"/>
              </a:lnSpc>
              <a:defRPr/>
            </a:pPr>
            <a:r>
              <a:rPr lang="en-US" sz="1700" dirty="0"/>
              <a:t>Main use of SAML within Identity Federations </a:t>
            </a:r>
            <a:endParaRPr sz="1700" dirty="0"/>
          </a:p>
          <a:p>
            <a:pPr>
              <a:lnSpc>
                <a:spcPct val="70000"/>
              </a:lnSpc>
              <a:defRPr/>
            </a:pPr>
            <a:endParaRPr lang="en-US" sz="2000" dirty="0"/>
          </a:p>
        </p:txBody>
      </p:sp>
      <p:pic>
        <p:nvPicPr>
          <p:cNvPr id="6" name="Image 5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911690" y="4402053"/>
            <a:ext cx="1377335" cy="1377335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Attribute Schemas</a:t>
            </a:r>
            <a:endParaRPr sz="2900"/>
          </a:p>
        </p:txBody>
      </p:sp>
      <p:grpSp>
        <p:nvGrpSpPr>
          <p:cNvPr id="5" name="Espace réservé du contenu 3"/>
          <p:cNvGrpSpPr/>
          <p:nvPr/>
        </p:nvGrpSpPr>
        <p:grpSpPr bwMode="auto">
          <a:xfrm>
            <a:off x="998538" y="1428750"/>
            <a:ext cx="8634412" cy="4351338"/>
            <a:chOff x="0" y="0"/>
            <a:chExt cx="8634412" cy="4351338"/>
          </a:xfrm>
        </p:grpSpPr>
        <p:sp>
          <p:nvSpPr>
            <p:cNvPr id="6" name="Oval 5"/>
            <p:cNvSpPr/>
            <p:nvPr/>
          </p:nvSpPr>
          <p:spPr bwMode="auto">
            <a:xfrm>
              <a:off x="2557633" y="176773"/>
              <a:ext cx="3508266" cy="1218373"/>
            </a:xfrm>
            <a:prstGeom prst="ellipse">
              <a:avLst/>
            </a:prstGeom>
            <a:solidFill>
              <a:schemeClr val="accent1">
                <a:tint val="50000"/>
                <a:hueOff val="0"/>
                <a:satOff val="0"/>
                <a:lumOff val="0"/>
                <a:alphaOff val="0"/>
                <a:alpha val="40000"/>
              </a:schemeClr>
            </a:solidFill>
            <a:ln>
              <a:noFill/>
            </a:ln>
          </p:spPr>
          <p:style>
            <a:lnRef idx="0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FR"/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3977257" y="3160159"/>
              <a:ext cx="679896" cy="435133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chemeClr val="accent1">
                <a:tint val="60000"/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FR"/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2685454" y="3508266"/>
              <a:ext cx="3263503" cy="81587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spcFirstLastPara="0" vert="horz" wrap="square" lIns="199136" tIns="199136" rIns="199136" bIns="199136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2800"/>
                <a:t>MyEduPerson</a:t>
              </a: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3833119" y="1489245"/>
              <a:ext cx="1223813" cy="1223813"/>
            </a:xfrm>
            <a:prstGeom prst="ellipse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l" defTabSz="4445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000"/>
                <a:t>Additional attributes:</a:t>
              </a:r>
              <a:endParaRPr/>
            </a:p>
            <a:p>
              <a:pPr marL="57150" lvl="1" indent="-57150" algn="l" defTabSz="3556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fr-FR" sz="800"/>
                <a:t>person</a:t>
              </a:r>
            </a:p>
            <a:p>
              <a:pPr marL="57150" lvl="1" indent="-57150" algn="l" defTabSz="3556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fr-FR" sz="800"/>
                <a:t>inetOrgPerson</a:t>
              </a:r>
            </a:p>
            <a:p>
              <a:pPr marL="57150" lvl="1" indent="-57150" algn="l" defTabSz="3556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har char="•"/>
                <a:defRPr/>
              </a:pPr>
              <a:r>
                <a:rPr lang="fr-FR" sz="800"/>
                <a:t>dedicated schema</a:t>
              </a: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2957412" y="571113"/>
              <a:ext cx="1223813" cy="1223813"/>
            </a:xfrm>
            <a:prstGeom prst="ellipse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000" b="1" i="0" u="none"/>
                <a:t>SCHAC </a:t>
              </a:r>
              <a:br>
                <a:rPr lang="fr-FR" sz="1000" b="1" i="0" u="none"/>
              </a:br>
              <a:r>
                <a:rPr lang="fr-FR" sz="1000" b="1" i="0" u="none"/>
                <a:t>(SCHema for Academia)</a:t>
              </a:r>
              <a:endParaRPr lang="fr-FR" sz="1000"/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4208422" y="275222"/>
              <a:ext cx="1223813" cy="1223813"/>
            </a:xfrm>
            <a:prstGeom prst="ellipse">
              <a:avLst/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fr-FR" sz="1000"/>
                <a:t>eduPerson</a:t>
              </a:r>
            </a:p>
          </p:txBody>
        </p:sp>
        <p:sp>
          <p:nvSpPr>
            <p:cNvPr id="12" name="Shape 11"/>
            <p:cNvSpPr/>
            <p:nvPr/>
          </p:nvSpPr>
          <p:spPr bwMode="auto">
            <a:xfrm>
              <a:off x="2413495" y="27195"/>
              <a:ext cx="3807420" cy="3045936"/>
            </a:xfrm>
            <a:prstGeom prst="funnel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40000"/>
              </a:schemeClr>
            </a:solidFill>
            <a:ln w="635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1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FR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9F2E7B7-77E6-D24E-BC91-BC7DDB6F0688}"/>
              </a:ext>
            </a:extLst>
          </p:cNvPr>
          <p:cNvSpPr txBox="1"/>
          <p:nvPr/>
        </p:nvSpPr>
        <p:spPr>
          <a:xfrm>
            <a:off x="910254" y="5459177"/>
            <a:ext cx="56268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https://wiki.refeds.org/display/STAN/SCHAC+Releases</a:t>
            </a:r>
            <a:endParaRPr lang="en-US" dirty="0"/>
          </a:p>
          <a:p>
            <a:r>
              <a:rPr lang="en-US" dirty="0">
                <a:hlinkClick r:id="rId3"/>
              </a:rPr>
              <a:t>https://wiki.refeds.org/display/STAN/eduPerson+2020-01</a:t>
            </a:r>
            <a:r>
              <a:rPr lang="en-US" dirty="0"/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Recommended Attributes in eduGAIN:  1/2</a:t>
            </a:r>
            <a:endParaRPr sz="2900"/>
          </a:p>
        </p:txBody>
      </p:sp>
      <p:graphicFrame>
        <p:nvGraphicFramePr>
          <p:cNvPr id="5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998538" y="1428750"/>
          <a:ext cx="8639984" cy="4389120"/>
        </p:xfrm>
        <a:graphic>
          <a:graphicData uri="http://schemas.openxmlformats.org/drawingml/2006/table">
            <a:tbl>
              <a:tblPr firstRow="1" bandRow="1">
                <a:tableStyleId>{4540A808-DA63-E53A-239F-AABDE10D563A}</a:tableStyleId>
              </a:tblPr>
              <a:tblGrid>
                <a:gridCol w="4319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214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Attribute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Description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4625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1"/>
                        <a:t>commonName</a:t>
                      </a:r>
                      <a:r>
                        <a:rPr lang="en-US"/>
                        <a:t>    </a:t>
                      </a:r>
                      <a:br>
                        <a:rPr lang="en-US"/>
                      </a:b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OID: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2.5.4.3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0" i="0" u="none" strike="noStrike" cap="none" spc="0">
                          <a:ln>
                            <a:noFill/>
                          </a:ln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rPr>
                        <a:t>Name and Surname of the user. </a:t>
                      </a:r>
                      <a:br>
                        <a:rPr lang="en-US" sz="1800" b="0" i="0" u="none" strike="noStrike" cap="none" spc="0">
                          <a:ln>
                            <a:noFill/>
                          </a:ln>
                          <a:solidFill>
                            <a:prstClr val="black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Example</a:t>
                      </a: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John Doe</a:t>
                      </a:r>
                      <a:endParaRPr lang="en-US" sz="1800" b="0" i="0" u="none" strike="noStrike" cap="none" spc="0">
                        <a:ln>
                          <a:noFill/>
                        </a:ln>
                        <a:solidFill>
                          <a:prstClr val="black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625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1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displayName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OID: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2.16.840.1.113730.3.1.241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Name and Surname of the user. </a:t>
                      </a:r>
                      <a:br>
                        <a:rPr lang="en-US"/>
                      </a:b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Example</a:t>
                      </a: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John Doe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214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1"/>
                        <a:t>mail</a:t>
                      </a:r>
                      <a:r>
                        <a:rPr lang="en-US"/>
                        <a:t> </a:t>
                      </a:r>
                      <a:br>
                        <a:rPr lang="en-US"/>
                      </a:b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OID: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0.9.2342.19200300.100.1.3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0" i="0" u="none" strike="noStrike">
                          <a:solidFill>
                            <a:srgbClr val="000000"/>
                          </a:solidFill>
                          <a:latin typeface="-webkit-standard"/>
                        </a:rPr>
                        <a:t>Holds Internet mail address</a:t>
                      </a:r>
                      <a:br>
                        <a:rPr lang="en-US" b="0" i="0" u="none" strike="noStrike">
                          <a:solidFill>
                            <a:srgbClr val="000000"/>
                          </a:solidFill>
                          <a:latin typeface="-webkit-standard"/>
                        </a:rPr>
                      </a:b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Example</a:t>
                      </a: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 </a:t>
                      </a: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john.doe@example.org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462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1"/>
                        <a:t>schacHomeOrganization</a:t>
                      </a:r>
                      <a:r>
                        <a:rPr lang="en-US"/>
                        <a:t> </a:t>
                      </a:r>
                      <a:br>
                        <a:rPr lang="en-US"/>
                      </a:b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OID: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1.3.6.1.4.1.25178.1.2.9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Specifies a person ́s home organization using the domain name of the organization.</a:t>
                      </a:r>
                      <a:b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Example</a:t>
                      </a: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 </a:t>
                      </a: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example.org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4625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1"/>
                        <a:t>schacHomeOrganizationType</a:t>
                      </a:r>
                      <a:r>
                        <a:rPr lang="en-US"/>
                        <a:t> </a:t>
                      </a:r>
                      <a:br>
                        <a:rPr lang="en-US"/>
                      </a:b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OID: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1.3.6.1.4.1.25178.1.2.10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Type of a Home Organization </a:t>
                      </a:r>
                      <a:endParaRPr lang="en-US"/>
                    </a:p>
                    <a:p>
                      <a:pPr>
                        <a:defRPr/>
                      </a:pP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Example</a:t>
                      </a: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urn:schac:homeOrganizationType:int:university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Recommended Attributes in eduGAIN: 2/2</a:t>
            </a:r>
            <a:endParaRPr sz="2900"/>
          </a:p>
        </p:txBody>
      </p:sp>
      <p:graphicFrame>
        <p:nvGraphicFramePr>
          <p:cNvPr id="5" name="Espace réservé du contenu 5"/>
          <p:cNvGraphicFramePr>
            <a:graphicFrameLocks noGrp="1"/>
          </p:cNvGraphicFramePr>
          <p:nvPr>
            <p:ph idx="1"/>
          </p:nvPr>
        </p:nvGraphicFramePr>
        <p:xfrm>
          <a:off x="998538" y="1428750"/>
          <a:ext cx="8639984" cy="4846320"/>
        </p:xfrm>
        <a:graphic>
          <a:graphicData uri="http://schemas.openxmlformats.org/drawingml/2006/table">
            <a:tbl>
              <a:tblPr firstRow="1" bandRow="1">
                <a:tableStyleId>{4540A808-DA63-E53A-239F-AABDE10D563A}</a:tableStyleId>
              </a:tblPr>
              <a:tblGrid>
                <a:gridCol w="4319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1214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Attribute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/>
                        <a:t>Description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4625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800" b="1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eduPersonAffiliation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b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OID: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1.3.6.1.4.1.5923.1.1.1.1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Specifies the person's relationship(s) to the institution in broad categories.</a:t>
                      </a:r>
                      <a:br>
                        <a:rPr lang="en-US"/>
                      </a:br>
                      <a:r>
                        <a:rPr lang="en-US" u="sng"/>
                        <a:t>Example:</a:t>
                      </a:r>
                      <a:r>
                        <a:rPr lang="en-US" u="none"/>
                        <a:t> </a:t>
                      </a:r>
                      <a:r>
                        <a:rPr lang="en-US"/>
                        <a:t>such as student, faculty, staff, alum, etc.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4625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1"/>
                        <a:t>eduPersonPrincipalName</a:t>
                      </a:r>
                      <a:r>
                        <a:rPr lang="en-US"/>
                        <a:t> (</a:t>
                      </a:r>
                      <a:r>
                        <a:rPr lang="en-US" b="1"/>
                        <a:t>ePPN)</a:t>
                      </a:r>
                      <a:br>
                        <a:rPr lang="en-US"/>
                      </a:b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OID: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1.3.6.1.4.1.5923.1.1.1.6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Unique, persistent identifier of the user.</a:t>
                      </a: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br>
                        <a:rPr lang="en-US"/>
                      </a:br>
                      <a:r>
                        <a:rPr lang="en-US" u="sng"/>
                        <a:t>Example:</a:t>
                      </a:r>
                      <a:r>
                        <a:rPr lang="en-US" u="none"/>
                        <a:t> </a:t>
                      </a: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jdoe@example.org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8036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1"/>
                        <a:t>eduPersonScopedAffiliation</a:t>
                      </a:r>
                      <a:r>
                        <a:rPr lang="en-US"/>
                        <a:t> </a:t>
                      </a:r>
                      <a:br>
                        <a:rPr lang="en-US"/>
                      </a:b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OID: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1.3.6.1.4.1.5923.1.1.1.9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Specifies the person's affiliation within a particular security domain.</a:t>
                      </a:r>
                      <a:br>
                        <a:rPr lang="en-US"/>
                      </a:br>
                      <a:r>
                        <a:rPr lang="en-US" u="sng"/>
                        <a:t>Example:</a:t>
                      </a:r>
                      <a:r>
                        <a:rPr lang="en-US" u="none"/>
                        <a:t> </a:t>
                      </a: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staff@example.org</a:t>
                      </a: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;member@</a:t>
                      </a:r>
                      <a:r>
                        <a:rPr lang="en-US" sz="1800" b="0" i="1" u="sng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example.org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4625">
                <a:tc>
                  <a:txBody>
                    <a:bodyPr/>
                    <a:lstStyle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b="1"/>
                        <a:t>eduPersonTargetedID/persistentID (</a:t>
                      </a:r>
                      <a:r>
                        <a:rPr lang="fr-FR" sz="1800" b="1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ePTID)</a:t>
                      </a:r>
                      <a:r>
                        <a:rPr lang="en-US" b="1"/>
                        <a:t> </a:t>
                      </a:r>
                      <a:r>
                        <a:rPr lang="en-US" sz="1800" b="0" i="1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OID:</a:t>
                      </a:r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1.3.6.1.4.1.5923.1.1.1.10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Unique, persistent, opaque and targeted identifier of the user. (Serialized) </a:t>
                      </a:r>
                      <a:r>
                        <a:rPr lang="en-US" u="sng"/>
                        <a:t>Example:</a:t>
                      </a:r>
                      <a:r>
                        <a:rPr lang="en-US" u="none"/>
                        <a:t> </a:t>
                      </a:r>
                      <a:r>
                        <a:rPr lang="en-US"/>
                        <a:t> https://idp.example1.org/idp/shibboleth!https://SP.example.org!yrdfefohZY+cdGvqu/Dubc=</a:t>
                      </a:r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Identifiers Attributes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>
              <a:lnSpc>
                <a:spcPct val="95000"/>
              </a:lnSpc>
              <a:defRPr/>
            </a:pPr>
            <a:r>
              <a:rPr lang="en-US" sz="2200"/>
              <a:t>Web services often need to </a:t>
            </a:r>
            <a:r>
              <a:rPr lang="en-US" sz="2200" b="1">
                <a:solidFill>
                  <a:srgbClr val="C00000"/>
                </a:solidFill>
              </a:rPr>
              <a:t>re-identify users </a:t>
            </a:r>
            <a:r>
              <a:rPr lang="en-US" sz="2200"/>
              <a:t>in order to present them their profile, and should receive only the absolutely needed information about the users (data minimization principle).</a:t>
            </a:r>
            <a:endParaRPr sz="2200"/>
          </a:p>
          <a:p>
            <a:pPr>
              <a:lnSpc>
                <a:spcPct val="70000"/>
              </a:lnSpc>
              <a:defRPr/>
            </a:pPr>
            <a:endParaRPr lang="en-US" sz="2200"/>
          </a:p>
          <a:p>
            <a:pPr>
              <a:lnSpc>
                <a:spcPct val="70000"/>
              </a:lnSpc>
              <a:defRPr/>
            </a:pPr>
            <a:r>
              <a:rPr lang="en-US" sz="2200"/>
              <a:t>Properties of identifiers: </a:t>
            </a:r>
            <a:endParaRPr sz="2200"/>
          </a:p>
          <a:p>
            <a:pPr lvl="1">
              <a:lnSpc>
                <a:spcPct val="70000"/>
              </a:lnSpc>
              <a:defRPr/>
            </a:pPr>
            <a:r>
              <a:rPr lang="en-US" sz="1900" b="1"/>
              <a:t>Uniqueness:</a:t>
            </a:r>
            <a:r>
              <a:rPr lang="en-US" sz="1900"/>
              <a:t> as the name implies an identifier should identify a user without doubt, no two users should have the same identifier</a:t>
            </a:r>
            <a:endParaRPr sz="1900"/>
          </a:p>
          <a:p>
            <a:pPr lvl="1">
              <a:lnSpc>
                <a:spcPct val="70000"/>
              </a:lnSpc>
              <a:defRPr/>
            </a:pPr>
            <a:r>
              <a:rPr lang="en-US" sz="1900" b="1"/>
              <a:t>Reassignability</a:t>
            </a:r>
            <a:r>
              <a:rPr lang="en-US" sz="1900"/>
              <a:t>: user identifiers can be reassigned to another user after the first user with this identifier has left the organization. Reassigned identifiers can cause access control and traceability problems.</a:t>
            </a:r>
            <a:endParaRPr sz="1900"/>
          </a:p>
          <a:p>
            <a:pPr lvl="1">
              <a:lnSpc>
                <a:spcPct val="70000"/>
              </a:lnSpc>
              <a:defRPr/>
            </a:pPr>
            <a:r>
              <a:rPr lang="en-US" sz="1900" b="1"/>
              <a:t>Opacity</a:t>
            </a:r>
            <a:r>
              <a:rPr lang="en-US" sz="1900"/>
              <a:t>: an identifier that gives no clue (i.e. it only contains random data and no names) about the identity of the user is called opaque.</a:t>
            </a:r>
            <a:endParaRPr sz="1900"/>
          </a:p>
          <a:p>
            <a:pPr lvl="1">
              <a:lnSpc>
                <a:spcPct val="70000"/>
              </a:lnSpc>
              <a:defRPr/>
            </a:pPr>
            <a:r>
              <a:rPr lang="en-US" sz="1900" b="1"/>
              <a:t>Persistency:</a:t>
            </a:r>
            <a:r>
              <a:rPr lang="en-US" sz="1900"/>
              <a:t> an identifier that stays identical over time is called persistent.</a:t>
            </a:r>
            <a:endParaRPr sz="1900"/>
          </a:p>
          <a:p>
            <a:pPr lvl="1">
              <a:lnSpc>
                <a:spcPct val="70000"/>
              </a:lnSpc>
              <a:defRPr/>
            </a:pPr>
            <a:r>
              <a:rPr lang="en-US" sz="1900" b="1"/>
              <a:t>Targetedness</a:t>
            </a:r>
            <a:r>
              <a:rPr lang="en-US" sz="1900"/>
              <a:t>: an identifier that is intended to be used for a single service only and is specific to that service is called targeted.</a:t>
            </a:r>
            <a:endParaRPr sz="1900"/>
          </a:p>
          <a:p>
            <a:pPr lvl="1">
              <a:lnSpc>
                <a:spcPct val="70000"/>
              </a:lnSpc>
              <a:defRPr/>
            </a:pPr>
            <a:r>
              <a:rPr lang="en-US" sz="1900" b="1"/>
              <a:t>Transientness:</a:t>
            </a:r>
            <a:r>
              <a:rPr lang="en-US" sz="1900"/>
              <a:t> a transient identifier stays the same for a login session, but changes when the user logs in again.</a:t>
            </a:r>
            <a:endParaRPr sz="1900"/>
          </a:p>
          <a:p>
            <a:pPr lvl="1">
              <a:lnSpc>
                <a:spcPct val="70000"/>
              </a:lnSpc>
              <a:defRPr/>
            </a:pPr>
            <a:endParaRPr lang="en-US" sz="19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Overview of identifier attributes and their characteristics</a:t>
            </a:r>
            <a:endParaRPr sz="290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402797"/>
              </p:ext>
            </p:extLst>
          </p:nvPr>
        </p:nvGraphicFramePr>
        <p:xfrm>
          <a:off x="998538" y="1428750"/>
          <a:ext cx="8634410" cy="4084320"/>
        </p:xfrm>
        <a:graphic>
          <a:graphicData uri="http://schemas.openxmlformats.org/drawingml/2006/table">
            <a:tbl>
              <a:tblPr firstRow="1" bandRow="1">
                <a:tableStyleId>{4540A808-DA63-E53A-239F-AABDE10D563A}</a:tableStyleId>
              </a:tblPr>
              <a:tblGrid>
                <a:gridCol w="17268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68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68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6882">
                  <a:extLst>
                    <a:ext uri="{9D8B030D-6E8A-4147-A177-3AD203B41FA5}">
                      <a16:colId xmlns:a16="http://schemas.microsoft.com/office/drawing/2014/main" val="622190867"/>
                    </a:ext>
                  </a:extLst>
                </a:gridCol>
                <a:gridCol w="17268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fr-FR" b="1"/>
                        <a:t>Property/Identifier</a:t>
                      </a:r>
                      <a:endParaRPr lang="fr-FR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b="1"/>
                        <a:t>ePPN</a:t>
                      </a:r>
                      <a:endParaRPr lang="fr-FR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b="1" dirty="0" err="1"/>
                        <a:t>ePTID</a:t>
                      </a:r>
                      <a:endParaRPr lang="fr-FR"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GB" sz="18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ePUID</a:t>
                      </a:r>
                      <a:endParaRPr lang="fr-FR"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b="1"/>
                        <a:t>mail</a:t>
                      </a:r>
                      <a:endParaRPr lang="fr-FR"/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fr-FR" b="1"/>
                        <a:t>Unique</a:t>
                      </a:r>
                      <a:endParaRPr b="1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X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dirty="0"/>
                        <a:t>X</a:t>
                      </a:r>
                      <a:endParaRPr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dirty="0"/>
                        <a:t>X</a:t>
                      </a:r>
                      <a:endParaRPr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X</a:t>
                      </a:r>
                      <a:endParaRPr/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fr-FR" b="1"/>
                        <a:t>Non-reassignable</a:t>
                      </a:r>
                      <a:endParaRPr b="1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 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X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dirty="0"/>
                        <a:t>X</a:t>
                      </a:r>
                      <a:endParaRPr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 </a:t>
                      </a:r>
                      <a:endParaRPr/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fr-FR" b="1"/>
                        <a:t>Opaque</a:t>
                      </a:r>
                      <a:endParaRPr b="1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 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X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dirty="0"/>
                        <a:t>X</a:t>
                      </a:r>
                      <a:endParaRPr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 </a:t>
                      </a:r>
                      <a:endParaRPr/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fr-FR" b="1"/>
                        <a:t>Persistent</a:t>
                      </a:r>
                      <a:endParaRPr b="1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X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X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dirty="0"/>
                        <a:t>X</a:t>
                      </a:r>
                      <a:endParaRPr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X</a:t>
                      </a:r>
                      <a:endParaRPr/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fr-FR" b="1"/>
                        <a:t>Targeted</a:t>
                      </a:r>
                      <a:endParaRPr b="1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 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X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 </a:t>
                      </a:r>
                      <a:endParaRPr/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fr-FR" b="1"/>
                        <a:t>Transient</a:t>
                      </a:r>
                      <a:endParaRPr b="1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 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 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endParaRPr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 </a:t>
                      </a:r>
                      <a:endParaRPr/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fr-FR" b="1"/>
                        <a:t>Availability in eduGAIN</a:t>
                      </a:r>
                      <a:endParaRPr b="1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Very good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/>
                        <a:t>Good</a:t>
                      </a:r>
                      <a:endParaRPr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dirty="0"/>
                        <a:t>Poor</a:t>
                      </a:r>
                      <a:endParaRPr dirty="0"/>
                    </a:p>
                  </a:txBody>
                  <a:tcPr marL="95250" marR="95250" marT="66675" marB="66675"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fr-FR" dirty="0"/>
                        <a:t>Very good</a:t>
                      </a:r>
                      <a:endParaRPr dirty="0"/>
                    </a:p>
                  </a:txBody>
                  <a:tcPr marL="95250" marR="95250" marT="66675" marB="6667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293D5-6BA7-1047-958E-287D7C5F0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Attribute Filter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16796C-8241-1844-A533-F871FFF03E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Shibboleth </a:t>
            </a:r>
            <a:r>
              <a:rPr lang="en-US" dirty="0" err="1"/>
              <a:t>IdP</a:t>
            </a:r>
            <a:r>
              <a:rPr lang="en-US" dirty="0"/>
              <a:t> allows filtering outgoing user attributes </a:t>
            </a:r>
          </a:p>
          <a:p>
            <a:pPr lvl="1"/>
            <a:r>
              <a:rPr lang="en-US" dirty="0"/>
              <a:t>To limit the distribution of nominative attributes to services</a:t>
            </a:r>
          </a:p>
          <a:p>
            <a:r>
              <a:rPr lang="en-US" dirty="0"/>
              <a:t> /opt/shibboleth-</a:t>
            </a:r>
            <a:r>
              <a:rPr lang="en-US" dirty="0" err="1"/>
              <a:t>idp</a:t>
            </a:r>
            <a:r>
              <a:rPr lang="en-US" dirty="0"/>
              <a:t>/</a:t>
            </a:r>
            <a:r>
              <a:rPr lang="en-US" dirty="0" err="1"/>
              <a:t>conf</a:t>
            </a:r>
            <a:r>
              <a:rPr lang="en-US" dirty="0"/>
              <a:t>/attribute-</a:t>
            </a:r>
            <a:r>
              <a:rPr lang="en-US" dirty="0" err="1"/>
              <a:t>filter.xml</a:t>
            </a:r>
            <a:endParaRPr lang="en-US" dirty="0"/>
          </a:p>
          <a:p>
            <a:pPr lvl="1"/>
            <a:r>
              <a:rPr lang="en-US" dirty="0"/>
              <a:t>Defines rules for each SP </a:t>
            </a:r>
          </a:p>
          <a:p>
            <a:pPr lvl="1"/>
            <a:r>
              <a:rPr lang="en-US" dirty="0"/>
              <a:t>Defines rules for each attribute</a:t>
            </a:r>
          </a:p>
          <a:p>
            <a:r>
              <a:rPr lang="en-US" dirty="0"/>
              <a:t>By default, this file is poor in filtering rules </a:t>
            </a:r>
          </a:p>
          <a:p>
            <a:pPr lvl="1"/>
            <a:r>
              <a:rPr lang="en-US" dirty="0"/>
              <a:t>no attribute sent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Side effect of attribute filtering at </a:t>
            </a:r>
            <a:r>
              <a:rPr lang="en-US" dirty="0" err="1">
                <a:solidFill>
                  <a:srgbClr val="FF0000"/>
                </a:solidFill>
              </a:rPr>
              <a:t>IdP</a:t>
            </a:r>
            <a:r>
              <a:rPr lang="en-US" dirty="0">
                <a:solidFill>
                  <a:srgbClr val="FF0000"/>
                </a:solidFill>
              </a:rPr>
              <a:t> level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</a:t>
            </a:r>
            <a:r>
              <a:rPr lang="en-US" dirty="0">
                <a:solidFill>
                  <a:srgbClr val="FF0000"/>
                </a:solidFill>
              </a:rPr>
              <a:t> If the </a:t>
            </a:r>
            <a:r>
              <a:rPr lang="en-US" dirty="0" err="1">
                <a:solidFill>
                  <a:srgbClr val="FF0000"/>
                </a:solidFill>
              </a:rPr>
              <a:t>IdP</a:t>
            </a:r>
            <a:r>
              <a:rPr lang="en-US" dirty="0">
                <a:solidFill>
                  <a:srgbClr val="FF0000"/>
                </a:solidFill>
              </a:rPr>
              <a:t> is too restrictive, users will not have access to services (SP)</a:t>
            </a:r>
          </a:p>
        </p:txBody>
      </p:sp>
    </p:spTree>
    <p:extLst>
      <p:ext uri="{BB962C8B-B14F-4D97-AF65-F5344CB8AC3E}">
        <p14:creationId xmlns:p14="http://schemas.microsoft.com/office/powerpoint/2010/main" val="10638093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DB75E-6FDA-104A-9290-9A6A682DC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5E5F27-CEB7-8C43-BFC4-50F8F7D91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3592" y="1533966"/>
            <a:ext cx="6249233" cy="142826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b="1" dirty="0"/>
              <a:t>But how </a:t>
            </a:r>
            <a:r>
              <a:rPr lang="en-US" b="1" dirty="0" err="1"/>
              <a:t>IdPs</a:t>
            </a:r>
            <a:r>
              <a:rPr lang="en-US" b="1" dirty="0"/>
              <a:t> knows what attributes are requested by each service ?</a:t>
            </a:r>
            <a:br>
              <a:rPr lang="en-US" b="1" dirty="0"/>
            </a:br>
            <a:r>
              <a:rPr lang="en-US" b="1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28A1D8-3D45-C347-B824-DB7AAE89C288}"/>
              </a:ext>
            </a:extLst>
          </p:cNvPr>
          <p:cNvSpPr txBox="1"/>
          <p:nvPr/>
        </p:nvSpPr>
        <p:spPr>
          <a:xfrm>
            <a:off x="1031287" y="2986196"/>
            <a:ext cx="941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From the attribute filter, </a:t>
            </a:r>
            <a:r>
              <a:rPr lang="en-US" b="1" dirty="0" err="1"/>
              <a:t>IdP</a:t>
            </a:r>
            <a:r>
              <a:rPr lang="en-US" b="1" dirty="0"/>
              <a:t> administrators are defining which attributes to send to each service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5174448-B3B4-654E-ACF4-E7589F3FB32B}"/>
              </a:ext>
            </a:extLst>
          </p:cNvPr>
          <p:cNvSpPr txBox="1">
            <a:spLocks/>
          </p:cNvSpPr>
          <p:nvPr/>
        </p:nvSpPr>
        <p:spPr bwMode="auto">
          <a:xfrm>
            <a:off x="2423591" y="2999916"/>
            <a:ext cx="6249233" cy="14282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endParaRPr lang="en-US" b="1" dirty="0"/>
          </a:p>
          <a:p>
            <a:pPr marL="0" indent="0" algn="ctr">
              <a:buFont typeface="Arial"/>
              <a:buNone/>
            </a:pPr>
            <a:endParaRPr lang="en-US" b="1" dirty="0"/>
          </a:p>
          <a:p>
            <a:pPr marL="0" indent="0" algn="ctr">
              <a:buFont typeface="Arial"/>
              <a:buNone/>
            </a:pPr>
            <a:r>
              <a:rPr lang="en-US" b="1" dirty="0" err="1"/>
              <a:t>eduGAIN</a:t>
            </a:r>
            <a:r>
              <a:rPr lang="en-US" b="1" dirty="0"/>
              <a:t> contains more than 3000 services, could be time consuming to define attribute release for each one.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CF6E26-D8B8-0D44-B0FE-474A0B06B0A5}"/>
              </a:ext>
            </a:extLst>
          </p:cNvPr>
          <p:cNvSpPr txBox="1"/>
          <p:nvPr/>
        </p:nvSpPr>
        <p:spPr>
          <a:xfrm>
            <a:off x="1012271" y="4509120"/>
            <a:ext cx="93939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Use of Dynamic Filter configuration: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/>
              <a:t>Requested attributes could be shared in the metadata (SP or federation metadata)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err="1"/>
              <a:t>IdPs</a:t>
            </a:r>
            <a:r>
              <a:rPr lang="en-US" b="1" dirty="0"/>
              <a:t> can be configured to release automatically these attributes if available in metadata</a:t>
            </a:r>
          </a:p>
        </p:txBody>
      </p:sp>
    </p:spTree>
    <p:extLst>
      <p:ext uri="{BB962C8B-B14F-4D97-AF65-F5344CB8AC3E}">
        <p14:creationId xmlns:p14="http://schemas.microsoft.com/office/powerpoint/2010/main" val="174009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SAML V2.0 Deployment Profile for Federation Interoperability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marL="0" indent="0">
              <a:buNone/>
              <a:defRPr/>
            </a:pPr>
            <a:r>
              <a:rPr lang="en-US"/>
              <a:t>This profile specifies behavior and options that deployments of the </a:t>
            </a:r>
            <a:r>
              <a:rPr lang="en-US" b="1"/>
              <a:t>SAML V2.0 Web Browser SSO profile</a:t>
            </a:r>
            <a:r>
              <a:rPr lang="en-US"/>
              <a:t>, and related profiles, are required or permitted to rely on.</a:t>
            </a:r>
            <a:endParaRPr/>
          </a:p>
          <a:p>
            <a:pPr marL="0" indent="0">
              <a:buNone/>
              <a:defRPr/>
            </a:pPr>
            <a:endParaRPr lang="en-US"/>
          </a:p>
          <a:p>
            <a:pPr marL="0" indent="0">
              <a:buNone/>
              <a:defRPr/>
            </a:pPr>
            <a:r>
              <a:rPr lang="en-US"/>
              <a:t> </a:t>
            </a:r>
            <a:r>
              <a:rPr lang="en-US" b="1"/>
              <a:t>SAML2int Interoperable SAML 2.0 Profile</a:t>
            </a:r>
            <a:endParaRPr/>
          </a:p>
          <a:p>
            <a:pPr lvl="1">
              <a:defRPr/>
            </a:pPr>
            <a:r>
              <a:rPr lang="en-US"/>
              <a:t>A deployment profile for SAML2.0 Web Browser </a:t>
            </a:r>
            <a:r>
              <a:rPr lang="en-US">
                <a:solidFill>
                  <a:srgbClr val="C00000"/>
                </a:solidFill>
              </a:rPr>
              <a:t>Single Sign On</a:t>
            </a:r>
            <a:r>
              <a:rPr lang="en-US"/>
              <a:t> profile </a:t>
            </a:r>
            <a:endParaRPr/>
          </a:p>
          <a:p>
            <a:pPr lvl="1">
              <a:defRPr/>
            </a:pPr>
            <a:r>
              <a:rPr lang="en-US"/>
              <a:t>Aims to influence how a SAML entity should be implemented</a:t>
            </a:r>
            <a:endParaRPr/>
          </a:p>
          <a:p>
            <a:pPr lvl="1">
              <a:defRPr/>
            </a:pPr>
            <a:r>
              <a:rPr lang="en-US"/>
              <a:t>Aims to influence how a SAML entity implementation should be configured </a:t>
            </a:r>
            <a:endParaRPr/>
          </a:p>
          <a:p>
            <a:pPr marL="0" indent="0">
              <a:buNone/>
              <a:defRPr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SAML Components </a:t>
            </a:r>
            <a:endParaRPr sz="2900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/>
          <a:p>
            <a:pPr marL="0" indent="0">
              <a:lnSpc>
                <a:spcPct val="95000"/>
              </a:lnSpc>
              <a:buNone/>
              <a:defRPr/>
            </a:pPr>
            <a:r>
              <a:rPr lang="en-US" sz="2400" b="1"/>
              <a:t>SAML Metadata</a:t>
            </a:r>
            <a:endParaRPr sz="240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400"/>
              <a:t>An XML document describing SAML Entities, both in technical as well as non-technical terms. </a:t>
            </a:r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400" b="1" i="0">
                <a:solidFill>
                  <a:srgbClr val="C00000"/>
                </a:solidFill>
              </a:rPr>
              <a:t>Valid SAML Metadata MUST meet the requirements defined in the SAML Metadata Specification</a:t>
            </a:r>
            <a:endParaRPr sz="2400" b="1" i="0">
              <a:solidFill>
                <a:srgbClr val="C00000"/>
              </a:solidFill>
            </a:endParaRPr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240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400" b="1"/>
              <a:t>SAML Metadata Consumer</a:t>
            </a:r>
            <a:endParaRPr sz="240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400"/>
              <a:t>An entity or organization that downloads, processes and uses SAML V2.0 Metadata. </a:t>
            </a:r>
            <a:endParaRPr sz="2400"/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240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400" b="1"/>
              <a:t>SAML Metadata Producer</a:t>
            </a:r>
            <a:endParaRPr sz="2400"/>
          </a:p>
          <a:p>
            <a:pPr marL="0" indent="0">
              <a:lnSpc>
                <a:spcPct val="70000"/>
              </a:lnSpc>
              <a:buNone/>
              <a:defRPr/>
            </a:pPr>
            <a:r>
              <a:rPr lang="en-US" sz="2400"/>
              <a:t>An organization that produces and publishes SAML V2.0 Metadata. An XML document describing SAML Entities </a:t>
            </a:r>
            <a:endParaRPr sz="2400"/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2400" b="1"/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2400"/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2400"/>
          </a:p>
          <a:p>
            <a:pPr marL="0" indent="0">
              <a:lnSpc>
                <a:spcPct val="70000"/>
              </a:lnSpc>
              <a:buNone/>
              <a:defRPr/>
            </a:pPr>
            <a:endParaRPr 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SAML Metadata Consumers/Producers</a:t>
            </a:r>
            <a:endParaRPr sz="290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998538" y="1483112"/>
          <a:ext cx="8633768" cy="3931920"/>
        </p:xfrm>
        <a:graphic>
          <a:graphicData uri="http://schemas.openxmlformats.org/drawingml/2006/table">
            <a:tbl>
              <a:tblPr firstRow="1" bandRow="1">
                <a:tableStyleId>{4540A808-DA63-E53A-239F-AABDE10D563A}</a:tableStyleId>
              </a:tblPr>
              <a:tblGrid>
                <a:gridCol w="1792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478">
                <a:tc grid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At the institution level</a:t>
                      </a:r>
                      <a:endParaRPr/>
                    </a:p>
                  </a:txBody>
                  <a:tcPr marL="84741" marR="84741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 marL="84741" marR="8474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SAML authority that authenticates users 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against a user repository 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Retrieves information for the users in the form of attributes 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Transfers the authentication event along with the attributes to a SAML Service Provider </a:t>
                      </a:r>
                      <a:endParaRPr/>
                    </a:p>
                  </a:txBody>
                  <a:tcPr marL="84741" marR="847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 marL="84741" marR="84741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SAML consumer 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that acts as a middleware in order to protect Web Applications </a:t>
                      </a:r>
                      <a:endParaRPr/>
                    </a:p>
                    <a:p>
                      <a:pPr marL="285750" indent="-285750">
                        <a:buFont typeface="Arial"/>
                        <a:buChar char="•"/>
                        <a:defRPr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Consumes SAML messages from the Identity Provider and deduces authentication events and attributes </a:t>
                      </a:r>
                      <a:endParaRPr/>
                    </a:p>
                  </a:txBody>
                  <a:tcPr marL="84741" marR="847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 marL="84741" marR="84741"/>
                </a:tc>
                <a:tc>
                  <a:txBody>
                    <a:bodyPr/>
                    <a:lstStyle/>
                    <a:p>
                      <a:pPr marL="285750" marR="0" lvl="0" indent="-28575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defRPr/>
                      </a:pPr>
                      <a:r>
                        <a:rPr lang="en-US" sz="1800"/>
                        <a:t>The Discovery Service service, also known as "Where Are You From (WAYF)" service, </a:t>
                      </a:r>
                      <a:r>
                        <a:rPr lang="en-US" sz="1800" b="1"/>
                        <a:t>lets the user choose his home institution from a list and then redirects the user to the login page</a:t>
                      </a:r>
                      <a:r>
                        <a:rPr lang="en-US" sz="1800"/>
                        <a:t> of the selected institution for authentication.</a:t>
                      </a:r>
                      <a:endParaRPr lang="en-US"/>
                    </a:p>
                  </a:txBody>
                  <a:tcPr marL="84741" marR="8474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577744" y="3339543"/>
            <a:ext cx="622300" cy="482600"/>
          </a:xfrm>
          <a:prstGeom prst="rect">
            <a:avLst/>
          </a:prstGeom>
        </p:spPr>
      </p:pic>
      <p:sp>
        <p:nvSpPr>
          <p:cNvPr id="7" name="Rectangle avec coin diagonal arrondi 6"/>
          <p:cNvSpPr/>
          <p:nvPr/>
        </p:nvSpPr>
        <p:spPr bwMode="auto">
          <a:xfrm>
            <a:off x="1232870" y="4505096"/>
            <a:ext cx="1312048" cy="493286"/>
          </a:xfrm>
          <a:prstGeom prst="round2DiagRect">
            <a:avLst>
              <a:gd name="adj1" fmla="val 16667"/>
              <a:gd name="adj2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fr-FR" sz="1600"/>
              <a:t>Discovery Service</a:t>
            </a:r>
            <a:endParaRPr/>
          </a:p>
        </p:txBody>
      </p:sp>
      <p:pic>
        <p:nvPicPr>
          <p:cNvPr id="8" name="Image 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77744" y="2008890"/>
            <a:ext cx="660400" cy="6477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SAML Metadata Consumers/Producers</a:t>
            </a:r>
            <a:endParaRPr lang="en-GB" sz="2900"/>
          </a:p>
        </p:txBody>
      </p:sp>
      <p:graphicFrame>
        <p:nvGraphicFramePr>
          <p:cNvPr id="5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998538" y="1428750"/>
          <a:ext cx="8633768" cy="2199640"/>
        </p:xfrm>
        <a:graphic>
          <a:graphicData uri="http://schemas.openxmlformats.org/drawingml/2006/table">
            <a:tbl>
              <a:tblPr firstRow="1" bandRow="1">
                <a:tableStyleId>{4540A808-DA63-E53A-239F-AABDE10D563A}</a:tableStyleId>
              </a:tblPr>
              <a:tblGrid>
                <a:gridCol w="1792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12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At the NREN level</a:t>
                      </a:r>
                      <a:endParaRPr/>
                    </a:p>
                  </a:txBody>
                  <a:tcPr marL="84741" marR="84741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37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 marL="84741" marR="84741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The system component that helps Federation Operators to</a:t>
                      </a:r>
                      <a:r>
                        <a:rPr lang="en-US">
                          <a:solidFill>
                            <a:srgbClr val="C00000"/>
                          </a:solidFill>
                        </a:rPr>
                        <a:t> register and manage entities</a:t>
                      </a:r>
                      <a:r>
                        <a:rPr lang="en-US"/>
                        <a:t>. It could be uses for collecting, processing and republishing federation metadata.</a:t>
                      </a:r>
                      <a:endParaRPr/>
                    </a:p>
                  </a:txBody>
                  <a:tcPr marL="84741" marR="8474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US"/>
                    </a:p>
                  </a:txBody>
                  <a:tcPr marL="84741" marR="84741"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800"/>
                        <a:t>A central Discovery Service, operated by Federation Operators </a:t>
                      </a:r>
                      <a:r>
                        <a:rPr lang="en-US" sz="1800">
                          <a:solidFill>
                            <a:srgbClr val="C00000"/>
                          </a:solidFill>
                        </a:rPr>
                        <a:t>to support and help their institutions to deploy services</a:t>
                      </a:r>
                      <a:r>
                        <a:rPr lang="en-US" sz="1800"/>
                        <a:t> without having to deploy a discovery service at their level.</a:t>
                      </a:r>
                      <a:endParaRPr/>
                    </a:p>
                  </a:txBody>
                  <a:tcPr marL="84741" marR="8474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Rectangle avec coin diagonal arrondi 8"/>
          <p:cNvSpPr/>
          <p:nvPr/>
        </p:nvSpPr>
        <p:spPr bwMode="auto">
          <a:xfrm>
            <a:off x="1260747" y="1928510"/>
            <a:ext cx="1348638" cy="493286"/>
          </a:xfrm>
          <a:prstGeom prst="round2DiagRect">
            <a:avLst>
              <a:gd name="adj1" fmla="val 16667"/>
              <a:gd name="adj2" fmla="val 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1600"/>
              <a:t>Federation Registry</a:t>
            </a:r>
            <a:endParaRPr/>
          </a:p>
        </p:txBody>
      </p:sp>
      <p:sp>
        <p:nvSpPr>
          <p:cNvPr id="7" name="Rectangle avec coin diagonal arrondi 9"/>
          <p:cNvSpPr/>
          <p:nvPr/>
        </p:nvSpPr>
        <p:spPr bwMode="auto">
          <a:xfrm>
            <a:off x="1069849" y="2834154"/>
            <a:ext cx="1730433" cy="726678"/>
          </a:xfrm>
          <a:prstGeom prst="round2DiagRect">
            <a:avLst>
              <a:gd name="adj1" fmla="val 16667"/>
              <a:gd name="adj2" fmla="val 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en-US" sz="1600"/>
              <a:t>Central Discovery Service (optional)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8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en-US" sz="2900"/>
              <a:t>Example of Authentication flow </a:t>
            </a:r>
            <a:endParaRPr sz="2900"/>
          </a:p>
        </p:txBody>
      </p:sp>
      <p:pic>
        <p:nvPicPr>
          <p:cNvPr id="5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1457631" y="1428750"/>
            <a:ext cx="7716226" cy="435133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fr-FR" sz="2900" dirty="0"/>
              <a:t>SAML </a:t>
            </a:r>
            <a:r>
              <a:rPr lang="fr-FR" sz="2900" dirty="0" err="1"/>
              <a:t>Authentication</a:t>
            </a:r>
            <a:r>
              <a:rPr lang="fr-FR" sz="2900" dirty="0"/>
              <a:t> Flow </a:t>
            </a:r>
            <a:endParaRPr lang="en-US" sz="29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320472" y="1534108"/>
            <a:ext cx="6077080" cy="41203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8725</TotalTime>
  <Words>2549</Words>
  <Application>Microsoft Macintosh PowerPoint</Application>
  <DocSecurity>0</DocSecurity>
  <PresentationFormat>Widescreen</PresentationFormat>
  <Paragraphs>362</Paragraphs>
  <Slides>37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-webkit-standard</vt:lpstr>
      <vt:lpstr>Arial</vt:lpstr>
      <vt:lpstr>ArialMT</vt:lpstr>
      <vt:lpstr>Calibri</vt:lpstr>
      <vt:lpstr>Calibri Light</vt:lpstr>
      <vt:lpstr>Wingdings</vt:lpstr>
      <vt:lpstr>Custom Design</vt:lpstr>
      <vt:lpstr>Office Theme</vt:lpstr>
      <vt:lpstr>1_Custom Design</vt:lpstr>
      <vt:lpstr>PowerPoint Presentation</vt:lpstr>
      <vt:lpstr>Content</vt:lpstr>
      <vt:lpstr>What is Security Assertion Markup Language (SAML) ? </vt:lpstr>
      <vt:lpstr>SAML V2.0 Deployment Profile for Federation Interoperability</vt:lpstr>
      <vt:lpstr>SAML Components </vt:lpstr>
      <vt:lpstr>SAML Metadata Consumers/Producers</vt:lpstr>
      <vt:lpstr>SAML Metadata Consumers/Producers</vt:lpstr>
      <vt:lpstr>Example of Authentication flow </vt:lpstr>
      <vt:lpstr>SAML Authentication Flow </vt:lpstr>
      <vt:lpstr>SAML Metadata</vt:lpstr>
      <vt:lpstr>Federation Metadata</vt:lpstr>
      <vt:lpstr>Federation Metadata Structure</vt:lpstr>
      <vt:lpstr>Add Trust to Metadata </vt:lpstr>
      <vt:lpstr>Certificates usage between IdPs and SPs</vt:lpstr>
      <vt:lpstr>Certificates usage between IdPs and SPs</vt:lpstr>
      <vt:lpstr>Certificates usage at the Federation level</vt:lpstr>
      <vt:lpstr>SAML2 IdP and SP Implementations </vt:lpstr>
      <vt:lpstr>SAML2 IdP and SP Selection criteria </vt:lpstr>
      <vt:lpstr>Attributes exchange</vt:lpstr>
      <vt:lpstr>Introduction to Shibboleth </vt:lpstr>
      <vt:lpstr>Shibboleth Service Provider </vt:lpstr>
      <vt:lpstr>Shibboleth Identity Provider </vt:lpstr>
      <vt:lpstr>Authentication</vt:lpstr>
      <vt:lpstr>Attribute Resolver</vt:lpstr>
      <vt:lpstr>DataConnectors</vt:lpstr>
      <vt:lpstr>Data Connector (example: LDAPDirectory)</vt:lpstr>
      <vt:lpstr>Data Connector (example: Static)</vt:lpstr>
      <vt:lpstr>Attribute Resolver</vt:lpstr>
      <vt:lpstr>Attributes Specification</vt:lpstr>
      <vt:lpstr>Attribute Schemas</vt:lpstr>
      <vt:lpstr>Recommended Attributes in eduGAIN:  1/2</vt:lpstr>
      <vt:lpstr>Recommended Attributes in eduGAIN: 2/2</vt:lpstr>
      <vt:lpstr>Identifiers Attributes</vt:lpstr>
      <vt:lpstr>Overview of identifier attributes and their characteristics</vt:lpstr>
      <vt:lpstr>Attribute Filter</vt:lpstr>
      <vt:lpstr>Question ?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Anass</dc:creator>
  <cp:keywords/>
  <dc:description/>
  <cp:lastModifiedBy>Anass Chabli</cp:lastModifiedBy>
  <cp:revision>61</cp:revision>
  <dcterms:created xsi:type="dcterms:W3CDTF">2020-05-09T11:19:28Z</dcterms:created>
  <dcterms:modified xsi:type="dcterms:W3CDTF">2024-01-27T17:07:52Z</dcterms:modified>
  <cp:category/>
  <dc:identifier/>
  <cp:contentStatus/>
  <dc:language/>
  <cp:version/>
</cp:coreProperties>
</file>