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8" r:id="rId20"/>
    <p:sldId id="284" r:id="rId21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700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6134" y="358140"/>
            <a:ext cx="6005830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C0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1E4E79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1557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C0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1E4E79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1557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C0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1557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C0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1557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311383" y="0"/>
            <a:ext cx="1877568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86871" y="6068567"/>
            <a:ext cx="1100327" cy="51511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1557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238231" y="0"/>
            <a:ext cx="195072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786871" y="6068567"/>
            <a:ext cx="1100327" cy="51511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76134" y="138684"/>
            <a:ext cx="8597900" cy="958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C0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6399" y="1896310"/>
            <a:ext cx="5229225" cy="1649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1E4E79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639147" y="6374056"/>
            <a:ext cx="244475" cy="2114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1557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hyperlink" Target="http://www.geant.org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www.geant.org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geant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geant.org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eant.org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ant.org/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eant.org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eant.org/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hyperlink" Target="http://www.geant.org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ant.org/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ant.org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hyperlink" Target="http://www.geant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2" Type="http://schemas.openxmlformats.org/officeDocument/2006/relationships/hyperlink" Target="http://www.geant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jp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://www.geant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geant.org/" TargetMode="Externa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ant.org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eant.org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geant.org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eant.or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ant.org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338568" y="0"/>
            <a:ext cx="1853564" cy="6858000"/>
            <a:chOff x="10338568" y="0"/>
            <a:chExt cx="1853564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338568" y="0"/>
              <a:ext cx="1853430" cy="68580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86872" y="6068567"/>
              <a:ext cx="1100327" cy="515112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929639" y="784240"/>
            <a:ext cx="10332085" cy="5847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535"/>
              </a:lnSpc>
            </a:pPr>
            <a:r>
              <a:rPr sz="3200" b="1" dirty="0">
                <a:solidFill>
                  <a:srgbClr val="065081"/>
                </a:solidFill>
                <a:latin typeface="Arial"/>
                <a:cs typeface="Arial"/>
              </a:rPr>
              <a:t>Click</a:t>
            </a:r>
            <a:r>
              <a:rPr sz="3200" b="1" spc="-30" dirty="0">
                <a:solidFill>
                  <a:srgbClr val="065081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065081"/>
                </a:solidFill>
                <a:latin typeface="Arial"/>
                <a:cs typeface="Arial"/>
              </a:rPr>
              <a:t>to</a:t>
            </a:r>
            <a:r>
              <a:rPr sz="3200" b="1" spc="-25" dirty="0">
                <a:solidFill>
                  <a:srgbClr val="065081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065081"/>
                </a:solidFill>
                <a:latin typeface="Arial"/>
                <a:cs typeface="Arial"/>
              </a:rPr>
              <a:t>edit</a:t>
            </a:r>
            <a:r>
              <a:rPr sz="3200" b="1" spc="-25" dirty="0">
                <a:solidFill>
                  <a:srgbClr val="065081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065081"/>
                </a:solidFill>
                <a:latin typeface="Arial"/>
                <a:cs typeface="Arial"/>
              </a:rPr>
              <a:t>Master</a:t>
            </a:r>
            <a:r>
              <a:rPr sz="3200" b="1" spc="-15" dirty="0">
                <a:solidFill>
                  <a:srgbClr val="065081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065081"/>
                </a:solidFill>
                <a:latin typeface="Arial"/>
                <a:cs typeface="Arial"/>
              </a:rPr>
              <a:t>title</a:t>
            </a:r>
            <a:r>
              <a:rPr sz="3200" b="1" spc="-30" dirty="0">
                <a:solidFill>
                  <a:srgbClr val="065081"/>
                </a:solidFill>
                <a:latin typeface="Arial"/>
                <a:cs typeface="Arial"/>
              </a:rPr>
              <a:t> </a:t>
            </a:r>
            <a:r>
              <a:rPr sz="3200" b="1" spc="-10" dirty="0">
                <a:solidFill>
                  <a:srgbClr val="065081"/>
                </a:solidFill>
                <a:latin typeface="Arial"/>
                <a:cs typeface="Arial"/>
              </a:rPr>
              <a:t>style</a:t>
            </a:r>
            <a:endParaRPr sz="3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40"/>
              </a:spcBef>
            </a:pPr>
            <a:endParaRPr sz="3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r>
              <a:rPr sz="2800" dirty="0">
                <a:latin typeface="Arial"/>
                <a:cs typeface="Arial"/>
              </a:rPr>
              <a:t>•</a:t>
            </a:r>
            <a:r>
              <a:rPr sz="2800" spc="10" dirty="0"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1F4E79"/>
                </a:solidFill>
                <a:latin typeface="Arial"/>
                <a:cs typeface="Arial"/>
              </a:rPr>
              <a:t>Click</a:t>
            </a:r>
            <a:r>
              <a:rPr sz="2800" spc="-3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1F4E79"/>
                </a:solidFill>
                <a:latin typeface="Arial"/>
                <a:cs typeface="Arial"/>
              </a:rPr>
              <a:t>to</a:t>
            </a:r>
            <a:r>
              <a:rPr sz="2800" spc="-2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1F4E79"/>
                </a:solidFill>
                <a:latin typeface="Arial"/>
                <a:cs typeface="Arial"/>
              </a:rPr>
              <a:t>edit</a:t>
            </a:r>
            <a:r>
              <a:rPr sz="2800" spc="-3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1F4E79"/>
                </a:solidFill>
                <a:latin typeface="Arial"/>
                <a:cs typeface="Arial"/>
              </a:rPr>
              <a:t>Master</a:t>
            </a:r>
            <a:r>
              <a:rPr sz="2800" spc="-2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1F4E79"/>
                </a:solidFill>
                <a:latin typeface="Arial"/>
                <a:cs typeface="Arial"/>
              </a:rPr>
              <a:t>text</a:t>
            </a:r>
            <a:r>
              <a:rPr sz="2800" spc="-3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1F4E79"/>
                </a:solidFill>
                <a:latin typeface="Arial"/>
                <a:cs typeface="Arial"/>
              </a:rPr>
              <a:t>styles</a:t>
            </a:r>
            <a:endParaRPr sz="2800">
              <a:latin typeface="Arial"/>
              <a:cs typeface="Arial"/>
            </a:endParaRPr>
          </a:p>
          <a:p>
            <a:pPr marL="457200">
              <a:lnSpc>
                <a:spcPct val="100000"/>
              </a:lnSpc>
              <a:spcBef>
                <a:spcPts val="229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r>
              <a:rPr sz="2400" spc="245" dirty="0"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F4E79"/>
                </a:solidFill>
                <a:latin typeface="Arial"/>
                <a:cs typeface="Arial"/>
              </a:rPr>
              <a:t>Second</a:t>
            </a:r>
            <a:r>
              <a:rPr sz="2400" spc="-4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F4E79"/>
                </a:solidFill>
                <a:latin typeface="Arial"/>
                <a:cs typeface="Arial"/>
              </a:rPr>
              <a:t>level</a:t>
            </a:r>
            <a:endParaRPr sz="2400">
              <a:latin typeface="Arial"/>
              <a:cs typeface="Arial"/>
            </a:endParaRPr>
          </a:p>
          <a:p>
            <a:pPr marL="913765">
              <a:lnSpc>
                <a:spcPct val="100000"/>
              </a:lnSpc>
              <a:spcBef>
                <a:spcPts val="229"/>
              </a:spcBef>
              <a:tabLst>
                <a:tab pos="1142365" algn="l"/>
              </a:tabLst>
            </a:pPr>
            <a:r>
              <a:rPr sz="2000" spc="-50" dirty="0">
                <a:latin typeface="Arial"/>
                <a:cs typeface="Arial"/>
              </a:rPr>
              <a:t>•</a:t>
            </a:r>
            <a:r>
              <a:rPr sz="2000" dirty="0">
                <a:latin typeface="Arial"/>
                <a:cs typeface="Arial"/>
              </a:rPr>
              <a:t>	</a:t>
            </a:r>
            <a:r>
              <a:rPr sz="2000" dirty="0">
                <a:solidFill>
                  <a:srgbClr val="1F4E79"/>
                </a:solidFill>
                <a:latin typeface="Arial"/>
                <a:cs typeface="Arial"/>
              </a:rPr>
              <a:t>Third</a:t>
            </a:r>
            <a:r>
              <a:rPr sz="2000" spc="-5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1F4E79"/>
                </a:solidFill>
                <a:latin typeface="Arial"/>
                <a:cs typeface="Arial"/>
              </a:rPr>
              <a:t>level</a:t>
            </a:r>
            <a:endParaRPr sz="2000">
              <a:latin typeface="Arial"/>
              <a:cs typeface="Arial"/>
            </a:endParaRPr>
          </a:p>
          <a:p>
            <a:pPr marL="1370965">
              <a:lnSpc>
                <a:spcPct val="100000"/>
              </a:lnSpc>
              <a:spcBef>
                <a:spcPts val="300"/>
              </a:spcBef>
              <a:tabLst>
                <a:tab pos="1599565" algn="l"/>
              </a:tabLst>
            </a:pPr>
            <a:r>
              <a:rPr sz="1800" spc="-50" dirty="0">
                <a:latin typeface="Arial"/>
                <a:cs typeface="Arial"/>
              </a:rPr>
              <a:t>•</a:t>
            </a:r>
            <a:r>
              <a:rPr sz="1800" dirty="0">
                <a:latin typeface="Arial"/>
                <a:cs typeface="Arial"/>
              </a:rPr>
              <a:t>	</a:t>
            </a:r>
            <a:r>
              <a:rPr sz="1800" dirty="0">
                <a:solidFill>
                  <a:srgbClr val="1F4E79"/>
                </a:solidFill>
                <a:latin typeface="Arial"/>
                <a:cs typeface="Arial"/>
              </a:rPr>
              <a:t>Fourth</a:t>
            </a:r>
            <a:r>
              <a:rPr sz="1800" spc="-4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1F4E79"/>
                </a:solidFill>
                <a:latin typeface="Arial"/>
                <a:cs typeface="Arial"/>
              </a:rPr>
              <a:t>level</a:t>
            </a:r>
            <a:endParaRPr sz="1800">
              <a:latin typeface="Arial"/>
              <a:cs typeface="Arial"/>
            </a:endParaRPr>
          </a:p>
          <a:p>
            <a:pPr marL="1828800">
              <a:lnSpc>
                <a:spcPct val="100000"/>
              </a:lnSpc>
              <a:spcBef>
                <a:spcPts val="335"/>
              </a:spcBef>
              <a:tabLst>
                <a:tab pos="2056764" algn="l"/>
              </a:tabLst>
            </a:pPr>
            <a:r>
              <a:rPr sz="1800" spc="-50" dirty="0">
                <a:latin typeface="Arial"/>
                <a:cs typeface="Arial"/>
              </a:rPr>
              <a:t>•</a:t>
            </a:r>
            <a:r>
              <a:rPr sz="1800" dirty="0">
                <a:latin typeface="Arial"/>
                <a:cs typeface="Arial"/>
              </a:rPr>
              <a:t>	</a:t>
            </a:r>
            <a:r>
              <a:rPr sz="1800" dirty="0">
                <a:solidFill>
                  <a:srgbClr val="1F4E79"/>
                </a:solidFill>
                <a:latin typeface="Arial"/>
                <a:cs typeface="Arial"/>
              </a:rPr>
              <a:t>Fifth</a:t>
            </a:r>
            <a:r>
              <a:rPr sz="1800" spc="-3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1F4E79"/>
                </a:solidFill>
                <a:latin typeface="Arial"/>
                <a:cs typeface="Arial"/>
              </a:rPr>
              <a:t>level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05"/>
              </a:spcBef>
            </a:pP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tabLst>
                <a:tab pos="8282940" algn="l"/>
                <a:tab pos="10246995" algn="l"/>
              </a:tabLst>
            </a:pPr>
            <a:r>
              <a:rPr sz="1800" spc="-15" baseline="-39351" dirty="0">
                <a:solidFill>
                  <a:srgbClr val="898989"/>
                </a:solidFill>
                <a:latin typeface="Arial"/>
                <a:cs typeface="Arial"/>
              </a:rPr>
              <a:t>01/04/2021</a:t>
            </a:r>
            <a:r>
              <a:rPr sz="1800" baseline="-39351" dirty="0">
                <a:solidFill>
                  <a:srgbClr val="898989"/>
                </a:solidFill>
                <a:latin typeface="Arial"/>
                <a:cs typeface="Arial"/>
              </a:rPr>
              <a:t>	</a:t>
            </a:r>
            <a:r>
              <a:rPr sz="1200" spc="-10" dirty="0">
                <a:solidFill>
                  <a:srgbClr val="03435F"/>
                </a:solidFill>
                <a:latin typeface="Arial"/>
                <a:cs typeface="Arial"/>
                <a:hlinkClick r:id="rId4"/>
              </a:rPr>
              <a:t>www.geant.org</a:t>
            </a:r>
            <a:r>
              <a:rPr sz="1200" dirty="0">
                <a:solidFill>
                  <a:srgbClr val="03435F"/>
                </a:solidFill>
                <a:latin typeface="Arial"/>
                <a:cs typeface="Arial"/>
              </a:rPr>
              <a:t>	</a:t>
            </a:r>
            <a:r>
              <a:rPr sz="1800" spc="-75" baseline="-39351" dirty="0">
                <a:solidFill>
                  <a:srgbClr val="898989"/>
                </a:solidFill>
                <a:latin typeface="Arial"/>
                <a:cs typeface="Arial"/>
              </a:rPr>
              <a:t>1</a:t>
            </a:r>
            <a:endParaRPr sz="1800" baseline="-39351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61653" y="1817115"/>
            <a:ext cx="5620385" cy="17363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18844" algn="l"/>
              </a:tabLst>
            </a:pPr>
            <a:r>
              <a:rPr lang="en-US" sz="2800" spc="-25" dirty="0" err="1" smtClean="0">
                <a:solidFill>
                  <a:srgbClr val="FFFFFF"/>
                </a:solidFill>
                <a:latin typeface="Arial"/>
                <a:cs typeface="Arial"/>
              </a:rPr>
              <a:t>Ubuntunet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	Identity</a:t>
            </a:r>
            <a:r>
              <a:rPr sz="28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Federation</a:t>
            </a:r>
            <a:r>
              <a:rPr lang="en-US" sz="28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 smtClean="0">
                <a:solidFill>
                  <a:srgbClr val="FFFFFF"/>
                </a:solidFill>
                <a:latin typeface="Arial"/>
                <a:cs typeface="Arial"/>
              </a:rPr>
              <a:t>Training</a:t>
            </a: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/>
            </a:r>
            <a:b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  <a:t/>
            </a:r>
            <a:br>
              <a:rPr lang="en-US" sz="2800" spc="-10" dirty="0" smtClean="0">
                <a:solidFill>
                  <a:srgbClr val="FFFFFF"/>
                </a:solidFill>
                <a:latin typeface="Arial"/>
                <a:cs typeface="Arial"/>
              </a:rPr>
            </a:br>
            <a:endParaRPr sz="28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71178" y="6082284"/>
            <a:ext cx="171958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solidFill>
                  <a:srgbClr val="FFFFFF"/>
                </a:solidFill>
                <a:latin typeface="Arial"/>
                <a:cs typeface="Arial"/>
                <a:hlinkClick r:id="rId4"/>
              </a:rPr>
              <a:t>www.geant.org</a:t>
            </a:r>
            <a:endParaRPr sz="2000">
              <a:latin typeface="Arial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96696" y="518159"/>
            <a:ext cx="1435608" cy="880872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971178" y="2507995"/>
            <a:ext cx="2812415" cy="1068070"/>
          </a:xfrm>
          <a:prstGeom prst="rect">
            <a:avLst/>
          </a:prstGeom>
        </p:spPr>
        <p:txBody>
          <a:bodyPr vert="horz" wrap="square" lIns="0" tIns="1682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25"/>
              </a:spcBef>
            </a:pP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eduGAIN</a:t>
            </a:r>
            <a:r>
              <a:rPr sz="2400" b="1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introduction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220"/>
              </a:spcBef>
            </a:pPr>
            <a:endParaRPr sz="2400" dirty="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78161" y="4646676"/>
            <a:ext cx="77978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dirty="0">
                <a:solidFill>
                  <a:srgbClr val="FFFFFF"/>
                </a:solidFill>
                <a:latin typeface="Calibri"/>
                <a:cs typeface="Calibri"/>
              </a:rPr>
              <a:t>Slides</a:t>
            </a:r>
            <a:r>
              <a:rPr sz="1400" i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i="1" spc="-20" dirty="0" smtClean="0">
                <a:solidFill>
                  <a:srgbClr val="FFFFFF"/>
                </a:solidFill>
                <a:latin typeface="Calibri"/>
                <a:cs typeface="Calibri"/>
              </a:rPr>
              <a:t>v1.</a:t>
            </a:r>
            <a:r>
              <a:rPr lang="en-US" sz="1400" i="1" spc="-20" dirty="0" smtClean="0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endParaRPr sz="1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52853" y="6339332"/>
            <a:ext cx="9861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solidFill>
                  <a:srgbClr val="03435F"/>
                </a:solidFill>
                <a:latin typeface="Calibri"/>
                <a:cs typeface="Calibri"/>
                <a:hlinkClick r:id="rId2"/>
              </a:rPr>
              <a:t>www.geant.org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664547" y="6366764"/>
            <a:ext cx="426084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2265" algn="l"/>
              </a:tabLst>
            </a:pPr>
            <a:r>
              <a:rPr sz="1200" spc="-25" dirty="0">
                <a:solidFill>
                  <a:srgbClr val="888888"/>
                </a:solidFill>
                <a:latin typeface="Calibri"/>
                <a:cs typeface="Calibri"/>
              </a:rPr>
              <a:t>10</a:t>
            </a: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	</a:t>
            </a: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|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4997" y="749300"/>
            <a:ext cx="5613400" cy="44697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99"/>
              </a:lnSpc>
              <a:spcBef>
                <a:spcPts val="95"/>
              </a:spcBef>
            </a:pP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Full</a:t>
            </a:r>
            <a:r>
              <a:rPr sz="24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mesh</a:t>
            </a:r>
            <a:r>
              <a:rPr sz="24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federations</a:t>
            </a:r>
            <a:r>
              <a:rPr sz="24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are</a:t>
            </a:r>
            <a:r>
              <a:rPr sz="24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24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most</a:t>
            </a:r>
            <a:r>
              <a:rPr sz="24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1E4E79"/>
                </a:solidFill>
                <a:latin typeface="Calibri"/>
                <a:cs typeface="Calibri"/>
              </a:rPr>
              <a:t>common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24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straight</a:t>
            </a:r>
            <a:r>
              <a:rPr sz="24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forward</a:t>
            </a:r>
            <a:r>
              <a:rPr sz="24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r>
              <a:rPr sz="24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1E4E79"/>
                </a:solidFill>
                <a:latin typeface="Calibri"/>
                <a:cs typeface="Calibri"/>
              </a:rPr>
              <a:t>implement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federations</a:t>
            </a:r>
            <a:r>
              <a:rPr sz="24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because</a:t>
            </a:r>
            <a:r>
              <a:rPr sz="2400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C00000"/>
                </a:solidFill>
                <a:latin typeface="Calibri"/>
                <a:cs typeface="Calibri"/>
              </a:rPr>
              <a:t>everything</a:t>
            </a:r>
            <a:r>
              <a:rPr sz="2400" spc="-7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C00000"/>
                </a:solidFill>
                <a:latin typeface="Calibri"/>
                <a:cs typeface="Calibri"/>
              </a:rPr>
              <a:t>is</a:t>
            </a:r>
            <a:r>
              <a:rPr sz="2400" spc="-6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C00000"/>
                </a:solidFill>
                <a:latin typeface="Calibri"/>
                <a:cs typeface="Calibri"/>
              </a:rPr>
              <a:t>distributed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2400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there</a:t>
            </a:r>
            <a:r>
              <a:rPr sz="2400" spc="-2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is</a:t>
            </a:r>
            <a:r>
              <a:rPr sz="2400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no</a:t>
            </a:r>
            <a:r>
              <a:rPr sz="2400" b="1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need</a:t>
            </a:r>
            <a:r>
              <a:rPr sz="2400" b="1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for</a:t>
            </a:r>
            <a:r>
              <a:rPr sz="2400" b="1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a</a:t>
            </a:r>
            <a:r>
              <a:rPr sz="2400" b="1" spc="-2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1E4E79"/>
                </a:solidFill>
                <a:latin typeface="Calibri"/>
                <a:cs typeface="Calibri"/>
              </a:rPr>
              <a:t>central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component</a:t>
            </a:r>
            <a:r>
              <a:rPr sz="2400" b="1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that</a:t>
            </a:r>
            <a:r>
              <a:rPr sz="24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has</a:t>
            </a:r>
            <a:r>
              <a:rPr sz="24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r>
              <a:rPr sz="2400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be</a:t>
            </a:r>
            <a:r>
              <a:rPr sz="2400" spc="-2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1E4E79"/>
                </a:solidFill>
                <a:latin typeface="Calibri"/>
                <a:cs typeface="Calibri"/>
              </a:rPr>
              <a:t>protected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specifically</a:t>
            </a:r>
            <a:r>
              <a:rPr sz="24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against</a:t>
            </a:r>
            <a:r>
              <a:rPr sz="24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failover</a:t>
            </a:r>
            <a:r>
              <a:rPr sz="24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(that</a:t>
            </a:r>
            <a:r>
              <a:rPr sz="24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duty</a:t>
            </a:r>
            <a:r>
              <a:rPr sz="24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spc="-25" dirty="0">
                <a:solidFill>
                  <a:srgbClr val="1E4E79"/>
                </a:solidFill>
                <a:latin typeface="Calibri"/>
                <a:cs typeface="Calibri"/>
              </a:rPr>
              <a:t>is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distributed</a:t>
            </a:r>
            <a:r>
              <a:rPr sz="2400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as</a:t>
            </a:r>
            <a:r>
              <a:rPr sz="24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1E4E79"/>
                </a:solidFill>
                <a:latin typeface="Calibri"/>
                <a:cs typeface="Calibri"/>
              </a:rPr>
              <a:t>well).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65"/>
              </a:spcBef>
            </a:pPr>
            <a:endParaRPr sz="2400" dirty="0">
              <a:latin typeface="Calibri"/>
              <a:cs typeface="Calibri"/>
            </a:endParaRPr>
          </a:p>
          <a:p>
            <a:pPr marL="12700" marR="5715">
              <a:lnSpc>
                <a:spcPct val="100800"/>
              </a:lnSpc>
            </a:pP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Every</a:t>
            </a:r>
            <a:r>
              <a:rPr sz="24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organisation</a:t>
            </a:r>
            <a:r>
              <a:rPr sz="2400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in</a:t>
            </a:r>
            <a:r>
              <a:rPr sz="2400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mesh</a:t>
            </a:r>
            <a:r>
              <a:rPr sz="24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federations</a:t>
            </a:r>
            <a:r>
              <a:rPr sz="24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1E4E79"/>
                </a:solidFill>
                <a:latin typeface="Calibri"/>
                <a:cs typeface="Calibri"/>
              </a:rPr>
              <a:t>(IdP)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connected</a:t>
            </a:r>
            <a:r>
              <a:rPr sz="24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r>
              <a:rPr sz="24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a</a:t>
            </a:r>
            <a:r>
              <a:rPr sz="24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local</a:t>
            </a:r>
            <a:r>
              <a:rPr sz="24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user</a:t>
            </a:r>
            <a:r>
              <a:rPr sz="24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data</a:t>
            </a:r>
            <a:r>
              <a:rPr sz="24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operates</a:t>
            </a:r>
            <a:r>
              <a:rPr sz="2400" b="1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1E4E79"/>
                </a:solidFill>
                <a:latin typeface="Calibri"/>
                <a:cs typeface="Calibri"/>
              </a:rPr>
              <a:t>their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own</a:t>
            </a:r>
            <a:r>
              <a:rPr sz="2400" b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Identity</a:t>
            </a:r>
            <a:r>
              <a:rPr sz="2400" b="1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Provider</a:t>
            </a:r>
            <a:r>
              <a:rPr sz="2400" b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base</a:t>
            </a:r>
            <a:r>
              <a:rPr sz="24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24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an</a:t>
            </a:r>
            <a:r>
              <a:rPr sz="24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1E4E79"/>
                </a:solidFill>
                <a:latin typeface="Calibri"/>
                <a:cs typeface="Calibri"/>
              </a:rPr>
              <a:t>arbitrary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number</a:t>
            </a:r>
            <a:r>
              <a:rPr sz="24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of</a:t>
            </a:r>
            <a:r>
              <a:rPr sz="24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Service</a:t>
            </a:r>
            <a:r>
              <a:rPr sz="24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Providers</a:t>
            </a:r>
            <a:r>
              <a:rPr sz="24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1E4E79"/>
                </a:solidFill>
                <a:latin typeface="Calibri"/>
                <a:cs typeface="Calibri"/>
              </a:rPr>
              <a:t>(SP).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4997" y="5589523"/>
            <a:ext cx="5198110" cy="112903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indent="67945" algn="just">
              <a:lnSpc>
                <a:spcPct val="100800"/>
              </a:lnSpc>
              <a:spcBef>
                <a:spcPts val="75"/>
              </a:spcBef>
            </a:pP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All</a:t>
            </a:r>
            <a:r>
              <a:rPr sz="24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these</a:t>
            </a:r>
            <a:r>
              <a:rPr sz="2400" spc="-2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entities</a:t>
            </a:r>
            <a:r>
              <a:rPr sz="2400" b="1" spc="484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are</a:t>
            </a:r>
            <a:r>
              <a:rPr sz="2400" b="1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listed</a:t>
            </a:r>
            <a:r>
              <a:rPr sz="2400" b="1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in</a:t>
            </a:r>
            <a:r>
              <a:rPr sz="2400" b="1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a</a:t>
            </a:r>
            <a:r>
              <a:rPr sz="2400" b="1" spc="-2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1E4E79"/>
                </a:solidFill>
                <a:latin typeface="Calibri"/>
                <a:cs typeface="Calibri"/>
              </a:rPr>
              <a:t>centrally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distributed</a:t>
            </a:r>
            <a:r>
              <a:rPr sz="2400" b="1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SAML</a:t>
            </a:r>
            <a:r>
              <a:rPr sz="2400" b="1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metadata</a:t>
            </a:r>
            <a:r>
              <a:rPr sz="2400" b="1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file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,</a:t>
            </a:r>
            <a:r>
              <a:rPr sz="24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which</a:t>
            </a:r>
            <a:r>
              <a:rPr sz="24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spc="-25" dirty="0">
                <a:solidFill>
                  <a:srgbClr val="1E4E79"/>
                </a:solidFill>
                <a:latin typeface="Calibri"/>
                <a:cs typeface="Calibri"/>
              </a:rPr>
              <a:t>is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consumed</a:t>
            </a:r>
            <a:r>
              <a:rPr sz="24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by</a:t>
            </a:r>
            <a:r>
              <a:rPr sz="24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E4E79"/>
                </a:solidFill>
                <a:latin typeface="Calibri"/>
                <a:cs typeface="Calibri"/>
              </a:rPr>
              <a:t>all</a:t>
            </a:r>
            <a:r>
              <a:rPr sz="24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1E4E79"/>
                </a:solidFill>
                <a:latin typeface="Calibri"/>
                <a:cs typeface="Calibri"/>
              </a:rPr>
              <a:t>entities.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15201" y="153924"/>
            <a:ext cx="375285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Full</a:t>
            </a:r>
            <a:r>
              <a:rPr spc="-55" dirty="0"/>
              <a:t> </a:t>
            </a:r>
            <a:r>
              <a:rPr dirty="0"/>
              <a:t>Mesh</a:t>
            </a:r>
            <a:r>
              <a:rPr spc="-55" dirty="0"/>
              <a:t> </a:t>
            </a:r>
            <a:r>
              <a:rPr spc="-10" dirty="0"/>
              <a:t>Federations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397" y="719992"/>
            <a:ext cx="4700319" cy="486953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52853" y="6339332"/>
            <a:ext cx="9861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solidFill>
                  <a:srgbClr val="03435F"/>
                </a:solidFill>
                <a:latin typeface="Calibri"/>
                <a:cs typeface="Calibri"/>
                <a:hlinkClick r:id="rId2"/>
              </a:rPr>
              <a:t>www.geant.org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22611" y="6417564"/>
            <a:ext cx="3948429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be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carefully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secured</a:t>
            </a:r>
            <a:r>
              <a:rPr sz="2000" spc="-2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2000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E4E79"/>
                </a:solidFill>
                <a:latin typeface="Calibri"/>
                <a:cs typeface="Calibri"/>
              </a:rPr>
              <a:t>protected.</a:t>
            </a:r>
            <a:r>
              <a:rPr sz="2000" spc="-10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800" spc="-37" baseline="55555" dirty="0" smtClean="0">
                <a:solidFill>
                  <a:srgbClr val="888888"/>
                </a:solidFill>
                <a:latin typeface="Calibri"/>
                <a:cs typeface="Calibri"/>
              </a:rPr>
              <a:t>1</a:t>
            </a:r>
            <a:r>
              <a:rPr lang="en-US" sz="1800" spc="-37" baseline="55555" dirty="0" smtClean="0">
                <a:solidFill>
                  <a:srgbClr val="888888"/>
                </a:solidFill>
                <a:latin typeface="Calibri"/>
                <a:cs typeface="Calibri"/>
              </a:rPr>
              <a:t>1</a:t>
            </a:r>
            <a:endParaRPr sz="1800" baseline="55555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994747" y="6366764"/>
            <a:ext cx="958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|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19411" y="839723"/>
            <a:ext cx="5646420" cy="556387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241300" marR="93345" indent="-228600">
              <a:lnSpc>
                <a:spcPct val="114500"/>
              </a:lnSpc>
              <a:spcBef>
                <a:spcPts val="60"/>
              </a:spcBef>
              <a:buFont typeface="Arial"/>
              <a:buChar char="•"/>
              <a:tabLst>
                <a:tab pos="241300" algn="l"/>
              </a:tabLst>
            </a:pP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Hub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&amp;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Spoke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federations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with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distributed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login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1E4E79"/>
                </a:solidFill>
                <a:latin typeface="Calibri"/>
                <a:cs typeface="Calibri"/>
              </a:rPr>
              <a:t>rely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on</a:t>
            </a:r>
            <a:r>
              <a:rPr sz="2000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</a:t>
            </a:r>
            <a:r>
              <a:rPr sz="2000" spc="-2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central</a:t>
            </a:r>
            <a:r>
              <a:rPr sz="2000" spc="-2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hub</a:t>
            </a:r>
            <a:r>
              <a:rPr sz="2000" spc="-2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or</a:t>
            </a:r>
            <a:r>
              <a:rPr sz="2000" spc="-2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proxy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via</a:t>
            </a:r>
            <a:r>
              <a:rPr sz="2000" spc="-2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which</a:t>
            </a:r>
            <a:r>
              <a:rPr sz="2000" spc="-2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all</a:t>
            </a:r>
            <a:r>
              <a:rPr sz="2000" spc="-20" dirty="0">
                <a:solidFill>
                  <a:srgbClr val="1E4E79"/>
                </a:solidFill>
                <a:latin typeface="Calibri"/>
                <a:cs typeface="Calibri"/>
              </a:rPr>
              <a:t> SAML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assertions</a:t>
            </a:r>
            <a:r>
              <a:rPr sz="20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are</a:t>
            </a:r>
            <a:r>
              <a:rPr sz="20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E4E79"/>
                </a:solidFill>
                <a:latin typeface="Calibri"/>
                <a:cs typeface="Calibri"/>
              </a:rPr>
              <a:t>sent.</a:t>
            </a:r>
            <a:endParaRPr sz="2000" dirty="0">
              <a:latin typeface="Calibri"/>
              <a:cs typeface="Calibri"/>
            </a:endParaRPr>
          </a:p>
          <a:p>
            <a:pPr marL="241300" marR="11430" indent="-228600">
              <a:lnSpc>
                <a:spcPct val="114500"/>
              </a:lnSpc>
              <a:spcBef>
                <a:spcPts val="1070"/>
              </a:spcBef>
              <a:buFont typeface="Arial"/>
              <a:buChar char="•"/>
              <a:tabLst>
                <a:tab pos="241300" algn="l"/>
              </a:tabLst>
            </a:pP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hub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serves</a:t>
            </a:r>
            <a:r>
              <a:rPr sz="2000" spc="-3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as</a:t>
            </a:r>
            <a:r>
              <a:rPr sz="2000" spc="-3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a</a:t>
            </a:r>
            <a:r>
              <a:rPr sz="2000" spc="-3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Service</a:t>
            </a:r>
            <a:r>
              <a:rPr sz="2000" spc="-3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Provider</a:t>
            </a:r>
            <a:r>
              <a:rPr sz="2000" spc="-3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versus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25" dirty="0">
                <a:solidFill>
                  <a:srgbClr val="1E4E79"/>
                </a:solidFill>
                <a:latin typeface="Calibri"/>
                <a:cs typeface="Calibri"/>
              </a:rPr>
              <a:t>the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Identity</a:t>
            </a:r>
            <a:r>
              <a:rPr sz="20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Providers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20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as</a:t>
            </a:r>
            <a:r>
              <a:rPr sz="2000" spc="-4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an</a:t>
            </a:r>
            <a:r>
              <a:rPr sz="2000" spc="-4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Identity</a:t>
            </a:r>
            <a:r>
              <a:rPr sz="2000" spc="-5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Provider</a:t>
            </a:r>
            <a:r>
              <a:rPr sz="2000" spc="-4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E4E79"/>
                </a:solidFill>
                <a:latin typeface="Calibri"/>
                <a:cs typeface="Calibri"/>
              </a:rPr>
              <a:t>versus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Service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Providers</a:t>
            </a:r>
            <a:r>
              <a:rPr sz="2000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in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E4E79"/>
                </a:solidFill>
                <a:latin typeface="Calibri"/>
                <a:cs typeface="Calibri"/>
              </a:rPr>
              <a:t>federation.</a:t>
            </a:r>
            <a:endParaRPr sz="2000" dirty="0">
              <a:latin typeface="Calibri"/>
              <a:cs typeface="Calibri"/>
            </a:endParaRPr>
          </a:p>
          <a:p>
            <a:pPr marL="241300" marR="57785" indent="-228600">
              <a:lnSpc>
                <a:spcPct val="116500"/>
              </a:lnSpc>
              <a:spcBef>
                <a:spcPts val="900"/>
              </a:spcBef>
              <a:buChar char="•"/>
              <a:tabLst>
                <a:tab pos="241300" algn="l"/>
                <a:tab pos="297815" algn="l"/>
              </a:tabLst>
            </a:pPr>
            <a:r>
              <a:rPr sz="2000" dirty="0">
                <a:solidFill>
                  <a:srgbClr val="1E4E79"/>
                </a:solidFill>
                <a:latin typeface="Arial"/>
                <a:cs typeface="Arial"/>
              </a:rPr>
              <a:t>	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Each</a:t>
            </a:r>
            <a:r>
              <a:rPr sz="2000" spc="-4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organisation</a:t>
            </a:r>
            <a:r>
              <a:rPr sz="2000" spc="-4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still</a:t>
            </a:r>
            <a:r>
              <a:rPr sz="2000" spc="-3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operates</a:t>
            </a:r>
            <a:r>
              <a:rPr sz="2000" spc="-4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their</a:t>
            </a:r>
            <a:r>
              <a:rPr sz="2000" spc="-3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own</a:t>
            </a:r>
            <a:r>
              <a:rPr sz="2000" spc="-4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C00000"/>
                </a:solidFill>
                <a:latin typeface="Calibri"/>
                <a:cs typeface="Calibri"/>
              </a:rPr>
              <a:t>Identity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Provider</a:t>
            </a:r>
            <a:r>
              <a:rPr sz="2000" spc="-4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connected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r>
              <a:rPr sz="20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local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user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database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but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25" dirty="0">
                <a:solidFill>
                  <a:srgbClr val="1E4E79"/>
                </a:solidFill>
                <a:latin typeface="Calibri"/>
                <a:cs typeface="Calibri"/>
              </a:rPr>
              <a:t>the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Identity</a:t>
            </a:r>
            <a:r>
              <a:rPr sz="20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Provider</a:t>
            </a:r>
            <a:r>
              <a:rPr sz="20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only</a:t>
            </a:r>
            <a:r>
              <a:rPr sz="20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needs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metadata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of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1E4E79"/>
                </a:solidFill>
                <a:latin typeface="Calibri"/>
                <a:cs typeface="Calibri"/>
              </a:rPr>
              <a:t>hub.</a:t>
            </a:r>
            <a:endParaRPr sz="2000" dirty="0">
              <a:latin typeface="Calibri"/>
              <a:cs typeface="Calibri"/>
            </a:endParaRPr>
          </a:p>
          <a:p>
            <a:pPr marL="241300" marR="1038860" indent="-228600">
              <a:lnSpc>
                <a:spcPct val="115999"/>
              </a:lnSpc>
              <a:spcBef>
                <a:spcPts val="935"/>
              </a:spcBef>
              <a:buFont typeface="Arial"/>
              <a:buChar char="•"/>
              <a:tabLst>
                <a:tab pos="241300" algn="l"/>
              </a:tabLst>
            </a:pP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Vice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versa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Service</a:t>
            </a:r>
            <a:r>
              <a:rPr sz="2000" spc="-4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Providers</a:t>
            </a:r>
            <a:r>
              <a:rPr sz="2000" spc="-3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only</a:t>
            </a:r>
            <a:r>
              <a:rPr sz="2000" spc="-5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C00000"/>
                </a:solidFill>
                <a:latin typeface="Calibri"/>
                <a:cs typeface="Calibri"/>
              </a:rPr>
              <a:t>need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metadata</a:t>
            </a:r>
            <a:r>
              <a:rPr sz="2000" spc="-4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for</a:t>
            </a:r>
            <a:r>
              <a:rPr sz="2000" spc="-3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the</a:t>
            </a:r>
            <a:r>
              <a:rPr sz="2000" spc="-3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C00000"/>
                </a:solidFill>
                <a:latin typeface="Calibri"/>
                <a:cs typeface="Calibri"/>
              </a:rPr>
              <a:t>hub</a:t>
            </a:r>
            <a:r>
              <a:rPr sz="2000" spc="-20" dirty="0">
                <a:solidFill>
                  <a:srgbClr val="1E4E79"/>
                </a:solidFill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241300" marR="226060" indent="-228600">
              <a:lnSpc>
                <a:spcPct val="117000"/>
              </a:lnSpc>
              <a:spcBef>
                <a:spcPts val="890"/>
              </a:spcBef>
              <a:buFont typeface="Arial"/>
              <a:buChar char="•"/>
              <a:tabLst>
                <a:tab pos="241300" algn="l"/>
              </a:tabLst>
            </a:pP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On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2000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hub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there</a:t>
            </a:r>
            <a:r>
              <a:rPr sz="2000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is</a:t>
            </a:r>
            <a:r>
              <a:rPr sz="2000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</a:t>
            </a:r>
            <a:r>
              <a:rPr sz="2000" spc="-2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central</a:t>
            </a:r>
            <a:r>
              <a:rPr sz="2000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Discovery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Service</a:t>
            </a:r>
            <a:r>
              <a:rPr sz="2000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25" dirty="0">
                <a:solidFill>
                  <a:srgbClr val="1E4E79"/>
                </a:solidFill>
                <a:latin typeface="Calibri"/>
                <a:cs typeface="Calibri"/>
              </a:rPr>
              <a:t>for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all</a:t>
            </a:r>
            <a:r>
              <a:rPr sz="2000" spc="-2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E4E79"/>
                </a:solidFill>
                <a:latin typeface="Calibri"/>
                <a:cs typeface="Calibri"/>
              </a:rPr>
              <a:t>users.</a:t>
            </a:r>
            <a:endParaRPr sz="2000" dirty="0">
              <a:latin typeface="Calibri"/>
              <a:cs typeface="Calibri"/>
            </a:endParaRPr>
          </a:p>
          <a:p>
            <a:pPr marL="297815" indent="-285115">
              <a:lnSpc>
                <a:spcPct val="100000"/>
              </a:lnSpc>
              <a:spcBef>
                <a:spcPts val="1390"/>
              </a:spcBef>
              <a:buFont typeface="Arial"/>
              <a:buChar char="•"/>
              <a:tabLst>
                <a:tab pos="297815" algn="l"/>
              </a:tabLst>
            </a:pP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Because</a:t>
            </a:r>
            <a:r>
              <a:rPr sz="2000" spc="-2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2000" spc="-2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hub</a:t>
            </a:r>
            <a:r>
              <a:rPr sz="2000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is</a:t>
            </a:r>
            <a:r>
              <a:rPr sz="2000" spc="-2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</a:t>
            </a:r>
            <a:r>
              <a:rPr sz="2000" spc="-2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E4E79"/>
                </a:solidFill>
                <a:latin typeface="Calibri"/>
                <a:cs typeface="Calibri"/>
              </a:rPr>
              <a:t>single-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point</a:t>
            </a:r>
            <a:r>
              <a:rPr sz="2000" spc="-2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of</a:t>
            </a:r>
            <a:r>
              <a:rPr sz="2000" spc="-2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failure,</a:t>
            </a:r>
            <a:r>
              <a:rPr sz="2000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it</a:t>
            </a:r>
            <a:r>
              <a:rPr sz="2000" spc="-2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has</a:t>
            </a:r>
            <a:r>
              <a:rPr sz="2000" spc="-2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25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55880" y="224028"/>
            <a:ext cx="465518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Hub</a:t>
            </a:r>
            <a:r>
              <a:rPr spc="-50" dirty="0"/>
              <a:t> </a:t>
            </a:r>
            <a:r>
              <a:rPr dirty="0"/>
              <a:t>and</a:t>
            </a:r>
            <a:r>
              <a:rPr spc="-45" dirty="0"/>
              <a:t> </a:t>
            </a:r>
            <a:r>
              <a:rPr dirty="0"/>
              <a:t>Spoke</a:t>
            </a:r>
            <a:r>
              <a:rPr spc="-40" dirty="0"/>
              <a:t> </a:t>
            </a:r>
            <a:r>
              <a:rPr spc="-10" dirty="0"/>
              <a:t>Federations</a:t>
            </a: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796271" y="307847"/>
            <a:ext cx="1801368" cy="4511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" y="1295400"/>
            <a:ext cx="4651193" cy="491310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4320" y="1304544"/>
            <a:ext cx="8948928" cy="504748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321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A</a:t>
            </a:r>
            <a:r>
              <a:rPr spc="-25" dirty="0"/>
              <a:t> </a:t>
            </a:r>
            <a:r>
              <a:rPr dirty="0"/>
              <a:t>simple</a:t>
            </a:r>
            <a:r>
              <a:rPr spc="-20" dirty="0"/>
              <a:t> flow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31680" y="435863"/>
            <a:ext cx="1798320" cy="451103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9252853" y="6346624"/>
            <a:ext cx="98615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10" dirty="0">
                <a:solidFill>
                  <a:srgbClr val="03435F"/>
                </a:solidFill>
                <a:latin typeface="Calibri"/>
                <a:cs typeface="Calibri"/>
                <a:hlinkClick r:id="rId4"/>
              </a:rPr>
              <a:t>www.geant.org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25" dirty="0"/>
              <a:t>12</a:t>
            </a:fld>
            <a:endParaRPr spc="-25" dirty="0"/>
          </a:p>
        </p:txBody>
      </p:sp>
      <p:sp>
        <p:nvSpPr>
          <p:cNvPr id="7" name="object 7"/>
          <p:cNvSpPr txBox="1"/>
          <p:nvPr/>
        </p:nvSpPr>
        <p:spPr>
          <a:xfrm>
            <a:off x="8994747" y="6374056"/>
            <a:ext cx="9588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|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321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Entities,</a:t>
            </a:r>
            <a:r>
              <a:rPr spc="-60" dirty="0"/>
              <a:t> </a:t>
            </a:r>
            <a:r>
              <a:rPr dirty="0"/>
              <a:t>metadata</a:t>
            </a:r>
            <a:r>
              <a:rPr spc="-55" dirty="0"/>
              <a:t> </a:t>
            </a:r>
            <a:r>
              <a:rPr dirty="0"/>
              <a:t>and</a:t>
            </a:r>
            <a:r>
              <a:rPr spc="-55" dirty="0"/>
              <a:t> </a:t>
            </a:r>
            <a:r>
              <a:rPr dirty="0"/>
              <a:t>Identity</a:t>
            </a:r>
            <a:r>
              <a:rPr spc="-60" dirty="0"/>
              <a:t> </a:t>
            </a:r>
            <a:r>
              <a:rPr spc="-10" dirty="0"/>
              <a:t>Federation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83152" y="1609344"/>
            <a:ext cx="6922008" cy="428244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76132" y="1522983"/>
            <a:ext cx="3592195" cy="383540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1900" b="1" spc="-25" dirty="0">
                <a:solidFill>
                  <a:srgbClr val="1E4E79"/>
                </a:solidFill>
                <a:latin typeface="Calibri"/>
                <a:cs typeface="Calibri"/>
              </a:rPr>
              <a:t>Entities</a:t>
            </a:r>
            <a:r>
              <a:rPr sz="1900" b="1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b="1" spc="-20" dirty="0">
                <a:solidFill>
                  <a:srgbClr val="1E4E79"/>
                </a:solidFill>
                <a:latin typeface="Calibri"/>
                <a:cs typeface="Calibri"/>
              </a:rPr>
              <a:t>register</a:t>
            </a:r>
            <a:r>
              <a:rPr sz="1900" b="1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1E4E79"/>
                </a:solidFill>
                <a:latin typeface="Calibri"/>
                <a:cs typeface="Calibri"/>
              </a:rPr>
              <a:t>metadata</a:t>
            </a:r>
            <a:endParaRPr sz="1900">
              <a:latin typeface="Calibri"/>
              <a:cs typeface="Calibri"/>
            </a:endParaRPr>
          </a:p>
          <a:p>
            <a:pPr marL="12700" marR="295275">
              <a:lnSpc>
                <a:spcPts val="2020"/>
              </a:lnSpc>
              <a:spcBef>
                <a:spcPts val="1005"/>
              </a:spcBef>
            </a:pPr>
            <a:r>
              <a:rPr sz="1900" spc="-30" dirty="0">
                <a:solidFill>
                  <a:srgbClr val="1E4E79"/>
                </a:solidFill>
                <a:latin typeface="Calibri"/>
                <a:cs typeface="Calibri"/>
              </a:rPr>
              <a:t>Participating</a:t>
            </a:r>
            <a:r>
              <a:rPr sz="19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Entities</a:t>
            </a:r>
            <a:r>
              <a:rPr sz="1900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register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their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metadata</a:t>
            </a:r>
            <a:r>
              <a:rPr sz="1900" spc="-8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into</a:t>
            </a:r>
            <a:r>
              <a:rPr sz="1900" spc="-8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1900" spc="-8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Federation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90"/>
              </a:spcBef>
            </a:pPr>
            <a:r>
              <a:rPr sz="1900" b="1" spc="-2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1900" b="1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b="1" spc="-30" dirty="0">
                <a:solidFill>
                  <a:srgbClr val="1E4E79"/>
                </a:solidFill>
                <a:latin typeface="Calibri"/>
                <a:cs typeface="Calibri"/>
              </a:rPr>
              <a:t>Federation</a:t>
            </a:r>
            <a:r>
              <a:rPr sz="1900" b="1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b="1" spc="-20" dirty="0">
                <a:solidFill>
                  <a:srgbClr val="1E4E79"/>
                </a:solidFill>
                <a:latin typeface="Calibri"/>
                <a:cs typeface="Calibri"/>
              </a:rPr>
              <a:t>feed</a:t>
            </a:r>
            <a:endParaRPr sz="1900">
              <a:latin typeface="Calibri"/>
              <a:cs typeface="Calibri"/>
            </a:endParaRPr>
          </a:p>
          <a:p>
            <a:pPr marL="12700" marR="5080">
              <a:lnSpc>
                <a:spcPts val="1989"/>
              </a:lnSpc>
              <a:spcBef>
                <a:spcPts val="1030"/>
              </a:spcBef>
            </a:pP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1900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30" dirty="0">
                <a:solidFill>
                  <a:srgbClr val="1E4E79"/>
                </a:solidFill>
                <a:latin typeface="Calibri"/>
                <a:cs typeface="Calibri"/>
              </a:rPr>
              <a:t>Federation</a:t>
            </a:r>
            <a:r>
              <a:rPr sz="19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validates</a:t>
            </a:r>
            <a:r>
              <a:rPr sz="19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and </a:t>
            </a:r>
            <a:r>
              <a:rPr sz="1900" spc="-30" dirty="0">
                <a:solidFill>
                  <a:srgbClr val="1E4E79"/>
                </a:solidFill>
                <a:latin typeface="Calibri"/>
                <a:cs typeface="Calibri"/>
              </a:rPr>
              <a:t>aggregates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all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entities'metadata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creating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one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or</a:t>
            </a:r>
            <a:r>
              <a:rPr sz="19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more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federation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feed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05"/>
              </a:spcBef>
            </a:pPr>
            <a:r>
              <a:rPr sz="1900" b="1" spc="-25" dirty="0">
                <a:solidFill>
                  <a:srgbClr val="1E4E79"/>
                </a:solidFill>
                <a:latin typeface="Calibri"/>
                <a:cs typeface="Calibri"/>
              </a:rPr>
              <a:t>Signing</a:t>
            </a:r>
            <a:r>
              <a:rPr sz="1900" b="1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b="1" dirty="0">
                <a:solidFill>
                  <a:srgbClr val="1E4E79"/>
                </a:solidFill>
                <a:latin typeface="Calibri"/>
                <a:cs typeface="Calibri"/>
              </a:rPr>
              <a:t>&amp;</a:t>
            </a:r>
            <a:r>
              <a:rPr sz="1900" b="1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1E4E79"/>
                </a:solidFill>
                <a:latin typeface="Calibri"/>
                <a:cs typeface="Calibri"/>
              </a:rPr>
              <a:t>Distribution</a:t>
            </a:r>
            <a:endParaRPr sz="1900">
              <a:latin typeface="Calibri"/>
              <a:cs typeface="Calibri"/>
            </a:endParaRPr>
          </a:p>
          <a:p>
            <a:pPr marL="12700" marR="49530">
              <a:lnSpc>
                <a:spcPct val="87700"/>
              </a:lnSpc>
              <a:spcBef>
                <a:spcPts val="1000"/>
              </a:spcBef>
            </a:pP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30" dirty="0">
                <a:solidFill>
                  <a:srgbClr val="1E4E79"/>
                </a:solidFill>
                <a:latin typeface="Calibri"/>
                <a:cs typeface="Calibri"/>
              </a:rPr>
              <a:t>Federation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feed(s)</a:t>
            </a:r>
            <a:r>
              <a:rPr sz="1900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is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signed</a:t>
            </a:r>
            <a:r>
              <a:rPr sz="1900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with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30" dirty="0">
                <a:solidFill>
                  <a:srgbClr val="1E4E79"/>
                </a:solidFill>
                <a:latin typeface="Calibri"/>
                <a:cs typeface="Calibri"/>
              </a:rPr>
              <a:t>Federation</a:t>
            </a:r>
            <a:r>
              <a:rPr sz="1900" spc="-8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key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1900" spc="-8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distributed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through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an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35" dirty="0">
                <a:solidFill>
                  <a:srgbClr val="1E4E79"/>
                </a:solidFill>
                <a:latin typeface="Calibri"/>
                <a:cs typeface="Calibri"/>
              </a:rPr>
              <a:t>MDS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(Metadata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Distribution</a:t>
            </a:r>
            <a:r>
              <a:rPr sz="19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System)</a:t>
            </a:r>
            <a:endParaRPr sz="19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31680" y="435863"/>
            <a:ext cx="1798320" cy="451103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9252853" y="6346624"/>
            <a:ext cx="98615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10" dirty="0">
                <a:solidFill>
                  <a:srgbClr val="03435F"/>
                </a:solidFill>
                <a:latin typeface="Calibri"/>
                <a:cs typeface="Calibri"/>
                <a:hlinkClick r:id="rId4"/>
              </a:rPr>
              <a:t>www.geant.org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25" dirty="0"/>
              <a:t>13</a:t>
            </a:fld>
            <a:endParaRPr spc="-25" dirty="0"/>
          </a:p>
        </p:txBody>
      </p:sp>
      <p:sp>
        <p:nvSpPr>
          <p:cNvPr id="8" name="object 8"/>
          <p:cNvSpPr txBox="1"/>
          <p:nvPr/>
        </p:nvSpPr>
        <p:spPr>
          <a:xfrm>
            <a:off x="8994747" y="6374056"/>
            <a:ext cx="9588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|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32155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100"/>
              </a:spcBef>
            </a:pPr>
            <a:r>
              <a:rPr dirty="0"/>
              <a:t>Confederation</a:t>
            </a:r>
            <a:r>
              <a:rPr spc="-65" dirty="0"/>
              <a:t> </a:t>
            </a:r>
            <a:r>
              <a:rPr dirty="0"/>
              <a:t>vs</a:t>
            </a:r>
            <a:r>
              <a:rPr spc="-65" dirty="0"/>
              <a:t> </a:t>
            </a:r>
            <a:r>
              <a:rPr spc="-10" dirty="0"/>
              <a:t>Interfederation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46195" y="1931416"/>
            <a:ext cx="3478529" cy="154940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1900" b="1" spc="-10" dirty="0">
                <a:solidFill>
                  <a:srgbClr val="1E4E79"/>
                </a:solidFill>
                <a:latin typeface="Calibri"/>
                <a:cs typeface="Calibri"/>
              </a:rPr>
              <a:t>Confederation</a:t>
            </a:r>
            <a:endParaRPr sz="1900">
              <a:latin typeface="Calibri"/>
              <a:cs typeface="Calibri"/>
            </a:endParaRPr>
          </a:p>
          <a:p>
            <a:pPr marL="12700" marR="5080">
              <a:lnSpc>
                <a:spcPct val="87700"/>
              </a:lnSpc>
              <a:spcBef>
                <a:spcPts val="1000"/>
              </a:spcBef>
            </a:pP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often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implies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common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rules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for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all federations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and/or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their</a:t>
            </a:r>
            <a:r>
              <a:rPr sz="1900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members, i.e.,</a:t>
            </a:r>
            <a:r>
              <a:rPr sz="1900" spc="-8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common</a:t>
            </a:r>
            <a:r>
              <a:rPr sz="1900" spc="-8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rules</a:t>
            </a:r>
            <a:r>
              <a:rPr sz="1900" spc="-8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for</a:t>
            </a:r>
            <a:r>
              <a:rPr sz="1900" spc="-8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every</a:t>
            </a:r>
            <a:r>
              <a:rPr sz="1900" spc="-8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HO/IDP and</a:t>
            </a:r>
            <a:r>
              <a:rPr sz="1900" spc="-9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SP.</a:t>
            </a:r>
            <a:endParaRPr sz="19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32510" y="436223"/>
            <a:ext cx="1797048" cy="449261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6618907" y="1931416"/>
            <a:ext cx="3752850" cy="104394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1900" b="1" spc="-10" dirty="0">
                <a:solidFill>
                  <a:srgbClr val="1E4E79"/>
                </a:solidFill>
                <a:latin typeface="Calibri"/>
                <a:cs typeface="Calibri"/>
              </a:rPr>
              <a:t>Interfederation</a:t>
            </a:r>
            <a:endParaRPr sz="1900">
              <a:latin typeface="Calibri"/>
              <a:cs typeface="Calibri"/>
            </a:endParaRPr>
          </a:p>
          <a:p>
            <a:pPr marL="12700" marR="5080">
              <a:lnSpc>
                <a:spcPts val="2020"/>
              </a:lnSpc>
              <a:spcBef>
                <a:spcPts val="1005"/>
              </a:spcBef>
            </a:pPr>
            <a:r>
              <a:rPr sz="1900" spc="-35" dirty="0">
                <a:solidFill>
                  <a:srgbClr val="1E4E79"/>
                </a:solidFill>
                <a:latin typeface="Calibri"/>
                <a:cs typeface="Calibri"/>
              </a:rPr>
              <a:t>inter-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connects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 federations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without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establishing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One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Rule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Bind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Them</a:t>
            </a:r>
            <a:r>
              <a:rPr sz="1900" spc="-8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All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64432" y="4301235"/>
            <a:ext cx="6655434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b="1" dirty="0">
                <a:solidFill>
                  <a:srgbClr val="1E4E79"/>
                </a:solidFill>
                <a:latin typeface="Calibri"/>
                <a:cs typeface="Calibri"/>
              </a:rPr>
              <a:t>Today</a:t>
            </a:r>
            <a:r>
              <a:rPr sz="2200" b="1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200" b="1" dirty="0">
                <a:solidFill>
                  <a:srgbClr val="1E4E79"/>
                </a:solidFill>
                <a:latin typeface="Calibri"/>
                <a:cs typeface="Calibri"/>
              </a:rPr>
              <a:t>we</a:t>
            </a:r>
            <a:r>
              <a:rPr sz="2200" b="1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200" b="1" dirty="0">
                <a:solidFill>
                  <a:srgbClr val="1E4E79"/>
                </a:solidFill>
                <a:latin typeface="Calibri"/>
                <a:cs typeface="Calibri"/>
              </a:rPr>
              <a:t>refer</a:t>
            </a:r>
            <a:r>
              <a:rPr sz="2200" b="1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200" b="1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r>
              <a:rPr sz="2200" b="1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200" b="1" dirty="0">
                <a:solidFill>
                  <a:srgbClr val="1E4E79"/>
                </a:solidFill>
                <a:latin typeface="Calibri"/>
                <a:cs typeface="Calibri"/>
              </a:rPr>
              <a:t>eduGAIN</a:t>
            </a:r>
            <a:r>
              <a:rPr sz="2200" b="1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200" b="1" dirty="0">
                <a:solidFill>
                  <a:srgbClr val="1E4E79"/>
                </a:solidFill>
                <a:latin typeface="Calibri"/>
                <a:cs typeface="Calibri"/>
              </a:rPr>
              <a:t>as</a:t>
            </a:r>
            <a:r>
              <a:rPr sz="2200" b="1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200" b="1" dirty="0">
                <a:solidFill>
                  <a:srgbClr val="1E4E79"/>
                </a:solidFill>
                <a:latin typeface="Calibri"/>
                <a:cs typeface="Calibri"/>
              </a:rPr>
              <a:t>an</a:t>
            </a:r>
            <a:r>
              <a:rPr sz="2200" b="1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1E4E79"/>
                </a:solidFill>
                <a:latin typeface="Calibri"/>
                <a:cs typeface="Calibri"/>
              </a:rPr>
              <a:t>Interfederation</a:t>
            </a:r>
            <a:r>
              <a:rPr sz="2200" b="1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1E4E79"/>
                </a:solidFill>
                <a:latin typeface="Calibri"/>
                <a:cs typeface="Calibri"/>
              </a:rPr>
              <a:t>service.</a:t>
            </a:r>
            <a:endParaRPr sz="2200">
              <a:latin typeface="Calibri"/>
              <a:cs typeface="Calibri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5148306" y="2199712"/>
            <a:ext cx="988694" cy="939800"/>
            <a:chOff x="5148306" y="2199712"/>
            <a:chExt cx="988694" cy="939800"/>
          </a:xfrm>
        </p:grpSpPr>
        <p:sp>
          <p:nvSpPr>
            <p:cNvPr id="8" name="object 8"/>
            <p:cNvSpPr/>
            <p:nvPr/>
          </p:nvSpPr>
          <p:spPr>
            <a:xfrm>
              <a:off x="5161006" y="2212412"/>
              <a:ext cx="963294" cy="914400"/>
            </a:xfrm>
            <a:custGeom>
              <a:avLst/>
              <a:gdLst/>
              <a:ahLst/>
              <a:cxnLst/>
              <a:rect l="l" t="t" r="r" b="b"/>
              <a:pathLst>
                <a:path w="963295" h="914400">
                  <a:moveTo>
                    <a:pt x="533421" y="0"/>
                  </a:moveTo>
                  <a:lnTo>
                    <a:pt x="464861" y="188366"/>
                  </a:lnTo>
                  <a:lnTo>
                    <a:pt x="0" y="188366"/>
                  </a:lnTo>
                  <a:lnTo>
                    <a:pt x="0" y="403433"/>
                  </a:lnTo>
                  <a:lnTo>
                    <a:pt x="386584" y="403433"/>
                  </a:lnTo>
                  <a:lnTo>
                    <a:pt x="347444" y="510966"/>
                  </a:lnTo>
                  <a:lnTo>
                    <a:pt x="0" y="510966"/>
                  </a:lnTo>
                  <a:lnTo>
                    <a:pt x="0" y="726034"/>
                  </a:lnTo>
                  <a:lnTo>
                    <a:pt x="269166" y="726034"/>
                  </a:lnTo>
                  <a:lnTo>
                    <a:pt x="227379" y="840844"/>
                  </a:lnTo>
                  <a:lnTo>
                    <a:pt x="429475" y="914400"/>
                  </a:lnTo>
                  <a:lnTo>
                    <a:pt x="498035" y="726034"/>
                  </a:lnTo>
                  <a:lnTo>
                    <a:pt x="962897" y="726034"/>
                  </a:lnTo>
                  <a:lnTo>
                    <a:pt x="962897" y="510966"/>
                  </a:lnTo>
                  <a:lnTo>
                    <a:pt x="576314" y="510966"/>
                  </a:lnTo>
                  <a:lnTo>
                    <a:pt x="615453" y="403433"/>
                  </a:lnTo>
                  <a:lnTo>
                    <a:pt x="962897" y="403433"/>
                  </a:lnTo>
                  <a:lnTo>
                    <a:pt x="962897" y="188366"/>
                  </a:lnTo>
                  <a:lnTo>
                    <a:pt x="693731" y="188366"/>
                  </a:lnTo>
                  <a:lnTo>
                    <a:pt x="735517" y="73557"/>
                  </a:lnTo>
                  <a:lnTo>
                    <a:pt x="533421" y="0"/>
                  </a:lnTo>
                  <a:close/>
                </a:path>
              </a:pathLst>
            </a:custGeom>
            <a:solidFill>
              <a:srgbClr val="BDD7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161006" y="2212412"/>
              <a:ext cx="963294" cy="914400"/>
            </a:xfrm>
            <a:custGeom>
              <a:avLst/>
              <a:gdLst/>
              <a:ahLst/>
              <a:cxnLst/>
              <a:rect l="l" t="t" r="r" b="b"/>
              <a:pathLst>
                <a:path w="963295" h="914400">
                  <a:moveTo>
                    <a:pt x="0" y="188366"/>
                  </a:moveTo>
                  <a:lnTo>
                    <a:pt x="464861" y="188366"/>
                  </a:lnTo>
                  <a:lnTo>
                    <a:pt x="533421" y="0"/>
                  </a:lnTo>
                  <a:lnTo>
                    <a:pt x="735517" y="73556"/>
                  </a:lnTo>
                  <a:lnTo>
                    <a:pt x="693731" y="188366"/>
                  </a:lnTo>
                  <a:lnTo>
                    <a:pt x="962897" y="188366"/>
                  </a:lnTo>
                  <a:lnTo>
                    <a:pt x="962897" y="403433"/>
                  </a:lnTo>
                  <a:lnTo>
                    <a:pt x="615453" y="403433"/>
                  </a:lnTo>
                  <a:lnTo>
                    <a:pt x="576314" y="510966"/>
                  </a:lnTo>
                  <a:lnTo>
                    <a:pt x="962897" y="510966"/>
                  </a:lnTo>
                  <a:lnTo>
                    <a:pt x="962897" y="726033"/>
                  </a:lnTo>
                  <a:lnTo>
                    <a:pt x="498036" y="726033"/>
                  </a:lnTo>
                  <a:lnTo>
                    <a:pt x="429476" y="914400"/>
                  </a:lnTo>
                  <a:lnTo>
                    <a:pt x="227379" y="840843"/>
                  </a:lnTo>
                  <a:lnTo>
                    <a:pt x="269166" y="726033"/>
                  </a:lnTo>
                  <a:lnTo>
                    <a:pt x="0" y="726033"/>
                  </a:lnTo>
                  <a:lnTo>
                    <a:pt x="0" y="510966"/>
                  </a:lnTo>
                  <a:lnTo>
                    <a:pt x="347444" y="510966"/>
                  </a:lnTo>
                  <a:lnTo>
                    <a:pt x="386583" y="403433"/>
                  </a:lnTo>
                  <a:lnTo>
                    <a:pt x="0" y="403433"/>
                  </a:lnTo>
                  <a:lnTo>
                    <a:pt x="0" y="188366"/>
                  </a:lnTo>
                  <a:close/>
                </a:path>
              </a:pathLst>
            </a:custGeom>
            <a:ln w="25400">
              <a:solidFill>
                <a:srgbClr val="BDD7E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9252853" y="6346624"/>
            <a:ext cx="98615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10" dirty="0">
                <a:solidFill>
                  <a:srgbClr val="03435F"/>
                </a:solidFill>
                <a:latin typeface="Calibri"/>
                <a:cs typeface="Calibri"/>
                <a:hlinkClick r:id="rId3"/>
              </a:rPr>
              <a:t>www.geant.org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25" dirty="0"/>
              <a:t>14</a:t>
            </a:fld>
            <a:endParaRPr spc="-25" dirty="0"/>
          </a:p>
        </p:txBody>
      </p:sp>
      <p:sp>
        <p:nvSpPr>
          <p:cNvPr id="12" name="object 12"/>
          <p:cNvSpPr txBox="1"/>
          <p:nvPr/>
        </p:nvSpPr>
        <p:spPr>
          <a:xfrm>
            <a:off x="8994747" y="6374056"/>
            <a:ext cx="9588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|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06955" y="4517644"/>
            <a:ext cx="8871585" cy="1214120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 marR="5080">
              <a:lnSpc>
                <a:spcPts val="3000"/>
              </a:lnSpc>
              <a:spcBef>
                <a:spcPts val="500"/>
              </a:spcBef>
            </a:pP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eduGAIN</a:t>
            </a:r>
            <a:r>
              <a:rPr sz="2800" b="1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mediates</a:t>
            </a:r>
            <a:r>
              <a:rPr sz="2800" b="1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2800" b="1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exchange</a:t>
            </a:r>
            <a:r>
              <a:rPr sz="2800" b="1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of</a:t>
            </a:r>
            <a:r>
              <a:rPr sz="2800" b="1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SAML</a:t>
            </a:r>
            <a:r>
              <a:rPr sz="2800" b="1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1E4E79"/>
                </a:solidFill>
                <a:latin typeface="Calibri"/>
                <a:cs typeface="Calibri"/>
              </a:rPr>
              <a:t>Metadata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describing</a:t>
            </a:r>
            <a:r>
              <a:rPr sz="2800" b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IDPs</a:t>
            </a:r>
            <a:r>
              <a:rPr sz="2800" b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2800" b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SPs</a:t>
            </a:r>
            <a:r>
              <a:rPr sz="2800" b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–</a:t>
            </a:r>
            <a:r>
              <a:rPr sz="2800" b="1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between</a:t>
            </a:r>
            <a:r>
              <a:rPr sz="2800" b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participating</a:t>
            </a:r>
            <a:r>
              <a:rPr sz="2800" b="1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1E4E79"/>
                </a:solidFill>
                <a:latin typeface="Calibri"/>
                <a:cs typeface="Calibri"/>
              </a:rPr>
              <a:t>federations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(plus</a:t>
            </a:r>
            <a:r>
              <a:rPr sz="2800" b="1" spc="-2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a</a:t>
            </a:r>
            <a:r>
              <a:rPr sz="2800" b="1" spc="-2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bit</a:t>
            </a:r>
            <a:r>
              <a:rPr sz="2800" b="1" spc="-1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of</a:t>
            </a:r>
            <a:r>
              <a:rPr sz="2800" b="1" spc="-2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1E4E79"/>
                </a:solidFill>
                <a:latin typeface="Calibri"/>
                <a:cs typeface="Calibri"/>
              </a:rPr>
              <a:t>policy).</a:t>
            </a:r>
            <a:endParaRPr sz="2800" dirty="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24199" y="1458531"/>
            <a:ext cx="5514947" cy="288486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32510" y="436223"/>
            <a:ext cx="1797048" cy="449261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76134" y="138684"/>
            <a:ext cx="8597900" cy="726865"/>
          </a:xfrm>
          <a:prstGeom prst="rect">
            <a:avLst/>
          </a:prstGeom>
        </p:spPr>
        <p:txBody>
          <a:bodyPr vert="horz" wrap="square" lIns="0" tIns="232155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100"/>
              </a:spcBef>
            </a:pPr>
            <a:r>
              <a:rPr dirty="0"/>
              <a:t>What</a:t>
            </a:r>
            <a:r>
              <a:rPr spc="-35" dirty="0"/>
              <a:t> </a:t>
            </a:r>
            <a:r>
              <a:rPr dirty="0"/>
              <a:t>does</a:t>
            </a:r>
            <a:r>
              <a:rPr spc="-40" dirty="0"/>
              <a:t> </a:t>
            </a:r>
            <a:r>
              <a:rPr dirty="0"/>
              <a:t>eduGAIN</a:t>
            </a:r>
            <a:r>
              <a:rPr spc="-30" dirty="0"/>
              <a:t> </a:t>
            </a:r>
            <a:r>
              <a:rPr dirty="0" smtClean="0"/>
              <a:t>do</a:t>
            </a:r>
            <a:r>
              <a:rPr spc="-50" dirty="0" smtClean="0"/>
              <a:t>?</a:t>
            </a:r>
            <a:endParaRPr spc="-50" dirty="0"/>
          </a:p>
        </p:txBody>
      </p:sp>
      <p:sp>
        <p:nvSpPr>
          <p:cNvPr id="6" name="object 6"/>
          <p:cNvSpPr txBox="1"/>
          <p:nvPr/>
        </p:nvSpPr>
        <p:spPr>
          <a:xfrm>
            <a:off x="9252853" y="6346624"/>
            <a:ext cx="98615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10" dirty="0">
                <a:solidFill>
                  <a:srgbClr val="03435F"/>
                </a:solidFill>
                <a:latin typeface="Calibri"/>
                <a:cs typeface="Calibri"/>
                <a:hlinkClick r:id="rId4"/>
              </a:rPr>
              <a:t>www.geant.org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25" dirty="0"/>
              <a:t>15</a:t>
            </a:fld>
            <a:endParaRPr spc="-25" dirty="0"/>
          </a:p>
        </p:txBody>
      </p:sp>
      <p:sp>
        <p:nvSpPr>
          <p:cNvPr id="8" name="object 8"/>
          <p:cNvSpPr txBox="1"/>
          <p:nvPr/>
        </p:nvSpPr>
        <p:spPr>
          <a:xfrm>
            <a:off x="8994747" y="6374056"/>
            <a:ext cx="9588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|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6132" y="1522983"/>
            <a:ext cx="6420485" cy="4598566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1900" b="1" spc="-30" dirty="0">
                <a:solidFill>
                  <a:srgbClr val="1E4E79"/>
                </a:solidFill>
                <a:latin typeface="Calibri"/>
                <a:cs typeface="Calibri"/>
              </a:rPr>
              <a:t>Federations’</a:t>
            </a:r>
            <a:r>
              <a:rPr sz="1900" b="1" spc="-1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b="1" spc="-35" dirty="0">
                <a:solidFill>
                  <a:srgbClr val="1E4E79"/>
                </a:solidFill>
                <a:latin typeface="Calibri"/>
                <a:cs typeface="Calibri"/>
              </a:rPr>
              <a:t>upstream </a:t>
            </a:r>
            <a:r>
              <a:rPr sz="1900" b="1" spc="-20" dirty="0">
                <a:solidFill>
                  <a:srgbClr val="1E4E79"/>
                </a:solidFill>
                <a:latin typeface="Calibri"/>
                <a:cs typeface="Calibri"/>
              </a:rPr>
              <a:t>feed</a:t>
            </a:r>
            <a:endParaRPr sz="1900" dirty="0">
              <a:latin typeface="Calibri"/>
              <a:cs typeface="Calibri"/>
            </a:endParaRPr>
          </a:p>
          <a:p>
            <a:pPr marL="12700" marR="2894965">
              <a:lnSpc>
                <a:spcPct val="87900"/>
              </a:lnSpc>
              <a:spcBef>
                <a:spcPts val="994"/>
              </a:spcBef>
            </a:pPr>
            <a:r>
              <a:rPr sz="1900" spc="-30" dirty="0">
                <a:solidFill>
                  <a:srgbClr val="1E4E79"/>
                </a:solidFill>
                <a:latin typeface="Calibri"/>
                <a:cs typeface="Calibri"/>
              </a:rPr>
              <a:t>Participating</a:t>
            </a:r>
            <a:r>
              <a:rPr sz="1900" spc="-1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30" dirty="0">
                <a:solidFill>
                  <a:srgbClr val="1E4E79"/>
                </a:solidFill>
                <a:latin typeface="Calibri"/>
                <a:cs typeface="Calibri"/>
              </a:rPr>
              <a:t>Federations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provide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50" dirty="0">
                <a:solidFill>
                  <a:srgbClr val="1E4E79"/>
                </a:solidFill>
                <a:latin typeface="Calibri"/>
                <a:cs typeface="Calibri"/>
              </a:rPr>
              <a:t>a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metadata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aggregate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of</a:t>
            </a:r>
            <a:r>
              <a:rPr sz="1900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entities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be exported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eduGAIN</a:t>
            </a:r>
            <a:endParaRPr sz="19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1900" b="1" spc="-2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1900" b="1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b="1" spc="-35" dirty="0">
                <a:solidFill>
                  <a:srgbClr val="1E4E79"/>
                </a:solidFill>
                <a:latin typeface="Calibri"/>
                <a:cs typeface="Calibri"/>
              </a:rPr>
              <a:t>eduGAIN</a:t>
            </a:r>
            <a:r>
              <a:rPr sz="1900" b="1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b="1" spc="-20" dirty="0">
                <a:solidFill>
                  <a:srgbClr val="1E4E79"/>
                </a:solidFill>
                <a:latin typeface="Calibri"/>
                <a:cs typeface="Calibri"/>
              </a:rPr>
              <a:t>feed</a:t>
            </a:r>
            <a:endParaRPr sz="1900" dirty="0">
              <a:latin typeface="Calibri"/>
              <a:cs typeface="Calibri"/>
            </a:endParaRPr>
          </a:p>
          <a:p>
            <a:pPr marL="12700" marR="2698750" algn="just">
              <a:lnSpc>
                <a:spcPct val="87900"/>
              </a:lnSpc>
              <a:spcBef>
                <a:spcPts val="994"/>
              </a:spcBef>
            </a:pP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Federations’</a:t>
            </a:r>
            <a:r>
              <a:rPr sz="19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30" dirty="0">
                <a:solidFill>
                  <a:srgbClr val="1E4E79"/>
                </a:solidFill>
                <a:latin typeface="Calibri"/>
                <a:cs typeface="Calibri"/>
              </a:rPr>
              <a:t>metadata</a:t>
            </a:r>
            <a:r>
              <a:rPr sz="19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aggregates</a:t>
            </a:r>
            <a:r>
              <a:rPr sz="19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are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picked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up,</a:t>
            </a:r>
            <a:r>
              <a:rPr sz="1900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validated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30" dirty="0">
                <a:solidFill>
                  <a:srgbClr val="1E4E79"/>
                </a:solidFill>
                <a:latin typeface="Calibri"/>
                <a:cs typeface="Calibri"/>
              </a:rPr>
              <a:t>aggregated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in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so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called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30" dirty="0">
                <a:solidFill>
                  <a:srgbClr val="1E4E79"/>
                </a:solidFill>
                <a:latin typeface="Calibri"/>
                <a:cs typeface="Calibri"/>
              </a:rPr>
              <a:t>eduGAIN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feed</a:t>
            </a:r>
            <a:endParaRPr sz="1900" dirty="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720"/>
              </a:spcBef>
            </a:pPr>
            <a:r>
              <a:rPr sz="1900" b="1" spc="-25" dirty="0">
                <a:solidFill>
                  <a:srgbClr val="1E4E79"/>
                </a:solidFill>
                <a:latin typeface="Calibri"/>
                <a:cs typeface="Calibri"/>
              </a:rPr>
              <a:t>Signing</a:t>
            </a:r>
            <a:r>
              <a:rPr sz="1900" b="1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b="1" dirty="0">
                <a:solidFill>
                  <a:srgbClr val="1E4E79"/>
                </a:solidFill>
                <a:latin typeface="Calibri"/>
                <a:cs typeface="Calibri"/>
              </a:rPr>
              <a:t>&amp;</a:t>
            </a:r>
            <a:r>
              <a:rPr sz="1900" b="1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1E4E79"/>
                </a:solidFill>
                <a:latin typeface="Calibri"/>
                <a:cs typeface="Calibri"/>
              </a:rPr>
              <a:t>Distribution</a:t>
            </a:r>
            <a:endParaRPr sz="1900" dirty="0">
              <a:latin typeface="Calibri"/>
              <a:cs typeface="Calibri"/>
            </a:endParaRPr>
          </a:p>
          <a:p>
            <a:pPr marL="12700" marR="2814320">
              <a:lnSpc>
                <a:spcPts val="1989"/>
              </a:lnSpc>
              <a:spcBef>
                <a:spcPts val="1030"/>
              </a:spcBef>
            </a:pP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30" dirty="0">
                <a:solidFill>
                  <a:srgbClr val="1E4E79"/>
                </a:solidFill>
                <a:latin typeface="Calibri"/>
                <a:cs typeface="Calibri"/>
              </a:rPr>
              <a:t>eduGAIN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feed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is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signed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with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the </a:t>
            </a:r>
            <a:r>
              <a:rPr sz="1900" spc="-30" dirty="0">
                <a:solidFill>
                  <a:srgbClr val="1E4E79"/>
                </a:solidFill>
                <a:latin typeface="Calibri"/>
                <a:cs typeface="Calibri"/>
              </a:rPr>
              <a:t>eduGAIN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key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distributed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through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1900" spc="-8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30" dirty="0">
                <a:solidFill>
                  <a:srgbClr val="1E4E79"/>
                </a:solidFill>
                <a:latin typeface="Calibri"/>
                <a:cs typeface="Calibri"/>
              </a:rPr>
              <a:t>eduGAIN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MDS:</a:t>
            </a:r>
            <a:endParaRPr sz="19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en-US" sz="2400" u="heavy" spc="-10" dirty="0" smtClean="0">
                <a:solidFill>
                  <a:srgbClr val="FF9900"/>
                </a:solidFill>
                <a:uFill>
                  <a:solidFill>
                    <a:srgbClr val="FF9900"/>
                  </a:solidFill>
                </a:uFill>
                <a:latin typeface="Consolas"/>
                <a:cs typeface="Consolas"/>
              </a:rPr>
              <a:t/>
            </a:r>
            <a:br>
              <a:rPr lang="en-US" sz="2400" u="heavy" spc="-10" dirty="0" smtClean="0">
                <a:solidFill>
                  <a:srgbClr val="FF9900"/>
                </a:solidFill>
                <a:uFill>
                  <a:solidFill>
                    <a:srgbClr val="FF9900"/>
                  </a:solidFill>
                </a:uFill>
                <a:latin typeface="Consolas"/>
                <a:cs typeface="Consolas"/>
              </a:rPr>
            </a:br>
            <a:r>
              <a:rPr lang="en-US" sz="2400" u="heavy" spc="-10" dirty="0" smtClean="0">
                <a:solidFill>
                  <a:srgbClr val="FF9900"/>
                </a:solidFill>
                <a:uFill>
                  <a:solidFill>
                    <a:srgbClr val="FF9900"/>
                  </a:solidFill>
                </a:uFill>
                <a:latin typeface="Consolas"/>
                <a:cs typeface="Consolas"/>
              </a:rPr>
              <a:t>http://mds.edugain.org/edugain-v2.xml</a:t>
            </a:r>
            <a:endParaRPr sz="2400" dirty="0">
              <a:latin typeface="Consolas"/>
              <a:cs typeface="Consola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321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eduGAIN</a:t>
            </a:r>
            <a:r>
              <a:rPr spc="-45" dirty="0"/>
              <a:t> </a:t>
            </a:r>
            <a:r>
              <a:rPr dirty="0"/>
              <a:t>MDS,</a:t>
            </a:r>
            <a:r>
              <a:rPr spc="-40" dirty="0"/>
              <a:t> </a:t>
            </a:r>
            <a:r>
              <a:rPr dirty="0"/>
              <a:t>how</a:t>
            </a:r>
            <a:r>
              <a:rPr spc="-35" dirty="0"/>
              <a:t> </a:t>
            </a:r>
            <a:r>
              <a:rPr dirty="0"/>
              <a:t>does</a:t>
            </a:r>
            <a:r>
              <a:rPr spc="-40" dirty="0"/>
              <a:t> </a:t>
            </a:r>
            <a:r>
              <a:rPr dirty="0"/>
              <a:t>it</a:t>
            </a:r>
            <a:r>
              <a:rPr spc="-35" dirty="0"/>
              <a:t> </a:t>
            </a:r>
            <a:r>
              <a:rPr spc="-10" dirty="0"/>
              <a:t>work?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81728" y="1331975"/>
            <a:ext cx="6507480" cy="307543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31680" y="435863"/>
            <a:ext cx="1798320" cy="451103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9252853" y="6346624"/>
            <a:ext cx="98615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10" dirty="0">
                <a:solidFill>
                  <a:srgbClr val="03435F"/>
                </a:solidFill>
                <a:latin typeface="Calibri"/>
                <a:cs typeface="Calibri"/>
                <a:hlinkClick r:id="rId4"/>
              </a:rPr>
              <a:t>www.geant.org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25" dirty="0"/>
              <a:t>16</a:t>
            </a:fld>
            <a:endParaRPr spc="-25" dirty="0"/>
          </a:p>
        </p:txBody>
      </p:sp>
      <p:sp>
        <p:nvSpPr>
          <p:cNvPr id="8" name="object 8"/>
          <p:cNvSpPr txBox="1"/>
          <p:nvPr/>
        </p:nvSpPr>
        <p:spPr>
          <a:xfrm>
            <a:off x="8994747" y="6374056"/>
            <a:ext cx="9588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|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32155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100"/>
              </a:spcBef>
            </a:pPr>
            <a:r>
              <a:rPr dirty="0"/>
              <a:t>eduGAIN</a:t>
            </a:r>
            <a:r>
              <a:rPr spc="-80" dirty="0"/>
              <a:t> </a:t>
            </a:r>
            <a:r>
              <a:rPr dirty="0"/>
              <a:t>Metadata</a:t>
            </a:r>
            <a:r>
              <a:rPr spc="-80" dirty="0"/>
              <a:t> </a:t>
            </a:r>
            <a:r>
              <a:rPr spc="-20" dirty="0"/>
              <a:t>flow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32512" y="436223"/>
            <a:ext cx="1797048" cy="449261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987552" y="1264919"/>
            <a:ext cx="8854440" cy="4614672"/>
            <a:chOff x="987552" y="1264919"/>
            <a:chExt cx="8854440" cy="4614672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87552" y="1264919"/>
              <a:ext cx="8854440" cy="461467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54808" y="4334255"/>
              <a:ext cx="646176" cy="78638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2696383" y="4353674"/>
              <a:ext cx="447675" cy="588010"/>
            </a:xfrm>
            <a:custGeom>
              <a:avLst/>
              <a:gdLst/>
              <a:ahLst/>
              <a:cxnLst/>
              <a:rect l="l" t="t" r="r" b="b"/>
              <a:pathLst>
                <a:path w="447675" h="588010">
                  <a:moveTo>
                    <a:pt x="363467" y="507483"/>
                  </a:moveTo>
                  <a:lnTo>
                    <a:pt x="332987" y="530343"/>
                  </a:lnTo>
                  <a:lnTo>
                    <a:pt x="447287" y="587493"/>
                  </a:lnTo>
                  <a:lnTo>
                    <a:pt x="435511" y="522723"/>
                  </a:lnTo>
                  <a:lnTo>
                    <a:pt x="374897" y="522723"/>
                  </a:lnTo>
                  <a:lnTo>
                    <a:pt x="363467" y="507483"/>
                  </a:lnTo>
                  <a:close/>
                </a:path>
                <a:path w="447675" h="588010">
                  <a:moveTo>
                    <a:pt x="393947" y="484623"/>
                  </a:moveTo>
                  <a:lnTo>
                    <a:pt x="363467" y="507483"/>
                  </a:lnTo>
                  <a:lnTo>
                    <a:pt x="374897" y="522723"/>
                  </a:lnTo>
                  <a:lnTo>
                    <a:pt x="405377" y="499863"/>
                  </a:lnTo>
                  <a:lnTo>
                    <a:pt x="393947" y="484623"/>
                  </a:lnTo>
                  <a:close/>
                </a:path>
                <a:path w="447675" h="588010">
                  <a:moveTo>
                    <a:pt x="424427" y="461763"/>
                  </a:moveTo>
                  <a:lnTo>
                    <a:pt x="393947" y="484623"/>
                  </a:lnTo>
                  <a:lnTo>
                    <a:pt x="405377" y="499863"/>
                  </a:lnTo>
                  <a:lnTo>
                    <a:pt x="374897" y="522723"/>
                  </a:lnTo>
                  <a:lnTo>
                    <a:pt x="435511" y="522723"/>
                  </a:lnTo>
                  <a:lnTo>
                    <a:pt x="424427" y="461763"/>
                  </a:lnTo>
                  <a:close/>
                </a:path>
                <a:path w="447675" h="588010">
                  <a:moveTo>
                    <a:pt x="30479" y="0"/>
                  </a:moveTo>
                  <a:lnTo>
                    <a:pt x="0" y="22860"/>
                  </a:lnTo>
                  <a:lnTo>
                    <a:pt x="363467" y="507483"/>
                  </a:lnTo>
                  <a:lnTo>
                    <a:pt x="393947" y="484623"/>
                  </a:lnTo>
                  <a:lnTo>
                    <a:pt x="3047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63767" y="4334255"/>
              <a:ext cx="643127" cy="786384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5804312" y="4353674"/>
              <a:ext cx="447675" cy="588010"/>
            </a:xfrm>
            <a:custGeom>
              <a:avLst/>
              <a:gdLst/>
              <a:ahLst/>
              <a:cxnLst/>
              <a:rect l="l" t="t" r="r" b="b"/>
              <a:pathLst>
                <a:path w="447675" h="588010">
                  <a:moveTo>
                    <a:pt x="363467" y="507483"/>
                  </a:moveTo>
                  <a:lnTo>
                    <a:pt x="332987" y="530343"/>
                  </a:lnTo>
                  <a:lnTo>
                    <a:pt x="447287" y="587493"/>
                  </a:lnTo>
                  <a:lnTo>
                    <a:pt x="435511" y="522723"/>
                  </a:lnTo>
                  <a:lnTo>
                    <a:pt x="374897" y="522723"/>
                  </a:lnTo>
                  <a:lnTo>
                    <a:pt x="363467" y="507483"/>
                  </a:lnTo>
                  <a:close/>
                </a:path>
                <a:path w="447675" h="588010">
                  <a:moveTo>
                    <a:pt x="393947" y="484623"/>
                  </a:moveTo>
                  <a:lnTo>
                    <a:pt x="363467" y="507483"/>
                  </a:lnTo>
                  <a:lnTo>
                    <a:pt x="374897" y="522723"/>
                  </a:lnTo>
                  <a:lnTo>
                    <a:pt x="405377" y="499863"/>
                  </a:lnTo>
                  <a:lnTo>
                    <a:pt x="393947" y="484623"/>
                  </a:lnTo>
                  <a:close/>
                </a:path>
                <a:path w="447675" h="588010">
                  <a:moveTo>
                    <a:pt x="424427" y="461763"/>
                  </a:moveTo>
                  <a:lnTo>
                    <a:pt x="393947" y="484623"/>
                  </a:lnTo>
                  <a:lnTo>
                    <a:pt x="405377" y="499863"/>
                  </a:lnTo>
                  <a:lnTo>
                    <a:pt x="374897" y="522723"/>
                  </a:lnTo>
                  <a:lnTo>
                    <a:pt x="435511" y="522723"/>
                  </a:lnTo>
                  <a:lnTo>
                    <a:pt x="424427" y="461763"/>
                  </a:lnTo>
                  <a:close/>
                </a:path>
                <a:path w="447675" h="588010">
                  <a:moveTo>
                    <a:pt x="30479" y="0"/>
                  </a:moveTo>
                  <a:lnTo>
                    <a:pt x="0" y="22860"/>
                  </a:lnTo>
                  <a:lnTo>
                    <a:pt x="363467" y="507483"/>
                  </a:lnTo>
                  <a:lnTo>
                    <a:pt x="393947" y="484623"/>
                  </a:lnTo>
                  <a:lnTo>
                    <a:pt x="3047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918447" y="4312919"/>
              <a:ext cx="646176" cy="78638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8961079" y="4332249"/>
              <a:ext cx="447675" cy="588010"/>
            </a:xfrm>
            <a:custGeom>
              <a:avLst/>
              <a:gdLst/>
              <a:ahLst/>
              <a:cxnLst/>
              <a:rect l="l" t="t" r="r" b="b"/>
              <a:pathLst>
                <a:path w="447675" h="588010">
                  <a:moveTo>
                    <a:pt x="363467" y="507483"/>
                  </a:moveTo>
                  <a:lnTo>
                    <a:pt x="332987" y="530343"/>
                  </a:lnTo>
                  <a:lnTo>
                    <a:pt x="447287" y="587493"/>
                  </a:lnTo>
                  <a:lnTo>
                    <a:pt x="435511" y="522723"/>
                  </a:lnTo>
                  <a:lnTo>
                    <a:pt x="374897" y="522723"/>
                  </a:lnTo>
                  <a:lnTo>
                    <a:pt x="363467" y="507483"/>
                  </a:lnTo>
                  <a:close/>
                </a:path>
                <a:path w="447675" h="588010">
                  <a:moveTo>
                    <a:pt x="393947" y="484623"/>
                  </a:moveTo>
                  <a:lnTo>
                    <a:pt x="363467" y="507483"/>
                  </a:lnTo>
                  <a:lnTo>
                    <a:pt x="374897" y="522723"/>
                  </a:lnTo>
                  <a:lnTo>
                    <a:pt x="405377" y="499863"/>
                  </a:lnTo>
                  <a:lnTo>
                    <a:pt x="393947" y="484623"/>
                  </a:lnTo>
                  <a:close/>
                </a:path>
                <a:path w="447675" h="588010">
                  <a:moveTo>
                    <a:pt x="424427" y="461763"/>
                  </a:moveTo>
                  <a:lnTo>
                    <a:pt x="393947" y="484623"/>
                  </a:lnTo>
                  <a:lnTo>
                    <a:pt x="405377" y="499863"/>
                  </a:lnTo>
                  <a:lnTo>
                    <a:pt x="374897" y="522723"/>
                  </a:lnTo>
                  <a:lnTo>
                    <a:pt x="435511" y="522723"/>
                  </a:lnTo>
                  <a:lnTo>
                    <a:pt x="424427" y="461763"/>
                  </a:lnTo>
                  <a:close/>
                </a:path>
                <a:path w="447675" h="588010">
                  <a:moveTo>
                    <a:pt x="30479" y="0"/>
                  </a:moveTo>
                  <a:lnTo>
                    <a:pt x="0" y="22859"/>
                  </a:lnTo>
                  <a:lnTo>
                    <a:pt x="363467" y="507483"/>
                  </a:lnTo>
                  <a:lnTo>
                    <a:pt x="393947" y="484623"/>
                  </a:lnTo>
                  <a:lnTo>
                    <a:pt x="3047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355336" y="4343399"/>
              <a:ext cx="320039" cy="755904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5395447" y="4361535"/>
              <a:ext cx="159385" cy="558800"/>
            </a:xfrm>
            <a:custGeom>
              <a:avLst/>
              <a:gdLst/>
              <a:ahLst/>
              <a:cxnLst/>
              <a:rect l="l" t="t" r="r" b="b"/>
              <a:pathLst>
                <a:path w="159385" h="558800">
                  <a:moveTo>
                    <a:pt x="84363" y="449499"/>
                  </a:moveTo>
                  <a:lnTo>
                    <a:pt x="46937" y="456637"/>
                  </a:lnTo>
                  <a:lnTo>
                    <a:pt x="124487" y="558206"/>
                  </a:lnTo>
                  <a:lnTo>
                    <a:pt x="149899" y="468212"/>
                  </a:lnTo>
                  <a:lnTo>
                    <a:pt x="87932" y="468212"/>
                  </a:lnTo>
                  <a:lnTo>
                    <a:pt x="84363" y="449499"/>
                  </a:lnTo>
                  <a:close/>
                </a:path>
                <a:path w="159385" h="558800">
                  <a:moveTo>
                    <a:pt x="121788" y="442362"/>
                  </a:moveTo>
                  <a:lnTo>
                    <a:pt x="84363" y="449499"/>
                  </a:lnTo>
                  <a:lnTo>
                    <a:pt x="87932" y="468212"/>
                  </a:lnTo>
                  <a:lnTo>
                    <a:pt x="125356" y="461074"/>
                  </a:lnTo>
                  <a:lnTo>
                    <a:pt x="121788" y="442362"/>
                  </a:lnTo>
                  <a:close/>
                </a:path>
                <a:path w="159385" h="558800">
                  <a:moveTo>
                    <a:pt x="159213" y="435225"/>
                  </a:moveTo>
                  <a:lnTo>
                    <a:pt x="121788" y="442362"/>
                  </a:lnTo>
                  <a:lnTo>
                    <a:pt x="125356" y="461074"/>
                  </a:lnTo>
                  <a:lnTo>
                    <a:pt x="87932" y="468212"/>
                  </a:lnTo>
                  <a:lnTo>
                    <a:pt x="149899" y="468212"/>
                  </a:lnTo>
                  <a:lnTo>
                    <a:pt x="159213" y="435225"/>
                  </a:lnTo>
                  <a:close/>
                </a:path>
                <a:path w="159385" h="558800">
                  <a:moveTo>
                    <a:pt x="37424" y="0"/>
                  </a:moveTo>
                  <a:lnTo>
                    <a:pt x="0" y="7137"/>
                  </a:lnTo>
                  <a:lnTo>
                    <a:pt x="84363" y="449499"/>
                  </a:lnTo>
                  <a:lnTo>
                    <a:pt x="121788" y="442362"/>
                  </a:lnTo>
                  <a:lnTo>
                    <a:pt x="3742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555735" y="4325112"/>
              <a:ext cx="323088" cy="755904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8597567" y="4343972"/>
              <a:ext cx="159385" cy="558800"/>
            </a:xfrm>
            <a:custGeom>
              <a:avLst/>
              <a:gdLst/>
              <a:ahLst/>
              <a:cxnLst/>
              <a:rect l="l" t="t" r="r" b="b"/>
              <a:pathLst>
                <a:path w="159384" h="558800">
                  <a:moveTo>
                    <a:pt x="84363" y="449500"/>
                  </a:moveTo>
                  <a:lnTo>
                    <a:pt x="46937" y="456637"/>
                  </a:lnTo>
                  <a:lnTo>
                    <a:pt x="124487" y="558208"/>
                  </a:lnTo>
                  <a:lnTo>
                    <a:pt x="149899" y="468213"/>
                  </a:lnTo>
                  <a:lnTo>
                    <a:pt x="87932" y="468213"/>
                  </a:lnTo>
                  <a:lnTo>
                    <a:pt x="84363" y="449500"/>
                  </a:lnTo>
                  <a:close/>
                </a:path>
                <a:path w="159384" h="558800">
                  <a:moveTo>
                    <a:pt x="121789" y="442362"/>
                  </a:moveTo>
                  <a:lnTo>
                    <a:pt x="84363" y="449500"/>
                  </a:lnTo>
                  <a:lnTo>
                    <a:pt x="87932" y="468213"/>
                  </a:lnTo>
                  <a:lnTo>
                    <a:pt x="125357" y="461076"/>
                  </a:lnTo>
                  <a:lnTo>
                    <a:pt x="121789" y="442362"/>
                  </a:lnTo>
                  <a:close/>
                </a:path>
                <a:path w="159384" h="558800">
                  <a:moveTo>
                    <a:pt x="159214" y="435225"/>
                  </a:moveTo>
                  <a:lnTo>
                    <a:pt x="121789" y="442362"/>
                  </a:lnTo>
                  <a:lnTo>
                    <a:pt x="125357" y="461076"/>
                  </a:lnTo>
                  <a:lnTo>
                    <a:pt x="87932" y="468213"/>
                  </a:lnTo>
                  <a:lnTo>
                    <a:pt x="149899" y="468213"/>
                  </a:lnTo>
                  <a:lnTo>
                    <a:pt x="159214" y="435225"/>
                  </a:lnTo>
                  <a:close/>
                </a:path>
                <a:path w="159384" h="558800">
                  <a:moveTo>
                    <a:pt x="37425" y="0"/>
                  </a:moveTo>
                  <a:lnTo>
                    <a:pt x="0" y="7137"/>
                  </a:lnTo>
                  <a:lnTo>
                    <a:pt x="84363" y="449500"/>
                  </a:lnTo>
                  <a:lnTo>
                    <a:pt x="121789" y="442362"/>
                  </a:lnTo>
                  <a:lnTo>
                    <a:pt x="3742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58568" y="4325112"/>
              <a:ext cx="323088" cy="755904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2300942" y="4343972"/>
              <a:ext cx="159385" cy="558800"/>
            </a:xfrm>
            <a:custGeom>
              <a:avLst/>
              <a:gdLst/>
              <a:ahLst/>
              <a:cxnLst/>
              <a:rect l="l" t="t" r="r" b="b"/>
              <a:pathLst>
                <a:path w="159385" h="558800">
                  <a:moveTo>
                    <a:pt x="84363" y="449499"/>
                  </a:moveTo>
                  <a:lnTo>
                    <a:pt x="46937" y="456637"/>
                  </a:lnTo>
                  <a:lnTo>
                    <a:pt x="124487" y="558208"/>
                  </a:lnTo>
                  <a:lnTo>
                    <a:pt x="149898" y="468213"/>
                  </a:lnTo>
                  <a:lnTo>
                    <a:pt x="87932" y="468213"/>
                  </a:lnTo>
                  <a:lnTo>
                    <a:pt x="84363" y="449499"/>
                  </a:lnTo>
                  <a:close/>
                </a:path>
                <a:path w="159385" h="558800">
                  <a:moveTo>
                    <a:pt x="121787" y="442362"/>
                  </a:moveTo>
                  <a:lnTo>
                    <a:pt x="84363" y="449499"/>
                  </a:lnTo>
                  <a:lnTo>
                    <a:pt x="87932" y="468213"/>
                  </a:lnTo>
                  <a:lnTo>
                    <a:pt x="125356" y="461076"/>
                  </a:lnTo>
                  <a:lnTo>
                    <a:pt x="121787" y="442362"/>
                  </a:lnTo>
                  <a:close/>
                </a:path>
                <a:path w="159385" h="558800">
                  <a:moveTo>
                    <a:pt x="159213" y="435225"/>
                  </a:moveTo>
                  <a:lnTo>
                    <a:pt x="121787" y="442362"/>
                  </a:lnTo>
                  <a:lnTo>
                    <a:pt x="125356" y="461076"/>
                  </a:lnTo>
                  <a:lnTo>
                    <a:pt x="87932" y="468213"/>
                  </a:lnTo>
                  <a:lnTo>
                    <a:pt x="149898" y="468213"/>
                  </a:lnTo>
                  <a:lnTo>
                    <a:pt x="159213" y="435225"/>
                  </a:lnTo>
                  <a:close/>
                </a:path>
                <a:path w="159385" h="558800">
                  <a:moveTo>
                    <a:pt x="37424" y="0"/>
                  </a:moveTo>
                  <a:lnTo>
                    <a:pt x="0" y="7137"/>
                  </a:lnTo>
                  <a:lnTo>
                    <a:pt x="84363" y="449499"/>
                  </a:lnTo>
                  <a:lnTo>
                    <a:pt x="121787" y="442362"/>
                  </a:lnTo>
                  <a:lnTo>
                    <a:pt x="3742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848599" y="4337303"/>
              <a:ext cx="454151" cy="640080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8006544" y="4355909"/>
              <a:ext cx="255270" cy="441325"/>
            </a:xfrm>
            <a:custGeom>
              <a:avLst/>
              <a:gdLst/>
              <a:ahLst/>
              <a:cxnLst/>
              <a:rect l="l" t="t" r="r" b="b"/>
              <a:pathLst>
                <a:path w="255270" h="441325">
                  <a:moveTo>
                    <a:pt x="5118" y="313554"/>
                  </a:moveTo>
                  <a:lnTo>
                    <a:pt x="0" y="441242"/>
                  </a:lnTo>
                  <a:lnTo>
                    <a:pt x="105222" y="368722"/>
                  </a:lnTo>
                  <a:lnTo>
                    <a:pt x="102127" y="367017"/>
                  </a:lnTo>
                  <a:lnTo>
                    <a:pt x="62659" y="367017"/>
                  </a:lnTo>
                  <a:lnTo>
                    <a:pt x="29291" y="348627"/>
                  </a:lnTo>
                  <a:lnTo>
                    <a:pt x="38486" y="331943"/>
                  </a:lnTo>
                  <a:lnTo>
                    <a:pt x="5118" y="313554"/>
                  </a:lnTo>
                  <a:close/>
                </a:path>
                <a:path w="255270" h="441325">
                  <a:moveTo>
                    <a:pt x="38486" y="331943"/>
                  </a:moveTo>
                  <a:lnTo>
                    <a:pt x="29291" y="348627"/>
                  </a:lnTo>
                  <a:lnTo>
                    <a:pt x="62659" y="367017"/>
                  </a:lnTo>
                  <a:lnTo>
                    <a:pt x="71854" y="350333"/>
                  </a:lnTo>
                  <a:lnTo>
                    <a:pt x="38486" y="331943"/>
                  </a:lnTo>
                  <a:close/>
                </a:path>
                <a:path w="255270" h="441325">
                  <a:moveTo>
                    <a:pt x="71854" y="350333"/>
                  </a:moveTo>
                  <a:lnTo>
                    <a:pt x="62659" y="367017"/>
                  </a:lnTo>
                  <a:lnTo>
                    <a:pt x="102127" y="367017"/>
                  </a:lnTo>
                  <a:lnTo>
                    <a:pt x="71854" y="350333"/>
                  </a:lnTo>
                  <a:close/>
                </a:path>
                <a:path w="255270" h="441325">
                  <a:moveTo>
                    <a:pt x="221427" y="0"/>
                  </a:moveTo>
                  <a:lnTo>
                    <a:pt x="38486" y="331943"/>
                  </a:lnTo>
                  <a:lnTo>
                    <a:pt x="71854" y="350333"/>
                  </a:lnTo>
                  <a:lnTo>
                    <a:pt x="254795" y="18389"/>
                  </a:lnTo>
                  <a:lnTo>
                    <a:pt x="22142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651248" y="4337303"/>
              <a:ext cx="454151" cy="640080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4808029" y="4355909"/>
              <a:ext cx="255270" cy="441325"/>
            </a:xfrm>
            <a:custGeom>
              <a:avLst/>
              <a:gdLst/>
              <a:ahLst/>
              <a:cxnLst/>
              <a:rect l="l" t="t" r="r" b="b"/>
              <a:pathLst>
                <a:path w="255270" h="441325">
                  <a:moveTo>
                    <a:pt x="5118" y="313554"/>
                  </a:moveTo>
                  <a:lnTo>
                    <a:pt x="0" y="441242"/>
                  </a:lnTo>
                  <a:lnTo>
                    <a:pt x="105222" y="368722"/>
                  </a:lnTo>
                  <a:lnTo>
                    <a:pt x="102127" y="367017"/>
                  </a:lnTo>
                  <a:lnTo>
                    <a:pt x="62659" y="367017"/>
                  </a:lnTo>
                  <a:lnTo>
                    <a:pt x="29291" y="348627"/>
                  </a:lnTo>
                  <a:lnTo>
                    <a:pt x="38486" y="331943"/>
                  </a:lnTo>
                  <a:lnTo>
                    <a:pt x="5118" y="313554"/>
                  </a:lnTo>
                  <a:close/>
                </a:path>
                <a:path w="255270" h="441325">
                  <a:moveTo>
                    <a:pt x="38486" y="331943"/>
                  </a:moveTo>
                  <a:lnTo>
                    <a:pt x="29291" y="348627"/>
                  </a:lnTo>
                  <a:lnTo>
                    <a:pt x="62659" y="367017"/>
                  </a:lnTo>
                  <a:lnTo>
                    <a:pt x="71854" y="350333"/>
                  </a:lnTo>
                  <a:lnTo>
                    <a:pt x="38486" y="331943"/>
                  </a:lnTo>
                  <a:close/>
                </a:path>
                <a:path w="255270" h="441325">
                  <a:moveTo>
                    <a:pt x="71854" y="350333"/>
                  </a:moveTo>
                  <a:lnTo>
                    <a:pt x="62659" y="367017"/>
                  </a:lnTo>
                  <a:lnTo>
                    <a:pt x="102127" y="367017"/>
                  </a:lnTo>
                  <a:lnTo>
                    <a:pt x="71854" y="350333"/>
                  </a:lnTo>
                  <a:close/>
                </a:path>
                <a:path w="255270" h="441325">
                  <a:moveTo>
                    <a:pt x="221427" y="0"/>
                  </a:moveTo>
                  <a:lnTo>
                    <a:pt x="38486" y="331943"/>
                  </a:lnTo>
                  <a:lnTo>
                    <a:pt x="71854" y="350333"/>
                  </a:lnTo>
                  <a:lnTo>
                    <a:pt x="254795" y="18389"/>
                  </a:lnTo>
                  <a:lnTo>
                    <a:pt x="22142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548384" y="4337303"/>
              <a:ext cx="454152" cy="640080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706063" y="4355909"/>
              <a:ext cx="255270" cy="441325"/>
            </a:xfrm>
            <a:custGeom>
              <a:avLst/>
              <a:gdLst/>
              <a:ahLst/>
              <a:cxnLst/>
              <a:rect l="l" t="t" r="r" b="b"/>
              <a:pathLst>
                <a:path w="255269" h="441325">
                  <a:moveTo>
                    <a:pt x="5118" y="313554"/>
                  </a:moveTo>
                  <a:lnTo>
                    <a:pt x="0" y="441242"/>
                  </a:lnTo>
                  <a:lnTo>
                    <a:pt x="105222" y="368722"/>
                  </a:lnTo>
                  <a:lnTo>
                    <a:pt x="102127" y="367017"/>
                  </a:lnTo>
                  <a:lnTo>
                    <a:pt x="62659" y="367017"/>
                  </a:lnTo>
                  <a:lnTo>
                    <a:pt x="29291" y="348627"/>
                  </a:lnTo>
                  <a:lnTo>
                    <a:pt x="38486" y="331943"/>
                  </a:lnTo>
                  <a:lnTo>
                    <a:pt x="5118" y="313554"/>
                  </a:lnTo>
                  <a:close/>
                </a:path>
                <a:path w="255269" h="441325">
                  <a:moveTo>
                    <a:pt x="38486" y="331943"/>
                  </a:moveTo>
                  <a:lnTo>
                    <a:pt x="29291" y="348627"/>
                  </a:lnTo>
                  <a:lnTo>
                    <a:pt x="62659" y="367017"/>
                  </a:lnTo>
                  <a:lnTo>
                    <a:pt x="71854" y="350333"/>
                  </a:lnTo>
                  <a:lnTo>
                    <a:pt x="38486" y="331943"/>
                  </a:lnTo>
                  <a:close/>
                </a:path>
                <a:path w="255269" h="441325">
                  <a:moveTo>
                    <a:pt x="71854" y="350333"/>
                  </a:moveTo>
                  <a:lnTo>
                    <a:pt x="62659" y="367017"/>
                  </a:lnTo>
                  <a:lnTo>
                    <a:pt x="102127" y="367017"/>
                  </a:lnTo>
                  <a:lnTo>
                    <a:pt x="71854" y="350333"/>
                  </a:lnTo>
                  <a:close/>
                </a:path>
                <a:path w="255269" h="441325">
                  <a:moveTo>
                    <a:pt x="221427" y="0"/>
                  </a:moveTo>
                  <a:lnTo>
                    <a:pt x="38486" y="331943"/>
                  </a:lnTo>
                  <a:lnTo>
                    <a:pt x="71854" y="350333"/>
                  </a:lnTo>
                  <a:lnTo>
                    <a:pt x="254795" y="18389"/>
                  </a:lnTo>
                  <a:lnTo>
                    <a:pt x="22142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210056" y="1856231"/>
              <a:ext cx="1106424" cy="310896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251179" y="1931690"/>
              <a:ext cx="909955" cy="114300"/>
            </a:xfrm>
            <a:custGeom>
              <a:avLst/>
              <a:gdLst/>
              <a:ahLst/>
              <a:cxnLst/>
              <a:rect l="l" t="t" r="r" b="b"/>
              <a:pathLst>
                <a:path w="909955" h="114300">
                  <a:moveTo>
                    <a:pt x="795470" y="0"/>
                  </a:moveTo>
                  <a:lnTo>
                    <a:pt x="795470" y="114300"/>
                  </a:lnTo>
                  <a:lnTo>
                    <a:pt x="871672" y="76200"/>
                  </a:lnTo>
                  <a:lnTo>
                    <a:pt x="814520" y="76200"/>
                  </a:lnTo>
                  <a:lnTo>
                    <a:pt x="814520" y="38100"/>
                  </a:lnTo>
                  <a:lnTo>
                    <a:pt x="871668" y="38100"/>
                  </a:lnTo>
                  <a:lnTo>
                    <a:pt x="795470" y="0"/>
                  </a:lnTo>
                  <a:close/>
                </a:path>
                <a:path w="909955" h="114300">
                  <a:moveTo>
                    <a:pt x="795470" y="38100"/>
                  </a:moveTo>
                  <a:lnTo>
                    <a:pt x="0" y="38100"/>
                  </a:lnTo>
                  <a:lnTo>
                    <a:pt x="0" y="76200"/>
                  </a:lnTo>
                  <a:lnTo>
                    <a:pt x="795470" y="76200"/>
                  </a:lnTo>
                  <a:lnTo>
                    <a:pt x="795470" y="38100"/>
                  </a:lnTo>
                  <a:close/>
                </a:path>
                <a:path w="909955" h="114300">
                  <a:moveTo>
                    <a:pt x="871668" y="38100"/>
                  </a:moveTo>
                  <a:lnTo>
                    <a:pt x="814520" y="38100"/>
                  </a:lnTo>
                  <a:lnTo>
                    <a:pt x="814520" y="76200"/>
                  </a:lnTo>
                  <a:lnTo>
                    <a:pt x="871672" y="76200"/>
                  </a:lnTo>
                  <a:lnTo>
                    <a:pt x="909770" y="57151"/>
                  </a:lnTo>
                  <a:lnTo>
                    <a:pt x="871668" y="381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160949" y="1300342"/>
              <a:ext cx="4973955" cy="566420"/>
            </a:xfrm>
            <a:custGeom>
              <a:avLst/>
              <a:gdLst/>
              <a:ahLst/>
              <a:cxnLst/>
              <a:rect l="l" t="t" r="r" b="b"/>
              <a:pathLst>
                <a:path w="4973955" h="566419">
                  <a:moveTo>
                    <a:pt x="4879211" y="0"/>
                  </a:moveTo>
                  <a:lnTo>
                    <a:pt x="94386" y="0"/>
                  </a:lnTo>
                  <a:lnTo>
                    <a:pt x="57646" y="7417"/>
                  </a:lnTo>
                  <a:lnTo>
                    <a:pt x="27645" y="27645"/>
                  </a:lnTo>
                  <a:lnTo>
                    <a:pt x="7417" y="57647"/>
                  </a:lnTo>
                  <a:lnTo>
                    <a:pt x="0" y="94387"/>
                  </a:lnTo>
                  <a:lnTo>
                    <a:pt x="0" y="471934"/>
                  </a:lnTo>
                  <a:lnTo>
                    <a:pt x="7417" y="508674"/>
                  </a:lnTo>
                  <a:lnTo>
                    <a:pt x="27645" y="538676"/>
                  </a:lnTo>
                  <a:lnTo>
                    <a:pt x="57646" y="558904"/>
                  </a:lnTo>
                  <a:lnTo>
                    <a:pt x="94386" y="566322"/>
                  </a:lnTo>
                  <a:lnTo>
                    <a:pt x="4879211" y="566322"/>
                  </a:lnTo>
                  <a:lnTo>
                    <a:pt x="4915951" y="558904"/>
                  </a:lnTo>
                  <a:lnTo>
                    <a:pt x="4945953" y="538676"/>
                  </a:lnTo>
                  <a:lnTo>
                    <a:pt x="4966180" y="508674"/>
                  </a:lnTo>
                  <a:lnTo>
                    <a:pt x="4973598" y="471934"/>
                  </a:lnTo>
                  <a:lnTo>
                    <a:pt x="4973598" y="94387"/>
                  </a:lnTo>
                  <a:lnTo>
                    <a:pt x="4966180" y="57647"/>
                  </a:lnTo>
                  <a:lnTo>
                    <a:pt x="4945953" y="27645"/>
                  </a:lnTo>
                  <a:lnTo>
                    <a:pt x="4915951" y="7417"/>
                  </a:lnTo>
                  <a:lnTo>
                    <a:pt x="487921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160949" y="1300342"/>
              <a:ext cx="4973955" cy="566420"/>
            </a:xfrm>
            <a:custGeom>
              <a:avLst/>
              <a:gdLst/>
              <a:ahLst/>
              <a:cxnLst/>
              <a:rect l="l" t="t" r="r" b="b"/>
              <a:pathLst>
                <a:path w="4973955" h="566419">
                  <a:moveTo>
                    <a:pt x="0" y="94387"/>
                  </a:moveTo>
                  <a:lnTo>
                    <a:pt x="7417" y="57647"/>
                  </a:lnTo>
                  <a:lnTo>
                    <a:pt x="27645" y="27645"/>
                  </a:lnTo>
                  <a:lnTo>
                    <a:pt x="57646" y="7417"/>
                  </a:lnTo>
                  <a:lnTo>
                    <a:pt x="94386" y="0"/>
                  </a:lnTo>
                  <a:lnTo>
                    <a:pt x="4879213" y="0"/>
                  </a:lnTo>
                  <a:lnTo>
                    <a:pt x="4915952" y="7417"/>
                  </a:lnTo>
                  <a:lnTo>
                    <a:pt x="4945954" y="27645"/>
                  </a:lnTo>
                  <a:lnTo>
                    <a:pt x="4966181" y="57647"/>
                  </a:lnTo>
                  <a:lnTo>
                    <a:pt x="4973599" y="94387"/>
                  </a:lnTo>
                  <a:lnTo>
                    <a:pt x="4973599" y="471935"/>
                  </a:lnTo>
                  <a:lnTo>
                    <a:pt x="4966181" y="508674"/>
                  </a:lnTo>
                  <a:lnTo>
                    <a:pt x="4945954" y="538676"/>
                  </a:lnTo>
                  <a:lnTo>
                    <a:pt x="4915952" y="558904"/>
                  </a:lnTo>
                  <a:lnTo>
                    <a:pt x="4879213" y="566322"/>
                  </a:lnTo>
                  <a:lnTo>
                    <a:pt x="94386" y="566322"/>
                  </a:lnTo>
                  <a:lnTo>
                    <a:pt x="57646" y="558904"/>
                  </a:lnTo>
                  <a:lnTo>
                    <a:pt x="27645" y="538676"/>
                  </a:lnTo>
                  <a:lnTo>
                    <a:pt x="7417" y="508674"/>
                  </a:lnTo>
                  <a:lnTo>
                    <a:pt x="0" y="471935"/>
                  </a:lnTo>
                  <a:lnTo>
                    <a:pt x="0" y="94387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2236844" y="1308608"/>
            <a:ext cx="5446395" cy="8153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225" marR="359410" indent="-10160">
              <a:lnSpc>
                <a:spcPct val="105300"/>
              </a:lnSpc>
              <a:spcBef>
                <a:spcPts val="100"/>
              </a:spcBef>
            </a:pPr>
            <a:r>
              <a:rPr sz="1500" dirty="0">
                <a:latin typeface="Arial"/>
                <a:cs typeface="Arial"/>
              </a:rPr>
              <a:t>Upstream</a:t>
            </a:r>
            <a:r>
              <a:rPr sz="1500" spc="-5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flows</a:t>
            </a:r>
            <a:r>
              <a:rPr sz="1500" spc="-5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produced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by</a:t>
            </a:r>
            <a:r>
              <a:rPr sz="1500" spc="-5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Federations</a:t>
            </a:r>
            <a:r>
              <a:rPr sz="1500" spc="-5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for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eduGAIN</a:t>
            </a:r>
            <a:r>
              <a:rPr sz="1500" spc="-50" dirty="0">
                <a:latin typeface="Arial"/>
                <a:cs typeface="Arial"/>
              </a:rPr>
              <a:t> </a:t>
            </a:r>
            <a:r>
              <a:rPr sz="1500" spc="-25" dirty="0">
                <a:latin typeface="Arial"/>
                <a:cs typeface="Arial"/>
              </a:rPr>
              <a:t>MDS </a:t>
            </a:r>
            <a:r>
              <a:rPr sz="1500" dirty="0">
                <a:latin typeface="Arial"/>
                <a:cs typeface="Arial"/>
              </a:rPr>
              <a:t>Downstream</a:t>
            </a:r>
            <a:r>
              <a:rPr sz="1500" spc="-5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flows</a:t>
            </a:r>
            <a:r>
              <a:rPr sz="1500" spc="-5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produced</a:t>
            </a:r>
            <a:r>
              <a:rPr sz="1500" spc="-5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eduGAIN</a:t>
            </a:r>
            <a:r>
              <a:rPr sz="1500" spc="-5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MDS</a:t>
            </a:r>
            <a:r>
              <a:rPr sz="1500" spc="-5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for</a:t>
            </a:r>
            <a:r>
              <a:rPr sz="1500" spc="-50" dirty="0">
                <a:latin typeface="Arial"/>
                <a:cs typeface="Arial"/>
              </a:rPr>
              <a:t> </a:t>
            </a:r>
            <a:r>
              <a:rPr sz="1500" spc="-10" dirty="0">
                <a:latin typeface="Arial"/>
                <a:cs typeface="Arial"/>
              </a:rPr>
              <a:t>Federations</a:t>
            </a:r>
            <a:endParaRPr sz="1500">
              <a:latin typeface="Arial"/>
              <a:cs typeface="Arial"/>
            </a:endParaRPr>
          </a:p>
          <a:p>
            <a:pPr marL="37465">
              <a:lnSpc>
                <a:spcPct val="100000"/>
              </a:lnSpc>
              <a:spcBef>
                <a:spcPts val="625"/>
              </a:spcBef>
            </a:pPr>
            <a:r>
              <a:rPr sz="1500" dirty="0">
                <a:latin typeface="Arial"/>
                <a:cs typeface="Arial"/>
              </a:rPr>
              <a:t>Downstream</a:t>
            </a:r>
            <a:r>
              <a:rPr sz="1500" spc="-5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flows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produced</a:t>
            </a:r>
            <a:r>
              <a:rPr sz="1500" spc="-5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by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Federations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for</a:t>
            </a:r>
            <a:r>
              <a:rPr sz="1500" spc="-5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their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spc="-10" dirty="0">
                <a:latin typeface="Arial"/>
                <a:cs typeface="Arial"/>
              </a:rPr>
              <a:t>community</a:t>
            </a:r>
            <a:endParaRPr sz="15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9252853" y="6346624"/>
            <a:ext cx="98615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10" dirty="0">
                <a:solidFill>
                  <a:srgbClr val="03435F"/>
                </a:solidFill>
                <a:latin typeface="Calibri"/>
                <a:cs typeface="Calibri"/>
                <a:hlinkClick r:id="rId14"/>
              </a:rPr>
              <a:t>www.geant.org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" name="object 3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25" dirty="0"/>
              <a:t>17</a:t>
            </a:fld>
            <a:endParaRPr spc="-25" dirty="0"/>
          </a:p>
        </p:txBody>
      </p:sp>
      <p:sp>
        <p:nvSpPr>
          <p:cNvPr id="31" name="object 31"/>
          <p:cNvSpPr txBox="1"/>
          <p:nvPr/>
        </p:nvSpPr>
        <p:spPr>
          <a:xfrm>
            <a:off x="8994747" y="6374056"/>
            <a:ext cx="9588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|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9525" y="997203"/>
            <a:ext cx="10110470" cy="5078095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3445510" marR="958850" indent="-280670">
              <a:lnSpc>
                <a:spcPts val="3000"/>
              </a:lnSpc>
              <a:spcBef>
                <a:spcPts val="500"/>
              </a:spcBef>
            </a:pP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A</a:t>
            </a:r>
            <a:r>
              <a:rPr sz="2800" b="1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federation</a:t>
            </a:r>
            <a:r>
              <a:rPr sz="2800" b="1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Operator</a:t>
            </a:r>
            <a:r>
              <a:rPr sz="2800" b="1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is</a:t>
            </a:r>
            <a:r>
              <a:rPr sz="2800" b="1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an</a:t>
            </a:r>
            <a:r>
              <a:rPr sz="2800" b="1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1E4E79"/>
                </a:solidFill>
                <a:latin typeface="Calibri"/>
                <a:cs typeface="Calibri"/>
              </a:rPr>
              <a:t>organization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that</a:t>
            </a:r>
            <a:r>
              <a:rPr sz="2800" b="1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operates</a:t>
            </a:r>
            <a:r>
              <a:rPr sz="2800" b="1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an</a:t>
            </a:r>
            <a:r>
              <a:rPr sz="2800" b="1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identity</a:t>
            </a:r>
            <a:r>
              <a:rPr sz="2800" b="1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1E4E79"/>
                </a:solidFill>
                <a:latin typeface="Calibri"/>
                <a:cs typeface="Calibri"/>
              </a:rPr>
              <a:t>federation.</a:t>
            </a:r>
            <a:endParaRPr sz="2800" dirty="0">
              <a:latin typeface="Calibri"/>
              <a:cs typeface="Calibri"/>
            </a:endParaRPr>
          </a:p>
          <a:p>
            <a:pPr marL="418465" indent="-405765">
              <a:lnSpc>
                <a:spcPts val="3279"/>
              </a:lnSpc>
              <a:spcBef>
                <a:spcPts val="2190"/>
              </a:spcBef>
              <a:buFont typeface="Arial"/>
              <a:buChar char="•"/>
              <a:tabLst>
                <a:tab pos="418465" algn="l"/>
              </a:tabLst>
            </a:pP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Operation</a:t>
            </a:r>
            <a:r>
              <a:rPr sz="2800" b="1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typically</a:t>
            </a:r>
            <a:r>
              <a:rPr sz="2800" b="1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includes</a:t>
            </a:r>
            <a:r>
              <a:rPr sz="2800" b="1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1E4E79"/>
                </a:solidFill>
                <a:latin typeface="Calibri"/>
                <a:cs typeface="Calibri"/>
              </a:rPr>
              <a:t>at</a:t>
            </a:r>
            <a:r>
              <a:rPr sz="2800" b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1E4E79"/>
                </a:solidFill>
                <a:latin typeface="Calibri"/>
                <a:cs typeface="Calibri"/>
              </a:rPr>
              <a:t>minimum:</a:t>
            </a:r>
            <a:endParaRPr sz="2800" dirty="0">
              <a:latin typeface="Calibri"/>
              <a:cs typeface="Calibri"/>
            </a:endParaRPr>
          </a:p>
          <a:p>
            <a:pPr marL="875665" lvl="1" indent="-380365">
              <a:lnSpc>
                <a:spcPts val="2175"/>
              </a:lnSpc>
              <a:buSzPct val="120000"/>
              <a:buFont typeface="Arial"/>
              <a:buChar char="•"/>
              <a:tabLst>
                <a:tab pos="875665" algn="l"/>
              </a:tabLst>
            </a:pP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Collecting,</a:t>
            </a:r>
            <a:r>
              <a:rPr sz="20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processing</a:t>
            </a:r>
            <a:r>
              <a:rPr sz="20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20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republishing</a:t>
            </a:r>
            <a:r>
              <a:rPr sz="20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federation</a:t>
            </a:r>
            <a:r>
              <a:rPr sz="20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E4E79"/>
                </a:solidFill>
                <a:latin typeface="Calibri"/>
                <a:cs typeface="Calibri"/>
              </a:rPr>
              <a:t>metadata</a:t>
            </a:r>
            <a:endParaRPr sz="2000" dirty="0">
              <a:latin typeface="Calibri"/>
              <a:cs typeface="Calibri"/>
            </a:endParaRPr>
          </a:p>
          <a:p>
            <a:pPr marL="875665" lvl="1" indent="-380365">
              <a:lnSpc>
                <a:spcPts val="2150"/>
              </a:lnSpc>
              <a:buSzPct val="120000"/>
              <a:buFont typeface="Arial"/>
              <a:buChar char="•"/>
              <a:tabLst>
                <a:tab pos="875665" algn="l"/>
              </a:tabLst>
            </a:pP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Common</a:t>
            </a:r>
            <a:r>
              <a:rPr sz="2000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policies</a:t>
            </a:r>
            <a:r>
              <a:rPr sz="20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20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legal</a:t>
            </a:r>
            <a:r>
              <a:rPr sz="20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frameworks</a:t>
            </a:r>
            <a:r>
              <a:rPr sz="20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that</a:t>
            </a:r>
            <a:r>
              <a:rPr sz="20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all</a:t>
            </a:r>
            <a:r>
              <a:rPr sz="20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federation</a:t>
            </a:r>
            <a:r>
              <a:rPr sz="2000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participants</a:t>
            </a:r>
            <a:r>
              <a:rPr sz="20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adhere</a:t>
            </a:r>
            <a:r>
              <a:rPr sz="20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25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endParaRPr sz="2000" dirty="0">
              <a:latin typeface="Calibri"/>
              <a:cs typeface="Calibri"/>
            </a:endParaRPr>
          </a:p>
          <a:p>
            <a:pPr marL="875665" lvl="1" indent="-380365">
              <a:lnSpc>
                <a:spcPts val="2195"/>
              </a:lnSpc>
              <a:buSzPct val="120000"/>
              <a:buFont typeface="Arial"/>
              <a:buChar char="•"/>
              <a:tabLst>
                <a:tab pos="875665" algn="l"/>
              </a:tabLst>
            </a:pP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Guidelines</a:t>
            </a:r>
            <a:r>
              <a:rPr sz="20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2000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deployment</a:t>
            </a:r>
            <a:r>
              <a:rPr sz="20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instructions</a:t>
            </a:r>
            <a:r>
              <a:rPr sz="20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r>
              <a:rPr sz="2000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operate</a:t>
            </a:r>
            <a:r>
              <a:rPr sz="20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services</a:t>
            </a:r>
            <a:r>
              <a:rPr sz="20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in</a:t>
            </a:r>
            <a:r>
              <a:rPr sz="2000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20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E4E79"/>
                </a:solidFill>
                <a:latin typeface="Calibri"/>
                <a:cs typeface="Calibri"/>
              </a:rPr>
              <a:t>federation</a:t>
            </a:r>
            <a:endParaRPr sz="2000" dirty="0">
              <a:latin typeface="Calibri"/>
              <a:cs typeface="Calibri"/>
            </a:endParaRPr>
          </a:p>
          <a:p>
            <a:pPr marL="875665" lvl="1" indent="-380365">
              <a:lnSpc>
                <a:spcPts val="2305"/>
              </a:lnSpc>
              <a:buSzPct val="120000"/>
              <a:buFont typeface="Arial"/>
              <a:buChar char="•"/>
              <a:tabLst>
                <a:tab pos="875665" algn="l"/>
              </a:tabLst>
            </a:pP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Helpdesk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assist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with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deploying</a:t>
            </a:r>
            <a:r>
              <a:rPr sz="20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services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debugging</a:t>
            </a:r>
            <a:r>
              <a:rPr sz="20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E4E79"/>
                </a:solidFill>
                <a:latin typeface="Calibri"/>
                <a:cs typeface="Calibri"/>
              </a:rPr>
              <a:t>issues</a:t>
            </a:r>
            <a:endParaRPr sz="2000" dirty="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350"/>
              </a:spcBef>
              <a:buClr>
                <a:srgbClr val="1E4E79"/>
              </a:buClr>
              <a:buFont typeface="Arial"/>
              <a:buChar char="•"/>
            </a:pPr>
            <a:endParaRPr sz="2000" dirty="0">
              <a:latin typeface="Calibri"/>
              <a:cs typeface="Calibri"/>
            </a:endParaRPr>
          </a:p>
          <a:p>
            <a:pPr marL="418465" indent="-405765">
              <a:lnSpc>
                <a:spcPct val="100000"/>
              </a:lnSpc>
              <a:buSzPct val="116666"/>
              <a:buFont typeface="Arial"/>
              <a:buChar char="•"/>
              <a:tabLst>
                <a:tab pos="418465" algn="l"/>
              </a:tabLst>
            </a:pP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Many</a:t>
            </a:r>
            <a:r>
              <a:rPr sz="2400" b="1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federations</a:t>
            </a:r>
            <a:r>
              <a:rPr sz="2400" b="1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also</a:t>
            </a:r>
            <a:r>
              <a:rPr sz="2400" b="1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1E4E79"/>
                </a:solidFill>
                <a:latin typeface="Calibri"/>
                <a:cs typeface="Calibri"/>
              </a:rPr>
              <a:t>offer:</a:t>
            </a:r>
            <a:endParaRPr sz="2400" dirty="0">
              <a:latin typeface="Calibri"/>
              <a:cs typeface="Calibri"/>
            </a:endParaRPr>
          </a:p>
          <a:p>
            <a:pPr marL="875665" lvl="1" indent="-380365">
              <a:lnSpc>
                <a:spcPct val="100000"/>
              </a:lnSpc>
              <a:spcBef>
                <a:spcPts val="330"/>
              </a:spcBef>
              <a:buSzPct val="120000"/>
              <a:buFont typeface="Arial"/>
              <a:buChar char="•"/>
              <a:tabLst>
                <a:tab pos="875665" algn="l"/>
              </a:tabLst>
            </a:pP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</a:t>
            </a:r>
            <a:r>
              <a:rPr sz="2000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central</a:t>
            </a:r>
            <a:r>
              <a:rPr sz="20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Discovery</a:t>
            </a:r>
            <a:r>
              <a:rPr sz="20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Service/WAYF</a:t>
            </a:r>
            <a:r>
              <a:rPr sz="20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E4E79"/>
                </a:solidFill>
                <a:latin typeface="Calibri"/>
                <a:cs typeface="Calibri"/>
              </a:rPr>
              <a:t>service</a:t>
            </a:r>
            <a:endParaRPr sz="2000" dirty="0">
              <a:latin typeface="Calibri"/>
              <a:cs typeface="Calibri"/>
            </a:endParaRPr>
          </a:p>
          <a:p>
            <a:pPr marL="875665" lvl="1" indent="-380365">
              <a:lnSpc>
                <a:spcPct val="100000"/>
              </a:lnSpc>
              <a:spcBef>
                <a:spcPts val="190"/>
              </a:spcBef>
              <a:buSzPct val="120000"/>
              <a:buFont typeface="Arial"/>
              <a:buChar char="•"/>
              <a:tabLst>
                <a:tab pos="875665" algn="l"/>
              </a:tabLst>
            </a:pP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guest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Identity</a:t>
            </a:r>
            <a:r>
              <a:rPr sz="20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Provider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for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users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that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don't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have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accounts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at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participating</a:t>
            </a:r>
            <a:r>
              <a:rPr sz="20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E4E79"/>
                </a:solidFill>
                <a:latin typeface="Calibri"/>
                <a:cs typeface="Calibri"/>
              </a:rPr>
              <a:t>organisations</a:t>
            </a:r>
            <a:endParaRPr sz="2000" dirty="0">
              <a:latin typeface="Calibri"/>
              <a:cs typeface="Calibri"/>
            </a:endParaRPr>
          </a:p>
          <a:p>
            <a:pPr marL="875665" lvl="1" indent="-380365">
              <a:lnSpc>
                <a:spcPct val="100000"/>
              </a:lnSpc>
              <a:spcBef>
                <a:spcPts val="315"/>
              </a:spcBef>
              <a:buSzPct val="120000"/>
              <a:buFont typeface="Arial"/>
              <a:buChar char="•"/>
              <a:tabLst>
                <a:tab pos="875665" algn="l"/>
              </a:tabLst>
            </a:pP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test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infrastructure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test</a:t>
            </a:r>
            <a:r>
              <a:rPr sz="20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E4E79"/>
                </a:solidFill>
                <a:latin typeface="Calibri"/>
                <a:cs typeface="Calibri"/>
              </a:rPr>
              <a:t>service</a:t>
            </a:r>
            <a:endParaRPr sz="2000" dirty="0">
              <a:latin typeface="Calibri"/>
              <a:cs typeface="Calibri"/>
            </a:endParaRPr>
          </a:p>
          <a:p>
            <a:pPr marL="875665" lvl="1" indent="-380365">
              <a:lnSpc>
                <a:spcPct val="100000"/>
              </a:lnSpc>
              <a:spcBef>
                <a:spcPts val="285"/>
              </a:spcBef>
              <a:buSzPct val="120000"/>
              <a:buFont typeface="Arial"/>
              <a:buChar char="•"/>
              <a:tabLst>
                <a:tab pos="875665" algn="l"/>
              </a:tabLst>
            </a:pP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Hosted</a:t>
            </a:r>
            <a:r>
              <a:rPr sz="20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Identity</a:t>
            </a:r>
            <a:r>
              <a:rPr sz="20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E4E79"/>
                </a:solidFill>
                <a:latin typeface="Calibri"/>
                <a:cs typeface="Calibri"/>
              </a:rPr>
              <a:t>Providers</a:t>
            </a:r>
            <a:endParaRPr sz="2000" dirty="0">
              <a:latin typeface="Calibri"/>
              <a:cs typeface="Calibri"/>
            </a:endParaRPr>
          </a:p>
          <a:p>
            <a:pPr marL="875665" lvl="1" indent="-380365">
              <a:lnSpc>
                <a:spcPct val="100000"/>
              </a:lnSpc>
              <a:spcBef>
                <a:spcPts val="215"/>
              </a:spcBef>
              <a:buSzPct val="120000"/>
              <a:buFont typeface="Arial"/>
              <a:buChar char="•"/>
              <a:tabLst>
                <a:tab pos="875665" algn="l"/>
              </a:tabLst>
            </a:pP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Workshops</a:t>
            </a:r>
            <a:r>
              <a:rPr sz="20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2000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E4E79"/>
                </a:solidFill>
                <a:latin typeface="Calibri"/>
                <a:cs typeface="Calibri"/>
              </a:rPr>
              <a:t>Trainings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0136" y="172212"/>
            <a:ext cx="494792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1E4E79"/>
                </a:solidFill>
              </a:rPr>
              <a:t>Role</a:t>
            </a:r>
            <a:r>
              <a:rPr spc="-55" dirty="0">
                <a:solidFill>
                  <a:srgbClr val="1E4E79"/>
                </a:solidFill>
              </a:rPr>
              <a:t> </a:t>
            </a:r>
            <a:r>
              <a:rPr dirty="0">
                <a:solidFill>
                  <a:srgbClr val="1E4E79"/>
                </a:solidFill>
              </a:rPr>
              <a:t>of</a:t>
            </a:r>
            <a:r>
              <a:rPr spc="-55" dirty="0">
                <a:solidFill>
                  <a:srgbClr val="1E4E79"/>
                </a:solidFill>
              </a:rPr>
              <a:t> </a:t>
            </a:r>
            <a:r>
              <a:rPr dirty="0">
                <a:solidFill>
                  <a:srgbClr val="1E4E79"/>
                </a:solidFill>
              </a:rPr>
              <a:t>Federation</a:t>
            </a:r>
            <a:r>
              <a:rPr spc="-55" dirty="0">
                <a:solidFill>
                  <a:srgbClr val="1E4E79"/>
                </a:solidFill>
              </a:rPr>
              <a:t> </a:t>
            </a:r>
            <a:r>
              <a:rPr spc="-10" dirty="0">
                <a:solidFill>
                  <a:srgbClr val="1E4E79"/>
                </a:solidFill>
              </a:rPr>
              <a:t>Operators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81031" y="256031"/>
            <a:ext cx="1801368" cy="45110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9252853" y="6346624"/>
            <a:ext cx="98615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10" dirty="0">
                <a:solidFill>
                  <a:srgbClr val="03435F"/>
                </a:solidFill>
                <a:latin typeface="Calibri"/>
                <a:cs typeface="Calibri"/>
                <a:hlinkClick r:id="rId3"/>
              </a:rPr>
              <a:t>www.geant.org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25" dirty="0"/>
              <a:t>18</a:t>
            </a:fld>
            <a:endParaRPr spc="-25" dirty="0"/>
          </a:p>
        </p:txBody>
      </p:sp>
      <p:sp>
        <p:nvSpPr>
          <p:cNvPr id="7" name="object 7"/>
          <p:cNvSpPr txBox="1"/>
          <p:nvPr/>
        </p:nvSpPr>
        <p:spPr>
          <a:xfrm>
            <a:off x="8994747" y="6374056"/>
            <a:ext cx="9588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|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321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eduGAIN</a:t>
            </a:r>
            <a:r>
              <a:rPr spc="-50" dirty="0"/>
              <a:t> </a:t>
            </a:r>
            <a:r>
              <a:rPr dirty="0"/>
              <a:t>Federation</a:t>
            </a:r>
            <a:r>
              <a:rPr spc="-55" dirty="0"/>
              <a:t> </a:t>
            </a:r>
            <a:r>
              <a:rPr spc="-25" dirty="0"/>
              <a:t>Map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31680" y="435863"/>
            <a:ext cx="1798320" cy="451103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9252853" y="6346624"/>
            <a:ext cx="98615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10" dirty="0">
                <a:solidFill>
                  <a:srgbClr val="03435F"/>
                </a:solidFill>
                <a:latin typeface="Calibri"/>
                <a:cs typeface="Calibri"/>
                <a:hlinkClick r:id="rId3"/>
              </a:rPr>
              <a:t>www.geant.org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25" dirty="0"/>
              <a:t>19</a:t>
            </a:fld>
            <a:endParaRPr spc="-25" dirty="0"/>
          </a:p>
        </p:txBody>
      </p:sp>
      <p:sp>
        <p:nvSpPr>
          <p:cNvPr id="7" name="object 7"/>
          <p:cNvSpPr txBox="1"/>
          <p:nvPr/>
        </p:nvSpPr>
        <p:spPr>
          <a:xfrm>
            <a:off x="8994747" y="6374056"/>
            <a:ext cx="9588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|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9" name="Google Shape;461;p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11646" y="1563776"/>
            <a:ext cx="8337154" cy="45322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274807" y="0"/>
            <a:ext cx="1914525" cy="6858000"/>
            <a:chOff x="10274807" y="0"/>
            <a:chExt cx="1914525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274807" y="0"/>
              <a:ext cx="1914144" cy="68580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86871" y="6068567"/>
              <a:ext cx="1100327" cy="515112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9252853" y="6168644"/>
            <a:ext cx="1363345" cy="379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7430">
              <a:lnSpc>
                <a:spcPts val="1390"/>
              </a:lnSpc>
              <a:spcBef>
                <a:spcPts val="100"/>
              </a:spcBef>
              <a:tabLst>
                <a:tab pos="1279525" algn="l"/>
              </a:tabLst>
            </a:pP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2</a:t>
            </a: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	</a:t>
            </a: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|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ts val="1390"/>
              </a:lnSpc>
            </a:pPr>
            <a:r>
              <a:rPr sz="1200" spc="-10" dirty="0">
                <a:solidFill>
                  <a:srgbClr val="03435F"/>
                </a:solidFill>
                <a:latin typeface="Calibri"/>
                <a:cs typeface="Calibri"/>
                <a:hlinkClick r:id="rId4"/>
              </a:rPr>
              <a:t>www.geant.org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3867" y="2864611"/>
            <a:ext cx="288163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spc="-10" dirty="0">
                <a:solidFill>
                  <a:srgbClr val="1E4E79"/>
                </a:solidFill>
                <a:latin typeface="Calibri"/>
                <a:cs typeface="Calibri"/>
              </a:rPr>
              <a:t>eduGAIN</a:t>
            </a:r>
            <a:endParaRPr sz="6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66561" y="4703571"/>
            <a:ext cx="561022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i="1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4000" i="1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4000" i="1" spc="-20" dirty="0">
                <a:solidFill>
                  <a:srgbClr val="1E4E79"/>
                </a:solidFill>
                <a:latin typeface="Calibri"/>
                <a:cs typeface="Calibri"/>
              </a:rPr>
              <a:t>inter-</a:t>
            </a:r>
            <a:r>
              <a:rPr sz="4000" i="1" dirty="0">
                <a:solidFill>
                  <a:srgbClr val="1E4E79"/>
                </a:solidFill>
                <a:latin typeface="Calibri"/>
                <a:cs typeface="Calibri"/>
              </a:rPr>
              <a:t>federation</a:t>
            </a:r>
            <a:r>
              <a:rPr sz="4000" i="1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4000" i="1" spc="-10" dirty="0">
                <a:solidFill>
                  <a:srgbClr val="1E4E79"/>
                </a:solidFill>
                <a:latin typeface="Calibri"/>
                <a:cs typeface="Calibri"/>
              </a:rPr>
              <a:t>service</a:t>
            </a:r>
            <a:endParaRPr sz="40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261013" y="117682"/>
            <a:ext cx="2196480" cy="57802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677247" y="6359324"/>
            <a:ext cx="1548765" cy="213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85"/>
              </a:lnSpc>
              <a:tabLst>
                <a:tab pos="329565" algn="l"/>
                <a:tab pos="588010" algn="l"/>
              </a:tabLst>
            </a:pPr>
            <a:r>
              <a:rPr sz="1800" spc="-37" baseline="-9259" dirty="0">
                <a:solidFill>
                  <a:srgbClr val="888888"/>
                </a:solidFill>
                <a:latin typeface="Calibri"/>
                <a:cs typeface="Calibri"/>
              </a:rPr>
              <a:t>29</a:t>
            </a:r>
            <a:r>
              <a:rPr sz="1800" baseline="-9259" dirty="0">
                <a:solidFill>
                  <a:srgbClr val="888888"/>
                </a:solidFill>
                <a:latin typeface="Calibri"/>
                <a:cs typeface="Calibri"/>
              </a:rPr>
              <a:t>	</a:t>
            </a:r>
            <a:r>
              <a:rPr sz="1800" spc="-75" baseline="-9259" dirty="0">
                <a:solidFill>
                  <a:srgbClr val="888888"/>
                </a:solidFill>
                <a:latin typeface="Calibri"/>
                <a:cs typeface="Calibri"/>
              </a:rPr>
              <a:t>|</a:t>
            </a:r>
            <a:r>
              <a:rPr sz="1800" baseline="-9259" dirty="0">
                <a:solidFill>
                  <a:srgbClr val="888888"/>
                </a:solidFill>
                <a:latin typeface="Calibri"/>
                <a:cs typeface="Calibri"/>
              </a:rPr>
              <a:t>	</a:t>
            </a:r>
            <a:r>
              <a:rPr sz="1200" spc="-10" dirty="0">
                <a:solidFill>
                  <a:srgbClr val="03435F"/>
                </a:solidFill>
                <a:latin typeface="Calibri"/>
                <a:cs typeface="Calibri"/>
                <a:hlinkClick r:id="rId2"/>
              </a:rPr>
              <a:t>www.geant.org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0311383" y="0"/>
            <a:ext cx="1877695" cy="6858000"/>
            <a:chOff x="10311383" y="0"/>
            <a:chExt cx="1877695" cy="685800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311383" y="0"/>
              <a:ext cx="1877568" cy="68580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786871" y="6068567"/>
              <a:ext cx="1100327" cy="515112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0" y="0"/>
            <a:ext cx="12189460" cy="6858000"/>
            <a:chOff x="0" y="0"/>
            <a:chExt cx="12189460" cy="6858000"/>
          </a:xfrm>
        </p:grpSpPr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0"/>
              <a:ext cx="12188952" cy="685800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96696" y="780287"/>
              <a:ext cx="1588008" cy="972312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961639" y="5335523"/>
            <a:ext cx="162496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  <a:hlinkClick r:id="rId2"/>
              </a:rPr>
              <a:t>www.geant.org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3041896" y="763523"/>
            <a:ext cx="6726555" cy="888365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 marR="5080">
              <a:lnSpc>
                <a:spcPct val="91500"/>
              </a:lnSpc>
              <a:spcBef>
                <a:spcPts val="300"/>
              </a:spcBef>
            </a:pPr>
            <a:r>
              <a:rPr sz="2000" dirty="0">
                <a:solidFill>
                  <a:srgbClr val="FFFFFF"/>
                </a:solidFill>
              </a:rPr>
              <a:t>To</a:t>
            </a:r>
            <a:r>
              <a:rPr sz="2000" spc="-45" dirty="0">
                <a:solidFill>
                  <a:srgbClr val="FFFFFF"/>
                </a:solidFill>
              </a:rPr>
              <a:t> </a:t>
            </a:r>
            <a:r>
              <a:rPr sz="2000" dirty="0">
                <a:solidFill>
                  <a:srgbClr val="FFFFFF"/>
                </a:solidFill>
              </a:rPr>
              <a:t>provide</a:t>
            </a:r>
            <a:r>
              <a:rPr sz="2000" spc="-45" dirty="0">
                <a:solidFill>
                  <a:srgbClr val="FFFFFF"/>
                </a:solidFill>
              </a:rPr>
              <a:t> </a:t>
            </a:r>
            <a:r>
              <a:rPr sz="2000" dirty="0">
                <a:solidFill>
                  <a:srgbClr val="FFFFFF"/>
                </a:solidFill>
              </a:rPr>
              <a:t>an</a:t>
            </a:r>
            <a:r>
              <a:rPr sz="2000" spc="-40" dirty="0">
                <a:solidFill>
                  <a:srgbClr val="FFFFFF"/>
                </a:solidFill>
              </a:rPr>
              <a:t> </a:t>
            </a:r>
            <a:r>
              <a:rPr sz="2000" dirty="0">
                <a:solidFill>
                  <a:srgbClr val="FFFFFF"/>
                </a:solidFill>
              </a:rPr>
              <a:t>open,</a:t>
            </a:r>
            <a:r>
              <a:rPr sz="2000" spc="-50" dirty="0">
                <a:solidFill>
                  <a:srgbClr val="FFFFFF"/>
                </a:solidFill>
              </a:rPr>
              <a:t> </a:t>
            </a:r>
            <a:r>
              <a:rPr sz="2000" dirty="0">
                <a:solidFill>
                  <a:srgbClr val="FFFFFF"/>
                </a:solidFill>
              </a:rPr>
              <a:t>innovative</a:t>
            </a:r>
            <a:r>
              <a:rPr sz="2000" spc="-40" dirty="0">
                <a:solidFill>
                  <a:srgbClr val="FFFFFF"/>
                </a:solidFill>
              </a:rPr>
              <a:t> </a:t>
            </a:r>
            <a:r>
              <a:rPr sz="2000" dirty="0">
                <a:solidFill>
                  <a:srgbClr val="FFFFFF"/>
                </a:solidFill>
              </a:rPr>
              <a:t>and</a:t>
            </a:r>
            <a:r>
              <a:rPr sz="2000" spc="-45" dirty="0">
                <a:solidFill>
                  <a:srgbClr val="FFFFFF"/>
                </a:solidFill>
              </a:rPr>
              <a:t> </a:t>
            </a:r>
            <a:r>
              <a:rPr sz="2000" dirty="0">
                <a:solidFill>
                  <a:srgbClr val="FFFFFF"/>
                </a:solidFill>
              </a:rPr>
              <a:t>trusted</a:t>
            </a:r>
            <a:r>
              <a:rPr sz="2000" spc="-45" dirty="0">
                <a:solidFill>
                  <a:srgbClr val="FFFFFF"/>
                </a:solidFill>
              </a:rPr>
              <a:t> </a:t>
            </a:r>
            <a:r>
              <a:rPr sz="2000" spc="-10" dirty="0">
                <a:solidFill>
                  <a:srgbClr val="FFFFFF"/>
                </a:solidFill>
              </a:rPr>
              <a:t>information </a:t>
            </a:r>
            <a:r>
              <a:rPr sz="2000" dirty="0">
                <a:solidFill>
                  <a:srgbClr val="FFFFFF"/>
                </a:solidFill>
              </a:rPr>
              <a:t>infrastructure</a:t>
            </a:r>
            <a:r>
              <a:rPr sz="2000" spc="-50" dirty="0">
                <a:solidFill>
                  <a:srgbClr val="FFFFFF"/>
                </a:solidFill>
              </a:rPr>
              <a:t> </a:t>
            </a:r>
            <a:r>
              <a:rPr sz="2000" dirty="0">
                <a:solidFill>
                  <a:srgbClr val="FFFFFF"/>
                </a:solidFill>
              </a:rPr>
              <a:t>for</a:t>
            </a:r>
            <a:r>
              <a:rPr sz="2000" spc="-45" dirty="0">
                <a:solidFill>
                  <a:srgbClr val="FFFFFF"/>
                </a:solidFill>
              </a:rPr>
              <a:t> </a:t>
            </a:r>
            <a:r>
              <a:rPr sz="2000" dirty="0">
                <a:solidFill>
                  <a:srgbClr val="FFFFFF"/>
                </a:solidFill>
              </a:rPr>
              <a:t>the</a:t>
            </a:r>
            <a:r>
              <a:rPr sz="2000" spc="-45" dirty="0">
                <a:solidFill>
                  <a:srgbClr val="FFFFFF"/>
                </a:solidFill>
              </a:rPr>
              <a:t> </a:t>
            </a:r>
            <a:r>
              <a:rPr sz="2000" dirty="0">
                <a:solidFill>
                  <a:srgbClr val="FFFFFF"/>
                </a:solidFill>
              </a:rPr>
              <a:t>European</a:t>
            </a:r>
            <a:r>
              <a:rPr sz="2000" spc="-50" dirty="0">
                <a:solidFill>
                  <a:srgbClr val="FFFFFF"/>
                </a:solidFill>
              </a:rPr>
              <a:t> </a:t>
            </a:r>
            <a:r>
              <a:rPr sz="2000" dirty="0">
                <a:solidFill>
                  <a:srgbClr val="FFFFFF"/>
                </a:solidFill>
              </a:rPr>
              <a:t>knowledge</a:t>
            </a:r>
            <a:r>
              <a:rPr sz="2000" spc="-45" dirty="0">
                <a:solidFill>
                  <a:srgbClr val="FFFFFF"/>
                </a:solidFill>
              </a:rPr>
              <a:t> </a:t>
            </a:r>
            <a:r>
              <a:rPr sz="2000" dirty="0">
                <a:solidFill>
                  <a:srgbClr val="FFFFFF"/>
                </a:solidFill>
              </a:rPr>
              <a:t>economy</a:t>
            </a:r>
            <a:r>
              <a:rPr sz="2000" spc="-50" dirty="0">
                <a:solidFill>
                  <a:srgbClr val="FFFFFF"/>
                </a:solidFill>
              </a:rPr>
              <a:t> </a:t>
            </a:r>
            <a:r>
              <a:rPr sz="2000" dirty="0">
                <a:solidFill>
                  <a:srgbClr val="FFFFFF"/>
                </a:solidFill>
              </a:rPr>
              <a:t>and</a:t>
            </a:r>
            <a:r>
              <a:rPr sz="2000" spc="-50" dirty="0">
                <a:solidFill>
                  <a:srgbClr val="FFFFFF"/>
                </a:solidFill>
              </a:rPr>
              <a:t> </a:t>
            </a:r>
            <a:r>
              <a:rPr sz="2000" dirty="0">
                <a:solidFill>
                  <a:srgbClr val="FFFFFF"/>
                </a:solidFill>
              </a:rPr>
              <a:t>to</a:t>
            </a:r>
            <a:r>
              <a:rPr sz="2000" spc="-55" dirty="0">
                <a:solidFill>
                  <a:srgbClr val="FFFFFF"/>
                </a:solidFill>
              </a:rPr>
              <a:t> </a:t>
            </a:r>
            <a:r>
              <a:rPr sz="2000" spc="-25" dirty="0">
                <a:solidFill>
                  <a:srgbClr val="FFFFFF"/>
                </a:solidFill>
              </a:rPr>
              <a:t>the </a:t>
            </a:r>
            <a:r>
              <a:rPr sz="2000" dirty="0">
                <a:solidFill>
                  <a:srgbClr val="FFFFFF"/>
                </a:solidFill>
              </a:rPr>
              <a:t>benefit</a:t>
            </a:r>
            <a:r>
              <a:rPr sz="2000" spc="-45" dirty="0">
                <a:solidFill>
                  <a:srgbClr val="FFFFFF"/>
                </a:solidFill>
              </a:rPr>
              <a:t> </a:t>
            </a:r>
            <a:r>
              <a:rPr sz="2000" dirty="0">
                <a:solidFill>
                  <a:srgbClr val="FFFFFF"/>
                </a:solidFill>
              </a:rPr>
              <a:t>of</a:t>
            </a:r>
            <a:r>
              <a:rPr sz="2000" spc="-30" dirty="0">
                <a:solidFill>
                  <a:srgbClr val="FFFFFF"/>
                </a:solidFill>
              </a:rPr>
              <a:t> </a:t>
            </a:r>
            <a:r>
              <a:rPr sz="2000" dirty="0">
                <a:solidFill>
                  <a:srgbClr val="FFFFFF"/>
                </a:solidFill>
              </a:rPr>
              <a:t>society</a:t>
            </a:r>
            <a:r>
              <a:rPr sz="2000" spc="-35" dirty="0">
                <a:solidFill>
                  <a:srgbClr val="FFFFFF"/>
                </a:solidFill>
              </a:rPr>
              <a:t> </a:t>
            </a:r>
            <a:r>
              <a:rPr sz="2000" spc="-10" dirty="0">
                <a:solidFill>
                  <a:srgbClr val="FFFFFF"/>
                </a:solidFill>
              </a:rPr>
              <a:t>worldwide</a:t>
            </a:r>
            <a:endParaRPr sz="2000"/>
          </a:p>
        </p:txBody>
      </p:sp>
      <p:sp>
        <p:nvSpPr>
          <p:cNvPr id="11" name="object 11"/>
          <p:cNvSpPr txBox="1"/>
          <p:nvPr/>
        </p:nvSpPr>
        <p:spPr>
          <a:xfrm>
            <a:off x="1646289" y="6158484"/>
            <a:ext cx="5185410" cy="3886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935"/>
              </a:lnSpc>
              <a:spcBef>
                <a:spcPts val="100"/>
              </a:spcBef>
            </a:pP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©</a:t>
            </a:r>
            <a:r>
              <a:rPr sz="8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GÉANT</a:t>
            </a:r>
            <a:r>
              <a:rPr sz="8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Calibri"/>
                <a:cs typeface="Calibri"/>
              </a:rPr>
              <a:t>Association</a:t>
            </a:r>
            <a:endParaRPr sz="800" dirty="0">
              <a:latin typeface="Calibri"/>
              <a:cs typeface="Calibri"/>
            </a:endParaRPr>
          </a:p>
          <a:p>
            <a:pPr marL="12700">
              <a:lnSpc>
                <a:spcPts val="935"/>
              </a:lnSpc>
            </a:pP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As</a:t>
            </a:r>
            <a:r>
              <a:rPr sz="8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part</a:t>
            </a:r>
            <a:r>
              <a:rPr sz="8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of the</a:t>
            </a:r>
            <a:r>
              <a:rPr sz="8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GÉANT</a:t>
            </a:r>
            <a:r>
              <a:rPr sz="8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dirty="0" smtClean="0">
                <a:solidFill>
                  <a:srgbClr val="FFFFFF"/>
                </a:solidFill>
                <a:latin typeface="Calibri"/>
                <a:cs typeface="Calibri"/>
              </a:rPr>
              <a:t>2020</a:t>
            </a:r>
            <a:r>
              <a:rPr sz="800" spc="-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Calibri"/>
                <a:cs typeface="Calibri"/>
              </a:rPr>
              <a:t>Framework Partnership</a:t>
            </a:r>
            <a:r>
              <a:rPr sz="8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Calibri"/>
                <a:cs typeface="Calibri"/>
              </a:rPr>
              <a:t>Agreement</a:t>
            </a:r>
            <a:r>
              <a:rPr sz="8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(FPA),</a:t>
            </a:r>
            <a:r>
              <a:rPr sz="8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8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project</a:t>
            </a:r>
            <a:r>
              <a:rPr sz="8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receives</a:t>
            </a:r>
            <a:r>
              <a:rPr sz="800" spc="-10" dirty="0">
                <a:solidFill>
                  <a:srgbClr val="FFFFFF"/>
                </a:solidFill>
                <a:latin typeface="Calibri"/>
                <a:cs typeface="Calibri"/>
              </a:rPr>
              <a:t> funding </a:t>
            </a: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from</a:t>
            </a:r>
            <a:r>
              <a:rPr sz="8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8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Calibri"/>
                <a:cs typeface="Calibri"/>
              </a:rPr>
              <a:t>European</a:t>
            </a:r>
            <a:r>
              <a:rPr sz="8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Calibri"/>
                <a:cs typeface="Calibri"/>
              </a:rPr>
              <a:t>Union's</a:t>
            </a:r>
            <a:endParaRPr sz="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Horizon</a:t>
            </a:r>
            <a:r>
              <a:rPr sz="8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2020</a:t>
            </a:r>
            <a:r>
              <a:rPr sz="8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research</a:t>
            </a:r>
            <a:r>
              <a:rPr sz="8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800" spc="-10" dirty="0">
                <a:solidFill>
                  <a:srgbClr val="FFFFFF"/>
                </a:solidFill>
                <a:latin typeface="Calibri"/>
                <a:cs typeface="Calibri"/>
              </a:rPr>
              <a:t> innovation</a:t>
            </a:r>
            <a:r>
              <a:rPr sz="8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Calibri"/>
                <a:cs typeface="Calibri"/>
              </a:rPr>
              <a:t>programme</a:t>
            </a:r>
            <a:r>
              <a:rPr sz="8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under</a:t>
            </a:r>
            <a:r>
              <a:rPr sz="8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Grant</a:t>
            </a:r>
            <a:r>
              <a:rPr sz="8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Calibri"/>
                <a:cs typeface="Calibri"/>
              </a:rPr>
              <a:t>Agreement</a:t>
            </a:r>
            <a:r>
              <a:rPr sz="8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No.</a:t>
            </a:r>
            <a:r>
              <a:rPr sz="8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FFFFFF"/>
                </a:solidFill>
                <a:latin typeface="Calibri"/>
                <a:cs typeface="Calibri"/>
              </a:rPr>
              <a:t>856726</a:t>
            </a:r>
            <a:r>
              <a:rPr sz="8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Calibri"/>
                <a:cs typeface="Calibri"/>
              </a:rPr>
              <a:t>(GN4-</a:t>
            </a:r>
            <a:r>
              <a:rPr sz="800" spc="-25" dirty="0">
                <a:solidFill>
                  <a:srgbClr val="FFFFFF"/>
                </a:solidFill>
                <a:latin typeface="Calibri"/>
                <a:cs typeface="Calibri"/>
              </a:rPr>
              <a:t>3).</a:t>
            </a:r>
            <a:endParaRPr sz="800" dirty="0">
              <a:latin typeface="Calibri"/>
              <a:cs typeface="Calibri"/>
            </a:endParaRPr>
          </a:p>
        </p:txBody>
      </p:sp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96696" y="6172200"/>
            <a:ext cx="573023" cy="365760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961638" y="2619756"/>
            <a:ext cx="3153162" cy="15311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dirty="0">
                <a:solidFill>
                  <a:srgbClr val="FFFFFF"/>
                </a:solidFill>
                <a:latin typeface="Calibri"/>
                <a:cs typeface="Calibri"/>
              </a:rPr>
              <a:t>Thank</a:t>
            </a:r>
            <a:r>
              <a:rPr sz="44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400" b="1" spc="-25" dirty="0">
                <a:solidFill>
                  <a:srgbClr val="FFFFFF"/>
                </a:solidFill>
                <a:latin typeface="Calibri"/>
                <a:cs typeface="Calibri"/>
              </a:rPr>
              <a:t>you</a:t>
            </a:r>
            <a:endParaRPr sz="4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425"/>
              </a:spcBef>
            </a:pPr>
            <a:r>
              <a:rPr lang="en-US" spc="-10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lang="en-US" sz="1800" spc="-10" dirty="0" smtClean="0">
                <a:solidFill>
                  <a:srgbClr val="FFFFFF"/>
                </a:solidFill>
                <a:latin typeface="Calibri"/>
                <a:cs typeface="Calibri"/>
              </a:rPr>
              <a:t>atarina.simonovic@amres.ac.rs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311383" y="0"/>
            <a:ext cx="1877695" cy="6858000"/>
            <a:chOff x="10311383" y="0"/>
            <a:chExt cx="1877695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311383" y="0"/>
              <a:ext cx="1877568" cy="68580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86871" y="6068567"/>
              <a:ext cx="1100327" cy="515112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8666134" y="6342379"/>
            <a:ext cx="157289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4795" algn="l"/>
                <a:tab pos="598805" algn="l"/>
              </a:tabLst>
            </a:pP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3</a:t>
            </a: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	</a:t>
            </a: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|</a:t>
            </a: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	</a:t>
            </a:r>
            <a:r>
              <a:rPr sz="1200" spc="-10" dirty="0">
                <a:solidFill>
                  <a:srgbClr val="03435F"/>
                </a:solidFill>
                <a:latin typeface="Calibri"/>
                <a:cs typeface="Calibri"/>
                <a:hlinkClick r:id="rId4"/>
              </a:rPr>
              <a:t>www.geant.org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03504" y="295656"/>
            <a:ext cx="798576" cy="795528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661476" y="303162"/>
            <a:ext cx="7986395" cy="925830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b="0" spc="-10" dirty="0">
                <a:solidFill>
                  <a:srgbClr val="1F4E79"/>
                </a:solidFill>
                <a:latin typeface="Calibri"/>
                <a:cs typeface="Calibri"/>
              </a:rPr>
              <a:t>eduGAIN</a:t>
            </a:r>
          </a:p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sz="1800" dirty="0">
                <a:solidFill>
                  <a:srgbClr val="1F4E79"/>
                </a:solidFill>
              </a:rPr>
              <a:t>Enabling</a:t>
            </a:r>
            <a:r>
              <a:rPr sz="1800" spc="-30" dirty="0">
                <a:solidFill>
                  <a:srgbClr val="1F4E79"/>
                </a:solidFill>
              </a:rPr>
              <a:t> </a:t>
            </a:r>
            <a:r>
              <a:rPr sz="1800" dirty="0">
                <a:solidFill>
                  <a:srgbClr val="1F4E79"/>
                </a:solidFill>
              </a:rPr>
              <a:t>secure</a:t>
            </a:r>
            <a:r>
              <a:rPr sz="1800" spc="-30" dirty="0">
                <a:solidFill>
                  <a:srgbClr val="1F4E79"/>
                </a:solidFill>
              </a:rPr>
              <a:t> </a:t>
            </a:r>
            <a:r>
              <a:rPr sz="1800" dirty="0">
                <a:solidFill>
                  <a:srgbClr val="1F4E79"/>
                </a:solidFill>
              </a:rPr>
              <a:t>Single</a:t>
            </a:r>
            <a:r>
              <a:rPr sz="1800" spc="-30" dirty="0">
                <a:solidFill>
                  <a:srgbClr val="1F4E79"/>
                </a:solidFill>
              </a:rPr>
              <a:t> </a:t>
            </a:r>
            <a:r>
              <a:rPr sz="1800" dirty="0">
                <a:solidFill>
                  <a:srgbClr val="1F4E79"/>
                </a:solidFill>
              </a:rPr>
              <a:t>Sign</a:t>
            </a:r>
            <a:r>
              <a:rPr sz="1800" spc="-25" dirty="0">
                <a:solidFill>
                  <a:srgbClr val="1F4E79"/>
                </a:solidFill>
              </a:rPr>
              <a:t> </a:t>
            </a:r>
            <a:r>
              <a:rPr sz="1800" dirty="0">
                <a:solidFill>
                  <a:srgbClr val="1F4E79"/>
                </a:solidFill>
              </a:rPr>
              <a:t>On</a:t>
            </a:r>
            <a:r>
              <a:rPr sz="1800" spc="-30" dirty="0">
                <a:solidFill>
                  <a:srgbClr val="1F4E79"/>
                </a:solidFill>
              </a:rPr>
              <a:t> </a:t>
            </a:r>
            <a:r>
              <a:rPr sz="1800" dirty="0">
                <a:solidFill>
                  <a:srgbClr val="1F4E79"/>
                </a:solidFill>
              </a:rPr>
              <a:t>services</a:t>
            </a:r>
            <a:r>
              <a:rPr sz="1800" spc="-25" dirty="0">
                <a:solidFill>
                  <a:srgbClr val="1F4E79"/>
                </a:solidFill>
              </a:rPr>
              <a:t> </a:t>
            </a:r>
            <a:r>
              <a:rPr sz="1800" dirty="0">
                <a:solidFill>
                  <a:srgbClr val="1F4E79"/>
                </a:solidFill>
              </a:rPr>
              <a:t>to</a:t>
            </a:r>
            <a:r>
              <a:rPr sz="1800" spc="-25" dirty="0">
                <a:solidFill>
                  <a:srgbClr val="1F4E79"/>
                </a:solidFill>
              </a:rPr>
              <a:t> </a:t>
            </a:r>
            <a:r>
              <a:rPr sz="1800" dirty="0">
                <a:solidFill>
                  <a:srgbClr val="1F4E79"/>
                </a:solidFill>
              </a:rPr>
              <a:t>global</a:t>
            </a:r>
            <a:r>
              <a:rPr sz="1800" spc="-25" dirty="0">
                <a:solidFill>
                  <a:srgbClr val="1F4E79"/>
                </a:solidFill>
              </a:rPr>
              <a:t> </a:t>
            </a:r>
            <a:r>
              <a:rPr sz="1800" dirty="0">
                <a:solidFill>
                  <a:srgbClr val="1F4E79"/>
                </a:solidFill>
              </a:rPr>
              <a:t>research</a:t>
            </a:r>
            <a:r>
              <a:rPr sz="1800" spc="-25" dirty="0">
                <a:solidFill>
                  <a:srgbClr val="1F4E79"/>
                </a:solidFill>
              </a:rPr>
              <a:t> </a:t>
            </a:r>
            <a:r>
              <a:rPr sz="1800" dirty="0">
                <a:solidFill>
                  <a:srgbClr val="1F4E79"/>
                </a:solidFill>
              </a:rPr>
              <a:t>and</a:t>
            </a:r>
            <a:r>
              <a:rPr sz="1800" spc="-30" dirty="0">
                <a:solidFill>
                  <a:srgbClr val="1F4E79"/>
                </a:solidFill>
              </a:rPr>
              <a:t> </a:t>
            </a:r>
            <a:r>
              <a:rPr sz="1800" dirty="0">
                <a:solidFill>
                  <a:srgbClr val="1F4E79"/>
                </a:solidFill>
              </a:rPr>
              <a:t>educational</a:t>
            </a:r>
            <a:r>
              <a:rPr sz="1800" spc="-25" dirty="0">
                <a:solidFill>
                  <a:srgbClr val="1F4E79"/>
                </a:solidFill>
              </a:rPr>
              <a:t> </a:t>
            </a:r>
            <a:r>
              <a:rPr sz="1800" spc="-10" dirty="0">
                <a:solidFill>
                  <a:srgbClr val="1F4E79"/>
                </a:solidFill>
              </a:rPr>
              <a:t>resources</a:t>
            </a:r>
            <a:endParaRPr sz="1800"/>
          </a:p>
        </p:txBody>
      </p:sp>
      <p:sp>
        <p:nvSpPr>
          <p:cNvPr id="8" name="object 8"/>
          <p:cNvSpPr txBox="1"/>
          <p:nvPr/>
        </p:nvSpPr>
        <p:spPr>
          <a:xfrm>
            <a:off x="1015563" y="1475232"/>
            <a:ext cx="7804150" cy="805815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 marR="5080">
              <a:lnSpc>
                <a:spcPts val="1989"/>
              </a:lnSpc>
              <a:spcBef>
                <a:spcPts val="204"/>
              </a:spcBef>
            </a:pPr>
            <a:r>
              <a:rPr sz="1700" b="1" dirty="0">
                <a:solidFill>
                  <a:srgbClr val="44546A"/>
                </a:solidFill>
                <a:latin typeface="Calibri"/>
                <a:cs typeface="Calibri"/>
              </a:rPr>
              <a:t>Federated</a:t>
            </a:r>
            <a:r>
              <a:rPr sz="1700" b="1" spc="-30" dirty="0">
                <a:solidFill>
                  <a:srgbClr val="44546A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44546A"/>
                </a:solidFill>
                <a:latin typeface="Calibri"/>
                <a:cs typeface="Calibri"/>
              </a:rPr>
              <a:t>identities</a:t>
            </a:r>
            <a:r>
              <a:rPr sz="1700" b="1" spc="-30" dirty="0">
                <a:solidFill>
                  <a:srgbClr val="44546A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44546A"/>
                </a:solidFill>
                <a:latin typeface="Calibri"/>
                <a:cs typeface="Calibri"/>
              </a:rPr>
              <a:t>enable</a:t>
            </a:r>
            <a:r>
              <a:rPr sz="1700" b="1" spc="-25" dirty="0">
                <a:solidFill>
                  <a:srgbClr val="44546A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44546A"/>
                </a:solidFill>
                <a:latin typeface="Calibri"/>
                <a:cs typeface="Calibri"/>
              </a:rPr>
              <a:t>users</a:t>
            </a:r>
            <a:r>
              <a:rPr sz="1700" b="1" spc="-30" dirty="0">
                <a:solidFill>
                  <a:srgbClr val="44546A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44546A"/>
                </a:solidFill>
                <a:latin typeface="Calibri"/>
                <a:cs typeface="Calibri"/>
              </a:rPr>
              <a:t>to</a:t>
            </a:r>
            <a:r>
              <a:rPr sz="1700" b="1" spc="-30" dirty="0">
                <a:solidFill>
                  <a:srgbClr val="44546A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44546A"/>
                </a:solidFill>
                <a:latin typeface="Calibri"/>
                <a:cs typeface="Calibri"/>
              </a:rPr>
              <a:t>access</a:t>
            </a:r>
            <a:r>
              <a:rPr sz="1700" b="1" spc="-25" dirty="0">
                <a:solidFill>
                  <a:srgbClr val="44546A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44546A"/>
                </a:solidFill>
                <a:latin typeface="Calibri"/>
                <a:cs typeface="Calibri"/>
              </a:rPr>
              <a:t>a</a:t>
            </a:r>
            <a:r>
              <a:rPr sz="1700" b="1" spc="-30" dirty="0">
                <a:solidFill>
                  <a:srgbClr val="44546A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44546A"/>
                </a:solidFill>
                <a:latin typeface="Calibri"/>
                <a:cs typeface="Calibri"/>
              </a:rPr>
              <a:t>wide</a:t>
            </a:r>
            <a:r>
              <a:rPr sz="1700" b="1" spc="-30" dirty="0">
                <a:solidFill>
                  <a:srgbClr val="44546A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44546A"/>
                </a:solidFill>
                <a:latin typeface="Calibri"/>
                <a:cs typeface="Calibri"/>
              </a:rPr>
              <a:t>range</a:t>
            </a:r>
            <a:r>
              <a:rPr sz="1700" b="1" spc="-25" dirty="0">
                <a:solidFill>
                  <a:srgbClr val="44546A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44546A"/>
                </a:solidFill>
                <a:latin typeface="Calibri"/>
                <a:cs typeface="Calibri"/>
              </a:rPr>
              <a:t>of</a:t>
            </a:r>
            <a:r>
              <a:rPr sz="1700" b="1" spc="-30" dirty="0">
                <a:solidFill>
                  <a:srgbClr val="44546A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44546A"/>
                </a:solidFill>
                <a:latin typeface="Calibri"/>
                <a:cs typeface="Calibri"/>
              </a:rPr>
              <a:t>services</a:t>
            </a:r>
            <a:r>
              <a:rPr sz="1700" b="1" spc="-30" dirty="0">
                <a:solidFill>
                  <a:srgbClr val="44546A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44546A"/>
                </a:solidFill>
                <a:latin typeface="Calibri"/>
                <a:cs typeface="Calibri"/>
              </a:rPr>
              <a:t>using</a:t>
            </a:r>
            <a:r>
              <a:rPr sz="1700" b="1" spc="-25" dirty="0">
                <a:solidFill>
                  <a:srgbClr val="44546A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44546A"/>
                </a:solidFill>
                <a:latin typeface="Calibri"/>
                <a:cs typeface="Calibri"/>
              </a:rPr>
              <a:t>their</a:t>
            </a:r>
            <a:r>
              <a:rPr sz="1700" b="1" spc="-30" dirty="0">
                <a:solidFill>
                  <a:srgbClr val="44546A"/>
                </a:solidFill>
                <a:latin typeface="Calibri"/>
                <a:cs typeface="Calibri"/>
              </a:rPr>
              <a:t> </a:t>
            </a:r>
            <a:r>
              <a:rPr sz="1700" b="1" spc="-10" dirty="0">
                <a:solidFill>
                  <a:srgbClr val="44546A"/>
                </a:solidFill>
                <a:latin typeface="Calibri"/>
                <a:cs typeface="Calibri"/>
              </a:rPr>
              <a:t>account </a:t>
            </a:r>
            <a:r>
              <a:rPr sz="1700" b="1" dirty="0">
                <a:solidFill>
                  <a:srgbClr val="44546A"/>
                </a:solidFill>
                <a:latin typeface="Calibri"/>
                <a:cs typeface="Calibri"/>
              </a:rPr>
              <a:t>managed</a:t>
            </a:r>
            <a:r>
              <a:rPr sz="1700" b="1" spc="-35" dirty="0">
                <a:solidFill>
                  <a:srgbClr val="44546A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44546A"/>
                </a:solidFill>
                <a:latin typeface="Calibri"/>
                <a:cs typeface="Calibri"/>
              </a:rPr>
              <a:t>by</a:t>
            </a:r>
            <a:r>
              <a:rPr sz="1700" b="1" spc="-40" dirty="0">
                <a:solidFill>
                  <a:srgbClr val="44546A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44546A"/>
                </a:solidFill>
                <a:latin typeface="Calibri"/>
                <a:cs typeface="Calibri"/>
              </a:rPr>
              <a:t>their</a:t>
            </a:r>
            <a:r>
              <a:rPr sz="1700" b="1" spc="-35" dirty="0">
                <a:solidFill>
                  <a:srgbClr val="44546A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44546A"/>
                </a:solidFill>
                <a:latin typeface="Calibri"/>
                <a:cs typeface="Calibri"/>
              </a:rPr>
              <a:t>'home’</a:t>
            </a:r>
            <a:r>
              <a:rPr sz="1700" b="1" spc="-35" dirty="0">
                <a:solidFill>
                  <a:srgbClr val="44546A"/>
                </a:solidFill>
                <a:latin typeface="Calibri"/>
                <a:cs typeface="Calibri"/>
              </a:rPr>
              <a:t> </a:t>
            </a:r>
            <a:r>
              <a:rPr sz="1700" b="1" spc="-10" dirty="0">
                <a:solidFill>
                  <a:srgbClr val="44546A"/>
                </a:solidFill>
                <a:latin typeface="Calibri"/>
                <a:cs typeface="Calibri"/>
              </a:rPr>
              <a:t>institution</a:t>
            </a:r>
            <a:endParaRPr sz="1700">
              <a:latin typeface="Calibri"/>
              <a:cs typeface="Calibri"/>
            </a:endParaRPr>
          </a:p>
          <a:p>
            <a:pPr marL="297815" indent="-285115">
              <a:lnSpc>
                <a:spcPct val="100000"/>
              </a:lnSpc>
              <a:spcBef>
                <a:spcPts val="20"/>
              </a:spcBef>
              <a:buFont typeface="Arial"/>
              <a:buChar char="•"/>
              <a:tabLst>
                <a:tab pos="297815" algn="l"/>
              </a:tabLst>
            </a:pPr>
            <a:r>
              <a:rPr sz="1700" dirty="0">
                <a:solidFill>
                  <a:srgbClr val="1F4E79"/>
                </a:solidFill>
                <a:latin typeface="Calibri"/>
                <a:cs typeface="Calibri"/>
              </a:rPr>
              <a:t>Improves</a:t>
            </a:r>
            <a:r>
              <a:rPr sz="1700" spc="-40" dirty="0">
                <a:solidFill>
                  <a:srgbClr val="1F4E79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1F4E79"/>
                </a:solidFill>
                <a:latin typeface="Calibri"/>
                <a:cs typeface="Calibri"/>
              </a:rPr>
              <a:t>access</a:t>
            </a:r>
            <a:r>
              <a:rPr sz="1700" spc="-35" dirty="0">
                <a:solidFill>
                  <a:srgbClr val="1F4E79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1F4E79"/>
                </a:solidFill>
                <a:latin typeface="Calibri"/>
                <a:cs typeface="Calibri"/>
              </a:rPr>
              <a:t>/</a:t>
            </a:r>
            <a:r>
              <a:rPr sz="1700" spc="-30" dirty="0">
                <a:solidFill>
                  <a:srgbClr val="1F4E79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1F4E79"/>
                </a:solidFill>
                <a:latin typeface="Calibri"/>
                <a:cs typeface="Calibri"/>
              </a:rPr>
              <a:t>Improves</a:t>
            </a:r>
            <a:r>
              <a:rPr sz="1700" spc="-35" dirty="0">
                <a:solidFill>
                  <a:srgbClr val="1F4E79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1F4E79"/>
                </a:solidFill>
                <a:latin typeface="Calibri"/>
                <a:cs typeface="Calibri"/>
              </a:rPr>
              <a:t>security</a:t>
            </a:r>
            <a:r>
              <a:rPr sz="1700" spc="325" dirty="0">
                <a:solidFill>
                  <a:srgbClr val="1F4E79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1F4E79"/>
                </a:solidFill>
                <a:latin typeface="Calibri"/>
                <a:cs typeface="Calibri"/>
              </a:rPr>
              <a:t>/</a:t>
            </a:r>
            <a:r>
              <a:rPr sz="1700" spc="-30" dirty="0">
                <a:solidFill>
                  <a:srgbClr val="1F4E79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1F4E79"/>
                </a:solidFill>
                <a:latin typeface="Calibri"/>
                <a:cs typeface="Calibri"/>
              </a:rPr>
              <a:t>Reduces</a:t>
            </a:r>
            <a:r>
              <a:rPr sz="1700" spc="-35" dirty="0">
                <a:solidFill>
                  <a:srgbClr val="1F4E79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1F4E79"/>
                </a:solidFill>
                <a:latin typeface="Calibri"/>
                <a:cs typeface="Calibri"/>
              </a:rPr>
              <a:t>management</a:t>
            </a:r>
            <a:r>
              <a:rPr sz="1700" spc="-35" dirty="0">
                <a:solidFill>
                  <a:srgbClr val="1F4E79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1F4E79"/>
                </a:solidFill>
                <a:latin typeface="Calibri"/>
                <a:cs typeface="Calibri"/>
              </a:rPr>
              <a:t>overhead</a:t>
            </a:r>
            <a:r>
              <a:rPr sz="1700" spc="-40" dirty="0">
                <a:solidFill>
                  <a:srgbClr val="1F4E79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1F4E79"/>
                </a:solidFill>
                <a:latin typeface="Calibri"/>
                <a:cs typeface="Calibri"/>
              </a:rPr>
              <a:t>and</a:t>
            </a:r>
            <a:r>
              <a:rPr sz="1700" spc="-40" dirty="0">
                <a:solidFill>
                  <a:srgbClr val="1F4E79"/>
                </a:solidFill>
                <a:latin typeface="Calibri"/>
                <a:cs typeface="Calibri"/>
              </a:rPr>
              <a:t> </a:t>
            </a:r>
            <a:r>
              <a:rPr sz="1700" spc="-10" dirty="0">
                <a:solidFill>
                  <a:srgbClr val="1F4E79"/>
                </a:solidFill>
                <a:latin typeface="Calibri"/>
                <a:cs typeface="Calibri"/>
              </a:rPr>
              <a:t>costs.</a:t>
            </a:r>
            <a:endParaRPr sz="1700"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631680" y="435863"/>
            <a:ext cx="1798320" cy="451103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3431524" y="6167628"/>
            <a:ext cx="221107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0" dirty="0">
                <a:solidFill>
                  <a:srgbClr val="44546A"/>
                </a:solidFill>
                <a:latin typeface="Calibri"/>
                <a:cs typeface="Calibri"/>
              </a:rPr>
              <a:t>eduGAIN.org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8036414" y="3365369"/>
            <a:ext cx="2825115" cy="1915160"/>
          </a:xfrm>
          <a:custGeom>
            <a:avLst/>
            <a:gdLst/>
            <a:ahLst/>
            <a:cxnLst/>
            <a:rect l="l" t="t" r="r" b="b"/>
            <a:pathLst>
              <a:path w="2825115" h="1915160">
                <a:moveTo>
                  <a:pt x="2824768" y="0"/>
                </a:moveTo>
                <a:lnTo>
                  <a:pt x="0" y="0"/>
                </a:lnTo>
                <a:lnTo>
                  <a:pt x="0" y="1914598"/>
                </a:lnTo>
                <a:lnTo>
                  <a:pt x="2824768" y="1914598"/>
                </a:lnTo>
                <a:lnTo>
                  <a:pt x="2824768" y="0"/>
                </a:lnTo>
                <a:close/>
              </a:path>
            </a:pathLst>
          </a:custGeom>
          <a:solidFill>
            <a:srgbClr val="004461">
              <a:alpha val="548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188040" y="3640306"/>
            <a:ext cx="2413635" cy="1520825"/>
          </a:xfrm>
          <a:prstGeom prst="rect">
            <a:avLst/>
          </a:prstGeom>
        </p:spPr>
        <p:txBody>
          <a:bodyPr vert="horz" wrap="square" lIns="0" tIns="36194" rIns="0" bIns="0" rtlCol="0">
            <a:spAutoFit/>
          </a:bodyPr>
          <a:lstStyle/>
          <a:p>
            <a:pPr marL="630555">
              <a:lnSpc>
                <a:spcPct val="100000"/>
              </a:lnSpc>
              <a:spcBef>
                <a:spcPts val="284"/>
              </a:spcBef>
              <a:tabLst>
                <a:tab pos="1394460" algn="l"/>
              </a:tabLst>
            </a:pPr>
            <a:r>
              <a:rPr lang="en-US" sz="1700" spc="-10" dirty="0" smtClean="0">
                <a:solidFill>
                  <a:srgbClr val="FFFFFF"/>
                </a:solidFill>
                <a:latin typeface="Calibri"/>
                <a:cs typeface="Calibri"/>
              </a:rPr>
              <a:t>January</a:t>
            </a:r>
            <a:r>
              <a:rPr sz="1700" dirty="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sz="1700" spc="-10" dirty="0" smtClean="0">
                <a:solidFill>
                  <a:srgbClr val="FFFFFF"/>
                </a:solidFill>
                <a:latin typeface="Calibri"/>
                <a:cs typeface="Calibri"/>
              </a:rPr>
              <a:t>202</a:t>
            </a:r>
            <a:r>
              <a:rPr lang="en-US" sz="1700" spc="-10" dirty="0" smtClean="0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r>
              <a:rPr sz="1700" spc="-10" dirty="0" smtClean="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endParaRPr sz="17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9"/>
              </a:spcBef>
            </a:pPr>
            <a:r>
              <a:rPr sz="2400" b="1" spc="-20" dirty="0">
                <a:solidFill>
                  <a:srgbClr val="FF9900"/>
                </a:solidFill>
                <a:latin typeface="Calibri"/>
                <a:cs typeface="Calibri"/>
              </a:rPr>
              <a:t>*</a:t>
            </a:r>
            <a:r>
              <a:rPr sz="2400" b="1" spc="-155" dirty="0">
                <a:solidFill>
                  <a:srgbClr val="FF9900"/>
                </a:solidFill>
                <a:latin typeface="Calibri"/>
                <a:cs typeface="Calibri"/>
              </a:rPr>
              <a:t> </a:t>
            </a:r>
            <a:r>
              <a:rPr sz="1700" dirty="0" smtClean="0">
                <a:solidFill>
                  <a:srgbClr val="FFFFFF"/>
                </a:solidFill>
                <a:latin typeface="Calibri"/>
                <a:cs typeface="Calibri"/>
              </a:rPr>
              <a:t>7</a:t>
            </a:r>
            <a:r>
              <a:rPr lang="en-US" sz="1700" dirty="0" smtClean="0">
                <a:solidFill>
                  <a:srgbClr val="FFFFFF"/>
                </a:solidFill>
                <a:latin typeface="Calibri"/>
                <a:cs typeface="Calibri"/>
              </a:rPr>
              <a:t>9</a:t>
            </a:r>
            <a:r>
              <a:rPr sz="1700" spc="-3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FFFFFF"/>
                </a:solidFill>
                <a:latin typeface="Calibri"/>
                <a:cs typeface="Calibri"/>
              </a:rPr>
              <a:t>Active</a:t>
            </a:r>
            <a:r>
              <a:rPr sz="1700" spc="-10" dirty="0">
                <a:solidFill>
                  <a:srgbClr val="FFFFFF"/>
                </a:solidFill>
                <a:latin typeface="Calibri"/>
                <a:cs typeface="Calibri"/>
              </a:rPr>
              <a:t> Federations</a:t>
            </a:r>
            <a:endParaRPr sz="17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2400" b="1" spc="-20" dirty="0">
                <a:solidFill>
                  <a:srgbClr val="1155CC"/>
                </a:solidFill>
                <a:latin typeface="Calibri"/>
                <a:cs typeface="Calibri"/>
              </a:rPr>
              <a:t>*</a:t>
            </a:r>
            <a:r>
              <a:rPr sz="2400" b="1" spc="-155" dirty="0">
                <a:solidFill>
                  <a:srgbClr val="1155CC"/>
                </a:solidFill>
                <a:latin typeface="Calibri"/>
                <a:cs typeface="Calibri"/>
              </a:rPr>
              <a:t> </a:t>
            </a:r>
            <a:r>
              <a:rPr lang="en-US" sz="1700" dirty="0">
                <a:solidFill>
                  <a:srgbClr val="FFFFFF"/>
                </a:solidFill>
                <a:latin typeface="Calibri"/>
                <a:cs typeface="Calibri"/>
              </a:rPr>
              <a:t>6</a:t>
            </a:r>
            <a:r>
              <a:rPr sz="1700" spc="34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FFFFFF"/>
                </a:solidFill>
                <a:latin typeface="Calibri"/>
                <a:cs typeface="Calibri"/>
              </a:rPr>
              <a:t>Candidate</a:t>
            </a:r>
            <a:r>
              <a:rPr sz="1700" spc="-10" dirty="0">
                <a:solidFill>
                  <a:srgbClr val="FFFFFF"/>
                </a:solidFill>
                <a:latin typeface="Calibri"/>
                <a:cs typeface="Calibri"/>
              </a:rPr>
              <a:t> Federations</a:t>
            </a:r>
            <a:endParaRPr sz="17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2400" b="1" spc="-20" dirty="0">
                <a:solidFill>
                  <a:srgbClr val="00C000"/>
                </a:solidFill>
                <a:latin typeface="Calibri"/>
                <a:cs typeface="Calibri"/>
              </a:rPr>
              <a:t>*</a:t>
            </a:r>
            <a:r>
              <a:rPr sz="2400" b="1" spc="-155" dirty="0">
                <a:solidFill>
                  <a:srgbClr val="00C000"/>
                </a:solidFill>
                <a:latin typeface="Calibri"/>
                <a:cs typeface="Calibri"/>
              </a:rPr>
              <a:t> </a:t>
            </a:r>
            <a:r>
              <a:rPr lang="en-US" sz="1700" dirty="0" smtClean="0">
                <a:solidFill>
                  <a:srgbClr val="FFFFFF"/>
                </a:solidFill>
                <a:latin typeface="Calibri"/>
                <a:cs typeface="Calibri"/>
              </a:rPr>
              <a:t>9100</a:t>
            </a:r>
            <a:r>
              <a:rPr sz="1700" spc="-3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700" spc="-10" dirty="0">
                <a:solidFill>
                  <a:srgbClr val="FFFFFF"/>
                </a:solidFill>
                <a:latin typeface="Calibri"/>
                <a:cs typeface="Calibri"/>
              </a:rPr>
              <a:t>entities</a:t>
            </a:r>
            <a:endParaRPr sz="1700" dirty="0">
              <a:latin typeface="Calibri"/>
              <a:cs typeface="Calibri"/>
            </a:endParaRPr>
          </a:p>
        </p:txBody>
      </p:sp>
      <p:pic>
        <p:nvPicPr>
          <p:cNvPr id="15" name="Google Shape;461;p6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002792" y="2438399"/>
            <a:ext cx="6925394" cy="36301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311383" y="0"/>
            <a:ext cx="1877695" cy="6858000"/>
            <a:chOff x="10311383" y="0"/>
            <a:chExt cx="1877695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311383" y="0"/>
              <a:ext cx="1877568" cy="68580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86871" y="6068567"/>
              <a:ext cx="1100327" cy="515112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52712" y="417576"/>
            <a:ext cx="5936615" cy="4673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10100" algn="l"/>
                <a:tab pos="5752465" algn="l"/>
              </a:tabLst>
            </a:pPr>
            <a:r>
              <a:rPr sz="2900" dirty="0">
                <a:solidFill>
                  <a:srgbClr val="1E4E79"/>
                </a:solidFill>
              </a:rPr>
              <a:t>Where</a:t>
            </a:r>
            <a:r>
              <a:rPr sz="2900" spc="-55" dirty="0">
                <a:solidFill>
                  <a:srgbClr val="1E4E79"/>
                </a:solidFill>
              </a:rPr>
              <a:t> </a:t>
            </a:r>
            <a:r>
              <a:rPr sz="2900" dirty="0">
                <a:solidFill>
                  <a:srgbClr val="1E4E79"/>
                </a:solidFill>
              </a:rPr>
              <a:t>were</a:t>
            </a:r>
            <a:r>
              <a:rPr sz="2900" spc="-55" dirty="0">
                <a:solidFill>
                  <a:srgbClr val="1E4E79"/>
                </a:solidFill>
              </a:rPr>
              <a:t> </a:t>
            </a:r>
            <a:r>
              <a:rPr sz="2900" dirty="0">
                <a:solidFill>
                  <a:srgbClr val="1E4E79"/>
                </a:solidFill>
              </a:rPr>
              <a:t>we</a:t>
            </a:r>
            <a:r>
              <a:rPr sz="2900" spc="-50" dirty="0">
                <a:solidFill>
                  <a:srgbClr val="1E4E79"/>
                </a:solidFill>
              </a:rPr>
              <a:t> </a:t>
            </a:r>
            <a:r>
              <a:rPr sz="2900" dirty="0" smtClean="0">
                <a:solidFill>
                  <a:srgbClr val="1E4E79"/>
                </a:solidFill>
              </a:rPr>
              <a:t>1</a:t>
            </a:r>
            <a:r>
              <a:rPr lang="en-US" sz="2900" dirty="0" smtClean="0">
                <a:solidFill>
                  <a:srgbClr val="1E4E79"/>
                </a:solidFill>
              </a:rPr>
              <a:t>4</a:t>
            </a:r>
            <a:r>
              <a:rPr sz="2900" spc="-55" dirty="0" smtClean="0">
                <a:solidFill>
                  <a:srgbClr val="1E4E79"/>
                </a:solidFill>
              </a:rPr>
              <a:t> </a:t>
            </a:r>
            <a:r>
              <a:rPr sz="2900" dirty="0">
                <a:solidFill>
                  <a:srgbClr val="1E4E79"/>
                </a:solidFill>
              </a:rPr>
              <a:t>years</a:t>
            </a:r>
            <a:r>
              <a:rPr sz="2900" spc="-50" dirty="0">
                <a:solidFill>
                  <a:srgbClr val="1E4E79"/>
                </a:solidFill>
              </a:rPr>
              <a:t> </a:t>
            </a:r>
            <a:r>
              <a:rPr sz="2900" spc="-25" dirty="0">
                <a:solidFill>
                  <a:srgbClr val="1E4E79"/>
                </a:solidFill>
              </a:rPr>
              <a:t>ago</a:t>
            </a:r>
            <a:r>
              <a:rPr sz="2900" dirty="0">
                <a:solidFill>
                  <a:srgbClr val="1E4E79"/>
                </a:solidFill>
              </a:rPr>
              <a:t>	</a:t>
            </a:r>
            <a:r>
              <a:rPr sz="2900" spc="-10" dirty="0">
                <a:solidFill>
                  <a:srgbClr val="1E4E79"/>
                </a:solidFill>
              </a:rPr>
              <a:t>(2010)</a:t>
            </a:r>
            <a:r>
              <a:rPr sz="2900" dirty="0">
                <a:solidFill>
                  <a:srgbClr val="1E4E79"/>
                </a:solidFill>
              </a:rPr>
              <a:t>	</a:t>
            </a:r>
            <a:r>
              <a:rPr sz="2900" spc="-50" dirty="0">
                <a:solidFill>
                  <a:srgbClr val="1E4E79"/>
                </a:solidFill>
              </a:rPr>
              <a:t>?</a:t>
            </a:r>
            <a:endParaRPr sz="2900" dirty="0"/>
          </a:p>
        </p:txBody>
      </p:sp>
      <p:grpSp>
        <p:nvGrpSpPr>
          <p:cNvPr id="6" name="object 6"/>
          <p:cNvGrpSpPr/>
          <p:nvPr/>
        </p:nvGrpSpPr>
        <p:grpSpPr>
          <a:xfrm>
            <a:off x="1521396" y="1212187"/>
            <a:ext cx="7997190" cy="4900930"/>
            <a:chOff x="1521396" y="1212187"/>
            <a:chExt cx="7997190" cy="4900930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91383" y="1801368"/>
              <a:ext cx="5657088" cy="372465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559496" y="1250287"/>
              <a:ext cx="7920990" cy="4824730"/>
            </a:xfrm>
            <a:custGeom>
              <a:avLst/>
              <a:gdLst/>
              <a:ahLst/>
              <a:cxnLst/>
              <a:rect l="l" t="t" r="r" b="b"/>
              <a:pathLst>
                <a:path w="7920990" h="4824730">
                  <a:moveTo>
                    <a:pt x="0" y="0"/>
                  </a:moveTo>
                  <a:lnTo>
                    <a:pt x="7920880" y="0"/>
                  </a:lnTo>
                  <a:lnTo>
                    <a:pt x="7920880" y="4824536"/>
                  </a:lnTo>
                  <a:lnTo>
                    <a:pt x="0" y="4824536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rgbClr val="00B0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9252853" y="6346624"/>
            <a:ext cx="98615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10" dirty="0">
                <a:solidFill>
                  <a:srgbClr val="03435F"/>
                </a:solidFill>
                <a:latin typeface="Calibri"/>
                <a:cs typeface="Calibri"/>
                <a:hlinkClick r:id="rId5"/>
              </a:rPr>
              <a:t>www.geant.org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1557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50" dirty="0"/>
              <a:t>4</a:t>
            </a:fld>
            <a:endParaRPr spc="-50" dirty="0"/>
          </a:p>
        </p:txBody>
      </p:sp>
      <p:sp>
        <p:nvSpPr>
          <p:cNvPr id="11" name="object 11"/>
          <p:cNvSpPr txBox="1"/>
          <p:nvPr/>
        </p:nvSpPr>
        <p:spPr>
          <a:xfrm>
            <a:off x="8994747" y="6374056"/>
            <a:ext cx="9588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|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6134" y="1108964"/>
            <a:ext cx="10737215" cy="4544060"/>
          </a:xfrm>
          <a:prstGeom prst="rect">
            <a:avLst/>
          </a:prstGeom>
        </p:spPr>
        <p:txBody>
          <a:bodyPr vert="horz" wrap="square" lIns="0" tIns="1924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15"/>
              </a:spcBef>
            </a:pPr>
            <a:r>
              <a:rPr sz="2400" dirty="0">
                <a:solidFill>
                  <a:srgbClr val="C00000"/>
                </a:solidFill>
                <a:latin typeface="Calibri"/>
                <a:cs typeface="Calibri"/>
              </a:rPr>
              <a:t>You</a:t>
            </a:r>
            <a:r>
              <a:rPr sz="2400" spc="-4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C00000"/>
                </a:solidFill>
                <a:latin typeface="Calibri"/>
                <a:cs typeface="Calibri"/>
              </a:rPr>
              <a:t>might</a:t>
            </a:r>
            <a:r>
              <a:rPr sz="2400" spc="-5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C00000"/>
                </a:solidFill>
                <a:latin typeface="Calibri"/>
                <a:cs typeface="Calibri"/>
              </a:rPr>
              <a:t>have</a:t>
            </a:r>
            <a:r>
              <a:rPr sz="2400" spc="-4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C00000"/>
                </a:solidFill>
                <a:latin typeface="Calibri"/>
                <a:cs typeface="Calibri"/>
              </a:rPr>
              <a:t>heard</a:t>
            </a:r>
            <a:r>
              <a:rPr sz="2400" spc="-4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C00000"/>
                </a:solidFill>
                <a:latin typeface="Calibri"/>
                <a:cs typeface="Calibri"/>
              </a:rPr>
              <a:t>that:</a:t>
            </a:r>
            <a:endParaRPr sz="2400">
              <a:latin typeface="Calibri"/>
              <a:cs typeface="Calibri"/>
            </a:endParaRPr>
          </a:p>
          <a:p>
            <a:pPr marL="240665" marR="384810" indent="-228600">
              <a:lnSpc>
                <a:spcPct val="114199"/>
              </a:lnSpc>
              <a:spcBef>
                <a:spcPts val="1005"/>
              </a:spcBef>
              <a:buSzPct val="75000"/>
              <a:buFont typeface="Arial"/>
              <a:buChar char="•"/>
              <a:tabLst>
                <a:tab pos="240665" algn="l"/>
              </a:tabLst>
            </a:pP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eduGAIN</a:t>
            </a:r>
            <a:r>
              <a:rPr sz="2400" i="1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provides</a:t>
            </a:r>
            <a:r>
              <a:rPr sz="2400" i="1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an</a:t>
            </a:r>
            <a:r>
              <a:rPr sz="2400" i="1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efficient,</a:t>
            </a:r>
            <a:r>
              <a:rPr sz="2400" i="1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flexible</a:t>
            </a:r>
            <a:r>
              <a:rPr sz="2400" i="1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way</a:t>
            </a:r>
            <a:r>
              <a:rPr sz="2400" i="1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for</a:t>
            </a:r>
            <a:r>
              <a:rPr sz="2400" i="1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participating</a:t>
            </a:r>
            <a:r>
              <a:rPr sz="2400" i="1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federations,</a:t>
            </a:r>
            <a:r>
              <a:rPr sz="2400" i="1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2400" i="1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spc="-10" dirty="0">
                <a:solidFill>
                  <a:srgbClr val="1E4E79"/>
                </a:solidFill>
                <a:latin typeface="Calibri"/>
                <a:cs typeface="Calibri"/>
              </a:rPr>
              <a:t>their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affiliated</a:t>
            </a:r>
            <a:r>
              <a:rPr sz="2400" i="1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users</a:t>
            </a:r>
            <a:r>
              <a:rPr sz="2400" i="1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2400" i="1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services,</a:t>
            </a:r>
            <a:r>
              <a:rPr sz="2400" i="1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r>
              <a:rPr sz="2400" i="1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spc="-10" dirty="0">
                <a:solidFill>
                  <a:srgbClr val="1E4E79"/>
                </a:solidFill>
                <a:latin typeface="Calibri"/>
                <a:cs typeface="Calibri"/>
              </a:rPr>
              <a:t>interconnect</a:t>
            </a:r>
            <a:endParaRPr sz="2400">
              <a:latin typeface="Calibri"/>
              <a:cs typeface="Calibri"/>
            </a:endParaRPr>
          </a:p>
          <a:p>
            <a:pPr marL="240665" marR="5080" indent="-228600">
              <a:lnSpc>
                <a:spcPct val="114599"/>
              </a:lnSpc>
              <a:spcBef>
                <a:spcPts val="15"/>
              </a:spcBef>
              <a:buSzPct val="75000"/>
              <a:buFont typeface="Arial"/>
              <a:buChar char="•"/>
              <a:tabLst>
                <a:tab pos="240665" algn="l"/>
              </a:tabLst>
            </a:pP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2400" i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eduGAIN</a:t>
            </a:r>
            <a:r>
              <a:rPr sz="2400" i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spc="-10" dirty="0">
                <a:solidFill>
                  <a:srgbClr val="1E4E79"/>
                </a:solidFill>
                <a:latin typeface="Calibri"/>
                <a:cs typeface="Calibri"/>
              </a:rPr>
              <a:t>Interfederation</a:t>
            </a:r>
            <a:r>
              <a:rPr sz="2400" i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service</a:t>
            </a:r>
            <a:r>
              <a:rPr sz="2400" i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is</a:t>
            </a:r>
            <a:r>
              <a:rPr sz="2400" i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intended</a:t>
            </a:r>
            <a:r>
              <a:rPr sz="2400" i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r>
              <a:rPr sz="2400" i="1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enable</a:t>
            </a:r>
            <a:r>
              <a:rPr sz="2400" b="1" i="1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2400" b="1" i="1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trustworthy</a:t>
            </a:r>
            <a:r>
              <a:rPr sz="2400" b="1" i="1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spc="-10" dirty="0">
                <a:solidFill>
                  <a:srgbClr val="1E4E79"/>
                </a:solidFill>
                <a:latin typeface="Calibri"/>
                <a:cs typeface="Calibri"/>
              </a:rPr>
              <a:t>exchange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of</a:t>
            </a:r>
            <a:r>
              <a:rPr sz="2400" b="1" i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information</a:t>
            </a:r>
            <a:r>
              <a:rPr sz="2400" b="1" i="1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related</a:t>
            </a:r>
            <a:r>
              <a:rPr sz="2400" b="1" i="1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r>
              <a:rPr sz="2400" b="1" i="1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identity,</a:t>
            </a:r>
            <a:r>
              <a:rPr sz="2400" b="1" i="1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authentication</a:t>
            </a:r>
            <a:r>
              <a:rPr sz="2400" b="1" i="1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2400" b="1" i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authorisation</a:t>
            </a:r>
            <a:r>
              <a:rPr sz="2400" b="1" i="1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between</a:t>
            </a:r>
            <a:r>
              <a:rPr sz="2400" i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spc="-25" dirty="0">
                <a:solidFill>
                  <a:srgbClr val="1E4E79"/>
                </a:solidFill>
                <a:latin typeface="Calibri"/>
                <a:cs typeface="Calibri"/>
              </a:rPr>
              <a:t>the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member</a:t>
            </a:r>
            <a:r>
              <a:rPr sz="2400" i="1" spc="-8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spc="-10" dirty="0">
                <a:solidFill>
                  <a:srgbClr val="1E4E79"/>
                </a:solidFill>
                <a:latin typeface="Calibri"/>
                <a:cs typeface="Calibri"/>
              </a:rPr>
              <a:t>federations</a:t>
            </a:r>
            <a:endParaRPr sz="2400">
              <a:latin typeface="Calibri"/>
              <a:cs typeface="Calibri"/>
            </a:endParaRPr>
          </a:p>
          <a:p>
            <a:pPr marL="240665" marR="52705" indent="-228600">
              <a:lnSpc>
                <a:spcPct val="114199"/>
              </a:lnSpc>
              <a:spcBef>
                <a:spcPts val="114"/>
              </a:spcBef>
              <a:buSzPct val="75000"/>
              <a:buFont typeface="Arial"/>
              <a:buChar char="•"/>
              <a:tabLst>
                <a:tab pos="240665" algn="l"/>
              </a:tabLst>
            </a:pP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eduGAIN</a:t>
            </a:r>
            <a:r>
              <a:rPr sz="2400" i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allows</a:t>
            </a:r>
            <a:r>
              <a:rPr sz="2400" b="1" i="1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students</a:t>
            </a:r>
            <a:r>
              <a:rPr sz="2400" b="1" i="1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2400" b="1" i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researchers</a:t>
            </a:r>
            <a:r>
              <a:rPr sz="2400" b="1" i="1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r>
              <a:rPr sz="2400" b="1" i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securely</a:t>
            </a:r>
            <a:r>
              <a:rPr sz="2400" b="1" i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access</a:t>
            </a:r>
            <a:r>
              <a:rPr sz="2400" b="1" i="1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a</a:t>
            </a:r>
            <a:r>
              <a:rPr sz="2400" b="1" i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world</a:t>
            </a:r>
            <a:r>
              <a:rPr sz="2400" b="1" i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of</a:t>
            </a:r>
            <a:r>
              <a:rPr sz="2400" b="1" i="1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i="1" spc="-10" dirty="0">
                <a:solidFill>
                  <a:srgbClr val="1E4E79"/>
                </a:solidFill>
                <a:latin typeface="Calibri"/>
                <a:cs typeface="Calibri"/>
              </a:rPr>
              <a:t>educational </a:t>
            </a:r>
            <a:r>
              <a:rPr sz="2400" b="1" i="1" dirty="0">
                <a:solidFill>
                  <a:srgbClr val="1E4E79"/>
                </a:solidFill>
                <a:latin typeface="Calibri"/>
                <a:cs typeface="Calibri"/>
              </a:rPr>
              <a:t>resources</a:t>
            </a:r>
            <a:r>
              <a:rPr sz="2400" b="1" i="1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using</a:t>
            </a:r>
            <a:r>
              <a:rPr sz="2400" i="1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a</a:t>
            </a:r>
            <a:r>
              <a:rPr sz="2400" i="1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1E4E79"/>
                </a:solidFill>
                <a:latin typeface="Calibri"/>
                <a:cs typeface="Calibri"/>
              </a:rPr>
              <a:t>single</a:t>
            </a:r>
            <a:r>
              <a:rPr sz="2400" i="1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i="1" spc="-10" dirty="0">
                <a:solidFill>
                  <a:srgbClr val="1E4E79"/>
                </a:solidFill>
                <a:latin typeface="Calibri"/>
                <a:cs typeface="Calibri"/>
              </a:rPr>
              <a:t>sign-</a:t>
            </a:r>
            <a:r>
              <a:rPr sz="2400" i="1" spc="-25" dirty="0">
                <a:solidFill>
                  <a:srgbClr val="1E4E79"/>
                </a:solidFill>
                <a:latin typeface="Calibri"/>
                <a:cs typeface="Calibri"/>
              </a:rPr>
              <a:t>on</a:t>
            </a:r>
            <a:endParaRPr sz="24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434"/>
              </a:spcBef>
              <a:buSzPct val="75000"/>
              <a:buFont typeface="Arial"/>
              <a:buChar char="•"/>
              <a:tabLst>
                <a:tab pos="240665" algn="l"/>
              </a:tabLst>
            </a:pPr>
            <a:r>
              <a:rPr sz="2400" i="1" spc="-20" dirty="0">
                <a:solidFill>
                  <a:srgbClr val="C00000"/>
                </a:solidFill>
                <a:latin typeface="Calibri"/>
                <a:cs typeface="Calibri"/>
              </a:rPr>
              <a:t>But…</a:t>
            </a:r>
            <a:endParaRPr sz="2400">
              <a:latin typeface="Calibri"/>
              <a:cs typeface="Calibri"/>
            </a:endParaRPr>
          </a:p>
          <a:p>
            <a:pPr marL="1235075">
              <a:lnSpc>
                <a:spcPct val="100000"/>
              </a:lnSpc>
              <a:spcBef>
                <a:spcPts val="415"/>
              </a:spcBef>
            </a:pPr>
            <a:r>
              <a:rPr sz="1400" i="1" dirty="0">
                <a:solidFill>
                  <a:srgbClr val="C00000"/>
                </a:solidFill>
                <a:latin typeface="Calibri"/>
                <a:cs typeface="Calibri"/>
              </a:rPr>
              <a:t>…..</a:t>
            </a:r>
            <a:r>
              <a:rPr sz="1400" i="1" spc="-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800" i="1" dirty="0">
                <a:solidFill>
                  <a:srgbClr val="C00000"/>
                </a:solidFill>
                <a:latin typeface="Calibri"/>
                <a:cs typeface="Calibri"/>
              </a:rPr>
              <a:t>What</a:t>
            </a:r>
            <a:r>
              <a:rPr sz="2800" i="1" spc="-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800" i="1" dirty="0">
                <a:solidFill>
                  <a:srgbClr val="C00000"/>
                </a:solidFill>
                <a:latin typeface="Calibri"/>
                <a:cs typeface="Calibri"/>
              </a:rPr>
              <a:t>is</a:t>
            </a:r>
            <a:r>
              <a:rPr sz="2800" i="1" spc="-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800" i="1" dirty="0">
                <a:solidFill>
                  <a:srgbClr val="C00000"/>
                </a:solidFill>
                <a:latin typeface="Calibri"/>
                <a:cs typeface="Calibri"/>
              </a:rPr>
              <a:t>it</a:t>
            </a:r>
            <a:r>
              <a:rPr sz="2800" i="1" spc="-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800" i="1" spc="-50" dirty="0">
                <a:solidFill>
                  <a:srgbClr val="C00000"/>
                </a:solidFill>
                <a:latin typeface="Calibri"/>
                <a:cs typeface="Calibri"/>
              </a:rPr>
              <a:t>?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4083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0" dirty="0">
                <a:solidFill>
                  <a:srgbClr val="1E4E79"/>
                </a:solidFill>
                <a:latin typeface="Calibri"/>
                <a:cs typeface="Calibri"/>
              </a:rPr>
              <a:t>What</a:t>
            </a:r>
            <a:r>
              <a:rPr sz="4000" b="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4000" b="0" dirty="0">
                <a:solidFill>
                  <a:srgbClr val="1E4E79"/>
                </a:solidFill>
                <a:latin typeface="Calibri"/>
                <a:cs typeface="Calibri"/>
              </a:rPr>
              <a:t>is</a:t>
            </a:r>
            <a:r>
              <a:rPr sz="4000" b="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4000" b="0" spc="-10" dirty="0">
                <a:solidFill>
                  <a:srgbClr val="1E4E79"/>
                </a:solidFill>
                <a:latin typeface="Calibri"/>
                <a:cs typeface="Calibri"/>
              </a:rPr>
              <a:t>eduGAIN?</a:t>
            </a:r>
            <a:endParaRPr sz="40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31680" y="435863"/>
            <a:ext cx="1798320" cy="451103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9252853" y="6346624"/>
            <a:ext cx="98615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10" dirty="0">
                <a:solidFill>
                  <a:srgbClr val="03435F"/>
                </a:solidFill>
                <a:latin typeface="Calibri"/>
                <a:cs typeface="Calibri"/>
                <a:hlinkClick r:id="rId3"/>
              </a:rPr>
              <a:t>www.geant.org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1557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50" dirty="0"/>
              <a:t>5</a:t>
            </a:fld>
            <a:endParaRPr spc="-50" dirty="0"/>
          </a:p>
        </p:txBody>
      </p:sp>
      <p:sp>
        <p:nvSpPr>
          <p:cNvPr id="7" name="object 7"/>
          <p:cNvSpPr txBox="1"/>
          <p:nvPr/>
        </p:nvSpPr>
        <p:spPr>
          <a:xfrm>
            <a:off x="8994747" y="6374056"/>
            <a:ext cx="9588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|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391" y="147828"/>
            <a:ext cx="2541610" cy="139115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>
              <a:lnSpc>
                <a:spcPct val="90000"/>
              </a:lnSpc>
              <a:spcBef>
                <a:spcPts val="480"/>
              </a:spcBef>
            </a:pPr>
            <a:r>
              <a:rPr b="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b="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b="0" dirty="0">
                <a:solidFill>
                  <a:srgbClr val="1E4E79"/>
                </a:solidFill>
                <a:latin typeface="Calibri"/>
                <a:cs typeface="Calibri"/>
              </a:rPr>
              <a:t>big</a:t>
            </a:r>
            <a:r>
              <a:rPr b="0" spc="-2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b="0" spc="-10" dirty="0">
                <a:solidFill>
                  <a:srgbClr val="1E4E79"/>
                </a:solidFill>
                <a:latin typeface="Calibri"/>
                <a:cs typeface="Calibri"/>
              </a:rPr>
              <a:t>picture about eduGAIN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2133600" y="290612"/>
            <a:ext cx="8665845" cy="4483735"/>
            <a:chOff x="3115055" y="298704"/>
            <a:chExt cx="8665845" cy="448373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15055" y="594360"/>
              <a:ext cx="7476744" cy="418795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36608" y="298704"/>
              <a:ext cx="2343911" cy="612648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545659" y="5025644"/>
            <a:ext cx="9627870" cy="111107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>
              <a:lnSpc>
                <a:spcPct val="99400"/>
              </a:lnSpc>
              <a:spcBef>
                <a:spcPts val="110"/>
              </a:spcBef>
            </a:pP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The</a:t>
            </a:r>
            <a:r>
              <a:rPr sz="1800" b="1" spc="-4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1E4E79"/>
                </a:solidFill>
                <a:latin typeface="Calibri"/>
                <a:cs typeface="Calibri"/>
              </a:rPr>
              <a:t>eduGAIN</a:t>
            </a:r>
            <a:r>
              <a:rPr sz="1800" b="1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1E4E79"/>
                </a:solidFill>
                <a:latin typeface="Calibri"/>
                <a:cs typeface="Calibri"/>
              </a:rPr>
              <a:t>inter-</a:t>
            </a:r>
            <a:r>
              <a:rPr sz="1800" b="1" dirty="0">
                <a:solidFill>
                  <a:srgbClr val="1E4E79"/>
                </a:solidFill>
                <a:latin typeface="Calibri"/>
                <a:cs typeface="Calibri"/>
              </a:rPr>
              <a:t>federation</a:t>
            </a:r>
            <a:r>
              <a:rPr sz="1800" b="1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service</a:t>
            </a:r>
            <a:r>
              <a:rPr sz="1800" b="1" spc="-4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connects</a:t>
            </a:r>
            <a:r>
              <a:rPr sz="1800" b="1" spc="-4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identity</a:t>
            </a:r>
            <a:r>
              <a:rPr sz="1800" b="1" spc="-35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federations</a:t>
            </a:r>
            <a:r>
              <a:rPr sz="1800" b="1" spc="-4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around</a:t>
            </a:r>
            <a:r>
              <a:rPr sz="1800" b="1" spc="-4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the</a:t>
            </a:r>
            <a:r>
              <a:rPr sz="1800" b="1" spc="-4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world,</a:t>
            </a:r>
            <a:r>
              <a:rPr sz="1800" b="1" spc="-35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575757"/>
                </a:solidFill>
                <a:latin typeface="Calibri"/>
                <a:cs typeface="Calibri"/>
              </a:rPr>
              <a:t>simplifying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access</a:t>
            </a:r>
            <a:r>
              <a:rPr sz="1800" b="1" spc="-3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to</a:t>
            </a:r>
            <a:r>
              <a:rPr sz="1800" b="1" spc="-3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content,</a:t>
            </a:r>
            <a:r>
              <a:rPr sz="1800" b="1" spc="-3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services</a:t>
            </a:r>
            <a:r>
              <a:rPr sz="1800" b="1" spc="-3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and</a:t>
            </a:r>
            <a:r>
              <a:rPr sz="1800" b="1" spc="-25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resources</a:t>
            </a:r>
            <a:r>
              <a:rPr sz="1800" b="1" spc="-3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for</a:t>
            </a:r>
            <a:r>
              <a:rPr sz="1800" b="1" spc="-3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the</a:t>
            </a:r>
            <a:r>
              <a:rPr sz="1800" b="1" spc="-35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global</a:t>
            </a:r>
            <a:r>
              <a:rPr sz="1800" b="1" spc="-3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research</a:t>
            </a:r>
            <a:r>
              <a:rPr sz="1800" b="1" spc="-25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and</a:t>
            </a:r>
            <a:r>
              <a:rPr sz="1800" b="1" spc="-3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education</a:t>
            </a:r>
            <a:r>
              <a:rPr sz="1800" b="1" spc="-3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community.</a:t>
            </a:r>
            <a:r>
              <a:rPr sz="1800" b="1" spc="-6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575757"/>
                </a:solidFill>
                <a:latin typeface="Calibri"/>
                <a:cs typeface="Calibri"/>
              </a:rPr>
              <a:t>eduGAIN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comprises</a:t>
            </a:r>
            <a:r>
              <a:rPr sz="1800" b="1" spc="-4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lang="en-US" b="1" dirty="0" smtClean="0">
                <a:solidFill>
                  <a:srgbClr val="575757"/>
                </a:solidFill>
                <a:latin typeface="Calibri"/>
                <a:cs typeface="Calibri"/>
              </a:rPr>
              <a:t>around</a:t>
            </a:r>
            <a:r>
              <a:rPr sz="1800" b="1" spc="-30" dirty="0" smtClean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lang="en-US" b="1" dirty="0">
                <a:solidFill>
                  <a:srgbClr val="575757"/>
                </a:solidFill>
                <a:latin typeface="Calibri"/>
                <a:cs typeface="Calibri"/>
              </a:rPr>
              <a:t>8</a:t>
            </a:r>
            <a:r>
              <a:rPr sz="1800" b="1" dirty="0" smtClean="0">
                <a:solidFill>
                  <a:srgbClr val="575757"/>
                </a:solidFill>
                <a:latin typeface="Calibri"/>
                <a:cs typeface="Calibri"/>
              </a:rPr>
              <a:t>0</a:t>
            </a:r>
            <a:r>
              <a:rPr sz="1800" b="1" spc="-35" dirty="0" smtClean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participant</a:t>
            </a:r>
            <a:r>
              <a:rPr sz="1800" b="1" spc="-3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federations</a:t>
            </a:r>
            <a:r>
              <a:rPr sz="1800" b="1" spc="-35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connecting</a:t>
            </a:r>
            <a:r>
              <a:rPr sz="1800" b="1" spc="-4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more</a:t>
            </a:r>
            <a:r>
              <a:rPr sz="1800" b="1" spc="-4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than</a:t>
            </a:r>
            <a:r>
              <a:rPr sz="1800" b="1" spc="-35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lang="en-US" sz="1800" b="1" dirty="0" smtClean="0">
                <a:solidFill>
                  <a:srgbClr val="575757"/>
                </a:solidFill>
                <a:latin typeface="Calibri"/>
                <a:cs typeface="Calibri"/>
              </a:rPr>
              <a:t>9</a:t>
            </a:r>
            <a:r>
              <a:rPr sz="1800" b="1" dirty="0" smtClean="0">
                <a:solidFill>
                  <a:srgbClr val="575757"/>
                </a:solidFill>
                <a:latin typeface="Calibri"/>
                <a:cs typeface="Calibri"/>
              </a:rPr>
              <a:t>,000</a:t>
            </a:r>
            <a:r>
              <a:rPr sz="1800" b="1" spc="-35" dirty="0" smtClean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Identity</a:t>
            </a:r>
            <a:r>
              <a:rPr sz="1800" b="1" spc="-35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and</a:t>
            </a:r>
            <a:r>
              <a:rPr sz="1800" b="1" spc="-4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575757"/>
                </a:solidFill>
                <a:latin typeface="Calibri"/>
                <a:cs typeface="Calibri"/>
              </a:rPr>
              <a:t>Service</a:t>
            </a:r>
            <a:r>
              <a:rPr sz="1800" b="1" spc="-40" dirty="0">
                <a:solidFill>
                  <a:srgbClr val="575757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575757"/>
                </a:solidFill>
                <a:latin typeface="Calibri"/>
                <a:cs typeface="Calibri"/>
              </a:rPr>
              <a:t>Providers.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252853" y="6346624"/>
            <a:ext cx="98615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10" dirty="0">
                <a:solidFill>
                  <a:srgbClr val="03435F"/>
                </a:solidFill>
                <a:latin typeface="Calibri"/>
                <a:cs typeface="Calibri"/>
                <a:hlinkClick r:id="rId4"/>
              </a:rPr>
              <a:t>www.geant.org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1557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50" dirty="0"/>
              <a:t>6</a:t>
            </a:fld>
            <a:endParaRPr spc="-50" dirty="0"/>
          </a:p>
        </p:txBody>
      </p:sp>
      <p:sp>
        <p:nvSpPr>
          <p:cNvPr id="9" name="object 9"/>
          <p:cNvSpPr txBox="1"/>
          <p:nvPr/>
        </p:nvSpPr>
        <p:spPr>
          <a:xfrm>
            <a:off x="8994747" y="6374056"/>
            <a:ext cx="9588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|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4083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100"/>
              </a:spcBef>
            </a:pPr>
            <a:r>
              <a:rPr sz="4000" b="0" dirty="0">
                <a:solidFill>
                  <a:srgbClr val="1E4E79"/>
                </a:solidFill>
                <a:latin typeface="Calibri"/>
                <a:cs typeface="Calibri"/>
              </a:rPr>
              <a:t>Who</a:t>
            </a:r>
            <a:r>
              <a:rPr sz="4000" b="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4000" b="0" dirty="0">
                <a:solidFill>
                  <a:srgbClr val="1E4E79"/>
                </a:solidFill>
                <a:latin typeface="Calibri"/>
                <a:cs typeface="Calibri"/>
              </a:rPr>
              <a:t>benefits</a:t>
            </a:r>
            <a:r>
              <a:rPr sz="4000" b="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4000" b="0" dirty="0">
                <a:solidFill>
                  <a:srgbClr val="1E4E79"/>
                </a:solidFill>
                <a:latin typeface="Calibri"/>
                <a:cs typeface="Calibri"/>
              </a:rPr>
              <a:t>from</a:t>
            </a:r>
            <a:r>
              <a:rPr sz="4000" b="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4000" b="0" spc="-10" dirty="0">
                <a:solidFill>
                  <a:srgbClr val="1E4E79"/>
                </a:solidFill>
                <a:latin typeface="Calibri"/>
                <a:cs typeface="Calibri"/>
              </a:rPr>
              <a:t>eduGAIN?</a:t>
            </a:r>
            <a:endParaRPr sz="40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32512" y="436223"/>
            <a:ext cx="1797048" cy="449261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839416" y="1130797"/>
            <a:ext cx="9721215" cy="5034915"/>
            <a:chOff x="839416" y="1130797"/>
            <a:chExt cx="9721215" cy="503491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58111" y="1667255"/>
              <a:ext cx="7903463" cy="416966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839416" y="1130797"/>
              <a:ext cx="9721215" cy="5034915"/>
            </a:xfrm>
            <a:custGeom>
              <a:avLst/>
              <a:gdLst/>
              <a:ahLst/>
              <a:cxnLst/>
              <a:rect l="l" t="t" r="r" b="b"/>
              <a:pathLst>
                <a:path w="9721215" h="5034915">
                  <a:moveTo>
                    <a:pt x="0" y="0"/>
                  </a:moveTo>
                  <a:lnTo>
                    <a:pt x="9721080" y="0"/>
                  </a:lnTo>
                  <a:lnTo>
                    <a:pt x="9721080" y="5034506"/>
                  </a:lnTo>
                  <a:lnTo>
                    <a:pt x="0" y="5034506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4171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9252853" y="6346624"/>
            <a:ext cx="98615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10" dirty="0">
                <a:solidFill>
                  <a:srgbClr val="03435F"/>
                </a:solidFill>
                <a:latin typeface="Calibri"/>
                <a:cs typeface="Calibri"/>
                <a:hlinkClick r:id="rId4"/>
              </a:rPr>
              <a:t>www.geant.org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1557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50" dirty="0"/>
              <a:t>7</a:t>
            </a:fld>
            <a:endParaRPr spc="-50" dirty="0"/>
          </a:p>
        </p:txBody>
      </p:sp>
      <p:sp>
        <p:nvSpPr>
          <p:cNvPr id="9" name="object 9"/>
          <p:cNvSpPr txBox="1"/>
          <p:nvPr/>
        </p:nvSpPr>
        <p:spPr>
          <a:xfrm>
            <a:off x="8994747" y="6374056"/>
            <a:ext cx="9588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|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6132" y="1710435"/>
            <a:ext cx="2249805" cy="4625340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 marR="620395">
              <a:lnSpc>
                <a:spcPts val="3000"/>
              </a:lnSpc>
              <a:spcBef>
                <a:spcPts val="500"/>
              </a:spcBef>
            </a:pPr>
            <a:r>
              <a:rPr sz="2800" b="1" spc="-10" dirty="0">
                <a:solidFill>
                  <a:srgbClr val="1E4E79"/>
                </a:solidFill>
                <a:latin typeface="Calibri"/>
                <a:cs typeface="Calibri"/>
              </a:rPr>
              <a:t>Identity Federation</a:t>
            </a:r>
            <a:endParaRPr sz="2800" dirty="0">
              <a:latin typeface="Calibri"/>
              <a:cs typeface="Calibri"/>
            </a:endParaRPr>
          </a:p>
          <a:p>
            <a:pPr marL="12700" marR="5080">
              <a:lnSpc>
                <a:spcPct val="90000"/>
              </a:lnSpc>
              <a:spcBef>
                <a:spcPts val="1085"/>
              </a:spcBef>
            </a:pPr>
            <a:r>
              <a:rPr sz="1600" b="1" dirty="0">
                <a:solidFill>
                  <a:srgbClr val="1E4E79"/>
                </a:solidFill>
                <a:latin typeface="Calibri"/>
                <a:cs typeface="Calibri"/>
              </a:rPr>
              <a:t>An</a:t>
            </a:r>
            <a:r>
              <a:rPr sz="1600" b="1" spc="-4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1E4E79"/>
                </a:solidFill>
                <a:latin typeface="Calibri"/>
                <a:cs typeface="Calibri"/>
              </a:rPr>
              <a:t>identity</a:t>
            </a:r>
            <a:r>
              <a:rPr sz="1600" b="1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1E4E79"/>
                </a:solidFill>
                <a:latin typeface="Calibri"/>
                <a:cs typeface="Calibri"/>
              </a:rPr>
              <a:t>federation</a:t>
            </a:r>
            <a:r>
              <a:rPr sz="1600" b="1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b="1" spc="-25" dirty="0">
                <a:solidFill>
                  <a:srgbClr val="1E4E79"/>
                </a:solidFill>
                <a:latin typeface="Calibri"/>
                <a:cs typeface="Calibri"/>
              </a:rPr>
              <a:t>(or </a:t>
            </a:r>
            <a:r>
              <a:rPr sz="1600" b="1" dirty="0">
                <a:solidFill>
                  <a:srgbClr val="1E4E79"/>
                </a:solidFill>
                <a:latin typeface="Calibri"/>
                <a:cs typeface="Calibri"/>
              </a:rPr>
              <a:t>just</a:t>
            </a:r>
            <a:r>
              <a:rPr sz="1600" b="1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1E4E79"/>
                </a:solidFill>
                <a:latin typeface="Calibri"/>
                <a:cs typeface="Calibri"/>
              </a:rPr>
              <a:t>federation)</a:t>
            </a:r>
            <a:r>
              <a:rPr sz="1600" b="1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1E4E79"/>
                </a:solidFill>
                <a:latin typeface="Calibri"/>
                <a:cs typeface="Calibri"/>
              </a:rPr>
              <a:t>is</a:t>
            </a:r>
            <a:r>
              <a:rPr sz="1600" b="1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b="1" spc="-60" dirty="0">
                <a:solidFill>
                  <a:srgbClr val="1E4E79"/>
                </a:solidFill>
                <a:latin typeface="Calibri"/>
                <a:cs typeface="Calibri"/>
              </a:rPr>
              <a:t>a </a:t>
            </a:r>
            <a:r>
              <a:rPr sz="1600" b="1" dirty="0">
                <a:solidFill>
                  <a:srgbClr val="1E4E79"/>
                </a:solidFill>
                <a:latin typeface="Calibri"/>
                <a:cs typeface="Calibri"/>
              </a:rPr>
              <a:t>collection</a:t>
            </a:r>
            <a:r>
              <a:rPr sz="1600" b="1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1E4E79"/>
                </a:solidFill>
                <a:latin typeface="Calibri"/>
                <a:cs typeface="Calibri"/>
              </a:rPr>
              <a:t>of</a:t>
            </a:r>
            <a:r>
              <a:rPr sz="1600" b="1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1E4E79"/>
                </a:solidFill>
                <a:latin typeface="Calibri"/>
                <a:cs typeface="Calibri"/>
              </a:rPr>
              <a:t>organizations </a:t>
            </a:r>
            <a:r>
              <a:rPr sz="1600" b="1" dirty="0">
                <a:solidFill>
                  <a:srgbClr val="1E4E79"/>
                </a:solidFill>
                <a:latin typeface="Calibri"/>
                <a:cs typeface="Calibri"/>
              </a:rPr>
              <a:t>that</a:t>
            </a:r>
            <a:r>
              <a:rPr sz="1600" b="1" spc="-2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1E4E79"/>
                </a:solidFill>
                <a:latin typeface="Calibri"/>
                <a:cs typeface="Calibri"/>
              </a:rPr>
              <a:t>agree</a:t>
            </a:r>
            <a:r>
              <a:rPr sz="1600" b="1" spc="-2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r>
              <a:rPr sz="1600" b="1" spc="-1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1E4E79"/>
                </a:solidFill>
                <a:latin typeface="Calibri"/>
                <a:cs typeface="Calibri"/>
              </a:rPr>
              <a:t>interoperate </a:t>
            </a:r>
            <a:r>
              <a:rPr sz="1600" b="1" dirty="0">
                <a:solidFill>
                  <a:srgbClr val="1E4E79"/>
                </a:solidFill>
                <a:latin typeface="Calibri"/>
                <a:cs typeface="Calibri"/>
              </a:rPr>
              <a:t>under</a:t>
            </a:r>
            <a:r>
              <a:rPr sz="1600" b="1" spc="-2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1E4E79"/>
                </a:solidFill>
                <a:latin typeface="Calibri"/>
                <a:cs typeface="Calibri"/>
              </a:rPr>
              <a:t>a</a:t>
            </a:r>
            <a:r>
              <a:rPr sz="1600" b="1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1E4E79"/>
                </a:solidFill>
                <a:latin typeface="Calibri"/>
                <a:cs typeface="Calibri"/>
              </a:rPr>
              <a:t>certain</a:t>
            </a:r>
            <a:r>
              <a:rPr sz="1600" b="1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1E4E79"/>
                </a:solidFill>
                <a:latin typeface="Calibri"/>
                <a:cs typeface="Calibri"/>
              </a:rPr>
              <a:t>rule</a:t>
            </a:r>
            <a:r>
              <a:rPr sz="1600" b="1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b="1" spc="-20" dirty="0">
                <a:solidFill>
                  <a:srgbClr val="1E4E79"/>
                </a:solidFill>
                <a:latin typeface="Calibri"/>
                <a:cs typeface="Calibri"/>
              </a:rPr>
              <a:t>set.</a:t>
            </a:r>
            <a:endParaRPr sz="1600" dirty="0">
              <a:latin typeface="Calibri"/>
              <a:cs typeface="Calibri"/>
            </a:endParaRPr>
          </a:p>
          <a:p>
            <a:pPr marL="12700" marR="125095">
              <a:lnSpc>
                <a:spcPts val="1700"/>
              </a:lnSpc>
            </a:pPr>
            <a:r>
              <a:rPr sz="1600" dirty="0">
                <a:solidFill>
                  <a:srgbClr val="1E4E79"/>
                </a:solidFill>
                <a:latin typeface="Calibri"/>
                <a:cs typeface="Calibri"/>
              </a:rPr>
              <a:t>This</a:t>
            </a:r>
            <a:r>
              <a:rPr sz="1600" spc="-2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1E4E79"/>
                </a:solidFill>
                <a:latin typeface="Calibri"/>
                <a:cs typeface="Calibri"/>
              </a:rPr>
              <a:t>rule</a:t>
            </a:r>
            <a:r>
              <a:rPr sz="1600" spc="-1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1E4E79"/>
                </a:solidFill>
                <a:latin typeface="Calibri"/>
                <a:cs typeface="Calibri"/>
              </a:rPr>
              <a:t>set</a:t>
            </a:r>
            <a:r>
              <a:rPr sz="1600" spc="-1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1E4E79"/>
                </a:solidFill>
                <a:latin typeface="Calibri"/>
                <a:cs typeface="Calibri"/>
              </a:rPr>
              <a:t>typically </a:t>
            </a:r>
            <a:r>
              <a:rPr sz="1600" dirty="0">
                <a:solidFill>
                  <a:srgbClr val="1E4E79"/>
                </a:solidFill>
                <a:latin typeface="Calibri"/>
                <a:cs typeface="Calibri"/>
              </a:rPr>
              <a:t>consists</a:t>
            </a:r>
            <a:r>
              <a:rPr sz="1600" spc="-2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1E4E79"/>
                </a:solidFill>
                <a:latin typeface="Calibri"/>
                <a:cs typeface="Calibri"/>
              </a:rPr>
              <a:t>of</a:t>
            </a:r>
            <a:r>
              <a:rPr sz="1600" spc="-2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b="1" spc="-20" dirty="0">
                <a:solidFill>
                  <a:srgbClr val="FF0000"/>
                </a:solidFill>
                <a:latin typeface="Calibri"/>
                <a:cs typeface="Calibri"/>
              </a:rPr>
              <a:t>legal </a:t>
            </a:r>
            <a:r>
              <a:rPr sz="1600" b="1" dirty="0">
                <a:solidFill>
                  <a:srgbClr val="FF0000"/>
                </a:solidFill>
                <a:latin typeface="Calibri"/>
                <a:cs typeface="Calibri"/>
              </a:rPr>
              <a:t>frameworks</a:t>
            </a:r>
            <a:r>
              <a:rPr sz="1600" dirty="0">
                <a:solidFill>
                  <a:srgbClr val="1E4E79"/>
                </a:solidFill>
                <a:latin typeface="Calibri"/>
                <a:cs typeface="Calibri"/>
              </a:rPr>
              <a:t>,</a:t>
            </a:r>
            <a:r>
              <a:rPr sz="16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FF0000"/>
                </a:solidFill>
                <a:latin typeface="Calibri"/>
                <a:cs typeface="Calibri"/>
              </a:rPr>
              <a:t>policies</a:t>
            </a:r>
            <a:r>
              <a:rPr sz="1600" b="1" spc="-6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spc="-25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endParaRPr sz="1600" dirty="0">
              <a:latin typeface="Calibri"/>
              <a:cs typeface="Calibri"/>
            </a:endParaRPr>
          </a:p>
          <a:p>
            <a:pPr marL="12700" marR="122555">
              <a:lnSpc>
                <a:spcPct val="88700"/>
              </a:lnSpc>
              <a:spcBef>
                <a:spcPts val="85"/>
              </a:spcBef>
            </a:pPr>
            <a:r>
              <a:rPr sz="1600" b="1" dirty="0">
                <a:solidFill>
                  <a:srgbClr val="FF0000"/>
                </a:solidFill>
                <a:latin typeface="Calibri"/>
                <a:cs typeface="Calibri"/>
              </a:rPr>
              <a:t>technical</a:t>
            </a:r>
            <a:r>
              <a:rPr sz="1600" b="1" spc="-5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FF0000"/>
                </a:solidFill>
                <a:latin typeface="Calibri"/>
                <a:cs typeface="Calibri"/>
              </a:rPr>
              <a:t>profiles</a:t>
            </a:r>
            <a:r>
              <a:rPr sz="1600" b="1" spc="-4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spc="-25" dirty="0">
                <a:solidFill>
                  <a:srgbClr val="1E4E79"/>
                </a:solidFill>
                <a:latin typeface="Calibri"/>
                <a:cs typeface="Calibri"/>
              </a:rPr>
              <a:t>and </a:t>
            </a:r>
            <a:r>
              <a:rPr sz="1600" dirty="0">
                <a:solidFill>
                  <a:srgbClr val="1E4E79"/>
                </a:solidFill>
                <a:latin typeface="Calibri"/>
                <a:cs typeface="Calibri"/>
              </a:rPr>
              <a:t>standards.</a:t>
            </a:r>
            <a:r>
              <a:rPr sz="1600" spc="-4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1E4E79"/>
                </a:solidFill>
                <a:latin typeface="Calibri"/>
                <a:cs typeface="Calibri"/>
              </a:rPr>
              <a:t>It</a:t>
            </a:r>
            <a:r>
              <a:rPr sz="1600" spc="-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1E4E79"/>
                </a:solidFill>
                <a:latin typeface="Calibri"/>
                <a:cs typeface="Calibri"/>
              </a:rPr>
              <a:t>provides</a:t>
            </a:r>
            <a:r>
              <a:rPr sz="1600" spc="-3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spc="-25" dirty="0">
                <a:solidFill>
                  <a:srgbClr val="1E4E79"/>
                </a:solidFill>
                <a:latin typeface="Calibri"/>
                <a:cs typeface="Calibri"/>
              </a:rPr>
              <a:t>the </a:t>
            </a:r>
            <a:r>
              <a:rPr sz="1600" dirty="0">
                <a:solidFill>
                  <a:srgbClr val="1E4E79"/>
                </a:solidFill>
                <a:latin typeface="Calibri"/>
                <a:cs typeface="Calibri"/>
              </a:rPr>
              <a:t>necessary</a:t>
            </a:r>
            <a:r>
              <a:rPr sz="1600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b="1" spc="-30" dirty="0">
                <a:solidFill>
                  <a:srgbClr val="38761D"/>
                </a:solidFill>
                <a:latin typeface="Calibri"/>
                <a:cs typeface="Calibri"/>
              </a:rPr>
              <a:t>trust</a:t>
            </a:r>
            <a:r>
              <a:rPr sz="1900" b="1" spc="-90" dirty="0">
                <a:solidFill>
                  <a:srgbClr val="38761D"/>
                </a:solidFill>
                <a:latin typeface="Calibri"/>
                <a:cs typeface="Calibri"/>
              </a:rPr>
              <a:t> </a:t>
            </a:r>
            <a:r>
              <a:rPr sz="1600" spc="-25" dirty="0">
                <a:solidFill>
                  <a:srgbClr val="1E4E79"/>
                </a:solidFill>
                <a:latin typeface="Calibri"/>
                <a:cs typeface="Calibri"/>
              </a:rPr>
              <a:t>and </a:t>
            </a:r>
            <a:r>
              <a:rPr sz="1900" b="1" spc="-35" dirty="0">
                <a:solidFill>
                  <a:srgbClr val="38761D"/>
                </a:solidFill>
                <a:latin typeface="Calibri"/>
                <a:cs typeface="Calibri"/>
              </a:rPr>
              <a:t>security</a:t>
            </a:r>
            <a:r>
              <a:rPr sz="1900" b="1" spc="-70" dirty="0">
                <a:solidFill>
                  <a:srgbClr val="38761D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r>
              <a:rPr sz="1600" spc="3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1E4E79"/>
                </a:solidFill>
                <a:latin typeface="Calibri"/>
                <a:cs typeface="Calibri"/>
              </a:rPr>
              <a:t>exchange </a:t>
            </a:r>
            <a:r>
              <a:rPr sz="1600" dirty="0">
                <a:solidFill>
                  <a:srgbClr val="1E4E79"/>
                </a:solidFill>
                <a:latin typeface="Calibri"/>
                <a:cs typeface="Calibri"/>
              </a:rPr>
              <a:t>home</a:t>
            </a:r>
            <a:r>
              <a:rPr sz="1600" spc="-2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1E4E79"/>
                </a:solidFill>
                <a:latin typeface="Calibri"/>
                <a:cs typeface="Calibri"/>
              </a:rPr>
              <a:t>organizations’ </a:t>
            </a:r>
            <a:r>
              <a:rPr sz="1900" b="1" spc="-35" dirty="0">
                <a:solidFill>
                  <a:srgbClr val="38761D"/>
                </a:solidFill>
                <a:latin typeface="Calibri"/>
                <a:cs typeface="Calibri"/>
              </a:rPr>
              <a:t>identity</a:t>
            </a:r>
            <a:r>
              <a:rPr sz="1900" b="1" spc="-100" dirty="0">
                <a:solidFill>
                  <a:srgbClr val="38761D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1E4E79"/>
                </a:solidFill>
                <a:latin typeface="Calibri"/>
                <a:cs typeface="Calibri"/>
              </a:rPr>
              <a:t>information</a:t>
            </a:r>
            <a:r>
              <a:rPr sz="1600" spc="-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600" spc="-25" dirty="0">
                <a:solidFill>
                  <a:srgbClr val="1E4E79"/>
                </a:solidFill>
                <a:latin typeface="Calibri"/>
                <a:cs typeface="Calibri"/>
              </a:rPr>
              <a:t>to </a:t>
            </a:r>
            <a:r>
              <a:rPr sz="1900" b="1" spc="-25" dirty="0">
                <a:solidFill>
                  <a:srgbClr val="38761D"/>
                </a:solidFill>
                <a:latin typeface="Calibri"/>
                <a:cs typeface="Calibri"/>
              </a:rPr>
              <a:t>access </a:t>
            </a:r>
            <a:r>
              <a:rPr sz="1900" b="1" spc="-30" dirty="0">
                <a:solidFill>
                  <a:srgbClr val="38761D"/>
                </a:solidFill>
                <a:latin typeface="Calibri"/>
                <a:cs typeface="Calibri"/>
              </a:rPr>
              <a:t>services</a:t>
            </a:r>
            <a:r>
              <a:rPr sz="1900" b="1" spc="-80" dirty="0">
                <a:solidFill>
                  <a:srgbClr val="38761D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1E4E79"/>
                </a:solidFill>
                <a:latin typeface="Calibri"/>
                <a:cs typeface="Calibri"/>
              </a:rPr>
              <a:t>within </a:t>
            </a:r>
            <a:r>
              <a:rPr sz="16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1600" spc="-10" dirty="0">
                <a:solidFill>
                  <a:srgbClr val="1E4E79"/>
                </a:solidFill>
                <a:latin typeface="Calibri"/>
                <a:cs typeface="Calibri"/>
              </a:rPr>
              <a:t> federation.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321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Identity</a:t>
            </a:r>
            <a:r>
              <a:rPr spc="-50" dirty="0"/>
              <a:t> </a:t>
            </a:r>
            <a:r>
              <a:rPr spc="-10" dirty="0"/>
              <a:t>Federation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85744" y="1536191"/>
            <a:ext cx="6925056" cy="428243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31680" y="435863"/>
            <a:ext cx="1798320" cy="451103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9252853" y="6346624"/>
            <a:ext cx="98615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10" dirty="0">
                <a:solidFill>
                  <a:srgbClr val="03435F"/>
                </a:solidFill>
                <a:latin typeface="Calibri"/>
                <a:cs typeface="Calibri"/>
                <a:hlinkClick r:id="rId4"/>
              </a:rPr>
              <a:t>www.geant.org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1557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50" dirty="0"/>
              <a:t>8</a:t>
            </a:fld>
            <a:endParaRPr spc="-50" dirty="0"/>
          </a:p>
        </p:txBody>
      </p:sp>
      <p:sp>
        <p:nvSpPr>
          <p:cNvPr id="8" name="object 8"/>
          <p:cNvSpPr txBox="1"/>
          <p:nvPr/>
        </p:nvSpPr>
        <p:spPr>
          <a:xfrm>
            <a:off x="8994747" y="6374056"/>
            <a:ext cx="9588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|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dirty="0"/>
              <a:t>Identity</a:t>
            </a:r>
            <a:r>
              <a:rPr spc="-60" dirty="0"/>
              <a:t> </a:t>
            </a:r>
            <a:r>
              <a:rPr spc="-10" dirty="0"/>
              <a:t>Provider</a:t>
            </a:r>
          </a:p>
          <a:p>
            <a:pPr marL="12700" marR="5080">
              <a:lnSpc>
                <a:spcPct val="87700"/>
              </a:lnSpc>
              <a:spcBef>
                <a:spcPts val="994"/>
              </a:spcBef>
            </a:pPr>
            <a:r>
              <a:rPr sz="1900" b="0" spc="-10" dirty="0">
                <a:latin typeface="Calibri"/>
                <a:cs typeface="Calibri"/>
              </a:rPr>
              <a:t>The</a:t>
            </a:r>
            <a:r>
              <a:rPr sz="1900" b="0" spc="-65" dirty="0">
                <a:latin typeface="Calibri"/>
                <a:cs typeface="Calibri"/>
              </a:rPr>
              <a:t> </a:t>
            </a:r>
            <a:r>
              <a:rPr sz="1900" b="0" spc="-20" dirty="0">
                <a:latin typeface="Calibri"/>
                <a:cs typeface="Calibri"/>
              </a:rPr>
              <a:t>system</a:t>
            </a:r>
            <a:r>
              <a:rPr sz="1900" b="0" spc="-75" dirty="0">
                <a:latin typeface="Calibri"/>
                <a:cs typeface="Calibri"/>
              </a:rPr>
              <a:t> </a:t>
            </a:r>
            <a:r>
              <a:rPr sz="1900" b="0" spc="-30" dirty="0">
                <a:latin typeface="Calibri"/>
                <a:cs typeface="Calibri"/>
              </a:rPr>
              <a:t>component</a:t>
            </a:r>
            <a:r>
              <a:rPr sz="1900" b="0" spc="-55" dirty="0">
                <a:latin typeface="Calibri"/>
                <a:cs typeface="Calibri"/>
              </a:rPr>
              <a:t> </a:t>
            </a:r>
            <a:r>
              <a:rPr sz="1900" b="0" spc="-10" dirty="0">
                <a:latin typeface="Calibri"/>
                <a:cs typeface="Calibri"/>
              </a:rPr>
              <a:t>that</a:t>
            </a:r>
            <a:r>
              <a:rPr sz="1900" b="0" spc="-50" dirty="0">
                <a:latin typeface="Calibri"/>
                <a:cs typeface="Calibri"/>
              </a:rPr>
              <a:t> </a:t>
            </a:r>
            <a:r>
              <a:rPr sz="1900" b="0" spc="-30" dirty="0">
                <a:latin typeface="Calibri"/>
                <a:cs typeface="Calibri"/>
              </a:rPr>
              <a:t>authenticates</a:t>
            </a:r>
            <a:r>
              <a:rPr sz="1900" b="0" spc="-60" dirty="0">
                <a:latin typeface="Calibri"/>
                <a:cs typeface="Calibri"/>
              </a:rPr>
              <a:t> </a:t>
            </a:r>
            <a:r>
              <a:rPr sz="1900" b="0" dirty="0">
                <a:latin typeface="Calibri"/>
                <a:cs typeface="Calibri"/>
              </a:rPr>
              <a:t>a</a:t>
            </a:r>
            <a:r>
              <a:rPr sz="1900" b="0" spc="-65" dirty="0">
                <a:latin typeface="Calibri"/>
                <a:cs typeface="Calibri"/>
              </a:rPr>
              <a:t> </a:t>
            </a:r>
            <a:r>
              <a:rPr sz="1900" b="0" spc="-10" dirty="0">
                <a:latin typeface="Calibri"/>
                <a:cs typeface="Calibri"/>
              </a:rPr>
              <a:t>user</a:t>
            </a:r>
            <a:r>
              <a:rPr sz="1900" b="0" spc="-55" dirty="0">
                <a:latin typeface="Calibri"/>
                <a:cs typeface="Calibri"/>
              </a:rPr>
              <a:t> </a:t>
            </a:r>
            <a:r>
              <a:rPr sz="1900" b="0" spc="-10" dirty="0">
                <a:latin typeface="Calibri"/>
                <a:cs typeface="Calibri"/>
              </a:rPr>
              <a:t>(e.g. </a:t>
            </a:r>
            <a:r>
              <a:rPr sz="1900" b="0" spc="-20" dirty="0">
                <a:latin typeface="Calibri"/>
                <a:cs typeface="Calibri"/>
              </a:rPr>
              <a:t>with</a:t>
            </a:r>
            <a:r>
              <a:rPr sz="1900" b="0" spc="-65" dirty="0">
                <a:latin typeface="Calibri"/>
                <a:cs typeface="Calibri"/>
              </a:rPr>
              <a:t> </a:t>
            </a:r>
            <a:r>
              <a:rPr sz="1900" b="0" spc="-30" dirty="0">
                <a:latin typeface="Calibri"/>
                <a:cs typeface="Calibri"/>
              </a:rPr>
              <a:t>username</a:t>
            </a:r>
            <a:r>
              <a:rPr sz="1900" b="0" spc="-65" dirty="0">
                <a:latin typeface="Calibri"/>
                <a:cs typeface="Calibri"/>
              </a:rPr>
              <a:t> </a:t>
            </a:r>
            <a:r>
              <a:rPr sz="1900" b="0" spc="-10" dirty="0">
                <a:latin typeface="Calibri"/>
                <a:cs typeface="Calibri"/>
              </a:rPr>
              <a:t>and</a:t>
            </a:r>
            <a:r>
              <a:rPr sz="1900" b="0" spc="-65" dirty="0">
                <a:latin typeface="Calibri"/>
                <a:cs typeface="Calibri"/>
              </a:rPr>
              <a:t> </a:t>
            </a:r>
            <a:r>
              <a:rPr sz="1900" b="0" spc="-25" dirty="0">
                <a:latin typeface="Calibri"/>
                <a:cs typeface="Calibri"/>
              </a:rPr>
              <a:t>passwords)</a:t>
            </a:r>
            <a:r>
              <a:rPr sz="1900" b="0" spc="-55" dirty="0">
                <a:latin typeface="Calibri"/>
                <a:cs typeface="Calibri"/>
              </a:rPr>
              <a:t> </a:t>
            </a:r>
            <a:r>
              <a:rPr sz="1900" b="0" spc="-10" dirty="0">
                <a:latin typeface="Calibri"/>
                <a:cs typeface="Calibri"/>
              </a:rPr>
              <a:t>and</a:t>
            </a:r>
            <a:r>
              <a:rPr sz="1900" b="0" spc="-65" dirty="0">
                <a:latin typeface="Calibri"/>
                <a:cs typeface="Calibri"/>
              </a:rPr>
              <a:t> </a:t>
            </a:r>
            <a:r>
              <a:rPr sz="1900" b="0" spc="-20" dirty="0">
                <a:latin typeface="Calibri"/>
                <a:cs typeface="Calibri"/>
              </a:rPr>
              <a:t>issues</a:t>
            </a:r>
            <a:r>
              <a:rPr sz="1900" b="0" spc="-60" dirty="0">
                <a:latin typeface="Calibri"/>
                <a:cs typeface="Calibri"/>
              </a:rPr>
              <a:t> </a:t>
            </a:r>
            <a:r>
              <a:rPr sz="1900" b="0" spc="-10" dirty="0">
                <a:latin typeface="Calibri"/>
                <a:cs typeface="Calibri"/>
              </a:rPr>
              <a:t>identity </a:t>
            </a:r>
            <a:r>
              <a:rPr sz="1900" b="0" spc="-20" dirty="0">
                <a:latin typeface="Calibri"/>
                <a:cs typeface="Calibri"/>
              </a:rPr>
              <a:t>assertions</a:t>
            </a:r>
            <a:r>
              <a:rPr sz="1900" b="0" spc="-75" dirty="0">
                <a:latin typeface="Calibri"/>
                <a:cs typeface="Calibri"/>
              </a:rPr>
              <a:t> </a:t>
            </a:r>
            <a:r>
              <a:rPr sz="1900" b="0" dirty="0">
                <a:latin typeface="Calibri"/>
                <a:cs typeface="Calibri"/>
              </a:rPr>
              <a:t>on</a:t>
            </a:r>
            <a:r>
              <a:rPr sz="1900" b="0" spc="-85" dirty="0">
                <a:latin typeface="Calibri"/>
                <a:cs typeface="Calibri"/>
              </a:rPr>
              <a:t> </a:t>
            </a:r>
            <a:r>
              <a:rPr sz="1900" b="0" spc="-20" dirty="0">
                <a:latin typeface="Calibri"/>
                <a:cs typeface="Calibri"/>
              </a:rPr>
              <a:t>behalf</a:t>
            </a:r>
            <a:r>
              <a:rPr sz="1900" b="0" spc="-70" dirty="0">
                <a:latin typeface="Calibri"/>
                <a:cs typeface="Calibri"/>
              </a:rPr>
              <a:t> </a:t>
            </a:r>
            <a:r>
              <a:rPr sz="1900" b="0" dirty="0">
                <a:latin typeface="Calibri"/>
                <a:cs typeface="Calibri"/>
              </a:rPr>
              <a:t>of</a:t>
            </a:r>
            <a:r>
              <a:rPr sz="1900" b="0" spc="-75" dirty="0">
                <a:latin typeface="Calibri"/>
                <a:cs typeface="Calibri"/>
              </a:rPr>
              <a:t> </a:t>
            </a:r>
            <a:r>
              <a:rPr sz="1900" b="0" dirty="0">
                <a:latin typeface="Calibri"/>
                <a:cs typeface="Calibri"/>
              </a:rPr>
              <a:t>the</a:t>
            </a:r>
            <a:r>
              <a:rPr sz="1900" b="0" spc="-80" dirty="0">
                <a:latin typeface="Calibri"/>
                <a:cs typeface="Calibri"/>
              </a:rPr>
              <a:t> </a:t>
            </a:r>
            <a:r>
              <a:rPr sz="1900" b="0" spc="-10" dirty="0">
                <a:latin typeface="Calibri"/>
                <a:cs typeface="Calibri"/>
              </a:rPr>
              <a:t>user</a:t>
            </a:r>
            <a:r>
              <a:rPr sz="1900" b="0" spc="-65" dirty="0">
                <a:latin typeface="Calibri"/>
                <a:cs typeface="Calibri"/>
              </a:rPr>
              <a:t> </a:t>
            </a:r>
            <a:r>
              <a:rPr sz="1900" b="0" spc="-10" dirty="0">
                <a:latin typeface="Calibri"/>
                <a:cs typeface="Calibri"/>
              </a:rPr>
              <a:t>who</a:t>
            </a:r>
            <a:r>
              <a:rPr sz="1900" b="0" spc="-85" dirty="0">
                <a:latin typeface="Calibri"/>
                <a:cs typeface="Calibri"/>
              </a:rPr>
              <a:t> </a:t>
            </a:r>
            <a:r>
              <a:rPr sz="1900" b="0" spc="-20" dirty="0">
                <a:latin typeface="Calibri"/>
                <a:cs typeface="Calibri"/>
              </a:rPr>
              <a:t>wants</a:t>
            </a:r>
            <a:r>
              <a:rPr sz="1900" b="0" spc="-70" dirty="0">
                <a:latin typeface="Calibri"/>
                <a:cs typeface="Calibri"/>
              </a:rPr>
              <a:t> </a:t>
            </a:r>
            <a:r>
              <a:rPr sz="1900" b="0" dirty="0">
                <a:latin typeface="Calibri"/>
                <a:cs typeface="Calibri"/>
              </a:rPr>
              <a:t>to</a:t>
            </a:r>
            <a:r>
              <a:rPr sz="1900" b="0" spc="-85" dirty="0">
                <a:latin typeface="Calibri"/>
                <a:cs typeface="Calibri"/>
              </a:rPr>
              <a:t> </a:t>
            </a:r>
            <a:r>
              <a:rPr sz="1900" b="0" spc="-10" dirty="0">
                <a:latin typeface="Calibri"/>
                <a:cs typeface="Calibri"/>
              </a:rPr>
              <a:t>access</a:t>
            </a:r>
            <a:r>
              <a:rPr sz="1900" b="0" spc="-75" dirty="0">
                <a:latin typeface="Calibri"/>
                <a:cs typeface="Calibri"/>
              </a:rPr>
              <a:t> </a:t>
            </a:r>
            <a:r>
              <a:rPr sz="1900" b="0" spc="-50" dirty="0">
                <a:latin typeface="Calibri"/>
                <a:cs typeface="Calibri"/>
              </a:rPr>
              <a:t>a </a:t>
            </a:r>
            <a:r>
              <a:rPr sz="1900" b="0" spc="-20" dirty="0">
                <a:latin typeface="Calibri"/>
                <a:cs typeface="Calibri"/>
              </a:rPr>
              <a:t>service</a:t>
            </a:r>
            <a:r>
              <a:rPr sz="1900" b="0" spc="-55" dirty="0">
                <a:latin typeface="Calibri"/>
                <a:cs typeface="Calibri"/>
              </a:rPr>
              <a:t> </a:t>
            </a:r>
            <a:r>
              <a:rPr sz="1900" b="0" spc="-25" dirty="0">
                <a:latin typeface="Calibri"/>
                <a:cs typeface="Calibri"/>
              </a:rPr>
              <a:t>protected</a:t>
            </a:r>
            <a:r>
              <a:rPr sz="1900" b="0" spc="-55" dirty="0">
                <a:latin typeface="Calibri"/>
                <a:cs typeface="Calibri"/>
              </a:rPr>
              <a:t> </a:t>
            </a:r>
            <a:r>
              <a:rPr sz="1900" b="0" dirty="0">
                <a:latin typeface="Calibri"/>
                <a:cs typeface="Calibri"/>
              </a:rPr>
              <a:t>by</a:t>
            </a:r>
            <a:r>
              <a:rPr sz="1900" b="0" spc="-50" dirty="0">
                <a:latin typeface="Calibri"/>
                <a:cs typeface="Calibri"/>
              </a:rPr>
              <a:t> </a:t>
            </a:r>
            <a:r>
              <a:rPr sz="1900" b="0" dirty="0">
                <a:latin typeface="Calibri"/>
                <a:cs typeface="Calibri"/>
              </a:rPr>
              <a:t>a</a:t>
            </a:r>
            <a:r>
              <a:rPr sz="1900" b="0" spc="-55" dirty="0">
                <a:latin typeface="Calibri"/>
                <a:cs typeface="Calibri"/>
              </a:rPr>
              <a:t> </a:t>
            </a:r>
            <a:r>
              <a:rPr sz="1900" b="0" spc="-25" dirty="0">
                <a:latin typeface="Calibri"/>
                <a:cs typeface="Calibri"/>
              </a:rPr>
              <a:t>Service</a:t>
            </a:r>
            <a:r>
              <a:rPr sz="1900" b="0" spc="-50" dirty="0">
                <a:latin typeface="Calibri"/>
                <a:cs typeface="Calibri"/>
              </a:rPr>
              <a:t> </a:t>
            </a:r>
            <a:r>
              <a:rPr sz="1900" b="0" spc="-10" dirty="0">
                <a:latin typeface="Calibri"/>
                <a:cs typeface="Calibri"/>
              </a:rPr>
              <a:t>Provider.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281399" y="1896310"/>
            <a:ext cx="4726305" cy="1649095"/>
          </a:xfrm>
          <a:prstGeom prst="rect">
            <a:avLst/>
          </a:prstGeom>
        </p:spPr>
        <p:txBody>
          <a:bodyPr vert="horz" wrap="square" lIns="0" tIns="127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Service</a:t>
            </a:r>
            <a:r>
              <a:rPr sz="2400" b="1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1E4E79"/>
                </a:solidFill>
                <a:latin typeface="Calibri"/>
                <a:cs typeface="Calibri"/>
              </a:rPr>
              <a:t>Provider</a:t>
            </a:r>
            <a:endParaRPr sz="2400">
              <a:latin typeface="Calibri"/>
              <a:cs typeface="Calibri"/>
            </a:endParaRPr>
          </a:p>
          <a:p>
            <a:pPr marL="12700" marR="5080">
              <a:lnSpc>
                <a:spcPct val="87700"/>
              </a:lnSpc>
              <a:spcBef>
                <a:spcPts val="994"/>
              </a:spcBef>
            </a:pP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system</a:t>
            </a:r>
            <a:r>
              <a:rPr sz="1900" spc="-8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30" dirty="0">
                <a:solidFill>
                  <a:srgbClr val="1E4E79"/>
                </a:solidFill>
                <a:latin typeface="Calibri"/>
                <a:cs typeface="Calibri"/>
              </a:rPr>
              <a:t>component</a:t>
            </a:r>
            <a:r>
              <a:rPr sz="19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that</a:t>
            </a:r>
            <a:r>
              <a:rPr sz="19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30" dirty="0">
                <a:solidFill>
                  <a:srgbClr val="1E4E79"/>
                </a:solidFill>
                <a:latin typeface="Calibri"/>
                <a:cs typeface="Calibri"/>
              </a:rPr>
              <a:t>evaluates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identity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assertions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from</a:t>
            </a:r>
            <a:r>
              <a:rPr sz="1900" spc="-8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an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Identity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Provider</a:t>
            </a:r>
            <a:r>
              <a:rPr sz="1900" spc="-5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uses</a:t>
            </a:r>
            <a:r>
              <a:rPr sz="1900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the </a:t>
            </a:r>
            <a:r>
              <a:rPr sz="1900" spc="-30" dirty="0">
                <a:solidFill>
                  <a:srgbClr val="1E4E79"/>
                </a:solidFill>
                <a:latin typeface="Calibri"/>
                <a:cs typeface="Calibri"/>
              </a:rPr>
              <a:t>information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from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assertion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for</a:t>
            </a:r>
            <a:r>
              <a:rPr sz="1900" spc="-5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controlling access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protected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services.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 marR="5080">
              <a:lnSpc>
                <a:spcPts val="3500"/>
              </a:lnSpc>
              <a:spcBef>
                <a:spcPts val="500"/>
              </a:spcBef>
            </a:pPr>
            <a:r>
              <a:rPr dirty="0"/>
              <a:t>Identity</a:t>
            </a:r>
            <a:r>
              <a:rPr spc="-50" dirty="0"/>
              <a:t> </a:t>
            </a:r>
            <a:r>
              <a:rPr dirty="0"/>
              <a:t>Providers,</a:t>
            </a:r>
            <a:r>
              <a:rPr spc="-45" dirty="0"/>
              <a:t> </a:t>
            </a:r>
            <a:r>
              <a:rPr dirty="0"/>
              <a:t>Service</a:t>
            </a:r>
            <a:r>
              <a:rPr spc="-45" dirty="0"/>
              <a:t> </a:t>
            </a:r>
            <a:r>
              <a:rPr dirty="0"/>
              <a:t>Providers</a:t>
            </a:r>
            <a:r>
              <a:rPr spc="-45" dirty="0"/>
              <a:t> </a:t>
            </a:r>
            <a:r>
              <a:rPr dirty="0"/>
              <a:t>and</a:t>
            </a:r>
            <a:r>
              <a:rPr spc="-50" dirty="0"/>
              <a:t> </a:t>
            </a:r>
            <a:r>
              <a:rPr spc="-10" dirty="0"/>
              <a:t>Discovery Service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8600" y="4407862"/>
            <a:ext cx="10123805" cy="1392555"/>
          </a:xfrm>
          <a:prstGeom prst="rect">
            <a:avLst/>
          </a:prstGeom>
        </p:spPr>
        <p:txBody>
          <a:bodyPr vert="horz" wrap="square" lIns="0" tIns="127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sz="2400" b="1" dirty="0">
                <a:solidFill>
                  <a:srgbClr val="1E4E79"/>
                </a:solidFill>
                <a:latin typeface="Calibri"/>
                <a:cs typeface="Calibri"/>
              </a:rPr>
              <a:t>Discovery</a:t>
            </a:r>
            <a:r>
              <a:rPr sz="2400" b="1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1E4E79"/>
                </a:solidFill>
                <a:latin typeface="Calibri"/>
                <a:cs typeface="Calibri"/>
              </a:rPr>
              <a:t>Service</a:t>
            </a:r>
            <a:endParaRPr sz="2400">
              <a:latin typeface="Calibri"/>
              <a:cs typeface="Calibri"/>
            </a:endParaRPr>
          </a:p>
          <a:p>
            <a:pPr marL="12700" marR="5080">
              <a:lnSpc>
                <a:spcPts val="1989"/>
              </a:lnSpc>
              <a:spcBef>
                <a:spcPts val="1019"/>
              </a:spcBef>
            </a:pP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Discovery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Service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service,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also</a:t>
            </a:r>
            <a:r>
              <a:rPr sz="1900" spc="-8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known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as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"Where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Are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You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From</a:t>
            </a:r>
            <a:r>
              <a:rPr sz="1900" spc="-8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(WAYF)"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service,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lets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user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choose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his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home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institution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from</a:t>
            </a:r>
            <a:r>
              <a:rPr sz="1900" spc="-9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a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list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and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then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redirects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user</a:t>
            </a:r>
            <a:r>
              <a:rPr sz="1900" spc="-6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to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login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page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of</a:t>
            </a:r>
            <a:r>
              <a:rPr sz="1900" spc="-6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1E4E79"/>
                </a:solidFill>
                <a:latin typeface="Calibri"/>
                <a:cs typeface="Calibri"/>
              </a:rPr>
              <a:t>the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0" dirty="0">
                <a:solidFill>
                  <a:srgbClr val="1E4E79"/>
                </a:solidFill>
                <a:latin typeface="Calibri"/>
                <a:cs typeface="Calibri"/>
              </a:rPr>
              <a:t>selected</a:t>
            </a:r>
            <a:r>
              <a:rPr sz="1900" spc="-75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institution</a:t>
            </a:r>
            <a:r>
              <a:rPr sz="1900" spc="-70" dirty="0">
                <a:solidFill>
                  <a:srgbClr val="1E4E79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1E4E79"/>
                </a:solidFill>
                <a:latin typeface="Calibri"/>
                <a:cs typeface="Calibri"/>
              </a:rPr>
              <a:t>for </a:t>
            </a:r>
            <a:r>
              <a:rPr sz="1900" spc="-10" dirty="0">
                <a:solidFill>
                  <a:srgbClr val="1E4E79"/>
                </a:solidFill>
                <a:latin typeface="Calibri"/>
                <a:cs typeface="Calibri"/>
              </a:rPr>
              <a:t>authentication.</a:t>
            </a:r>
            <a:endParaRPr sz="19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31680" y="435863"/>
            <a:ext cx="1798320" cy="45110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9252853" y="6346624"/>
            <a:ext cx="98615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10" dirty="0">
                <a:solidFill>
                  <a:srgbClr val="03435F"/>
                </a:solidFill>
                <a:latin typeface="Calibri"/>
                <a:cs typeface="Calibri"/>
                <a:hlinkClick r:id="rId3"/>
              </a:rPr>
              <a:t>www.geant.org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1557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spc="-50" dirty="0"/>
              <a:t>9</a:t>
            </a:fld>
            <a:endParaRPr spc="-50" dirty="0"/>
          </a:p>
        </p:txBody>
      </p:sp>
      <p:sp>
        <p:nvSpPr>
          <p:cNvPr id="9" name="object 9"/>
          <p:cNvSpPr txBox="1"/>
          <p:nvPr/>
        </p:nvSpPr>
        <p:spPr>
          <a:xfrm>
            <a:off x="8994747" y="6374056"/>
            <a:ext cx="95885" cy="21145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200" spc="-50" dirty="0">
                <a:solidFill>
                  <a:srgbClr val="888888"/>
                </a:solidFill>
                <a:latin typeface="Calibri"/>
                <a:cs typeface="Calibri"/>
              </a:rPr>
              <a:t>|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</TotalTime>
  <Words>983</Words>
  <Application>Microsoft Office PowerPoint</Application>
  <PresentationFormat>Widescreen</PresentationFormat>
  <Paragraphs>168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Consolas</vt:lpstr>
      <vt:lpstr>Office Theme</vt:lpstr>
      <vt:lpstr>Ubuntunet Identity Federation Training  </vt:lpstr>
      <vt:lpstr>PowerPoint Presentation</vt:lpstr>
      <vt:lpstr>eduGAIN Enabling secure Single Sign On services to global research and educational resources</vt:lpstr>
      <vt:lpstr>Where were we 14 years ago (2010) ?</vt:lpstr>
      <vt:lpstr>What is eduGAIN?</vt:lpstr>
      <vt:lpstr>The big picture about eduGAIN</vt:lpstr>
      <vt:lpstr>Who benefits from eduGAIN?</vt:lpstr>
      <vt:lpstr>Identity Federation</vt:lpstr>
      <vt:lpstr>Identity Providers, Service Providers and Discovery Service</vt:lpstr>
      <vt:lpstr>Full Mesh Federations</vt:lpstr>
      <vt:lpstr>Hub and Spoke Federations</vt:lpstr>
      <vt:lpstr>A simple flow</vt:lpstr>
      <vt:lpstr>Entities, metadata and Identity Federation</vt:lpstr>
      <vt:lpstr>Confederation vs Interfederation</vt:lpstr>
      <vt:lpstr>What does eduGAIN do?</vt:lpstr>
      <vt:lpstr>eduGAIN MDS, how does it work?</vt:lpstr>
      <vt:lpstr>eduGAIN Metadata flow</vt:lpstr>
      <vt:lpstr>Role of Federation Operators</vt:lpstr>
      <vt:lpstr>eduGAIN Federation Map</vt:lpstr>
      <vt:lpstr>To provide an open, innovative and trusted information infrastructure for the European knowledge economy and to the benefit of society worldwide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Presentation-of-eduGAIN-v1.3</dc:title>
  <cp:lastModifiedBy>Katarina</cp:lastModifiedBy>
  <cp:revision>17</cp:revision>
  <dcterms:created xsi:type="dcterms:W3CDTF">2024-01-22T14:58:31Z</dcterms:created>
  <dcterms:modified xsi:type="dcterms:W3CDTF">2024-02-01T04:36:04Z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2021-04-01T00:00:00Z</vt:filetime>
  </property>
  <property fmtid="{D5CDD505-2E9C-101B-9397-08002B2CF9AE}" pid="3" name="Creator">
    <vt:lpwstr>PowerPoint</vt:lpwstr>
  </property>
  <property fmtid="{D5CDD505-2E9C-101B-9397-08002B2CF9AE}" pid="4" name="LastSaved">
    <vt:filetime>2024-01-22T00:00:00Z</vt:filetime>
  </property>
  <property fmtid="{D5CDD505-2E9C-101B-9397-08002B2CF9AE}" pid="5" name="Producer">
    <vt:lpwstr>macOS Version 10.16 (Build 20D91) Quartz PDFContext</vt:lpwstr>
  </property>
</Properties>
</file>